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82" r:id="rId5"/>
    <p:sldId id="283" r:id="rId6"/>
    <p:sldId id="260" r:id="rId7"/>
    <p:sldId id="261" r:id="rId8"/>
    <p:sldId id="284" r:id="rId9"/>
    <p:sldId id="262" r:id="rId10"/>
    <p:sldId id="285" r:id="rId11"/>
    <p:sldId id="286" r:id="rId12"/>
    <p:sldId id="287" r:id="rId13"/>
    <p:sldId id="263" r:id="rId14"/>
    <p:sldId id="288" r:id="rId15"/>
    <p:sldId id="289" r:id="rId16"/>
    <p:sldId id="290" r:id="rId17"/>
    <p:sldId id="291" r:id="rId18"/>
    <p:sldId id="293" r:id="rId19"/>
    <p:sldId id="265" r:id="rId20"/>
    <p:sldId id="294" r:id="rId21"/>
    <p:sldId id="296" r:id="rId22"/>
    <p:sldId id="295" r:id="rId23"/>
    <p:sldId id="266" r:id="rId24"/>
    <p:sldId id="298" r:id="rId25"/>
    <p:sldId id="299" r:id="rId26"/>
    <p:sldId id="297" r:id="rId27"/>
    <p:sldId id="267" r:id="rId28"/>
    <p:sldId id="268" r:id="rId29"/>
    <p:sldId id="300" r:id="rId30"/>
    <p:sldId id="301" r:id="rId31"/>
    <p:sldId id="302" r:id="rId32"/>
    <p:sldId id="303" r:id="rId33"/>
    <p:sldId id="304" r:id="rId34"/>
    <p:sldId id="270" r:id="rId35"/>
    <p:sldId id="306" r:id="rId36"/>
    <p:sldId id="307" r:id="rId37"/>
    <p:sldId id="308" r:id="rId38"/>
    <p:sldId id="305" r:id="rId39"/>
    <p:sldId id="309" r:id="rId40"/>
    <p:sldId id="310" r:id="rId41"/>
    <p:sldId id="311" r:id="rId42"/>
    <p:sldId id="271" r:id="rId43"/>
    <p:sldId id="272" r:id="rId44"/>
    <p:sldId id="273" r:id="rId45"/>
    <p:sldId id="312" r:id="rId46"/>
    <p:sldId id="274" r:id="rId47"/>
    <p:sldId id="275" r:id="rId48"/>
    <p:sldId id="276" r:id="rId49"/>
    <p:sldId id="277" r:id="rId50"/>
    <p:sldId id="27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4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7E8C39-F8AE-4C2B-958B-FC6206401AA3}"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52890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E8C39-F8AE-4C2B-958B-FC6206401AA3}"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13222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E8C39-F8AE-4C2B-958B-FC6206401AA3}"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58185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E8C39-F8AE-4C2B-958B-FC6206401AA3}"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55693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7E8C39-F8AE-4C2B-958B-FC6206401AA3}"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33040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7E8C39-F8AE-4C2B-958B-FC6206401AA3}" type="datetimeFigureOut">
              <a:rPr lang="en-US" smtClean="0"/>
              <a:t>08/05/2023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377919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7E8C39-F8AE-4C2B-958B-FC6206401AA3}" type="datetimeFigureOut">
              <a:rPr lang="en-US" smtClean="0"/>
              <a:t>08/05/2023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89127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7E8C39-F8AE-4C2B-958B-FC6206401AA3}" type="datetimeFigureOut">
              <a:rPr lang="en-US" smtClean="0"/>
              <a:t>08/05/2023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348834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E8C39-F8AE-4C2B-958B-FC6206401AA3}" type="datetimeFigureOut">
              <a:rPr lang="en-US" smtClean="0"/>
              <a:t>08/05/2023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421583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47E8C39-F8AE-4C2B-958B-FC6206401AA3}" type="datetimeFigureOut">
              <a:rPr lang="en-US" smtClean="0"/>
              <a:t>08/05/2023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312374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47E8C39-F8AE-4C2B-958B-FC6206401AA3}" type="datetimeFigureOut">
              <a:rPr lang="en-US" smtClean="0"/>
              <a:t>08/05/2023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44E0-6D09-41FF-B33C-76958EEFFE9F}" type="slidenum">
              <a:rPr lang="en-US" smtClean="0"/>
              <a:t>‹#›</a:t>
            </a:fld>
            <a:endParaRPr lang="en-US"/>
          </a:p>
        </p:txBody>
      </p:sp>
    </p:spTree>
    <p:extLst>
      <p:ext uri="{BB962C8B-B14F-4D97-AF65-F5344CB8AC3E}">
        <p14:creationId xmlns:p14="http://schemas.microsoft.com/office/powerpoint/2010/main" val="140506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47E8C39-F8AE-4C2B-958B-FC6206401AA3}" type="datetimeFigureOut">
              <a:rPr lang="en-US" smtClean="0"/>
              <a:t>08/05/2023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2644E0-6D09-41FF-B33C-76958EEFFE9F}" type="slidenum">
              <a:rPr lang="en-US" smtClean="0"/>
              <a:t>‹#›</a:t>
            </a:fld>
            <a:endParaRPr lang="en-US"/>
          </a:p>
        </p:txBody>
      </p:sp>
    </p:spTree>
    <p:extLst>
      <p:ext uri="{BB962C8B-B14F-4D97-AF65-F5344CB8AC3E}">
        <p14:creationId xmlns:p14="http://schemas.microsoft.com/office/powerpoint/2010/main" val="34050570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Architecture Reference Model</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US" sz="2400" b="1" dirty="0" smtClean="0">
                <a:latin typeface="Times New Roman" panose="02020603050405020304" pitchFamily="18" charset="0"/>
                <a:cs typeface="Times New Roman" panose="02020603050405020304" pitchFamily="18" charset="0"/>
              </a:rPr>
              <a:t>Module </a:t>
            </a:r>
            <a:r>
              <a:rPr lang="en-US" sz="2400" b="1" dirty="0" smtClean="0">
                <a:latin typeface="Times New Roman" panose="02020603050405020304" pitchFamily="18" charset="0"/>
                <a:cs typeface="Times New Roman" panose="02020603050405020304" pitchFamily="18" charset="0"/>
              </a:rPr>
              <a:t>2</a:t>
            </a:r>
          </a:p>
          <a:p>
            <a:r>
              <a:rPr lang="en-US" sz="2400" b="1" dirty="0" smtClean="0">
                <a:latin typeface="Times New Roman" panose="02020603050405020304" pitchFamily="18" charset="0"/>
                <a:cs typeface="Times New Roman" panose="02020603050405020304" pitchFamily="18" charset="0"/>
              </a:rPr>
              <a:t>Of </a:t>
            </a:r>
          </a:p>
          <a:p>
            <a:r>
              <a:rPr lang="en-US" sz="2400" b="1" dirty="0" err="1" smtClean="0">
                <a:latin typeface="Times New Roman" panose="02020603050405020304" pitchFamily="18" charset="0"/>
                <a:cs typeface="Times New Roman" panose="02020603050405020304" pitchFamily="18" charset="0"/>
              </a:rPr>
              <a:t>IoT</a:t>
            </a:r>
            <a:r>
              <a:rPr lang="en-US" sz="2400" b="1" dirty="0" smtClean="0">
                <a:latin typeface="Times New Roman" panose="02020603050405020304" pitchFamily="18" charset="0"/>
                <a:cs typeface="Times New Roman" panose="02020603050405020304" pitchFamily="18" charset="0"/>
              </a:rPr>
              <a:t> fundamentals</a:t>
            </a:r>
          </a:p>
          <a:p>
            <a:endParaRPr lang="en-US" sz="2400"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i="1" dirty="0" smtClean="0">
              <a:latin typeface="Times New Roman" panose="02020603050405020304" pitchFamily="18" charset="0"/>
              <a:cs typeface="Times New Roman" panose="02020603050405020304" pitchFamily="18" charset="0"/>
            </a:endParaRPr>
          </a:p>
          <a:p>
            <a:pPr algn="just"/>
            <a:r>
              <a:rPr lang="en-US" b="1" i="1" dirty="0" smtClean="0">
                <a:latin typeface="Times New Roman" panose="02020603050405020304" pitchFamily="18" charset="0"/>
                <a:cs typeface="Times New Roman" panose="02020603050405020304" pitchFamily="18" charset="0"/>
              </a:rPr>
              <a:t>Text Book: “Chapter 5” - </a:t>
            </a:r>
            <a:r>
              <a:rPr lang="en-US" b="1" i="1" dirty="0" err="1" smtClean="0">
                <a:latin typeface="Times New Roman" panose="02020603050405020304" pitchFamily="18" charset="0"/>
                <a:cs typeface="Times New Roman" panose="02020603050405020304" pitchFamily="18" charset="0"/>
              </a:rPr>
              <a:t>Arshdeep</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Bahga</a:t>
            </a:r>
            <a:r>
              <a:rPr lang="en-US" b="1" i="1" dirty="0">
                <a:latin typeface="Times New Roman" panose="02020603050405020304" pitchFamily="18" charset="0"/>
                <a:cs typeface="Times New Roman" panose="02020603050405020304" pitchFamily="18" charset="0"/>
              </a:rPr>
              <a:t>, Vijay </a:t>
            </a:r>
            <a:r>
              <a:rPr lang="en-US" b="1" i="1" dirty="0" err="1">
                <a:latin typeface="Times New Roman" panose="02020603050405020304" pitchFamily="18" charset="0"/>
                <a:cs typeface="Times New Roman" panose="02020603050405020304" pitchFamily="18" charset="0"/>
              </a:rPr>
              <a:t>Madisetti</a:t>
            </a:r>
            <a:r>
              <a:rPr lang="en-US" b="1" i="1" dirty="0">
                <a:latin typeface="Times New Roman" panose="02020603050405020304" pitchFamily="18" charset="0"/>
                <a:cs typeface="Times New Roman" panose="02020603050405020304" pitchFamily="18" charset="0"/>
              </a:rPr>
              <a:t> - Internet of Things_ A Hands-On Approach-Universities Press (India) Private Limited (2015)</a:t>
            </a:r>
            <a:endParaRPr lang="en-US" b="1" i="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p:txBody>
      </p:sp>
      <p:pic>
        <p:nvPicPr>
          <p:cNvPr id="1028"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504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Process Specifications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520825"/>
            <a:ext cx="7886700" cy="4351338"/>
          </a:xfrm>
        </p:spPr>
        <p:txBody>
          <a:bodyPr>
            <a:noAutofit/>
          </a:bodyPr>
          <a:lstStyle/>
          <a:p>
            <a:pPr algn="just"/>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Purpose </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a:t>
            </a:r>
            <a:r>
              <a:rPr lang="en-US" sz="2800" b="1" dirty="0">
                <a:solidFill>
                  <a:srgbClr val="FF0000"/>
                </a:solidFill>
                <a:latin typeface="Times New Roman" panose="02020603050405020304" pitchFamily="18" charset="0"/>
                <a:cs typeface="Times New Roman" panose="02020603050405020304" pitchFamily="18" charset="0"/>
              </a:rPr>
              <a:t>home automation system </a:t>
            </a:r>
            <a:r>
              <a:rPr lang="en-US" sz="2800" dirty="0">
                <a:latin typeface="Times New Roman" panose="02020603050405020304" pitchFamily="18" charset="0"/>
                <a:cs typeface="Times New Roman" panose="02020603050405020304" pitchFamily="18" charset="0"/>
              </a:rPr>
              <a:t>that allows controlling of the lights </a:t>
            </a:r>
            <a:r>
              <a:rPr lang="en-US" sz="2800" dirty="0" smtClean="0">
                <a:latin typeface="Times New Roman" panose="02020603050405020304" pitchFamily="18" charset="0"/>
                <a:cs typeface="Times New Roman" panose="02020603050405020304" pitchFamily="18" charset="0"/>
              </a:rPr>
              <a:t>in </a:t>
            </a:r>
            <a:r>
              <a:rPr lang="en-US" sz="2800" b="1" dirty="0" smtClean="0">
                <a:solidFill>
                  <a:srgbClr val="FF0000"/>
                </a:solidFill>
                <a:latin typeface="Times New Roman" panose="02020603050405020304" pitchFamily="18" charset="0"/>
                <a:cs typeface="Times New Roman" panose="02020603050405020304" pitchFamily="18" charset="0"/>
              </a:rPr>
              <a:t>a </a:t>
            </a:r>
            <a:r>
              <a:rPr lang="en-US" sz="2800" b="1" dirty="0">
                <a:solidFill>
                  <a:srgbClr val="FF0000"/>
                </a:solidFill>
                <a:latin typeface="Times New Roman" panose="02020603050405020304" pitchFamily="18" charset="0"/>
                <a:cs typeface="Times New Roman" panose="02020603050405020304" pitchFamily="18" charset="0"/>
              </a:rPr>
              <a:t>home remotely using a web application</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Behavior : </a:t>
            </a:r>
            <a:r>
              <a:rPr lang="en-US" sz="2800" dirty="0">
                <a:latin typeface="Times New Roman" panose="02020603050405020304" pitchFamily="18" charset="0"/>
                <a:cs typeface="Times New Roman" panose="02020603050405020304" pitchFamily="18" charset="0"/>
              </a:rPr>
              <a:t>The home automation system should have </a:t>
            </a:r>
            <a:r>
              <a:rPr lang="en-US" sz="2800" b="1" dirty="0">
                <a:solidFill>
                  <a:srgbClr val="FF0000"/>
                </a:solidFill>
                <a:latin typeface="Times New Roman" panose="02020603050405020304" pitchFamily="18" charset="0"/>
                <a:cs typeface="Times New Roman" panose="02020603050405020304" pitchFamily="18" charset="0"/>
              </a:rPr>
              <a:t>auto and manual modes</a:t>
            </a:r>
            <a:r>
              <a:rPr lang="en-US" sz="2800" dirty="0">
                <a:latin typeface="Times New Roman" panose="02020603050405020304" pitchFamily="18" charset="0"/>
                <a:cs typeface="Times New Roman" panose="02020603050405020304" pitchFamily="18" charset="0"/>
              </a:rPr>
              <a:t>. In auto mode, the system </a:t>
            </a:r>
            <a:r>
              <a:rPr lang="en-US" sz="2800" b="1" dirty="0">
                <a:latin typeface="Times New Roman" panose="02020603050405020304" pitchFamily="18" charset="0"/>
                <a:cs typeface="Times New Roman" panose="02020603050405020304" pitchFamily="18" charset="0"/>
              </a:rPr>
              <a:t>measures the light level in the room and switches on the light when it gets dark</a:t>
            </a:r>
            <a:r>
              <a:rPr lang="en-US" sz="2800" dirty="0">
                <a:latin typeface="Times New Roman" panose="02020603050405020304" pitchFamily="18" charset="0"/>
                <a:cs typeface="Times New Roman" panose="02020603050405020304" pitchFamily="18" charset="0"/>
              </a:rPr>
              <a:t>. In manual mode, the system provides the </a:t>
            </a:r>
            <a:r>
              <a:rPr lang="en-US" sz="2800" b="1" dirty="0">
                <a:latin typeface="Times New Roman" panose="02020603050405020304" pitchFamily="18" charset="0"/>
                <a:cs typeface="Times New Roman" panose="02020603050405020304" pitchFamily="18" charset="0"/>
              </a:rPr>
              <a:t>option of manually and remotely switching on/off the light</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System Management Requirement : </a:t>
            </a:r>
            <a:r>
              <a:rPr lang="en-US" sz="2800" dirty="0">
                <a:latin typeface="Times New Roman" panose="02020603050405020304" pitchFamily="18" charset="0"/>
                <a:cs typeface="Times New Roman" panose="02020603050405020304" pitchFamily="18" charset="0"/>
              </a:rPr>
              <a:t>The system should provide </a:t>
            </a:r>
            <a:r>
              <a:rPr lang="en-US" sz="2800" b="1" dirty="0">
                <a:latin typeface="Times New Roman" panose="02020603050405020304" pitchFamily="18" charset="0"/>
                <a:cs typeface="Times New Roman" panose="02020603050405020304" pitchFamily="18" charset="0"/>
              </a:rPr>
              <a:t>remote monitoring and control functions</a:t>
            </a:r>
            <a:r>
              <a:rPr lang="en-US" sz="2800" b="1" dirty="0" smtClean="0">
                <a:latin typeface="Times New Roman" panose="02020603050405020304" pitchFamily="18" charset="0"/>
                <a:cs typeface="Times New Roman" panose="02020603050405020304" pitchFamily="18" charset="0"/>
              </a:rPr>
              <a:t>.</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33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Process Specifications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520825"/>
            <a:ext cx="7886700" cy="4351338"/>
          </a:xfrm>
        </p:spPr>
        <p:txBody>
          <a:bodyPr>
            <a:noAutofit/>
          </a:bodyPr>
          <a:lstStyle/>
          <a:p>
            <a:pPr algn="just"/>
            <a:r>
              <a:rPr lang="en-US" sz="2800" b="1" dirty="0" smtClean="0">
                <a:latin typeface="Times New Roman" panose="02020603050405020304" pitchFamily="18" charset="0"/>
                <a:cs typeface="Times New Roman" panose="02020603050405020304" pitchFamily="18" charset="0"/>
              </a:rPr>
              <a:t>Data Analysis Requirement : </a:t>
            </a:r>
            <a:r>
              <a:rPr lang="en-US" sz="2800" dirty="0" smtClean="0">
                <a:latin typeface="Times New Roman" panose="02020603050405020304" pitchFamily="18" charset="0"/>
                <a:cs typeface="Times New Roman" panose="02020603050405020304" pitchFamily="18" charset="0"/>
              </a:rPr>
              <a:t>The system should </a:t>
            </a:r>
            <a:r>
              <a:rPr lang="en-US" sz="2800" b="1" dirty="0" smtClean="0">
                <a:solidFill>
                  <a:srgbClr val="0070C0"/>
                </a:solidFill>
                <a:latin typeface="Times New Roman" panose="02020603050405020304" pitchFamily="18" charset="0"/>
                <a:cs typeface="Times New Roman" panose="02020603050405020304" pitchFamily="18" charset="0"/>
              </a:rPr>
              <a:t>perform local analysis of the data</a:t>
            </a:r>
            <a:r>
              <a:rPr lang="en-US" sz="2800" dirty="0" smtClean="0">
                <a:latin typeface="Times New Roman" panose="02020603050405020304" pitchFamily="18" charset="0"/>
                <a:cs typeface="Times New Roman" panose="02020603050405020304" pitchFamily="18" charset="0"/>
              </a:rPr>
              <a:t>.</a:t>
            </a:r>
          </a:p>
          <a:p>
            <a:pPr algn="just"/>
            <a:r>
              <a:rPr lang="en-US" sz="2800" b="1" dirty="0" smtClean="0">
                <a:latin typeface="Times New Roman" panose="02020603050405020304" pitchFamily="18" charset="0"/>
                <a:cs typeface="Times New Roman" panose="02020603050405020304" pitchFamily="18" charset="0"/>
              </a:rPr>
              <a:t>Application Deployment Requirement : </a:t>
            </a:r>
            <a:r>
              <a:rPr lang="en-US" sz="2800" dirty="0" smtClean="0">
                <a:latin typeface="Times New Roman" panose="02020603050405020304" pitchFamily="18" charset="0"/>
                <a:cs typeface="Times New Roman" panose="02020603050405020304" pitchFamily="18" charset="0"/>
              </a:rPr>
              <a:t>The application should be </a:t>
            </a:r>
            <a:r>
              <a:rPr lang="en-US" sz="2800" b="1" dirty="0" smtClean="0">
                <a:solidFill>
                  <a:srgbClr val="00B050"/>
                </a:solidFill>
                <a:latin typeface="Times New Roman" panose="02020603050405020304" pitchFamily="18" charset="0"/>
                <a:cs typeface="Times New Roman" panose="02020603050405020304" pitchFamily="18" charset="0"/>
              </a:rPr>
              <a:t>deployed locally on the device, but should be accessible remotely</a:t>
            </a:r>
          </a:p>
          <a:p>
            <a:pPr algn="just"/>
            <a:r>
              <a:rPr lang="en-US" sz="2800" b="1" dirty="0" smtClean="0">
                <a:latin typeface="Times New Roman" panose="02020603050405020304" pitchFamily="18" charset="0"/>
                <a:cs typeface="Times New Roman" panose="02020603050405020304" pitchFamily="18" charset="0"/>
              </a:rPr>
              <a:t>Security Requirement : </a:t>
            </a:r>
            <a:r>
              <a:rPr lang="en-US" sz="2800" dirty="0" smtClean="0">
                <a:latin typeface="Times New Roman" panose="02020603050405020304" pitchFamily="18" charset="0"/>
                <a:cs typeface="Times New Roman" panose="02020603050405020304" pitchFamily="18" charset="0"/>
              </a:rPr>
              <a:t>The </a:t>
            </a:r>
            <a:r>
              <a:rPr lang="en-US" sz="2800" b="1" dirty="0" smtClean="0">
                <a:solidFill>
                  <a:srgbClr val="FF0000"/>
                </a:solidFill>
                <a:latin typeface="Times New Roman" panose="02020603050405020304" pitchFamily="18" charset="0"/>
                <a:cs typeface="Times New Roman" panose="02020603050405020304" pitchFamily="18" charset="0"/>
              </a:rPr>
              <a:t>system should have basic user authentication capability</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263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Process Specifications</a:t>
            </a:r>
            <a:endParaRPr lang="en-US" sz="3600"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7" y="1568738"/>
            <a:ext cx="6296025"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1360393"/>
            <a:ext cx="4267200" cy="2031325"/>
          </a:xfrm>
          <a:prstGeom prst="rect">
            <a:avLst/>
          </a:prstGeom>
        </p:spPr>
        <p:txBody>
          <a:bodyPr wrap="square">
            <a:spAutoFit/>
          </a:bodyPr>
          <a:lstStyle/>
          <a:p>
            <a:pPr marL="571500" marR="0">
              <a:lnSpc>
                <a:spcPts val="2700"/>
              </a:lnSpc>
              <a:spcBef>
                <a:spcPts val="0"/>
              </a:spcBef>
              <a:spcAft>
                <a:spcPts val="0"/>
              </a:spcAft>
            </a:pPr>
            <a:r>
              <a:rPr lang="en-US" b="1" spc="-20" dirty="0">
                <a:latin typeface="Times New Roman" panose="02020603050405020304" pitchFamily="18" charset="0"/>
                <a:ea typeface="Times New Roman" panose="02020603050405020304" pitchFamily="18" charset="0"/>
              </a:rPr>
              <a:t>I</a:t>
            </a:r>
            <a:r>
              <a:rPr lang="en-US" b="1" dirty="0">
                <a:latin typeface="Times New Roman" panose="02020603050405020304" pitchFamily="18" charset="0"/>
                <a:ea typeface="Times New Roman" panose="02020603050405020304" pitchFamily="18" charset="0"/>
              </a:rPr>
              <a:t>n</a:t>
            </a:r>
            <a:r>
              <a:rPr lang="en-US" b="1" spc="-45" dirty="0">
                <a:latin typeface="Times New Roman" panose="02020603050405020304" pitchFamily="18" charset="0"/>
                <a:ea typeface="Times New Roman" panose="02020603050405020304" pitchFamily="18" charset="0"/>
              </a:rPr>
              <a:t> </a:t>
            </a:r>
            <a:r>
              <a:rPr lang="en-US" b="1" spc="-30" dirty="0">
                <a:latin typeface="Times New Roman" panose="02020603050405020304" pitchFamily="18" charset="0"/>
                <a:ea typeface="Times New Roman" panose="02020603050405020304" pitchFamily="18" charset="0"/>
              </a:rPr>
              <a:t>t</a:t>
            </a:r>
            <a:r>
              <a:rPr lang="en-US" b="1" spc="-20" dirty="0">
                <a:latin typeface="Times New Roman" panose="02020603050405020304" pitchFamily="18" charset="0"/>
                <a:ea typeface="Times New Roman" panose="02020603050405020304" pitchFamily="18" charset="0"/>
              </a:rPr>
              <a:t>h</a:t>
            </a:r>
            <a:r>
              <a:rPr lang="en-US" b="1" spc="-30" dirty="0">
                <a:latin typeface="Times New Roman" panose="02020603050405020304" pitchFamily="18" charset="0"/>
                <a:ea typeface="Times New Roman" panose="02020603050405020304" pitchFamily="18" charset="0"/>
              </a:rPr>
              <a:t>i</a:t>
            </a:r>
            <a:r>
              <a:rPr lang="en-US" b="1" dirty="0">
                <a:latin typeface="Times New Roman" panose="02020603050405020304" pitchFamily="18" charset="0"/>
                <a:ea typeface="Times New Roman" panose="02020603050405020304" pitchFamily="18" charset="0"/>
              </a:rPr>
              <a:t>s</a:t>
            </a:r>
            <a:r>
              <a:rPr lang="en-US" b="1" spc="-30" dirty="0">
                <a:latin typeface="Times New Roman" panose="02020603050405020304" pitchFamily="18" charset="0"/>
                <a:ea typeface="Times New Roman" panose="02020603050405020304" pitchFamily="18" charset="0"/>
              </a:rPr>
              <a:t> </a:t>
            </a:r>
            <a:r>
              <a:rPr lang="en-US" b="1" spc="-15" dirty="0">
                <a:latin typeface="Times New Roman" panose="02020603050405020304" pitchFamily="18" charset="0"/>
                <a:ea typeface="Times New Roman" panose="02020603050405020304" pitchFamily="18" charset="0"/>
              </a:rPr>
              <a:t>s</a:t>
            </a:r>
            <a:r>
              <a:rPr lang="en-US" b="1" spc="-30" dirty="0">
                <a:latin typeface="Times New Roman" panose="02020603050405020304" pitchFamily="18" charset="0"/>
                <a:ea typeface="Times New Roman" panose="02020603050405020304" pitchFamily="18" charset="0"/>
              </a:rPr>
              <a:t>t</a:t>
            </a:r>
            <a:r>
              <a:rPr lang="en-US" b="1" spc="-25" dirty="0">
                <a:latin typeface="Times New Roman" panose="02020603050405020304" pitchFamily="18" charset="0"/>
                <a:ea typeface="Times New Roman" panose="02020603050405020304" pitchFamily="18" charset="0"/>
              </a:rPr>
              <a:t>e</a:t>
            </a:r>
            <a:r>
              <a:rPr lang="en-US" b="1" spc="-20" dirty="0">
                <a:latin typeface="Times New Roman" panose="02020603050405020304" pitchFamily="18" charset="0"/>
                <a:ea typeface="Times New Roman" panose="02020603050405020304" pitchFamily="18" charset="0"/>
              </a:rPr>
              <a:t>p</a:t>
            </a:r>
            <a:r>
              <a:rPr lang="en-US" b="1" dirty="0">
                <a:latin typeface="Times New Roman" panose="02020603050405020304" pitchFamily="18" charset="0"/>
                <a:ea typeface="Times New Roman" panose="02020603050405020304" pitchFamily="18" charset="0"/>
              </a:rPr>
              <a:t>,</a:t>
            </a:r>
            <a:r>
              <a:rPr lang="en-US" b="1" spc="-60" dirty="0">
                <a:latin typeface="Times New Roman" panose="02020603050405020304" pitchFamily="18" charset="0"/>
                <a:ea typeface="Times New Roman" panose="02020603050405020304" pitchFamily="18" charset="0"/>
              </a:rPr>
              <a:t> </a:t>
            </a:r>
            <a:r>
              <a:rPr lang="en-US" b="1" spc="-30" dirty="0">
                <a:latin typeface="Times New Roman" panose="02020603050405020304" pitchFamily="18" charset="0"/>
                <a:ea typeface="Times New Roman" panose="02020603050405020304" pitchFamily="18" charset="0"/>
              </a:rPr>
              <a:t>t</a:t>
            </a:r>
            <a:r>
              <a:rPr lang="en-US" b="1" spc="-20" dirty="0">
                <a:latin typeface="Times New Roman" panose="02020603050405020304" pitchFamily="18" charset="0"/>
                <a:ea typeface="Times New Roman" panose="02020603050405020304" pitchFamily="18" charset="0"/>
              </a:rPr>
              <a:t>h</a:t>
            </a:r>
            <a:r>
              <a:rPr lang="en-US" b="1" spc="-40" dirty="0">
                <a:latin typeface="Times New Roman" panose="02020603050405020304" pitchFamily="18" charset="0"/>
                <a:ea typeface="Times New Roman" panose="02020603050405020304" pitchFamily="18" charset="0"/>
              </a:rPr>
              <a:t>e</a:t>
            </a:r>
            <a:r>
              <a:rPr lang="en-US" b="1" u="heavy" spc="-25" dirty="0">
                <a:uFill>
                  <a:solidFill>
                    <a:srgbClr val="000000"/>
                  </a:solidFill>
                </a:uFill>
                <a:latin typeface="Times New Roman" panose="02020603050405020304" pitchFamily="18" charset="0"/>
                <a:ea typeface="Times New Roman" panose="02020603050405020304" pitchFamily="18" charset="0"/>
              </a:rPr>
              <a:t> </a:t>
            </a:r>
            <a:r>
              <a:rPr lang="en-US" b="1" u="heavy" spc="-20" dirty="0">
                <a:uFill>
                  <a:solidFill>
                    <a:srgbClr val="000000"/>
                  </a:solidFill>
                </a:uFill>
                <a:latin typeface="Times New Roman" panose="02020603050405020304" pitchFamily="18" charset="0"/>
                <a:ea typeface="Times New Roman" panose="02020603050405020304" pitchFamily="18" charset="0"/>
              </a:rPr>
              <a:t>u</a:t>
            </a:r>
            <a:r>
              <a:rPr lang="en-US" b="1" u="heavy" spc="-15" dirty="0">
                <a:uFill>
                  <a:solidFill>
                    <a:srgbClr val="000000"/>
                  </a:solidFill>
                </a:uFill>
                <a:latin typeface="Times New Roman" panose="02020603050405020304" pitchFamily="18" charset="0"/>
                <a:ea typeface="Times New Roman" panose="02020603050405020304" pitchFamily="18" charset="0"/>
              </a:rPr>
              <a:t>s</a:t>
            </a:r>
            <a:r>
              <a:rPr lang="en-US" b="1" u="heavy" dirty="0">
                <a:uFill>
                  <a:solidFill>
                    <a:srgbClr val="000000"/>
                  </a:solidFill>
                </a:uFill>
                <a:latin typeface="Times New Roman" panose="02020603050405020304" pitchFamily="18" charset="0"/>
                <a:ea typeface="Times New Roman" panose="02020603050405020304" pitchFamily="18" charset="0"/>
              </a:rPr>
              <a:t>e</a:t>
            </a:r>
            <a:r>
              <a:rPr lang="en-US" b="1" u="heavy" spc="-65" dirty="0">
                <a:uFill>
                  <a:solidFill>
                    <a:srgbClr val="000000"/>
                  </a:solidFill>
                </a:uFill>
                <a:latin typeface="Times New Roman" panose="02020603050405020304" pitchFamily="18" charset="0"/>
                <a:ea typeface="Times New Roman" panose="02020603050405020304" pitchFamily="18" charset="0"/>
              </a:rPr>
              <a:t> </a:t>
            </a:r>
            <a:r>
              <a:rPr lang="en-US" b="1" u="heavy" spc="-25" dirty="0">
                <a:uFill>
                  <a:solidFill>
                    <a:srgbClr val="000000"/>
                  </a:solidFill>
                </a:uFill>
                <a:latin typeface="Times New Roman" panose="02020603050405020304" pitchFamily="18" charset="0"/>
                <a:ea typeface="Times New Roman" panose="02020603050405020304" pitchFamily="18" charset="0"/>
              </a:rPr>
              <a:t>ca</a:t>
            </a:r>
            <a:r>
              <a:rPr lang="en-US" b="1" u="heavy" spc="-15" dirty="0">
                <a:uFill>
                  <a:solidFill>
                    <a:srgbClr val="000000"/>
                  </a:solidFill>
                </a:uFill>
                <a:latin typeface="Times New Roman" panose="02020603050405020304" pitchFamily="18" charset="0"/>
                <a:ea typeface="Times New Roman" panose="02020603050405020304" pitchFamily="18" charset="0"/>
              </a:rPr>
              <a:t>s</a:t>
            </a:r>
            <a:r>
              <a:rPr lang="en-US" b="1" u="heavy" spc="-25" dirty="0">
                <a:uFill>
                  <a:solidFill>
                    <a:srgbClr val="000000"/>
                  </a:solidFill>
                </a:uFill>
                <a:latin typeface="Times New Roman" panose="02020603050405020304" pitchFamily="18" charset="0"/>
                <a:ea typeface="Times New Roman" panose="02020603050405020304" pitchFamily="18" charset="0"/>
              </a:rPr>
              <a:t>e</a:t>
            </a:r>
            <a:r>
              <a:rPr lang="en-US" b="1" u="heavy" dirty="0">
                <a:uFill>
                  <a:solidFill>
                    <a:srgbClr val="000000"/>
                  </a:solidFill>
                </a:uFill>
                <a:latin typeface="Times New Roman" panose="02020603050405020304" pitchFamily="18" charset="0"/>
                <a:ea typeface="Times New Roman" panose="02020603050405020304" pitchFamily="18" charset="0"/>
              </a:rPr>
              <a:t>s</a:t>
            </a:r>
            <a:r>
              <a:rPr lang="en-US" b="1" spc="-50" dirty="0">
                <a:latin typeface="Times New Roman" panose="02020603050405020304" pitchFamily="18" charset="0"/>
                <a:ea typeface="Times New Roman" panose="02020603050405020304" pitchFamily="18" charset="0"/>
              </a:rPr>
              <a:t> </a:t>
            </a:r>
            <a:r>
              <a:rPr lang="en-US" b="1" spc="-20" dirty="0">
                <a:latin typeface="Times New Roman" panose="02020603050405020304" pitchFamily="18" charset="0"/>
                <a:ea typeface="Times New Roman" panose="02020603050405020304" pitchFamily="18" charset="0"/>
              </a:rPr>
              <a:t>o</a:t>
            </a:r>
            <a:r>
              <a:rPr lang="en-US" b="1" dirty="0">
                <a:latin typeface="Times New Roman" panose="02020603050405020304" pitchFamily="18" charset="0"/>
                <a:ea typeface="Times New Roman" panose="02020603050405020304" pitchFamily="18" charset="0"/>
              </a:rPr>
              <a:t>f</a:t>
            </a:r>
            <a:r>
              <a:rPr lang="en-US" b="1" spc="-60" dirty="0">
                <a:latin typeface="Times New Roman" panose="02020603050405020304" pitchFamily="18" charset="0"/>
                <a:ea typeface="Times New Roman" panose="02020603050405020304" pitchFamily="18" charset="0"/>
              </a:rPr>
              <a:t> </a:t>
            </a:r>
            <a:r>
              <a:rPr lang="en-US" b="1" spc="-30" dirty="0">
                <a:latin typeface="Times New Roman" panose="02020603050405020304" pitchFamily="18" charset="0"/>
                <a:ea typeface="Times New Roman" panose="02020603050405020304" pitchFamily="18" charset="0"/>
              </a:rPr>
              <a:t>t</a:t>
            </a:r>
            <a:r>
              <a:rPr lang="en-US" b="1" spc="-20" dirty="0">
                <a:latin typeface="Times New Roman" panose="02020603050405020304" pitchFamily="18" charset="0"/>
                <a:ea typeface="Times New Roman" panose="02020603050405020304" pitchFamily="18" charset="0"/>
              </a:rPr>
              <a:t>h</a:t>
            </a:r>
            <a:r>
              <a:rPr lang="en-US" b="1" dirty="0">
                <a:latin typeface="Times New Roman" panose="02020603050405020304" pitchFamily="18" charset="0"/>
                <a:ea typeface="Times New Roman" panose="02020603050405020304" pitchFamily="18" charset="0"/>
              </a:rPr>
              <a:t>e</a:t>
            </a:r>
            <a:r>
              <a:rPr lang="en-US" b="1" spc="-65" dirty="0">
                <a:latin typeface="Times New Roman" panose="02020603050405020304" pitchFamily="18" charset="0"/>
                <a:ea typeface="Times New Roman" panose="02020603050405020304" pitchFamily="18" charset="0"/>
              </a:rPr>
              <a:t> </a:t>
            </a:r>
            <a:r>
              <a:rPr lang="en-US" b="1" spc="-20" dirty="0" err="1">
                <a:latin typeface="Times New Roman" panose="02020603050405020304" pitchFamily="18" charset="0"/>
                <a:ea typeface="Times New Roman" panose="02020603050405020304" pitchFamily="18" charset="0"/>
              </a:rPr>
              <a:t>Io</a:t>
            </a:r>
            <a:r>
              <a:rPr lang="en-US" b="1" dirty="0" err="1">
                <a:latin typeface="Times New Roman" panose="02020603050405020304" pitchFamily="18" charset="0"/>
                <a:ea typeface="Times New Roman" panose="02020603050405020304" pitchFamily="18" charset="0"/>
              </a:rPr>
              <a:t>T</a:t>
            </a:r>
            <a:r>
              <a:rPr lang="en-US" b="1" dirty="0">
                <a:latin typeface="Times New Roman" panose="02020603050405020304" pitchFamily="18" charset="0"/>
                <a:ea typeface="Times New Roman" panose="02020603050405020304" pitchFamily="18" charset="0"/>
              </a:rPr>
              <a:t> </a:t>
            </a:r>
            <a:r>
              <a:rPr lang="en-US" b="1" spc="-15" dirty="0">
                <a:latin typeface="Times New Roman" panose="02020603050405020304" pitchFamily="18" charset="0"/>
                <a:ea typeface="Times New Roman" panose="02020603050405020304" pitchFamily="18" charset="0"/>
              </a:rPr>
              <a:t>s</a:t>
            </a:r>
            <a:r>
              <a:rPr lang="en-US" b="1" spc="-80" dirty="0">
                <a:latin typeface="Times New Roman" panose="02020603050405020304" pitchFamily="18" charset="0"/>
                <a:ea typeface="Times New Roman" panose="02020603050405020304" pitchFamily="18" charset="0"/>
              </a:rPr>
              <a:t>y</a:t>
            </a:r>
            <a:r>
              <a:rPr lang="en-US" b="1" spc="-15" dirty="0">
                <a:latin typeface="Times New Roman" panose="02020603050405020304" pitchFamily="18" charset="0"/>
                <a:ea typeface="Times New Roman" panose="02020603050405020304" pitchFamily="18" charset="0"/>
              </a:rPr>
              <a:t>s</a:t>
            </a:r>
            <a:r>
              <a:rPr lang="en-US" b="1" spc="-25" dirty="0">
                <a:latin typeface="Times New Roman" panose="02020603050405020304" pitchFamily="18" charset="0"/>
                <a:ea typeface="Times New Roman" panose="02020603050405020304" pitchFamily="18" charset="0"/>
              </a:rPr>
              <a:t>te</a:t>
            </a:r>
            <a:r>
              <a:rPr lang="en-US" b="1" dirty="0">
                <a:latin typeface="Times New Roman" panose="02020603050405020304" pitchFamily="18" charset="0"/>
                <a:ea typeface="Times New Roman" panose="02020603050405020304" pitchFamily="18" charset="0"/>
              </a:rPr>
              <a:t>m</a:t>
            </a:r>
            <a:r>
              <a:rPr lang="en-US" b="1" spc="-30" dirty="0">
                <a:latin typeface="Times New Roman" panose="02020603050405020304" pitchFamily="18" charset="0"/>
                <a:ea typeface="Times New Roman" panose="02020603050405020304" pitchFamily="18" charset="0"/>
              </a:rPr>
              <a:t> </a:t>
            </a:r>
            <a:r>
              <a:rPr lang="en-US" b="1" spc="-25" dirty="0">
                <a:latin typeface="Times New Roman" panose="02020603050405020304" pitchFamily="18" charset="0"/>
                <a:ea typeface="Times New Roman" panose="02020603050405020304" pitchFamily="18" charset="0"/>
              </a:rPr>
              <a:t>a</a:t>
            </a:r>
            <a:r>
              <a:rPr lang="en-US" b="1" spc="-20" dirty="0">
                <a:latin typeface="Times New Roman" panose="02020603050405020304" pitchFamily="18" charset="0"/>
                <a:ea typeface="Times New Roman" panose="02020603050405020304" pitchFamily="18" charset="0"/>
              </a:rPr>
              <a:t>r</a:t>
            </a:r>
            <a:r>
              <a:rPr lang="en-US" b="1" dirty="0">
                <a:latin typeface="Times New Roman" panose="02020603050405020304" pitchFamily="18" charset="0"/>
                <a:ea typeface="Times New Roman" panose="02020603050405020304" pitchFamily="18" charset="0"/>
              </a:rPr>
              <a:t>e</a:t>
            </a:r>
            <a:r>
              <a:rPr lang="en-US" b="1" spc="-45" dirty="0">
                <a:latin typeface="Times New Roman" panose="02020603050405020304" pitchFamily="18" charset="0"/>
                <a:ea typeface="Times New Roman" panose="02020603050405020304" pitchFamily="18" charset="0"/>
              </a:rPr>
              <a:t> </a:t>
            </a:r>
            <a:r>
              <a:rPr lang="en-US" b="1" spc="-20" dirty="0">
                <a:latin typeface="Times New Roman" panose="02020603050405020304" pitchFamily="18" charset="0"/>
                <a:ea typeface="Times New Roman" panose="02020603050405020304" pitchFamily="18" charset="0"/>
              </a:rPr>
              <a:t>for</a:t>
            </a:r>
            <a:r>
              <a:rPr lang="en-US" b="1" spc="-50" dirty="0">
                <a:latin typeface="Times New Roman" panose="02020603050405020304" pitchFamily="18" charset="0"/>
                <a:ea typeface="Times New Roman" panose="02020603050405020304" pitchFamily="18" charset="0"/>
              </a:rPr>
              <a:t>m</a:t>
            </a:r>
            <a:r>
              <a:rPr lang="en-US" b="1" spc="-25" dirty="0">
                <a:latin typeface="Times New Roman" panose="02020603050405020304" pitchFamily="18" charset="0"/>
                <a:ea typeface="Times New Roman" panose="02020603050405020304" pitchFamily="18" charset="0"/>
              </a:rPr>
              <a:t>all</a:t>
            </a:r>
            <a:r>
              <a:rPr lang="en-US" b="1" dirty="0">
                <a:latin typeface="Times New Roman" panose="02020603050405020304" pitchFamily="18" charset="0"/>
                <a:ea typeface="Times New Roman" panose="02020603050405020304" pitchFamily="18" charset="0"/>
              </a:rPr>
              <a:t>y</a:t>
            </a:r>
            <a:r>
              <a:rPr lang="en-US" b="1" spc="-60" dirty="0">
                <a:latin typeface="Times New Roman" panose="02020603050405020304" pitchFamily="18" charset="0"/>
                <a:ea typeface="Times New Roman" panose="02020603050405020304" pitchFamily="18" charset="0"/>
              </a:rPr>
              <a:t> </a:t>
            </a:r>
            <a:r>
              <a:rPr lang="en-US" b="1" spc="-20" dirty="0">
                <a:latin typeface="Times New Roman" panose="02020603050405020304" pitchFamily="18" charset="0"/>
                <a:ea typeface="Times New Roman" panose="02020603050405020304" pitchFamily="18" charset="0"/>
              </a:rPr>
              <a:t>d</a:t>
            </a:r>
            <a:r>
              <a:rPr lang="en-US" b="1" spc="-25" dirty="0">
                <a:latin typeface="Times New Roman" panose="02020603050405020304" pitchFamily="18" charset="0"/>
                <a:ea typeface="Times New Roman" panose="02020603050405020304" pitchFamily="18" charset="0"/>
              </a:rPr>
              <a:t>e</a:t>
            </a:r>
            <a:r>
              <a:rPr lang="en-US" b="1" spc="-15" dirty="0">
                <a:latin typeface="Times New Roman" panose="02020603050405020304" pitchFamily="18" charset="0"/>
                <a:ea typeface="Times New Roman" panose="02020603050405020304" pitchFamily="18" charset="0"/>
              </a:rPr>
              <a:t>s</a:t>
            </a:r>
            <a:r>
              <a:rPr lang="en-US" b="1" spc="-25" dirty="0">
                <a:latin typeface="Times New Roman" panose="02020603050405020304" pitchFamily="18" charset="0"/>
                <a:ea typeface="Times New Roman" panose="02020603050405020304" pitchFamily="18" charset="0"/>
              </a:rPr>
              <a:t>c</a:t>
            </a:r>
            <a:r>
              <a:rPr lang="en-US" b="1" spc="-20" dirty="0">
                <a:latin typeface="Times New Roman" panose="02020603050405020304" pitchFamily="18" charset="0"/>
                <a:ea typeface="Times New Roman" panose="02020603050405020304" pitchFamily="18" charset="0"/>
              </a:rPr>
              <a:t>r</a:t>
            </a:r>
            <a:r>
              <a:rPr lang="en-US" b="1" spc="-25" dirty="0">
                <a:latin typeface="Times New Roman" panose="02020603050405020304" pitchFamily="18" charset="0"/>
                <a:ea typeface="Times New Roman" panose="02020603050405020304" pitchFamily="18" charset="0"/>
              </a:rPr>
              <a:t>i</a:t>
            </a:r>
            <a:r>
              <a:rPr lang="en-US" b="1" spc="-20" dirty="0">
                <a:latin typeface="Times New Roman" panose="02020603050405020304" pitchFamily="18" charset="0"/>
                <a:ea typeface="Times New Roman" panose="02020603050405020304" pitchFamily="18" charset="0"/>
              </a:rPr>
              <a:t>b</a:t>
            </a:r>
            <a:r>
              <a:rPr lang="en-US" b="1" spc="-25" dirty="0">
                <a:latin typeface="Times New Roman" panose="02020603050405020304" pitchFamily="18" charset="0"/>
                <a:ea typeface="Times New Roman" panose="02020603050405020304" pitchFamily="18" charset="0"/>
              </a:rPr>
              <a:t>e</a:t>
            </a:r>
            <a:r>
              <a:rPr lang="en-US" b="1" dirty="0">
                <a:latin typeface="Times New Roman" panose="02020603050405020304" pitchFamily="18" charset="0"/>
                <a:ea typeface="Times New Roman" panose="02020603050405020304" pitchFamily="18" charset="0"/>
              </a:rPr>
              <a:t>d</a:t>
            </a:r>
            <a:r>
              <a:rPr lang="en-US" b="1" spc="-80" dirty="0">
                <a:latin typeface="Times New Roman" panose="02020603050405020304" pitchFamily="18" charset="0"/>
                <a:ea typeface="Times New Roman" panose="02020603050405020304" pitchFamily="18" charset="0"/>
              </a:rPr>
              <a:t> </a:t>
            </a:r>
            <a:r>
              <a:rPr lang="en-US" b="1" spc="-20" dirty="0">
                <a:latin typeface="Times New Roman" panose="02020603050405020304" pitchFamily="18" charset="0"/>
                <a:ea typeface="Times New Roman" panose="02020603050405020304" pitchFamily="18" charset="0"/>
              </a:rPr>
              <a:t>b</a:t>
            </a:r>
            <a:r>
              <a:rPr lang="en-US" b="1" spc="-25" dirty="0">
                <a:latin typeface="Times New Roman" panose="02020603050405020304" pitchFamily="18" charset="0"/>
                <a:ea typeface="Times New Roman" panose="02020603050405020304" pitchFamily="18" charset="0"/>
              </a:rPr>
              <a:t>a</a:t>
            </a:r>
            <a:r>
              <a:rPr lang="en-US" b="1" spc="-15" dirty="0">
                <a:latin typeface="Times New Roman" panose="02020603050405020304" pitchFamily="18" charset="0"/>
                <a:ea typeface="Times New Roman" panose="02020603050405020304" pitchFamily="18" charset="0"/>
              </a:rPr>
              <a:t>s</a:t>
            </a:r>
            <a:r>
              <a:rPr lang="en-US" b="1" spc="-25" dirty="0">
                <a:latin typeface="Times New Roman" panose="02020603050405020304" pitchFamily="18" charset="0"/>
                <a:ea typeface="Times New Roman" panose="02020603050405020304" pitchFamily="18" charset="0"/>
              </a:rPr>
              <a:t>e</a:t>
            </a:r>
            <a:r>
              <a:rPr lang="en-US" b="1" dirty="0">
                <a:latin typeface="Times New Roman" panose="02020603050405020304" pitchFamily="18" charset="0"/>
                <a:ea typeface="Times New Roman" panose="02020603050405020304" pitchFamily="18" charset="0"/>
              </a:rPr>
              <a:t>d</a:t>
            </a:r>
            <a:r>
              <a:rPr lang="en-US" b="1" spc="-80" dirty="0">
                <a:latin typeface="Times New Roman" panose="02020603050405020304" pitchFamily="18" charset="0"/>
                <a:ea typeface="Times New Roman" panose="02020603050405020304" pitchFamily="18" charset="0"/>
              </a:rPr>
              <a:t> </a:t>
            </a:r>
            <a:r>
              <a:rPr lang="en-US" b="1" spc="-20" dirty="0">
                <a:latin typeface="Times New Roman" panose="02020603050405020304" pitchFamily="18" charset="0"/>
                <a:ea typeface="Times New Roman" panose="02020603050405020304" pitchFamily="18" charset="0"/>
              </a:rPr>
              <a:t>o</a:t>
            </a:r>
            <a:r>
              <a:rPr lang="en-US" b="1" dirty="0">
                <a:latin typeface="Times New Roman" panose="02020603050405020304" pitchFamily="18" charset="0"/>
                <a:ea typeface="Times New Roman" panose="02020603050405020304" pitchFamily="18" charset="0"/>
              </a:rPr>
              <a:t>n </a:t>
            </a:r>
            <a:r>
              <a:rPr lang="en-US" b="1" spc="-25" dirty="0">
                <a:latin typeface="Times New Roman" panose="02020603050405020304" pitchFamily="18" charset="0"/>
                <a:ea typeface="Times New Roman" panose="02020603050405020304" pitchFamily="18" charset="0"/>
              </a:rPr>
              <a:t>a</a:t>
            </a:r>
            <a:r>
              <a:rPr lang="en-US" b="1" spc="-20" dirty="0">
                <a:latin typeface="Times New Roman" panose="02020603050405020304" pitchFamily="18" charset="0"/>
                <a:ea typeface="Times New Roman" panose="02020603050405020304" pitchFamily="18" charset="0"/>
              </a:rPr>
              <a:t>n</a:t>
            </a:r>
            <a:r>
              <a:rPr lang="en-US" b="1" dirty="0">
                <a:latin typeface="Times New Roman" panose="02020603050405020304" pitchFamily="18" charset="0"/>
                <a:ea typeface="Times New Roman" panose="02020603050405020304" pitchFamily="18" charset="0"/>
              </a:rPr>
              <a:t>d</a:t>
            </a:r>
            <a:r>
              <a:rPr lang="en-US" b="1" spc="-60" dirty="0">
                <a:latin typeface="Times New Roman" panose="02020603050405020304" pitchFamily="18" charset="0"/>
                <a:ea typeface="Times New Roman" panose="02020603050405020304" pitchFamily="18" charset="0"/>
              </a:rPr>
              <a:t> </a:t>
            </a:r>
            <a:r>
              <a:rPr lang="en-US" b="1" spc="-20" dirty="0">
                <a:latin typeface="Times New Roman" panose="02020603050405020304" pitchFamily="18" charset="0"/>
                <a:ea typeface="Times New Roman" panose="02020603050405020304" pitchFamily="18" charset="0"/>
              </a:rPr>
              <a:t>d</a:t>
            </a:r>
            <a:r>
              <a:rPr lang="en-US" b="1" spc="-25" dirty="0">
                <a:latin typeface="Times New Roman" panose="02020603050405020304" pitchFamily="18" charset="0"/>
                <a:ea typeface="Times New Roman" panose="02020603050405020304" pitchFamily="18" charset="0"/>
              </a:rPr>
              <a:t>e</a:t>
            </a:r>
            <a:r>
              <a:rPr lang="en-US" b="1" spc="-20" dirty="0">
                <a:latin typeface="Times New Roman" panose="02020603050405020304" pitchFamily="18" charset="0"/>
                <a:ea typeface="Times New Roman" panose="02020603050405020304" pitchFamily="18" charset="0"/>
              </a:rPr>
              <a:t>r</a:t>
            </a:r>
            <a:r>
              <a:rPr lang="en-US" b="1" spc="-30" dirty="0">
                <a:latin typeface="Times New Roman" panose="02020603050405020304" pitchFamily="18" charset="0"/>
                <a:ea typeface="Times New Roman" panose="02020603050405020304" pitchFamily="18" charset="0"/>
              </a:rPr>
              <a:t>i</a:t>
            </a:r>
            <a:r>
              <a:rPr lang="en-US" b="1" spc="-20" dirty="0">
                <a:latin typeface="Times New Roman" panose="02020603050405020304" pitchFamily="18" charset="0"/>
                <a:ea typeface="Times New Roman" panose="02020603050405020304" pitchFamily="18" charset="0"/>
              </a:rPr>
              <a:t>v</a:t>
            </a:r>
            <a:r>
              <a:rPr lang="en-US" b="1" spc="-25" dirty="0">
                <a:latin typeface="Times New Roman" panose="02020603050405020304" pitchFamily="18" charset="0"/>
                <a:ea typeface="Times New Roman" panose="02020603050405020304" pitchFamily="18" charset="0"/>
              </a:rPr>
              <a:t>e</a:t>
            </a:r>
            <a:r>
              <a:rPr lang="en-US" b="1" dirty="0">
                <a:latin typeface="Times New Roman" panose="02020603050405020304" pitchFamily="18" charset="0"/>
                <a:ea typeface="Times New Roman" panose="02020603050405020304" pitchFamily="18" charset="0"/>
              </a:rPr>
              <a:t>d</a:t>
            </a:r>
            <a:r>
              <a:rPr lang="en-US" b="1" spc="-60" dirty="0">
                <a:latin typeface="Times New Roman" panose="02020603050405020304" pitchFamily="18" charset="0"/>
                <a:ea typeface="Times New Roman" panose="02020603050405020304" pitchFamily="18" charset="0"/>
              </a:rPr>
              <a:t> </a:t>
            </a:r>
            <a:r>
              <a:rPr lang="en-US" b="1" spc="-20" dirty="0">
                <a:latin typeface="Times New Roman" panose="02020603050405020304" pitchFamily="18" charset="0"/>
                <a:ea typeface="Times New Roman" panose="02020603050405020304" pitchFamily="18" charset="0"/>
              </a:rPr>
              <a:t>fro</a:t>
            </a:r>
            <a:r>
              <a:rPr lang="en-US" b="1" dirty="0">
                <a:latin typeface="Times New Roman" panose="02020603050405020304" pitchFamily="18" charset="0"/>
                <a:ea typeface="Times New Roman" panose="02020603050405020304" pitchFamily="18" charset="0"/>
              </a:rPr>
              <a:t>m</a:t>
            </a:r>
            <a:r>
              <a:rPr lang="en-US" b="1" spc="-90" dirty="0">
                <a:latin typeface="Times New Roman" panose="02020603050405020304" pitchFamily="18" charset="0"/>
                <a:ea typeface="Times New Roman" panose="02020603050405020304" pitchFamily="18" charset="0"/>
              </a:rPr>
              <a:t> </a:t>
            </a:r>
            <a:r>
              <a:rPr lang="en-US" b="1" spc="-30" dirty="0">
                <a:latin typeface="Times New Roman" panose="02020603050405020304" pitchFamily="18" charset="0"/>
                <a:ea typeface="Times New Roman" panose="02020603050405020304" pitchFamily="18" charset="0"/>
              </a:rPr>
              <a:t>t</a:t>
            </a:r>
            <a:r>
              <a:rPr lang="en-US" b="1" spc="-20" dirty="0">
                <a:latin typeface="Times New Roman" panose="02020603050405020304" pitchFamily="18" charset="0"/>
                <a:ea typeface="Times New Roman" panose="02020603050405020304" pitchFamily="18" charset="0"/>
              </a:rPr>
              <a:t>h</a:t>
            </a:r>
            <a:r>
              <a:rPr lang="en-US" b="1" dirty="0">
                <a:latin typeface="Times New Roman" panose="02020603050405020304" pitchFamily="18" charset="0"/>
                <a:ea typeface="Times New Roman" panose="02020603050405020304" pitchFamily="18" charset="0"/>
              </a:rPr>
              <a:t>e</a:t>
            </a:r>
            <a:r>
              <a:rPr lang="en-US" b="1" spc="-40" dirty="0">
                <a:latin typeface="Times New Roman" panose="02020603050405020304" pitchFamily="18" charset="0"/>
                <a:ea typeface="Times New Roman" panose="02020603050405020304" pitchFamily="18" charset="0"/>
              </a:rPr>
              <a:t> purpo</a:t>
            </a:r>
            <a:r>
              <a:rPr lang="en-US" b="1" spc="-35" dirty="0">
                <a:latin typeface="Times New Roman" panose="02020603050405020304" pitchFamily="18" charset="0"/>
                <a:ea typeface="Times New Roman" panose="02020603050405020304" pitchFamily="18" charset="0"/>
              </a:rPr>
              <a:t>s</a:t>
            </a:r>
            <a:r>
              <a:rPr lang="en-US" b="1" dirty="0">
                <a:latin typeface="Times New Roman" panose="02020603050405020304" pitchFamily="18" charset="0"/>
                <a:ea typeface="Times New Roman" panose="02020603050405020304" pitchFamily="18" charset="0"/>
              </a:rPr>
              <a:t>e</a:t>
            </a:r>
            <a:r>
              <a:rPr lang="en-US" b="1" spc="-10" dirty="0">
                <a:latin typeface="Times New Roman" panose="02020603050405020304" pitchFamily="18" charset="0"/>
                <a:ea typeface="Times New Roman" panose="02020603050405020304" pitchFamily="18" charset="0"/>
              </a:rPr>
              <a:t> </a:t>
            </a:r>
            <a:r>
              <a:rPr lang="en-US" b="1" spc="-45" dirty="0">
                <a:latin typeface="Times New Roman" panose="02020603050405020304" pitchFamily="18" charset="0"/>
                <a:ea typeface="Times New Roman" panose="02020603050405020304" pitchFamily="18" charset="0"/>
              </a:rPr>
              <a:t>a</a:t>
            </a:r>
            <a:r>
              <a:rPr lang="en-US" b="1" spc="-40" dirty="0">
                <a:latin typeface="Times New Roman" panose="02020603050405020304" pitchFamily="18" charset="0"/>
                <a:ea typeface="Times New Roman" panose="02020603050405020304" pitchFamily="18" charset="0"/>
              </a:rPr>
              <a:t>n</a:t>
            </a:r>
            <a:r>
              <a:rPr lang="en-US" b="1" dirty="0">
                <a:latin typeface="Times New Roman" panose="02020603050405020304" pitchFamily="18" charset="0"/>
                <a:ea typeface="Times New Roman" panose="02020603050405020304" pitchFamily="18" charset="0"/>
              </a:rPr>
              <a:t>d </a:t>
            </a:r>
            <a:r>
              <a:rPr lang="en-US" b="1" spc="-40" dirty="0">
                <a:latin typeface="Times New Roman" panose="02020603050405020304" pitchFamily="18" charset="0"/>
                <a:ea typeface="Times New Roman" panose="02020603050405020304" pitchFamily="18" charset="0"/>
              </a:rPr>
              <a:t>r</a:t>
            </a:r>
            <a:r>
              <a:rPr lang="en-US" b="1" spc="-45" dirty="0">
                <a:latin typeface="Times New Roman" panose="02020603050405020304" pitchFamily="18" charset="0"/>
                <a:ea typeface="Times New Roman" panose="02020603050405020304" pitchFamily="18" charset="0"/>
              </a:rPr>
              <a:t>e</a:t>
            </a:r>
            <a:r>
              <a:rPr lang="en-US" b="1" spc="-40" dirty="0">
                <a:latin typeface="Times New Roman" panose="02020603050405020304" pitchFamily="18" charset="0"/>
                <a:ea typeface="Times New Roman" panose="02020603050405020304" pitchFamily="18" charset="0"/>
              </a:rPr>
              <a:t>qu</a:t>
            </a:r>
            <a:r>
              <a:rPr lang="en-US" b="1" spc="-50" dirty="0">
                <a:latin typeface="Times New Roman" panose="02020603050405020304" pitchFamily="18" charset="0"/>
                <a:ea typeface="Times New Roman" panose="02020603050405020304" pitchFamily="18" charset="0"/>
              </a:rPr>
              <a:t>i</a:t>
            </a:r>
            <a:r>
              <a:rPr lang="en-US" b="1" spc="-40" dirty="0">
                <a:latin typeface="Times New Roman" panose="02020603050405020304" pitchFamily="18" charset="0"/>
                <a:ea typeface="Times New Roman" panose="02020603050405020304" pitchFamily="18" charset="0"/>
              </a:rPr>
              <a:t>r</a:t>
            </a:r>
            <a:r>
              <a:rPr lang="en-US" b="1" spc="-25" dirty="0">
                <a:latin typeface="Times New Roman" panose="02020603050405020304" pitchFamily="18" charset="0"/>
                <a:ea typeface="Times New Roman" panose="02020603050405020304" pitchFamily="18" charset="0"/>
              </a:rPr>
              <a:t>e</a:t>
            </a:r>
            <a:r>
              <a:rPr lang="en-US" b="1" spc="-65" dirty="0">
                <a:latin typeface="Times New Roman" panose="02020603050405020304" pitchFamily="18" charset="0"/>
                <a:ea typeface="Times New Roman" panose="02020603050405020304" pitchFamily="18" charset="0"/>
              </a:rPr>
              <a:t>m</a:t>
            </a:r>
            <a:r>
              <a:rPr lang="en-US" b="1" spc="-25" dirty="0">
                <a:latin typeface="Times New Roman" panose="02020603050405020304" pitchFamily="18" charset="0"/>
                <a:ea typeface="Times New Roman" panose="02020603050405020304" pitchFamily="18" charset="0"/>
              </a:rPr>
              <a:t>e</a:t>
            </a:r>
            <a:r>
              <a:rPr lang="en-US" b="1" spc="-40" dirty="0">
                <a:latin typeface="Times New Roman" panose="02020603050405020304" pitchFamily="18" charset="0"/>
                <a:ea typeface="Times New Roman" panose="02020603050405020304" pitchFamily="18" charset="0"/>
              </a:rPr>
              <a:t>n</a:t>
            </a:r>
            <a:r>
              <a:rPr lang="en-US" b="1" dirty="0">
                <a:latin typeface="Times New Roman" panose="02020603050405020304" pitchFamily="18" charset="0"/>
                <a:ea typeface="Times New Roman" panose="02020603050405020304" pitchFamily="18" charset="0"/>
              </a:rPr>
              <a:t>t</a:t>
            </a:r>
            <a:r>
              <a:rPr lang="en-US" b="1" spc="30" dirty="0">
                <a:latin typeface="Times New Roman" panose="02020603050405020304" pitchFamily="18" charset="0"/>
                <a:ea typeface="Times New Roman" panose="02020603050405020304" pitchFamily="18" charset="0"/>
              </a:rPr>
              <a:t> </a:t>
            </a:r>
            <a:r>
              <a:rPr lang="en-US" b="1" spc="-35" dirty="0">
                <a:latin typeface="Times New Roman" panose="02020603050405020304" pitchFamily="18" charset="0"/>
                <a:ea typeface="Times New Roman" panose="02020603050405020304" pitchFamily="18" charset="0"/>
              </a:rPr>
              <a:t>s</a:t>
            </a:r>
            <a:r>
              <a:rPr lang="en-US" b="1" spc="-40" dirty="0">
                <a:latin typeface="Times New Roman" panose="02020603050405020304" pitchFamily="18" charset="0"/>
                <a:ea typeface="Times New Roman" panose="02020603050405020304" pitchFamily="18" charset="0"/>
              </a:rPr>
              <a:t>p</a:t>
            </a:r>
            <a:r>
              <a:rPr lang="en-US" b="1" spc="-45" dirty="0">
                <a:latin typeface="Times New Roman" panose="02020603050405020304" pitchFamily="18" charset="0"/>
                <a:ea typeface="Times New Roman" panose="02020603050405020304" pitchFamily="18" charset="0"/>
              </a:rPr>
              <a:t>ec</a:t>
            </a:r>
            <a:r>
              <a:rPr lang="en-US" b="1" spc="-50" dirty="0">
                <a:latin typeface="Times New Roman" panose="02020603050405020304" pitchFamily="18" charset="0"/>
                <a:ea typeface="Times New Roman" panose="02020603050405020304" pitchFamily="18" charset="0"/>
              </a:rPr>
              <a:t>i</a:t>
            </a:r>
            <a:r>
              <a:rPr lang="en-US" b="1" spc="-40" dirty="0">
                <a:latin typeface="Times New Roman" panose="02020603050405020304" pitchFamily="18" charset="0"/>
                <a:ea typeface="Times New Roman" panose="02020603050405020304" pitchFamily="18" charset="0"/>
              </a:rPr>
              <a:t>f</a:t>
            </a:r>
            <a:r>
              <a:rPr lang="en-US" b="1" spc="-50" dirty="0">
                <a:latin typeface="Times New Roman" panose="02020603050405020304" pitchFamily="18" charset="0"/>
                <a:ea typeface="Times New Roman" panose="02020603050405020304" pitchFamily="18" charset="0"/>
              </a:rPr>
              <a:t>i</a:t>
            </a:r>
            <a:r>
              <a:rPr lang="en-US" b="1" spc="-45" dirty="0">
                <a:latin typeface="Times New Roman" panose="02020603050405020304" pitchFamily="18" charset="0"/>
                <a:ea typeface="Times New Roman" panose="02020603050405020304" pitchFamily="18" charset="0"/>
              </a:rPr>
              <a:t>c</a:t>
            </a:r>
            <a:r>
              <a:rPr lang="en-US" b="1" spc="-25" dirty="0">
                <a:latin typeface="Times New Roman" panose="02020603050405020304" pitchFamily="18" charset="0"/>
                <a:ea typeface="Times New Roman" panose="02020603050405020304" pitchFamily="18" charset="0"/>
              </a:rPr>
              <a:t>a</a:t>
            </a:r>
            <a:r>
              <a:rPr lang="en-US" b="1" spc="-50" dirty="0">
                <a:latin typeface="Times New Roman" panose="02020603050405020304" pitchFamily="18" charset="0"/>
                <a:ea typeface="Times New Roman" panose="02020603050405020304" pitchFamily="18" charset="0"/>
              </a:rPr>
              <a:t>t</a:t>
            </a:r>
            <a:r>
              <a:rPr lang="en-US" b="1" spc="-25" dirty="0">
                <a:latin typeface="Times New Roman" panose="02020603050405020304" pitchFamily="18" charset="0"/>
                <a:ea typeface="Times New Roman" panose="02020603050405020304" pitchFamily="18" charset="0"/>
              </a:rPr>
              <a:t>i</a:t>
            </a:r>
            <a:r>
              <a:rPr lang="en-US" b="1" spc="-40" dirty="0">
                <a:latin typeface="Times New Roman" panose="02020603050405020304" pitchFamily="18" charset="0"/>
                <a:ea typeface="Times New Roman" panose="02020603050405020304" pitchFamily="18" charset="0"/>
              </a:rPr>
              <a:t>o</a:t>
            </a:r>
            <a:r>
              <a:rPr lang="en-US" b="1" spc="-20" dirty="0">
                <a:latin typeface="Times New Roman" panose="02020603050405020304" pitchFamily="18" charset="0"/>
                <a:ea typeface="Times New Roman" panose="02020603050405020304" pitchFamily="18" charset="0"/>
              </a:rPr>
              <a:t>n</a:t>
            </a:r>
            <a:r>
              <a:rPr lang="en-US" b="1" spc="-35" dirty="0">
                <a:latin typeface="Times New Roman" panose="02020603050405020304" pitchFamily="18" charset="0"/>
                <a:ea typeface="Times New Roman" panose="02020603050405020304" pitchFamily="18" charset="0"/>
              </a:rPr>
              <a:t>s</a:t>
            </a:r>
            <a:r>
              <a:rPr lang="en-US" b="1" dirty="0">
                <a:latin typeface="Times New Roman" panose="02020603050405020304" pitchFamily="18" charset="0"/>
                <a:ea typeface="Times New Roman" panose="02020603050405020304" pitchFamily="18" charset="0"/>
              </a:rPr>
              <a:t>.</a:t>
            </a:r>
            <a:endParaRPr lang="en-US" sz="800" b="1" dirty="0" smtClean="0">
              <a:effectLst/>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
            </a:r>
            <a:br>
              <a:rPr lang="en-US" b="1" dirty="0">
                <a:latin typeface="Times New Roman" panose="02020603050405020304" pitchFamily="18" charset="0"/>
                <a:ea typeface="Times New Roman" panose="02020603050405020304" pitchFamily="18" charset="0"/>
              </a:rPr>
            </a:br>
            <a:endParaRPr lang="en-US" b="1" dirty="0"/>
          </a:p>
        </p:txBody>
      </p:sp>
    </p:spTree>
    <p:extLst>
      <p:ext uri="{BB962C8B-B14F-4D97-AF65-F5344CB8AC3E}">
        <p14:creationId xmlns:p14="http://schemas.microsoft.com/office/powerpoint/2010/main" val="4081540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Model </a:t>
            </a:r>
            <a:r>
              <a:rPr lang="en-US" b="1" dirty="0" smtClean="0">
                <a:latin typeface="Times New Roman" panose="02020603050405020304" pitchFamily="18" charset="0"/>
                <a:cs typeface="Times New Roman" panose="02020603050405020304" pitchFamily="18" charset="0"/>
              </a:rPr>
              <a:t>Specification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The third step in the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design methodology is to define the </a:t>
            </a:r>
            <a:r>
              <a:rPr lang="en-US" sz="2800" b="1" dirty="0" smtClean="0">
                <a:solidFill>
                  <a:srgbClr val="FF0000"/>
                </a:solidFill>
                <a:latin typeface="Times New Roman" panose="02020603050405020304" pitchFamily="18" charset="0"/>
                <a:cs typeface="Times New Roman" panose="02020603050405020304" pitchFamily="18" charset="0"/>
              </a:rPr>
              <a:t>Domain Model</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domain model </a:t>
            </a:r>
            <a:r>
              <a:rPr lang="en-US" sz="2800" b="1" dirty="0">
                <a:solidFill>
                  <a:srgbClr val="FF0000"/>
                </a:solidFill>
                <a:latin typeface="Times New Roman" panose="02020603050405020304" pitchFamily="18" charset="0"/>
                <a:cs typeface="Times New Roman" panose="02020603050405020304" pitchFamily="18" charset="0"/>
              </a:rPr>
              <a:t>describes the main concepts, entities and objects in the domain of </a:t>
            </a:r>
            <a:r>
              <a:rPr lang="en-US" sz="2800" b="1" dirty="0" err="1">
                <a:solidFill>
                  <a:srgbClr val="FF0000"/>
                </a:solidFill>
                <a:latin typeface="Times New Roman" panose="02020603050405020304" pitchFamily="18" charset="0"/>
                <a:cs typeface="Times New Roman" panose="02020603050405020304" pitchFamily="18" charset="0"/>
              </a:rPr>
              <a:t>IoT</a:t>
            </a:r>
            <a:r>
              <a:rPr lang="en-US" sz="2800" b="1" dirty="0">
                <a:solidFill>
                  <a:srgbClr val="FF0000"/>
                </a:solidFill>
                <a:latin typeface="Times New Roman" panose="02020603050405020304" pitchFamily="18" charset="0"/>
                <a:cs typeface="Times New Roman" panose="02020603050405020304" pitchFamily="18" charset="0"/>
              </a:rPr>
              <a:t> system to be designed</a:t>
            </a:r>
            <a:r>
              <a:rPr lang="en-US" sz="2800" dirty="0">
                <a:solidFill>
                  <a:srgbClr val="FF0000"/>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Domain model </a:t>
            </a:r>
            <a:r>
              <a:rPr lang="en-US" sz="2800" b="1" dirty="0">
                <a:solidFill>
                  <a:srgbClr val="FF0000"/>
                </a:solidFill>
                <a:latin typeface="Times New Roman" panose="02020603050405020304" pitchFamily="18" charset="0"/>
                <a:cs typeface="Times New Roman" panose="02020603050405020304" pitchFamily="18" charset="0"/>
              </a:rPr>
              <a:t>defines the attributes of the objects and relationships between objects</a:t>
            </a:r>
            <a:r>
              <a:rPr lang="en-US" sz="2800" dirty="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Domain </a:t>
            </a:r>
            <a:r>
              <a:rPr lang="en-US" sz="2800" dirty="0">
                <a:latin typeface="Times New Roman" panose="02020603050405020304" pitchFamily="18" charset="0"/>
                <a:cs typeface="Times New Roman" panose="02020603050405020304" pitchFamily="18" charset="0"/>
              </a:rPr>
              <a:t>model provides </a:t>
            </a:r>
            <a:r>
              <a:rPr lang="en-US" sz="2800" b="1" dirty="0">
                <a:solidFill>
                  <a:srgbClr val="0070C0"/>
                </a:solidFill>
                <a:latin typeface="Times New Roman" panose="02020603050405020304" pitchFamily="18" charset="0"/>
                <a:cs typeface="Times New Roman" panose="02020603050405020304" pitchFamily="18" charset="0"/>
              </a:rPr>
              <a:t>an abstract representation of the concepts, objects and entities in the </a:t>
            </a:r>
            <a:r>
              <a:rPr lang="en-US" sz="2800" b="1" dirty="0" err="1">
                <a:solidFill>
                  <a:srgbClr val="0070C0"/>
                </a:solidFill>
                <a:latin typeface="Times New Roman" panose="02020603050405020304" pitchFamily="18" charset="0"/>
                <a:cs typeface="Times New Roman" panose="02020603050405020304" pitchFamily="18" charset="0"/>
              </a:rPr>
              <a:t>IoT</a:t>
            </a:r>
            <a:r>
              <a:rPr lang="en-US" sz="2800" b="1" dirty="0">
                <a:solidFill>
                  <a:srgbClr val="0070C0"/>
                </a:solidFill>
                <a:latin typeface="Times New Roman" panose="02020603050405020304" pitchFamily="18" charset="0"/>
                <a:cs typeface="Times New Roman" panose="02020603050405020304" pitchFamily="18" charset="0"/>
              </a:rPr>
              <a:t> domain, independent of any specific technology or platform</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948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Model </a:t>
            </a:r>
            <a:r>
              <a:rPr lang="en-US" b="1" dirty="0" smtClean="0">
                <a:latin typeface="Times New Roman" panose="02020603050405020304" pitchFamily="18" charset="0"/>
                <a:cs typeface="Times New Roman" panose="02020603050405020304" pitchFamily="18" charset="0"/>
              </a:rPr>
              <a:t>Specification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800" dirty="0">
                <a:latin typeface="Times New Roman" panose="02020603050405020304" pitchFamily="18" charset="0"/>
                <a:cs typeface="Times New Roman" panose="02020603050405020304" pitchFamily="18" charset="0"/>
              </a:rPr>
              <a:t>The </a:t>
            </a:r>
            <a:r>
              <a:rPr lang="en-US" sz="2800" b="1" dirty="0">
                <a:solidFill>
                  <a:srgbClr val="0070C0"/>
                </a:solidFill>
                <a:latin typeface="Times New Roman" panose="02020603050405020304" pitchFamily="18" charset="0"/>
                <a:cs typeface="Times New Roman" panose="02020603050405020304" pitchFamily="18" charset="0"/>
              </a:rPr>
              <a:t>entities, objects and concepts </a:t>
            </a:r>
            <a:r>
              <a:rPr lang="en-US" sz="2800" dirty="0">
                <a:latin typeface="Times New Roman" panose="02020603050405020304" pitchFamily="18" charset="0"/>
                <a:cs typeface="Times New Roman" panose="02020603050405020304" pitchFamily="18" charset="0"/>
              </a:rPr>
              <a:t>defined in the domain </a:t>
            </a:r>
            <a:r>
              <a:rPr lang="en-US" sz="2800" dirty="0" smtClean="0">
                <a:latin typeface="Times New Roman" panose="02020603050405020304" pitchFamily="18" charset="0"/>
                <a:cs typeface="Times New Roman" panose="02020603050405020304" pitchFamily="18" charset="0"/>
              </a:rPr>
              <a:t>model include</a:t>
            </a:r>
            <a:r>
              <a:rPr lang="en-US" sz="2800" dirty="0">
                <a:latin typeface="Times New Roman" panose="02020603050405020304" pitchFamily="18" charset="0"/>
                <a:cs typeface="Times New Roman" panose="02020603050405020304" pitchFamily="18" charset="0"/>
              </a:rPr>
              <a:t>:</a:t>
            </a:r>
          </a:p>
          <a:p>
            <a:pPr algn="just"/>
            <a:r>
              <a:rPr lang="en-US" sz="2800" b="1" dirty="0" smtClean="0">
                <a:latin typeface="Times New Roman" panose="02020603050405020304" pitchFamily="18" charset="0"/>
                <a:cs typeface="Times New Roman" panose="02020603050405020304" pitchFamily="18" charset="0"/>
              </a:rPr>
              <a:t>Physical </a:t>
            </a:r>
            <a:r>
              <a:rPr lang="en-US" sz="2800" b="1" dirty="0">
                <a:latin typeface="Times New Roman" panose="02020603050405020304" pitchFamily="18" charset="0"/>
                <a:cs typeface="Times New Roman" panose="02020603050405020304" pitchFamily="18" charset="0"/>
              </a:rPr>
              <a:t>Entity : </a:t>
            </a:r>
            <a:r>
              <a:rPr lang="en-US" sz="2800" dirty="0">
                <a:latin typeface="Times New Roman" panose="02020603050405020304" pitchFamily="18" charset="0"/>
                <a:cs typeface="Times New Roman" panose="02020603050405020304" pitchFamily="18" charset="0"/>
              </a:rPr>
              <a:t>Physical Entity is </a:t>
            </a:r>
            <a:r>
              <a:rPr lang="en-US" sz="2800" b="1" dirty="0">
                <a:solidFill>
                  <a:srgbClr val="FF0000"/>
                </a:solidFill>
                <a:latin typeface="Times New Roman" panose="02020603050405020304" pitchFamily="18" charset="0"/>
                <a:cs typeface="Times New Roman" panose="02020603050405020304" pitchFamily="18" charset="0"/>
              </a:rPr>
              <a:t>a discrete and identifiable entity </a:t>
            </a:r>
            <a:r>
              <a:rPr lang="en-US" sz="2800" b="1" dirty="0" smtClean="0">
                <a:solidFill>
                  <a:srgbClr val="FF0000"/>
                </a:solidFill>
                <a:latin typeface="Times New Roman" panose="02020603050405020304" pitchFamily="18" charset="0"/>
                <a:cs typeface="Times New Roman" panose="02020603050405020304" pitchFamily="18" charset="0"/>
              </a:rPr>
              <a:t>in the </a:t>
            </a:r>
            <a:r>
              <a:rPr lang="en-US" sz="2800" b="1" dirty="0">
                <a:solidFill>
                  <a:srgbClr val="FF0000"/>
                </a:solidFill>
                <a:latin typeface="Times New Roman" panose="02020603050405020304" pitchFamily="18" charset="0"/>
                <a:cs typeface="Times New Roman" panose="02020603050405020304" pitchFamily="18" charset="0"/>
              </a:rPr>
              <a:t>physical environment </a:t>
            </a:r>
            <a:r>
              <a:rPr lang="en-US" sz="2800" dirty="0">
                <a:latin typeface="Times New Roman" panose="02020603050405020304" pitchFamily="18" charset="0"/>
                <a:cs typeface="Times New Roman" panose="02020603050405020304" pitchFamily="18" charset="0"/>
              </a:rPr>
              <a:t>(e.g. a room, a light, an appliance, a car, etc.).</a:t>
            </a:r>
          </a:p>
          <a:p>
            <a:pPr algn="just"/>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Virtual </a:t>
            </a:r>
            <a:r>
              <a:rPr lang="en-US" sz="2800" b="1" dirty="0">
                <a:latin typeface="Times New Roman" panose="02020603050405020304" pitchFamily="18" charset="0"/>
                <a:cs typeface="Times New Roman" panose="02020603050405020304" pitchFamily="18" charset="0"/>
              </a:rPr>
              <a:t>Entity : </a:t>
            </a:r>
            <a:r>
              <a:rPr lang="en-US" sz="2800" dirty="0">
                <a:latin typeface="Times New Roman" panose="02020603050405020304" pitchFamily="18" charset="0"/>
                <a:cs typeface="Times New Roman" panose="02020603050405020304" pitchFamily="18" charset="0"/>
              </a:rPr>
              <a:t>Virtual Entity is </a:t>
            </a:r>
            <a:r>
              <a:rPr lang="en-US" sz="2800" b="1" dirty="0">
                <a:solidFill>
                  <a:srgbClr val="FF0000"/>
                </a:solidFill>
                <a:latin typeface="Times New Roman" panose="02020603050405020304" pitchFamily="18" charset="0"/>
                <a:cs typeface="Times New Roman" panose="02020603050405020304" pitchFamily="18" charset="0"/>
              </a:rPr>
              <a:t>a representation of the Physical Entity </a:t>
            </a:r>
            <a:r>
              <a:rPr lang="en-US" sz="2800" b="1" dirty="0" smtClean="0">
                <a:solidFill>
                  <a:srgbClr val="FF0000"/>
                </a:solidFill>
                <a:latin typeface="Times New Roman" panose="02020603050405020304" pitchFamily="18" charset="0"/>
                <a:cs typeface="Times New Roman" panose="02020603050405020304" pitchFamily="18" charset="0"/>
              </a:rPr>
              <a:t>in the </a:t>
            </a:r>
            <a:r>
              <a:rPr lang="en-US" sz="2800" b="1" dirty="0">
                <a:solidFill>
                  <a:srgbClr val="FF0000"/>
                </a:solidFill>
                <a:latin typeface="Times New Roman" panose="02020603050405020304" pitchFamily="18" charset="0"/>
                <a:cs typeface="Times New Roman" panose="02020603050405020304" pitchFamily="18" charset="0"/>
              </a:rPr>
              <a:t>digital world</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Device </a:t>
            </a:r>
            <a:r>
              <a:rPr lang="en-US" sz="2800" dirty="0">
                <a:latin typeface="Times New Roman" panose="02020603050405020304" pitchFamily="18" charset="0"/>
                <a:cs typeface="Times New Roman" panose="02020603050405020304" pitchFamily="18" charset="0"/>
              </a:rPr>
              <a:t>provides </a:t>
            </a:r>
            <a:r>
              <a:rPr lang="en-US" sz="2800" b="1" dirty="0">
                <a:solidFill>
                  <a:srgbClr val="00B050"/>
                </a:solidFill>
                <a:latin typeface="Times New Roman" panose="02020603050405020304" pitchFamily="18" charset="0"/>
                <a:cs typeface="Times New Roman" panose="02020603050405020304" pitchFamily="18" charset="0"/>
              </a:rPr>
              <a:t>a medium for interactions between Physical Entities and Virtual Entities</a:t>
            </a:r>
            <a:r>
              <a:rPr lang="en-US" sz="2800" dirty="0">
                <a:latin typeface="Times New Roman" panose="02020603050405020304" pitchFamily="18" charset="0"/>
                <a:cs typeface="Times New Roman" panose="02020603050405020304" pitchFamily="18" charset="0"/>
              </a:rPr>
              <a:t>. Devices are either attached to Physical Entities or placed near Physical Entities.</a:t>
            </a:r>
          </a:p>
          <a:p>
            <a:pPr marL="0" indent="0" algn="just">
              <a:buNone/>
            </a:pP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480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Model </a:t>
            </a:r>
            <a:r>
              <a:rPr lang="en-US" b="1" dirty="0" smtClean="0">
                <a:latin typeface="Times New Roman" panose="02020603050405020304" pitchFamily="18" charset="0"/>
                <a:cs typeface="Times New Roman" panose="02020603050405020304" pitchFamily="18" charset="0"/>
              </a:rPr>
              <a:t>Specification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524434"/>
            <a:ext cx="7886700" cy="4351338"/>
          </a:xfrm>
        </p:spPr>
        <p:txBody>
          <a:bodyPr>
            <a:noAutofit/>
          </a:bodyPr>
          <a:lstStyle/>
          <a:p>
            <a:pPr algn="just"/>
            <a:r>
              <a:rPr lang="en-US" sz="2800" b="1" dirty="0" smtClean="0">
                <a:latin typeface="Times New Roman" panose="02020603050405020304" pitchFamily="18" charset="0"/>
                <a:cs typeface="Times New Roman" panose="02020603050405020304" pitchFamily="18" charset="0"/>
              </a:rPr>
              <a:t>Resource </a:t>
            </a:r>
            <a:r>
              <a:rPr lang="en-US" sz="2800" b="1" dirty="0">
                <a:latin typeface="Times New Roman" panose="02020603050405020304" pitchFamily="18" charset="0"/>
                <a:cs typeface="Times New Roman" panose="02020603050405020304" pitchFamily="18" charset="0"/>
              </a:rPr>
              <a:t>:- </a:t>
            </a:r>
            <a:r>
              <a:rPr lang="en-US" sz="2800" b="1" dirty="0">
                <a:solidFill>
                  <a:srgbClr val="0070C0"/>
                </a:solidFill>
                <a:latin typeface="Times New Roman" panose="02020603050405020304" pitchFamily="18" charset="0"/>
                <a:cs typeface="Times New Roman" panose="02020603050405020304" pitchFamily="18" charset="0"/>
              </a:rPr>
              <a:t>Resources are software components which can be </a:t>
            </a:r>
            <a:r>
              <a:rPr lang="en-US" sz="2800" b="1" dirty="0" smtClean="0">
                <a:solidFill>
                  <a:srgbClr val="0070C0"/>
                </a:solidFill>
                <a:latin typeface="Times New Roman" panose="02020603050405020304" pitchFamily="18" charset="0"/>
                <a:cs typeface="Times New Roman" panose="02020603050405020304" pitchFamily="18" charset="0"/>
              </a:rPr>
              <a:t>either "on-device</a:t>
            </a:r>
            <a:r>
              <a:rPr lang="en-US" sz="2800" b="1" dirty="0">
                <a:solidFill>
                  <a:srgbClr val="0070C0"/>
                </a:solidFill>
                <a:latin typeface="Times New Roman" panose="02020603050405020304" pitchFamily="18" charset="0"/>
                <a:cs typeface="Times New Roman" panose="02020603050405020304" pitchFamily="18" charset="0"/>
              </a:rPr>
              <a:t>" or "network-resources"</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On-device resources are </a:t>
            </a:r>
            <a:r>
              <a:rPr lang="en-US" sz="2800" b="1" dirty="0" smtClean="0">
                <a:solidFill>
                  <a:srgbClr val="FF0000"/>
                </a:solidFill>
                <a:latin typeface="Times New Roman" panose="02020603050405020304" pitchFamily="18" charset="0"/>
                <a:cs typeface="Times New Roman" panose="02020603050405020304" pitchFamily="18" charset="0"/>
              </a:rPr>
              <a:t>hosted on </a:t>
            </a:r>
            <a:r>
              <a:rPr lang="en-US" sz="2800" b="1" dirty="0">
                <a:solidFill>
                  <a:srgbClr val="FF0000"/>
                </a:solidFill>
                <a:latin typeface="Times New Roman" panose="02020603050405020304" pitchFamily="18" charset="0"/>
                <a:cs typeface="Times New Roman" panose="02020603050405020304" pitchFamily="18" charset="0"/>
              </a:rPr>
              <a:t>the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device and include software components that either </a:t>
            </a: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provide information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on or enable actuation upon the Physical Entity to </a:t>
            </a: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which the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device is attached</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just"/>
            <a:r>
              <a:rPr lang="en-US" sz="2800" b="1" dirty="0" smtClean="0">
                <a:latin typeface="Times New Roman" panose="02020603050405020304" pitchFamily="18" charset="0"/>
                <a:cs typeface="Times New Roman" panose="02020603050405020304" pitchFamily="18" charset="0"/>
              </a:rPr>
              <a:t>Service </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Services provide </a:t>
            </a:r>
            <a:r>
              <a:rPr lang="en-US" sz="2800" b="1" dirty="0">
                <a:solidFill>
                  <a:srgbClr val="0070C0"/>
                </a:solidFill>
                <a:latin typeface="Times New Roman" panose="02020603050405020304" pitchFamily="18" charset="0"/>
                <a:cs typeface="Times New Roman" panose="02020603050405020304" pitchFamily="18" charset="0"/>
              </a:rPr>
              <a:t>an interface for interacting with the Physical Entity</a:t>
            </a:r>
            <a:r>
              <a:rPr lang="en-US" sz="2800" dirty="0">
                <a:latin typeface="Times New Roman" panose="02020603050405020304" pitchFamily="18" charset="0"/>
                <a:cs typeface="Times New Roman" panose="02020603050405020304" pitchFamily="18" charset="0"/>
              </a:rPr>
              <a:t>. Services access the resources hosted on the device or the network resources to </a:t>
            </a:r>
            <a:r>
              <a:rPr lang="en-US" sz="2800" b="1" dirty="0">
                <a:solidFill>
                  <a:srgbClr val="FF0000"/>
                </a:solidFill>
                <a:latin typeface="Times New Roman" panose="02020603050405020304" pitchFamily="18" charset="0"/>
                <a:cs typeface="Times New Roman" panose="02020603050405020304" pitchFamily="18" charset="0"/>
              </a:rPr>
              <a:t>obtain information about the Physical Entity or perform actuation upon the Physical Entity</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907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Domain Model </a:t>
            </a:r>
            <a:r>
              <a:rPr lang="en-US" b="1" dirty="0" smtClean="0">
                <a:latin typeface="Times New Roman" panose="02020603050405020304" pitchFamily="18" charset="0"/>
                <a:cs typeface="Times New Roman" panose="02020603050405020304" pitchFamily="18" charset="0"/>
              </a:rPr>
              <a:t>Specification</a:t>
            </a:r>
            <a:endParaRPr lang="en-US"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037" y="1180811"/>
            <a:ext cx="6320126" cy="561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652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Information </a:t>
            </a:r>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Specification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607996"/>
            <a:ext cx="7886700" cy="4351338"/>
          </a:xfrm>
        </p:spPr>
        <p:txBody>
          <a:bodyPr>
            <a:noAutofit/>
          </a:bodyPr>
          <a:lstStyle/>
          <a:p>
            <a:pPr algn="just"/>
            <a:r>
              <a:rPr lang="en-US" sz="2800" dirty="0">
                <a:latin typeface="Times New Roman" panose="02020603050405020304" pitchFamily="18" charset="0"/>
                <a:cs typeface="Times New Roman" panose="02020603050405020304" pitchFamily="18" charset="0"/>
              </a:rPr>
              <a:t>The fourth step in </a:t>
            </a:r>
            <a:r>
              <a:rPr lang="en-US" sz="2800" b="1" dirty="0">
                <a:solidFill>
                  <a:srgbClr val="0070C0"/>
                </a:solidFill>
                <a:latin typeface="Times New Roman" panose="02020603050405020304" pitchFamily="18" charset="0"/>
                <a:cs typeface="Times New Roman" panose="02020603050405020304" pitchFamily="18" charset="0"/>
              </a:rPr>
              <a:t>the </a:t>
            </a:r>
            <a:r>
              <a:rPr lang="en-US" sz="2800" b="1" dirty="0" err="1">
                <a:solidFill>
                  <a:srgbClr val="0070C0"/>
                </a:solidFill>
                <a:latin typeface="Times New Roman" panose="02020603050405020304" pitchFamily="18" charset="0"/>
                <a:cs typeface="Times New Roman" panose="02020603050405020304" pitchFamily="18" charset="0"/>
              </a:rPr>
              <a:t>IoT</a:t>
            </a:r>
            <a:r>
              <a:rPr lang="en-US" sz="2800" b="1" dirty="0">
                <a:solidFill>
                  <a:srgbClr val="0070C0"/>
                </a:solidFill>
                <a:latin typeface="Times New Roman" panose="02020603050405020304" pitchFamily="18" charset="0"/>
                <a:cs typeface="Times New Roman" panose="02020603050405020304" pitchFamily="18" charset="0"/>
              </a:rPr>
              <a:t> design methodology is to define </a:t>
            </a:r>
            <a:r>
              <a:rPr lang="en-US" sz="2800" b="1" dirty="0" smtClean="0">
                <a:solidFill>
                  <a:srgbClr val="0070C0"/>
                </a:solidFill>
                <a:latin typeface="Times New Roman" panose="02020603050405020304" pitchFamily="18" charset="0"/>
                <a:cs typeface="Times New Roman" panose="02020603050405020304" pitchFamily="18" charset="0"/>
              </a:rPr>
              <a:t>the Information </a:t>
            </a:r>
            <a:r>
              <a:rPr lang="en-US" sz="2800" b="1" dirty="0">
                <a:solidFill>
                  <a:srgbClr val="0070C0"/>
                </a:solidFill>
                <a:latin typeface="Times New Roman" panose="02020603050405020304" pitchFamily="18" charset="0"/>
                <a:cs typeface="Times New Roman" panose="02020603050405020304" pitchFamily="18" charset="0"/>
              </a:rPr>
              <a:t>Model</a:t>
            </a:r>
            <a:r>
              <a:rPr lang="en-US" sz="2800" dirty="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Information </a:t>
            </a:r>
            <a:r>
              <a:rPr lang="en-US" sz="2800" dirty="0">
                <a:latin typeface="Times New Roman" panose="02020603050405020304" pitchFamily="18" charset="0"/>
                <a:cs typeface="Times New Roman" panose="02020603050405020304" pitchFamily="18" charset="0"/>
              </a:rPr>
              <a:t>Model </a:t>
            </a:r>
            <a:r>
              <a:rPr lang="en-US" sz="2800" b="1" dirty="0">
                <a:solidFill>
                  <a:srgbClr val="FF0000"/>
                </a:solidFill>
                <a:latin typeface="Times New Roman" panose="02020603050405020304" pitchFamily="18" charset="0"/>
                <a:cs typeface="Times New Roman" panose="02020603050405020304" pitchFamily="18" charset="0"/>
              </a:rPr>
              <a:t>defines the structure of all the information in </a:t>
            </a:r>
            <a:r>
              <a:rPr lang="en-US" sz="2800" b="1" dirty="0" smtClean="0">
                <a:solidFill>
                  <a:srgbClr val="FF0000"/>
                </a:solidFill>
                <a:latin typeface="Times New Roman" panose="02020603050405020304" pitchFamily="18" charset="0"/>
                <a:cs typeface="Times New Roman" panose="02020603050405020304" pitchFamily="18" charset="0"/>
              </a:rPr>
              <a:t>the </a:t>
            </a:r>
            <a:r>
              <a:rPr lang="en-US" sz="2800" b="1" dirty="0" err="1" smtClean="0">
                <a:solidFill>
                  <a:srgbClr val="FF0000"/>
                </a:solidFill>
                <a:latin typeface="Times New Roman" panose="02020603050405020304" pitchFamily="18" charset="0"/>
                <a:cs typeface="Times New Roman" panose="02020603050405020304" pitchFamily="18" charset="0"/>
              </a:rPr>
              <a:t>IoT</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system</a:t>
            </a:r>
            <a:r>
              <a:rPr lang="en-US" sz="2800" dirty="0">
                <a:latin typeface="Times New Roman" panose="02020603050405020304" pitchFamily="18" charset="0"/>
                <a:cs typeface="Times New Roman" panose="02020603050405020304" pitchFamily="18" charset="0"/>
              </a:rPr>
              <a:t>, for example, attributes of Virtual Entities, relations, etc.</a:t>
            </a:r>
          </a:p>
          <a:p>
            <a:pPr algn="just"/>
            <a:r>
              <a:rPr lang="en-US" sz="2800" dirty="0" smtClean="0">
                <a:latin typeface="Times New Roman" panose="02020603050405020304" pitchFamily="18" charset="0"/>
                <a:cs typeface="Times New Roman" panose="02020603050405020304" pitchFamily="18" charset="0"/>
              </a:rPr>
              <a:t>Information </a:t>
            </a:r>
            <a:r>
              <a:rPr lang="en-US" sz="2800" dirty="0">
                <a:latin typeface="Times New Roman" panose="02020603050405020304" pitchFamily="18" charset="0"/>
                <a:cs typeface="Times New Roman" panose="02020603050405020304" pitchFamily="18" charset="0"/>
              </a:rPr>
              <a:t>model does not </a:t>
            </a:r>
            <a:r>
              <a:rPr lang="en-US" sz="2800" b="1" dirty="0">
                <a:solidFill>
                  <a:srgbClr val="00B050"/>
                </a:solidFill>
                <a:latin typeface="Times New Roman" panose="02020603050405020304" pitchFamily="18" charset="0"/>
                <a:cs typeface="Times New Roman" panose="02020603050405020304" pitchFamily="18" charset="0"/>
              </a:rPr>
              <a:t>describe the specifics of how the information is represented or stored</a:t>
            </a:r>
            <a:r>
              <a:rPr lang="en-US" sz="2800" dirty="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define the information model, we first </a:t>
            </a:r>
            <a:r>
              <a:rPr lang="en-US" sz="2800" b="1" dirty="0">
                <a:solidFill>
                  <a:srgbClr val="FF0000"/>
                </a:solidFill>
                <a:latin typeface="Times New Roman" panose="02020603050405020304" pitchFamily="18" charset="0"/>
                <a:cs typeface="Times New Roman" panose="02020603050405020304" pitchFamily="18" charset="0"/>
              </a:rPr>
              <a:t>list the Virtual Entities defined in the Domain Model</a:t>
            </a:r>
            <a:r>
              <a:rPr lang="en-US" sz="2800" dirty="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Information </a:t>
            </a:r>
            <a:r>
              <a:rPr lang="en-US" sz="2800" dirty="0">
                <a:latin typeface="Times New Roman" panose="02020603050405020304" pitchFamily="18" charset="0"/>
                <a:cs typeface="Times New Roman" panose="02020603050405020304" pitchFamily="18" charset="0"/>
              </a:rPr>
              <a:t>model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adds more details to the Virtual Entities by </a:t>
            </a: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defining their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attributes and relations</a:t>
            </a:r>
          </a:p>
          <a:p>
            <a:pPr marL="0" indent="0" algn="just">
              <a:buNone/>
            </a:pP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798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Information </a:t>
            </a:r>
            <a:r>
              <a:rPr lang="en-US" b="1" dirty="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Specification</a:t>
            </a:r>
            <a:endParaRPr lang="en-US"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21490"/>
            <a:ext cx="8948738"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7927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Service Specifications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sz="3300" dirty="0">
                <a:latin typeface="Times New Roman" panose="02020603050405020304" pitchFamily="18" charset="0"/>
                <a:cs typeface="Times New Roman" panose="02020603050405020304" pitchFamily="18" charset="0"/>
              </a:rPr>
              <a:t>The fifth step in the </a:t>
            </a:r>
            <a:r>
              <a:rPr lang="en-US" sz="3300" dirty="0" err="1">
                <a:latin typeface="Times New Roman" panose="02020603050405020304" pitchFamily="18" charset="0"/>
                <a:cs typeface="Times New Roman" panose="02020603050405020304" pitchFamily="18" charset="0"/>
              </a:rPr>
              <a:t>IoT</a:t>
            </a:r>
            <a:r>
              <a:rPr lang="en-US" sz="3300" dirty="0">
                <a:latin typeface="Times New Roman" panose="02020603050405020304" pitchFamily="18" charset="0"/>
                <a:cs typeface="Times New Roman" panose="02020603050405020304" pitchFamily="18" charset="0"/>
              </a:rPr>
              <a:t> design methodology is to </a:t>
            </a:r>
            <a:r>
              <a:rPr lang="en-US" sz="3300" b="1" dirty="0">
                <a:solidFill>
                  <a:srgbClr val="FF0000"/>
                </a:solidFill>
                <a:latin typeface="Times New Roman" panose="02020603050405020304" pitchFamily="18" charset="0"/>
                <a:cs typeface="Times New Roman" panose="02020603050405020304" pitchFamily="18" charset="0"/>
              </a:rPr>
              <a:t>define the service specifications</a:t>
            </a:r>
            <a:r>
              <a:rPr lang="en-US" sz="3300" dirty="0">
                <a:latin typeface="Times New Roman" panose="02020603050405020304" pitchFamily="18" charset="0"/>
                <a:cs typeface="Times New Roman" panose="02020603050405020304" pitchFamily="18" charset="0"/>
              </a:rPr>
              <a:t>. </a:t>
            </a:r>
            <a:endParaRPr lang="en-US" sz="3300" dirty="0" smtClean="0">
              <a:latin typeface="Times New Roman" panose="02020603050405020304" pitchFamily="18" charset="0"/>
              <a:cs typeface="Times New Roman" panose="02020603050405020304" pitchFamily="18" charset="0"/>
            </a:endParaRPr>
          </a:p>
          <a:p>
            <a:pPr algn="just"/>
            <a:r>
              <a:rPr lang="en-US" sz="3000" b="1" dirty="0" smtClean="0">
                <a:latin typeface="Times New Roman" panose="02020603050405020304" pitchFamily="18" charset="0"/>
                <a:cs typeface="Times New Roman" panose="02020603050405020304" pitchFamily="18" charset="0"/>
              </a:rPr>
              <a:t>Service </a:t>
            </a:r>
            <a:r>
              <a:rPr lang="en-US" sz="3000" b="1" dirty="0">
                <a:latin typeface="Times New Roman" panose="02020603050405020304" pitchFamily="18" charset="0"/>
                <a:cs typeface="Times New Roman" panose="02020603050405020304" pitchFamily="18" charset="0"/>
              </a:rPr>
              <a:t>specifications -</a:t>
            </a:r>
            <a:r>
              <a:rPr lang="en-US" sz="3000" b="1" dirty="0" smtClean="0">
                <a:solidFill>
                  <a:srgbClr val="00B050"/>
                </a:solidFill>
                <a:latin typeface="Times New Roman" panose="02020603050405020304" pitchFamily="18" charset="0"/>
                <a:cs typeface="Times New Roman" panose="02020603050405020304" pitchFamily="18" charset="0"/>
              </a:rPr>
              <a:t>define </a:t>
            </a:r>
            <a:r>
              <a:rPr lang="en-US" sz="3000" b="1" dirty="0">
                <a:solidFill>
                  <a:srgbClr val="00B050"/>
                </a:solidFill>
                <a:latin typeface="Times New Roman" panose="02020603050405020304" pitchFamily="18" charset="0"/>
                <a:cs typeface="Times New Roman" panose="02020603050405020304" pitchFamily="18" charset="0"/>
              </a:rPr>
              <a:t>the services in the </a:t>
            </a:r>
            <a:r>
              <a:rPr lang="en-US" sz="3000" b="1" dirty="0" err="1" smtClean="0">
                <a:solidFill>
                  <a:srgbClr val="00B050"/>
                </a:solidFill>
                <a:latin typeface="Times New Roman" panose="02020603050405020304" pitchFamily="18" charset="0"/>
                <a:cs typeface="Times New Roman" panose="02020603050405020304" pitchFamily="18" charset="0"/>
              </a:rPr>
              <a:t>IoT</a:t>
            </a:r>
            <a:r>
              <a:rPr lang="en-US" sz="3000" b="1" dirty="0">
                <a:solidFill>
                  <a:srgbClr val="00B050"/>
                </a:solidFill>
                <a:latin typeface="Times New Roman" panose="02020603050405020304" pitchFamily="18" charset="0"/>
                <a:cs typeface="Times New Roman" panose="02020603050405020304" pitchFamily="18" charset="0"/>
              </a:rPr>
              <a:t> </a:t>
            </a:r>
            <a:r>
              <a:rPr lang="en-US" sz="3000" b="1" dirty="0" smtClean="0">
                <a:solidFill>
                  <a:srgbClr val="00B050"/>
                </a:solidFill>
                <a:latin typeface="Times New Roman" panose="02020603050405020304" pitchFamily="18" charset="0"/>
                <a:cs typeface="Times New Roman" panose="02020603050405020304" pitchFamily="18" charset="0"/>
              </a:rPr>
              <a:t>system</a:t>
            </a:r>
            <a:r>
              <a:rPr lang="en-US" sz="3000" b="1" dirty="0">
                <a:solidFill>
                  <a:srgbClr val="00B050"/>
                </a:solidFill>
                <a:latin typeface="Times New Roman" panose="02020603050405020304" pitchFamily="18" charset="0"/>
                <a:cs typeface="Times New Roman" panose="02020603050405020304" pitchFamily="18" charset="0"/>
              </a:rPr>
              <a:t>, </a:t>
            </a:r>
            <a:endParaRPr lang="en-US" sz="3000" b="1" dirty="0" smtClean="0">
              <a:solidFill>
                <a:srgbClr val="00B050"/>
              </a:solidFill>
              <a:latin typeface="Times New Roman" panose="02020603050405020304" pitchFamily="18" charset="0"/>
              <a:cs typeface="Times New Roman" panose="02020603050405020304" pitchFamily="18" charset="0"/>
            </a:endParaRPr>
          </a:p>
          <a:p>
            <a:pPr algn="just"/>
            <a:endParaRPr lang="en-US" sz="3000" b="1" dirty="0" smtClean="0">
              <a:solidFill>
                <a:srgbClr val="00B050"/>
              </a:solidFill>
              <a:latin typeface="Times New Roman" panose="02020603050405020304" pitchFamily="18" charset="0"/>
              <a:cs typeface="Times New Roman" panose="02020603050405020304" pitchFamily="18" charset="0"/>
            </a:endParaRPr>
          </a:p>
          <a:p>
            <a:pPr lvl="1" algn="just"/>
            <a:r>
              <a:rPr lang="en-US" sz="3000" b="1" dirty="0" smtClean="0">
                <a:solidFill>
                  <a:srgbClr val="00B050"/>
                </a:solidFill>
                <a:latin typeface="Times New Roman" panose="02020603050405020304" pitchFamily="18" charset="0"/>
                <a:cs typeface="Times New Roman" panose="02020603050405020304" pitchFamily="18" charset="0"/>
              </a:rPr>
              <a:t>service </a:t>
            </a:r>
            <a:r>
              <a:rPr lang="en-US" sz="3000" b="1" dirty="0">
                <a:solidFill>
                  <a:srgbClr val="00B050"/>
                </a:solidFill>
                <a:latin typeface="Times New Roman" panose="02020603050405020304" pitchFamily="18" charset="0"/>
                <a:cs typeface="Times New Roman" panose="02020603050405020304" pitchFamily="18" charset="0"/>
              </a:rPr>
              <a:t>types, </a:t>
            </a:r>
            <a:endParaRPr lang="en-US" sz="3000" b="1" dirty="0" smtClean="0">
              <a:solidFill>
                <a:srgbClr val="00B050"/>
              </a:solidFill>
              <a:latin typeface="Times New Roman" panose="02020603050405020304" pitchFamily="18" charset="0"/>
              <a:cs typeface="Times New Roman" panose="02020603050405020304" pitchFamily="18" charset="0"/>
            </a:endParaRPr>
          </a:p>
          <a:p>
            <a:pPr lvl="1" algn="just"/>
            <a:r>
              <a:rPr lang="en-US" sz="3000" b="1" dirty="0" smtClean="0">
                <a:solidFill>
                  <a:srgbClr val="00B050"/>
                </a:solidFill>
                <a:latin typeface="Times New Roman" panose="02020603050405020304" pitchFamily="18" charset="0"/>
                <a:cs typeface="Times New Roman" panose="02020603050405020304" pitchFamily="18" charset="0"/>
              </a:rPr>
              <a:t>service </a:t>
            </a:r>
            <a:r>
              <a:rPr lang="en-US" sz="3000" b="1" dirty="0">
                <a:solidFill>
                  <a:srgbClr val="00B050"/>
                </a:solidFill>
                <a:latin typeface="Times New Roman" panose="02020603050405020304" pitchFamily="18" charset="0"/>
                <a:cs typeface="Times New Roman" panose="02020603050405020304" pitchFamily="18" charset="0"/>
              </a:rPr>
              <a:t>inputs/output, </a:t>
            </a:r>
            <a:endParaRPr lang="en-US" sz="3000" b="1" dirty="0" smtClean="0">
              <a:solidFill>
                <a:srgbClr val="00B050"/>
              </a:solidFill>
              <a:latin typeface="Times New Roman" panose="02020603050405020304" pitchFamily="18" charset="0"/>
              <a:cs typeface="Times New Roman" panose="02020603050405020304" pitchFamily="18" charset="0"/>
            </a:endParaRPr>
          </a:p>
          <a:p>
            <a:pPr lvl="1" algn="just"/>
            <a:r>
              <a:rPr lang="en-US" sz="3000" b="1" dirty="0" smtClean="0">
                <a:solidFill>
                  <a:srgbClr val="00B050"/>
                </a:solidFill>
                <a:latin typeface="Times New Roman" panose="02020603050405020304" pitchFamily="18" charset="0"/>
                <a:cs typeface="Times New Roman" panose="02020603050405020304" pitchFamily="18" charset="0"/>
              </a:rPr>
              <a:t>service </a:t>
            </a:r>
            <a:r>
              <a:rPr lang="en-US" sz="3000" b="1" dirty="0">
                <a:solidFill>
                  <a:srgbClr val="00B050"/>
                </a:solidFill>
                <a:latin typeface="Times New Roman" panose="02020603050405020304" pitchFamily="18" charset="0"/>
                <a:cs typeface="Times New Roman" panose="02020603050405020304" pitchFamily="18" charset="0"/>
              </a:rPr>
              <a:t>endpoints, </a:t>
            </a:r>
            <a:endParaRPr lang="en-US" sz="3000" b="1" dirty="0" smtClean="0">
              <a:solidFill>
                <a:srgbClr val="00B050"/>
              </a:solidFill>
              <a:latin typeface="Times New Roman" panose="02020603050405020304" pitchFamily="18" charset="0"/>
              <a:cs typeface="Times New Roman" panose="02020603050405020304" pitchFamily="18" charset="0"/>
            </a:endParaRPr>
          </a:p>
          <a:p>
            <a:pPr lvl="1" algn="just"/>
            <a:r>
              <a:rPr lang="en-US" sz="3000" b="1" dirty="0" smtClean="0">
                <a:solidFill>
                  <a:srgbClr val="00B050"/>
                </a:solidFill>
                <a:latin typeface="Times New Roman" panose="02020603050405020304" pitchFamily="18" charset="0"/>
                <a:cs typeface="Times New Roman" panose="02020603050405020304" pitchFamily="18" charset="0"/>
              </a:rPr>
              <a:t>service schedules</a:t>
            </a:r>
            <a:r>
              <a:rPr lang="en-US" sz="3000" b="1" dirty="0">
                <a:solidFill>
                  <a:srgbClr val="00B050"/>
                </a:solidFill>
                <a:latin typeface="Times New Roman" panose="02020603050405020304" pitchFamily="18" charset="0"/>
                <a:cs typeface="Times New Roman" panose="02020603050405020304" pitchFamily="18" charset="0"/>
              </a:rPr>
              <a:t>, </a:t>
            </a:r>
            <a:endParaRPr lang="en-US" sz="3000" b="1" dirty="0" smtClean="0">
              <a:solidFill>
                <a:srgbClr val="00B050"/>
              </a:solidFill>
              <a:latin typeface="Times New Roman" panose="02020603050405020304" pitchFamily="18" charset="0"/>
              <a:cs typeface="Times New Roman" panose="02020603050405020304" pitchFamily="18" charset="0"/>
            </a:endParaRPr>
          </a:p>
          <a:p>
            <a:pPr lvl="1" algn="just"/>
            <a:r>
              <a:rPr lang="en-US" sz="3000" b="1" dirty="0" smtClean="0">
                <a:solidFill>
                  <a:srgbClr val="00B050"/>
                </a:solidFill>
                <a:latin typeface="Times New Roman" panose="02020603050405020304" pitchFamily="18" charset="0"/>
                <a:cs typeface="Times New Roman" panose="02020603050405020304" pitchFamily="18" charset="0"/>
              </a:rPr>
              <a:t>service </a:t>
            </a:r>
            <a:r>
              <a:rPr lang="en-US" sz="3000" b="1" dirty="0">
                <a:solidFill>
                  <a:srgbClr val="00B050"/>
                </a:solidFill>
                <a:latin typeface="Times New Roman" panose="02020603050405020304" pitchFamily="18" charset="0"/>
                <a:cs typeface="Times New Roman" panose="02020603050405020304" pitchFamily="18" charset="0"/>
              </a:rPr>
              <a:t>preconditions and </a:t>
            </a:r>
            <a:endParaRPr lang="en-US" sz="3000" b="1" dirty="0" smtClean="0">
              <a:solidFill>
                <a:srgbClr val="00B050"/>
              </a:solidFill>
              <a:latin typeface="Times New Roman" panose="02020603050405020304" pitchFamily="18" charset="0"/>
              <a:cs typeface="Times New Roman" panose="02020603050405020304" pitchFamily="18" charset="0"/>
            </a:endParaRPr>
          </a:p>
          <a:p>
            <a:pPr lvl="1" algn="just"/>
            <a:r>
              <a:rPr lang="en-US" sz="3000" b="1" dirty="0" smtClean="0">
                <a:solidFill>
                  <a:srgbClr val="00B050"/>
                </a:solidFill>
                <a:latin typeface="Times New Roman" panose="02020603050405020304" pitchFamily="18" charset="0"/>
                <a:cs typeface="Times New Roman" panose="02020603050405020304" pitchFamily="18" charset="0"/>
              </a:rPr>
              <a:t>service </a:t>
            </a:r>
            <a:r>
              <a:rPr lang="en-US" sz="3000" b="1" dirty="0">
                <a:solidFill>
                  <a:srgbClr val="00B050"/>
                </a:solidFill>
                <a:latin typeface="Times New Roman" panose="02020603050405020304" pitchFamily="18" charset="0"/>
                <a:cs typeface="Times New Roman" panose="02020603050405020304" pitchFamily="18" charset="0"/>
              </a:rPr>
              <a:t>effects.</a:t>
            </a:r>
          </a:p>
          <a:p>
            <a:pPr marL="0" indent="0" algn="just">
              <a:buNone/>
            </a:pP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16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Module 2  - Topics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5"/>
            <a:ext cx="7886700" cy="2677102"/>
          </a:xfrm>
        </p:spPr>
        <p:txBody>
          <a:bodyPr>
            <a:normAutofit/>
          </a:bodyPr>
          <a:lstStyle/>
          <a:p>
            <a:r>
              <a:rPr lang="en-US" sz="2600" b="1" dirty="0" smtClean="0">
                <a:latin typeface="Times New Roman" panose="02020603050405020304" pitchFamily="18" charset="0"/>
                <a:cs typeface="Times New Roman" panose="02020603050405020304" pitchFamily="18" charset="0"/>
              </a:rPr>
              <a:t>Domain Model, </a:t>
            </a:r>
          </a:p>
          <a:p>
            <a:r>
              <a:rPr lang="en-US" sz="2600" b="1" dirty="0" smtClean="0">
                <a:latin typeface="Times New Roman" panose="02020603050405020304" pitchFamily="18" charset="0"/>
                <a:cs typeface="Times New Roman" panose="02020603050405020304" pitchFamily="18" charset="0"/>
              </a:rPr>
              <a:t>Information Model, </a:t>
            </a:r>
          </a:p>
          <a:p>
            <a:r>
              <a:rPr lang="en-US" sz="2600" b="1" dirty="0" smtClean="0">
                <a:latin typeface="Times New Roman" panose="02020603050405020304" pitchFamily="18" charset="0"/>
                <a:cs typeface="Times New Roman" panose="02020603050405020304" pitchFamily="18" charset="0"/>
              </a:rPr>
              <a:t>Functional Model, </a:t>
            </a:r>
          </a:p>
          <a:p>
            <a:r>
              <a:rPr lang="en-US" sz="2600" b="1" dirty="0" smtClean="0">
                <a:latin typeface="Times New Roman" panose="02020603050405020304" pitchFamily="18" charset="0"/>
                <a:cs typeface="Times New Roman" panose="02020603050405020304" pitchFamily="18" charset="0"/>
              </a:rPr>
              <a:t>Communication and security model, </a:t>
            </a:r>
          </a:p>
          <a:p>
            <a:r>
              <a:rPr lang="en-US" sz="2600" b="1" dirty="0" smtClean="0">
                <a:latin typeface="Times New Roman" panose="02020603050405020304" pitchFamily="18" charset="0"/>
                <a:cs typeface="Times New Roman" panose="02020603050405020304" pitchFamily="18" charset="0"/>
              </a:rPr>
              <a:t>SOA based architecture.</a:t>
            </a:r>
          </a:p>
          <a:p>
            <a:endParaRPr lang="en-US" sz="2600"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13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Service Specifications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690689"/>
            <a:ext cx="2632364" cy="3660775"/>
          </a:xfrm>
        </p:spPr>
        <p:txBody>
          <a:bodyPr>
            <a:normAutofit fontScale="92500" lnSpcReduction="10000"/>
          </a:bodyPr>
          <a:lstStyle/>
          <a:p>
            <a:r>
              <a:rPr lang="en-US" dirty="0"/>
              <a:t>From the process </a:t>
            </a:r>
            <a:r>
              <a:rPr lang="en-US" dirty="0" smtClean="0"/>
              <a:t>specification and </a:t>
            </a:r>
            <a:r>
              <a:rPr lang="en-US" dirty="0"/>
              <a:t>information model, we identify the states and attributes.</a:t>
            </a:r>
          </a:p>
          <a:p>
            <a:r>
              <a:rPr lang="en-US" dirty="0"/>
              <a:t>For each state and attribute we define a service.</a:t>
            </a:r>
          </a:p>
          <a:p>
            <a:r>
              <a:rPr lang="en-US" dirty="0"/>
              <a:t>These services either change the state or attribute values or retrieve the current values</a:t>
            </a:r>
            <a:r>
              <a:rPr lang="en-US" dirty="0" smtClean="0"/>
              <a:t>.</a:t>
            </a:r>
            <a:endParaRPr lang="en-US" dirty="0"/>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365" y="1205488"/>
            <a:ext cx="6511635" cy="55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431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Service Specifications</a:t>
            </a:r>
            <a:endParaRPr lang="en-US" sz="3600"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2"/>
          <p:cNvGrpSpPr>
            <a:grpSpLocks/>
          </p:cNvGrpSpPr>
          <p:nvPr/>
        </p:nvGrpSpPr>
        <p:grpSpPr bwMode="auto">
          <a:xfrm>
            <a:off x="110836" y="1182399"/>
            <a:ext cx="8866909" cy="5550910"/>
            <a:chOff x="1392" y="2314"/>
            <a:chExt cx="17362" cy="8371"/>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2314"/>
              <a:ext cx="8194" cy="44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 y="2506"/>
              <a:ext cx="8088" cy="425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3" y="6768"/>
              <a:ext cx="7090" cy="39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59704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latin typeface="Times New Roman" panose="02020603050405020304" pitchFamily="18" charset="0"/>
                <a:cs typeface="Times New Roman" panose="02020603050405020304" pitchFamily="18" charset="0"/>
              </a:rPr>
              <a:t>IoT</a:t>
            </a:r>
            <a:r>
              <a:rPr lang="en-US" sz="3600" b="1" dirty="0" smtClean="0">
                <a:latin typeface="Times New Roman" panose="02020603050405020304" pitchFamily="18" charset="0"/>
                <a:cs typeface="Times New Roman" panose="02020603050405020304" pitchFamily="18" charset="0"/>
              </a:rPr>
              <a:t> Level Specifications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690690"/>
            <a:ext cx="3643744" cy="1440438"/>
          </a:xfrm>
        </p:spPr>
        <p:txBody>
          <a:bodyPr>
            <a:noAutofit/>
          </a:bodyPr>
          <a:lstStyle/>
          <a:p>
            <a:pPr algn="just"/>
            <a:r>
              <a:rPr lang="en-US" sz="2600" dirty="0">
                <a:latin typeface="Times New Roman" panose="02020603050405020304" pitchFamily="18" charset="0"/>
                <a:cs typeface="Times New Roman" panose="02020603050405020304" pitchFamily="18" charset="0"/>
              </a:rPr>
              <a:t>The sixth step in the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design methodology is to </a:t>
            </a:r>
            <a:r>
              <a:rPr lang="en-US" sz="2600" b="1" dirty="0">
                <a:solidFill>
                  <a:srgbClr val="00B050"/>
                </a:solidFill>
                <a:latin typeface="Times New Roman" panose="02020603050405020304" pitchFamily="18" charset="0"/>
                <a:cs typeface="Times New Roman" panose="02020603050405020304" pitchFamily="18" charset="0"/>
              </a:rPr>
              <a:t>define the </a:t>
            </a:r>
            <a:r>
              <a:rPr lang="en-US" sz="2600" b="1" dirty="0" smtClean="0">
                <a:solidFill>
                  <a:srgbClr val="00B050"/>
                </a:solidFill>
                <a:latin typeface="Times New Roman" panose="02020603050405020304" pitchFamily="18" charset="0"/>
                <a:cs typeface="Times New Roman" panose="02020603050405020304" pitchFamily="18" charset="0"/>
              </a:rPr>
              <a:t>at least one of the </a:t>
            </a:r>
            <a:r>
              <a:rPr lang="en-US" sz="2600" b="1" dirty="0" err="1" smtClean="0">
                <a:solidFill>
                  <a:srgbClr val="00B050"/>
                </a:solidFill>
                <a:latin typeface="Times New Roman" panose="02020603050405020304" pitchFamily="18" charset="0"/>
                <a:cs typeface="Times New Roman" panose="02020603050405020304" pitchFamily="18" charset="0"/>
              </a:rPr>
              <a:t>IoT</a:t>
            </a:r>
            <a:r>
              <a:rPr lang="en-US" sz="2600" b="1" dirty="0" smtClean="0">
                <a:solidFill>
                  <a:srgbClr val="00B050"/>
                </a:solidFill>
                <a:latin typeface="Times New Roman" panose="02020603050405020304" pitchFamily="18" charset="0"/>
                <a:cs typeface="Times New Roman" panose="02020603050405020304" pitchFamily="18" charset="0"/>
              </a:rPr>
              <a:t> </a:t>
            </a:r>
            <a:r>
              <a:rPr lang="en-US" sz="2600" b="1" dirty="0">
                <a:solidFill>
                  <a:srgbClr val="00B050"/>
                </a:solidFill>
                <a:latin typeface="Times New Roman" panose="02020603050405020304" pitchFamily="18" charset="0"/>
                <a:cs typeface="Times New Roman" panose="02020603050405020304" pitchFamily="18" charset="0"/>
              </a:rPr>
              <a:t>level for the system</a:t>
            </a:r>
            <a:r>
              <a:rPr lang="en-US" sz="2600" dirty="0">
                <a:latin typeface="Times New Roman" panose="02020603050405020304" pitchFamily="18" charset="0"/>
                <a:cs typeface="Times New Roman" panose="02020603050405020304" pitchFamily="18" charset="0"/>
              </a:rPr>
              <a:t>.</a:t>
            </a:r>
          </a:p>
          <a:p>
            <a:pPr marL="0" indent="0" algn="just">
              <a:buNone/>
            </a:pPr>
            <a:endParaRPr lang="en-US" sz="26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594" y="1280968"/>
            <a:ext cx="4241800" cy="54340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 y="3718679"/>
            <a:ext cx="4890654" cy="3139321"/>
          </a:xfrm>
          <a:prstGeom prst="rect">
            <a:avLst/>
          </a:prstGeom>
        </p:spPr>
        <p:txBody>
          <a:bodyPr wrap="square">
            <a:spAutoFit/>
          </a:bodyPr>
          <a:lstStyle/>
          <a:p>
            <a:pPr algn="just"/>
            <a:r>
              <a:rPr lang="en-US" b="1" dirty="0"/>
              <a:t>Representational State Transfer (REST) </a:t>
            </a:r>
            <a:r>
              <a:rPr lang="en-US" dirty="0"/>
              <a:t>is a set of architectural </a:t>
            </a:r>
            <a:r>
              <a:rPr lang="en-US" dirty="0" smtClean="0"/>
              <a:t>principles by </a:t>
            </a:r>
            <a:r>
              <a:rPr lang="en-US" dirty="0"/>
              <a:t>which you can design web services and web APIs that focus on a </a:t>
            </a:r>
            <a:r>
              <a:rPr lang="en-US" dirty="0" smtClean="0"/>
              <a:t> system's </a:t>
            </a:r>
            <a:r>
              <a:rPr lang="en-US" dirty="0"/>
              <a:t>resources and how resource states are addressed and </a:t>
            </a:r>
            <a:r>
              <a:rPr lang="en-US" dirty="0" smtClean="0"/>
              <a:t> transferred</a:t>
            </a:r>
            <a:r>
              <a:rPr lang="en-US" b="1" dirty="0"/>
              <a:t>. REST APIs follow the request-response communication </a:t>
            </a:r>
            <a:r>
              <a:rPr lang="en-US" b="1" dirty="0" smtClean="0"/>
              <a:t> model </a:t>
            </a:r>
            <a:r>
              <a:rPr lang="en-US" b="1" dirty="0"/>
              <a:t>described in previous section</a:t>
            </a:r>
            <a:r>
              <a:rPr lang="en-US" dirty="0"/>
              <a:t>. The REST architectural </a:t>
            </a:r>
            <a:r>
              <a:rPr lang="en-US" b="1" dirty="0"/>
              <a:t>constraints </a:t>
            </a:r>
          </a:p>
          <a:p>
            <a:pPr algn="just"/>
            <a:r>
              <a:rPr lang="en-US" b="1" dirty="0"/>
              <a:t>apply to the components, connectors, and data elements, within a </a:t>
            </a:r>
            <a:r>
              <a:rPr lang="en-US" b="1" dirty="0" smtClean="0"/>
              <a:t> distributed </a:t>
            </a:r>
            <a:r>
              <a:rPr lang="en-US" b="1" dirty="0"/>
              <a:t>hypermedia system</a:t>
            </a:r>
            <a:r>
              <a:rPr lang="en-US" dirty="0"/>
              <a:t>. </a:t>
            </a:r>
          </a:p>
        </p:txBody>
      </p:sp>
    </p:spTree>
    <p:extLst>
      <p:ext uri="{BB962C8B-B14F-4D97-AF65-F5344CB8AC3E}">
        <p14:creationId xmlns:p14="http://schemas.microsoft.com/office/powerpoint/2010/main" val="772009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Functional View Specification</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8650" y="1502832"/>
            <a:ext cx="7886700" cy="4160113"/>
          </a:xfrm>
          <a:prstGeom prst="rect">
            <a:avLst/>
          </a:prstGeom>
        </p:spPr>
        <p:txBody>
          <a:bodyPr wrap="square">
            <a:spAutoFit/>
          </a:bodyPr>
          <a:lstStyle/>
          <a:p>
            <a:pPr marL="66040" marR="452755" algn="just">
              <a:lnSpc>
                <a:spcPts val="3000"/>
              </a:lnSpc>
              <a:spcBef>
                <a:spcPts val="0"/>
              </a:spcBef>
              <a:spcAft>
                <a:spcPts val="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The </a:t>
            </a:r>
            <a:r>
              <a:rPr lang="en-US" sz="2800" b="1" dirty="0">
                <a:latin typeface="Times New Roman" panose="02020603050405020304" pitchFamily="18" charset="0"/>
                <a:ea typeface="Calibri" panose="020F0502020204030204" pitchFamily="34" charset="0"/>
                <a:cs typeface="Times New Roman" panose="02020603050405020304" pitchFamily="18" charset="0"/>
              </a:rPr>
              <a:t>Fu</a:t>
            </a:r>
            <a:r>
              <a:rPr lang="en-US" sz="2800" b="1" spc="10" dirty="0">
                <a:latin typeface="Times New Roman" panose="02020603050405020304" pitchFamily="18" charset="0"/>
                <a:ea typeface="Calibri" panose="020F0502020204030204" pitchFamily="34" charset="0"/>
                <a:cs typeface="Times New Roman" panose="02020603050405020304" pitchFamily="18" charset="0"/>
              </a:rPr>
              <a:t>n</a:t>
            </a:r>
            <a:r>
              <a:rPr lang="en-US" sz="2800" b="1" dirty="0">
                <a:latin typeface="Times New Roman" panose="02020603050405020304" pitchFamily="18" charset="0"/>
                <a:ea typeface="Calibri" panose="020F0502020204030204" pitchFamily="34" charset="0"/>
                <a:cs typeface="Times New Roman" panose="02020603050405020304" pitchFamily="18" charset="0"/>
              </a:rPr>
              <a:t>ctional</a:t>
            </a:r>
            <a:r>
              <a:rPr lang="en-US" sz="2800" b="1" spc="-10"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latin typeface="Times New Roman" panose="02020603050405020304" pitchFamily="18" charset="0"/>
                <a:ea typeface="Calibri" panose="020F0502020204030204" pitchFamily="34" charset="0"/>
                <a:cs typeface="Times New Roman" panose="02020603050405020304" pitchFamily="18" charset="0"/>
              </a:rPr>
              <a:t>V</a:t>
            </a:r>
            <a:r>
              <a:rPr lang="en-US" sz="2800" b="1" spc="-10" dirty="0">
                <a:latin typeface="Times New Roman" panose="02020603050405020304" pitchFamily="18" charset="0"/>
                <a:ea typeface="Calibri" panose="020F0502020204030204" pitchFamily="34" charset="0"/>
                <a:cs typeface="Times New Roman" panose="02020603050405020304" pitchFamily="18" charset="0"/>
              </a:rPr>
              <a:t>i</a:t>
            </a:r>
            <a:r>
              <a:rPr lang="en-US" sz="2800" b="1" spc="-15" dirty="0">
                <a:latin typeface="Times New Roman" panose="02020603050405020304" pitchFamily="18" charset="0"/>
                <a:ea typeface="Calibri" panose="020F0502020204030204" pitchFamily="34" charset="0"/>
                <a:cs typeface="Times New Roman" panose="02020603050405020304" pitchFamily="18" charset="0"/>
              </a:rPr>
              <a:t>e</a:t>
            </a:r>
            <a:r>
              <a:rPr lang="en-US" sz="2800" b="1" dirty="0">
                <a:latin typeface="Times New Roman" panose="02020603050405020304" pitchFamily="18" charset="0"/>
                <a:ea typeface="Calibri" panose="020F0502020204030204" pitchFamily="34" charset="0"/>
                <a:cs typeface="Times New Roman" panose="02020603050405020304" pitchFamily="18" charset="0"/>
              </a:rPr>
              <a:t>w (</a:t>
            </a:r>
            <a:r>
              <a:rPr lang="en-US" sz="2800" b="1" spc="-10" dirty="0">
                <a:latin typeface="Times New Roman" panose="02020603050405020304" pitchFamily="18" charset="0"/>
                <a:ea typeface="Calibri" panose="020F0502020204030204" pitchFamily="34" charset="0"/>
                <a:cs typeface="Times New Roman" panose="02020603050405020304" pitchFamily="18" charset="0"/>
              </a:rPr>
              <a:t>F</a:t>
            </a:r>
            <a:r>
              <a:rPr lang="en-US" sz="2800" b="1" dirty="0">
                <a:latin typeface="Times New Roman" panose="02020603050405020304" pitchFamily="18" charset="0"/>
                <a:ea typeface="Calibri" panose="020F0502020204030204" pitchFamily="34" charset="0"/>
                <a:cs typeface="Times New Roman" panose="02020603050405020304" pitchFamily="18" charset="0"/>
              </a:rPr>
              <a:t>V)</a:t>
            </a:r>
            <a:r>
              <a:rPr lang="en-US" sz="2800" b="1" spc="25" dirty="0">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latin typeface="Times New Roman" panose="02020603050405020304" pitchFamily="18" charset="0"/>
                <a:ea typeface="Calibri" panose="020F0502020204030204" pitchFamily="34" charset="0"/>
                <a:cs typeface="Times New Roman" panose="02020603050405020304" pitchFamily="18" charset="0"/>
              </a:rPr>
              <a:t>d</a:t>
            </a:r>
            <a:r>
              <a:rPr lang="en-US" sz="2800" spc="-15" dirty="0">
                <a:latin typeface="Times New Roman" panose="02020603050405020304" pitchFamily="18" charset="0"/>
                <a:ea typeface="Calibri" panose="020F0502020204030204" pitchFamily="34" charset="0"/>
                <a:cs typeface="Times New Roman" panose="02020603050405020304" pitchFamily="18" charset="0"/>
              </a:rPr>
              <a:t>e</a:t>
            </a:r>
            <a:r>
              <a:rPr lang="en-US" sz="2800" dirty="0">
                <a:latin typeface="Times New Roman" panose="02020603050405020304" pitchFamily="18" charset="0"/>
                <a:ea typeface="Calibri" panose="020F0502020204030204" pitchFamily="34" charset="0"/>
                <a:cs typeface="Times New Roman" panose="02020603050405020304" pitchFamily="18" charset="0"/>
              </a:rPr>
              <a:t>fi</a:t>
            </a:r>
            <a:r>
              <a:rPr lang="en-US" sz="2800" spc="10" dirty="0">
                <a:latin typeface="Times New Roman" panose="02020603050405020304" pitchFamily="18" charset="0"/>
                <a:ea typeface="Calibri" panose="020F0502020204030204" pitchFamily="34" charset="0"/>
                <a:cs typeface="Times New Roman" panose="02020603050405020304" pitchFamily="18" charset="0"/>
              </a:rPr>
              <a:t>n</a:t>
            </a:r>
            <a:r>
              <a:rPr lang="en-US" sz="2800" dirty="0">
                <a:latin typeface="Times New Roman" panose="02020603050405020304" pitchFamily="18" charset="0"/>
                <a:ea typeface="Calibri" panose="020F0502020204030204" pitchFamily="34" charset="0"/>
                <a:cs typeface="Times New Roman" panose="02020603050405020304" pitchFamily="18" charset="0"/>
              </a:rPr>
              <a:t>es</a:t>
            </a:r>
            <a:r>
              <a:rPr lang="en-US" sz="2800" spc="-45"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spc="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h</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 f</a:t>
            </a:r>
            <a:r>
              <a:rPr lang="en-US" sz="2800" b="1" spc="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un</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ctions</a:t>
            </a:r>
            <a:r>
              <a:rPr lang="en-US" sz="2800" b="1" spc="-2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of</a:t>
            </a:r>
            <a:r>
              <a:rPr lang="en-US" sz="2800" b="1" spc="-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spc="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h</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 </a:t>
            </a:r>
            <a:r>
              <a:rPr lang="en-US" sz="2800" b="1" spc="-15" dirty="0" err="1">
                <a:solidFill>
                  <a:srgbClr val="00B050"/>
                </a:solidFill>
                <a:latin typeface="Times New Roman" panose="02020603050405020304" pitchFamily="18" charset="0"/>
                <a:ea typeface="Calibri" panose="020F0502020204030204" pitchFamily="34" charset="0"/>
                <a:cs typeface="Times New Roman" panose="02020603050405020304" pitchFamily="18" charset="0"/>
              </a:rPr>
              <a:t>I</a:t>
            </a:r>
            <a:r>
              <a:rPr lang="en-US" sz="2800" b="1" dirty="0" err="1">
                <a:solidFill>
                  <a:srgbClr val="00B050"/>
                </a:solidFill>
                <a:latin typeface="Times New Roman" panose="02020603050405020304" pitchFamily="18" charset="0"/>
                <a:ea typeface="Calibri" panose="020F0502020204030204" pitchFamily="34" charset="0"/>
                <a:cs typeface="Times New Roman" panose="02020603050405020304" pitchFamily="18" charset="0"/>
              </a:rPr>
              <a:t>oT</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spc="-5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s</a:t>
            </a:r>
            <a:r>
              <a:rPr lang="en-US" sz="2800" b="1" spc="-2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y</a:t>
            </a:r>
            <a:r>
              <a:rPr lang="en-US" sz="2800" b="1" spc="-3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s</a:t>
            </a:r>
            <a:r>
              <a:rPr lang="en-US" sz="2800" b="1" spc="-4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a:t>
            </a:r>
            <a:r>
              <a:rPr lang="en-US" sz="2800" b="1" spc="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m</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s g</a:t>
            </a:r>
            <a:r>
              <a:rPr lang="en-US" sz="2800" b="1" spc="-3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r</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spc="1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u</a:t>
            </a:r>
            <a:r>
              <a:rPr lang="en-US" sz="2800" b="1" spc="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p</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ed</a:t>
            </a:r>
            <a:r>
              <a:rPr lang="en-US" sz="2800" b="1" spc="-4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i</a:t>
            </a:r>
            <a:r>
              <a:rPr lang="en-US" sz="2800" b="1" spc="-1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nt</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spc="-1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spc="-4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v</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ario</a:t>
            </a:r>
            <a:r>
              <a:rPr lang="en-US" sz="2800" b="1" spc="1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u</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s </a:t>
            </a:r>
            <a:r>
              <a:rPr lang="en-US" sz="2800" b="1" spc="-1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F</a:t>
            </a:r>
            <a:r>
              <a:rPr lang="en-US" sz="2800" b="1" spc="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un</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ctional</a:t>
            </a:r>
            <a:r>
              <a:rPr lang="en-US" sz="2800" b="1" spc="-1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G</a:t>
            </a:r>
            <a:r>
              <a:rPr lang="en-US" sz="2800" b="1" spc="-4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r</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spc="1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u</a:t>
            </a:r>
            <a:r>
              <a:rPr lang="en-US" sz="2800" b="1" spc="-1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p</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s </a:t>
            </a:r>
            <a:r>
              <a:rPr lang="en-US" sz="2800" b="1" spc="-1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t>
            </a:r>
            <a:r>
              <a:rPr lang="en-US" sz="2800" b="1" spc="-25"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F</a:t>
            </a:r>
            <a:r>
              <a:rPr lang="en-US" sz="28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Gs</a:t>
            </a:r>
            <a:r>
              <a:rPr lang="en-US" sz="2800" b="1" spc="-10"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t>
            </a:r>
            <a:r>
              <a:rPr lang="en-US" sz="28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a:t>
            </a:r>
          </a:p>
          <a:p>
            <a:pPr marL="66040" marR="452755" algn="just">
              <a:lnSpc>
                <a:spcPts val="3000"/>
              </a:lnSpc>
              <a:spcBef>
                <a:spcPts val="0"/>
              </a:spcBef>
              <a:spcAft>
                <a:spcPts val="0"/>
              </a:spcAft>
            </a:pPr>
            <a:endParaRPr lang="en-US" sz="28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000"/>
              </a:lnSpc>
              <a:spcBef>
                <a:spcPts val="25"/>
              </a:spcBef>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p>
          <a:p>
            <a:pPr marL="66040" marR="6985" algn="just">
              <a:lnSpc>
                <a:spcPts val="3000"/>
              </a:lnSpc>
              <a:spcBef>
                <a:spcPts val="0"/>
              </a:spcBef>
              <a:spcAft>
                <a:spcPts val="0"/>
              </a:spcAft>
            </a:pPr>
            <a:r>
              <a:rPr lang="en-US" sz="2800" spc="-50" dirty="0">
                <a:latin typeface="Times New Roman" panose="02020603050405020304" pitchFamily="18" charset="0"/>
                <a:ea typeface="Calibri" panose="020F0502020204030204" pitchFamily="34" charset="0"/>
                <a:cs typeface="Times New Roman" panose="02020603050405020304" pitchFamily="18" charset="0"/>
              </a:rPr>
              <a:t>E</a:t>
            </a:r>
            <a:r>
              <a:rPr lang="en-US" sz="2800" dirty="0">
                <a:latin typeface="Times New Roman" panose="02020603050405020304" pitchFamily="18" charset="0"/>
                <a:ea typeface="Calibri" panose="020F0502020204030204" pitchFamily="34" charset="0"/>
                <a:cs typeface="Times New Roman" panose="02020603050405020304" pitchFamily="18" charset="0"/>
              </a:rPr>
              <a:t>ach</a:t>
            </a:r>
            <a:r>
              <a:rPr lang="en-US" sz="2800" spc="15"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Fu</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ctional</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G</a:t>
            </a:r>
            <a:r>
              <a:rPr lang="en-US" sz="2800" b="1" spc="-4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u</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eit</a:t>
            </a:r>
            <a:r>
              <a:rPr lang="en-US" sz="2800" b="1" spc="1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er</a:t>
            </a:r>
            <a:r>
              <a:rPr lang="en-US" sz="2800" b="1" spc="-4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t>
            </a:r>
            <a:r>
              <a:rPr lang="en-US" sz="2800" b="1" spc="-3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a:t>
            </a:r>
            <a:r>
              <a:rPr lang="en-US" sz="2800" b="1" spc="-2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 f</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u</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ctionalities</a:t>
            </a:r>
            <a:r>
              <a:rPr lang="en-US" sz="2800" b="1" spc="-4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spc="-5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or </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spc="-4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a:t>
            </a:r>
            <a:r>
              <a:rPr lang="en-US" sz="2800" b="1" spc="-5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acting with </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spc="-3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a:t>
            </a:r>
            <a:r>
              <a:rPr lang="en-US" sz="2800" b="1" spc="-4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ces</a:t>
            </a:r>
            <a:r>
              <a:rPr lang="en-US" sz="2800" b="1" spc="1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of</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spc="-2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ce</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ts d</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fi</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ed</a:t>
            </a:r>
            <a:r>
              <a:rPr lang="en-US" sz="2800" b="1" spc="-4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 </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omain M</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od</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el</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or p</a:t>
            </a:r>
            <a:r>
              <a:rPr lang="en-US" sz="2800" b="1" spc="-3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a:t>
            </a:r>
            <a:r>
              <a:rPr lang="en-US" sz="2800" b="1" spc="-2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v</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 i</a:t>
            </a:r>
            <a:r>
              <a:rPr lang="en-US" sz="2800" b="1" spc="-1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spc="-5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orm</a:t>
            </a:r>
            <a:r>
              <a:rPr lang="en-US" sz="2800" b="1" spc="-1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tion</a:t>
            </a:r>
            <a:r>
              <a:rPr lang="en-US" sz="2800" b="1" spc="-4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spc="-4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el</a:t>
            </a:r>
            <a:r>
              <a:rPr lang="en-US" sz="2800" b="1" spc="-2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a:t>
            </a:r>
            <a:r>
              <a:rPr lang="en-US" sz="2800" b="1" spc="-4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ed </a:t>
            </a:r>
            <a:r>
              <a:rPr lang="en-US" sz="2800" b="1" spc="-2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a:t>
            </a:r>
            <a:r>
              <a:rPr lang="en-US" sz="2800" b="1" spc="-2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a:t>
            </a:r>
            <a:r>
              <a:rPr lang="en-US" sz="28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ce</a:t>
            </a:r>
            <a:r>
              <a:rPr lang="en-US" sz="2800" b="1" spc="-1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t>
            </a:r>
            <a:r>
              <a:rPr lang="en-US" sz="2800" b="1" spc="2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Calibri" panose="020F0502020204030204" pitchFamily="34" charset="0"/>
                <a:cs typeface="Times New Roman" panose="02020603050405020304" pitchFamily="18" charset="0"/>
              </a:rPr>
              <a:t/>
            </a:r>
            <a:br>
              <a:rPr lang="en-US" sz="2800" dirty="0">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311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Functional View Specification</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0836" y="1405230"/>
            <a:ext cx="8922327" cy="5293757"/>
          </a:xfrm>
          <a:prstGeom prst="rect">
            <a:avLst/>
          </a:prstGeom>
        </p:spPr>
        <p:txBody>
          <a:bodyPr wrap="square">
            <a:spAutoFit/>
          </a:bodyPr>
          <a:lstStyle/>
          <a:p>
            <a:pPr algn="just"/>
            <a:r>
              <a:rPr lang="en-US" sz="2600" dirty="0">
                <a:latin typeface="Times New Roman" panose="02020603050405020304" pitchFamily="18" charset="0"/>
                <a:cs typeface="Times New Roman" panose="02020603050405020304" pitchFamily="18" charset="0"/>
              </a:rPr>
              <a:t>The Functional Groups (FG) included in a Functional View include</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Device : </a:t>
            </a:r>
            <a:r>
              <a:rPr lang="en-US" sz="2600" dirty="0">
                <a:latin typeface="Times New Roman" panose="02020603050405020304" pitchFamily="18" charset="0"/>
                <a:cs typeface="Times New Roman" panose="02020603050405020304" pitchFamily="18" charset="0"/>
              </a:rPr>
              <a:t>The device </a:t>
            </a:r>
            <a:r>
              <a:rPr lang="en-US" sz="2600" b="1" dirty="0">
                <a:solidFill>
                  <a:srgbClr val="C00000"/>
                </a:solidFill>
                <a:latin typeface="Times New Roman" panose="02020603050405020304" pitchFamily="18" charset="0"/>
                <a:cs typeface="Times New Roman" panose="02020603050405020304" pitchFamily="18" charset="0"/>
              </a:rPr>
              <a:t>FG contains devices for monitoring and control. In the home automation example</a:t>
            </a:r>
            <a:r>
              <a:rPr lang="en-US" sz="2600" dirty="0">
                <a:latin typeface="Times New Roman" panose="02020603050405020304" pitchFamily="18" charset="0"/>
                <a:cs typeface="Times New Roman" panose="02020603050405020304" pitchFamily="18" charset="0"/>
              </a:rPr>
              <a:t>. the device FG includes a single board mini-computer, a light sensor and relay switch(actuator</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Communication </a:t>
            </a:r>
            <a:r>
              <a:rPr lang="en-US" sz="2600" dirty="0">
                <a:latin typeface="Times New Roman" panose="02020603050405020304" pitchFamily="18" charset="0"/>
                <a:cs typeface="Times New Roman" panose="02020603050405020304" pitchFamily="18" charset="0"/>
              </a:rPr>
              <a:t>: The communication </a:t>
            </a:r>
            <a:r>
              <a:rPr lang="en-US" sz="2600" b="1" dirty="0">
                <a:solidFill>
                  <a:srgbClr val="FF0000"/>
                </a:solidFill>
                <a:latin typeface="Times New Roman" panose="02020603050405020304" pitchFamily="18" charset="0"/>
                <a:cs typeface="Times New Roman" panose="02020603050405020304" pitchFamily="18" charset="0"/>
              </a:rPr>
              <a:t>FG handles the communication for the </a:t>
            </a:r>
            <a:r>
              <a:rPr lang="en-US" sz="2600" b="1" dirty="0" err="1">
                <a:solidFill>
                  <a:srgbClr val="FF0000"/>
                </a:solidFill>
                <a:latin typeface="Times New Roman" panose="02020603050405020304" pitchFamily="18" charset="0"/>
                <a:cs typeface="Times New Roman" panose="02020603050405020304" pitchFamily="18" charset="0"/>
              </a:rPr>
              <a:t>IoT</a:t>
            </a:r>
            <a:r>
              <a:rPr lang="en-US" sz="2600" b="1" dirty="0">
                <a:solidFill>
                  <a:srgbClr val="FF0000"/>
                </a:solidFill>
                <a:latin typeface="Times New Roman" panose="02020603050405020304" pitchFamily="18" charset="0"/>
                <a:cs typeface="Times New Roman" panose="02020603050405020304" pitchFamily="18" charset="0"/>
              </a:rPr>
              <a:t> system</a:t>
            </a:r>
            <a:r>
              <a:rPr lang="en-US" sz="2600" dirty="0">
                <a:latin typeface="Times New Roman" panose="02020603050405020304" pitchFamily="18" charset="0"/>
                <a:cs typeface="Times New Roman" panose="02020603050405020304" pitchFamily="18" charset="0"/>
              </a:rPr>
              <a:t>. The communication FG includes the </a:t>
            </a:r>
            <a:r>
              <a:rPr lang="en-US" sz="2600" b="1" dirty="0">
                <a:solidFill>
                  <a:srgbClr val="00B0F0"/>
                </a:solidFill>
                <a:latin typeface="Times New Roman" panose="02020603050405020304" pitchFamily="18" charset="0"/>
                <a:cs typeface="Times New Roman" panose="02020603050405020304" pitchFamily="18" charset="0"/>
              </a:rPr>
              <a:t>communication protocols that form the backbone of </a:t>
            </a:r>
            <a:r>
              <a:rPr lang="en-US" sz="2600" b="1" dirty="0" err="1">
                <a:solidFill>
                  <a:srgbClr val="00B0F0"/>
                </a:solidFill>
                <a:latin typeface="Times New Roman" panose="02020603050405020304" pitchFamily="18" charset="0"/>
                <a:cs typeface="Times New Roman" panose="02020603050405020304" pitchFamily="18" charset="0"/>
              </a:rPr>
              <a:t>IoT</a:t>
            </a:r>
            <a:r>
              <a:rPr lang="en-US" sz="2600" b="1" dirty="0">
                <a:solidFill>
                  <a:srgbClr val="00B0F0"/>
                </a:solidFill>
                <a:latin typeface="Times New Roman" panose="02020603050405020304" pitchFamily="18" charset="0"/>
                <a:cs typeface="Times New Roman" panose="02020603050405020304" pitchFamily="18" charset="0"/>
              </a:rPr>
              <a:t> systems and enable network connectivity</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 communication FG also </a:t>
            </a:r>
            <a:r>
              <a:rPr lang="en-US" sz="2600" b="1" dirty="0">
                <a:solidFill>
                  <a:srgbClr val="00B050"/>
                </a:solidFill>
                <a:latin typeface="Times New Roman" panose="02020603050405020304" pitchFamily="18" charset="0"/>
                <a:cs typeface="Times New Roman" panose="02020603050405020304" pitchFamily="18" charset="0"/>
              </a:rPr>
              <a:t>includes the communication </a:t>
            </a:r>
            <a:r>
              <a:rPr lang="en-US" sz="2600" b="1" dirty="0" err="1">
                <a:solidFill>
                  <a:srgbClr val="00B050"/>
                </a:solidFill>
                <a:latin typeface="Times New Roman" panose="02020603050405020304" pitchFamily="18" charset="0"/>
                <a:cs typeface="Times New Roman" panose="02020603050405020304" pitchFamily="18" charset="0"/>
              </a:rPr>
              <a:t>APis</a:t>
            </a:r>
            <a:r>
              <a:rPr lang="en-US" sz="2600" b="1" dirty="0">
                <a:solidFill>
                  <a:srgbClr val="00B050"/>
                </a:solidFill>
                <a:latin typeface="Times New Roman" panose="02020603050405020304" pitchFamily="18" charset="0"/>
                <a:cs typeface="Times New Roman" panose="02020603050405020304" pitchFamily="18" charset="0"/>
              </a:rPr>
              <a:t> (such as REST and </a:t>
            </a:r>
            <a:r>
              <a:rPr lang="en-US" sz="2600" b="1" dirty="0" err="1">
                <a:solidFill>
                  <a:srgbClr val="00B050"/>
                </a:solidFill>
                <a:latin typeface="Times New Roman" panose="02020603050405020304" pitchFamily="18" charset="0"/>
                <a:cs typeface="Times New Roman" panose="02020603050405020304" pitchFamily="18" charset="0"/>
              </a:rPr>
              <a:t>WebSocket</a:t>
            </a:r>
            <a:r>
              <a:rPr lang="en-US" sz="2600" b="1" dirty="0">
                <a:solidFill>
                  <a:srgbClr val="00B050"/>
                </a:solidFill>
                <a:latin typeface="Times New Roman" panose="02020603050405020304" pitchFamily="18" charset="0"/>
                <a:cs typeface="Times New Roman" panose="02020603050405020304" pitchFamily="18" charset="0"/>
              </a:rPr>
              <a:t>) that are used by the services and applications to exchange data over the network</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206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Functional View Specification</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0836" y="1266684"/>
            <a:ext cx="8922327" cy="5693866"/>
          </a:xfrm>
          <a:prstGeom prst="rect">
            <a:avLst/>
          </a:prstGeom>
        </p:spPr>
        <p:txBody>
          <a:bodyPr wrap="square">
            <a:spAutoFit/>
          </a:bodyPr>
          <a:lstStyle/>
          <a:p>
            <a:pPr marL="457200" indent="-457200" algn="just">
              <a:buFont typeface="Arial" panose="020B0604020202020204" pitchFamily="34" charset="0"/>
              <a:buChar char="•"/>
            </a:pPr>
            <a:r>
              <a:rPr lang="en-US" sz="2600" b="1" dirty="0" smtClean="0">
                <a:latin typeface="Times New Roman" panose="02020603050405020304" pitchFamily="18" charset="0"/>
                <a:cs typeface="Times New Roman" panose="02020603050405020304" pitchFamily="18" charset="0"/>
              </a:rPr>
              <a:t>Services: </a:t>
            </a:r>
            <a:r>
              <a:rPr lang="en-US" sz="2600" dirty="0">
                <a:latin typeface="Times New Roman" panose="02020603050405020304" pitchFamily="18" charset="0"/>
                <a:cs typeface="Times New Roman" panose="02020603050405020304" pitchFamily="18" charset="0"/>
              </a:rPr>
              <a:t>The service </a:t>
            </a:r>
            <a:r>
              <a:rPr lang="en-US" sz="2600" b="1" dirty="0">
                <a:solidFill>
                  <a:srgbClr val="00B050"/>
                </a:solidFill>
                <a:latin typeface="Times New Roman" panose="02020603050405020304" pitchFamily="18" charset="0"/>
                <a:cs typeface="Times New Roman" panose="02020603050405020304" pitchFamily="18" charset="0"/>
              </a:rPr>
              <a:t>FG includes various services </a:t>
            </a:r>
            <a:r>
              <a:rPr lang="en-US" sz="2600" dirty="0">
                <a:latin typeface="Times New Roman" panose="02020603050405020304" pitchFamily="18" charset="0"/>
                <a:cs typeface="Times New Roman" panose="02020603050405020304" pitchFamily="18" charset="0"/>
              </a:rPr>
              <a:t>involved in the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system such as </a:t>
            </a:r>
            <a:r>
              <a:rPr lang="en-US" sz="2600" b="1" dirty="0">
                <a:solidFill>
                  <a:srgbClr val="00B050"/>
                </a:solidFill>
                <a:latin typeface="Times New Roman" panose="02020603050405020304" pitchFamily="18" charset="0"/>
                <a:cs typeface="Times New Roman" panose="02020603050405020304" pitchFamily="18" charset="0"/>
              </a:rPr>
              <a:t>services for device monitoring , device control services, data publishing services and services for device discovery</a:t>
            </a:r>
            <a:r>
              <a:rPr lang="en-US" sz="26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600" b="1" dirty="0" smtClean="0">
                <a:latin typeface="Times New Roman" panose="02020603050405020304" pitchFamily="18" charset="0"/>
                <a:cs typeface="Times New Roman" panose="02020603050405020304" pitchFamily="18" charset="0"/>
              </a:rPr>
              <a:t>Management: </a:t>
            </a:r>
            <a:r>
              <a:rPr lang="en-US" sz="2600" dirty="0">
                <a:latin typeface="Times New Roman" panose="02020603050405020304" pitchFamily="18" charset="0"/>
                <a:cs typeface="Times New Roman" panose="02020603050405020304" pitchFamily="18" charset="0"/>
              </a:rPr>
              <a:t>The management </a:t>
            </a:r>
            <a:r>
              <a:rPr lang="en-US" sz="2600" b="1" dirty="0">
                <a:solidFill>
                  <a:srgbClr val="FF0000"/>
                </a:solidFill>
                <a:latin typeface="Times New Roman" panose="02020603050405020304" pitchFamily="18" charset="0"/>
                <a:cs typeface="Times New Roman" panose="02020603050405020304" pitchFamily="18" charset="0"/>
              </a:rPr>
              <a:t>FG includes all functionalities that </a:t>
            </a:r>
            <a:r>
              <a:rPr lang="en-US" sz="2600" b="1" dirty="0" smtClean="0">
                <a:solidFill>
                  <a:srgbClr val="FF0000"/>
                </a:solidFill>
                <a:latin typeface="Times New Roman" panose="02020603050405020304" pitchFamily="18" charset="0"/>
                <a:cs typeface="Times New Roman" panose="02020603050405020304" pitchFamily="18" charset="0"/>
              </a:rPr>
              <a:t>are needed </a:t>
            </a:r>
            <a:r>
              <a:rPr lang="en-US" sz="2600" b="1" dirty="0">
                <a:solidFill>
                  <a:srgbClr val="FF0000"/>
                </a:solidFill>
                <a:latin typeface="Times New Roman" panose="02020603050405020304" pitchFamily="18" charset="0"/>
                <a:cs typeface="Times New Roman" panose="02020603050405020304" pitchFamily="18" charset="0"/>
              </a:rPr>
              <a:t>to configure and manage the </a:t>
            </a:r>
            <a:r>
              <a:rPr lang="en-US" sz="2600" b="1" dirty="0" err="1">
                <a:solidFill>
                  <a:srgbClr val="FF0000"/>
                </a:solidFill>
                <a:latin typeface="Times New Roman" panose="02020603050405020304" pitchFamily="18" charset="0"/>
                <a:cs typeface="Times New Roman" panose="02020603050405020304" pitchFamily="18" charset="0"/>
              </a:rPr>
              <a:t>loT</a:t>
            </a:r>
            <a:r>
              <a:rPr lang="en-US" sz="2600" b="1" dirty="0">
                <a:solidFill>
                  <a:srgbClr val="FF0000"/>
                </a:solidFill>
                <a:latin typeface="Times New Roman" panose="02020603050405020304" pitchFamily="18" charset="0"/>
                <a:cs typeface="Times New Roman" panose="02020603050405020304" pitchFamily="18" charset="0"/>
              </a:rPr>
              <a:t> system </a:t>
            </a:r>
            <a:r>
              <a:rPr lang="en-US" sz="26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600" b="1" dirty="0" smtClean="0">
                <a:latin typeface="Times New Roman" panose="02020603050405020304" pitchFamily="18" charset="0"/>
                <a:cs typeface="Times New Roman" panose="02020603050405020304" pitchFamily="18" charset="0"/>
              </a:rPr>
              <a:t>Security </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security </a:t>
            </a:r>
            <a:r>
              <a:rPr lang="en-US" sz="2600" b="1" dirty="0">
                <a:solidFill>
                  <a:srgbClr val="0070C0"/>
                </a:solidFill>
                <a:latin typeface="Times New Roman" panose="02020603050405020304" pitchFamily="18" charset="0"/>
                <a:cs typeface="Times New Roman" panose="02020603050405020304" pitchFamily="18" charset="0"/>
              </a:rPr>
              <a:t>FG includes security mechanisms for the </a:t>
            </a:r>
            <a:r>
              <a:rPr lang="en-US" sz="2600" b="1" dirty="0" err="1" smtClean="0">
                <a:solidFill>
                  <a:srgbClr val="0070C0"/>
                </a:solidFill>
                <a:latin typeface="Times New Roman" panose="02020603050405020304" pitchFamily="18" charset="0"/>
                <a:cs typeface="Times New Roman" panose="02020603050405020304" pitchFamily="18" charset="0"/>
              </a:rPr>
              <a:t>loT</a:t>
            </a:r>
            <a:r>
              <a:rPr lang="en-US" sz="2600" b="1" dirty="0" smtClean="0">
                <a:solidFill>
                  <a:srgbClr val="0070C0"/>
                </a:solidFill>
                <a:latin typeface="Times New Roman" panose="02020603050405020304" pitchFamily="18" charset="0"/>
                <a:cs typeface="Times New Roman" panose="02020603050405020304" pitchFamily="18" charset="0"/>
              </a:rPr>
              <a:t> system </a:t>
            </a:r>
            <a:r>
              <a:rPr lang="en-US" sz="2600" b="1" dirty="0">
                <a:solidFill>
                  <a:srgbClr val="0070C0"/>
                </a:solidFill>
                <a:latin typeface="Times New Roman" panose="02020603050405020304" pitchFamily="18" charset="0"/>
                <a:cs typeface="Times New Roman" panose="02020603050405020304" pitchFamily="18" charset="0"/>
              </a:rPr>
              <a:t>such as authentication, authorization, data security, etc</a:t>
            </a:r>
            <a:r>
              <a:rPr lang="en-US" sz="26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600" b="1" dirty="0" smtClean="0">
                <a:latin typeface="Times New Roman" panose="02020603050405020304" pitchFamily="18" charset="0"/>
                <a:cs typeface="Times New Roman" panose="02020603050405020304" pitchFamily="18" charset="0"/>
              </a:rPr>
              <a:t>Application </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application FG includes </a:t>
            </a:r>
            <a:r>
              <a:rPr lang="en-US" sz="2600" b="1" dirty="0">
                <a:solidFill>
                  <a:srgbClr val="C00000"/>
                </a:solidFill>
                <a:latin typeface="Times New Roman" panose="02020603050405020304" pitchFamily="18" charset="0"/>
                <a:cs typeface="Times New Roman" panose="02020603050405020304" pitchFamily="18" charset="0"/>
              </a:rPr>
              <a:t>applications that provide an interface to the users to control and monitor various aspects of the </a:t>
            </a:r>
            <a:r>
              <a:rPr lang="en-US" sz="2600" b="1" dirty="0" err="1">
                <a:solidFill>
                  <a:srgbClr val="C00000"/>
                </a:solidFill>
                <a:latin typeface="Times New Roman" panose="02020603050405020304" pitchFamily="18" charset="0"/>
                <a:cs typeface="Times New Roman" panose="02020603050405020304" pitchFamily="18" charset="0"/>
              </a:rPr>
              <a:t>IoT</a:t>
            </a:r>
            <a:r>
              <a:rPr lang="en-US" sz="2600" b="1" dirty="0">
                <a:solidFill>
                  <a:srgbClr val="C00000"/>
                </a:solidFill>
                <a:latin typeface="Times New Roman" panose="02020603050405020304" pitchFamily="18" charset="0"/>
                <a:cs typeface="Times New Roman" panose="02020603050405020304" pitchFamily="18" charset="0"/>
              </a:rPr>
              <a:t> system</a:t>
            </a:r>
            <a:r>
              <a:rPr lang="en-US" sz="2600" dirty="0">
                <a:latin typeface="Times New Roman" panose="02020603050405020304" pitchFamily="18" charset="0"/>
                <a:cs typeface="Times New Roman" panose="02020603050405020304" pitchFamily="18" charset="0"/>
              </a:rPr>
              <a:t>. Applications also allow users to </a:t>
            </a:r>
            <a:r>
              <a:rPr lang="en-US" sz="2600" b="1" dirty="0">
                <a:solidFill>
                  <a:srgbClr val="C00000"/>
                </a:solidFill>
                <a:latin typeface="Times New Roman" panose="02020603050405020304" pitchFamily="18" charset="0"/>
                <a:cs typeface="Times New Roman" panose="02020603050405020304" pitchFamily="18" charset="0"/>
              </a:rPr>
              <a:t>view the system status and the processed data</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376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Functional View Specification</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90689"/>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806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Functional View </a:t>
            </a:r>
            <a:r>
              <a:rPr lang="en-US" sz="3200" b="1" dirty="0" smtClean="0">
                <a:latin typeface="Times New Roman" panose="02020603050405020304" pitchFamily="18" charset="0"/>
                <a:cs typeface="Times New Roman" panose="02020603050405020304" pitchFamily="18" charset="0"/>
              </a:rPr>
              <a:t>Specification – Major Functions</a:t>
            </a:r>
            <a:endParaRPr lang="en-US" dirty="0"/>
          </a:p>
        </p:txBody>
      </p:sp>
      <p:sp>
        <p:nvSpPr>
          <p:cNvPr id="3" name="Content Placeholder 2"/>
          <p:cNvSpPr>
            <a:spLocks noGrp="1"/>
          </p:cNvSpPr>
          <p:nvPr>
            <p:ph idx="1"/>
          </p:nvPr>
        </p:nvSpPr>
        <p:spPr/>
        <p:txBody>
          <a:bodyPr>
            <a:noAutofit/>
          </a:bodyPr>
          <a:lstStyle/>
          <a:p>
            <a:pPr marL="457200" lvl="0" indent="-457200" algn="just">
              <a:buFont typeface="+mj-lt"/>
              <a:buAutoNum type="arabicPeriod"/>
            </a:pPr>
            <a:r>
              <a:rPr lang="en-US" sz="2200" b="1" dirty="0" err="1">
                <a:solidFill>
                  <a:srgbClr val="FF0000"/>
                </a:solidFill>
                <a:latin typeface="Times New Roman" panose="02020603050405020304" pitchFamily="18" charset="0"/>
                <a:cs typeface="Times New Roman" panose="02020603050405020304" pitchFamily="18" charset="0"/>
              </a:rPr>
              <a:t>loT</a:t>
            </a:r>
            <a:r>
              <a:rPr lang="en-US" sz="2200" b="1" dirty="0">
                <a:solidFill>
                  <a:srgbClr val="FF0000"/>
                </a:solidFill>
                <a:latin typeface="Times New Roman" panose="02020603050405020304" pitchFamily="18" charset="0"/>
                <a:cs typeface="Times New Roman" panose="02020603050405020304" pitchFamily="18" charset="0"/>
              </a:rPr>
              <a:t> device maps to the Device FG (sensors, actuators devices, computing devices) and the Management FG {device </a:t>
            </a:r>
            <a:r>
              <a:rPr lang="en-US" sz="2200" b="1" dirty="0" smtClean="0">
                <a:solidFill>
                  <a:srgbClr val="FF0000"/>
                </a:solidFill>
                <a:latin typeface="Times New Roman" panose="02020603050405020304" pitchFamily="18" charset="0"/>
                <a:cs typeface="Times New Roman" panose="02020603050405020304" pitchFamily="18" charset="0"/>
              </a:rPr>
              <a:t>management)</a:t>
            </a:r>
          </a:p>
          <a:p>
            <a:pPr marL="457200" lvl="0" indent="-457200" algn="just">
              <a:buFont typeface="+mj-lt"/>
              <a:buAutoNum type="arabicPeriod"/>
            </a:pPr>
            <a:r>
              <a:rPr lang="en-US" sz="2200" b="1" dirty="0" smtClean="0">
                <a:solidFill>
                  <a:srgbClr val="00B050"/>
                </a:solidFill>
                <a:latin typeface="Times New Roman" panose="02020603050405020304" pitchFamily="18" charset="0"/>
                <a:cs typeface="Times New Roman" panose="02020603050405020304" pitchFamily="18" charset="0"/>
              </a:rPr>
              <a:t>Resources </a:t>
            </a:r>
            <a:r>
              <a:rPr lang="en-US" sz="2200" b="1" dirty="0">
                <a:solidFill>
                  <a:srgbClr val="00B050"/>
                </a:solidFill>
                <a:latin typeface="Times New Roman" panose="02020603050405020304" pitchFamily="18" charset="0"/>
                <a:cs typeface="Times New Roman" panose="02020603050405020304" pitchFamily="18" charset="0"/>
              </a:rPr>
              <a:t>map to the Device FG (on-device resource) and Communication FG (communication </a:t>
            </a:r>
            <a:r>
              <a:rPr lang="en-US" sz="2200" b="1" dirty="0" err="1">
                <a:solidFill>
                  <a:srgbClr val="00B050"/>
                </a:solidFill>
                <a:latin typeface="Times New Roman" panose="02020603050405020304" pitchFamily="18" charset="0"/>
                <a:cs typeface="Times New Roman" panose="02020603050405020304" pitchFamily="18" charset="0"/>
              </a:rPr>
              <a:t>APls</a:t>
            </a:r>
            <a:r>
              <a:rPr lang="en-US" sz="2200" b="1" dirty="0">
                <a:solidFill>
                  <a:srgbClr val="00B050"/>
                </a:solidFill>
                <a:latin typeface="Times New Roman" panose="02020603050405020304" pitchFamily="18" charset="0"/>
                <a:cs typeface="Times New Roman" panose="02020603050405020304" pitchFamily="18" charset="0"/>
              </a:rPr>
              <a:t> and </a:t>
            </a:r>
            <a:r>
              <a:rPr lang="en-US" sz="2200" b="1" dirty="0" smtClean="0">
                <a:solidFill>
                  <a:srgbClr val="00B050"/>
                </a:solidFill>
                <a:latin typeface="Times New Roman" panose="02020603050405020304" pitchFamily="18" charset="0"/>
                <a:cs typeface="Times New Roman" panose="02020603050405020304" pitchFamily="18" charset="0"/>
              </a:rPr>
              <a:t>protocols)</a:t>
            </a:r>
          </a:p>
          <a:p>
            <a:pPr marL="457200" lvl="0" indent="-457200">
              <a:buFont typeface="+mj-lt"/>
              <a:buAutoNum type="arabicPeriod"/>
            </a:pPr>
            <a:r>
              <a:rPr lang="en-US" sz="2200" b="1" dirty="0" smtClean="0">
                <a:solidFill>
                  <a:srgbClr val="00B0F0"/>
                </a:solidFill>
                <a:latin typeface="Times New Roman" panose="02020603050405020304" pitchFamily="18" charset="0"/>
                <a:cs typeface="Times New Roman" panose="02020603050405020304" pitchFamily="18" charset="0"/>
              </a:rPr>
              <a:t>Controller </a:t>
            </a:r>
            <a:r>
              <a:rPr lang="en-US" sz="2200" b="1" dirty="0">
                <a:solidFill>
                  <a:srgbClr val="00B0F0"/>
                </a:solidFill>
                <a:latin typeface="Times New Roman" panose="02020603050405020304" pitchFamily="18" charset="0"/>
                <a:cs typeface="Times New Roman" panose="02020603050405020304" pitchFamily="18" charset="0"/>
              </a:rPr>
              <a:t>service maps to the Services FG (native service). </a:t>
            </a:r>
            <a:endParaRPr lang="en-US" sz="2200" b="1" dirty="0" smtClean="0">
              <a:solidFill>
                <a:srgbClr val="00B0F0"/>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200" b="1" dirty="0" smtClean="0">
                <a:solidFill>
                  <a:srgbClr val="002060"/>
                </a:solidFill>
                <a:latin typeface="Times New Roman" panose="02020603050405020304" pitchFamily="18" charset="0"/>
                <a:cs typeface="Times New Roman" panose="02020603050405020304" pitchFamily="18" charset="0"/>
              </a:rPr>
              <a:t>Web </a:t>
            </a:r>
            <a:r>
              <a:rPr lang="en-US" sz="2200" b="1" dirty="0">
                <a:solidFill>
                  <a:srgbClr val="002060"/>
                </a:solidFill>
                <a:latin typeface="Times New Roman" panose="02020603050405020304" pitchFamily="18" charset="0"/>
                <a:cs typeface="Times New Roman" panose="02020603050405020304" pitchFamily="18" charset="0"/>
              </a:rPr>
              <a:t>Services map to Services FG (web services) Web Services map to Services FG (web services) </a:t>
            </a:r>
            <a:endParaRPr lang="en-US" sz="2200" b="1" dirty="0" smtClean="0">
              <a:solidFill>
                <a:srgbClr val="002060"/>
              </a:solidFill>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200" b="1" dirty="0" smtClean="0">
                <a:solidFill>
                  <a:srgbClr val="C00000"/>
                </a:solidFill>
                <a:latin typeface="Times New Roman" panose="02020603050405020304" pitchFamily="18" charset="0"/>
                <a:cs typeface="Times New Roman" panose="02020603050405020304" pitchFamily="18" charset="0"/>
              </a:rPr>
              <a:t>Database </a:t>
            </a:r>
            <a:r>
              <a:rPr lang="en-US" sz="2200" b="1" dirty="0">
                <a:solidFill>
                  <a:srgbClr val="C00000"/>
                </a:solidFill>
                <a:latin typeface="Times New Roman" panose="02020603050405020304" pitchFamily="18" charset="0"/>
                <a:cs typeface="Times New Roman" panose="02020603050405020304" pitchFamily="18" charset="0"/>
              </a:rPr>
              <a:t>maps to the Management FG (database management) and Security FG {database </a:t>
            </a:r>
            <a:r>
              <a:rPr lang="en-US" sz="2200" b="1" dirty="0" smtClean="0">
                <a:solidFill>
                  <a:srgbClr val="C00000"/>
                </a:solidFill>
                <a:latin typeface="Times New Roman" panose="02020603050405020304" pitchFamily="18" charset="0"/>
                <a:cs typeface="Times New Roman" panose="02020603050405020304" pitchFamily="18" charset="0"/>
              </a:rPr>
              <a:t>security)</a:t>
            </a:r>
          </a:p>
          <a:p>
            <a:pPr marL="457200" lvl="0" indent="-457200" algn="just">
              <a:buFont typeface="+mj-lt"/>
              <a:buAutoNum type="arabicPeriod"/>
            </a:pPr>
            <a:r>
              <a:rPr lang="en-US" sz="2200" b="1" dirty="0" smtClean="0">
                <a:latin typeface="Times New Roman" panose="02020603050405020304" pitchFamily="18" charset="0"/>
                <a:cs typeface="Times New Roman" panose="02020603050405020304" pitchFamily="18" charset="0"/>
              </a:rPr>
              <a:t>Application </a:t>
            </a:r>
            <a:r>
              <a:rPr lang="en-US" sz="2200" b="1" dirty="0">
                <a:latin typeface="Times New Roman" panose="02020603050405020304" pitchFamily="18" charset="0"/>
                <a:cs typeface="Times New Roman" panose="02020603050405020304" pitchFamily="18" charset="0"/>
              </a:rPr>
              <a:t>maps to the Application FG (web application, application and database servers), Management FG (app management) and Security FG (app security)</a:t>
            </a:r>
          </a:p>
          <a:p>
            <a:endParaRPr lang="en-US" sz="2200"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255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Operational View specifications</a:t>
            </a:r>
          </a:p>
        </p:txBody>
      </p:sp>
      <p:sp>
        <p:nvSpPr>
          <p:cNvPr id="3" name="Content Placeholder 2"/>
          <p:cNvSpPr>
            <a:spLocks noGrp="1"/>
          </p:cNvSpPr>
          <p:nvPr>
            <p:ph idx="1"/>
          </p:nvPr>
        </p:nvSpPr>
        <p:spPr>
          <a:xfrm>
            <a:off x="628650" y="1594142"/>
            <a:ext cx="7886700" cy="4351338"/>
          </a:xfrm>
        </p:spPr>
        <p:txBody>
          <a:bodyPr>
            <a:noAutofit/>
          </a:bodyPr>
          <a:lstStyle/>
          <a:p>
            <a:pPr algn="just"/>
            <a:r>
              <a:rPr lang="en-US" sz="2600" dirty="0">
                <a:latin typeface="Times New Roman" panose="02020603050405020304" pitchFamily="18" charset="0"/>
                <a:cs typeface="Times New Roman" panose="02020603050405020304" pitchFamily="18" charset="0"/>
              </a:rPr>
              <a:t>In this step, various options pertaining to the </a:t>
            </a:r>
            <a:r>
              <a:rPr lang="en-US" sz="2600" dirty="0" err="1">
                <a:latin typeface="Times New Roman" panose="02020603050405020304" pitchFamily="18" charset="0"/>
                <a:cs typeface="Times New Roman" panose="02020603050405020304" pitchFamily="18" charset="0"/>
              </a:rPr>
              <a:t>loT</a:t>
            </a:r>
            <a:r>
              <a:rPr lang="en-US" sz="2600" dirty="0">
                <a:latin typeface="Times New Roman" panose="02020603050405020304" pitchFamily="18" charset="0"/>
                <a:cs typeface="Times New Roman" panose="02020603050405020304" pitchFamily="18" charset="0"/>
              </a:rPr>
              <a:t> system </a:t>
            </a:r>
            <a:r>
              <a:rPr lang="en-US" sz="2600" dirty="0" smtClean="0">
                <a:latin typeface="Times New Roman" panose="02020603050405020304" pitchFamily="18" charset="0"/>
                <a:cs typeface="Times New Roman" panose="02020603050405020304" pitchFamily="18" charset="0"/>
              </a:rPr>
              <a:t>deployment and </a:t>
            </a:r>
            <a:r>
              <a:rPr lang="en-US" sz="2600" dirty="0">
                <a:latin typeface="Times New Roman" panose="02020603050405020304" pitchFamily="18" charset="0"/>
                <a:cs typeface="Times New Roman" panose="02020603050405020304" pitchFamily="18" charset="0"/>
              </a:rPr>
              <a:t>operation are defined, such as, service hosting options, </a:t>
            </a:r>
            <a:r>
              <a:rPr lang="en-US" sz="2600" dirty="0" smtClean="0">
                <a:latin typeface="Times New Roman" panose="02020603050405020304" pitchFamily="18" charset="0"/>
                <a:cs typeface="Times New Roman" panose="02020603050405020304" pitchFamily="18" charset="0"/>
              </a:rPr>
              <a:t>storage options</a:t>
            </a:r>
            <a:r>
              <a:rPr lang="en-US" sz="2600" dirty="0">
                <a:latin typeface="Times New Roman" panose="02020603050405020304" pitchFamily="18" charset="0"/>
                <a:cs typeface="Times New Roman" panose="02020603050405020304" pitchFamily="18" charset="0"/>
              </a:rPr>
              <a:t>, device options, application hosting options, etc.</a:t>
            </a:r>
          </a:p>
          <a:p>
            <a:pPr algn="just"/>
            <a:r>
              <a:rPr lang="en-US" sz="2600" dirty="0" smtClean="0">
                <a:latin typeface="Times New Roman" panose="02020603050405020304" pitchFamily="18" charset="0"/>
                <a:cs typeface="Times New Roman" panose="02020603050405020304" pitchFamily="18" charset="0"/>
              </a:rPr>
              <a:t>Operational </a:t>
            </a:r>
            <a:r>
              <a:rPr lang="en-US" sz="2600" dirty="0">
                <a:latin typeface="Times New Roman" panose="02020603050405020304" pitchFamily="18" charset="0"/>
                <a:cs typeface="Times New Roman" panose="02020603050405020304" pitchFamily="18" charset="0"/>
              </a:rPr>
              <a:t>View specifications </a:t>
            </a:r>
            <a:r>
              <a:rPr lang="en-US" sz="2600" dirty="0" smtClean="0">
                <a:latin typeface="Times New Roman" panose="02020603050405020304" pitchFamily="18" charset="0"/>
                <a:cs typeface="Times New Roman" panose="02020603050405020304" pitchFamily="18" charset="0"/>
              </a:rPr>
              <a:t>for </a:t>
            </a:r>
            <a:r>
              <a:rPr lang="en-US" sz="2600" dirty="0">
                <a:latin typeface="Times New Roman" panose="02020603050405020304" pitchFamily="18" charset="0"/>
                <a:cs typeface="Times New Roman" panose="02020603050405020304" pitchFamily="18" charset="0"/>
              </a:rPr>
              <a:t>the home automation example </a:t>
            </a:r>
            <a:r>
              <a:rPr lang="en-US" sz="2600" dirty="0" smtClean="0">
                <a:latin typeface="Times New Roman" panose="02020603050405020304" pitchFamily="18" charset="0"/>
                <a:cs typeface="Times New Roman" panose="02020603050405020304" pitchFamily="18" charset="0"/>
              </a:rPr>
              <a:t>are s </a:t>
            </a:r>
            <a:r>
              <a:rPr lang="en-US" sz="2600" dirty="0">
                <a:latin typeface="Times New Roman" panose="02020603050405020304" pitchFamily="18" charset="0"/>
                <a:cs typeface="Times New Roman" panose="02020603050405020304" pitchFamily="18" charset="0"/>
              </a:rPr>
              <a:t>follows:</a:t>
            </a:r>
          </a:p>
          <a:p>
            <a:pPr algn="just"/>
            <a:r>
              <a:rPr lang="en-US" sz="2600" b="1" dirty="0" smtClean="0">
                <a:latin typeface="Times New Roman" panose="02020603050405020304" pitchFamily="18" charset="0"/>
                <a:cs typeface="Times New Roman" panose="02020603050405020304" pitchFamily="18" charset="0"/>
              </a:rPr>
              <a:t>Devices</a:t>
            </a:r>
            <a:r>
              <a:rPr lang="en-US" sz="2600" b="1"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Computing device (Raspberry Pi), light dependent resistor (sensor), </a:t>
            </a:r>
            <a:r>
              <a:rPr lang="en-US" sz="2600" dirty="0" smtClean="0">
                <a:solidFill>
                  <a:srgbClr val="FF0000"/>
                </a:solidFill>
                <a:latin typeface="Times New Roman" panose="02020603050405020304" pitchFamily="18" charset="0"/>
                <a:cs typeface="Times New Roman" panose="02020603050405020304" pitchFamily="18" charset="0"/>
              </a:rPr>
              <a:t>relay switch </a:t>
            </a:r>
            <a:r>
              <a:rPr lang="en-US" sz="2600" dirty="0">
                <a:solidFill>
                  <a:srgbClr val="FF0000"/>
                </a:solidFill>
                <a:latin typeface="Times New Roman" panose="02020603050405020304" pitchFamily="18" charset="0"/>
                <a:cs typeface="Times New Roman" panose="02020603050405020304" pitchFamily="18" charset="0"/>
              </a:rPr>
              <a:t>(actuator</a:t>
            </a:r>
            <a:r>
              <a:rPr lang="en-US" sz="2600" dirty="0" smtClean="0">
                <a:solidFill>
                  <a:srgbClr val="FF0000"/>
                </a:solidFill>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Communication </a:t>
            </a:r>
            <a:r>
              <a:rPr lang="en-US" sz="2600" b="1" dirty="0" err="1">
                <a:latin typeface="Times New Roman" panose="02020603050405020304" pitchFamily="18" charset="0"/>
                <a:cs typeface="Times New Roman" panose="02020603050405020304" pitchFamily="18" charset="0"/>
              </a:rPr>
              <a:t>APls</a:t>
            </a:r>
            <a:r>
              <a:rPr lang="en-US" sz="2600" b="1" dirty="0">
                <a:latin typeface="Times New Roman" panose="02020603050405020304" pitchFamily="18" charset="0"/>
                <a:cs typeface="Times New Roman" panose="02020603050405020304" pitchFamily="18" charset="0"/>
              </a:rPr>
              <a:t>: </a:t>
            </a:r>
            <a:r>
              <a:rPr lang="en-US" sz="2600" dirty="0">
                <a:solidFill>
                  <a:srgbClr val="00B050"/>
                </a:solidFill>
                <a:latin typeface="Times New Roman" panose="02020603050405020304" pitchFamily="18" charset="0"/>
                <a:cs typeface="Times New Roman" panose="02020603050405020304" pitchFamily="18" charset="0"/>
              </a:rPr>
              <a:t>REST </a:t>
            </a:r>
            <a:r>
              <a:rPr lang="en-US" sz="2600" dirty="0" smtClean="0">
                <a:solidFill>
                  <a:srgbClr val="00B050"/>
                </a:solidFill>
                <a:latin typeface="Times New Roman" panose="02020603050405020304" pitchFamily="18" charset="0"/>
                <a:cs typeface="Times New Roman" panose="02020603050405020304" pitchFamily="18" charset="0"/>
              </a:rPr>
              <a:t>APIs</a:t>
            </a:r>
            <a:endParaRPr lang="en-US" sz="2600" dirty="0">
              <a:solidFill>
                <a:srgbClr val="00B050"/>
              </a:solidFill>
              <a:latin typeface="Times New Roman" panose="02020603050405020304" pitchFamily="18" charset="0"/>
              <a:cs typeface="Times New Roman" panose="02020603050405020304" pitchFamily="18" charset="0"/>
            </a:endParaRPr>
          </a:p>
          <a:p>
            <a:pPr algn="just"/>
            <a:r>
              <a:rPr lang="en-US" sz="2600" b="1" dirty="0" smtClean="0">
                <a:latin typeface="Times New Roman" panose="02020603050405020304" pitchFamily="18" charset="0"/>
                <a:cs typeface="Times New Roman" panose="02020603050405020304" pitchFamily="18" charset="0"/>
              </a:rPr>
              <a:t>Communication Protocols</a:t>
            </a:r>
            <a:r>
              <a:rPr lang="en-US" sz="2600" b="1" dirty="0">
                <a:latin typeface="Times New Roman" panose="02020603050405020304" pitchFamily="18" charset="0"/>
                <a:cs typeface="Times New Roman" panose="02020603050405020304" pitchFamily="18" charset="0"/>
              </a:rPr>
              <a:t>: </a:t>
            </a:r>
            <a:r>
              <a:rPr lang="en-US" sz="2600" dirty="0">
                <a:solidFill>
                  <a:srgbClr val="0070C0"/>
                </a:solidFill>
                <a:latin typeface="Times New Roman" panose="02020603050405020304" pitchFamily="18" charset="0"/>
                <a:cs typeface="Times New Roman" panose="02020603050405020304" pitchFamily="18" charset="0"/>
              </a:rPr>
              <a:t>Link Layer - 802.11, Network Layer - </a:t>
            </a:r>
            <a:r>
              <a:rPr lang="en-US" sz="2600" dirty="0" smtClean="0">
                <a:solidFill>
                  <a:srgbClr val="0070C0"/>
                </a:solidFill>
                <a:latin typeface="Times New Roman" panose="02020603050405020304" pitchFamily="18" charset="0"/>
                <a:cs typeface="Times New Roman" panose="02020603050405020304" pitchFamily="18" charset="0"/>
              </a:rPr>
              <a:t>1Pv4/1Pv6, Transport </a:t>
            </a:r>
            <a:r>
              <a:rPr lang="en-US" sz="2600" dirty="0">
                <a:solidFill>
                  <a:srgbClr val="0070C0"/>
                </a:solidFill>
                <a:latin typeface="Times New Roman" panose="02020603050405020304" pitchFamily="18" charset="0"/>
                <a:cs typeface="Times New Roman" panose="02020603050405020304" pitchFamily="18" charset="0"/>
              </a:rPr>
              <a:t>TCP, Application - HTTP.</a:t>
            </a:r>
          </a:p>
          <a:p>
            <a:pPr marL="0" indent="0" algn="just">
              <a:buNone/>
            </a:pP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768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Operational View specifications</a:t>
            </a:r>
          </a:p>
        </p:txBody>
      </p:sp>
      <p:sp>
        <p:nvSpPr>
          <p:cNvPr id="3" name="Content Placeholder 2"/>
          <p:cNvSpPr>
            <a:spLocks noGrp="1"/>
          </p:cNvSpPr>
          <p:nvPr>
            <p:ph idx="1"/>
          </p:nvPr>
        </p:nvSpPr>
        <p:spPr>
          <a:xfrm>
            <a:off x="628650" y="1594141"/>
            <a:ext cx="7886700" cy="5028331"/>
          </a:xfrm>
        </p:spPr>
        <p:txBody>
          <a:bodyPr>
            <a:noAutofit/>
          </a:bodyPr>
          <a:lstStyle/>
          <a:p>
            <a:r>
              <a:rPr lang="en-US" sz="2600" dirty="0">
                <a:latin typeface="Times New Roman" panose="02020603050405020304" pitchFamily="18" charset="0"/>
                <a:cs typeface="Times New Roman" panose="02020603050405020304" pitchFamily="18" charset="0"/>
              </a:rPr>
              <a:t>Operational View specifications for the home automation example are </a:t>
            </a:r>
            <a:r>
              <a:rPr lang="en-US" sz="2600" dirty="0" smtClean="0">
                <a:latin typeface="Times New Roman" panose="02020603050405020304" pitchFamily="18" charset="0"/>
                <a:cs typeface="Times New Roman" panose="02020603050405020304" pitchFamily="18" charset="0"/>
              </a:rPr>
              <a:t>as follows</a:t>
            </a:r>
            <a:r>
              <a:rPr lang="en-US" sz="2600" dirty="0">
                <a:latin typeface="Times New Roman" panose="02020603050405020304" pitchFamily="18" charset="0"/>
                <a:cs typeface="Times New Roman" panose="02020603050405020304" pitchFamily="18" charset="0"/>
              </a:rPr>
              <a:t>:</a:t>
            </a:r>
          </a:p>
          <a:p>
            <a:r>
              <a:rPr lang="en-US" sz="2600" b="1" dirty="0">
                <a:latin typeface="Times New Roman" panose="02020603050405020304" pitchFamily="18" charset="0"/>
                <a:cs typeface="Times New Roman" panose="02020603050405020304" pitchFamily="18" charset="0"/>
              </a:rPr>
              <a:t>Services:</a:t>
            </a:r>
          </a:p>
          <a:p>
            <a:pPr lvl="1"/>
            <a:r>
              <a:rPr lang="en-US" sz="2600"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Controller </a:t>
            </a:r>
            <a:r>
              <a:rPr lang="en-US" sz="2600" b="1" dirty="0">
                <a:latin typeface="Times New Roman" panose="02020603050405020304" pitchFamily="18" charset="0"/>
                <a:cs typeface="Times New Roman" panose="02020603050405020304" pitchFamily="18" charset="0"/>
              </a:rPr>
              <a:t>Service </a:t>
            </a:r>
            <a:r>
              <a:rPr lang="en-US" sz="2600" dirty="0">
                <a:latin typeface="Times New Roman" panose="02020603050405020304" pitchFamily="18" charset="0"/>
                <a:cs typeface="Times New Roman" panose="02020603050405020304" pitchFamily="18" charset="0"/>
              </a:rPr>
              <a:t>- </a:t>
            </a:r>
            <a:r>
              <a:rPr lang="en-US" sz="2600" dirty="0">
                <a:solidFill>
                  <a:srgbClr val="0070C0"/>
                </a:solidFill>
                <a:latin typeface="Times New Roman" panose="02020603050405020304" pitchFamily="18" charset="0"/>
                <a:cs typeface="Times New Roman" panose="02020603050405020304" pitchFamily="18" charset="0"/>
              </a:rPr>
              <a:t>Hosted on device, implemented in Python and run as a native service</a:t>
            </a:r>
            <a:r>
              <a:rPr lang="en-US" sz="2600" dirty="0">
                <a:latin typeface="Times New Roman" panose="02020603050405020304" pitchFamily="18" charset="0"/>
                <a:cs typeface="Times New Roman" panose="02020603050405020304" pitchFamily="18" charset="0"/>
              </a:rPr>
              <a:t>.</a:t>
            </a:r>
          </a:p>
          <a:p>
            <a:pPr lvl="1"/>
            <a:r>
              <a:rPr lang="en-US" sz="2600" b="1" dirty="0" smtClean="0">
                <a:latin typeface="Times New Roman" panose="02020603050405020304" pitchFamily="18" charset="0"/>
                <a:cs typeface="Times New Roman" panose="02020603050405020304" pitchFamily="18" charset="0"/>
              </a:rPr>
              <a:t>Mode </a:t>
            </a:r>
            <a:r>
              <a:rPr lang="en-US" sz="2600" b="1" dirty="0">
                <a:latin typeface="Times New Roman" panose="02020603050405020304" pitchFamily="18" charset="0"/>
                <a:cs typeface="Times New Roman" panose="02020603050405020304" pitchFamily="18" charset="0"/>
              </a:rPr>
              <a:t>service </a:t>
            </a:r>
            <a:r>
              <a:rPr lang="en-US" sz="2600" dirty="0">
                <a:latin typeface="Times New Roman" panose="02020603050405020304" pitchFamily="18" charset="0"/>
                <a:cs typeface="Times New Roman" panose="02020603050405020304" pitchFamily="18" charset="0"/>
              </a:rPr>
              <a:t>- </a:t>
            </a:r>
            <a:r>
              <a:rPr lang="en-US" sz="2600" dirty="0" smtClean="0">
                <a:solidFill>
                  <a:srgbClr val="FF0000"/>
                </a:solidFill>
                <a:latin typeface="Times New Roman" panose="02020603050405020304" pitchFamily="18" charset="0"/>
                <a:cs typeface="Times New Roman" panose="02020603050405020304" pitchFamily="18" charset="0"/>
              </a:rPr>
              <a:t>REST-</a:t>
            </a:r>
            <a:r>
              <a:rPr lang="en-US" sz="2600" dirty="0" err="1" smtClean="0">
                <a:solidFill>
                  <a:srgbClr val="FF0000"/>
                </a:solidFill>
                <a:latin typeface="Times New Roman" panose="02020603050405020304" pitchFamily="18" charset="0"/>
                <a:cs typeface="Times New Roman" panose="02020603050405020304" pitchFamily="18" charset="0"/>
              </a:rPr>
              <a:t>ful</a:t>
            </a:r>
            <a:r>
              <a:rPr lang="en-US" sz="2600" dirty="0" smtClean="0">
                <a:solidFill>
                  <a:srgbClr val="FF0000"/>
                </a:solidFill>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web service, hosted on device, implemented </a:t>
            </a:r>
            <a:r>
              <a:rPr lang="en-US" sz="2600" dirty="0" smtClean="0">
                <a:solidFill>
                  <a:srgbClr val="FF0000"/>
                </a:solidFill>
                <a:latin typeface="Times New Roman" panose="02020603050405020304" pitchFamily="18" charset="0"/>
                <a:cs typeface="Times New Roman" panose="02020603050405020304" pitchFamily="18" charset="0"/>
              </a:rPr>
              <a:t>with Django-REST </a:t>
            </a:r>
            <a:r>
              <a:rPr lang="en-US" sz="2600" dirty="0">
                <a:solidFill>
                  <a:srgbClr val="FF0000"/>
                </a:solidFill>
                <a:latin typeface="Times New Roman" panose="02020603050405020304" pitchFamily="18" charset="0"/>
                <a:cs typeface="Times New Roman" panose="02020603050405020304" pitchFamily="18" charset="0"/>
              </a:rPr>
              <a:t>Framework</a:t>
            </a:r>
            <a:r>
              <a:rPr lang="en-US" sz="2600" dirty="0">
                <a:latin typeface="Times New Roman" panose="02020603050405020304" pitchFamily="18" charset="0"/>
                <a:cs typeface="Times New Roman" panose="02020603050405020304" pitchFamily="18" charset="0"/>
              </a:rPr>
              <a:t>.</a:t>
            </a:r>
          </a:p>
          <a:p>
            <a:pPr lvl="1"/>
            <a:r>
              <a:rPr lang="en-US" sz="2600" b="1" dirty="0" smtClean="0">
                <a:latin typeface="Times New Roman" panose="02020603050405020304" pitchFamily="18" charset="0"/>
                <a:cs typeface="Times New Roman" panose="02020603050405020304" pitchFamily="18" charset="0"/>
              </a:rPr>
              <a:t>State </a:t>
            </a:r>
            <a:r>
              <a:rPr lang="en-US" sz="2600" b="1" dirty="0">
                <a:latin typeface="Times New Roman" panose="02020603050405020304" pitchFamily="18" charset="0"/>
                <a:cs typeface="Times New Roman" panose="02020603050405020304" pitchFamily="18" charset="0"/>
              </a:rPr>
              <a:t>service </a:t>
            </a:r>
            <a:r>
              <a:rPr lang="en-US" sz="2600" dirty="0">
                <a:latin typeface="Times New Roman" panose="02020603050405020304" pitchFamily="18" charset="0"/>
                <a:cs typeface="Times New Roman" panose="02020603050405020304" pitchFamily="18" charset="0"/>
              </a:rPr>
              <a:t>- </a:t>
            </a:r>
            <a:r>
              <a:rPr lang="en-US" sz="2600" dirty="0">
                <a:solidFill>
                  <a:srgbClr val="00B050"/>
                </a:solidFill>
                <a:latin typeface="Times New Roman" panose="02020603050405020304" pitchFamily="18" charset="0"/>
                <a:cs typeface="Times New Roman" panose="02020603050405020304" pitchFamily="18" charset="0"/>
              </a:rPr>
              <a:t>REST-</a:t>
            </a:r>
            <a:r>
              <a:rPr lang="en-US" sz="2600" dirty="0" err="1">
                <a:solidFill>
                  <a:srgbClr val="00B050"/>
                </a:solidFill>
                <a:latin typeface="Times New Roman" panose="02020603050405020304" pitchFamily="18" charset="0"/>
                <a:cs typeface="Times New Roman" panose="02020603050405020304" pitchFamily="18" charset="0"/>
              </a:rPr>
              <a:t>ful</a:t>
            </a:r>
            <a:r>
              <a:rPr lang="en-US" sz="2600" dirty="0">
                <a:solidFill>
                  <a:srgbClr val="00B050"/>
                </a:solidFill>
                <a:latin typeface="Times New Roman" panose="02020603050405020304" pitchFamily="18" charset="0"/>
                <a:cs typeface="Times New Roman" panose="02020603050405020304" pitchFamily="18" charset="0"/>
              </a:rPr>
              <a:t> web service, hosted on device, implemented </a:t>
            </a:r>
            <a:r>
              <a:rPr lang="en-US" sz="2600" dirty="0" smtClean="0">
                <a:solidFill>
                  <a:srgbClr val="00B050"/>
                </a:solidFill>
                <a:latin typeface="Times New Roman" panose="02020603050405020304" pitchFamily="18" charset="0"/>
                <a:cs typeface="Times New Roman" panose="02020603050405020304" pitchFamily="18" charset="0"/>
              </a:rPr>
              <a:t>with Django-REST </a:t>
            </a:r>
            <a:r>
              <a:rPr lang="en-US" sz="2600" dirty="0">
                <a:solidFill>
                  <a:srgbClr val="00B050"/>
                </a:solidFill>
                <a:latin typeface="Times New Roman" panose="02020603050405020304" pitchFamily="18" charset="0"/>
                <a:cs typeface="Times New Roman" panose="02020603050405020304" pitchFamily="18" charset="0"/>
              </a:rPr>
              <a:t>Framework</a:t>
            </a:r>
            <a:r>
              <a:rPr lang="en-US" sz="2600" dirty="0">
                <a:latin typeface="Times New Roman" panose="02020603050405020304" pitchFamily="18" charset="0"/>
                <a:cs typeface="Times New Roman" panose="02020603050405020304" pitchFamily="18" charset="0"/>
              </a:rPr>
              <a:t>.</a:t>
            </a:r>
          </a:p>
          <a:p>
            <a:r>
              <a:rPr lang="en-US" sz="2600" b="1" dirty="0">
                <a:latin typeface="Times New Roman" panose="02020603050405020304" pitchFamily="18" charset="0"/>
                <a:cs typeface="Times New Roman" panose="02020603050405020304" pitchFamily="18" charset="0"/>
              </a:rPr>
              <a:t>Application:</a:t>
            </a:r>
          </a:p>
          <a:p>
            <a:pPr lvl="1"/>
            <a:r>
              <a:rPr lang="en-US" sz="2300" dirty="0" smtClean="0">
                <a:solidFill>
                  <a:srgbClr val="C00000"/>
                </a:solidFill>
                <a:latin typeface="Times New Roman" panose="02020603050405020304" pitchFamily="18" charset="0"/>
                <a:cs typeface="Times New Roman" panose="02020603050405020304" pitchFamily="18" charset="0"/>
              </a:rPr>
              <a:t>Web </a:t>
            </a:r>
            <a:r>
              <a:rPr lang="en-US" sz="2300" dirty="0">
                <a:solidFill>
                  <a:srgbClr val="C00000"/>
                </a:solidFill>
                <a:latin typeface="Times New Roman" panose="02020603050405020304" pitchFamily="18" charset="0"/>
                <a:cs typeface="Times New Roman" panose="02020603050405020304" pitchFamily="18" charset="0"/>
              </a:rPr>
              <a:t>Application - Django Web Application, Application Server - Django </a:t>
            </a:r>
            <a:r>
              <a:rPr lang="en-US" sz="2300" dirty="0" smtClean="0">
                <a:solidFill>
                  <a:srgbClr val="C00000"/>
                </a:solidFill>
                <a:latin typeface="Times New Roman" panose="02020603050405020304" pitchFamily="18" charset="0"/>
                <a:cs typeface="Times New Roman" panose="02020603050405020304" pitchFamily="18" charset="0"/>
              </a:rPr>
              <a:t>App Server</a:t>
            </a:r>
            <a:r>
              <a:rPr lang="en-US" sz="2300" dirty="0">
                <a:solidFill>
                  <a:srgbClr val="C00000"/>
                </a:solidFill>
                <a:latin typeface="Times New Roman" panose="02020603050405020304" pitchFamily="18" charset="0"/>
                <a:cs typeface="Times New Roman" panose="02020603050405020304" pitchFamily="18" charset="0"/>
              </a:rPr>
              <a:t>, Database Server - MySQL.</a:t>
            </a:r>
          </a:p>
          <a:p>
            <a:pPr marL="0" indent="0">
              <a:buNone/>
            </a:pP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94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IoT</a:t>
            </a:r>
            <a:r>
              <a:rPr lang="en-US" b="1" dirty="0" smtClean="0">
                <a:latin typeface="Times New Roman" panose="02020603050405020304" pitchFamily="18" charset="0"/>
                <a:cs typeface="Times New Roman" panose="02020603050405020304" pitchFamily="18" charset="0"/>
              </a:rPr>
              <a:t> Design Methodology that includes:</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405229"/>
            <a:ext cx="7886700" cy="4981715"/>
          </a:xfrm>
        </p:spPr>
        <p:txBody>
          <a:bodyPr>
            <a:noAutofit/>
          </a:bodyPr>
          <a:lstStyle/>
          <a:p>
            <a:r>
              <a:rPr lang="en-US" sz="2800" dirty="0" smtClean="0">
                <a:latin typeface="Times New Roman" panose="02020603050405020304" pitchFamily="18" charset="0"/>
                <a:cs typeface="Times New Roman" panose="02020603050405020304" pitchFamily="18" charset="0"/>
              </a:rPr>
              <a:t>Purpose </a:t>
            </a:r>
            <a:r>
              <a:rPr lang="en-US" sz="2800" dirty="0">
                <a:latin typeface="Times New Roman" panose="02020603050405020304" pitchFamily="18" charset="0"/>
                <a:cs typeface="Times New Roman" panose="02020603050405020304" pitchFamily="18" charset="0"/>
              </a:rPr>
              <a:t>&amp; Requirements Specification</a:t>
            </a:r>
          </a:p>
          <a:p>
            <a:r>
              <a:rPr lang="en-US" sz="2800" dirty="0" smtClean="0">
                <a:latin typeface="Times New Roman" panose="02020603050405020304" pitchFamily="18" charset="0"/>
                <a:cs typeface="Times New Roman" panose="02020603050405020304" pitchFamily="18" charset="0"/>
              </a:rPr>
              <a:t>Process Model </a:t>
            </a:r>
            <a:r>
              <a:rPr lang="en-US" sz="2800" dirty="0">
                <a:latin typeface="Times New Roman" panose="02020603050405020304" pitchFamily="18" charset="0"/>
                <a:cs typeface="Times New Roman" panose="02020603050405020304" pitchFamily="18" charset="0"/>
              </a:rPr>
              <a:t>Specification</a:t>
            </a:r>
          </a:p>
          <a:p>
            <a:r>
              <a:rPr lang="en-US" sz="2800" dirty="0" smtClean="0">
                <a:latin typeface="Times New Roman" panose="02020603050405020304" pitchFamily="18" charset="0"/>
                <a:cs typeface="Times New Roman" panose="02020603050405020304" pitchFamily="18" charset="0"/>
              </a:rPr>
              <a:t>Domain </a:t>
            </a:r>
            <a:r>
              <a:rPr lang="en-US" sz="2800" dirty="0">
                <a:latin typeface="Times New Roman" panose="02020603050405020304" pitchFamily="18" charset="0"/>
                <a:cs typeface="Times New Roman" panose="02020603050405020304" pitchFamily="18" charset="0"/>
              </a:rPr>
              <a:t>Model Specification</a:t>
            </a:r>
          </a:p>
          <a:p>
            <a:r>
              <a:rPr lang="en-US" sz="2800" dirty="0" smtClean="0">
                <a:latin typeface="Times New Roman" panose="02020603050405020304" pitchFamily="18" charset="0"/>
                <a:cs typeface="Times New Roman" panose="02020603050405020304" pitchFamily="18" charset="0"/>
              </a:rPr>
              <a:t>Information </a:t>
            </a:r>
            <a:r>
              <a:rPr lang="en-US" sz="2800" dirty="0">
                <a:latin typeface="Times New Roman" panose="02020603050405020304" pitchFamily="18" charset="0"/>
                <a:cs typeface="Times New Roman" panose="02020603050405020304" pitchFamily="18" charset="0"/>
              </a:rPr>
              <a:t>Model Specification</a:t>
            </a:r>
          </a:p>
          <a:p>
            <a:r>
              <a:rPr lang="en-US" sz="2800" dirty="0" smtClean="0">
                <a:latin typeface="Times New Roman" panose="02020603050405020304" pitchFamily="18" charset="0"/>
                <a:cs typeface="Times New Roman" panose="02020603050405020304" pitchFamily="18" charset="0"/>
              </a:rPr>
              <a:t>Service </a:t>
            </a:r>
            <a:r>
              <a:rPr lang="en-US" sz="2800" dirty="0">
                <a:latin typeface="Times New Roman" panose="02020603050405020304" pitchFamily="18" charset="0"/>
                <a:cs typeface="Times New Roman" panose="02020603050405020304" pitchFamily="18" charset="0"/>
              </a:rPr>
              <a:t>Specifications</a:t>
            </a:r>
          </a:p>
          <a:p>
            <a:r>
              <a:rPr lang="en-US" sz="2800" dirty="0" err="1" smtClean="0">
                <a:latin typeface="Times New Roman" panose="02020603050405020304" pitchFamily="18" charset="0"/>
                <a:cs typeface="Times New Roman" panose="02020603050405020304" pitchFamily="18" charset="0"/>
              </a:rPr>
              <a:t>IoT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Level Specification</a:t>
            </a:r>
          </a:p>
          <a:p>
            <a:r>
              <a:rPr lang="en-US" sz="2800" dirty="0" smtClean="0">
                <a:latin typeface="Times New Roman" panose="02020603050405020304" pitchFamily="18" charset="0"/>
                <a:cs typeface="Times New Roman" panose="02020603050405020304" pitchFamily="18" charset="0"/>
              </a:rPr>
              <a:t>Functional </a:t>
            </a:r>
            <a:r>
              <a:rPr lang="en-US" sz="2800" dirty="0">
                <a:latin typeface="Times New Roman" panose="02020603050405020304" pitchFamily="18" charset="0"/>
                <a:cs typeface="Times New Roman" panose="02020603050405020304" pitchFamily="18" charset="0"/>
              </a:rPr>
              <a:t>View Specification</a:t>
            </a:r>
          </a:p>
          <a:p>
            <a:r>
              <a:rPr lang="en-US" sz="2800" dirty="0" smtClean="0">
                <a:latin typeface="Times New Roman" panose="02020603050405020304" pitchFamily="18" charset="0"/>
                <a:cs typeface="Times New Roman" panose="02020603050405020304" pitchFamily="18" charset="0"/>
              </a:rPr>
              <a:t>Operational </a:t>
            </a:r>
            <a:r>
              <a:rPr lang="en-US" sz="2800" dirty="0">
                <a:latin typeface="Times New Roman" panose="02020603050405020304" pitchFamily="18" charset="0"/>
                <a:cs typeface="Times New Roman" panose="02020603050405020304" pitchFamily="18" charset="0"/>
              </a:rPr>
              <a:t>View Specification</a:t>
            </a:r>
          </a:p>
          <a:p>
            <a:r>
              <a:rPr lang="en-US" sz="2800" dirty="0" smtClean="0">
                <a:latin typeface="Times New Roman" panose="02020603050405020304" pitchFamily="18" charset="0"/>
                <a:cs typeface="Times New Roman" panose="02020603050405020304" pitchFamily="18" charset="0"/>
              </a:rPr>
              <a:t>Device </a:t>
            </a:r>
            <a:r>
              <a:rPr lang="en-US" sz="2800" dirty="0">
                <a:latin typeface="Times New Roman" panose="02020603050405020304" pitchFamily="18" charset="0"/>
                <a:cs typeface="Times New Roman" panose="02020603050405020304" pitchFamily="18" charset="0"/>
              </a:rPr>
              <a:t>&amp; Component Integration</a:t>
            </a:r>
          </a:p>
          <a:p>
            <a:r>
              <a:rPr lang="en-US" sz="2800" dirty="0" smtClean="0">
                <a:latin typeface="Times New Roman" panose="02020603050405020304" pitchFamily="18" charset="0"/>
                <a:cs typeface="Times New Roman" panose="02020603050405020304" pitchFamily="18" charset="0"/>
              </a:rPr>
              <a:t>Application </a:t>
            </a:r>
            <a:r>
              <a:rPr lang="en-US" sz="2800" dirty="0">
                <a:latin typeface="Times New Roman" panose="02020603050405020304" pitchFamily="18" charset="0"/>
                <a:cs typeface="Times New Roman" panose="02020603050405020304" pitchFamily="18" charset="0"/>
              </a:rPr>
              <a:t>Development</a:t>
            </a:r>
          </a:p>
          <a:p>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984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Operational View specifications</a:t>
            </a:r>
          </a:p>
        </p:txBody>
      </p:sp>
      <p:sp>
        <p:nvSpPr>
          <p:cNvPr id="3" name="Content Placeholder 2"/>
          <p:cNvSpPr>
            <a:spLocks noGrp="1"/>
          </p:cNvSpPr>
          <p:nvPr>
            <p:ph idx="1"/>
          </p:nvPr>
        </p:nvSpPr>
        <p:spPr>
          <a:xfrm>
            <a:off x="628650" y="1594141"/>
            <a:ext cx="7886700" cy="5028331"/>
          </a:xfrm>
        </p:spPr>
        <p:txBody>
          <a:bodyPr>
            <a:noAutofit/>
          </a:bodyPr>
          <a:lstStyle/>
          <a:p>
            <a:pPr marL="0" indent="0" algn="just">
              <a:buNone/>
            </a:pPr>
            <a:r>
              <a:rPr lang="en-US" sz="2600" dirty="0" smtClean="0">
                <a:latin typeface="Times New Roman" panose="02020603050405020304" pitchFamily="18" charset="0"/>
                <a:cs typeface="Times New Roman" panose="02020603050405020304" pitchFamily="18" charset="0"/>
              </a:rPr>
              <a:t>Operational </a:t>
            </a:r>
            <a:r>
              <a:rPr lang="en-US" sz="2600" dirty="0">
                <a:latin typeface="Times New Roman" panose="02020603050405020304" pitchFamily="18" charset="0"/>
                <a:cs typeface="Times New Roman" panose="02020603050405020304" pitchFamily="18" charset="0"/>
              </a:rPr>
              <a:t>View specifications for the home automation example </a:t>
            </a:r>
            <a:r>
              <a:rPr lang="en-US" sz="2600" dirty="0" smtClean="0">
                <a:latin typeface="Times New Roman" panose="02020603050405020304" pitchFamily="18" charset="0"/>
                <a:cs typeface="Times New Roman" panose="02020603050405020304" pitchFamily="18" charset="0"/>
              </a:rPr>
              <a:t>are as follows:</a:t>
            </a:r>
          </a:p>
          <a:p>
            <a:pPr algn="just"/>
            <a:r>
              <a:rPr lang="en-US" sz="2600" b="1" dirty="0" smtClean="0">
                <a:latin typeface="Times New Roman" panose="02020603050405020304" pitchFamily="18" charset="0"/>
                <a:cs typeface="Times New Roman" panose="02020603050405020304" pitchFamily="18" charset="0"/>
              </a:rPr>
              <a:t>Security</a:t>
            </a:r>
            <a:r>
              <a:rPr lang="en-US" sz="2600" b="1" dirty="0">
                <a:latin typeface="Times New Roman" panose="02020603050405020304" pitchFamily="18" charset="0"/>
                <a:cs typeface="Times New Roman" panose="02020603050405020304" pitchFamily="18" charset="0"/>
              </a:rPr>
              <a:t>:</a:t>
            </a:r>
          </a:p>
          <a:p>
            <a:pPr lvl="1" algn="just"/>
            <a:r>
              <a:rPr lang="en-US" sz="2600" b="1" dirty="0" smtClean="0">
                <a:solidFill>
                  <a:srgbClr val="C00000"/>
                </a:solidFill>
                <a:latin typeface="Times New Roman" panose="02020603050405020304" pitchFamily="18" charset="0"/>
                <a:cs typeface="Times New Roman" panose="02020603050405020304" pitchFamily="18" charset="0"/>
              </a:rPr>
              <a:t>Authentication</a:t>
            </a:r>
            <a:r>
              <a:rPr lang="en-US" sz="2600" b="1" dirty="0">
                <a:solidFill>
                  <a:srgbClr val="C00000"/>
                </a:solidFill>
                <a:latin typeface="Times New Roman" panose="02020603050405020304" pitchFamily="18" charset="0"/>
                <a:cs typeface="Times New Roman" panose="02020603050405020304" pitchFamily="18" charset="0"/>
              </a:rPr>
              <a:t>: </a:t>
            </a:r>
            <a:r>
              <a:rPr lang="en-US" sz="2600" b="1" dirty="0" smtClean="0">
                <a:solidFill>
                  <a:srgbClr val="C00000"/>
                </a:solidFill>
                <a:latin typeface="Times New Roman" panose="02020603050405020304" pitchFamily="18" charset="0"/>
                <a:cs typeface="Times New Roman" panose="02020603050405020304" pitchFamily="18" charset="0"/>
              </a:rPr>
              <a:t> </a:t>
            </a:r>
            <a:r>
              <a:rPr lang="en-US" sz="2600" dirty="0" smtClean="0">
                <a:solidFill>
                  <a:srgbClr val="00B050"/>
                </a:solidFill>
                <a:latin typeface="Times New Roman" panose="02020603050405020304" pitchFamily="18" charset="0"/>
                <a:cs typeface="Times New Roman" panose="02020603050405020304" pitchFamily="18" charset="0"/>
              </a:rPr>
              <a:t>Web </a:t>
            </a:r>
            <a:r>
              <a:rPr lang="en-US" sz="2600" dirty="0">
                <a:solidFill>
                  <a:srgbClr val="00B050"/>
                </a:solidFill>
                <a:latin typeface="Times New Roman" panose="02020603050405020304" pitchFamily="18" charset="0"/>
                <a:cs typeface="Times New Roman" panose="02020603050405020304" pitchFamily="18" charset="0"/>
              </a:rPr>
              <a:t>App, Database Authorization: Web </a:t>
            </a:r>
            <a:r>
              <a:rPr lang="en-US" sz="2600" dirty="0" smtClean="0">
                <a:solidFill>
                  <a:srgbClr val="00B050"/>
                </a:solidFill>
                <a:latin typeface="Times New Roman" panose="02020603050405020304" pitchFamily="18" charset="0"/>
                <a:cs typeface="Times New Roman" panose="02020603050405020304" pitchFamily="18" charset="0"/>
              </a:rPr>
              <a:t>App, Database</a:t>
            </a:r>
          </a:p>
          <a:p>
            <a:pPr algn="just"/>
            <a:r>
              <a:rPr lang="en-US" sz="2600" b="1" dirty="0" smtClean="0">
                <a:latin typeface="Times New Roman" panose="02020603050405020304" pitchFamily="18" charset="0"/>
                <a:cs typeface="Times New Roman" panose="02020603050405020304" pitchFamily="18" charset="0"/>
              </a:rPr>
              <a:t>Management:</a:t>
            </a:r>
          </a:p>
          <a:p>
            <a:pPr lvl="1" algn="just"/>
            <a:r>
              <a:rPr lang="en-US" sz="2600" dirty="0" smtClean="0">
                <a:solidFill>
                  <a:srgbClr val="FF0000"/>
                </a:solidFill>
                <a:latin typeface="Times New Roman" panose="02020603050405020304" pitchFamily="18" charset="0"/>
                <a:cs typeface="Times New Roman" panose="02020603050405020304" pitchFamily="18" charset="0"/>
              </a:rPr>
              <a:t>Application </a:t>
            </a:r>
            <a:r>
              <a:rPr lang="en-US" sz="2600" dirty="0">
                <a:solidFill>
                  <a:srgbClr val="FF0000"/>
                </a:solidFill>
                <a:latin typeface="Times New Roman" panose="02020603050405020304" pitchFamily="18" charset="0"/>
                <a:cs typeface="Times New Roman" panose="02020603050405020304" pitchFamily="18" charset="0"/>
              </a:rPr>
              <a:t>Management - Django App Management Database Management - MySQL DB Management, Device Management - Raspberry Pi device Management.</a:t>
            </a:r>
          </a:p>
          <a:p>
            <a:pPr marL="0" indent="0" algn="just">
              <a:buNone/>
            </a:pP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7575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normAutofit/>
          </a:bodyPr>
          <a:lstStyle/>
          <a:p>
            <a:r>
              <a:rPr lang="en-US" sz="3600" b="1" dirty="0">
                <a:latin typeface="Times New Roman" panose="02020603050405020304" pitchFamily="18" charset="0"/>
                <a:cs typeface="Times New Roman" panose="02020603050405020304" pitchFamily="18" charset="0"/>
              </a:rPr>
              <a:t>Operational View specifications</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6686"/>
            <a:ext cx="9144000" cy="340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968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normAutofit/>
          </a:bodyPr>
          <a:lstStyle/>
          <a:p>
            <a:r>
              <a:rPr lang="en-US" sz="3600" b="1" dirty="0" smtClean="0">
                <a:latin typeface="Times New Roman" panose="02020603050405020304" pitchFamily="18" charset="0"/>
                <a:cs typeface="Times New Roman" panose="02020603050405020304" pitchFamily="18" charset="0"/>
              </a:rPr>
              <a:t>Device and Component Integrations</a:t>
            </a:r>
            <a:endParaRPr lang="en-US" sz="3600"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0835" y="1594142"/>
            <a:ext cx="8908473" cy="892552"/>
          </a:xfrm>
          <a:prstGeom prst="rect">
            <a:avLst/>
          </a:prstGeom>
        </p:spPr>
        <p:txBody>
          <a:bodyPr wrap="square">
            <a:spAutoFit/>
          </a:bodyPr>
          <a:lstStyle/>
          <a:p>
            <a:pPr algn="just"/>
            <a:r>
              <a:rPr lang="en-US" sz="2600" b="1" spc="-5" dirty="0">
                <a:latin typeface="Times New Roman" panose="02020603050405020304" pitchFamily="18" charset="0"/>
                <a:ea typeface="Calibri" panose="020F0502020204030204" pitchFamily="34" charset="0"/>
                <a:cs typeface="Times New Roman" panose="02020603050405020304" pitchFamily="18" charset="0"/>
              </a:rPr>
              <a:t>Th</a:t>
            </a:r>
            <a:r>
              <a:rPr lang="en-US" sz="2600" b="1" dirty="0">
                <a:latin typeface="Times New Roman" panose="02020603050405020304" pitchFamily="18" charset="0"/>
                <a:ea typeface="Calibri" panose="020F0502020204030204" pitchFamily="34" charset="0"/>
                <a:cs typeface="Times New Roman" panose="02020603050405020304" pitchFamily="18" charset="0"/>
              </a:rPr>
              <a:t>e </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n</a:t>
            </a:r>
            <a:r>
              <a:rPr lang="en-US" sz="2600" b="1" dirty="0">
                <a:latin typeface="Times New Roman" panose="02020603050405020304" pitchFamily="18" charset="0"/>
                <a:ea typeface="Calibri" panose="020F0502020204030204" pitchFamily="34" charset="0"/>
                <a:cs typeface="Times New Roman" panose="02020603050405020304" pitchFamily="18" charset="0"/>
              </a:rPr>
              <a:t>i</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n</a:t>
            </a:r>
            <a:r>
              <a:rPr lang="en-US" sz="2600" b="1" dirty="0">
                <a:latin typeface="Times New Roman" panose="02020603050405020304" pitchFamily="18" charset="0"/>
                <a:ea typeface="Calibri" panose="020F0502020204030204" pitchFamily="34" charset="0"/>
                <a:cs typeface="Times New Roman" panose="02020603050405020304" pitchFamily="18" charset="0"/>
              </a:rPr>
              <a:t>th </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s</a:t>
            </a:r>
            <a:r>
              <a:rPr lang="en-US" sz="2600" b="1" dirty="0">
                <a:latin typeface="Times New Roman" panose="02020603050405020304" pitchFamily="18" charset="0"/>
                <a:ea typeface="Calibri" panose="020F0502020204030204" pitchFamily="34" charset="0"/>
                <a:cs typeface="Times New Roman" panose="02020603050405020304" pitchFamily="18" charset="0"/>
              </a:rPr>
              <a:t>tep in t</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h</a:t>
            </a:r>
            <a:r>
              <a:rPr lang="en-US" sz="2600" b="1" dirty="0">
                <a:latin typeface="Times New Roman" panose="02020603050405020304" pitchFamily="18" charset="0"/>
                <a:ea typeface="Calibri" panose="020F0502020204030204" pitchFamily="34" charset="0"/>
                <a:cs typeface="Times New Roman" panose="02020603050405020304" pitchFamily="18" charset="0"/>
              </a:rPr>
              <a:t>e </a:t>
            </a:r>
            <a:r>
              <a:rPr lang="en-US" sz="26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2600" b="1" spc="-5" dirty="0" err="1">
                <a:latin typeface="Times New Roman" panose="02020603050405020304" pitchFamily="18" charset="0"/>
                <a:ea typeface="Calibri" panose="020F0502020204030204" pitchFamily="34" charset="0"/>
                <a:cs typeface="Times New Roman" panose="02020603050405020304" pitchFamily="18" charset="0"/>
              </a:rPr>
              <a:t>o</a:t>
            </a:r>
            <a:r>
              <a:rPr lang="en-US" sz="2600" b="1" dirty="0" err="1">
                <a:latin typeface="Times New Roman" panose="02020603050405020304" pitchFamily="18" charset="0"/>
                <a:ea typeface="Calibri" panose="020F0502020204030204" pitchFamily="34" charset="0"/>
                <a:cs typeface="Times New Roman" panose="02020603050405020304" pitchFamily="18" charset="0"/>
              </a:rPr>
              <a:t>T</a:t>
            </a:r>
            <a:r>
              <a:rPr lang="en-US" sz="2600" b="1" dirty="0">
                <a:latin typeface="Times New Roman" panose="02020603050405020304" pitchFamily="18" charset="0"/>
                <a:ea typeface="Calibri" panose="020F0502020204030204" pitchFamily="34" charset="0"/>
                <a:cs typeface="Times New Roman" panose="02020603050405020304" pitchFamily="18" charset="0"/>
              </a:rPr>
              <a:t> </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d</a:t>
            </a:r>
            <a:r>
              <a:rPr lang="en-US" sz="2600" b="1" dirty="0">
                <a:latin typeface="Times New Roman" panose="02020603050405020304" pitchFamily="18" charset="0"/>
                <a:ea typeface="Calibri" panose="020F0502020204030204" pitchFamily="34" charset="0"/>
                <a:cs typeface="Times New Roman" panose="02020603050405020304" pitchFamily="18" charset="0"/>
              </a:rPr>
              <a:t>e</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s</a:t>
            </a:r>
            <a:r>
              <a:rPr lang="en-US" sz="2600" b="1" dirty="0">
                <a:latin typeface="Times New Roman" panose="02020603050405020304" pitchFamily="18" charset="0"/>
                <a:ea typeface="Calibri" panose="020F0502020204030204" pitchFamily="34" charset="0"/>
                <a:cs typeface="Times New Roman" panose="02020603050405020304" pitchFamily="18" charset="0"/>
              </a:rPr>
              <a:t>ign </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m</a:t>
            </a:r>
            <a:r>
              <a:rPr lang="en-US" sz="2600" b="1" dirty="0">
                <a:latin typeface="Times New Roman" panose="02020603050405020304" pitchFamily="18" charset="0"/>
                <a:ea typeface="Calibri" panose="020F0502020204030204" pitchFamily="34" charset="0"/>
                <a:cs typeface="Times New Roman" panose="02020603050405020304" pitchFamily="18" charset="0"/>
              </a:rPr>
              <a:t>et</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hodo</a:t>
            </a:r>
            <a:r>
              <a:rPr lang="en-US" sz="2600" b="1" dirty="0">
                <a:latin typeface="Times New Roman" panose="02020603050405020304" pitchFamily="18" charset="0"/>
                <a:ea typeface="Calibri" panose="020F0502020204030204" pitchFamily="34" charset="0"/>
                <a:cs typeface="Times New Roman" panose="02020603050405020304" pitchFamily="18" charset="0"/>
              </a:rPr>
              <a:t>l</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o</a:t>
            </a:r>
            <a:r>
              <a:rPr lang="en-US" sz="2600" b="1" dirty="0">
                <a:latin typeface="Times New Roman" panose="02020603050405020304" pitchFamily="18" charset="0"/>
                <a:ea typeface="Calibri" panose="020F0502020204030204" pitchFamily="34" charset="0"/>
                <a:cs typeface="Times New Roman" panose="02020603050405020304" pitchFamily="18" charset="0"/>
              </a:rPr>
              <a:t>gy is t</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h</a:t>
            </a:r>
            <a:r>
              <a:rPr lang="en-US" sz="2600" b="1" dirty="0">
                <a:latin typeface="Times New Roman" panose="02020603050405020304" pitchFamily="18" charset="0"/>
                <a:ea typeface="Calibri" panose="020F0502020204030204" pitchFamily="34" charset="0"/>
                <a:cs typeface="Times New Roman" panose="02020603050405020304" pitchFamily="18" charset="0"/>
              </a:rPr>
              <a:t>e i</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n</a:t>
            </a:r>
            <a:r>
              <a:rPr lang="en-US" sz="2600" b="1" dirty="0">
                <a:latin typeface="Times New Roman" panose="02020603050405020304" pitchFamily="18" charset="0"/>
                <a:ea typeface="Calibri" panose="020F0502020204030204" pitchFamily="34" charset="0"/>
                <a:cs typeface="Times New Roman" panose="02020603050405020304" pitchFamily="18" charset="0"/>
              </a:rPr>
              <a:t>teg</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ra</a:t>
            </a:r>
            <a:r>
              <a:rPr lang="en-US" sz="2600" b="1" dirty="0">
                <a:latin typeface="Times New Roman" panose="02020603050405020304" pitchFamily="18" charset="0"/>
                <a:ea typeface="Calibri" panose="020F0502020204030204" pitchFamily="34" charset="0"/>
                <a:cs typeface="Times New Roman" panose="02020603050405020304" pitchFamily="18" charset="0"/>
              </a:rPr>
              <a:t>ti</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o</a:t>
            </a:r>
            <a:r>
              <a:rPr lang="en-US" sz="2600" b="1" dirty="0">
                <a:latin typeface="Times New Roman" panose="02020603050405020304" pitchFamily="18" charset="0"/>
                <a:ea typeface="Calibri" panose="020F0502020204030204" pitchFamily="34" charset="0"/>
                <a:cs typeface="Times New Roman" panose="02020603050405020304" pitchFamily="18" charset="0"/>
              </a:rPr>
              <a:t>n </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o</a:t>
            </a:r>
            <a:r>
              <a:rPr lang="en-US" sz="2600" b="1" dirty="0">
                <a:latin typeface="Times New Roman" panose="02020603050405020304" pitchFamily="18" charset="0"/>
                <a:ea typeface="Calibri" panose="020F0502020204030204" pitchFamily="34" charset="0"/>
                <a:cs typeface="Times New Roman" panose="02020603050405020304" pitchFamily="18" charset="0"/>
              </a:rPr>
              <a:t>f t</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h</a:t>
            </a:r>
            <a:r>
              <a:rPr lang="en-US" sz="2600" b="1" dirty="0">
                <a:latin typeface="Times New Roman" panose="02020603050405020304" pitchFamily="18" charset="0"/>
                <a:ea typeface="Calibri" panose="020F0502020204030204" pitchFamily="34" charset="0"/>
                <a:cs typeface="Times New Roman" panose="02020603050405020304" pitchFamily="18" charset="0"/>
              </a:rPr>
              <a:t>e </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d</a:t>
            </a:r>
            <a:r>
              <a:rPr lang="en-US" sz="2600" b="1" dirty="0">
                <a:latin typeface="Times New Roman" panose="02020603050405020304" pitchFamily="18" charset="0"/>
                <a:ea typeface="Calibri" panose="020F0502020204030204" pitchFamily="34" charset="0"/>
                <a:cs typeface="Times New Roman" panose="02020603050405020304" pitchFamily="18" charset="0"/>
              </a:rPr>
              <a:t>evices </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an</a:t>
            </a:r>
            <a:r>
              <a:rPr lang="en-US" sz="2600" b="1" dirty="0">
                <a:latin typeface="Times New Roman" panose="02020603050405020304" pitchFamily="18" charset="0"/>
                <a:ea typeface="Calibri" panose="020F0502020204030204" pitchFamily="34" charset="0"/>
                <a:cs typeface="Times New Roman" panose="02020603050405020304" pitchFamily="18" charset="0"/>
              </a:rPr>
              <a:t>d c</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ompon</a:t>
            </a:r>
            <a:r>
              <a:rPr lang="en-US" sz="2600" b="1" dirty="0">
                <a:latin typeface="Times New Roman" panose="02020603050405020304" pitchFamily="18" charset="0"/>
                <a:ea typeface="Calibri" panose="020F0502020204030204" pitchFamily="34" charset="0"/>
                <a:cs typeface="Times New Roman" panose="02020603050405020304" pitchFamily="18" charset="0"/>
              </a:rPr>
              <a:t>e</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n</a:t>
            </a:r>
            <a:r>
              <a:rPr lang="en-US" sz="2600" b="1" dirty="0">
                <a:latin typeface="Times New Roman" panose="02020603050405020304" pitchFamily="18" charset="0"/>
                <a:ea typeface="Calibri" panose="020F0502020204030204" pitchFamily="34" charset="0"/>
                <a:cs typeface="Times New Roman" panose="02020603050405020304" pitchFamily="18" charset="0"/>
              </a:rPr>
              <a:t>t</a:t>
            </a:r>
            <a:r>
              <a:rPr lang="en-US" sz="2600" b="1" spc="-5" dirty="0">
                <a:latin typeface="Times New Roman" panose="02020603050405020304" pitchFamily="18" charset="0"/>
                <a:ea typeface="Calibri" panose="020F0502020204030204" pitchFamily="34" charset="0"/>
                <a:cs typeface="Times New Roman" panose="02020603050405020304" pitchFamily="18" charset="0"/>
              </a:rPr>
              <a:t>s</a:t>
            </a:r>
            <a:r>
              <a:rPr lang="en-US" sz="2600" b="1" dirty="0">
                <a:latin typeface="Times New Roman" panose="02020603050405020304" pitchFamily="18" charset="0"/>
                <a:ea typeface="Calibri" panose="020F0502020204030204" pitchFamily="34" charset="0"/>
                <a:cs typeface="Times New Roman" panose="02020603050405020304" pitchFamily="18" charset="0"/>
              </a:rPr>
              <a:t>.</a:t>
            </a:r>
            <a:endParaRPr lang="en-US" sz="2600" b="1"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274" y="2486694"/>
            <a:ext cx="4718092" cy="418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3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8515350" cy="1325563"/>
          </a:xfrm>
        </p:spPr>
        <p:txBody>
          <a:bodyPr>
            <a:normAutofit/>
          </a:bodyPr>
          <a:lstStyle/>
          <a:p>
            <a:r>
              <a:rPr lang="en-US" sz="3600" b="1" dirty="0" smtClean="0">
                <a:latin typeface="Times New Roman" panose="02020603050405020304" pitchFamily="18" charset="0"/>
                <a:cs typeface="Times New Roman" panose="02020603050405020304" pitchFamily="18" charset="0"/>
              </a:rPr>
              <a:t>Application Development</a:t>
            </a:r>
            <a:endParaRPr lang="en-US" sz="3600"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1891" y="1405230"/>
            <a:ext cx="7933459" cy="2492990"/>
          </a:xfrm>
          <a:prstGeom prst="rect">
            <a:avLst/>
          </a:prstGeom>
        </p:spPr>
        <p:txBody>
          <a:bodyPr wrap="square">
            <a:spAutoFit/>
          </a:bodyPr>
          <a:lstStyle/>
          <a:p>
            <a:pPr algn="just"/>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application has controls for the </a:t>
            </a:r>
            <a:r>
              <a:rPr lang="en-US" sz="2600" b="1" dirty="0">
                <a:solidFill>
                  <a:srgbClr val="00B050"/>
                </a:solidFill>
                <a:latin typeface="Times New Roman" panose="02020603050405020304" pitchFamily="18" charset="0"/>
                <a:cs typeface="Times New Roman" panose="02020603050405020304" pitchFamily="18" charset="0"/>
              </a:rPr>
              <a:t>mode (auto on or auto off) and the light (on or off)</a:t>
            </a:r>
            <a:r>
              <a:rPr lang="en-US" sz="2600" dirty="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 </a:t>
            </a:r>
          </a:p>
          <a:p>
            <a:pPr algn="just"/>
            <a:r>
              <a:rPr lang="en-US" sz="2600" dirty="0" smtClean="0">
                <a:latin typeface="Times New Roman" panose="02020603050405020304" pitchFamily="18" charset="0"/>
                <a:cs typeface="Times New Roman" panose="02020603050405020304" pitchFamily="18" charset="0"/>
              </a:rPr>
              <a:t>In </a:t>
            </a:r>
            <a:r>
              <a:rPr lang="en-US" sz="2600" dirty="0">
                <a:latin typeface="Times New Roman" panose="02020603050405020304" pitchFamily="18" charset="0"/>
                <a:cs typeface="Times New Roman" panose="02020603050405020304" pitchFamily="18" charset="0"/>
              </a:rPr>
              <a:t>the auto mode, the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system </a:t>
            </a:r>
            <a:r>
              <a:rPr lang="en-US" sz="2600" b="1" dirty="0">
                <a:solidFill>
                  <a:srgbClr val="FF0000"/>
                </a:solidFill>
                <a:latin typeface="Times New Roman" panose="02020603050405020304" pitchFamily="18" charset="0"/>
                <a:cs typeface="Times New Roman" panose="02020603050405020304" pitchFamily="18" charset="0"/>
              </a:rPr>
              <a:t>controls the light appliance automatically based on the lighting conditions in the room</a:t>
            </a:r>
            <a:r>
              <a:rPr lang="en-US" sz="2600" b="1" dirty="0" smtClean="0">
                <a:solidFill>
                  <a:srgbClr val="FF0000"/>
                </a:solidFill>
                <a:latin typeface="Times New Roman" panose="02020603050405020304" pitchFamily="18" charset="0"/>
                <a:cs typeface="Times New Roman" panose="02020603050405020304" pitchFamily="18" charset="0"/>
              </a:rPr>
              <a:t>.</a:t>
            </a:r>
            <a:endParaRPr lang="en-US" sz="2600" b="1" dirty="0">
              <a:solidFill>
                <a:srgbClr val="FF0000"/>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041" y="3847710"/>
            <a:ext cx="4521200" cy="28844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380" y="3745548"/>
            <a:ext cx="4572000" cy="3139321"/>
          </a:xfrm>
          <a:prstGeom prst="rect">
            <a:avLst/>
          </a:prstGeom>
        </p:spPr>
        <p:txBody>
          <a:bodyPr>
            <a:spAutoFit/>
          </a:bodyPr>
          <a:lstStyle/>
          <a:p>
            <a:pPr algn="just"/>
            <a:endParaRPr lang="en-US" sz="2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 auto mode is </a:t>
            </a:r>
            <a:r>
              <a:rPr lang="en-US" sz="2200" dirty="0">
                <a:solidFill>
                  <a:srgbClr val="00B0F0"/>
                </a:solidFill>
                <a:latin typeface="Times New Roman" panose="02020603050405020304" pitchFamily="18" charset="0"/>
                <a:cs typeface="Times New Roman" panose="02020603050405020304" pitchFamily="18" charset="0"/>
              </a:rPr>
              <a:t>enabled the light control in the application is disabled and it reflects the current state of the light</a:t>
            </a:r>
            <a:r>
              <a:rPr lang="en-US" sz="22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 the auto mode is </a:t>
            </a:r>
            <a:r>
              <a:rPr lang="en-US" sz="2200" dirty="0">
                <a:solidFill>
                  <a:srgbClr val="00B0F0"/>
                </a:solidFill>
                <a:latin typeface="Times New Roman" panose="02020603050405020304" pitchFamily="18" charset="0"/>
                <a:cs typeface="Times New Roman" panose="02020603050405020304" pitchFamily="18" charset="0"/>
              </a:rPr>
              <a:t>disabled</a:t>
            </a:r>
            <a:r>
              <a:rPr lang="en-US" sz="2200" dirty="0">
                <a:latin typeface="Times New Roman" panose="02020603050405020304" pitchFamily="18" charset="0"/>
                <a:cs typeface="Times New Roman" panose="02020603050405020304" pitchFamily="18" charset="0"/>
              </a:rPr>
              <a:t>, </a:t>
            </a:r>
            <a:r>
              <a:rPr lang="en-US" sz="2200" dirty="0">
                <a:solidFill>
                  <a:srgbClr val="00B0F0"/>
                </a:solidFill>
                <a:latin typeface="Times New Roman" panose="02020603050405020304" pitchFamily="18" charset="0"/>
                <a:cs typeface="Times New Roman" panose="02020603050405020304" pitchFamily="18" charset="0"/>
              </a:rPr>
              <a:t>the light control is enabled and it is used for manually controlling the light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289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Communication and security </a:t>
            </a:r>
            <a:r>
              <a:rPr lang="en-US" sz="3600" b="1" dirty="0" smtClean="0">
                <a:latin typeface="Times New Roman" panose="02020603050405020304" pitchFamily="18" charset="0"/>
                <a:cs typeface="Times New Roman" panose="02020603050405020304" pitchFamily="18" charset="0"/>
              </a:rPr>
              <a:t>model</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28650" y="1188316"/>
            <a:ext cx="7886700" cy="4351338"/>
          </a:xfrm>
        </p:spPr>
        <p:txBody>
          <a:bodyPr>
            <a:normAutofit/>
          </a:bodyPr>
          <a:lstStyle/>
          <a:p>
            <a:pPr algn="just"/>
            <a:r>
              <a:rPr lang="en-US" sz="2400" b="1" dirty="0"/>
              <a:t>Request-Response </a:t>
            </a:r>
            <a:r>
              <a:rPr lang="en-US" sz="2400" dirty="0"/>
              <a:t>is a communication model in which the </a:t>
            </a:r>
            <a:r>
              <a:rPr lang="en-US" sz="2400" b="1" i="1" dirty="0">
                <a:solidFill>
                  <a:srgbClr val="FF0000"/>
                </a:solidFill>
              </a:rPr>
              <a:t>client sends requests to the server and the server responds to the requests</a:t>
            </a:r>
            <a:r>
              <a:rPr lang="en-US" sz="2400" dirty="0"/>
              <a:t>. </a:t>
            </a:r>
            <a:endParaRPr lang="en-US" sz="2400" dirty="0" smtClean="0"/>
          </a:p>
          <a:p>
            <a:pPr algn="just"/>
            <a:r>
              <a:rPr lang="en-US" sz="2400" dirty="0" smtClean="0"/>
              <a:t>When </a:t>
            </a:r>
            <a:r>
              <a:rPr lang="en-US" sz="2400" dirty="0"/>
              <a:t>the </a:t>
            </a:r>
            <a:r>
              <a:rPr lang="en-US" sz="2400" b="1" dirty="0"/>
              <a:t>server receives a request</a:t>
            </a:r>
            <a:r>
              <a:rPr lang="en-US" sz="2400" dirty="0"/>
              <a:t>, it decides how to </a:t>
            </a:r>
            <a:r>
              <a:rPr lang="en-US" sz="2400" b="1" i="1" dirty="0">
                <a:solidFill>
                  <a:srgbClr val="FF0000"/>
                </a:solidFill>
              </a:rPr>
              <a:t>respond, fetches the data, retrieves resource representations, prepares the response, and then  sends the response to the client</a:t>
            </a:r>
            <a:r>
              <a:rPr lang="en-US" sz="2400" dirty="0"/>
              <a:t>.</a:t>
            </a:r>
          </a:p>
          <a:p>
            <a:pPr algn="just"/>
            <a:r>
              <a:rPr lang="en-US" sz="2400" b="1" dirty="0" smtClean="0"/>
              <a:t>Request-Response </a:t>
            </a:r>
            <a:r>
              <a:rPr lang="en-US" sz="2400" b="1" dirty="0"/>
              <a:t>model </a:t>
            </a:r>
            <a:r>
              <a:rPr lang="en-US" sz="2400" dirty="0"/>
              <a:t>is a </a:t>
            </a:r>
            <a:r>
              <a:rPr lang="en-US" sz="2400" b="1" i="1" dirty="0">
                <a:solidFill>
                  <a:srgbClr val="FF0000"/>
                </a:solidFill>
              </a:rPr>
              <a:t>stateless communication model and each request-response pair is independent of others</a:t>
            </a:r>
            <a:r>
              <a:rPr lang="en-US" sz="2400" dirty="0"/>
              <a:t>.</a:t>
            </a:r>
          </a:p>
          <a:p>
            <a:pPr algn="just"/>
            <a:endParaRPr lang="en-US" sz="2400" dirty="0"/>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quest-response-model"/>
          <p:cNvPicPr/>
          <p:nvPr/>
        </p:nvPicPr>
        <p:blipFill>
          <a:blip r:embed="rId3">
            <a:extLst>
              <a:ext uri="{28A0092B-C50C-407E-A947-70E740481C1C}">
                <a14:useLocalDpi xmlns:a14="http://schemas.microsoft.com/office/drawing/2010/main" val="0"/>
              </a:ext>
            </a:extLst>
          </a:blip>
          <a:srcRect/>
          <a:stretch>
            <a:fillRect/>
          </a:stretch>
        </p:blipFill>
        <p:spPr bwMode="auto">
          <a:xfrm>
            <a:off x="2053373" y="4383814"/>
            <a:ext cx="6105525" cy="2418770"/>
          </a:xfrm>
          <a:prstGeom prst="rect">
            <a:avLst/>
          </a:prstGeom>
          <a:noFill/>
          <a:ln>
            <a:noFill/>
          </a:ln>
        </p:spPr>
      </p:pic>
    </p:spTree>
    <p:extLst>
      <p:ext uri="{BB962C8B-B14F-4D97-AF65-F5344CB8AC3E}">
        <p14:creationId xmlns:p14="http://schemas.microsoft.com/office/powerpoint/2010/main" val="657537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Communication and security </a:t>
            </a:r>
            <a:r>
              <a:rPr lang="en-US" sz="3600" b="1" dirty="0" smtClean="0">
                <a:latin typeface="Times New Roman" panose="02020603050405020304" pitchFamily="18" charset="0"/>
                <a:cs typeface="Times New Roman" panose="02020603050405020304" pitchFamily="18" charset="0"/>
              </a:rPr>
              <a:t>model</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28650" y="1188316"/>
            <a:ext cx="7886700" cy="4351338"/>
          </a:xfrm>
        </p:spPr>
        <p:txBody>
          <a:bodyPr>
            <a:normAutofit/>
          </a:bodyPr>
          <a:lstStyle/>
          <a:p>
            <a:pPr algn="just"/>
            <a:r>
              <a:rPr lang="en-US" sz="2600" b="1" dirty="0">
                <a:latin typeface="Times New Roman" panose="02020603050405020304" pitchFamily="18" charset="0"/>
                <a:cs typeface="Times New Roman" panose="02020603050405020304" pitchFamily="18" charset="0"/>
              </a:rPr>
              <a:t>Publish-Subscribe </a:t>
            </a:r>
            <a:r>
              <a:rPr lang="en-US" sz="2600" dirty="0">
                <a:latin typeface="Times New Roman" panose="02020603050405020304" pitchFamily="18" charset="0"/>
                <a:cs typeface="Times New Roman" panose="02020603050405020304" pitchFamily="18" charset="0"/>
              </a:rPr>
              <a:t>is a communication model that involves </a:t>
            </a:r>
            <a:r>
              <a:rPr lang="en-US" sz="2600" b="1" dirty="0">
                <a:solidFill>
                  <a:srgbClr val="0070C0"/>
                </a:solidFill>
                <a:latin typeface="Times New Roman" panose="02020603050405020304" pitchFamily="18" charset="0"/>
                <a:cs typeface="Times New Roman" panose="02020603050405020304" pitchFamily="18" charset="0"/>
              </a:rPr>
              <a:t>publishers, brokers and consumers</a:t>
            </a:r>
            <a:r>
              <a:rPr lang="en-US" sz="2600" dirty="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Publishers </a:t>
            </a:r>
            <a:r>
              <a:rPr lang="en-US" sz="2600" b="1" dirty="0">
                <a:solidFill>
                  <a:srgbClr val="C00000"/>
                </a:solidFill>
                <a:latin typeface="Times New Roman" panose="02020603050405020304" pitchFamily="18" charset="0"/>
                <a:cs typeface="Times New Roman" panose="02020603050405020304" pitchFamily="18" charset="0"/>
              </a:rPr>
              <a:t>are the source of data</a:t>
            </a:r>
            <a:r>
              <a:rPr lang="en-US" sz="2600" dirty="0">
                <a:latin typeface="Times New Roman" panose="02020603050405020304" pitchFamily="18" charset="0"/>
                <a:cs typeface="Times New Roman" panose="02020603050405020304" pitchFamily="18" charset="0"/>
              </a:rPr>
              <a:t>. Publishers </a:t>
            </a:r>
            <a:r>
              <a:rPr lang="en-US" sz="2600" b="1" dirty="0">
                <a:solidFill>
                  <a:srgbClr val="C00000"/>
                </a:solidFill>
                <a:latin typeface="Times New Roman" panose="02020603050405020304" pitchFamily="18" charset="0"/>
                <a:cs typeface="Times New Roman" panose="02020603050405020304" pitchFamily="18" charset="0"/>
              </a:rPr>
              <a:t>send the data to the topics which are managed by the broker</a:t>
            </a:r>
            <a:r>
              <a:rPr lang="en-US" sz="2600" dirty="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Publishers </a:t>
            </a:r>
            <a:r>
              <a:rPr lang="en-US" sz="2600" dirty="0">
                <a:latin typeface="Times New Roman" panose="02020603050405020304" pitchFamily="18" charset="0"/>
                <a:cs typeface="Times New Roman" panose="02020603050405020304" pitchFamily="18" charset="0"/>
              </a:rPr>
              <a:t>are </a:t>
            </a:r>
            <a:r>
              <a:rPr lang="en-US" sz="2600" b="1" dirty="0">
                <a:latin typeface="Times New Roman" panose="02020603050405020304" pitchFamily="18" charset="0"/>
                <a:cs typeface="Times New Roman" panose="02020603050405020304" pitchFamily="18" charset="0"/>
              </a:rPr>
              <a:t>not aware of the consumers</a:t>
            </a:r>
            <a:r>
              <a:rPr lang="en-US" sz="2600" dirty="0">
                <a:latin typeface="Times New Roman" panose="02020603050405020304" pitchFamily="18" charset="0"/>
                <a:cs typeface="Times New Roman" panose="02020603050405020304" pitchFamily="18" charset="0"/>
              </a:rPr>
              <a:t>. Consumers subscribe to the topics which are managed by the broker.</a:t>
            </a:r>
          </a:p>
          <a:p>
            <a:pPr algn="just"/>
            <a:r>
              <a:rPr lang="en-US" sz="2600" dirty="0" smtClean="0">
                <a:latin typeface="Times New Roman" panose="02020603050405020304" pitchFamily="18" charset="0"/>
                <a:cs typeface="Times New Roman" panose="02020603050405020304" pitchFamily="18" charset="0"/>
              </a:rPr>
              <a:t>When </a:t>
            </a:r>
            <a:r>
              <a:rPr lang="en-US" sz="2600" dirty="0">
                <a:latin typeface="Times New Roman" panose="02020603050405020304" pitchFamily="18" charset="0"/>
                <a:cs typeface="Times New Roman" panose="02020603050405020304" pitchFamily="18" charset="0"/>
              </a:rPr>
              <a:t>the </a:t>
            </a:r>
            <a:r>
              <a:rPr lang="en-US" sz="2600" b="1" dirty="0">
                <a:solidFill>
                  <a:srgbClr val="FF0000"/>
                </a:solidFill>
                <a:latin typeface="Times New Roman" panose="02020603050405020304" pitchFamily="18" charset="0"/>
                <a:cs typeface="Times New Roman" panose="02020603050405020304" pitchFamily="18" charset="0"/>
              </a:rPr>
              <a:t>broker receives data for a topic from the publisher</a:t>
            </a:r>
            <a:r>
              <a:rPr lang="en-US" sz="2600" dirty="0">
                <a:latin typeface="Times New Roman" panose="02020603050405020304" pitchFamily="18" charset="0"/>
                <a:cs typeface="Times New Roman" panose="02020603050405020304" pitchFamily="18" charset="0"/>
              </a:rPr>
              <a:t>, it sends the data to all the subscribed consumers.</a:t>
            </a:r>
          </a:p>
          <a:p>
            <a:pPr algn="just"/>
            <a:endParaRPr lang="en-US" sz="26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708565" y="4404591"/>
            <a:ext cx="5752401" cy="2353255"/>
          </a:xfrm>
          <a:prstGeom prst="rect">
            <a:avLst/>
          </a:prstGeom>
        </p:spPr>
      </p:pic>
    </p:spTree>
    <p:extLst>
      <p:ext uri="{BB962C8B-B14F-4D97-AF65-F5344CB8AC3E}">
        <p14:creationId xmlns:p14="http://schemas.microsoft.com/office/powerpoint/2010/main" val="3259475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Communication and security </a:t>
            </a:r>
            <a:r>
              <a:rPr lang="en-US" sz="3600" b="1" dirty="0" smtClean="0">
                <a:latin typeface="Times New Roman" panose="02020603050405020304" pitchFamily="18" charset="0"/>
                <a:cs typeface="Times New Roman" panose="02020603050405020304" pitchFamily="18" charset="0"/>
              </a:rPr>
              <a:t>model</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28650" y="1188316"/>
            <a:ext cx="7886700" cy="3688484"/>
          </a:xfrm>
        </p:spPr>
        <p:txBody>
          <a:bodyPr>
            <a:noAutofit/>
          </a:bodyPr>
          <a:lstStyle/>
          <a:p>
            <a:pPr algn="just"/>
            <a:r>
              <a:rPr lang="en-US" sz="2400" b="1" dirty="0">
                <a:latin typeface="Times New Roman" panose="02020603050405020304" pitchFamily="18" charset="0"/>
                <a:cs typeface="Times New Roman" panose="02020603050405020304" pitchFamily="18" charset="0"/>
              </a:rPr>
              <a:t>Push-Pull </a:t>
            </a:r>
            <a:r>
              <a:rPr lang="en-US" sz="2400" dirty="0">
                <a:latin typeface="Times New Roman" panose="02020603050405020304" pitchFamily="18" charset="0"/>
                <a:cs typeface="Times New Roman" panose="02020603050405020304" pitchFamily="18" charset="0"/>
              </a:rPr>
              <a:t>: Push-Pull is a communication model in which </a:t>
            </a:r>
            <a:r>
              <a:rPr lang="en-US" sz="2400" b="1" dirty="0">
                <a:solidFill>
                  <a:srgbClr val="C00000"/>
                </a:solidFill>
                <a:latin typeface="Times New Roman" panose="02020603050405020304" pitchFamily="18" charset="0"/>
                <a:cs typeface="Times New Roman" panose="02020603050405020304" pitchFamily="18" charset="0"/>
              </a:rPr>
              <a:t>the data producers push the data to queues and the consumers pull the data from the queues</a:t>
            </a:r>
            <a:r>
              <a:rPr lang="en-US" sz="2400" dirty="0">
                <a:latin typeface="Times New Roman" panose="02020603050405020304" pitchFamily="18" charset="0"/>
                <a:cs typeface="Times New Roman" panose="02020603050405020304" pitchFamily="18" charset="0"/>
              </a:rPr>
              <a:t>.</a:t>
            </a:r>
          </a:p>
          <a:p>
            <a:pPr algn="just"/>
            <a:r>
              <a:rPr lang="en-US" sz="2400" b="1" dirty="0" smtClean="0">
                <a:solidFill>
                  <a:srgbClr val="FF0000"/>
                </a:solidFill>
                <a:latin typeface="Times New Roman" panose="02020603050405020304" pitchFamily="18" charset="0"/>
                <a:cs typeface="Times New Roman" panose="02020603050405020304" pitchFamily="18" charset="0"/>
              </a:rPr>
              <a:t>Producers </a:t>
            </a:r>
            <a:r>
              <a:rPr lang="en-US" sz="2400" b="1" dirty="0">
                <a:solidFill>
                  <a:srgbClr val="FF0000"/>
                </a:solidFill>
                <a:latin typeface="Times New Roman" panose="02020603050405020304" pitchFamily="18" charset="0"/>
                <a:cs typeface="Times New Roman" panose="02020603050405020304" pitchFamily="18" charset="0"/>
              </a:rPr>
              <a:t>do not need to be aware of the consumers</a:t>
            </a:r>
            <a:r>
              <a:rPr lang="en-US" sz="2400" dirty="0">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Queues help </a:t>
            </a:r>
            <a:r>
              <a:rPr lang="en-US" sz="2400" b="1" dirty="0" smtClean="0">
                <a:solidFill>
                  <a:srgbClr val="0070C0"/>
                </a:solidFill>
                <a:latin typeface="Times New Roman" panose="02020603050405020304" pitchFamily="18" charset="0"/>
                <a:cs typeface="Times New Roman" panose="02020603050405020304" pitchFamily="18" charset="0"/>
              </a:rPr>
              <a:t>in decoupling </a:t>
            </a:r>
            <a:r>
              <a:rPr lang="en-US" sz="2400" b="1" dirty="0">
                <a:solidFill>
                  <a:srgbClr val="0070C0"/>
                </a:solidFill>
                <a:latin typeface="Times New Roman" panose="02020603050405020304" pitchFamily="18" charset="0"/>
                <a:cs typeface="Times New Roman" panose="02020603050405020304" pitchFamily="18" charset="0"/>
              </a:rPr>
              <a:t>the messaging between the producers and consumers</a:t>
            </a:r>
            <a:r>
              <a:rPr lang="en-US" sz="2400" dirty="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Queues </a:t>
            </a:r>
            <a:r>
              <a:rPr lang="en-US" sz="2400" dirty="0">
                <a:latin typeface="Times New Roman" panose="02020603050405020304" pitchFamily="18" charset="0"/>
                <a:cs typeface="Times New Roman" panose="02020603050405020304" pitchFamily="18" charset="0"/>
              </a:rPr>
              <a:t>also act as </a:t>
            </a:r>
            <a:r>
              <a:rPr lang="en-US" sz="2400" b="1" dirty="0">
                <a:solidFill>
                  <a:srgbClr val="00B050"/>
                </a:solidFill>
                <a:latin typeface="Times New Roman" panose="02020603050405020304" pitchFamily="18" charset="0"/>
                <a:cs typeface="Times New Roman" panose="02020603050405020304" pitchFamily="18" charset="0"/>
              </a:rPr>
              <a:t>a buffer which helps in situations when there is a mismatch between the rate at which the producers push data and the rate </a:t>
            </a:r>
            <a:r>
              <a:rPr lang="en-US" sz="2400" b="1" dirty="0" err="1">
                <a:solidFill>
                  <a:srgbClr val="00B050"/>
                </a:solidFill>
                <a:latin typeface="Times New Roman" panose="02020603050405020304" pitchFamily="18" charset="0"/>
                <a:cs typeface="Times New Roman" panose="02020603050405020304" pitchFamily="18" charset="0"/>
              </a:rPr>
              <a:t>rate</a:t>
            </a:r>
            <a:r>
              <a:rPr lang="en-US" sz="2400" b="1" dirty="0">
                <a:solidFill>
                  <a:srgbClr val="00B050"/>
                </a:solidFill>
                <a:latin typeface="Times New Roman" panose="02020603050405020304" pitchFamily="18" charset="0"/>
                <a:cs typeface="Times New Roman" panose="02020603050405020304" pitchFamily="18" charset="0"/>
              </a:rPr>
              <a:t> at which the consumers pull data</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620766" y="4682836"/>
            <a:ext cx="5805270" cy="2175164"/>
          </a:xfrm>
          <a:prstGeom prst="rect">
            <a:avLst/>
          </a:prstGeom>
        </p:spPr>
      </p:pic>
    </p:spTree>
    <p:extLst>
      <p:ext uri="{BB962C8B-B14F-4D97-AF65-F5344CB8AC3E}">
        <p14:creationId xmlns:p14="http://schemas.microsoft.com/office/powerpoint/2010/main" val="4248489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Communication and security </a:t>
            </a:r>
            <a:r>
              <a:rPr lang="en-US" sz="3600" b="1" dirty="0" smtClean="0">
                <a:latin typeface="Times New Roman" panose="02020603050405020304" pitchFamily="18" charset="0"/>
                <a:cs typeface="Times New Roman" panose="02020603050405020304" pitchFamily="18" charset="0"/>
              </a:rPr>
              <a:t>model</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28650" y="1188316"/>
            <a:ext cx="7886700" cy="3688484"/>
          </a:xfrm>
        </p:spPr>
        <p:txBody>
          <a:bodyPr>
            <a:noAutofit/>
          </a:bodyPr>
          <a:lstStyle/>
          <a:p>
            <a:pPr algn="just"/>
            <a:r>
              <a:rPr lang="en-US" sz="2400" b="1" dirty="0">
                <a:latin typeface="Times New Roman" panose="02020603050405020304" pitchFamily="18" charset="0"/>
                <a:cs typeface="Times New Roman" panose="02020603050405020304" pitchFamily="18" charset="0"/>
              </a:rPr>
              <a:t>Exclusive Pair </a:t>
            </a:r>
            <a:r>
              <a:rPr lang="en-US" sz="2400" dirty="0">
                <a:latin typeface="Times New Roman" panose="02020603050405020304" pitchFamily="18" charset="0"/>
                <a:cs typeface="Times New Roman" panose="02020603050405020304" pitchFamily="18" charset="0"/>
              </a:rPr>
              <a:t>: Exclusive Pair is </a:t>
            </a:r>
            <a:r>
              <a:rPr lang="en-US" sz="2400" b="1" dirty="0">
                <a:solidFill>
                  <a:srgbClr val="00B050"/>
                </a:solidFill>
                <a:latin typeface="Times New Roman" panose="02020603050405020304" pitchFamily="18" charset="0"/>
                <a:cs typeface="Times New Roman" panose="02020603050405020304" pitchFamily="18" charset="0"/>
              </a:rPr>
              <a:t>a bi-directional, fully duplex communication model that uses a persistent connection between the client and server</a:t>
            </a:r>
            <a:r>
              <a:rPr lang="en-US" sz="2400" dirty="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Once </a:t>
            </a: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connection is setup it remains open until the client sends </a:t>
            </a:r>
            <a:r>
              <a:rPr lang="en-US" sz="2400" b="1" dirty="0" smtClean="0">
                <a:latin typeface="Times New Roman" panose="02020603050405020304" pitchFamily="18" charset="0"/>
                <a:cs typeface="Times New Roman" panose="02020603050405020304" pitchFamily="18" charset="0"/>
              </a:rPr>
              <a:t>a request </a:t>
            </a:r>
            <a:r>
              <a:rPr lang="en-US" sz="2400" b="1" dirty="0">
                <a:latin typeface="Times New Roman" panose="02020603050405020304" pitchFamily="18" charset="0"/>
                <a:cs typeface="Times New Roman" panose="02020603050405020304" pitchFamily="18" charset="0"/>
              </a:rPr>
              <a:t>to close the connection</a:t>
            </a:r>
            <a:r>
              <a:rPr lang="en-US" sz="2400" dirty="0">
                <a:latin typeface="Times New Roman" panose="02020603050405020304" pitchFamily="18" charset="0"/>
                <a:cs typeface="Times New Roman" panose="02020603050405020304" pitchFamily="18" charset="0"/>
              </a:rPr>
              <a:t>.</a:t>
            </a:r>
          </a:p>
          <a:p>
            <a:pPr algn="just"/>
            <a:r>
              <a:rPr lang="en-US" sz="2400" b="1" dirty="0" smtClean="0">
                <a:solidFill>
                  <a:srgbClr val="FF0000"/>
                </a:solidFill>
                <a:latin typeface="Times New Roman" panose="02020603050405020304" pitchFamily="18" charset="0"/>
                <a:cs typeface="Times New Roman" panose="02020603050405020304" pitchFamily="18" charset="0"/>
              </a:rPr>
              <a:t>Client </a:t>
            </a:r>
            <a:r>
              <a:rPr lang="en-US" sz="2400" b="1" dirty="0">
                <a:solidFill>
                  <a:srgbClr val="FF0000"/>
                </a:solidFill>
                <a:latin typeface="Times New Roman" panose="02020603050405020304" pitchFamily="18" charset="0"/>
                <a:cs typeface="Times New Roman" panose="02020603050405020304" pitchFamily="18" charset="0"/>
              </a:rPr>
              <a:t>and server can send messages to each other after connection setup.</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Exclusive </a:t>
            </a:r>
            <a:r>
              <a:rPr lang="en-US" sz="2400" dirty="0">
                <a:latin typeface="Times New Roman" panose="02020603050405020304" pitchFamily="18" charset="0"/>
                <a:cs typeface="Times New Roman" panose="02020603050405020304" pitchFamily="18" charset="0"/>
              </a:rPr>
              <a:t>pair is </a:t>
            </a:r>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stateful</a:t>
            </a:r>
            <a:r>
              <a:rPr lang="en-US" sz="2400" b="1" dirty="0">
                <a:latin typeface="Times New Roman" panose="02020603050405020304" pitchFamily="18" charset="0"/>
                <a:cs typeface="Times New Roman" panose="02020603050405020304" pitchFamily="18" charset="0"/>
              </a:rPr>
              <a:t> communication model and the server is aware of all the open connections</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1932275" y="4517448"/>
            <a:ext cx="5781859" cy="2340552"/>
          </a:xfrm>
          <a:prstGeom prst="rect">
            <a:avLst/>
          </a:prstGeom>
        </p:spPr>
      </p:pic>
    </p:spTree>
    <p:extLst>
      <p:ext uri="{BB962C8B-B14F-4D97-AF65-F5344CB8AC3E}">
        <p14:creationId xmlns:p14="http://schemas.microsoft.com/office/powerpoint/2010/main" val="4486052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86" y="-871"/>
            <a:ext cx="7886700" cy="1325563"/>
          </a:xfrm>
        </p:spPr>
        <p:txBody>
          <a:bodyPr>
            <a:normAutofit/>
          </a:bodyPr>
          <a:lstStyle/>
          <a:p>
            <a:r>
              <a:rPr lang="en-US" sz="3600" b="1" dirty="0" smtClean="0">
                <a:latin typeface="Times New Roman" panose="02020603050405020304" pitchFamily="18" charset="0"/>
                <a:cs typeface="Times New Roman" panose="02020603050405020304" pitchFamily="18" charset="0"/>
              </a:rPr>
              <a:t>Various Layers of Communication </a:t>
            </a:r>
            <a:r>
              <a:rPr lang="en-US" sz="3600" b="1" dirty="0" err="1" smtClean="0">
                <a:latin typeface="Times New Roman" panose="02020603050405020304" pitchFamily="18" charset="0"/>
                <a:cs typeface="Times New Roman" panose="02020603050405020304" pitchFamily="18" charset="0"/>
              </a:rPr>
              <a:t>loT</a:t>
            </a:r>
            <a:r>
              <a:rPr lang="en-US" sz="3600" b="1" dirty="0" smtClean="0">
                <a:latin typeface="Times New Roman" panose="02020603050405020304" pitchFamily="18" charset="0"/>
                <a:cs typeface="Times New Roman" panose="02020603050405020304" pitchFamily="18" charset="0"/>
              </a:rPr>
              <a:t>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039233"/>
            <a:ext cx="9144001" cy="5134116"/>
          </a:xfrm>
        </p:spPr>
        <p:txBody>
          <a:bodyPr>
            <a:noAutofit/>
          </a:bodyPr>
          <a:lstStyle/>
          <a:p>
            <a:pPr algn="just"/>
            <a:r>
              <a:rPr lang="en-US" sz="2400" b="1" dirty="0" smtClean="0"/>
              <a:t>Device </a:t>
            </a:r>
            <a:r>
              <a:rPr lang="en-US" sz="2400" b="1" dirty="0"/>
              <a:t>: </a:t>
            </a:r>
            <a:r>
              <a:rPr lang="en-US" sz="2400" dirty="0"/>
              <a:t>An </a:t>
            </a:r>
            <a:r>
              <a:rPr lang="en-US" sz="2400" dirty="0" err="1"/>
              <a:t>loT</a:t>
            </a:r>
            <a:r>
              <a:rPr lang="en-US" sz="2400" dirty="0"/>
              <a:t> system comprises of devices that </a:t>
            </a:r>
            <a:r>
              <a:rPr lang="en-US" sz="2400" b="1" dirty="0">
                <a:solidFill>
                  <a:srgbClr val="FF0000"/>
                </a:solidFill>
              </a:rPr>
              <a:t>provide </a:t>
            </a:r>
            <a:r>
              <a:rPr lang="en-US" sz="2400" b="1" dirty="0" smtClean="0">
                <a:solidFill>
                  <a:srgbClr val="FF0000"/>
                </a:solidFill>
              </a:rPr>
              <a:t>sensing, actuation</a:t>
            </a:r>
            <a:r>
              <a:rPr lang="en-US" sz="2400" b="1" dirty="0">
                <a:solidFill>
                  <a:srgbClr val="FF0000"/>
                </a:solidFill>
              </a:rPr>
              <a:t>, monitoring and control functions</a:t>
            </a:r>
            <a:r>
              <a:rPr lang="en-US" sz="2400" dirty="0"/>
              <a:t>.</a:t>
            </a:r>
          </a:p>
          <a:p>
            <a:pPr algn="just"/>
            <a:r>
              <a:rPr lang="en-US" sz="2400" b="1" dirty="0" smtClean="0"/>
              <a:t>Communication: </a:t>
            </a:r>
            <a:r>
              <a:rPr lang="en-US" sz="2400" dirty="0"/>
              <a:t>The communication block </a:t>
            </a:r>
            <a:r>
              <a:rPr lang="en-US" sz="2400" b="1" dirty="0">
                <a:solidFill>
                  <a:srgbClr val="FF0000"/>
                </a:solidFill>
              </a:rPr>
              <a:t>handles </a:t>
            </a:r>
            <a:r>
              <a:rPr lang="en-US" sz="2400" b="1" dirty="0" smtClean="0">
                <a:solidFill>
                  <a:srgbClr val="FF0000"/>
                </a:solidFill>
              </a:rPr>
              <a:t>the communication</a:t>
            </a:r>
            <a:r>
              <a:rPr lang="en-US" sz="2400" dirty="0" smtClean="0"/>
              <a:t> </a:t>
            </a:r>
            <a:r>
              <a:rPr lang="en-US" sz="2400" dirty="0"/>
              <a:t>for the </a:t>
            </a:r>
            <a:r>
              <a:rPr lang="en-US" sz="2400" dirty="0" err="1"/>
              <a:t>loT</a:t>
            </a:r>
            <a:r>
              <a:rPr lang="en-US" sz="2400" dirty="0"/>
              <a:t> system.</a:t>
            </a:r>
          </a:p>
          <a:p>
            <a:pPr algn="just"/>
            <a:r>
              <a:rPr lang="en-US" sz="2400" b="1" dirty="0" smtClean="0"/>
              <a:t>Services </a:t>
            </a:r>
            <a:r>
              <a:rPr lang="en-US" sz="2400" dirty="0"/>
              <a:t>: An </a:t>
            </a:r>
            <a:r>
              <a:rPr lang="en-US" sz="2400" dirty="0" err="1"/>
              <a:t>loT</a:t>
            </a:r>
            <a:r>
              <a:rPr lang="en-US" sz="2400" dirty="0"/>
              <a:t> system uses various types of </a:t>
            </a:r>
            <a:r>
              <a:rPr lang="en-US" sz="2400" dirty="0" err="1"/>
              <a:t>IoT</a:t>
            </a:r>
            <a:r>
              <a:rPr lang="en-US" sz="2400" dirty="0"/>
              <a:t> services such as </a:t>
            </a:r>
            <a:r>
              <a:rPr lang="en-US" sz="2400" b="1" dirty="0">
                <a:solidFill>
                  <a:srgbClr val="FF0000"/>
                </a:solidFill>
              </a:rPr>
              <a:t>services for device monitoring, device control services, data publishing </a:t>
            </a:r>
            <a:r>
              <a:rPr lang="en-US" sz="2400" b="1" dirty="0" smtClean="0">
                <a:solidFill>
                  <a:srgbClr val="FF0000"/>
                </a:solidFill>
              </a:rPr>
              <a:t>services and </a:t>
            </a:r>
            <a:r>
              <a:rPr lang="en-US" sz="2400" b="1" dirty="0">
                <a:solidFill>
                  <a:srgbClr val="FF0000"/>
                </a:solidFill>
              </a:rPr>
              <a:t>services for device discovery.</a:t>
            </a:r>
          </a:p>
          <a:p>
            <a:pPr algn="just"/>
            <a:r>
              <a:rPr lang="en-US" sz="2400" dirty="0" smtClean="0"/>
              <a:t>Management </a:t>
            </a:r>
            <a:r>
              <a:rPr lang="en-US" sz="2400" dirty="0"/>
              <a:t>: Management functional block provides </a:t>
            </a:r>
            <a:r>
              <a:rPr lang="en-US" sz="2400" b="1" dirty="0">
                <a:solidFill>
                  <a:srgbClr val="FF0000"/>
                </a:solidFill>
              </a:rPr>
              <a:t>various functions to govern the </a:t>
            </a:r>
            <a:r>
              <a:rPr lang="en-US" sz="2400" b="1" dirty="0" err="1">
                <a:solidFill>
                  <a:srgbClr val="FF0000"/>
                </a:solidFill>
              </a:rPr>
              <a:t>loT</a:t>
            </a:r>
            <a:r>
              <a:rPr lang="en-US" sz="2400" b="1" dirty="0">
                <a:solidFill>
                  <a:srgbClr val="FF0000"/>
                </a:solidFill>
              </a:rPr>
              <a:t> system</a:t>
            </a:r>
            <a:r>
              <a:rPr lang="en-US" sz="2400" dirty="0"/>
              <a:t>.</a:t>
            </a:r>
          </a:p>
          <a:p>
            <a:pPr algn="just"/>
            <a:r>
              <a:rPr lang="en-US" sz="2400" b="1" dirty="0" smtClean="0"/>
              <a:t>Security: </a:t>
            </a:r>
            <a:r>
              <a:rPr lang="en-US" sz="2400" dirty="0"/>
              <a:t>Security functional block secures the </a:t>
            </a:r>
            <a:r>
              <a:rPr lang="en-US" sz="2400" dirty="0" err="1"/>
              <a:t>loT</a:t>
            </a:r>
            <a:r>
              <a:rPr lang="en-US" sz="2400" dirty="0"/>
              <a:t> system and by providing functions such as </a:t>
            </a:r>
            <a:r>
              <a:rPr lang="en-US" sz="2400" b="1" dirty="0">
                <a:solidFill>
                  <a:srgbClr val="FF0000"/>
                </a:solidFill>
              </a:rPr>
              <a:t>authentication, authorization, message and content integrity, and data security.</a:t>
            </a:r>
          </a:p>
          <a:p>
            <a:r>
              <a:rPr lang="en-US" sz="2400" b="1" dirty="0" smtClean="0"/>
              <a:t>Application </a:t>
            </a:r>
            <a:r>
              <a:rPr lang="en-US" sz="2400" b="1" dirty="0"/>
              <a:t>: </a:t>
            </a:r>
            <a:r>
              <a:rPr lang="en-US" sz="2400" dirty="0" err="1"/>
              <a:t>loT</a:t>
            </a:r>
            <a:r>
              <a:rPr lang="en-US" sz="2400" dirty="0"/>
              <a:t> applications provide </a:t>
            </a:r>
            <a:r>
              <a:rPr lang="en-US" sz="2400" b="1" dirty="0">
                <a:solidFill>
                  <a:srgbClr val="FF0000"/>
                </a:solidFill>
              </a:rPr>
              <a:t>an interface that the users </a:t>
            </a:r>
            <a:r>
              <a:rPr lang="en-US" sz="2400" b="1" dirty="0" smtClean="0">
                <a:solidFill>
                  <a:srgbClr val="FF0000"/>
                </a:solidFill>
              </a:rPr>
              <a:t>can use </a:t>
            </a:r>
            <a:r>
              <a:rPr lang="en-US" sz="2400" b="1" dirty="0">
                <a:solidFill>
                  <a:srgbClr val="FF0000"/>
                </a:solidFill>
              </a:rPr>
              <a:t>to control and monitor </a:t>
            </a:r>
            <a:r>
              <a:rPr lang="en-US" sz="2400" dirty="0" smtClean="0"/>
              <a:t>the </a:t>
            </a:r>
            <a:r>
              <a:rPr lang="en-US" sz="2400" dirty="0" err="1"/>
              <a:t>loT</a:t>
            </a:r>
            <a:r>
              <a:rPr lang="en-US" sz="2400" dirty="0"/>
              <a:t> system. Applications also </a:t>
            </a:r>
            <a:r>
              <a:rPr lang="en-US" sz="2400" dirty="0" smtClean="0"/>
              <a:t>allow user </a:t>
            </a:r>
            <a:r>
              <a:rPr lang="en-US" sz="2400" dirty="0"/>
              <a:t>to </a:t>
            </a:r>
            <a:r>
              <a:rPr lang="en-US" sz="2400" b="1" dirty="0">
                <a:solidFill>
                  <a:srgbClr val="FF0000"/>
                </a:solidFill>
              </a:rPr>
              <a:t>view the system status and view or analyze the </a:t>
            </a:r>
            <a:r>
              <a:rPr lang="en-US" sz="2400" b="1" dirty="0" smtClean="0">
                <a:solidFill>
                  <a:srgbClr val="FF0000"/>
                </a:solidFill>
              </a:rPr>
              <a:t>processed data</a:t>
            </a:r>
            <a:r>
              <a:rPr lang="en-US" sz="2400" b="1" dirty="0">
                <a:solidFill>
                  <a:srgbClr val="FF0000"/>
                </a:solidFill>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099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86" y="-871"/>
            <a:ext cx="7886700" cy="1325563"/>
          </a:xfrm>
        </p:spPr>
        <p:txBody>
          <a:bodyPr>
            <a:normAutofit/>
          </a:bodyPr>
          <a:lstStyle/>
          <a:p>
            <a:r>
              <a:rPr lang="en-US" sz="3600" b="1" dirty="0" err="1" smtClean="0">
                <a:latin typeface="Times New Roman" panose="02020603050405020304" pitchFamily="18" charset="0"/>
                <a:cs typeface="Times New Roman" panose="02020603050405020304" pitchFamily="18" charset="0"/>
              </a:rPr>
              <a:t>IoT</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Communication API </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ReST</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dirty="0" err="1"/>
              <a:t>REpresentational</a:t>
            </a:r>
            <a:r>
              <a:rPr lang="en-US" dirty="0"/>
              <a:t> State Transfer</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886" y="1144725"/>
            <a:ext cx="8543059" cy="5134116"/>
          </a:xfrm>
        </p:spPr>
        <p:txBody>
          <a:bodyPr>
            <a:noAutofit/>
          </a:bodyPr>
          <a:lstStyle/>
          <a:p>
            <a:pPr lvl="1" algn="just"/>
            <a:r>
              <a:rPr lang="en-US" sz="2400" b="1" dirty="0" smtClean="0"/>
              <a:t>Client–server </a:t>
            </a:r>
            <a:r>
              <a:rPr lang="en-US" sz="2400" b="1" dirty="0"/>
              <a:t>– </a:t>
            </a:r>
            <a:r>
              <a:rPr lang="en-US" sz="2400" b="1" dirty="0">
                <a:solidFill>
                  <a:srgbClr val="FF0000"/>
                </a:solidFill>
              </a:rPr>
              <a:t>By separating the user interface concerns from the data storage concerns</a:t>
            </a:r>
            <a:r>
              <a:rPr lang="en-US" sz="2400" dirty="0"/>
              <a:t>, we improve the portability of the user interface across multiple platforms and improve scalability by simplifying the server components. This means that the client user interface should not be concerned with the storage of data as that is looked after by server. Similarly, </a:t>
            </a:r>
            <a:r>
              <a:rPr lang="en-US" sz="2400" b="1" dirty="0"/>
              <a:t>server should not be concerned with user interface which is handled by client</a:t>
            </a:r>
            <a:r>
              <a:rPr lang="en-US" sz="2400" dirty="0"/>
              <a:t>.</a:t>
            </a:r>
          </a:p>
          <a:p>
            <a:pPr lvl="1" algn="just"/>
            <a:r>
              <a:rPr lang="en-US" sz="2400" b="1" dirty="0" smtClean="0"/>
              <a:t>Stateless </a:t>
            </a:r>
            <a:r>
              <a:rPr lang="en-US" sz="2400" b="1" dirty="0"/>
              <a:t>– </a:t>
            </a:r>
            <a:r>
              <a:rPr lang="en-US" sz="2400" b="1" dirty="0">
                <a:solidFill>
                  <a:srgbClr val="FF0000"/>
                </a:solidFill>
              </a:rPr>
              <a:t>Each request from client to server must contain all of the information necessary to understand the request</a:t>
            </a:r>
            <a:r>
              <a:rPr lang="en-US" sz="2400" dirty="0"/>
              <a:t>, and cannot take advantage of any stored context on the server. Session state is therefore kept entirely on the client.</a:t>
            </a:r>
          </a:p>
          <a:p>
            <a:pPr lvl="1" algn="just"/>
            <a:r>
              <a:rPr lang="en-US" sz="2400" b="1" dirty="0" smtClean="0"/>
              <a:t>Cacheable </a:t>
            </a:r>
            <a:r>
              <a:rPr lang="en-US" sz="2400" b="1" dirty="0"/>
              <a:t>– </a:t>
            </a:r>
            <a:r>
              <a:rPr lang="en-US" sz="2400" b="1" dirty="0">
                <a:solidFill>
                  <a:srgbClr val="FF0000"/>
                </a:solidFill>
              </a:rPr>
              <a:t>Cache constraints require that the data within a response to a request be implicitly or explicitly labeled as cacheable or non-cacheable</a:t>
            </a:r>
            <a:r>
              <a:rPr lang="en-US" sz="2400" dirty="0"/>
              <a:t>. If a response is cacheable, then a client cache is given the right to reuse that response data for later, equivalent requests.</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45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405229"/>
            <a:ext cx="7886700" cy="4981715"/>
          </a:xfrm>
        </p:spPr>
        <p:txBody>
          <a:bodyPr>
            <a:noAutofit/>
          </a:bodyPr>
          <a:lstStyle/>
          <a:p>
            <a:pPr algn="just"/>
            <a:r>
              <a:rPr lang="en-US" sz="2600" dirty="0" smtClean="0">
                <a:latin typeface="Times New Roman" panose="02020603050405020304" pitchFamily="18" charset="0"/>
                <a:cs typeface="Times New Roman" panose="02020603050405020304" pitchFamily="18" charset="0"/>
              </a:rPr>
              <a:t>Designing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systems can be </a:t>
            </a:r>
            <a:r>
              <a:rPr lang="en-US" sz="2600" b="1" dirty="0">
                <a:solidFill>
                  <a:srgbClr val="FF0000"/>
                </a:solidFill>
                <a:latin typeface="Times New Roman" panose="02020603050405020304" pitchFamily="18" charset="0"/>
                <a:cs typeface="Times New Roman" panose="02020603050405020304" pitchFamily="18" charset="0"/>
              </a:rPr>
              <a:t>a complex and challenging task </a:t>
            </a:r>
            <a:r>
              <a:rPr lang="en-US" sz="2600" dirty="0">
                <a:latin typeface="Times New Roman" panose="02020603050405020304" pitchFamily="18" charset="0"/>
                <a:cs typeface="Times New Roman" panose="02020603050405020304" pitchFamily="18" charset="0"/>
              </a:rPr>
              <a:t>as these systems involve interactions between various components such as </a:t>
            </a:r>
            <a:r>
              <a:rPr lang="en-US" sz="2600" b="1" dirty="0" err="1">
                <a:solidFill>
                  <a:srgbClr val="0070C0"/>
                </a:solidFill>
                <a:latin typeface="Times New Roman" panose="02020603050405020304" pitchFamily="18" charset="0"/>
                <a:cs typeface="Times New Roman" panose="02020603050405020304" pitchFamily="18" charset="0"/>
              </a:rPr>
              <a:t>IoT</a:t>
            </a:r>
            <a:r>
              <a:rPr lang="en-US" sz="2600" b="1" dirty="0">
                <a:solidFill>
                  <a:srgbClr val="0070C0"/>
                </a:solidFill>
                <a:latin typeface="Times New Roman" panose="02020603050405020304" pitchFamily="18" charset="0"/>
                <a:cs typeface="Times New Roman" panose="02020603050405020304" pitchFamily="18" charset="0"/>
              </a:rPr>
              <a:t> devices and network resources, web services, analytics components, application and database servers</a:t>
            </a:r>
            <a:r>
              <a:rPr lang="en-US" sz="2600" dirty="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system designers </a:t>
            </a:r>
            <a:r>
              <a:rPr lang="en-US" sz="2600" dirty="0" smtClean="0">
                <a:latin typeface="Times New Roman" panose="02020603050405020304" pitchFamily="18" charset="0"/>
                <a:cs typeface="Times New Roman" panose="02020603050405020304" pitchFamily="18" charset="0"/>
              </a:rPr>
              <a:t>- often </a:t>
            </a:r>
            <a:r>
              <a:rPr lang="en-US" sz="2600" dirty="0">
                <a:latin typeface="Times New Roman" panose="02020603050405020304" pitchFamily="18" charset="0"/>
                <a:cs typeface="Times New Roman" panose="02020603050405020304" pitchFamily="18" charset="0"/>
              </a:rPr>
              <a:t>tend </a:t>
            </a:r>
            <a:r>
              <a:rPr lang="en-US" sz="2600" b="1" dirty="0">
                <a:solidFill>
                  <a:srgbClr val="FF0000"/>
                </a:solidFill>
                <a:latin typeface="Times New Roman" panose="02020603050405020304" pitchFamily="18" charset="0"/>
                <a:cs typeface="Times New Roman" panose="02020603050405020304" pitchFamily="18" charset="0"/>
              </a:rPr>
              <a:t>to design </a:t>
            </a:r>
            <a:r>
              <a:rPr lang="en-US" sz="2600" b="1" dirty="0" err="1">
                <a:solidFill>
                  <a:srgbClr val="FF0000"/>
                </a:solidFill>
                <a:latin typeface="Times New Roman" panose="02020603050405020304" pitchFamily="18" charset="0"/>
                <a:cs typeface="Times New Roman" panose="02020603050405020304" pitchFamily="18" charset="0"/>
              </a:rPr>
              <a:t>IoT</a:t>
            </a:r>
            <a:r>
              <a:rPr lang="en-US" sz="2600" b="1" dirty="0">
                <a:solidFill>
                  <a:srgbClr val="FF0000"/>
                </a:solidFill>
                <a:latin typeface="Times New Roman" panose="02020603050405020304" pitchFamily="18" charset="0"/>
                <a:cs typeface="Times New Roman" panose="02020603050405020304" pitchFamily="18" charset="0"/>
              </a:rPr>
              <a:t> systems </a:t>
            </a:r>
            <a:r>
              <a:rPr lang="en-US" sz="2600" b="1" dirty="0" smtClean="0">
                <a:solidFill>
                  <a:srgbClr val="FF0000"/>
                </a:solidFill>
                <a:latin typeface="Times New Roman" panose="02020603050405020304" pitchFamily="18" charset="0"/>
                <a:cs typeface="Times New Roman" panose="02020603050405020304" pitchFamily="18" charset="0"/>
              </a:rPr>
              <a:t>keeping specific </a:t>
            </a:r>
            <a:r>
              <a:rPr lang="en-US" sz="2600" b="1" dirty="0">
                <a:solidFill>
                  <a:srgbClr val="FF0000"/>
                </a:solidFill>
                <a:latin typeface="Times New Roman" panose="02020603050405020304" pitchFamily="18" charset="0"/>
                <a:cs typeface="Times New Roman" panose="02020603050405020304" pitchFamily="18" charset="0"/>
              </a:rPr>
              <a:t>products/services in mind</a:t>
            </a:r>
            <a:r>
              <a:rPr lang="en-US" sz="2600" dirty="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IoT</a:t>
            </a:r>
            <a:r>
              <a:rPr lang="en-US" sz="2600" dirty="0" smtClean="0">
                <a:latin typeface="Times New Roman" panose="02020603050405020304" pitchFamily="18" charset="0"/>
                <a:cs typeface="Times New Roman" panose="02020603050405020304" pitchFamily="18" charset="0"/>
              </a:rPr>
              <a:t> System design are </a:t>
            </a:r>
            <a:r>
              <a:rPr lang="en-US" sz="2600" b="1" dirty="0" smtClean="0">
                <a:solidFill>
                  <a:srgbClr val="0070C0"/>
                </a:solidFill>
                <a:latin typeface="Times New Roman" panose="02020603050405020304" pitchFamily="18" charset="0"/>
                <a:cs typeface="Times New Roman" panose="02020603050405020304" pitchFamily="18" charset="0"/>
              </a:rPr>
              <a:t>tied </a:t>
            </a:r>
            <a:r>
              <a:rPr lang="en-US" sz="2600" b="1" dirty="0">
                <a:solidFill>
                  <a:srgbClr val="0070C0"/>
                </a:solidFill>
                <a:latin typeface="Times New Roman" panose="02020603050405020304" pitchFamily="18" charset="0"/>
                <a:cs typeface="Times New Roman" panose="02020603050405020304" pitchFamily="18" charset="0"/>
              </a:rPr>
              <a:t>to specific product/service choices </a:t>
            </a:r>
            <a:r>
              <a:rPr lang="en-US" sz="2600" b="1" dirty="0" smtClean="0">
                <a:solidFill>
                  <a:srgbClr val="0070C0"/>
                </a:solidFill>
                <a:latin typeface="Times New Roman" panose="02020603050405020304" pitchFamily="18" charset="0"/>
                <a:cs typeface="Times New Roman" panose="02020603050405020304" pitchFamily="18" charset="0"/>
              </a:rPr>
              <a:t>made</a:t>
            </a:r>
            <a:r>
              <a:rPr lang="en-US" sz="2600" dirty="0" smtClean="0">
                <a:latin typeface="Times New Roman" panose="02020603050405020304" pitchFamily="18" charset="0"/>
                <a:cs typeface="Times New Roman" panose="02020603050405020304" pitchFamily="18" charset="0"/>
              </a:rPr>
              <a:t>. </a:t>
            </a:r>
          </a:p>
          <a:p>
            <a:pPr algn="just"/>
            <a:r>
              <a:rPr lang="en-US" sz="2600" dirty="0" err="1" smtClean="0">
                <a:latin typeface="Times New Roman" panose="02020603050405020304" pitchFamily="18" charset="0"/>
                <a:cs typeface="Times New Roman" panose="02020603050405020304" pitchFamily="18" charset="0"/>
              </a:rPr>
              <a:t>IoT</a:t>
            </a:r>
            <a:r>
              <a:rPr lang="en-US" sz="2600" dirty="0" smtClean="0">
                <a:latin typeface="Times New Roman" panose="02020603050405020304" pitchFamily="18" charset="0"/>
                <a:cs typeface="Times New Roman" panose="02020603050405020304" pitchFamily="18" charset="0"/>
              </a:rPr>
              <a:t> System designed in such away in </a:t>
            </a:r>
            <a:r>
              <a:rPr lang="en-US" sz="2600" b="1" dirty="0" smtClean="0">
                <a:solidFill>
                  <a:srgbClr val="00B050"/>
                </a:solidFill>
                <a:latin typeface="Times New Roman" panose="02020603050405020304" pitchFamily="18" charset="0"/>
                <a:cs typeface="Times New Roman" panose="02020603050405020304" pitchFamily="18" charset="0"/>
              </a:rPr>
              <a:t>updating </a:t>
            </a:r>
            <a:r>
              <a:rPr lang="en-US" sz="2600" b="1" dirty="0">
                <a:solidFill>
                  <a:srgbClr val="00B050"/>
                </a:solidFill>
                <a:latin typeface="Times New Roman" panose="02020603050405020304" pitchFamily="18" charset="0"/>
                <a:cs typeface="Times New Roman" panose="02020603050405020304" pitchFamily="18" charset="0"/>
              </a:rPr>
              <a:t>the system design to add new features</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or </a:t>
            </a:r>
            <a:r>
              <a:rPr lang="en-US" sz="2600" b="1" dirty="0" smtClean="0">
                <a:solidFill>
                  <a:srgbClr val="00B050"/>
                </a:solidFill>
                <a:latin typeface="Times New Roman" panose="02020603050405020304" pitchFamily="18" charset="0"/>
                <a:cs typeface="Times New Roman" panose="02020603050405020304" pitchFamily="18" charset="0"/>
              </a:rPr>
              <a:t>replacing </a:t>
            </a:r>
            <a:r>
              <a:rPr lang="en-US" sz="2600" b="1" dirty="0">
                <a:solidFill>
                  <a:srgbClr val="00B050"/>
                </a:solidFill>
                <a:latin typeface="Times New Roman" panose="02020603050405020304" pitchFamily="18" charset="0"/>
                <a:cs typeface="Times New Roman" panose="02020603050405020304" pitchFamily="18" charset="0"/>
              </a:rPr>
              <a:t>a particular product/service choice for a </a:t>
            </a:r>
            <a:r>
              <a:rPr lang="en-US" sz="2600" b="1" dirty="0" smtClean="0">
                <a:solidFill>
                  <a:srgbClr val="00B050"/>
                </a:solidFill>
                <a:latin typeface="Times New Roman" panose="02020603050405020304" pitchFamily="18" charset="0"/>
                <a:cs typeface="Times New Roman" panose="02020603050405020304" pitchFamily="18" charset="0"/>
              </a:rPr>
              <a:t>component becomes </a:t>
            </a:r>
            <a:r>
              <a:rPr lang="en-US" sz="2600" b="1" dirty="0">
                <a:solidFill>
                  <a:srgbClr val="00B050"/>
                </a:solidFill>
                <a:latin typeface="Times New Roman" panose="02020603050405020304" pitchFamily="18" charset="0"/>
                <a:cs typeface="Times New Roman" panose="02020603050405020304" pitchFamily="18" charset="0"/>
              </a:rPr>
              <a:t>very complex</a:t>
            </a:r>
            <a:r>
              <a:rPr lang="en-US" sz="2600" dirty="0">
                <a:latin typeface="Times New Roman" panose="02020603050405020304" pitchFamily="18" charset="0"/>
                <a:cs typeface="Times New Roman" panose="02020603050405020304" pitchFamily="18" charset="0"/>
              </a:rPr>
              <a:t>, and in many cases may </a:t>
            </a:r>
            <a:r>
              <a:rPr lang="en-US" sz="2600" b="1" dirty="0">
                <a:latin typeface="Times New Roman" panose="02020603050405020304" pitchFamily="18" charset="0"/>
                <a:cs typeface="Times New Roman" panose="02020603050405020304" pitchFamily="18" charset="0"/>
              </a:rPr>
              <a:t>require complete </a:t>
            </a:r>
            <a:r>
              <a:rPr lang="en-US" sz="2600" b="1" dirty="0" smtClean="0">
                <a:latin typeface="Times New Roman" panose="02020603050405020304" pitchFamily="18" charset="0"/>
                <a:cs typeface="Times New Roman" panose="02020603050405020304" pitchFamily="18" charset="0"/>
              </a:rPr>
              <a:t>re- design </a:t>
            </a:r>
            <a:r>
              <a:rPr lang="en-US" sz="2600" b="1" dirty="0">
                <a:latin typeface="Times New Roman" panose="02020603050405020304" pitchFamily="18" charset="0"/>
                <a:cs typeface="Times New Roman" panose="02020603050405020304" pitchFamily="18" charset="0"/>
              </a:rPr>
              <a:t>of the system.</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70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86" y="-871"/>
            <a:ext cx="7886700" cy="1325563"/>
          </a:xfrm>
        </p:spPr>
        <p:txBody>
          <a:bodyPr>
            <a:normAutofit/>
          </a:bodyPr>
          <a:lstStyle/>
          <a:p>
            <a:r>
              <a:rPr lang="en-US" sz="3600" b="1" dirty="0" err="1" smtClean="0">
                <a:latin typeface="Times New Roman" panose="02020603050405020304" pitchFamily="18" charset="0"/>
                <a:cs typeface="Times New Roman" panose="02020603050405020304" pitchFamily="18" charset="0"/>
              </a:rPr>
              <a:t>IoT</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Communication API </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ReST</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dirty="0" err="1"/>
              <a:t>REpresentational</a:t>
            </a:r>
            <a:r>
              <a:rPr lang="en-US" dirty="0"/>
              <a:t> State Transfer</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886" y="1144725"/>
            <a:ext cx="9014114" cy="5134116"/>
          </a:xfrm>
        </p:spPr>
        <p:txBody>
          <a:bodyPr>
            <a:noAutofit/>
          </a:bodyPr>
          <a:lstStyle/>
          <a:p>
            <a:pPr lvl="1" algn="just"/>
            <a:r>
              <a:rPr lang="en-US" sz="2600" b="1" dirty="0" smtClean="0">
                <a:latin typeface="Times New Roman" panose="02020603050405020304" pitchFamily="18" charset="0"/>
                <a:cs typeface="Times New Roman" panose="02020603050405020304" pitchFamily="18" charset="0"/>
              </a:rPr>
              <a:t>Uniform </a:t>
            </a:r>
            <a:r>
              <a:rPr lang="en-US" sz="2600" b="1" dirty="0">
                <a:latin typeface="Times New Roman" panose="02020603050405020304" pitchFamily="18" charset="0"/>
                <a:cs typeface="Times New Roman" panose="02020603050405020304" pitchFamily="18" charset="0"/>
              </a:rPr>
              <a:t>interface – </a:t>
            </a:r>
            <a:r>
              <a:rPr lang="en-US" sz="2600" b="1" dirty="0">
                <a:solidFill>
                  <a:srgbClr val="FF0000"/>
                </a:solidFill>
                <a:latin typeface="Times New Roman" panose="02020603050405020304" pitchFamily="18" charset="0"/>
                <a:cs typeface="Times New Roman" panose="02020603050405020304" pitchFamily="18" charset="0"/>
              </a:rPr>
              <a:t>Method of interaction between client and server should be uniform</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All resources </a:t>
            </a:r>
            <a:r>
              <a:rPr lang="en-US" sz="2600" dirty="0">
                <a:latin typeface="Times New Roman" panose="02020603050405020304" pitchFamily="18" charset="0"/>
                <a:cs typeface="Times New Roman" panose="02020603050405020304" pitchFamily="18" charset="0"/>
              </a:rPr>
              <a:t>are identified by </a:t>
            </a:r>
            <a:r>
              <a:rPr lang="en-US" sz="2600" b="1" dirty="0">
                <a:latin typeface="Times New Roman" panose="02020603050405020304" pitchFamily="18" charset="0"/>
                <a:cs typeface="Times New Roman" panose="02020603050405020304" pitchFamily="18" charset="0"/>
              </a:rPr>
              <a:t>unique identifiers and these ID's </a:t>
            </a:r>
            <a:r>
              <a:rPr lang="en-US" sz="2600" dirty="0">
                <a:latin typeface="Times New Roman" panose="02020603050405020304" pitchFamily="18" charset="0"/>
                <a:cs typeface="Times New Roman" panose="02020603050405020304" pitchFamily="18" charset="0"/>
              </a:rPr>
              <a:t>are mentioned in the client requests. Based on the requested resource the client is provided a representation of the </a:t>
            </a:r>
            <a:r>
              <a:rPr lang="en-US" sz="2600" dirty="0" smtClean="0">
                <a:latin typeface="Times New Roman" panose="02020603050405020304" pitchFamily="18" charset="0"/>
                <a:cs typeface="Times New Roman" panose="02020603050405020304" pitchFamily="18" charset="0"/>
              </a:rPr>
              <a:t>resource.</a:t>
            </a:r>
          </a:p>
          <a:p>
            <a:pPr lvl="1" algn="just"/>
            <a:r>
              <a:rPr lang="en-US" sz="2600" b="1" dirty="0" smtClean="0">
                <a:latin typeface="Times New Roman" panose="02020603050405020304" pitchFamily="18" charset="0"/>
                <a:cs typeface="Times New Roman" panose="02020603050405020304" pitchFamily="18" charset="0"/>
              </a:rPr>
              <a:t>Layered </a:t>
            </a:r>
            <a:r>
              <a:rPr lang="en-US" sz="2600" b="1" dirty="0">
                <a:latin typeface="Times New Roman" panose="02020603050405020304" pitchFamily="18" charset="0"/>
                <a:cs typeface="Times New Roman" panose="02020603050405020304" pitchFamily="18" charset="0"/>
              </a:rPr>
              <a:t>system –</a:t>
            </a:r>
            <a:r>
              <a:rPr lang="en-US" sz="2600" dirty="0">
                <a:latin typeface="Times New Roman" panose="02020603050405020304" pitchFamily="18" charset="0"/>
                <a:cs typeface="Times New Roman" panose="02020603050405020304" pitchFamily="18" charset="0"/>
              </a:rPr>
              <a:t> The layered system style </a:t>
            </a:r>
            <a:r>
              <a:rPr lang="en-US" sz="2600" b="1" dirty="0">
                <a:solidFill>
                  <a:srgbClr val="FF0000"/>
                </a:solidFill>
                <a:latin typeface="Times New Roman" panose="02020603050405020304" pitchFamily="18" charset="0"/>
                <a:cs typeface="Times New Roman" panose="02020603050405020304" pitchFamily="18" charset="0"/>
              </a:rPr>
              <a:t>allows an architecture to be composed of hierarchical layers by constraining component behavior </a:t>
            </a:r>
            <a:r>
              <a:rPr lang="en-US" sz="2600" dirty="0">
                <a:latin typeface="Times New Roman" panose="02020603050405020304" pitchFamily="18" charset="0"/>
                <a:cs typeface="Times New Roman" panose="02020603050405020304" pitchFamily="18" charset="0"/>
              </a:rPr>
              <a:t>such that each component cannot “see” beyond the immediate layer with which they are interacting.</a:t>
            </a:r>
          </a:p>
          <a:p>
            <a:pPr lvl="1" algn="just"/>
            <a:r>
              <a:rPr lang="en-US" sz="2600" b="1" dirty="0" smtClean="0">
                <a:latin typeface="Times New Roman" panose="02020603050405020304" pitchFamily="18" charset="0"/>
                <a:cs typeface="Times New Roman" panose="02020603050405020304" pitchFamily="18" charset="0"/>
              </a:rPr>
              <a:t>Code </a:t>
            </a:r>
            <a:r>
              <a:rPr lang="en-US" sz="2600" b="1" dirty="0">
                <a:latin typeface="Times New Roman" panose="02020603050405020304" pitchFamily="18" charset="0"/>
                <a:cs typeface="Times New Roman" panose="02020603050405020304" pitchFamily="18" charset="0"/>
              </a:rPr>
              <a:t>on demand (optional) – </a:t>
            </a:r>
            <a:r>
              <a:rPr lang="en-US" sz="2600" b="1" dirty="0">
                <a:solidFill>
                  <a:srgbClr val="FF0000"/>
                </a:solidFill>
                <a:latin typeface="Times New Roman" panose="02020603050405020304" pitchFamily="18" charset="0"/>
                <a:cs typeface="Times New Roman" panose="02020603050405020304" pitchFamily="18" charset="0"/>
              </a:rPr>
              <a:t>REST allows client functionality to be extended by downloading and executing code in the form of applets or scripts</a:t>
            </a:r>
            <a:r>
              <a:rPr lang="en-US" sz="2600" dirty="0">
                <a:latin typeface="Times New Roman" panose="02020603050405020304" pitchFamily="18" charset="0"/>
                <a:cs typeface="Times New Roman" panose="02020603050405020304" pitchFamily="18" charset="0"/>
              </a:rPr>
              <a:t>. This simplifies clients by reducing the number of features required to be pre-implemented.</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7714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86" y="-871"/>
            <a:ext cx="7886700" cy="1325563"/>
          </a:xfrm>
        </p:spPr>
        <p:txBody>
          <a:bodyPr>
            <a:normAutofit/>
          </a:bodyPr>
          <a:lstStyle/>
          <a:p>
            <a:r>
              <a:rPr lang="en-US" sz="3600" b="1" dirty="0" err="1" smtClean="0">
                <a:latin typeface="Times New Roman" panose="02020603050405020304" pitchFamily="18" charset="0"/>
                <a:cs typeface="Times New Roman" panose="02020603050405020304" pitchFamily="18" charset="0"/>
              </a:rPr>
              <a:t>IoT</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Communication API </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ReST</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dirty="0" err="1"/>
              <a:t>REpresentational</a:t>
            </a:r>
            <a:r>
              <a:rPr lang="en-US" dirty="0"/>
              <a:t> State Transfer</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490" y="1144725"/>
            <a:ext cx="8215745" cy="5134116"/>
          </a:xfrm>
        </p:spPr>
        <p:txBody>
          <a:bodyPr>
            <a:noAutofit/>
          </a:bodyPr>
          <a:lstStyle/>
          <a:p>
            <a:pPr lvl="0" algn="just"/>
            <a:r>
              <a:rPr lang="en-US" sz="2600" b="1" dirty="0">
                <a:latin typeface="Times New Roman" panose="02020603050405020304" pitchFamily="18" charset="0"/>
                <a:cs typeface="Times New Roman" panose="02020603050405020304" pitchFamily="18" charset="0"/>
              </a:rPr>
              <a:t>Resource</a:t>
            </a:r>
            <a:r>
              <a:rPr lang="en-US" sz="2600" dirty="0">
                <a:latin typeface="Times New Roman" panose="02020603050405020304" pitchFamily="18" charset="0"/>
                <a:cs typeface="Times New Roman" panose="02020603050405020304" pitchFamily="18" charset="0"/>
              </a:rPr>
              <a:t> The </a:t>
            </a:r>
            <a:r>
              <a:rPr lang="en-US" sz="2600" b="1" i="1" dirty="0">
                <a:solidFill>
                  <a:srgbClr val="FF0000"/>
                </a:solidFill>
                <a:latin typeface="Times New Roman" panose="02020603050405020304" pitchFamily="18" charset="0"/>
                <a:cs typeface="Times New Roman" panose="02020603050405020304" pitchFamily="18" charset="0"/>
              </a:rPr>
              <a:t>key abstraction of information in REST is a resource</a:t>
            </a:r>
            <a:r>
              <a:rPr lang="en-US" sz="2600" dirty="0">
                <a:latin typeface="Times New Roman" panose="02020603050405020304" pitchFamily="18" charset="0"/>
                <a:cs typeface="Times New Roman" panose="02020603050405020304" pitchFamily="18" charset="0"/>
              </a:rPr>
              <a:t>. Any information that can be named can be a resource: </a:t>
            </a:r>
            <a:r>
              <a:rPr lang="en-US" sz="2600" dirty="0">
                <a:solidFill>
                  <a:srgbClr val="FF0000"/>
                </a:solidFill>
                <a:latin typeface="Times New Roman" panose="02020603050405020304" pitchFamily="18" charset="0"/>
                <a:cs typeface="Times New Roman" panose="02020603050405020304" pitchFamily="18" charset="0"/>
              </a:rPr>
              <a:t>a document or image, a temporal service, a collection of other resources, a non-virtual object (e.g. a person), and so on</a:t>
            </a:r>
            <a:r>
              <a:rPr lang="en-US" sz="2600" dirty="0">
                <a:latin typeface="Times New Roman" panose="02020603050405020304" pitchFamily="18" charset="0"/>
                <a:cs typeface="Times New Roman" panose="02020603050405020304" pitchFamily="18" charset="0"/>
              </a:rPr>
              <a:t>. REST uses </a:t>
            </a:r>
            <a:r>
              <a:rPr lang="en-US" sz="2600" i="1" dirty="0">
                <a:latin typeface="Times New Roman" panose="02020603050405020304" pitchFamily="18" charset="0"/>
                <a:cs typeface="Times New Roman" panose="02020603050405020304" pitchFamily="18" charset="0"/>
              </a:rPr>
              <a:t>a resource identifier to identify the particular resource</a:t>
            </a:r>
            <a:r>
              <a:rPr lang="en-US" sz="2600" dirty="0">
                <a:latin typeface="Times New Roman" panose="02020603050405020304" pitchFamily="18" charset="0"/>
                <a:cs typeface="Times New Roman" panose="02020603050405020304" pitchFamily="18" charset="0"/>
              </a:rPr>
              <a:t> involved in an interaction between components.</a:t>
            </a:r>
          </a:p>
          <a:p>
            <a:pPr lvl="0" algn="just"/>
            <a:r>
              <a:rPr lang="en-US" sz="2600" b="1" dirty="0" smtClean="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state of the resource </a:t>
            </a:r>
            <a:r>
              <a:rPr lang="en-US" sz="2600" dirty="0" smtClean="0">
                <a:latin typeface="Times New Roman" panose="02020603050405020304" pitchFamily="18" charset="0"/>
                <a:cs typeface="Times New Roman" panose="02020603050405020304" pitchFamily="18" charset="0"/>
              </a:rPr>
              <a:t>at </a:t>
            </a:r>
            <a:r>
              <a:rPr lang="en-US" sz="2600" b="1" dirty="0" smtClean="0">
                <a:latin typeface="Times New Roman" panose="02020603050405020304" pitchFamily="18" charset="0"/>
                <a:cs typeface="Times New Roman" panose="02020603050405020304" pitchFamily="18" charset="0"/>
              </a:rPr>
              <a:t>any particular timestamp is known as resource representation</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 </a:t>
            </a:r>
            <a:r>
              <a:rPr lang="en-US" sz="2600" i="1" dirty="0">
                <a:solidFill>
                  <a:srgbClr val="FF0000"/>
                </a:solidFill>
                <a:latin typeface="Times New Roman" panose="02020603050405020304" pitchFamily="18" charset="0"/>
                <a:cs typeface="Times New Roman" panose="02020603050405020304" pitchFamily="18" charset="0"/>
              </a:rPr>
              <a:t>representation consists of data, </a:t>
            </a:r>
            <a:r>
              <a:rPr lang="en-US" sz="2600" i="1" dirty="0" smtClean="0">
                <a:solidFill>
                  <a:srgbClr val="FF0000"/>
                </a:solidFill>
                <a:latin typeface="Times New Roman" panose="02020603050405020304" pitchFamily="18" charset="0"/>
                <a:cs typeface="Times New Roman" panose="02020603050405020304" pitchFamily="18" charset="0"/>
              </a:rPr>
              <a:t>metadata </a:t>
            </a:r>
            <a:r>
              <a:rPr lang="en-US" sz="2600" i="1" dirty="0">
                <a:solidFill>
                  <a:srgbClr val="FF0000"/>
                </a:solidFill>
                <a:latin typeface="Times New Roman" panose="02020603050405020304" pitchFamily="18" charset="0"/>
                <a:cs typeface="Times New Roman" panose="02020603050405020304" pitchFamily="18" charset="0"/>
              </a:rPr>
              <a:t>describing the data and hypermedia links which can help the clients in transition to the next desired state</a:t>
            </a:r>
            <a:r>
              <a:rPr lang="en-US" sz="2600" dirty="0">
                <a:latin typeface="Times New Roman" panose="02020603050405020304" pitchFamily="18" charset="0"/>
                <a:cs typeface="Times New Roman" panose="02020603050405020304" pitchFamily="18" charset="0"/>
              </a:rPr>
              <a:t>.</a:t>
            </a:r>
          </a:p>
          <a:p>
            <a:pPr lvl="0" algn="just"/>
            <a:r>
              <a:rPr lang="en-US" sz="2600" b="1" dirty="0" smtClean="0">
                <a:latin typeface="Times New Roman" panose="02020603050405020304" pitchFamily="18" charset="0"/>
                <a:cs typeface="Times New Roman" panose="02020603050405020304" pitchFamily="18" charset="0"/>
              </a:rPr>
              <a:t>Resource </a:t>
            </a:r>
            <a:r>
              <a:rPr lang="en-US" sz="2600" b="1" dirty="0">
                <a:latin typeface="Times New Roman" panose="02020603050405020304" pitchFamily="18" charset="0"/>
                <a:cs typeface="Times New Roman" panose="02020603050405020304" pitchFamily="18" charset="0"/>
              </a:rPr>
              <a:t>Methods-</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These are to be used to perform the desired transition</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Service-Oriented </a:t>
            </a:r>
            <a:r>
              <a:rPr lang="en-US" sz="3600" b="1" dirty="0" smtClean="0">
                <a:latin typeface="Times New Roman" panose="02020603050405020304" pitchFamily="18" charset="0"/>
                <a:cs typeface="Times New Roman" panose="02020603050405020304" pitchFamily="18" charset="0"/>
              </a:rPr>
              <a:t>Architecture (</a:t>
            </a:r>
            <a:r>
              <a:rPr lang="en-US" sz="3600" b="1" dirty="0" smtClean="0">
                <a:latin typeface="Times New Roman" panose="02020603050405020304" pitchFamily="18" charset="0"/>
                <a:cs typeface="Times New Roman" panose="02020603050405020304" pitchFamily="18" charset="0"/>
              </a:rPr>
              <a:t>SOA) </a:t>
            </a:r>
            <a:r>
              <a:rPr lang="en-US" sz="3600" b="1" dirty="0">
                <a:latin typeface="Times New Roman" panose="02020603050405020304" pitchFamily="18" charset="0"/>
                <a:cs typeface="Times New Roman" panose="02020603050405020304" pitchFamily="18" charset="0"/>
              </a:rPr>
              <a:t>based </a:t>
            </a:r>
            <a:r>
              <a:rPr lang="en-US" sz="3600" b="1" dirty="0" smtClean="0">
                <a:latin typeface="Times New Roman" panose="02020603050405020304" pitchFamily="18" charset="0"/>
                <a:cs typeface="Times New Roman" panose="02020603050405020304" pitchFamily="18" charset="0"/>
              </a:rPr>
              <a:t>architecture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SOA </a:t>
            </a:r>
            <a:r>
              <a:rPr lang="en-US" sz="2800" dirty="0">
                <a:latin typeface="Times New Roman" panose="02020603050405020304" pitchFamily="18" charset="0"/>
                <a:cs typeface="Times New Roman" panose="02020603050405020304" pitchFamily="18" charset="0"/>
              </a:rPr>
              <a:t>is </a:t>
            </a:r>
            <a:r>
              <a:rPr lang="en-US" sz="2800" i="1" dirty="0">
                <a:solidFill>
                  <a:srgbClr val="FF0000"/>
                </a:solidFill>
                <a:latin typeface="Times New Roman" panose="02020603050405020304" pitchFamily="18" charset="0"/>
                <a:cs typeface="Times New Roman" panose="02020603050405020304" pitchFamily="18" charset="0"/>
              </a:rPr>
              <a:t>a style of software design where services are provided to the other components by application components</a:t>
            </a:r>
            <a:r>
              <a:rPr lang="en-US" sz="2800" dirty="0">
                <a:latin typeface="Times New Roman" panose="02020603050405020304" pitchFamily="18" charset="0"/>
                <a:cs typeface="Times New Roman" panose="02020603050405020304" pitchFamily="18" charset="0"/>
              </a:rPr>
              <a:t>, </a:t>
            </a:r>
            <a:r>
              <a:rPr lang="en-US" sz="2800" i="1" dirty="0">
                <a:solidFill>
                  <a:srgbClr val="FF0000"/>
                </a:solidFill>
                <a:latin typeface="Times New Roman" panose="02020603050405020304" pitchFamily="18" charset="0"/>
                <a:cs typeface="Times New Roman" panose="02020603050405020304" pitchFamily="18" charset="0"/>
              </a:rPr>
              <a:t>through a communication protocol over a network</a:t>
            </a:r>
            <a:r>
              <a:rPr lang="en-US" sz="2800" dirty="0">
                <a:latin typeface="Times New Roman" panose="02020603050405020304" pitchFamily="18" charset="0"/>
                <a:cs typeface="Times New Roman" panose="02020603050405020304" pitchFamily="18" charset="0"/>
              </a:rPr>
              <a:t>. </a:t>
            </a:r>
            <a:r>
              <a:rPr lang="en-US" sz="2800" i="1" dirty="0">
                <a:solidFill>
                  <a:srgbClr val="00B050"/>
                </a:solidFill>
                <a:latin typeface="Times New Roman" panose="02020603050405020304" pitchFamily="18" charset="0"/>
                <a:cs typeface="Times New Roman" panose="02020603050405020304" pitchFamily="18" charset="0"/>
              </a:rPr>
              <a:t>Its principles are independent of vendors and other technologies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a:t>
            </a:r>
            <a:r>
              <a:rPr lang="en-US" sz="2800" u="sng" dirty="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SOA</a:t>
            </a:r>
            <a:r>
              <a:rPr lang="en-US" sz="2800"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a number of services communicate with each other, in one of two ways: through passing data or through two or more services coordinating an activity. This is just one definition of Service-Oriented </a:t>
            </a:r>
            <a:r>
              <a:rPr lang="en-US" sz="2800" i="1" dirty="0" smtClean="0">
                <a:latin typeface="Times New Roman" panose="02020603050405020304" pitchFamily="18" charset="0"/>
                <a:cs typeface="Times New Roman" panose="02020603050405020304" pitchFamily="18" charset="0"/>
              </a:rPr>
              <a:t>Architecture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892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77" y="59473"/>
            <a:ext cx="7886700" cy="1325563"/>
          </a:xfrm>
        </p:spPr>
        <p:txBody>
          <a:bodyPr/>
          <a:lstStyle/>
          <a:p>
            <a:r>
              <a:rPr lang="en-US" sz="3200" b="1" dirty="0" smtClean="0">
                <a:latin typeface="Times New Roman" panose="02020603050405020304" pitchFamily="18" charset="0"/>
                <a:cs typeface="Times New Roman" panose="02020603050405020304" pitchFamily="18" charset="0"/>
              </a:rPr>
              <a:t>SOA </a:t>
            </a:r>
            <a:r>
              <a:rPr lang="en-US" sz="3200" b="1" dirty="0">
                <a:latin typeface="Times New Roman" panose="02020603050405020304" pitchFamily="18" charset="0"/>
                <a:cs typeface="Times New Roman" panose="02020603050405020304" pitchFamily="18" charset="0"/>
              </a:rPr>
              <a:t>based architecture</a:t>
            </a:r>
            <a:endParaRPr lang="en-US" dirty="0"/>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iro.medium.com/v2/resize:fit:700/1*Xot9nbkQAGbGaYwi84Kh-w.png"/>
          <p:cNvPicPr/>
          <p:nvPr/>
        </p:nvPicPr>
        <p:blipFill>
          <a:blip r:embed="rId3">
            <a:extLst>
              <a:ext uri="{28A0092B-C50C-407E-A947-70E740481C1C}">
                <a14:useLocalDpi xmlns:a14="http://schemas.microsoft.com/office/drawing/2010/main" val="0"/>
              </a:ext>
            </a:extLst>
          </a:blip>
          <a:srcRect/>
          <a:stretch>
            <a:fillRect/>
          </a:stretch>
        </p:blipFill>
        <p:spPr bwMode="auto">
          <a:xfrm>
            <a:off x="3492731" y="1747119"/>
            <a:ext cx="5651269" cy="4801551"/>
          </a:xfrm>
          <a:prstGeom prst="rect">
            <a:avLst/>
          </a:prstGeom>
          <a:noFill/>
          <a:ln>
            <a:noFill/>
          </a:ln>
        </p:spPr>
      </p:pic>
      <p:sp>
        <p:nvSpPr>
          <p:cNvPr id="6" name="Rectangle 5"/>
          <p:cNvSpPr/>
          <p:nvPr/>
        </p:nvSpPr>
        <p:spPr>
          <a:xfrm>
            <a:off x="167683" y="1039233"/>
            <a:ext cx="8976317" cy="707886"/>
          </a:xfrm>
          <a:prstGeom prst="rect">
            <a:avLst/>
          </a:prstGeom>
        </p:spPr>
        <p:txBody>
          <a:bodyPr wrap="square">
            <a:spAutoFit/>
          </a:bodyPr>
          <a:lstStyle/>
          <a:p>
            <a:pPr algn="just">
              <a:lnSpc>
                <a:spcPts val="2400"/>
              </a:lnSpc>
              <a:spcBef>
                <a:spcPts val="2400"/>
              </a:spcBef>
            </a:pPr>
            <a:r>
              <a:rPr lang="en-US"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Typically, Service-Oriented Architecture is implemented with web services, which makes the “functional building blocks accessible over standard internet protocols.”</a:t>
            </a:r>
            <a:endParaRPr lang="en-US" sz="1400" dirty="0">
              <a:effectLst/>
              <a:latin typeface="Times New Roman" panose="02020603050405020304" pitchFamily="18" charset="0"/>
              <a:ea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642504" y="1747118"/>
            <a:ext cx="2350078" cy="5106079"/>
          </a:xfrm>
          <a:prstGeom prst="rect">
            <a:avLst/>
          </a:prstGeom>
        </p:spPr>
      </p:pic>
    </p:spTree>
    <p:extLst>
      <p:ext uri="{BB962C8B-B14F-4D97-AF65-F5344CB8AC3E}">
        <p14:creationId xmlns:p14="http://schemas.microsoft.com/office/powerpoint/2010/main" val="566362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Services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49" y="1308683"/>
            <a:ext cx="8224405" cy="4351338"/>
          </a:xfrm>
        </p:spPr>
        <p:txBody>
          <a:bodyPr>
            <a:noAutofit/>
          </a:bodyPr>
          <a:lstStyle/>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mechanism </a:t>
            </a:r>
            <a:r>
              <a:rPr lang="en-US" sz="2400" i="1" dirty="0">
                <a:solidFill>
                  <a:srgbClr val="FF0000"/>
                </a:solidFill>
                <a:latin typeface="Times New Roman" panose="02020603050405020304" pitchFamily="18" charset="0"/>
                <a:cs typeface="Times New Roman" panose="02020603050405020304" pitchFamily="18" charset="0"/>
              </a:rPr>
              <a:t>enabling the provisioning of access to </a:t>
            </a:r>
            <a:r>
              <a:rPr lang="en-US" sz="2400" i="1" dirty="0" smtClean="0">
                <a:solidFill>
                  <a:srgbClr val="FF0000"/>
                </a:solidFill>
                <a:latin typeface="Times New Roman" panose="02020603050405020304" pitchFamily="18" charset="0"/>
                <a:cs typeface="Times New Roman" panose="02020603050405020304" pitchFamily="18" charset="0"/>
              </a:rPr>
              <a:t>one or </a:t>
            </a:r>
            <a:r>
              <a:rPr lang="en-US" sz="2400" i="1" dirty="0">
                <a:solidFill>
                  <a:srgbClr val="FF0000"/>
                </a:solidFill>
                <a:latin typeface="Times New Roman" panose="02020603050405020304" pitchFamily="18" charset="0"/>
                <a:cs typeface="Times New Roman" panose="02020603050405020304" pitchFamily="18" charset="0"/>
              </a:rPr>
              <a:t>more capabilities described in service description </a:t>
            </a:r>
          </a:p>
          <a:p>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Interface for the service providing the access to </a:t>
            </a:r>
            <a:r>
              <a:rPr lang="en-US" sz="2400" dirty="0" smtClean="0">
                <a:latin typeface="Times New Roman" panose="02020603050405020304" pitchFamily="18" charset="0"/>
                <a:cs typeface="Times New Roman" panose="02020603050405020304" pitchFamily="18" charset="0"/>
              </a:rPr>
              <a:t>capabilities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Applications </a:t>
            </a:r>
            <a:r>
              <a:rPr lang="en-US" sz="2400" dirty="0">
                <a:latin typeface="Times New Roman" panose="02020603050405020304" pitchFamily="18" charset="0"/>
                <a:cs typeface="Times New Roman" panose="02020603050405020304" pitchFamily="18" charset="0"/>
              </a:rPr>
              <a:t>or enterprise can subscribe on </a:t>
            </a:r>
            <a:r>
              <a:rPr lang="en-US" sz="2400" dirty="0" smtClean="0">
                <a:latin typeface="Times New Roman" panose="02020603050405020304" pitchFamily="18" charset="0"/>
                <a:cs typeface="Times New Roman" panose="02020603050405020304" pitchFamily="18" charset="0"/>
              </a:rPr>
              <a:t>selection among </a:t>
            </a:r>
            <a:r>
              <a:rPr lang="en-US" sz="2400" dirty="0">
                <a:latin typeface="Times New Roman" panose="02020603050405020304" pitchFamily="18" charset="0"/>
                <a:cs typeface="Times New Roman" panose="02020603050405020304" pitchFamily="18" charset="0"/>
              </a:rPr>
              <a:t>number of services</a:t>
            </a: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service level agreement (SLA) binds the enterprise </a:t>
            </a:r>
            <a:r>
              <a:rPr lang="en-US" sz="2400" dirty="0" smtClean="0">
                <a:latin typeface="Times New Roman" panose="02020603050405020304" pitchFamily="18" charset="0"/>
                <a:cs typeface="Times New Roman" panose="02020603050405020304" pitchFamily="18" charset="0"/>
              </a:rPr>
              <a:t>application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service.</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access to each capability consistent with </a:t>
            </a:r>
            <a:r>
              <a:rPr lang="en-US" sz="2400" dirty="0" smtClean="0">
                <a:latin typeface="Times New Roman" panose="02020603050405020304" pitchFamily="18" charset="0"/>
                <a:cs typeface="Times New Roman" panose="02020603050405020304" pitchFamily="18" charset="0"/>
              </a:rPr>
              <a:t>the constraints </a:t>
            </a:r>
            <a:r>
              <a:rPr lang="en-US" sz="2400" dirty="0">
                <a:latin typeface="Times New Roman" panose="02020603050405020304" pitchFamily="18" charset="0"/>
                <a:cs typeface="Times New Roman" panose="02020603050405020304" pitchFamily="18" charset="0"/>
              </a:rPr>
              <a:t>and policies </a:t>
            </a:r>
          </a:p>
          <a:p>
            <a:r>
              <a:rPr lang="en-US" sz="2400" i="1" dirty="0" smtClean="0">
                <a:solidFill>
                  <a:srgbClr val="FF0000"/>
                </a:solidFill>
                <a:latin typeface="Times New Roman" panose="02020603050405020304" pitchFamily="18" charset="0"/>
                <a:cs typeface="Times New Roman" panose="02020603050405020304" pitchFamily="18" charset="0"/>
              </a:rPr>
              <a:t>A </a:t>
            </a:r>
            <a:r>
              <a:rPr lang="en-US" sz="2400" i="1" dirty="0">
                <a:solidFill>
                  <a:srgbClr val="FF0000"/>
                </a:solidFill>
                <a:latin typeface="Times New Roman" panose="02020603050405020304" pitchFamily="18" charset="0"/>
                <a:cs typeface="Times New Roman" panose="02020603050405020304" pitchFamily="18" charset="0"/>
              </a:rPr>
              <a:t>collection of self contained, distinct and reusable </a:t>
            </a:r>
            <a:r>
              <a:rPr lang="en-US" sz="2400" i="1" dirty="0" smtClean="0">
                <a:solidFill>
                  <a:srgbClr val="FF0000"/>
                </a:solidFill>
                <a:latin typeface="Times New Roman" panose="02020603050405020304" pitchFamily="18" charset="0"/>
                <a:cs typeface="Times New Roman" panose="02020603050405020304" pitchFamily="18" charset="0"/>
              </a:rPr>
              <a:t>components</a:t>
            </a:r>
            <a:endParaRPr lang="en-US" sz="2400" i="1" dirty="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Providing </a:t>
            </a:r>
            <a:r>
              <a:rPr lang="en-US" sz="2400" dirty="0">
                <a:latin typeface="Times New Roman" panose="02020603050405020304" pitchFamily="18" charset="0"/>
                <a:cs typeface="Times New Roman" panose="02020603050405020304" pitchFamily="18" charset="0"/>
              </a:rPr>
              <a:t>the </a:t>
            </a:r>
            <a:r>
              <a:rPr lang="en-US" sz="2400" i="1" dirty="0">
                <a:solidFill>
                  <a:srgbClr val="FF0000"/>
                </a:solidFill>
                <a:latin typeface="Times New Roman" panose="02020603050405020304" pitchFamily="18" charset="0"/>
                <a:cs typeface="Times New Roman" panose="02020603050405020304" pitchFamily="18" charset="0"/>
              </a:rPr>
              <a:t>logically grouped and </a:t>
            </a:r>
            <a:r>
              <a:rPr lang="en-US" sz="2400" i="1" dirty="0" smtClean="0">
                <a:solidFill>
                  <a:srgbClr val="FF0000"/>
                </a:solidFill>
                <a:latin typeface="Times New Roman" panose="02020603050405020304" pitchFamily="18" charset="0"/>
                <a:cs typeface="Times New Roman" panose="02020603050405020304" pitchFamily="18" charset="0"/>
              </a:rPr>
              <a:t>encapsulated functionalities</a:t>
            </a:r>
            <a:r>
              <a:rPr lang="en-US" sz="2400" dirty="0">
                <a:latin typeface="Times New Roman" panose="02020603050405020304" pitchFamily="18" charset="0"/>
                <a:cs typeface="Times New Roman" panose="02020603050405020304" pitchFamily="18" charset="0"/>
              </a:rPr>
              <a:t>.  Example: Traffic lights </a:t>
            </a:r>
            <a:r>
              <a:rPr lang="en-US" sz="2400" dirty="0" smtClean="0">
                <a:latin typeface="Times New Roman" panose="02020603050405020304" pitchFamily="18" charset="0"/>
                <a:cs typeface="Times New Roman" panose="02020603050405020304" pitchFamily="18" charset="0"/>
              </a:rPr>
              <a:t>synchronizing service </a:t>
            </a:r>
            <a:endParaRPr lang="en-US" sz="24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434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Types of </a:t>
            </a:r>
            <a:r>
              <a:rPr lang="en-US" sz="3600" b="1" dirty="0" smtClean="0">
                <a:latin typeface="Times New Roman" panose="02020603050405020304" pitchFamily="18" charset="0"/>
                <a:cs typeface="Times New Roman" panose="02020603050405020304" pitchFamily="18" charset="0"/>
              </a:rPr>
              <a:t>Services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49" y="1308683"/>
            <a:ext cx="8224405" cy="4351338"/>
          </a:xfrm>
        </p:spPr>
        <p:txBody>
          <a:bodyPr>
            <a:noAutofit/>
          </a:bodyPr>
          <a:lstStyle/>
          <a:p>
            <a:pPr algn="just"/>
            <a:r>
              <a:rPr lang="en-US" sz="2800" dirty="0">
                <a:latin typeface="Times New Roman" panose="02020603050405020304" pitchFamily="18" charset="0"/>
                <a:cs typeface="Times New Roman" panose="02020603050405020304" pitchFamily="18" charset="0"/>
              </a:rPr>
              <a:t>There are four basic types of services:</a:t>
            </a:r>
          </a:p>
          <a:p>
            <a:pPr lvl="1" algn="just"/>
            <a:r>
              <a:rPr lang="en-US" sz="2800" b="1" dirty="0">
                <a:solidFill>
                  <a:srgbClr val="FF0000"/>
                </a:solidFill>
                <a:latin typeface="Times New Roman" panose="02020603050405020304" pitchFamily="18" charset="0"/>
                <a:cs typeface="Times New Roman" panose="02020603050405020304" pitchFamily="18" charset="0"/>
              </a:rPr>
              <a:t>Functional service: </a:t>
            </a:r>
            <a:r>
              <a:rPr lang="en-US" sz="2800" dirty="0">
                <a:latin typeface="Times New Roman" panose="02020603050405020304" pitchFamily="18" charset="0"/>
                <a:cs typeface="Times New Roman" panose="02020603050405020304" pitchFamily="18" charset="0"/>
              </a:rPr>
              <a:t>these define core business </a:t>
            </a:r>
            <a:r>
              <a:rPr lang="en-US" sz="2800" dirty="0" smtClean="0">
                <a:latin typeface="Times New Roman" panose="02020603050405020304" pitchFamily="18" charset="0"/>
                <a:cs typeface="Times New Roman" panose="02020603050405020304" pitchFamily="18" charset="0"/>
              </a:rPr>
              <a:t>operations.</a:t>
            </a:r>
          </a:p>
          <a:p>
            <a:pPr lvl="1" algn="just"/>
            <a:endParaRPr lang="en-US" sz="2800" dirty="0">
              <a:latin typeface="Times New Roman" panose="02020603050405020304" pitchFamily="18" charset="0"/>
              <a:cs typeface="Times New Roman" panose="02020603050405020304" pitchFamily="18" charset="0"/>
            </a:endParaRPr>
          </a:p>
          <a:p>
            <a:pPr lvl="1" algn="just"/>
            <a:r>
              <a:rPr lang="en-US" sz="2800" b="1" dirty="0">
                <a:solidFill>
                  <a:srgbClr val="FF0000"/>
                </a:solidFill>
                <a:latin typeface="Times New Roman" panose="02020603050405020304" pitchFamily="18" charset="0"/>
                <a:cs typeface="Times New Roman" panose="02020603050405020304" pitchFamily="18" charset="0"/>
              </a:rPr>
              <a:t>Enterprise service: </a:t>
            </a:r>
            <a:r>
              <a:rPr lang="en-US" sz="2800" dirty="0">
                <a:latin typeface="Times New Roman" panose="02020603050405020304" pitchFamily="18" charset="0"/>
                <a:cs typeface="Times New Roman" panose="02020603050405020304" pitchFamily="18" charset="0"/>
              </a:rPr>
              <a:t>these implement the functionality defined by the functional </a:t>
            </a:r>
            <a:r>
              <a:rPr lang="en-US" sz="2800" dirty="0" smtClean="0">
                <a:latin typeface="Times New Roman" panose="02020603050405020304" pitchFamily="18" charset="0"/>
                <a:cs typeface="Times New Roman" panose="02020603050405020304" pitchFamily="18" charset="0"/>
              </a:rPr>
              <a:t>services</a:t>
            </a:r>
          </a:p>
          <a:p>
            <a:pPr lvl="1" algn="just"/>
            <a:endParaRPr lang="en-US" sz="2800" dirty="0">
              <a:latin typeface="Times New Roman" panose="02020603050405020304" pitchFamily="18" charset="0"/>
              <a:cs typeface="Times New Roman" panose="02020603050405020304" pitchFamily="18" charset="0"/>
            </a:endParaRPr>
          </a:p>
          <a:p>
            <a:pPr lvl="1" algn="just"/>
            <a:r>
              <a:rPr lang="en-US" sz="2800" b="1" dirty="0">
                <a:solidFill>
                  <a:srgbClr val="FF0000"/>
                </a:solidFill>
                <a:latin typeface="Times New Roman" panose="02020603050405020304" pitchFamily="18" charset="0"/>
                <a:cs typeface="Times New Roman" panose="02020603050405020304" pitchFamily="18" charset="0"/>
              </a:rPr>
              <a:t>Application service: </a:t>
            </a:r>
            <a:r>
              <a:rPr lang="en-US" sz="2800" dirty="0">
                <a:latin typeface="Times New Roman" panose="02020603050405020304" pitchFamily="18" charset="0"/>
                <a:cs typeface="Times New Roman" panose="02020603050405020304" pitchFamily="18" charset="0"/>
              </a:rPr>
              <a:t>these are confined to specific application </a:t>
            </a:r>
            <a:r>
              <a:rPr lang="en-US" sz="2800" dirty="0" smtClean="0">
                <a:latin typeface="Times New Roman" panose="02020603050405020304" pitchFamily="18" charset="0"/>
                <a:cs typeface="Times New Roman" panose="02020603050405020304" pitchFamily="18" charset="0"/>
              </a:rPr>
              <a:t>content</a:t>
            </a:r>
          </a:p>
          <a:p>
            <a:pPr lvl="1" algn="just"/>
            <a:endParaRPr lang="en-US" sz="2800" dirty="0">
              <a:latin typeface="Times New Roman" panose="02020603050405020304" pitchFamily="18" charset="0"/>
              <a:cs typeface="Times New Roman" panose="02020603050405020304" pitchFamily="18" charset="0"/>
            </a:endParaRPr>
          </a:p>
          <a:p>
            <a:pPr lvl="1" algn="just"/>
            <a:r>
              <a:rPr lang="en-US" sz="2800" b="1" dirty="0">
                <a:solidFill>
                  <a:srgbClr val="FF0000"/>
                </a:solidFill>
                <a:latin typeface="Times New Roman" panose="02020603050405020304" pitchFamily="18" charset="0"/>
                <a:cs typeface="Times New Roman" panose="02020603050405020304" pitchFamily="18" charset="0"/>
              </a:rPr>
              <a:t>Infrastructure service: </a:t>
            </a:r>
            <a:r>
              <a:rPr lang="en-US" sz="2800" dirty="0">
                <a:latin typeface="Times New Roman" panose="02020603050405020304" pitchFamily="18" charset="0"/>
                <a:cs typeface="Times New Roman" panose="02020603050405020304" pitchFamily="18" charset="0"/>
              </a:rPr>
              <a:t>implements non-functional tasks such as authentication, auditing, security, and logging</a:t>
            </a:r>
          </a:p>
          <a:p>
            <a:pPr algn="just"/>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30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Characteristics Of Service-Oriented Architecture</a:t>
            </a:r>
            <a:br>
              <a:rPr lang="en-US" sz="3600" b="1"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While </a:t>
            </a:r>
            <a:r>
              <a:rPr lang="en-US" sz="2800" dirty="0">
                <a:latin typeface="Times New Roman" panose="02020603050405020304" pitchFamily="18" charset="0"/>
                <a:cs typeface="Times New Roman" panose="02020603050405020304" pitchFamily="18" charset="0"/>
              </a:rPr>
              <a:t>the defining concepts of </a:t>
            </a:r>
            <a:r>
              <a:rPr lang="en-US" sz="2800" b="1" i="1" dirty="0">
                <a:solidFill>
                  <a:srgbClr val="FF0000"/>
                </a:solidFill>
                <a:latin typeface="Times New Roman" panose="02020603050405020304" pitchFamily="18" charset="0"/>
                <a:cs typeface="Times New Roman" panose="02020603050405020304" pitchFamily="18" charset="0"/>
              </a:rPr>
              <a:t>Service-Oriented Architecture vary from company to </a:t>
            </a:r>
            <a:r>
              <a:rPr lang="en-US" sz="2800" b="1" i="1" dirty="0" smtClean="0">
                <a:solidFill>
                  <a:srgbClr val="FF0000"/>
                </a:solidFill>
                <a:latin typeface="Times New Roman" panose="02020603050405020304" pitchFamily="18" charset="0"/>
                <a:cs typeface="Times New Roman" panose="02020603050405020304" pitchFamily="18" charset="0"/>
              </a:rPr>
              <a:t>company</a:t>
            </a:r>
            <a:r>
              <a:rPr lang="en-US" sz="2800" dirty="0" smtClean="0">
                <a:latin typeface="Times New Roman" panose="02020603050405020304" pitchFamily="18" charset="0"/>
                <a:cs typeface="Times New Roman" panose="02020603050405020304" pitchFamily="18" charset="0"/>
              </a:rPr>
              <a:t>. These </a:t>
            </a:r>
            <a:r>
              <a:rPr lang="en-US" sz="2800" dirty="0">
                <a:latin typeface="Times New Roman" panose="02020603050405020304" pitchFamily="18" charset="0"/>
                <a:cs typeface="Times New Roman" panose="02020603050405020304" pitchFamily="18" charset="0"/>
              </a:rPr>
              <a:t>core values include:</a:t>
            </a:r>
          </a:p>
          <a:p>
            <a:pPr lvl="1" algn="just"/>
            <a:r>
              <a:rPr lang="en-US" sz="2500" b="1" dirty="0">
                <a:solidFill>
                  <a:srgbClr val="FF0000"/>
                </a:solidFill>
                <a:latin typeface="Times New Roman" panose="02020603050405020304" pitchFamily="18" charset="0"/>
                <a:cs typeface="Times New Roman" panose="02020603050405020304" pitchFamily="18" charset="0"/>
              </a:rPr>
              <a:t>Business value</a:t>
            </a:r>
          </a:p>
          <a:p>
            <a:pPr lvl="1" algn="just"/>
            <a:r>
              <a:rPr lang="en-US" sz="2500" b="1" dirty="0">
                <a:solidFill>
                  <a:srgbClr val="FF0000"/>
                </a:solidFill>
                <a:latin typeface="Times New Roman" panose="02020603050405020304" pitchFamily="18" charset="0"/>
                <a:cs typeface="Times New Roman" panose="02020603050405020304" pitchFamily="18" charset="0"/>
              </a:rPr>
              <a:t>Strategic goals</a:t>
            </a:r>
          </a:p>
          <a:p>
            <a:pPr lvl="1" algn="just"/>
            <a:r>
              <a:rPr lang="en-US" sz="2500" b="1" dirty="0">
                <a:solidFill>
                  <a:srgbClr val="FF0000"/>
                </a:solidFill>
                <a:latin typeface="Times New Roman" panose="02020603050405020304" pitchFamily="18" charset="0"/>
                <a:cs typeface="Times New Roman" panose="02020603050405020304" pitchFamily="18" charset="0"/>
              </a:rPr>
              <a:t>Intrinsic inter-operability</a:t>
            </a:r>
          </a:p>
          <a:p>
            <a:pPr lvl="1" algn="just"/>
            <a:r>
              <a:rPr lang="en-US" sz="2500" b="1" dirty="0">
                <a:solidFill>
                  <a:srgbClr val="FF0000"/>
                </a:solidFill>
                <a:latin typeface="Times New Roman" panose="02020603050405020304" pitchFamily="18" charset="0"/>
                <a:cs typeface="Times New Roman" panose="02020603050405020304" pitchFamily="18" charset="0"/>
              </a:rPr>
              <a:t>Shared services</a:t>
            </a:r>
          </a:p>
          <a:p>
            <a:pPr lvl="1" algn="just"/>
            <a:r>
              <a:rPr lang="en-US" sz="2500" b="1" dirty="0">
                <a:solidFill>
                  <a:srgbClr val="FF0000"/>
                </a:solidFill>
                <a:latin typeface="Times New Roman" panose="02020603050405020304" pitchFamily="18" charset="0"/>
                <a:cs typeface="Times New Roman" panose="02020603050405020304" pitchFamily="18" charset="0"/>
              </a:rPr>
              <a:t>Flexibility</a:t>
            </a:r>
          </a:p>
          <a:p>
            <a:pPr lvl="1" algn="just"/>
            <a:r>
              <a:rPr lang="en-US" sz="2500" b="1" dirty="0">
                <a:solidFill>
                  <a:srgbClr val="FF0000"/>
                </a:solidFill>
                <a:latin typeface="Times New Roman" panose="02020603050405020304" pitchFamily="18" charset="0"/>
                <a:cs typeface="Times New Roman" panose="02020603050405020304" pitchFamily="18" charset="0"/>
              </a:rPr>
              <a:t>Evolutionary refinement</a:t>
            </a:r>
          </a:p>
          <a:p>
            <a:pPr lvl="1" algn="just"/>
            <a:endParaRPr lang="en-US" sz="2500" b="1" dirty="0">
              <a:solidFill>
                <a:srgbClr val="FF0000"/>
              </a:solidFill>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18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Benefits </a:t>
            </a:r>
            <a:r>
              <a:rPr lang="en-US" sz="3200" b="1" dirty="0">
                <a:latin typeface="Times New Roman" panose="02020603050405020304" pitchFamily="18" charset="0"/>
                <a:cs typeface="Times New Roman" panose="02020603050405020304" pitchFamily="18" charset="0"/>
              </a:rPr>
              <a:t>Of Service-Oriented Architecture</a:t>
            </a:r>
            <a:endParaRPr lang="en-US" dirty="0"/>
          </a:p>
        </p:txBody>
      </p:sp>
      <p:sp>
        <p:nvSpPr>
          <p:cNvPr id="3" name="Content Placeholder 2"/>
          <p:cNvSpPr>
            <a:spLocks noGrp="1"/>
          </p:cNvSpPr>
          <p:nvPr>
            <p:ph idx="1"/>
          </p:nvPr>
        </p:nvSpPr>
        <p:spPr>
          <a:xfrm>
            <a:off x="628650" y="1520825"/>
            <a:ext cx="7886700" cy="4351338"/>
          </a:xfrm>
        </p:spPr>
        <p:txBody>
          <a:bodyPr>
            <a:no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Use Service-Oriented Architecture to create reusable code: </a:t>
            </a:r>
            <a:r>
              <a:rPr lang="en-US" sz="2400" dirty="0">
                <a:latin typeface="Times New Roman" panose="02020603050405020304" pitchFamily="18" charset="0"/>
                <a:cs typeface="Times New Roman" panose="02020603050405020304" pitchFamily="18" charset="0"/>
              </a:rPr>
              <a:t>Not only does this cut down on time spent on the development process, but there’s no </a:t>
            </a:r>
            <a:r>
              <a:rPr lang="en-US" sz="2400" i="1" dirty="0">
                <a:latin typeface="Times New Roman" panose="02020603050405020304" pitchFamily="18" charset="0"/>
                <a:cs typeface="Times New Roman" panose="02020603050405020304" pitchFamily="18" charset="0"/>
              </a:rPr>
              <a:t>reason to reinvent the coding wheel every time you need to create a new service or process</a:t>
            </a:r>
            <a:r>
              <a:rPr lang="en-US" sz="2400" dirty="0">
                <a:latin typeface="Times New Roman" panose="02020603050405020304" pitchFamily="18" charset="0"/>
                <a:cs typeface="Times New Roman" panose="02020603050405020304" pitchFamily="18" charset="0"/>
              </a:rPr>
              <a:t>. Service-Oriented Architecture also </a:t>
            </a:r>
            <a:r>
              <a:rPr lang="en-US" sz="2400" b="1" i="1" dirty="0">
                <a:latin typeface="Times New Roman" panose="02020603050405020304" pitchFamily="18" charset="0"/>
                <a:cs typeface="Times New Roman" panose="02020603050405020304" pitchFamily="18" charset="0"/>
              </a:rPr>
              <a:t>allows for using multiple coding languages because everything runs through a central interface.</a:t>
            </a:r>
          </a:p>
          <a:p>
            <a:pPr algn="just"/>
            <a:r>
              <a:rPr lang="en-US" sz="2400" b="1" dirty="0">
                <a:solidFill>
                  <a:srgbClr val="FF0000"/>
                </a:solidFill>
                <a:latin typeface="Times New Roman" panose="02020603050405020304" pitchFamily="18" charset="0"/>
                <a:cs typeface="Times New Roman" panose="02020603050405020304" pitchFamily="18" charset="0"/>
              </a:rPr>
              <a:t>Use Service-Oriented Architecture to promote interaction:</a:t>
            </a:r>
            <a:r>
              <a:rPr lang="en-US" sz="2400" dirty="0">
                <a:latin typeface="Times New Roman" panose="02020603050405020304" pitchFamily="18" charset="0"/>
                <a:cs typeface="Times New Roman" panose="02020603050405020304" pitchFamily="18" charset="0"/>
              </a:rPr>
              <a:t> With Service-Oriented Architecture, a standard form of communication is put in place, </a:t>
            </a:r>
            <a:r>
              <a:rPr lang="en-US" sz="2400" i="1" dirty="0">
                <a:latin typeface="Times New Roman" panose="02020603050405020304" pitchFamily="18" charset="0"/>
                <a:cs typeface="Times New Roman" panose="02020603050405020304" pitchFamily="18" charset="0"/>
              </a:rPr>
              <a:t>allowing the various systems and platforms to function independent of each other</a:t>
            </a:r>
            <a:r>
              <a:rPr lang="en-US" sz="2400" dirty="0">
                <a:latin typeface="Times New Roman" panose="02020603050405020304" pitchFamily="18" charset="0"/>
                <a:cs typeface="Times New Roman" panose="02020603050405020304" pitchFamily="18" charset="0"/>
              </a:rPr>
              <a:t>. With this interaction, Service-Oriented Architecture is also </a:t>
            </a:r>
            <a:r>
              <a:rPr lang="en-US" sz="2400" b="1" i="1" dirty="0">
                <a:latin typeface="Times New Roman" panose="02020603050405020304" pitchFamily="18" charset="0"/>
                <a:cs typeface="Times New Roman" panose="02020603050405020304" pitchFamily="18" charset="0"/>
              </a:rPr>
              <a:t>able to work around firewalls, allowing “companies to share services that are vital to operations</a:t>
            </a:r>
            <a:r>
              <a:rPr lang="en-US" sz="2400" b="1" i="1" dirty="0" smtClean="0">
                <a:latin typeface="Times New Roman" panose="02020603050405020304" pitchFamily="18" charset="0"/>
                <a:cs typeface="Times New Roman" panose="02020603050405020304" pitchFamily="18" charset="0"/>
              </a:rPr>
              <a:t>.”</a:t>
            </a:r>
            <a:endParaRPr lang="en-US" sz="2400" b="1" i="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34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Benefits Of Service-Oriented Architecture</a:t>
            </a:r>
            <a:endParaRPr lang="en-US" dirty="0"/>
          </a:p>
        </p:txBody>
      </p:sp>
      <p:sp>
        <p:nvSpPr>
          <p:cNvPr id="3" name="Content Placeholder 2"/>
          <p:cNvSpPr>
            <a:spLocks noGrp="1"/>
          </p:cNvSpPr>
          <p:nvPr>
            <p:ph idx="1"/>
          </p:nvPr>
        </p:nvSpPr>
        <p:spPr/>
        <p:txBody>
          <a:bodyPr>
            <a:no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FF0000"/>
                </a:solidFill>
                <a:latin typeface="Times New Roman" panose="02020603050405020304" pitchFamily="18" charset="0"/>
                <a:cs typeface="Times New Roman" panose="02020603050405020304" pitchFamily="18" charset="0"/>
              </a:rPr>
              <a:t>Use Service-Oriented Architecture for scalability: </a:t>
            </a:r>
            <a:r>
              <a:rPr lang="en-US" sz="2400" dirty="0">
                <a:latin typeface="Times New Roman" panose="02020603050405020304" pitchFamily="18" charset="0"/>
                <a:cs typeface="Times New Roman" panose="02020603050405020304" pitchFamily="18" charset="0"/>
              </a:rPr>
              <a:t>It’s important to be </a:t>
            </a:r>
            <a:r>
              <a:rPr lang="en-US" sz="2400" i="1" dirty="0">
                <a:latin typeface="Times New Roman" panose="02020603050405020304" pitchFamily="18" charset="0"/>
                <a:cs typeface="Times New Roman" panose="02020603050405020304" pitchFamily="18" charset="0"/>
              </a:rPr>
              <a:t>able to scale a business to meet the needs of the client</a:t>
            </a:r>
            <a:r>
              <a:rPr lang="en-US" sz="2400" dirty="0">
                <a:latin typeface="Times New Roman" panose="02020603050405020304" pitchFamily="18" charset="0"/>
                <a:cs typeface="Times New Roman" panose="02020603050405020304" pitchFamily="18" charset="0"/>
              </a:rPr>
              <a:t>, however </a:t>
            </a:r>
            <a:r>
              <a:rPr lang="en-US" sz="2400" b="1" i="1" dirty="0">
                <a:latin typeface="Times New Roman" panose="02020603050405020304" pitchFamily="18" charset="0"/>
                <a:cs typeface="Times New Roman" panose="02020603050405020304" pitchFamily="18" charset="0"/>
              </a:rPr>
              <a:t>certain dependencies </a:t>
            </a:r>
            <a:r>
              <a:rPr lang="en-US" sz="2400" dirty="0">
                <a:latin typeface="Times New Roman" panose="02020603050405020304" pitchFamily="18" charset="0"/>
                <a:cs typeface="Times New Roman" panose="02020603050405020304" pitchFamily="18" charset="0"/>
              </a:rPr>
              <a:t>can get in the way of that scalability. Using Service-Oriented Architecture </a:t>
            </a:r>
            <a:r>
              <a:rPr lang="en-US" sz="2400" b="1" i="1" dirty="0">
                <a:latin typeface="Times New Roman" panose="02020603050405020304" pitchFamily="18" charset="0"/>
                <a:cs typeface="Times New Roman" panose="02020603050405020304" pitchFamily="18" charset="0"/>
              </a:rPr>
              <a:t>cuts back on the client-service interaction, which allows for greater scalability</a:t>
            </a:r>
            <a:r>
              <a:rPr lang="en-US" sz="2400" dirty="0">
                <a:latin typeface="Times New Roman" panose="02020603050405020304" pitchFamily="18" charset="0"/>
                <a:cs typeface="Times New Roman" panose="02020603050405020304" pitchFamily="18" charset="0"/>
              </a:rPr>
              <a:t>.</a:t>
            </a:r>
          </a:p>
          <a:p>
            <a:pPr algn="just"/>
            <a:r>
              <a:rPr lang="en-US" sz="2400" b="1" dirty="0">
                <a:solidFill>
                  <a:srgbClr val="FF0000"/>
                </a:solidFill>
                <a:latin typeface="Times New Roman" panose="02020603050405020304" pitchFamily="18" charset="0"/>
                <a:cs typeface="Times New Roman" panose="02020603050405020304" pitchFamily="18" charset="0"/>
              </a:rPr>
              <a:t>Use Service-Oriented Architecture to reduce costs: </a:t>
            </a:r>
            <a:r>
              <a:rPr lang="en-US" sz="2400" dirty="0">
                <a:latin typeface="Times New Roman" panose="02020603050405020304" pitchFamily="18" charset="0"/>
                <a:cs typeface="Times New Roman" panose="02020603050405020304" pitchFamily="18" charset="0"/>
              </a:rPr>
              <a:t>With Service-Oriented Architecture, </a:t>
            </a:r>
            <a:r>
              <a:rPr lang="en-US" sz="2400" b="1" i="1" dirty="0">
                <a:latin typeface="Times New Roman" panose="02020603050405020304" pitchFamily="18" charset="0"/>
                <a:cs typeface="Times New Roman" panose="02020603050405020304" pitchFamily="18" charset="0"/>
              </a:rPr>
              <a:t>it’s possible to reduce costs while still “maintaining a desired level of output.” </a:t>
            </a:r>
            <a:r>
              <a:rPr lang="en-US" sz="2400" dirty="0">
                <a:latin typeface="Times New Roman" panose="02020603050405020304" pitchFamily="18" charset="0"/>
                <a:cs typeface="Times New Roman" panose="02020603050405020304" pitchFamily="18" charset="0"/>
              </a:rPr>
              <a:t>Using Service-Oriented Architecture </a:t>
            </a:r>
            <a:r>
              <a:rPr lang="en-US" sz="2400" b="1" i="1" dirty="0">
                <a:latin typeface="Times New Roman" panose="02020603050405020304" pitchFamily="18" charset="0"/>
                <a:cs typeface="Times New Roman" panose="02020603050405020304" pitchFamily="18" charset="0"/>
              </a:rPr>
              <a:t>allows businesses to limit the amount of analysis required when developing custom solutions.</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50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iro.medium.com/v2/resize:fit:610/1*QpkU690MioKK7lHwLE0_Bg.png"/>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Tree>
    <p:extLst>
      <p:ext uri="{BB962C8B-B14F-4D97-AF65-F5344CB8AC3E}">
        <p14:creationId xmlns:p14="http://schemas.microsoft.com/office/powerpoint/2010/main" val="309193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405229"/>
            <a:ext cx="7886700" cy="4981715"/>
          </a:xfrm>
        </p:spPr>
        <p:txBody>
          <a:bodyPr>
            <a:noAutofit/>
          </a:bodyPr>
          <a:lstStyle/>
          <a:p>
            <a:r>
              <a:rPr lang="en-US" sz="2800" dirty="0" err="1" smtClean="0">
                <a:latin typeface="Times New Roman" panose="02020603050405020304" pitchFamily="18" charset="0"/>
                <a:cs typeface="Times New Roman" panose="02020603050405020304" pitchFamily="18" charset="0"/>
              </a:rPr>
              <a:t>IoT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system </a:t>
            </a:r>
            <a:r>
              <a:rPr lang="en-US" sz="2800" dirty="0" smtClean="0">
                <a:latin typeface="Times New Roman" panose="02020603050405020304" pitchFamily="18" charset="0"/>
                <a:cs typeface="Times New Roman" panose="02020603050405020304" pitchFamily="18" charset="0"/>
              </a:rPr>
              <a:t>design are:</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i</a:t>
            </a:r>
            <a:r>
              <a:rPr lang="en-US" sz="2800" b="1" dirty="0" smtClean="0">
                <a:solidFill>
                  <a:srgbClr val="FF0000"/>
                </a:solidFill>
                <a:latin typeface="Times New Roman" panose="02020603050405020304" pitchFamily="18" charset="0"/>
                <a:cs typeface="Times New Roman" panose="02020603050405020304" pitchFamily="18" charset="0"/>
              </a:rPr>
              <a:t>ndependent </a:t>
            </a:r>
            <a:r>
              <a:rPr lang="en-US" sz="2800" b="1" dirty="0">
                <a:solidFill>
                  <a:srgbClr val="FF0000"/>
                </a:solidFill>
                <a:latin typeface="Times New Roman" panose="02020603050405020304" pitchFamily="18" charset="0"/>
                <a:cs typeface="Times New Roman" panose="02020603050405020304" pitchFamily="18" charset="0"/>
              </a:rPr>
              <a:t>of specific product, </a:t>
            </a:r>
            <a:r>
              <a:rPr lang="en-US" sz="2800" b="1" dirty="0" smtClean="0">
                <a:solidFill>
                  <a:srgbClr val="FF0000"/>
                </a:solidFill>
                <a:latin typeface="Times New Roman" panose="02020603050405020304" pitchFamily="18" charset="0"/>
                <a:cs typeface="Times New Roman" panose="02020603050405020304" pitchFamily="18" charset="0"/>
              </a:rPr>
              <a:t>and</a:t>
            </a:r>
          </a:p>
          <a:p>
            <a:pPr marL="0" indent="0">
              <a:buNone/>
            </a:pP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          - service </a:t>
            </a:r>
            <a:r>
              <a:rPr lang="en-US" sz="2800" b="1" dirty="0">
                <a:solidFill>
                  <a:srgbClr val="FF0000"/>
                </a:solidFill>
                <a:latin typeface="Times New Roman" panose="02020603050405020304" pitchFamily="18" charset="0"/>
                <a:cs typeface="Times New Roman" panose="02020603050405020304" pitchFamily="18" charset="0"/>
              </a:rPr>
              <a:t>or programming language.</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systems </a:t>
            </a:r>
            <a:r>
              <a:rPr lang="en-US" sz="2800" dirty="0" smtClean="0">
                <a:latin typeface="Times New Roman" panose="02020603050405020304" pitchFamily="18" charset="0"/>
                <a:cs typeface="Times New Roman" panose="02020603050405020304" pitchFamily="18" charset="0"/>
              </a:rPr>
              <a:t>designed </a:t>
            </a:r>
            <a:r>
              <a:rPr lang="en-US" sz="2800" dirty="0">
                <a:latin typeface="Times New Roman" panose="02020603050405020304" pitchFamily="18" charset="0"/>
                <a:cs typeface="Times New Roman" panose="02020603050405020304" pitchFamily="18" charset="0"/>
              </a:rPr>
              <a:t>with the proposed methodology </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 </a:t>
            </a:r>
            <a:r>
              <a:rPr lang="en-US" sz="2800" b="1" dirty="0">
                <a:solidFill>
                  <a:srgbClr val="0070C0"/>
                </a:solidFill>
                <a:latin typeface="Times New Roman" panose="02020603050405020304" pitchFamily="18" charset="0"/>
                <a:cs typeface="Times New Roman" panose="02020603050405020304" pitchFamily="18" charset="0"/>
              </a:rPr>
              <a:t>reduced design, </a:t>
            </a:r>
            <a:endParaRPr lang="en-US" sz="2800" b="1"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          - testing </a:t>
            </a:r>
            <a:r>
              <a:rPr lang="en-US" sz="2800" b="1" dirty="0">
                <a:solidFill>
                  <a:srgbClr val="0070C0"/>
                </a:solidFill>
                <a:latin typeface="Times New Roman" panose="02020603050405020304" pitchFamily="18" charset="0"/>
                <a:cs typeface="Times New Roman" panose="02020603050405020304" pitchFamily="18" charset="0"/>
              </a:rPr>
              <a:t>and maintenance time, </a:t>
            </a:r>
            <a:endParaRPr lang="en-US" sz="2800" b="1"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          - better interoperability, and </a:t>
            </a:r>
          </a:p>
          <a:p>
            <a:pPr marL="0" indent="0">
              <a:buNone/>
            </a:pP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          - reduced </a:t>
            </a:r>
            <a:r>
              <a:rPr lang="en-US" sz="2800" b="1" dirty="0">
                <a:solidFill>
                  <a:srgbClr val="0070C0"/>
                </a:solidFill>
                <a:latin typeface="Times New Roman" panose="02020603050405020304" pitchFamily="18" charset="0"/>
                <a:cs typeface="Times New Roman" panose="02020603050405020304" pitchFamily="18" charset="0"/>
              </a:rPr>
              <a:t>complexity</a:t>
            </a:r>
            <a:r>
              <a:rPr lang="en-US" sz="2800" b="1" dirty="0" smtClean="0">
                <a:solidFill>
                  <a:srgbClr val="0070C0"/>
                </a:solidFill>
                <a:latin typeface="Times New Roman" panose="02020603050405020304" pitchFamily="18" charset="0"/>
                <a:cs typeface="Times New Roman" panose="02020603050405020304" pitchFamily="18" charset="0"/>
              </a:rPr>
              <a:t>.</a:t>
            </a:r>
            <a:endParaRPr lang="en-US" sz="2800" b="1" dirty="0">
              <a:solidFill>
                <a:srgbClr val="0070C0"/>
              </a:solidFill>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865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i="1" dirty="0" smtClean="0">
                <a:latin typeface="Times New Roman" panose="02020603050405020304" pitchFamily="18" charset="0"/>
                <a:cs typeface="Times New Roman" panose="02020603050405020304" pitchFamily="18" charset="0"/>
              </a:rPr>
              <a:t>Assignments</a:t>
            </a:r>
            <a:endParaRPr lang="en-US" sz="35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buAutoNum type="arabicPeriod"/>
            </a:pPr>
            <a:r>
              <a:rPr lang="en-US" dirty="0" smtClean="0"/>
              <a:t>Write in details about the communication model with necessary block diagrams.</a:t>
            </a:r>
          </a:p>
          <a:p>
            <a:pPr marL="457200" indent="-457200">
              <a:buAutoNum type="arabicPeriod"/>
            </a:pPr>
            <a:r>
              <a:rPr lang="en-US" dirty="0" smtClean="0"/>
              <a:t>Briefly explain SOA with necessary diagrams.</a:t>
            </a:r>
          </a:p>
          <a:p>
            <a:pPr marL="457200" indent="-457200">
              <a:buAutoNum type="arabicPeriod"/>
            </a:pPr>
            <a:r>
              <a:rPr lang="en-US" dirty="0" smtClean="0"/>
              <a:t>Brief about the weather monitoring </a:t>
            </a:r>
            <a:r>
              <a:rPr lang="en-US" dirty="0" err="1" smtClean="0"/>
              <a:t>IoT</a:t>
            </a:r>
            <a:r>
              <a:rPr lang="en-US" dirty="0" smtClean="0"/>
              <a:t> system modeling based on steps involved in </a:t>
            </a:r>
            <a:r>
              <a:rPr lang="en-US" dirty="0" err="1" smtClean="0"/>
              <a:t>IoT</a:t>
            </a:r>
            <a:r>
              <a:rPr lang="en-US" dirty="0" smtClean="0"/>
              <a:t> architecture models.</a:t>
            </a:r>
          </a:p>
          <a:p>
            <a:pPr marL="457200" indent="-457200">
              <a:buAutoNum type="arabicPeriod"/>
            </a:pPr>
            <a:r>
              <a:rPr lang="en-US" dirty="0" smtClean="0"/>
              <a:t>Write notes on the steps involved in </a:t>
            </a:r>
            <a:r>
              <a:rPr lang="en-US" dirty="0" err="1" smtClean="0"/>
              <a:t>IoT</a:t>
            </a:r>
            <a:r>
              <a:rPr lang="en-US" dirty="0" smtClean="0"/>
              <a:t> architecture model with flow diagram.</a:t>
            </a:r>
            <a:endParaRPr lang="en-US" dirty="0"/>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2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975"/>
            <a:ext cx="7886700" cy="690492"/>
          </a:xfrm>
        </p:spPr>
        <p:txBody>
          <a:bodyPr>
            <a:normAutofit/>
          </a:bodyPr>
          <a:lstStyle/>
          <a:p>
            <a:r>
              <a:rPr lang="en-US" sz="3200" b="1" dirty="0" err="1" smtClean="0">
                <a:latin typeface="Times New Roman" panose="02020603050405020304" pitchFamily="18" charset="0"/>
                <a:cs typeface="Times New Roman" panose="02020603050405020304" pitchFamily="18" charset="0"/>
              </a:rPr>
              <a:t>IoT</a:t>
            </a:r>
            <a:r>
              <a:rPr lang="en-US" sz="3200" b="1" dirty="0" smtClean="0">
                <a:latin typeface="Times New Roman" panose="02020603050405020304" pitchFamily="18" charset="0"/>
                <a:cs typeface="Times New Roman" panose="02020603050405020304" pitchFamily="18" charset="0"/>
              </a:rPr>
              <a:t> Design Methodology Steps</a:t>
            </a:r>
            <a:endParaRPr lang="en-US" sz="3200" b="1"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490" y="737466"/>
            <a:ext cx="6653631" cy="612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37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Purpose &amp; Requirements </a:t>
            </a:r>
            <a:r>
              <a:rPr lang="en-US" sz="3600" b="1" dirty="0" smtClean="0">
                <a:latin typeface="Times New Roman" panose="02020603050405020304" pitchFamily="18" charset="0"/>
                <a:cs typeface="Times New Roman" panose="02020603050405020304" pitchFamily="18" charset="0"/>
              </a:rPr>
              <a:t>Specification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smtClean="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first step in </a:t>
            </a:r>
            <a:r>
              <a:rPr lang="en-US" sz="2800" b="1" dirty="0" err="1">
                <a:latin typeface="Times New Roman" panose="02020603050405020304" pitchFamily="18" charset="0"/>
                <a:cs typeface="Times New Roman" panose="02020603050405020304" pitchFamily="18" charset="0"/>
              </a:rPr>
              <a:t>IoT</a:t>
            </a:r>
            <a:r>
              <a:rPr lang="en-US" sz="2800" b="1" dirty="0">
                <a:latin typeface="Times New Roman" panose="02020603050405020304" pitchFamily="18" charset="0"/>
                <a:cs typeface="Times New Roman" panose="02020603050405020304" pitchFamily="18" charset="0"/>
              </a:rPr>
              <a:t> system design methodology is </a:t>
            </a:r>
            <a:r>
              <a:rPr lang="en-US" sz="2800" b="1" dirty="0">
                <a:solidFill>
                  <a:srgbClr val="FF0000"/>
                </a:solidFill>
                <a:latin typeface="Times New Roman" panose="02020603050405020304" pitchFamily="18" charset="0"/>
                <a:cs typeface="Times New Roman" panose="02020603050405020304" pitchFamily="18" charset="0"/>
              </a:rPr>
              <a:t>to define the purpose and requirements of the system</a:t>
            </a:r>
            <a:r>
              <a:rPr lang="en-US" sz="2800" b="1" dirty="0">
                <a:latin typeface="Times New Roman" panose="02020603050405020304" pitchFamily="18" charset="0"/>
                <a:cs typeface="Times New Roman" panose="02020603050405020304" pitchFamily="18" charset="0"/>
              </a:rPr>
              <a:t>. </a:t>
            </a:r>
            <a:endParaRPr lang="en-US" sz="2800" b="1" dirty="0" smtClean="0">
              <a:latin typeface="Times New Roman" panose="02020603050405020304" pitchFamily="18" charset="0"/>
              <a:cs typeface="Times New Roman" panose="02020603050405020304" pitchFamily="18" charset="0"/>
            </a:endParaRPr>
          </a:p>
          <a:p>
            <a:pPr marL="0" indent="0">
              <a:buNone/>
            </a:pPr>
            <a:endParaRPr lang="en-US" sz="2800" b="1" dirty="0" smtClean="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In </a:t>
            </a:r>
            <a:r>
              <a:rPr lang="en-US" sz="2800" b="1" dirty="0">
                <a:latin typeface="Times New Roman" panose="02020603050405020304" pitchFamily="18" charset="0"/>
                <a:cs typeface="Times New Roman" panose="02020603050405020304" pitchFamily="18" charset="0"/>
              </a:rPr>
              <a:t>this step, </a:t>
            </a:r>
            <a:r>
              <a:rPr lang="en-US" sz="2800" b="1" dirty="0" smtClean="0">
                <a:latin typeface="Times New Roman" panose="02020603050405020304" pitchFamily="18" charset="0"/>
                <a:cs typeface="Times New Roman" panose="02020603050405020304" pitchFamily="18" charset="0"/>
              </a:rPr>
              <a:t>involves the following steps such as</a:t>
            </a:r>
          </a:p>
          <a:p>
            <a:r>
              <a:rPr lang="en-US" sz="2800" b="1" dirty="0" smtClean="0">
                <a:solidFill>
                  <a:srgbClr val="0070C0"/>
                </a:solidFill>
                <a:latin typeface="Times New Roman" panose="02020603050405020304" pitchFamily="18" charset="0"/>
                <a:cs typeface="Times New Roman" panose="02020603050405020304" pitchFamily="18" charset="0"/>
              </a:rPr>
              <a:t>the system purpose</a:t>
            </a:r>
            <a:r>
              <a:rPr lang="en-US" sz="2800" b="1" dirty="0">
                <a:solidFill>
                  <a:srgbClr val="0070C0"/>
                </a:solidFill>
                <a:latin typeface="Times New Roman" panose="02020603050405020304" pitchFamily="18" charset="0"/>
                <a:cs typeface="Times New Roman" panose="02020603050405020304" pitchFamily="18" charset="0"/>
              </a:rPr>
              <a:t>, </a:t>
            </a:r>
            <a:endParaRPr lang="en-US" sz="2800" b="1" dirty="0" smtClean="0">
              <a:solidFill>
                <a:srgbClr val="0070C0"/>
              </a:solidFill>
              <a:latin typeface="Times New Roman" panose="02020603050405020304" pitchFamily="18" charset="0"/>
              <a:cs typeface="Times New Roman" panose="02020603050405020304" pitchFamily="18" charset="0"/>
            </a:endParaRPr>
          </a:p>
          <a:p>
            <a:r>
              <a:rPr lang="en-US" sz="2800" b="1" dirty="0" smtClean="0">
                <a:solidFill>
                  <a:srgbClr val="0070C0"/>
                </a:solidFill>
                <a:latin typeface="Times New Roman" panose="02020603050405020304" pitchFamily="18" charset="0"/>
                <a:cs typeface="Times New Roman" panose="02020603050405020304" pitchFamily="18" charset="0"/>
              </a:rPr>
              <a:t>behavior </a:t>
            </a:r>
            <a:r>
              <a:rPr lang="en-US" sz="2800" b="1" dirty="0">
                <a:solidFill>
                  <a:srgbClr val="0070C0"/>
                </a:solidFill>
                <a:latin typeface="Times New Roman" panose="02020603050405020304" pitchFamily="18" charset="0"/>
                <a:cs typeface="Times New Roman" panose="02020603050405020304" pitchFamily="18" charset="0"/>
              </a:rPr>
              <a:t>and </a:t>
            </a:r>
            <a:endParaRPr lang="en-US" sz="2800" b="1" dirty="0" smtClean="0">
              <a:solidFill>
                <a:srgbClr val="0070C0"/>
              </a:solidFill>
              <a:latin typeface="Times New Roman" panose="02020603050405020304" pitchFamily="18" charset="0"/>
              <a:cs typeface="Times New Roman" panose="02020603050405020304" pitchFamily="18" charset="0"/>
            </a:endParaRPr>
          </a:p>
          <a:p>
            <a:pPr algn="just"/>
            <a:r>
              <a:rPr lang="en-US" sz="2800" b="1" dirty="0" smtClean="0">
                <a:solidFill>
                  <a:srgbClr val="0070C0"/>
                </a:solidFill>
                <a:latin typeface="Times New Roman" panose="02020603050405020304" pitchFamily="18" charset="0"/>
                <a:cs typeface="Times New Roman" panose="02020603050405020304" pitchFamily="18" charset="0"/>
              </a:rPr>
              <a:t>requirements such as </a:t>
            </a:r>
            <a:r>
              <a:rPr lang="en-US" sz="2600" i="1" dirty="0">
                <a:solidFill>
                  <a:srgbClr val="FF0000"/>
                </a:solidFill>
              </a:rPr>
              <a:t>(such as data collection requirements, data analysis requirements, system management requirements, data privacy and security </a:t>
            </a:r>
            <a:r>
              <a:rPr lang="en-US" sz="2600" i="1" dirty="0" smtClean="0">
                <a:solidFill>
                  <a:srgbClr val="FF0000"/>
                </a:solidFill>
              </a:rPr>
              <a:t>requirements</a:t>
            </a:r>
            <a:r>
              <a:rPr lang="en-US" sz="2600" i="1" dirty="0">
                <a:solidFill>
                  <a:srgbClr val="FF0000"/>
                </a:solidFill>
              </a:rPr>
              <a:t>, user interface requirements, ...) </a:t>
            </a:r>
            <a:r>
              <a:rPr lang="en-US" sz="2800" b="1" dirty="0" smtClean="0">
                <a:solidFill>
                  <a:srgbClr val="0070C0"/>
                </a:solidFill>
                <a:latin typeface="Times New Roman" panose="02020603050405020304" pitchFamily="18" charset="0"/>
                <a:cs typeface="Times New Roman" panose="02020603050405020304" pitchFamily="18" charset="0"/>
              </a:rPr>
              <a:t>are </a:t>
            </a:r>
            <a:r>
              <a:rPr lang="en-US" sz="2800" b="1" dirty="0">
                <a:solidFill>
                  <a:srgbClr val="0070C0"/>
                </a:solidFill>
                <a:latin typeface="Times New Roman" panose="02020603050405020304" pitchFamily="18" charset="0"/>
                <a:cs typeface="Times New Roman" panose="02020603050405020304" pitchFamily="18" charset="0"/>
              </a:rPr>
              <a:t>captured.</a:t>
            </a:r>
            <a:endParaRPr lang="en-US" sz="2800" dirty="0">
              <a:solidFill>
                <a:srgbClr val="0070C0"/>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259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Purpose &amp; Requirements </a:t>
            </a:r>
            <a:r>
              <a:rPr lang="en-US" sz="3600" b="1" dirty="0" smtClean="0">
                <a:latin typeface="Times New Roman" panose="02020603050405020304" pitchFamily="18" charset="0"/>
                <a:cs typeface="Times New Roman" panose="02020603050405020304" pitchFamily="18" charset="0"/>
              </a:rPr>
              <a:t>Specification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800" b="1" dirty="0">
                <a:latin typeface="Times New Roman" panose="02020603050405020304" pitchFamily="18" charset="0"/>
                <a:cs typeface="Times New Roman" panose="02020603050405020304" pitchFamily="18" charset="0"/>
              </a:rPr>
              <a:t>Purpose : </a:t>
            </a:r>
            <a:r>
              <a:rPr lang="en-US" sz="2800" dirty="0">
                <a:latin typeface="Times New Roman" panose="02020603050405020304" pitchFamily="18" charset="0"/>
                <a:cs typeface="Times New Roman" panose="02020603050405020304" pitchFamily="18" charset="0"/>
              </a:rPr>
              <a:t>A </a:t>
            </a:r>
            <a:r>
              <a:rPr lang="en-US" sz="2800" b="1" dirty="0">
                <a:solidFill>
                  <a:srgbClr val="FF0000"/>
                </a:solidFill>
                <a:latin typeface="Times New Roman" panose="02020603050405020304" pitchFamily="18" charset="0"/>
                <a:cs typeface="Times New Roman" panose="02020603050405020304" pitchFamily="18" charset="0"/>
              </a:rPr>
              <a:t>home automation </a:t>
            </a:r>
            <a:r>
              <a:rPr lang="en-US" sz="2800" b="1" dirty="0" smtClean="0">
                <a:solidFill>
                  <a:srgbClr val="FF0000"/>
                </a:solidFill>
                <a:latin typeface="Times New Roman" panose="02020603050405020304" pitchFamily="18" charset="0"/>
                <a:cs typeface="Times New Roman" panose="02020603050405020304" pitchFamily="18" charset="0"/>
              </a:rPr>
              <a:t>system </a:t>
            </a:r>
            <a:r>
              <a:rPr lang="en-US" sz="2800" dirty="0" smtClean="0">
                <a:latin typeface="Times New Roman" panose="02020603050405020304" pitchFamily="18" charset="0"/>
                <a:cs typeface="Times New Roman" panose="02020603050405020304" pitchFamily="18" charset="0"/>
              </a:rPr>
              <a:t>that </a:t>
            </a:r>
            <a:r>
              <a:rPr lang="en-US" sz="2800" dirty="0">
                <a:latin typeface="Times New Roman" panose="02020603050405020304" pitchFamily="18" charset="0"/>
                <a:cs typeface="Times New Roman" panose="02020603050405020304" pitchFamily="18" charset="0"/>
              </a:rPr>
              <a:t>allows </a:t>
            </a:r>
            <a:r>
              <a:rPr lang="en-US" sz="2800" b="1" dirty="0">
                <a:latin typeface="Times New Roman" panose="02020603050405020304" pitchFamily="18" charset="0"/>
                <a:cs typeface="Times New Roman" panose="02020603050405020304" pitchFamily="18" charset="0"/>
              </a:rPr>
              <a:t>controlling of the lights</a:t>
            </a:r>
            <a:r>
              <a:rPr lang="en-US" sz="2800" dirty="0">
                <a:latin typeface="Times New Roman" panose="02020603050405020304" pitchFamily="18" charset="0"/>
                <a:cs typeface="Times New Roman" panose="02020603050405020304" pitchFamily="18" charset="0"/>
              </a:rPr>
              <a:t> in </a:t>
            </a:r>
            <a:r>
              <a:rPr lang="en-US" sz="2800" dirty="0" smtClean="0">
                <a:latin typeface="Times New Roman" panose="02020603050405020304" pitchFamily="18" charset="0"/>
                <a:cs typeface="Times New Roman" panose="02020603050405020304" pitchFamily="18" charset="0"/>
              </a:rPr>
              <a:t>a home </a:t>
            </a:r>
            <a:r>
              <a:rPr lang="en-US" sz="2800" dirty="0">
                <a:latin typeface="Times New Roman" panose="02020603050405020304" pitchFamily="18" charset="0"/>
                <a:cs typeface="Times New Roman" panose="02020603050405020304" pitchFamily="18" charset="0"/>
              </a:rPr>
              <a:t>remotely using a </a:t>
            </a:r>
            <a:r>
              <a:rPr lang="en-US" sz="2800" b="1" dirty="0">
                <a:latin typeface="Times New Roman" panose="02020603050405020304" pitchFamily="18" charset="0"/>
                <a:cs typeface="Times New Roman" panose="02020603050405020304" pitchFamily="18" charset="0"/>
              </a:rPr>
              <a:t>web application</a:t>
            </a:r>
            <a:r>
              <a:rPr lang="en-US" sz="2800" dirty="0">
                <a:latin typeface="Times New Roman" panose="02020603050405020304" pitchFamily="18" charset="0"/>
                <a:cs typeface="Times New Roman" panose="02020603050405020304" pitchFamily="18" charset="0"/>
              </a:rPr>
              <a:t>.</a:t>
            </a:r>
          </a:p>
          <a:p>
            <a:pPr algn="just"/>
            <a:r>
              <a:rPr lang="en-US" sz="2800" b="1" dirty="0">
                <a:latin typeface="Times New Roman" panose="02020603050405020304" pitchFamily="18" charset="0"/>
                <a:cs typeface="Times New Roman" panose="02020603050405020304" pitchFamily="18" charset="0"/>
              </a:rPr>
              <a:t>Behavior : </a:t>
            </a:r>
            <a:r>
              <a:rPr lang="en-US" sz="2800" dirty="0">
                <a:latin typeface="Times New Roman" panose="02020603050405020304" pitchFamily="18" charset="0"/>
                <a:cs typeface="Times New Roman" panose="02020603050405020304" pitchFamily="18" charset="0"/>
              </a:rPr>
              <a:t>The home automation </a:t>
            </a:r>
            <a:r>
              <a:rPr lang="en-US" sz="2800" dirty="0" smtClean="0">
                <a:latin typeface="Times New Roman" panose="02020603050405020304" pitchFamily="18" charset="0"/>
                <a:cs typeface="Times New Roman" panose="02020603050405020304" pitchFamily="18" charset="0"/>
              </a:rPr>
              <a:t>system should </a:t>
            </a:r>
            <a:r>
              <a:rPr lang="en-US" sz="2800" dirty="0">
                <a:latin typeface="Times New Roman" panose="02020603050405020304" pitchFamily="18" charset="0"/>
                <a:cs typeface="Times New Roman" panose="02020603050405020304" pitchFamily="18" charset="0"/>
              </a:rPr>
              <a:t>have </a:t>
            </a:r>
            <a:r>
              <a:rPr lang="en-US" sz="2800" b="1" dirty="0">
                <a:solidFill>
                  <a:srgbClr val="00B050"/>
                </a:solidFill>
                <a:latin typeface="Times New Roman" panose="02020603050405020304" pitchFamily="18" charset="0"/>
                <a:cs typeface="Times New Roman" panose="02020603050405020304" pitchFamily="18" charset="0"/>
              </a:rPr>
              <a:t>auto and manual modes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 </a:t>
            </a:r>
            <a:r>
              <a:rPr lang="en-US" sz="2800" b="1" dirty="0" smtClean="0">
                <a:latin typeface="Times New Roman" panose="02020603050405020304" pitchFamily="18" charset="0"/>
                <a:cs typeface="Times New Roman" panose="02020603050405020304" pitchFamily="18" charset="0"/>
              </a:rPr>
              <a:t>auto </a:t>
            </a:r>
            <a:r>
              <a:rPr lang="en-US" sz="2800" b="1" dirty="0">
                <a:latin typeface="Times New Roman" panose="02020603050405020304" pitchFamily="18" charset="0"/>
                <a:cs typeface="Times New Roman" panose="02020603050405020304" pitchFamily="18" charset="0"/>
              </a:rPr>
              <a:t>mode</a:t>
            </a:r>
            <a:r>
              <a:rPr lang="en-US" sz="2800" dirty="0">
                <a:latin typeface="Times New Roman" panose="02020603050405020304" pitchFamily="18" charset="0"/>
                <a:cs typeface="Times New Roman" panose="02020603050405020304" pitchFamily="18" charset="0"/>
              </a:rPr>
              <a:t>, the system </a:t>
            </a:r>
            <a:r>
              <a:rPr lang="en-US" sz="2800" b="1" dirty="0">
                <a:solidFill>
                  <a:srgbClr val="00B050"/>
                </a:solidFill>
                <a:latin typeface="Times New Roman" panose="02020603050405020304" pitchFamily="18" charset="0"/>
                <a:cs typeface="Times New Roman" panose="02020603050405020304" pitchFamily="18" charset="0"/>
              </a:rPr>
              <a:t>measures </a:t>
            </a:r>
            <a:r>
              <a:rPr lang="en-US" sz="2800" b="1" dirty="0" smtClean="0">
                <a:solidFill>
                  <a:srgbClr val="00B050"/>
                </a:solidFill>
                <a:latin typeface="Times New Roman" panose="02020603050405020304" pitchFamily="18" charset="0"/>
                <a:cs typeface="Times New Roman" panose="02020603050405020304" pitchFamily="18" charset="0"/>
              </a:rPr>
              <a:t>the light </a:t>
            </a:r>
            <a:r>
              <a:rPr lang="en-US" sz="2800" b="1" dirty="0">
                <a:solidFill>
                  <a:srgbClr val="00B050"/>
                </a:solidFill>
                <a:latin typeface="Times New Roman" panose="02020603050405020304" pitchFamily="18" charset="0"/>
                <a:cs typeface="Times New Roman" panose="02020603050405020304" pitchFamily="18" charset="0"/>
              </a:rPr>
              <a:t>level in the room and switches </a:t>
            </a:r>
            <a:r>
              <a:rPr lang="en-US" sz="2800" b="1" dirty="0" smtClean="0">
                <a:solidFill>
                  <a:srgbClr val="00B050"/>
                </a:solidFill>
                <a:latin typeface="Times New Roman" panose="02020603050405020304" pitchFamily="18" charset="0"/>
                <a:cs typeface="Times New Roman" panose="02020603050405020304" pitchFamily="18" charset="0"/>
              </a:rPr>
              <a:t>on the </a:t>
            </a:r>
            <a:r>
              <a:rPr lang="en-US" sz="2800" b="1" dirty="0">
                <a:solidFill>
                  <a:srgbClr val="00B050"/>
                </a:solidFill>
                <a:latin typeface="Times New Roman" panose="02020603050405020304" pitchFamily="18" charset="0"/>
                <a:cs typeface="Times New Roman" panose="02020603050405020304" pitchFamily="18" charset="0"/>
              </a:rPr>
              <a:t>light when it gets dark</a:t>
            </a:r>
            <a:r>
              <a:rPr lang="en-US" sz="2800" dirty="0">
                <a:latin typeface="Times New Roman" panose="02020603050405020304" pitchFamily="18" charset="0"/>
                <a:cs typeface="Times New Roman" panose="02020603050405020304" pitchFamily="18" charset="0"/>
              </a:rPr>
              <a:t>. In </a:t>
            </a:r>
            <a:r>
              <a:rPr lang="en-US" sz="2800" dirty="0" smtClean="0">
                <a:latin typeface="Times New Roman" panose="02020603050405020304" pitchFamily="18" charset="0"/>
                <a:cs typeface="Times New Roman" panose="02020603050405020304" pitchFamily="18" charset="0"/>
              </a:rPr>
              <a:t>manual mode</a:t>
            </a:r>
            <a:r>
              <a:rPr lang="en-US" sz="2800" dirty="0">
                <a:latin typeface="Times New Roman" panose="02020603050405020304" pitchFamily="18" charset="0"/>
                <a:cs typeface="Times New Roman" panose="02020603050405020304" pitchFamily="18" charset="0"/>
              </a:rPr>
              <a:t>, the system provides </a:t>
            </a:r>
            <a:r>
              <a:rPr lang="en-US" sz="2800" b="1" dirty="0">
                <a:solidFill>
                  <a:srgbClr val="00B050"/>
                </a:solidFill>
                <a:latin typeface="Times New Roman" panose="02020603050405020304" pitchFamily="18" charset="0"/>
                <a:cs typeface="Times New Roman" panose="02020603050405020304" pitchFamily="18" charset="0"/>
              </a:rPr>
              <a:t>the option </a:t>
            </a:r>
            <a:r>
              <a:rPr lang="en-US" sz="2800" b="1" dirty="0" smtClean="0">
                <a:solidFill>
                  <a:srgbClr val="00B050"/>
                </a:solidFill>
                <a:latin typeface="Times New Roman" panose="02020603050405020304" pitchFamily="18" charset="0"/>
                <a:cs typeface="Times New Roman" panose="02020603050405020304" pitchFamily="18" charset="0"/>
              </a:rPr>
              <a:t>of manually </a:t>
            </a:r>
            <a:r>
              <a:rPr lang="en-US" sz="2800" b="1" dirty="0">
                <a:solidFill>
                  <a:srgbClr val="00B050"/>
                </a:solidFill>
                <a:latin typeface="Times New Roman" panose="02020603050405020304" pitchFamily="18" charset="0"/>
                <a:cs typeface="Times New Roman" panose="02020603050405020304" pitchFamily="18" charset="0"/>
              </a:rPr>
              <a:t>and remotely switching </a:t>
            </a:r>
            <a:r>
              <a:rPr lang="en-US" sz="2800" b="1" dirty="0" smtClean="0">
                <a:solidFill>
                  <a:srgbClr val="00B050"/>
                </a:solidFill>
                <a:latin typeface="Times New Roman" panose="02020603050405020304" pitchFamily="18" charset="0"/>
                <a:cs typeface="Times New Roman" panose="02020603050405020304" pitchFamily="18" charset="0"/>
              </a:rPr>
              <a:t>on/off the </a:t>
            </a:r>
            <a:r>
              <a:rPr lang="en-US" sz="2800" b="1" dirty="0">
                <a:solidFill>
                  <a:srgbClr val="00B050"/>
                </a:solidFill>
                <a:latin typeface="Times New Roman" panose="02020603050405020304" pitchFamily="18" charset="0"/>
                <a:cs typeface="Times New Roman" panose="02020603050405020304" pitchFamily="18" charset="0"/>
              </a:rPr>
              <a:t>light</a:t>
            </a:r>
            <a:r>
              <a:rPr lang="en-US" sz="2800" dirty="0">
                <a:latin typeface="Times New Roman" panose="02020603050405020304" pitchFamily="18" charset="0"/>
                <a:cs typeface="Times New Roman" panose="02020603050405020304" pitchFamily="18" charset="0"/>
              </a:rPr>
              <a:t>.</a:t>
            </a:r>
          </a:p>
          <a:p>
            <a:pPr algn="just"/>
            <a:r>
              <a:rPr lang="en-US" sz="2800" b="1" dirty="0">
                <a:latin typeface="Times New Roman" panose="02020603050405020304" pitchFamily="18" charset="0"/>
                <a:cs typeface="Times New Roman" panose="02020603050405020304" pitchFamily="18" charset="0"/>
              </a:rPr>
              <a:t>System </a:t>
            </a:r>
            <a:r>
              <a:rPr lang="en-US" sz="2800" b="1" dirty="0" smtClean="0">
                <a:latin typeface="Times New Roman" panose="02020603050405020304" pitchFamily="18" charset="0"/>
                <a:cs typeface="Times New Roman" panose="02020603050405020304" pitchFamily="18" charset="0"/>
              </a:rPr>
              <a:t>Management </a:t>
            </a:r>
            <a:r>
              <a:rPr lang="en-US" sz="2800" b="1" dirty="0">
                <a:latin typeface="Times New Roman" panose="02020603050405020304" pitchFamily="18" charset="0"/>
                <a:cs typeface="Times New Roman" panose="02020603050405020304" pitchFamily="18" charset="0"/>
              </a:rPr>
              <a:t>Requirement : </a:t>
            </a:r>
            <a:r>
              <a:rPr lang="en-US" sz="2800" dirty="0" smtClean="0">
                <a:latin typeface="Times New Roman" panose="02020603050405020304" pitchFamily="18" charset="0"/>
                <a:cs typeface="Times New Roman" panose="02020603050405020304" pitchFamily="18" charset="0"/>
              </a:rPr>
              <a:t>The system </a:t>
            </a:r>
            <a:r>
              <a:rPr lang="en-US" sz="2800" dirty="0">
                <a:latin typeface="Times New Roman" panose="02020603050405020304" pitchFamily="18" charset="0"/>
                <a:cs typeface="Times New Roman" panose="02020603050405020304" pitchFamily="18" charset="0"/>
              </a:rPr>
              <a:t>should provide </a:t>
            </a:r>
            <a:r>
              <a:rPr lang="en-US" sz="2800" b="1" dirty="0" smtClean="0">
                <a:solidFill>
                  <a:srgbClr val="0070C0"/>
                </a:solidFill>
                <a:latin typeface="Times New Roman" panose="02020603050405020304" pitchFamily="18" charset="0"/>
                <a:cs typeface="Times New Roman" panose="02020603050405020304" pitchFamily="18" charset="0"/>
              </a:rPr>
              <a:t>remote monitoring </a:t>
            </a:r>
            <a:r>
              <a:rPr lang="en-US" sz="2800" b="1" dirty="0">
                <a:solidFill>
                  <a:srgbClr val="0070C0"/>
                </a:solidFill>
                <a:latin typeface="Times New Roman" panose="02020603050405020304" pitchFamily="18" charset="0"/>
                <a:cs typeface="Times New Roman" panose="02020603050405020304" pitchFamily="18" charset="0"/>
              </a:rPr>
              <a:t>and control functions.</a:t>
            </a:r>
          </a:p>
          <a:p>
            <a:pPr marL="0" indent="0" algn="just">
              <a:buNone/>
            </a:pP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485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Process Specifications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The second step in the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design methodology is </a:t>
            </a:r>
            <a:r>
              <a:rPr lang="en-US" sz="2800" b="1" dirty="0" smtClean="0">
                <a:solidFill>
                  <a:srgbClr val="FF0000"/>
                </a:solidFill>
                <a:latin typeface="Times New Roman" panose="02020603050405020304" pitchFamily="18" charset="0"/>
                <a:cs typeface="Times New Roman" panose="02020603050405020304" pitchFamily="18" charset="0"/>
              </a:rPr>
              <a:t>to </a:t>
            </a:r>
            <a:r>
              <a:rPr lang="en-US" sz="2800" b="1" dirty="0">
                <a:solidFill>
                  <a:srgbClr val="FF0000"/>
                </a:solidFill>
                <a:latin typeface="Times New Roman" panose="02020603050405020304" pitchFamily="18" charset="0"/>
                <a:cs typeface="Times New Roman" panose="02020603050405020304" pitchFamily="18" charset="0"/>
              </a:rPr>
              <a:t>define the process specification</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step, the use cases of the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system are </a:t>
            </a:r>
            <a:r>
              <a:rPr lang="en-US" sz="2800" b="1" dirty="0">
                <a:solidFill>
                  <a:srgbClr val="FF0000"/>
                </a:solidFill>
                <a:latin typeface="Times New Roman" panose="02020603050405020304" pitchFamily="18" charset="0"/>
                <a:cs typeface="Times New Roman" panose="02020603050405020304" pitchFamily="18" charset="0"/>
              </a:rPr>
              <a:t>formally described based on and derived from the purpose and requirement specifications</a:t>
            </a:r>
            <a:r>
              <a:rPr lang="en-US" sz="2800" dirty="0">
                <a:latin typeface="Times New Roman" panose="02020603050405020304" pitchFamily="18" charset="0"/>
                <a:cs typeface="Times New Roman" panose="02020603050405020304" pitchFamily="18" charset="0"/>
              </a:rPr>
              <a:t>.</a:t>
            </a:r>
          </a:p>
        </p:txBody>
      </p:sp>
      <p:pic>
        <p:nvPicPr>
          <p:cNvPr id="4" name="Picture 4" descr="Vellore Institute of Technolog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898" y="-871"/>
            <a:ext cx="985102" cy="104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07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2675</Words>
  <Application>Microsoft Office PowerPoint</Application>
  <PresentationFormat>On-screen Show (4:3)</PresentationFormat>
  <Paragraphs>248</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Georgia</vt:lpstr>
      <vt:lpstr>Segoe UI</vt:lpstr>
      <vt:lpstr>Times New Roman</vt:lpstr>
      <vt:lpstr>Office Theme</vt:lpstr>
      <vt:lpstr>Architecture Reference Model</vt:lpstr>
      <vt:lpstr>Module 2  - Topics</vt:lpstr>
      <vt:lpstr>IoT Design Methodology that includes: </vt:lpstr>
      <vt:lpstr>Introduction</vt:lpstr>
      <vt:lpstr>Introduction</vt:lpstr>
      <vt:lpstr>IoT Design Methodology Steps</vt:lpstr>
      <vt:lpstr>Purpose &amp; Requirements Specification</vt:lpstr>
      <vt:lpstr>Purpose &amp; Requirements Specification</vt:lpstr>
      <vt:lpstr>Process Specifications</vt:lpstr>
      <vt:lpstr>Process Specifications</vt:lpstr>
      <vt:lpstr>Process Specifications</vt:lpstr>
      <vt:lpstr>Process Specifications</vt:lpstr>
      <vt:lpstr>Domain Model Specification</vt:lpstr>
      <vt:lpstr>Domain Model Specification</vt:lpstr>
      <vt:lpstr>Domain Model Specification</vt:lpstr>
      <vt:lpstr>Domain Model Specification</vt:lpstr>
      <vt:lpstr>Information Model Specification</vt:lpstr>
      <vt:lpstr>Information Model Specification</vt:lpstr>
      <vt:lpstr>Service Specifications</vt:lpstr>
      <vt:lpstr>Service Specifications</vt:lpstr>
      <vt:lpstr>Service Specifications</vt:lpstr>
      <vt:lpstr>IoT Level Specifications</vt:lpstr>
      <vt:lpstr>Functional View Specification</vt:lpstr>
      <vt:lpstr>Functional View Specification</vt:lpstr>
      <vt:lpstr>Functional View Specification</vt:lpstr>
      <vt:lpstr>Functional View Specification</vt:lpstr>
      <vt:lpstr>Functional View Specification – Major Functions</vt:lpstr>
      <vt:lpstr>Operational View specifications</vt:lpstr>
      <vt:lpstr>Operational View specifications</vt:lpstr>
      <vt:lpstr>Operational View specifications</vt:lpstr>
      <vt:lpstr>Operational View specifications</vt:lpstr>
      <vt:lpstr>Device and Component Integrations</vt:lpstr>
      <vt:lpstr>Application Development</vt:lpstr>
      <vt:lpstr>Communication and security model </vt:lpstr>
      <vt:lpstr>Communication and security model </vt:lpstr>
      <vt:lpstr>Communication and security model </vt:lpstr>
      <vt:lpstr>Communication and security model </vt:lpstr>
      <vt:lpstr>Various Layers of Communication loT Model</vt:lpstr>
      <vt:lpstr>IoT Communication API – ReST REpresentational State Transfer</vt:lpstr>
      <vt:lpstr>IoT Communication API – ReST REpresentational State Transfer</vt:lpstr>
      <vt:lpstr>IoT Communication API – ReST REpresentational State Transfer</vt:lpstr>
      <vt:lpstr>Service-Oriented Architecture (SOA) based architecture</vt:lpstr>
      <vt:lpstr>SOA based architecture</vt:lpstr>
      <vt:lpstr>Services</vt:lpstr>
      <vt:lpstr>Types of Services</vt:lpstr>
      <vt:lpstr>Characteristics Of Service-Oriented Architecture </vt:lpstr>
      <vt:lpstr>Benefits Of Service-Oriented Architecture</vt:lpstr>
      <vt:lpstr>Benefits Of Service-Oriented Architecture</vt:lpstr>
      <vt:lpstr>PowerPoint Presentation</vt:lpstr>
      <vt:lpstr>Assignments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Reference Model</dc:title>
  <dc:creator>intel-vsc</dc:creator>
  <cp:lastModifiedBy>intel-vsc</cp:lastModifiedBy>
  <cp:revision>74</cp:revision>
  <dcterms:created xsi:type="dcterms:W3CDTF">2023-05-08T09:41:34Z</dcterms:created>
  <dcterms:modified xsi:type="dcterms:W3CDTF">2023-05-08T18:21:12Z</dcterms:modified>
</cp:coreProperties>
</file>