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289" r:id="rId4"/>
    <p:sldId id="290" r:id="rId5"/>
    <p:sldId id="291" r:id="rId6"/>
    <p:sldId id="292" r:id="rId7"/>
    <p:sldId id="293" r:id="rId8"/>
    <p:sldId id="294" r:id="rId9"/>
    <p:sldId id="296" r:id="rId10"/>
    <p:sldId id="330" r:id="rId11"/>
    <p:sldId id="297" r:id="rId12"/>
    <p:sldId id="298" r:id="rId13"/>
    <p:sldId id="299" r:id="rId14"/>
    <p:sldId id="300" r:id="rId15"/>
    <p:sldId id="301" r:id="rId16"/>
    <p:sldId id="302" r:id="rId17"/>
    <p:sldId id="303" r:id="rId18"/>
    <p:sldId id="304" r:id="rId19"/>
    <p:sldId id="305" r:id="rId20"/>
    <p:sldId id="307" r:id="rId21"/>
    <p:sldId id="306" r:id="rId22"/>
    <p:sldId id="308" r:id="rId23"/>
    <p:sldId id="335" r:id="rId24"/>
    <p:sldId id="334"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4" r:id="rId38"/>
    <p:sldId id="331" r:id="rId39"/>
    <p:sldId id="321" r:id="rId40"/>
    <p:sldId id="332" r:id="rId41"/>
    <p:sldId id="323" r:id="rId42"/>
    <p:sldId id="327" r:id="rId43"/>
    <p:sldId id="325" r:id="rId44"/>
    <p:sldId id="326" r:id="rId45"/>
    <p:sldId id="333" r:id="rId46"/>
    <p:sldId id="280" r:id="rId47"/>
    <p:sldId id="28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306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E9648E-D4EE-4DA4-9BF1-4E6478D2712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197042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9648E-D4EE-4DA4-9BF1-4E6478D2712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276058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9648E-D4EE-4DA4-9BF1-4E6478D2712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367597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9648E-D4EE-4DA4-9BF1-4E6478D2712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71377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9648E-D4EE-4DA4-9BF1-4E6478D2712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114709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E9648E-D4EE-4DA4-9BF1-4E6478D2712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305445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0E9648E-D4EE-4DA4-9BF1-4E6478D2712E}"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12059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E9648E-D4EE-4DA4-9BF1-4E6478D2712E}"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412312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9648E-D4EE-4DA4-9BF1-4E6478D2712E}"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428375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9648E-D4EE-4DA4-9BF1-4E6478D2712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264293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9648E-D4EE-4DA4-9BF1-4E6478D2712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98980-DFD5-4D82-A5D4-64705032C2E0}" type="slidenum">
              <a:rPr lang="en-IN" smtClean="0"/>
              <a:t>‹#›</a:t>
            </a:fld>
            <a:endParaRPr lang="en-IN"/>
          </a:p>
        </p:txBody>
      </p:sp>
    </p:spTree>
    <p:extLst>
      <p:ext uri="{BB962C8B-B14F-4D97-AF65-F5344CB8AC3E}">
        <p14:creationId xmlns:p14="http://schemas.microsoft.com/office/powerpoint/2010/main" val="208252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9648E-D4EE-4DA4-9BF1-4E6478D2712E}" type="datetimeFigureOut">
              <a:rPr lang="en-IN" smtClean="0"/>
              <a:t>11-05-2023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98980-DFD5-4D82-A5D4-64705032C2E0}" type="slidenum">
              <a:rPr lang="en-IN" smtClean="0"/>
              <a:t>‹#›</a:t>
            </a:fld>
            <a:endParaRPr lang="en-IN"/>
          </a:p>
        </p:txBody>
      </p:sp>
    </p:spTree>
    <p:extLst>
      <p:ext uri="{BB962C8B-B14F-4D97-AF65-F5344CB8AC3E}">
        <p14:creationId xmlns:p14="http://schemas.microsoft.com/office/powerpoint/2010/main" val="203133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hyperlink" Target="https://public.tableau.com/en-us/s/download" TargetMode="Externa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hyperlink" Target="https://www.postscapes.com/iot-gateways/" TargetMode="External" /><Relationship Id="rId2" Type="http://schemas.openxmlformats.org/officeDocument/2006/relationships/hyperlink" Target="https://www.forbes.com/sites/janakirammsv/2016/08/22/10-steps-to-implementing-a-successful-enterprise-iot-strategy/#587b31968b9e" TargetMode="External" /><Relationship Id="rId1" Type="http://schemas.openxmlformats.org/officeDocument/2006/relationships/slideLayout" Target="../slideLayouts/slideLayout2.xml" /><Relationship Id="rId6" Type="http://schemas.openxmlformats.org/officeDocument/2006/relationships/hyperlink" Target="https://www.theverge.com/2017/12/1/16723186/elon-musk-battery-launched-south-australia" TargetMode="External" /><Relationship Id="rId5" Type="http://schemas.openxmlformats.org/officeDocument/2006/relationships/hyperlink" Target="https://www.behance.net/gallery/54994393/Fitness-App-Dashboard" TargetMode="External" /><Relationship Id="rId4" Type="http://schemas.openxmlformats.org/officeDocument/2006/relationships/hyperlink" Target="https://iotdesignpro.com/articles/top-10-iot-cloud-platforms" TargetMode="Externa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ECE 3501 –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Fundamentals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pPr algn="r"/>
            <a:r>
              <a:rPr lang="en-IN" dirty="0">
                <a:solidFill>
                  <a:schemeClr val="tx1"/>
                </a:solidFill>
                <a:latin typeface="Times New Roman" panose="02020603050405020304" pitchFamily="18" charset="0"/>
                <a:cs typeface="Times New Roman" panose="02020603050405020304" pitchFamily="18" charset="0"/>
              </a:rPr>
              <a:t>Module 3</a:t>
            </a:r>
          </a:p>
          <a:p>
            <a:pPr algn="r"/>
            <a:r>
              <a:rPr lang="en-IN" dirty="0" err="1">
                <a:solidFill>
                  <a:schemeClr val="tx1"/>
                </a:solidFill>
                <a:latin typeface="Times New Roman" panose="02020603050405020304" pitchFamily="18" charset="0"/>
                <a:cs typeface="Times New Roman" panose="02020603050405020304" pitchFamily="18" charset="0"/>
              </a:rPr>
              <a:t>Dr.V.Berlin</a:t>
            </a:r>
            <a:r>
              <a:rPr lang="en-IN" dirty="0">
                <a:solidFill>
                  <a:schemeClr val="tx1"/>
                </a:solidFill>
                <a:latin typeface="Times New Roman" panose="02020603050405020304" pitchFamily="18" charset="0"/>
                <a:cs typeface="Times New Roman" panose="02020603050405020304" pitchFamily="18" charset="0"/>
              </a:rPr>
              <a:t> Hency</a:t>
            </a:r>
          </a:p>
          <a:p>
            <a:pPr algn="r"/>
            <a:r>
              <a:rPr lang="en-IN" dirty="0">
                <a:solidFill>
                  <a:schemeClr val="tx1"/>
                </a:solidFill>
                <a:latin typeface="Times New Roman" panose="02020603050405020304" pitchFamily="18" charset="0"/>
                <a:cs typeface="Times New Roman" panose="02020603050405020304" pitchFamily="18" charset="0"/>
              </a:rPr>
              <a:t>Professor</a:t>
            </a:r>
          </a:p>
          <a:p>
            <a:pPr algn="r"/>
            <a:r>
              <a:rPr lang="en-IN" dirty="0">
                <a:solidFill>
                  <a:schemeClr val="tx1"/>
                </a:solidFill>
                <a:latin typeface="Times New Roman" panose="02020603050405020304" pitchFamily="18" charset="0"/>
                <a:cs typeface="Times New Roman" panose="02020603050405020304" pitchFamily="18" charset="0"/>
              </a:rPr>
              <a:t>SENSE</a:t>
            </a:r>
          </a:p>
          <a:p>
            <a:pPr algn="r"/>
            <a:r>
              <a:rPr lang="en-IN" dirty="0">
                <a:solidFill>
                  <a:schemeClr val="tx1"/>
                </a:solidFill>
                <a:latin typeface="Times New Roman" panose="02020603050405020304" pitchFamily="18" charset="0"/>
                <a:cs typeface="Times New Roman" panose="02020603050405020304" pitchFamily="18" charset="0"/>
              </a:rPr>
              <a:t>VIT Chennai</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61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IoT</a:t>
            </a:r>
            <a:r>
              <a:rPr lang="en-IN" dirty="0"/>
              <a:t> Ecosystem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600200"/>
            <a:ext cx="684075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16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The Principle technologies that drive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System</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Wireless Sensor Networks</a:t>
            </a:r>
          </a:p>
          <a:p>
            <a:r>
              <a:rPr lang="en-IN" dirty="0">
                <a:latin typeface="Times New Roman" panose="02020603050405020304" pitchFamily="18" charset="0"/>
                <a:cs typeface="Times New Roman" panose="02020603050405020304" pitchFamily="18" charset="0"/>
              </a:rPr>
              <a:t>Embedded Systems</a:t>
            </a:r>
          </a:p>
          <a:p>
            <a:r>
              <a:rPr lang="en-IN" dirty="0">
                <a:latin typeface="Times New Roman" panose="02020603050405020304" pitchFamily="18" charset="0"/>
                <a:cs typeface="Times New Roman" panose="02020603050405020304" pitchFamily="18" charset="0"/>
              </a:rPr>
              <a:t>Communication Protocols</a:t>
            </a:r>
          </a:p>
          <a:p>
            <a:r>
              <a:rPr lang="en-IN" dirty="0">
                <a:latin typeface="Times New Roman" panose="02020603050405020304" pitchFamily="18" charset="0"/>
                <a:cs typeface="Times New Roman" panose="02020603050405020304" pitchFamily="18" charset="0"/>
              </a:rPr>
              <a:t>Cloud Computing</a:t>
            </a:r>
          </a:p>
          <a:p>
            <a:r>
              <a:rPr lang="en-IN" dirty="0">
                <a:latin typeface="Times New Roman" panose="02020603050405020304" pitchFamily="18" charset="0"/>
                <a:cs typeface="Times New Roman" panose="02020603050405020304" pitchFamily="18" charset="0"/>
              </a:rPr>
              <a:t>Big Data Analytics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65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Wireless Sensor Networks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A Wireless Sensor Network (WSN) is a network formed by a large number of sensor nodes </a:t>
            </a:r>
          </a:p>
          <a:p>
            <a:pPr algn="just"/>
            <a:r>
              <a:rPr lang="en-IN" dirty="0">
                <a:latin typeface="Times New Roman" panose="02020603050405020304" pitchFamily="18" charset="0"/>
                <a:cs typeface="Times New Roman" panose="02020603050405020304" pitchFamily="18" charset="0"/>
              </a:rPr>
              <a:t>where each node is equipped with a sensor to detect physical phenomenon such as light, heat, pressure, etc. </a:t>
            </a:r>
          </a:p>
          <a:p>
            <a:pPr algn="just"/>
            <a:r>
              <a:rPr lang="en-IN" dirty="0">
                <a:latin typeface="Times New Roman" panose="02020603050405020304" pitchFamily="18" charset="0"/>
                <a:cs typeface="Times New Roman" panose="02020603050405020304" pitchFamily="18" charset="0"/>
              </a:rPr>
              <a:t>With the rapid technological development of sensors, WSNs will become the key technology for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A sensor has the ability to capture anything from location to the device orientation. </a:t>
            </a:r>
          </a:p>
          <a:p>
            <a:pPr algn="just"/>
            <a:r>
              <a:rPr lang="en-IN" dirty="0">
                <a:latin typeface="Times New Roman" panose="02020603050405020304" pitchFamily="18" charset="0"/>
                <a:cs typeface="Times New Roman" panose="02020603050405020304" pitchFamily="18" charset="0"/>
              </a:rPr>
              <a:t>Collectively, these sensors produce a huge amount of data, both in unstructured form (such as picture or videos) as well as structured (such as GPS or acceleration data). </a:t>
            </a:r>
          </a:p>
          <a:p>
            <a:pPr algn="just"/>
            <a:r>
              <a:rPr lang="en-IN" dirty="0">
                <a:latin typeface="Times New Roman" panose="02020603050405020304" pitchFamily="18" charset="0"/>
                <a:cs typeface="Times New Roman" panose="02020603050405020304" pitchFamily="18" charset="0"/>
              </a:rPr>
              <a:t>These “devices” are perpetually connected to the Internet over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3G or 4G. 5g 6g</a:t>
            </a:r>
          </a:p>
          <a:p>
            <a:pPr algn="just"/>
            <a:r>
              <a:rPr lang="en-IN" dirty="0">
                <a:latin typeface="Times New Roman" panose="02020603050405020304" pitchFamily="18" charset="0"/>
                <a:cs typeface="Times New Roman" panose="02020603050405020304" pitchFamily="18" charset="0"/>
              </a:rPr>
              <a:t>The devices can be connected through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modem, cloud etc.</a:t>
            </a:r>
          </a:p>
        </p:txBody>
      </p:sp>
    </p:spTree>
    <p:extLst>
      <p:ext uri="{BB962C8B-B14F-4D97-AF65-F5344CB8AC3E}">
        <p14:creationId xmlns:p14="http://schemas.microsoft.com/office/powerpoint/2010/main" val="347243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Wi-Fi Module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7362" y="1634331"/>
            <a:ext cx="56292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00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Embedded Systems</a:t>
            </a:r>
          </a:p>
        </p:txBody>
      </p:sp>
      <p:sp>
        <p:nvSpPr>
          <p:cNvPr id="3" name="Content Placeholder 2"/>
          <p:cNvSpPr>
            <a:spLocks noGrp="1"/>
          </p:cNvSpPr>
          <p:nvPr>
            <p:ph idx="1"/>
          </p:nvPr>
        </p:nvSpPr>
        <p:spPr/>
        <p:txBody>
          <a:bodyPr>
            <a:normAutofit fontScale="62500" lnSpcReduction="20000"/>
          </a:bodyPr>
          <a:lstStyle/>
          <a:p>
            <a:pPr algn="just"/>
            <a:r>
              <a:rPr lang="en-IN" dirty="0">
                <a:latin typeface="Times New Roman" panose="02020603050405020304" pitchFamily="18" charset="0"/>
                <a:cs typeface="Times New Roman" panose="02020603050405020304" pitchFamily="18" charset="0"/>
              </a:rPr>
              <a:t>Embedded hardware devices, micro controllers </a:t>
            </a:r>
            <a:r>
              <a:rPr lang="en-IN" dirty="0" err="1">
                <a:latin typeface="Times New Roman" panose="02020603050405020304" pitchFamily="18" charset="0"/>
                <a:cs typeface="Times New Roman" panose="02020603050405020304" pitchFamily="18" charset="0"/>
              </a:rPr>
              <a:t>etc</a:t>
            </a:r>
            <a:r>
              <a:rPr lang="en-IN" dirty="0">
                <a:latin typeface="Times New Roman" panose="02020603050405020304" pitchFamily="18" charset="0"/>
                <a:cs typeface="Times New Roman" panose="02020603050405020304" pitchFamily="18" charset="0"/>
              </a:rPr>
              <a:t>, are the ones that process the data. </a:t>
            </a:r>
          </a:p>
          <a:p>
            <a:pPr algn="just"/>
            <a:r>
              <a:rPr lang="en-IN" dirty="0">
                <a:latin typeface="Times New Roman" panose="02020603050405020304" pitchFamily="18" charset="0"/>
                <a:cs typeface="Times New Roman" panose="02020603050405020304" pitchFamily="18" charset="0"/>
              </a:rPr>
              <a:t>The data from the sensors are not directly usable and a process for using them is implemented by the embedded system. </a:t>
            </a:r>
          </a:p>
          <a:p>
            <a:pPr algn="just"/>
            <a:r>
              <a:rPr lang="en-IN" dirty="0">
                <a:latin typeface="Times New Roman" panose="02020603050405020304" pitchFamily="18" charset="0"/>
                <a:cs typeface="Times New Roman" panose="02020603050405020304" pitchFamily="18" charset="0"/>
              </a:rPr>
              <a:t>All the connected devices are intelligent devices using a microcontroller or a processor.</a:t>
            </a:r>
          </a:p>
          <a:p>
            <a:pPr algn="just"/>
            <a:r>
              <a:rPr lang="en-IN" dirty="0">
                <a:latin typeface="Times New Roman" panose="02020603050405020304" pitchFamily="18" charset="0"/>
                <a:cs typeface="Times New Roman" panose="02020603050405020304" pitchFamily="18" charset="0"/>
              </a:rPr>
              <a:t> Processors are the brain of the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system. </a:t>
            </a:r>
          </a:p>
          <a:p>
            <a:pPr algn="just"/>
            <a:r>
              <a:rPr lang="en-IN" dirty="0">
                <a:latin typeface="Times New Roman" panose="02020603050405020304" pitchFamily="18" charset="0"/>
                <a:cs typeface="Times New Roman" panose="02020603050405020304" pitchFamily="18" charset="0"/>
              </a:rPr>
              <a:t>Their main function is to process the data from the sensors according to an algorithm to extract the valuable information like status, parameter values, alerts etc., and control actuators in some cases in the system. </a:t>
            </a:r>
          </a:p>
          <a:p>
            <a:pPr algn="just"/>
            <a:r>
              <a:rPr lang="en-IN" dirty="0">
                <a:latin typeface="Times New Roman" panose="02020603050405020304" pitchFamily="18" charset="0"/>
                <a:cs typeface="Times New Roman" panose="02020603050405020304" pitchFamily="18" charset="0"/>
              </a:rPr>
              <a:t>Processors work on a real time basis. Changes in their operational limits can be set by applications depending on customer requirements. </a:t>
            </a:r>
          </a:p>
          <a:p>
            <a:pPr algn="just"/>
            <a:r>
              <a:rPr lang="en-IN" dirty="0">
                <a:latin typeface="Times New Roman" panose="02020603050405020304" pitchFamily="18" charset="0"/>
                <a:cs typeface="Times New Roman" panose="02020603050405020304" pitchFamily="18" charset="0"/>
              </a:rPr>
              <a:t>These are also responsible for securing the data i.e. performing encryption and decryption of the data.</a:t>
            </a:r>
          </a:p>
        </p:txBody>
      </p:sp>
    </p:spTree>
    <p:extLst>
      <p:ext uri="{BB962C8B-B14F-4D97-AF65-F5344CB8AC3E}">
        <p14:creationId xmlns:p14="http://schemas.microsoft.com/office/powerpoint/2010/main" val="69937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Communication Protocols</a:t>
            </a:r>
          </a:p>
        </p:txBody>
      </p:sp>
      <p:sp>
        <p:nvSpPr>
          <p:cNvPr id="3" name="Content Placeholder 2"/>
          <p:cNvSpPr>
            <a:spLocks noGrp="1"/>
          </p:cNvSpPr>
          <p:nvPr>
            <p:ph idx="1"/>
          </p:nvPr>
        </p:nvSpPr>
        <p:spPr/>
        <p:txBody>
          <a:bodyPr/>
          <a:lstStyle/>
          <a:p>
            <a:pPr algn="just"/>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connects various devices through Internet and devices talk to each other through a communication channel. </a:t>
            </a:r>
          </a:p>
          <a:p>
            <a:pPr algn="just"/>
            <a:r>
              <a:rPr lang="en-IN" dirty="0">
                <a:latin typeface="Times New Roman" panose="02020603050405020304" pitchFamily="18" charset="0"/>
                <a:cs typeface="Times New Roman" panose="02020603050405020304" pitchFamily="18" charset="0"/>
              </a:rPr>
              <a:t>The deﬁned communication channel is called as 'Communication Protocol'</a:t>
            </a:r>
          </a:p>
        </p:txBody>
      </p:sp>
    </p:spTree>
    <p:extLst>
      <p:ext uri="{BB962C8B-B14F-4D97-AF65-F5344CB8AC3E}">
        <p14:creationId xmlns:p14="http://schemas.microsoft.com/office/powerpoint/2010/main" val="19164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Communication Protocols</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815" y="1600200"/>
            <a:ext cx="598236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37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Link Layer Protocol</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45010"/>
            <a:ext cx="8229600" cy="3036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77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802.11 – Wi-Fi</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34033"/>
            <a:ext cx="8229600" cy="305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0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802.16- </a:t>
            </a:r>
            <a:r>
              <a:rPr lang="en-IN" dirty="0" err="1">
                <a:latin typeface="Times New Roman" panose="02020603050405020304" pitchFamily="18" charset="0"/>
                <a:cs typeface="Times New Roman" panose="02020603050405020304" pitchFamily="18" charset="0"/>
              </a:rPr>
              <a:t>WiMax</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Collection of wireless broadband standards </a:t>
            </a:r>
          </a:p>
          <a:p>
            <a:r>
              <a:rPr lang="en-IN" dirty="0">
                <a:latin typeface="Times New Roman" panose="02020603050405020304" pitchFamily="18" charset="0"/>
                <a:cs typeface="Times New Roman" panose="02020603050405020304" pitchFamily="18" charset="0"/>
              </a:rPr>
              <a:t>1.5Mbps to 1Gbps data rate</a:t>
            </a:r>
          </a:p>
        </p:txBody>
      </p:sp>
    </p:spTree>
    <p:extLst>
      <p:ext uri="{BB962C8B-B14F-4D97-AF65-F5344CB8AC3E}">
        <p14:creationId xmlns:p14="http://schemas.microsoft.com/office/powerpoint/2010/main" val="380896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IoT</a:t>
            </a:r>
            <a:r>
              <a:rPr lang="en-IN" dirty="0"/>
              <a:t> Working Mechanism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00200"/>
            <a:ext cx="655272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00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802.15.4 – LR-WPAN</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Low-rate wireless personal area networks ex: </a:t>
            </a:r>
            <a:r>
              <a:rPr lang="en-IN" dirty="0" err="1">
                <a:latin typeface="Times New Roman" panose="02020603050405020304" pitchFamily="18" charset="0"/>
                <a:cs typeface="Times New Roman" panose="02020603050405020304" pitchFamily="18" charset="0"/>
              </a:rPr>
              <a:t>LoRa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40Kbps to 250Kbps data rate </a:t>
            </a:r>
          </a:p>
          <a:p>
            <a:r>
              <a:rPr lang="en-IN" dirty="0">
                <a:latin typeface="Times New Roman" panose="02020603050405020304" pitchFamily="18" charset="0"/>
                <a:cs typeface="Times New Roman" panose="02020603050405020304" pitchFamily="18" charset="0"/>
              </a:rPr>
              <a:t>Provides low-cost, low-speed communication for low-power devices</a:t>
            </a:r>
          </a:p>
        </p:txBody>
      </p:sp>
    </p:spTree>
    <p:extLst>
      <p:ext uri="{BB962C8B-B14F-4D97-AF65-F5344CB8AC3E}">
        <p14:creationId xmlns:p14="http://schemas.microsoft.com/office/powerpoint/2010/main" val="378739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802.15.4 – LR-WPAN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1412"/>
            <a:ext cx="8229600" cy="4063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6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Mobile Communication</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2203"/>
            <a:ext cx="8229600" cy="4081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95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0228"/>
            <a:ext cx="8229600" cy="436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80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780"/>
            <a:ext cx="8229600" cy="437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008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Network Layer</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012" y="2034381"/>
            <a:ext cx="66579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28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Network Layer</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6350" y="2039144"/>
            <a:ext cx="65913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83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Network Layer</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687" y="2262981"/>
            <a:ext cx="65246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13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Transport Layer</a:t>
            </a:r>
          </a:p>
        </p:txBody>
      </p:sp>
      <p:sp>
        <p:nvSpPr>
          <p:cNvPr id="4" name="Content Placeholder 3"/>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Transmission Control Protocol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Connection oriented and state full protocol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Ensures reliable transmission, provides error detection, ﬂow control and congestion control</a:t>
            </a:r>
          </a:p>
          <a:p>
            <a:pPr lvl="1">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56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TCP</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2866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3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1714500"/>
            <a:ext cx="351472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449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Transport Layer</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User Datagram Protocol </a:t>
            </a:r>
          </a:p>
          <a:p>
            <a:pPr lvl="1">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Conneconless</a:t>
            </a:r>
            <a:r>
              <a:rPr lang="en-IN" dirty="0">
                <a:latin typeface="Times New Roman" panose="02020603050405020304" pitchFamily="18" charset="0"/>
                <a:cs typeface="Times New Roman" panose="02020603050405020304" pitchFamily="18" charset="0"/>
              </a:rPr>
              <a:t> and stateless protocol </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Asynchronous protocol</a:t>
            </a:r>
          </a:p>
        </p:txBody>
      </p:sp>
    </p:spTree>
    <p:extLst>
      <p:ext uri="{BB962C8B-B14F-4D97-AF65-F5344CB8AC3E}">
        <p14:creationId xmlns:p14="http://schemas.microsoft.com/office/powerpoint/2010/main" val="3247722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UDP</a:t>
            </a:r>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47358"/>
            <a:ext cx="8229600" cy="2631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466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Comparision</a:t>
            </a:r>
            <a:endParaRPr lang="en-IN" dirty="0">
              <a:latin typeface="Times New Roman" panose="02020603050405020304" pitchFamily="18" charset="0"/>
              <a:cs typeface="Times New Roman" panose="02020603050405020304" pitchFamily="18" charset="0"/>
            </a:endParaRP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770" y="1600200"/>
            <a:ext cx="732645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98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Layer</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5458"/>
            <a:ext cx="8229600" cy="3135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622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Layer</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03969"/>
            <a:ext cx="8229600" cy="31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306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Layer</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0861"/>
            <a:ext cx="8229600" cy="3164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433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Layer</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Message Queue Telemetry Transport </a:t>
            </a:r>
          </a:p>
          <a:p>
            <a:r>
              <a:rPr lang="en-IN" dirty="0">
                <a:latin typeface="Times New Roman" panose="02020603050405020304" pitchFamily="18" charset="0"/>
                <a:cs typeface="Times New Roman" panose="02020603050405020304" pitchFamily="18" charset="0"/>
              </a:rPr>
              <a:t>Based on Publish-Subscribe model </a:t>
            </a:r>
          </a:p>
          <a:p>
            <a:r>
              <a:rPr lang="en-IN" dirty="0">
                <a:latin typeface="Times New Roman" panose="02020603050405020304" pitchFamily="18" charset="0"/>
                <a:cs typeface="Times New Roman" panose="02020603050405020304" pitchFamily="18" charset="0"/>
              </a:rPr>
              <a:t>Low data rate, low packet size, requires low bandwidth</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52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MQTT</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65647"/>
            <a:ext cx="8229600" cy="219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8999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412" y="2377281"/>
            <a:ext cx="78771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036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XMPP</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Extensible Messaging and Presence Protocol </a:t>
            </a:r>
          </a:p>
          <a:p>
            <a:r>
              <a:rPr lang="en-IN" dirty="0">
                <a:latin typeface="Times New Roman" panose="02020603050405020304" pitchFamily="18" charset="0"/>
                <a:cs typeface="Times New Roman" panose="02020603050405020304" pitchFamily="18" charset="0"/>
              </a:rPr>
              <a:t>Used for real time communication and streaming XML data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1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IoT</a:t>
            </a:r>
            <a:r>
              <a:rPr lang="en-IN" b="1" dirty="0">
                <a:latin typeface="Times New Roman" panose="02020603050405020304" pitchFamily="18" charset="0"/>
                <a:cs typeface="Times New Roman" panose="02020603050405020304" pitchFamily="18" charset="0"/>
              </a:rPr>
              <a:t> device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An </a:t>
            </a:r>
            <a:r>
              <a:rPr lang="en-IN" b="1" dirty="0" err="1">
                <a:latin typeface="Times New Roman" panose="02020603050405020304" pitchFamily="18" charset="0"/>
                <a:cs typeface="Times New Roman" panose="02020603050405020304" pitchFamily="18" charset="0"/>
              </a:rPr>
              <a:t>IoT</a:t>
            </a:r>
            <a:r>
              <a:rPr lang="en-IN" b="1" dirty="0">
                <a:latin typeface="Times New Roman" panose="02020603050405020304" pitchFamily="18" charset="0"/>
                <a:cs typeface="Times New Roman" panose="02020603050405020304" pitchFamily="18" charset="0"/>
              </a:rPr>
              <a:t> device</a:t>
            </a:r>
            <a:r>
              <a:rPr lang="en-IN" dirty="0">
                <a:latin typeface="Times New Roman" panose="02020603050405020304" pitchFamily="18" charset="0"/>
                <a:cs typeface="Times New Roman" panose="02020603050405020304" pitchFamily="18" charset="0"/>
              </a:rPr>
              <a:t> is a piece of hardware with a sensor that transmits data from one place to another over the Internet. </a:t>
            </a:r>
          </a:p>
          <a:p>
            <a:pPr algn="just"/>
            <a:r>
              <a:rPr lang="en-IN" dirty="0">
                <a:latin typeface="Times New Roman" panose="02020603050405020304" pitchFamily="18" charset="0"/>
                <a:cs typeface="Times New Roman" panose="02020603050405020304" pitchFamily="18" charset="0"/>
              </a:rPr>
              <a:t>Types of </a:t>
            </a:r>
            <a:r>
              <a:rPr lang="en-IN" b="1" dirty="0" err="1">
                <a:latin typeface="Times New Roman" panose="02020603050405020304" pitchFamily="18" charset="0"/>
                <a:cs typeface="Times New Roman" panose="02020603050405020304" pitchFamily="18" charset="0"/>
              </a:rPr>
              <a:t>IoT</a:t>
            </a:r>
            <a:r>
              <a:rPr lang="en-IN" b="1" dirty="0">
                <a:latin typeface="Times New Roman" panose="02020603050405020304" pitchFamily="18" charset="0"/>
                <a:cs typeface="Times New Roman" panose="02020603050405020304" pitchFamily="18" charset="0"/>
              </a:rPr>
              <a:t> devices</a:t>
            </a:r>
            <a:r>
              <a:rPr lang="en-IN" dirty="0">
                <a:latin typeface="Times New Roman" panose="02020603050405020304" pitchFamily="18" charset="0"/>
                <a:cs typeface="Times New Roman" panose="02020603050405020304" pitchFamily="18" charset="0"/>
              </a:rPr>
              <a:t> include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wireless sensors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software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Actuators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computer </a:t>
            </a:r>
            <a:r>
              <a:rPr lang="en-IN" b="1" dirty="0">
                <a:latin typeface="Times New Roman" panose="02020603050405020304" pitchFamily="18" charset="0"/>
                <a:cs typeface="Times New Roman" panose="02020603050405020304" pitchFamily="18" charset="0"/>
              </a:rPr>
              <a:t>devices</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They can be imbedded into mobile </a:t>
            </a:r>
            <a:r>
              <a:rPr lang="en-IN" b="1" dirty="0">
                <a:latin typeface="Times New Roman" panose="02020603050405020304" pitchFamily="18" charset="0"/>
                <a:cs typeface="Times New Roman" panose="02020603050405020304" pitchFamily="18" charset="0"/>
              </a:rPr>
              <a:t>devices</a:t>
            </a:r>
            <a:r>
              <a:rPr lang="en-IN" dirty="0">
                <a:latin typeface="Times New Roman" panose="02020603050405020304" pitchFamily="18" charset="0"/>
                <a:cs typeface="Times New Roman" panose="02020603050405020304" pitchFamily="18" charset="0"/>
              </a:rPr>
              <a:t>, industrial equipment, environmental sensors, medical </a:t>
            </a:r>
            <a:r>
              <a:rPr lang="en-IN" b="1" dirty="0">
                <a:latin typeface="Times New Roman" panose="02020603050405020304" pitchFamily="18" charset="0"/>
                <a:cs typeface="Times New Roman" panose="02020603050405020304" pitchFamily="18" charset="0"/>
              </a:rPr>
              <a:t>devices</a:t>
            </a:r>
            <a:r>
              <a:rPr lang="en-IN" dirty="0">
                <a:latin typeface="Times New Roman" panose="02020603050405020304" pitchFamily="18" charset="0"/>
                <a:cs typeface="Times New Roman" panose="02020603050405020304" pitchFamily="18" charset="0"/>
              </a:rPr>
              <a:t>, and more</a:t>
            </a:r>
          </a:p>
        </p:txBody>
      </p:sp>
    </p:spTree>
    <p:extLst>
      <p:ext uri="{BB962C8B-B14F-4D97-AF65-F5344CB8AC3E}">
        <p14:creationId xmlns:p14="http://schemas.microsoft.com/office/powerpoint/2010/main" val="3240968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1712" y="2310606"/>
            <a:ext cx="460057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79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DDS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Data Distributed Service </a:t>
            </a:r>
          </a:p>
          <a:p>
            <a:r>
              <a:rPr lang="en-IN" dirty="0">
                <a:latin typeface="Times New Roman" panose="02020603050405020304" pitchFamily="18" charset="0"/>
                <a:cs typeface="Times New Roman" panose="02020603050405020304" pitchFamily="18" charset="0"/>
              </a:rPr>
              <a:t>Based on publish – subscribe model</a:t>
            </a:r>
          </a:p>
        </p:txBody>
      </p:sp>
    </p:spTree>
    <p:extLst>
      <p:ext uri="{BB962C8B-B14F-4D97-AF65-F5344CB8AC3E}">
        <p14:creationId xmlns:p14="http://schemas.microsoft.com/office/powerpoint/2010/main" val="64947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DDS</a:t>
            </a:r>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31923"/>
            <a:ext cx="8229600" cy="2662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385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AMQP</a:t>
            </a:r>
          </a:p>
        </p:txBody>
      </p:sp>
      <p:sp>
        <p:nvSpPr>
          <p:cNvPr id="4" name="Content Placeholder 3"/>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Advanced Message Queuing Protocol </a:t>
            </a:r>
          </a:p>
          <a:p>
            <a:r>
              <a:rPr lang="en-IN" dirty="0">
                <a:latin typeface="Times New Roman" panose="02020603050405020304" pitchFamily="18" charset="0"/>
                <a:cs typeface="Times New Roman" panose="02020603050405020304" pitchFamily="18" charset="0"/>
              </a:rPr>
              <a:t>Supports publish – subscribe model, </a:t>
            </a:r>
          </a:p>
          <a:p>
            <a:r>
              <a:rPr lang="en-IN" dirty="0">
                <a:latin typeface="Times New Roman" panose="02020603050405020304" pitchFamily="18" charset="0"/>
                <a:cs typeface="Times New Roman" panose="02020603050405020304" pitchFamily="18" charset="0"/>
              </a:rPr>
              <a:t>point-to-point and routing and queuing</a:t>
            </a:r>
          </a:p>
        </p:txBody>
      </p:sp>
    </p:spTree>
    <p:extLst>
      <p:ext uri="{BB962C8B-B14F-4D97-AF65-F5344CB8AC3E}">
        <p14:creationId xmlns:p14="http://schemas.microsoft.com/office/powerpoint/2010/main" val="1445726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AMQP</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33584"/>
            <a:ext cx="8229600" cy="2659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261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Application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396331"/>
            <a:ext cx="78867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507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dashboard</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Tableau</a:t>
            </a:r>
          </a:p>
          <a:p>
            <a:r>
              <a:rPr lang="en-IN" dirty="0">
                <a:latin typeface="Times New Roman" panose="02020603050405020304" pitchFamily="18" charset="0"/>
                <a:cs typeface="Times New Roman" panose="02020603050405020304" pitchFamily="18" charset="0"/>
                <a:hlinkClick r:id="rId2"/>
              </a:rPr>
              <a:t>https://public.tableau.com/en-us/s/download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625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lnSpcReduction="20000"/>
          </a:bodyPr>
          <a:lstStyle/>
          <a:p>
            <a:pPr marL="3429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https://www.forbes.com/sites/janakirammsv/2016/08/22/10-steps-to-implementing-a-successful-enterprise-iot-strategy/#587b31968b9e</a:t>
            </a:r>
            <a:endParaRPr lang="en-IN"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https://www.postscapes.com/iot-gateways/</a:t>
            </a:r>
            <a:endParaRPr lang="en-IN"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4"/>
              </a:rPr>
              <a:t>https://iotdesignpro.com/articles/top-10-iot-cloud-platforms</a:t>
            </a:r>
            <a:endParaRPr lang="en-IN"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5"/>
              </a:rPr>
              <a:t>https://www.behance.net/gallery/54994393/Fitness-App-Dashboard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6"/>
              </a:rPr>
              <a:t>https://www.theverge.com/2017/12/1/16723186/elon-musk-battery-launched-south-australia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Foundation Skills in Internet of Things (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 - NASSCOM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36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Gateway</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2060848"/>
            <a:ext cx="3679477" cy="3231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10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Gateway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An Internet of Things (</a:t>
            </a:r>
            <a:r>
              <a:rPr lang="en-IN" b="1"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gateway</a:t>
            </a:r>
            <a:r>
              <a:rPr lang="en-IN" dirty="0">
                <a:latin typeface="Times New Roman" panose="02020603050405020304" pitchFamily="18" charset="0"/>
                <a:cs typeface="Times New Roman" panose="02020603050405020304" pitchFamily="18" charset="0"/>
              </a:rPr>
              <a:t> is a physical device or software program that serves as the connection point between the cloud and controllers, sensors and intelligent devices. </a:t>
            </a:r>
          </a:p>
          <a:p>
            <a:pPr algn="just"/>
            <a:r>
              <a:rPr lang="en-IN" dirty="0">
                <a:latin typeface="Times New Roman" panose="02020603050405020304" pitchFamily="18" charset="0"/>
                <a:cs typeface="Times New Roman" panose="02020603050405020304" pitchFamily="18" charset="0"/>
              </a:rPr>
              <a:t>Another benefit of an </a:t>
            </a:r>
            <a:r>
              <a:rPr lang="en-IN" b="1" dirty="0" err="1">
                <a:latin typeface="Times New Roman" panose="02020603050405020304" pitchFamily="18" charset="0"/>
                <a:cs typeface="Times New Roman" panose="02020603050405020304" pitchFamily="18" charset="0"/>
              </a:rPr>
              <a:t>IoT</a:t>
            </a:r>
            <a:r>
              <a:rPr lang="en-IN" b="1" dirty="0">
                <a:latin typeface="Times New Roman" panose="02020603050405020304" pitchFamily="18" charset="0"/>
                <a:cs typeface="Times New Roman" panose="02020603050405020304" pitchFamily="18" charset="0"/>
              </a:rPr>
              <a:t> gateway</a:t>
            </a:r>
            <a:r>
              <a:rPr lang="en-IN" dirty="0">
                <a:latin typeface="Times New Roman" panose="02020603050405020304" pitchFamily="18" charset="0"/>
                <a:cs typeface="Times New Roman" panose="02020603050405020304" pitchFamily="18" charset="0"/>
              </a:rPr>
              <a:t> is that it can provide additional security for the </a:t>
            </a:r>
            <a:r>
              <a:rPr lang="en-IN" b="1"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network and the data it transports.</a:t>
            </a:r>
          </a:p>
        </p:txBody>
      </p:sp>
    </p:spTree>
    <p:extLst>
      <p:ext uri="{BB962C8B-B14F-4D97-AF65-F5344CB8AC3E}">
        <p14:creationId xmlns:p14="http://schemas.microsoft.com/office/powerpoint/2010/main" val="225507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562" y="1786731"/>
            <a:ext cx="77628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98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a:t>
            </a: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cloud is a platform for storing and processing data from the “Things” on the internet. </a:t>
            </a:r>
          </a:p>
          <a:p>
            <a:pPr algn="just"/>
            <a:r>
              <a:rPr lang="en-IN" dirty="0">
                <a:latin typeface="Times New Roman" panose="02020603050405020304" pitchFamily="18" charset="0"/>
                <a:cs typeface="Times New Roman" panose="02020603050405020304" pitchFamily="18" charset="0"/>
              </a:rPr>
              <a:t>The platform is designed to capture and process the massive amounts of data generated by internet-connected devices, sensors, web sites, customers and other connected applications. </a:t>
            </a:r>
          </a:p>
          <a:p>
            <a:pPr algn="just"/>
            <a:r>
              <a:rPr lang="en-IN" dirty="0">
                <a:latin typeface="Times New Roman" panose="02020603050405020304" pitchFamily="18" charset="0"/>
                <a:cs typeface="Times New Roman" panose="02020603050405020304" pitchFamily="18" charset="0"/>
              </a:rPr>
              <a:t>An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cloud platform mainly includes features like</a:t>
            </a:r>
          </a:p>
          <a:p>
            <a:pPr lvl="1" algn="just"/>
            <a:r>
              <a:rPr lang="en-IN" dirty="0">
                <a:latin typeface="Times New Roman" panose="02020603050405020304" pitchFamily="18" charset="0"/>
                <a:cs typeface="Times New Roman" panose="02020603050405020304" pitchFamily="18" charset="0"/>
              </a:rPr>
              <a:t>connectivity</a:t>
            </a:r>
          </a:p>
          <a:p>
            <a:pPr lvl="1" algn="just"/>
            <a:r>
              <a:rPr lang="en-IN" dirty="0">
                <a:latin typeface="Times New Roman" panose="02020603050405020304" pitchFamily="18" charset="0"/>
                <a:cs typeface="Times New Roman" panose="02020603050405020304" pitchFamily="18" charset="0"/>
              </a:rPr>
              <a:t>network management</a:t>
            </a:r>
          </a:p>
          <a:p>
            <a:pPr lvl="1" algn="just"/>
            <a:r>
              <a:rPr lang="en-IN" dirty="0">
                <a:latin typeface="Times New Roman" panose="02020603050405020304" pitchFamily="18" charset="0"/>
                <a:cs typeface="Times New Roman" panose="02020603050405020304" pitchFamily="18" charset="0"/>
              </a:rPr>
              <a:t>device management</a:t>
            </a:r>
          </a:p>
          <a:p>
            <a:pPr lvl="1" algn="just"/>
            <a:r>
              <a:rPr lang="en-IN" dirty="0">
                <a:latin typeface="Times New Roman" panose="02020603050405020304" pitchFamily="18" charset="0"/>
                <a:cs typeface="Times New Roman" panose="02020603050405020304" pitchFamily="18" charset="0"/>
              </a:rPr>
              <a:t>data acquisition</a:t>
            </a:r>
          </a:p>
          <a:p>
            <a:pPr lvl="1" algn="just"/>
            <a:r>
              <a:rPr lang="en-IN" dirty="0">
                <a:latin typeface="Times New Roman" panose="02020603050405020304" pitchFamily="18" charset="0"/>
                <a:cs typeface="Times New Roman" panose="02020603050405020304" pitchFamily="18" charset="0"/>
              </a:rPr>
              <a:t>processing analysis and visualization</a:t>
            </a:r>
          </a:p>
          <a:p>
            <a:pPr lvl="1" algn="just"/>
            <a:r>
              <a:rPr lang="en-IN" dirty="0">
                <a:latin typeface="Times New Roman" panose="02020603050405020304" pitchFamily="18" charset="0"/>
                <a:cs typeface="Times New Roman" panose="02020603050405020304" pitchFamily="18" charset="0"/>
              </a:rPr>
              <a:t>application enablement</a:t>
            </a:r>
          </a:p>
          <a:p>
            <a:pPr lvl="1" algn="just"/>
            <a:r>
              <a:rPr lang="en-IN" dirty="0">
                <a:latin typeface="Times New Roman" panose="02020603050405020304" pitchFamily="18" charset="0"/>
                <a:cs typeface="Times New Roman" panose="02020603050405020304" pitchFamily="18" charset="0"/>
              </a:rPr>
              <a:t>Integration</a:t>
            </a:r>
          </a:p>
          <a:p>
            <a:pPr lvl="1" algn="just"/>
            <a:r>
              <a:rPr lang="en-IN" dirty="0">
                <a:latin typeface="Times New Roman" panose="02020603050405020304" pitchFamily="18" charset="0"/>
                <a:cs typeface="Times New Roman" panose="02020603050405020304" pitchFamily="18" charset="0"/>
              </a:rPr>
              <a:t>storage.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28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App/Dashboard</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application help the end user to control and monitor the device from remote location</a:t>
            </a:r>
          </a:p>
          <a:p>
            <a:r>
              <a:rPr lang="en-IN" dirty="0">
                <a:latin typeface="Times New Roman" panose="02020603050405020304" pitchFamily="18" charset="0"/>
                <a:cs typeface="Times New Roman" panose="02020603050405020304" pitchFamily="18" charset="0"/>
              </a:rPr>
              <a:t>Ex: Fitness App</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636912"/>
            <a:ext cx="2736304" cy="360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54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641</Words>
  <Application>Microsoft Office PowerPoint</Application>
  <PresentationFormat>On-screen Show (4:3)</PresentationFormat>
  <Paragraphs>125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ECE 3501 – IoT Fundamentals </vt:lpstr>
      <vt:lpstr>IoT Working Mechanism</vt:lpstr>
      <vt:lpstr>PowerPoint Presentation</vt:lpstr>
      <vt:lpstr>IoT device</vt:lpstr>
      <vt:lpstr>IoT Gateway</vt:lpstr>
      <vt:lpstr>IoT Gateway</vt:lpstr>
      <vt:lpstr>Cloud</vt:lpstr>
      <vt:lpstr>Cloud</vt:lpstr>
      <vt:lpstr>App/Dashboard</vt:lpstr>
      <vt:lpstr>The IoT Ecosystem</vt:lpstr>
      <vt:lpstr>The Principle technologies that drive IoT System</vt:lpstr>
      <vt:lpstr>Wireless Sensor Networks </vt:lpstr>
      <vt:lpstr>Wi-Fi Module</vt:lpstr>
      <vt:lpstr>Embedded Systems</vt:lpstr>
      <vt:lpstr>Communication Protocols</vt:lpstr>
      <vt:lpstr>Communication Protocols</vt:lpstr>
      <vt:lpstr>Link Layer Protocol</vt:lpstr>
      <vt:lpstr>802.11 – Wi-Fi</vt:lpstr>
      <vt:lpstr>802.16- WiMax</vt:lpstr>
      <vt:lpstr>802.15.4 – LR-WPAN</vt:lpstr>
      <vt:lpstr>802.15.4 – LR-WPAN</vt:lpstr>
      <vt:lpstr>Mobile Communication</vt:lpstr>
      <vt:lpstr>PowerPoint Presentation</vt:lpstr>
      <vt:lpstr>PowerPoint Presentation</vt:lpstr>
      <vt:lpstr>Network Layer</vt:lpstr>
      <vt:lpstr>Network Layer</vt:lpstr>
      <vt:lpstr>Network Layer</vt:lpstr>
      <vt:lpstr>Transport Layer</vt:lpstr>
      <vt:lpstr>TCP</vt:lpstr>
      <vt:lpstr>Transport Layer</vt:lpstr>
      <vt:lpstr>UDP</vt:lpstr>
      <vt:lpstr>Comparision</vt:lpstr>
      <vt:lpstr>Application Layer</vt:lpstr>
      <vt:lpstr>Application Layer</vt:lpstr>
      <vt:lpstr>Application Layer</vt:lpstr>
      <vt:lpstr>Application Layer</vt:lpstr>
      <vt:lpstr>MQTT</vt:lpstr>
      <vt:lpstr>Applications</vt:lpstr>
      <vt:lpstr>XMPP</vt:lpstr>
      <vt:lpstr>Applications</vt:lpstr>
      <vt:lpstr>DDS</vt:lpstr>
      <vt:lpstr>DDS</vt:lpstr>
      <vt:lpstr>AMQP</vt:lpstr>
      <vt:lpstr>AMQP</vt:lpstr>
      <vt:lpstr>Application</vt:lpstr>
      <vt:lpstr>dashboard</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Domain Specialist</dc:title>
  <dc:creator>vitcc</dc:creator>
  <cp:lastModifiedBy>Rahul Karthik</cp:lastModifiedBy>
  <cp:revision>131</cp:revision>
  <dcterms:created xsi:type="dcterms:W3CDTF">2020-05-23T07:34:38Z</dcterms:created>
  <dcterms:modified xsi:type="dcterms:W3CDTF">2023-05-11T06:50:17Z</dcterms:modified>
</cp:coreProperties>
</file>