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8" r:id="rId2"/>
    <p:sldId id="348" r:id="rId3"/>
    <p:sldId id="351" r:id="rId4"/>
    <p:sldId id="352" r:id="rId5"/>
    <p:sldId id="349" r:id="rId6"/>
    <p:sldId id="350"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5" r:id="rId39"/>
    <p:sldId id="386" r:id="rId40"/>
    <p:sldId id="3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BC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01" autoAdjust="0"/>
    <p:restoredTop sz="94660"/>
  </p:normalViewPr>
  <p:slideViewPr>
    <p:cSldViewPr snapToGrid="0">
      <p:cViewPr varScale="1">
        <p:scale>
          <a:sx n="69" d="100"/>
          <a:sy n="69"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0A14B-95AA-4A6E-8428-FB2664DE572C}"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9E1D-3559-4370-B571-8B0AA96B1813}" type="slidenum">
              <a:rPr lang="en-IN" smtClean="0"/>
              <a:t>‹#›</a:t>
            </a:fld>
            <a:endParaRPr lang="en-IN"/>
          </a:p>
        </p:txBody>
      </p:sp>
    </p:spTree>
    <p:extLst>
      <p:ext uri="{BB962C8B-B14F-4D97-AF65-F5344CB8AC3E}">
        <p14:creationId xmlns:p14="http://schemas.microsoft.com/office/powerpoint/2010/main" val="20001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a:t>
            </a:fld>
            <a:endParaRPr lang="en-IN"/>
          </a:p>
        </p:txBody>
      </p:sp>
    </p:spTree>
    <p:extLst>
      <p:ext uri="{BB962C8B-B14F-4D97-AF65-F5344CB8AC3E}">
        <p14:creationId xmlns:p14="http://schemas.microsoft.com/office/powerpoint/2010/main" val="12362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10</a:t>
            </a:fld>
            <a:endParaRPr lang="en-IN"/>
          </a:p>
        </p:txBody>
      </p:sp>
    </p:spTree>
    <p:extLst>
      <p:ext uri="{BB962C8B-B14F-4D97-AF65-F5344CB8AC3E}">
        <p14:creationId xmlns:p14="http://schemas.microsoft.com/office/powerpoint/2010/main" val="128894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11</a:t>
            </a:fld>
            <a:endParaRPr lang="en-IN"/>
          </a:p>
        </p:txBody>
      </p:sp>
    </p:spTree>
    <p:extLst>
      <p:ext uri="{BB962C8B-B14F-4D97-AF65-F5344CB8AC3E}">
        <p14:creationId xmlns:p14="http://schemas.microsoft.com/office/powerpoint/2010/main" val="2328467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12</a:t>
            </a:fld>
            <a:endParaRPr lang="en-IN"/>
          </a:p>
        </p:txBody>
      </p:sp>
    </p:spTree>
    <p:extLst>
      <p:ext uri="{BB962C8B-B14F-4D97-AF65-F5344CB8AC3E}">
        <p14:creationId xmlns:p14="http://schemas.microsoft.com/office/powerpoint/2010/main" val="283804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13</a:t>
            </a:fld>
            <a:endParaRPr lang="en-IN"/>
          </a:p>
        </p:txBody>
      </p:sp>
    </p:spTree>
    <p:extLst>
      <p:ext uri="{BB962C8B-B14F-4D97-AF65-F5344CB8AC3E}">
        <p14:creationId xmlns:p14="http://schemas.microsoft.com/office/powerpoint/2010/main" val="2027726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14</a:t>
            </a:fld>
            <a:endParaRPr lang="en-IN"/>
          </a:p>
        </p:txBody>
      </p:sp>
    </p:spTree>
    <p:extLst>
      <p:ext uri="{BB962C8B-B14F-4D97-AF65-F5344CB8AC3E}">
        <p14:creationId xmlns:p14="http://schemas.microsoft.com/office/powerpoint/2010/main" val="3421375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15</a:t>
            </a:fld>
            <a:endParaRPr lang="en-IN"/>
          </a:p>
        </p:txBody>
      </p:sp>
    </p:spTree>
    <p:extLst>
      <p:ext uri="{BB962C8B-B14F-4D97-AF65-F5344CB8AC3E}">
        <p14:creationId xmlns:p14="http://schemas.microsoft.com/office/powerpoint/2010/main" val="1715993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16</a:t>
            </a:fld>
            <a:endParaRPr lang="en-IN"/>
          </a:p>
        </p:txBody>
      </p:sp>
    </p:spTree>
    <p:extLst>
      <p:ext uri="{BB962C8B-B14F-4D97-AF65-F5344CB8AC3E}">
        <p14:creationId xmlns:p14="http://schemas.microsoft.com/office/powerpoint/2010/main" val="2857308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17</a:t>
            </a:fld>
            <a:endParaRPr lang="en-IN"/>
          </a:p>
        </p:txBody>
      </p:sp>
    </p:spTree>
    <p:extLst>
      <p:ext uri="{BB962C8B-B14F-4D97-AF65-F5344CB8AC3E}">
        <p14:creationId xmlns:p14="http://schemas.microsoft.com/office/powerpoint/2010/main" val="202417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18</a:t>
            </a:fld>
            <a:endParaRPr lang="en-IN"/>
          </a:p>
        </p:txBody>
      </p:sp>
    </p:spTree>
    <p:extLst>
      <p:ext uri="{BB962C8B-B14F-4D97-AF65-F5344CB8AC3E}">
        <p14:creationId xmlns:p14="http://schemas.microsoft.com/office/powerpoint/2010/main" val="220221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19</a:t>
            </a:fld>
            <a:endParaRPr lang="en-IN"/>
          </a:p>
        </p:txBody>
      </p:sp>
    </p:spTree>
    <p:extLst>
      <p:ext uri="{BB962C8B-B14F-4D97-AF65-F5344CB8AC3E}">
        <p14:creationId xmlns:p14="http://schemas.microsoft.com/office/powerpoint/2010/main" val="276995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2</a:t>
            </a:fld>
            <a:endParaRPr lang="en-IN"/>
          </a:p>
        </p:txBody>
      </p:sp>
    </p:spTree>
    <p:extLst>
      <p:ext uri="{BB962C8B-B14F-4D97-AF65-F5344CB8AC3E}">
        <p14:creationId xmlns:p14="http://schemas.microsoft.com/office/powerpoint/2010/main" val="475753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20</a:t>
            </a:fld>
            <a:endParaRPr lang="en-IN"/>
          </a:p>
        </p:txBody>
      </p:sp>
    </p:spTree>
    <p:extLst>
      <p:ext uri="{BB962C8B-B14F-4D97-AF65-F5344CB8AC3E}">
        <p14:creationId xmlns:p14="http://schemas.microsoft.com/office/powerpoint/2010/main" val="3354982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21</a:t>
            </a:fld>
            <a:endParaRPr lang="en-IN"/>
          </a:p>
        </p:txBody>
      </p:sp>
    </p:spTree>
    <p:extLst>
      <p:ext uri="{BB962C8B-B14F-4D97-AF65-F5344CB8AC3E}">
        <p14:creationId xmlns:p14="http://schemas.microsoft.com/office/powerpoint/2010/main" val="220366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3</a:t>
            </a:fld>
            <a:endParaRPr lang="en-IN"/>
          </a:p>
        </p:txBody>
      </p:sp>
    </p:spTree>
    <p:extLst>
      <p:ext uri="{BB962C8B-B14F-4D97-AF65-F5344CB8AC3E}">
        <p14:creationId xmlns:p14="http://schemas.microsoft.com/office/powerpoint/2010/main" val="3933749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4</a:t>
            </a:fld>
            <a:endParaRPr lang="en-IN"/>
          </a:p>
        </p:txBody>
      </p:sp>
    </p:spTree>
    <p:extLst>
      <p:ext uri="{BB962C8B-B14F-4D97-AF65-F5344CB8AC3E}">
        <p14:creationId xmlns:p14="http://schemas.microsoft.com/office/powerpoint/2010/main" val="920950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5</a:t>
            </a:fld>
            <a:endParaRPr lang="en-IN"/>
          </a:p>
        </p:txBody>
      </p:sp>
    </p:spTree>
    <p:extLst>
      <p:ext uri="{BB962C8B-B14F-4D97-AF65-F5344CB8AC3E}">
        <p14:creationId xmlns:p14="http://schemas.microsoft.com/office/powerpoint/2010/main" val="2737571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6</a:t>
            </a:fld>
            <a:endParaRPr lang="en-IN"/>
          </a:p>
        </p:txBody>
      </p:sp>
    </p:spTree>
    <p:extLst>
      <p:ext uri="{BB962C8B-B14F-4D97-AF65-F5344CB8AC3E}">
        <p14:creationId xmlns:p14="http://schemas.microsoft.com/office/powerpoint/2010/main" val="951136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7</a:t>
            </a:fld>
            <a:endParaRPr lang="en-IN"/>
          </a:p>
        </p:txBody>
      </p:sp>
    </p:spTree>
    <p:extLst>
      <p:ext uri="{BB962C8B-B14F-4D97-AF65-F5344CB8AC3E}">
        <p14:creationId xmlns:p14="http://schemas.microsoft.com/office/powerpoint/2010/main" val="3452953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8</a:t>
            </a:fld>
            <a:endParaRPr lang="en-IN"/>
          </a:p>
        </p:txBody>
      </p:sp>
    </p:spTree>
    <p:extLst>
      <p:ext uri="{BB962C8B-B14F-4D97-AF65-F5344CB8AC3E}">
        <p14:creationId xmlns:p14="http://schemas.microsoft.com/office/powerpoint/2010/main" val="138586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9</a:t>
            </a:fld>
            <a:endParaRPr lang="en-IN"/>
          </a:p>
        </p:txBody>
      </p:sp>
    </p:spTree>
    <p:extLst>
      <p:ext uri="{BB962C8B-B14F-4D97-AF65-F5344CB8AC3E}">
        <p14:creationId xmlns:p14="http://schemas.microsoft.com/office/powerpoint/2010/main" val="375719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1378DF-D2B4-41E2-B476-F72E2EEB0123}" type="datetime1">
              <a:rPr lang="en-IN" smtClean="0"/>
              <a:t>11-04-2024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332601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CE74BE-0DA8-46FE-987D-11ABB546CB40}" type="datetime1">
              <a:rPr lang="en-IN" smtClean="0"/>
              <a:t>11-04-2024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11599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F58D7-7B80-4F7D-88F4-CC93D8C1D1C8}" type="datetime1">
              <a:rPr lang="en-IN" smtClean="0"/>
              <a:t>11-04-2024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004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9F1E89-6D29-4C74-8780-2CDF25C3236E}" type="datetime1">
              <a:rPr lang="en-IN" smtClean="0"/>
              <a:t>11-04-2024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33781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29229-A663-49CA-A68F-42315D612E8B}" type="datetime1">
              <a:rPr lang="en-IN" smtClean="0"/>
              <a:t>11-04-2024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17197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556855-18B7-4595-B8F1-3C825A9B9FD1}" type="datetime1">
              <a:rPr lang="en-IN" smtClean="0"/>
              <a:t>11-04-2024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66918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CA4BF8-C3CB-43BE-9DDB-2B31D72F0DA8}" type="datetime1">
              <a:rPr lang="en-IN" smtClean="0"/>
              <a:t>11-04-2024</a:t>
            </a:fld>
            <a:endParaRPr lang="en-IN"/>
          </a:p>
        </p:txBody>
      </p:sp>
      <p:sp>
        <p:nvSpPr>
          <p:cNvPr id="8" name="Footer Placeholder 7"/>
          <p:cNvSpPr>
            <a:spLocks noGrp="1"/>
          </p:cNvSpPr>
          <p:nvPr>
            <p:ph type="ftr" sz="quarter" idx="11"/>
          </p:nvPr>
        </p:nvSpPr>
        <p:spPr/>
        <p:txBody>
          <a:bodyPr/>
          <a:lstStyle/>
          <a:p>
            <a:r>
              <a:rPr lang="en-US"/>
              <a:t>Prepared by Dr. Rohith G, AP(Senior),VIT Chennai</a:t>
            </a:r>
            <a:endParaRPr lang="en-IN"/>
          </a:p>
        </p:txBody>
      </p:sp>
      <p:sp>
        <p:nvSpPr>
          <p:cNvPr id="9" name="Slide Number Placeholder 8"/>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92946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7B52D1-890D-416D-872E-C4CAFCF45D00}" type="datetime1">
              <a:rPr lang="en-IN" smtClean="0"/>
              <a:t>11-04-2024</a:t>
            </a:fld>
            <a:endParaRPr lang="en-IN"/>
          </a:p>
        </p:txBody>
      </p:sp>
      <p:sp>
        <p:nvSpPr>
          <p:cNvPr id="4" name="Footer Placeholder 3"/>
          <p:cNvSpPr>
            <a:spLocks noGrp="1"/>
          </p:cNvSpPr>
          <p:nvPr>
            <p:ph type="ftr" sz="quarter" idx="11"/>
          </p:nvPr>
        </p:nvSpPr>
        <p:spPr/>
        <p:txBody>
          <a:bodyPr/>
          <a:lstStyle/>
          <a:p>
            <a:r>
              <a:rPr lang="en-US"/>
              <a:t>Prepared by Dr. Rohith G, AP(Senior),VIT Chennai</a:t>
            </a:r>
            <a:endParaRPr lang="en-IN"/>
          </a:p>
        </p:txBody>
      </p:sp>
      <p:sp>
        <p:nvSpPr>
          <p:cNvPr id="5" name="Slide Number Placeholder 4"/>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03275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5A84C-5570-458D-A575-411B115854AB}" type="datetime1">
              <a:rPr lang="en-IN" smtClean="0"/>
              <a:t>11-04-2024</a:t>
            </a:fld>
            <a:endParaRPr lang="en-IN"/>
          </a:p>
        </p:txBody>
      </p:sp>
      <p:sp>
        <p:nvSpPr>
          <p:cNvPr id="3" name="Footer Placeholder 2"/>
          <p:cNvSpPr>
            <a:spLocks noGrp="1"/>
          </p:cNvSpPr>
          <p:nvPr>
            <p:ph type="ftr" sz="quarter" idx="11"/>
          </p:nvPr>
        </p:nvSpPr>
        <p:spPr/>
        <p:txBody>
          <a:bodyPr/>
          <a:lstStyle/>
          <a:p>
            <a:r>
              <a:rPr lang="en-US"/>
              <a:t>Prepared by Dr. Rohith G, AP(Senior),VIT Chennai</a:t>
            </a:r>
            <a:endParaRPr lang="en-IN"/>
          </a:p>
        </p:txBody>
      </p:sp>
      <p:sp>
        <p:nvSpPr>
          <p:cNvPr id="4" name="Slide Number Placeholder 3"/>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59021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C3049-F003-45B7-838F-49D0DDAE6A1A}" type="datetime1">
              <a:rPr lang="en-IN" smtClean="0"/>
              <a:t>11-04-2024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4422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804EC-BC02-4927-BC13-801DF8B887E5}" type="datetime1">
              <a:rPr lang="en-IN" smtClean="0"/>
              <a:t>11-04-2024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06282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BA05B-B509-49BC-A19E-750ADB34A9FE}" type="datetime1">
              <a:rPr lang="en-IN" smtClean="0"/>
              <a:t>11-04-2024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Dr. Rohith G, AP(Senior),VIT Chennai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C0DE-DCDD-4E4A-94B2-51DFA80EB953}" type="slidenum">
              <a:rPr lang="en-IN" smtClean="0"/>
              <a:t>‹#›</a:t>
            </a:fld>
            <a:endParaRPr lang="en-IN"/>
          </a:p>
        </p:txBody>
      </p:sp>
    </p:spTree>
    <p:extLst>
      <p:ext uri="{BB962C8B-B14F-4D97-AF65-F5344CB8AC3E}">
        <p14:creationId xmlns:p14="http://schemas.microsoft.com/office/powerpoint/2010/main" val="74967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295"/>
            <a:ext cx="10957560" cy="1325563"/>
          </a:xfrm>
        </p:spPr>
        <p:txBody>
          <a:bodyPr>
            <a:normAutofit/>
          </a:bodyPr>
          <a:lstStyle/>
          <a:p>
            <a:r>
              <a:rPr lang="en-IN" u="sng" dirty="0">
                <a:solidFill>
                  <a:srgbClr val="002060"/>
                </a:solidFill>
                <a:latin typeface="Times New Roman" panose="02020603050405020304" pitchFamily="18" charset="0"/>
                <a:cs typeface="Times New Roman" panose="02020603050405020304" pitchFamily="18" charset="0"/>
              </a:rPr>
              <a:t>Topics in Module 6 – User centric IoT Architecture </a:t>
            </a:r>
          </a:p>
        </p:txBody>
      </p:sp>
      <p:sp>
        <p:nvSpPr>
          <p:cNvPr id="5" name="Slide Number Placeholder 4"/>
          <p:cNvSpPr>
            <a:spLocks noGrp="1"/>
          </p:cNvSpPr>
          <p:nvPr>
            <p:ph type="sldNum" sz="quarter" idx="12"/>
          </p:nvPr>
        </p:nvSpPr>
        <p:spPr/>
        <p:txBody>
          <a:bodyPr/>
          <a:lstStyle/>
          <a:p>
            <a:fld id="{B1B7C0DE-DCDD-4E4A-94B2-51DFA80EB953}" type="slidenum">
              <a:rPr lang="en-IN" smtClean="0"/>
              <a:t>1</a:t>
            </a:fld>
            <a:endParaRPr lang="en-IN"/>
          </a:p>
        </p:txBody>
      </p:sp>
      <p:sp>
        <p:nvSpPr>
          <p:cNvPr id="3" name="Content Placeholder 2"/>
          <p:cNvSpPr>
            <a:spLocks noGrp="1"/>
          </p:cNvSpPr>
          <p:nvPr>
            <p:ph idx="1"/>
          </p:nvPr>
        </p:nvSpPr>
        <p:spPr>
          <a:xfrm>
            <a:off x="964871" y="1865770"/>
            <a:ext cx="3470810" cy="4673142"/>
          </a:xfrm>
        </p:spPr>
        <p:txBody>
          <a:bodyPr>
            <a:normAutofit/>
          </a:bodyPr>
          <a:lstStyle/>
          <a:p>
            <a:r>
              <a:rPr lang="en-US" dirty="0">
                <a:latin typeface="Times New Roman" panose="02020603050405020304" pitchFamily="18" charset="0"/>
                <a:cs typeface="Times New Roman" panose="02020603050405020304" pitchFamily="18" charset="0"/>
              </a:rPr>
              <a:t>Enabling Technologies</a:t>
            </a:r>
          </a:p>
          <a:p>
            <a:r>
              <a:rPr lang="en-US" dirty="0">
                <a:latin typeface="Times New Roman" panose="02020603050405020304" pitchFamily="18" charset="0"/>
                <a:cs typeface="Times New Roman" panose="02020603050405020304" pitchFamily="18" charset="0"/>
              </a:rPr>
              <a:t>Personalizing the IoT</a:t>
            </a:r>
          </a:p>
          <a:p>
            <a:r>
              <a:rPr lang="en-US" dirty="0">
                <a:latin typeface="Times New Roman" panose="02020603050405020304" pitchFamily="18" charset="0"/>
                <a:cs typeface="Times New Roman" panose="02020603050405020304" pitchFamily="18" charset="0"/>
              </a:rPr>
              <a:t>User Sensitized IoT Architecture</a:t>
            </a:r>
          </a:p>
          <a:p>
            <a:r>
              <a:rPr lang="en-US" dirty="0">
                <a:latin typeface="Times New Roman" panose="02020603050405020304" pitchFamily="18" charset="0"/>
                <a:cs typeface="Times New Roman" panose="02020603050405020304" pitchFamily="18" charset="0"/>
              </a:rPr>
              <a:t>Tweaked Data Layer</a:t>
            </a:r>
          </a:p>
          <a:p>
            <a:r>
              <a:rPr lang="en-US" dirty="0">
                <a:latin typeface="Times New Roman" panose="02020603050405020304" pitchFamily="18" charset="0"/>
                <a:cs typeface="Times New Roman" panose="02020603050405020304" pitchFamily="18" charset="0"/>
              </a:rPr>
              <a:t>Personalization Layer</a:t>
            </a:r>
          </a:p>
        </p:txBody>
      </p:sp>
      <p:pic>
        <p:nvPicPr>
          <p:cNvPr id="1026" name="Picture 2" descr="Edge-centric IoT architecture. | Download Scientific Diagram">
            <a:extLst>
              <a:ext uri="{FF2B5EF4-FFF2-40B4-BE49-F238E27FC236}">
                <a16:creationId xmlns:a16="http://schemas.microsoft.com/office/drawing/2014/main" id="{D0001664-2FB9-64F2-6494-C3163880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11200"/>
            <a:ext cx="5657850"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28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51075"/>
            <a:ext cx="11568764" cy="514533"/>
          </a:xfrm>
        </p:spPr>
        <p:txBody>
          <a:bodyPr>
            <a:normAutofit fontScale="90000"/>
          </a:bodyPr>
          <a:lstStyle/>
          <a:p>
            <a:pPr algn="ctr"/>
            <a:r>
              <a:rPr lang="en-IN" sz="3200" b="1" dirty="0">
                <a:solidFill>
                  <a:srgbClr val="002060"/>
                </a:solidFill>
                <a:latin typeface="Times New Roman" panose="02020603050405020304" pitchFamily="18" charset="0"/>
                <a:cs typeface="Times New Roman" panose="02020603050405020304" pitchFamily="18" charset="0"/>
              </a:rPr>
              <a:t>PERSONALIZING IoT SYSTEMS</a:t>
            </a:r>
          </a:p>
        </p:txBody>
      </p:sp>
      <p:sp>
        <p:nvSpPr>
          <p:cNvPr id="5" name="Slide Number Placeholder 4"/>
          <p:cNvSpPr>
            <a:spLocks noGrp="1"/>
          </p:cNvSpPr>
          <p:nvPr>
            <p:ph type="sldNum" sz="quarter" idx="12"/>
          </p:nvPr>
        </p:nvSpPr>
        <p:spPr/>
        <p:txBody>
          <a:bodyPr/>
          <a:lstStyle/>
          <a:p>
            <a:fld id="{B1B7C0DE-DCDD-4E4A-94B2-51DFA80EB953}" type="slidenum">
              <a:rPr lang="en-IN" smtClean="0"/>
              <a:t>10</a:t>
            </a:fld>
            <a:endParaRPr lang="en-IN"/>
          </a:p>
        </p:txBody>
      </p:sp>
      <p:sp>
        <p:nvSpPr>
          <p:cNvPr id="3" name="Content Placeholder 2"/>
          <p:cNvSpPr>
            <a:spLocks noGrp="1"/>
          </p:cNvSpPr>
          <p:nvPr>
            <p:ph idx="1"/>
          </p:nvPr>
        </p:nvSpPr>
        <p:spPr>
          <a:xfrm>
            <a:off x="305201" y="461913"/>
            <a:ext cx="11568763" cy="6259561"/>
          </a:xfrm>
        </p:spPr>
        <p:txBody>
          <a:bodyPr>
            <a:noAutofit/>
          </a:bodyPr>
          <a:lstStyle/>
          <a:p>
            <a:pPr algn="just"/>
            <a:r>
              <a:rPr lang="en-US" sz="2400" dirty="0">
                <a:latin typeface="Times New Roman" panose="02020603050405020304" pitchFamily="18" charset="0"/>
                <a:cs typeface="Times New Roman" panose="02020603050405020304" pitchFamily="18" charset="0"/>
              </a:rPr>
              <a:t>The interaction with users is thus one of the major building blocks of this quadrangle that facilitates IoT applications</a:t>
            </a:r>
          </a:p>
          <a:p>
            <a:pPr algn="just"/>
            <a:r>
              <a:rPr lang="en-US" sz="2400" dirty="0">
                <a:latin typeface="Times New Roman" panose="02020603050405020304" pitchFamily="18" charset="0"/>
                <a:cs typeface="Times New Roman" panose="02020603050405020304" pitchFamily="18" charset="0"/>
              </a:rPr>
              <a:t>The idea of laying enough emphasis on incorporating users' preferences into the design for IoT applications is therefore not overemphasized</a:t>
            </a:r>
          </a:p>
          <a:p>
            <a:pPr algn="just"/>
            <a:r>
              <a:rPr lang="en-US" sz="2400" dirty="0">
                <a:latin typeface="Times New Roman" panose="02020603050405020304" pitchFamily="18" charset="0"/>
                <a:cs typeface="Times New Roman" panose="02020603050405020304" pitchFamily="18" charset="0"/>
              </a:rPr>
              <a:t>Applying a personal touch to the IoT application can yield numerous benefits.</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12290" name="Picture 2" descr="PDF] A Novel Recommender System in IoT | Semantic Scholar">
            <a:extLst>
              <a:ext uri="{FF2B5EF4-FFF2-40B4-BE49-F238E27FC236}">
                <a16:creationId xmlns:a16="http://schemas.microsoft.com/office/drawing/2014/main" id="{3B1F369D-BEF9-7B0A-A52F-FF91749F5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080" y="2564091"/>
            <a:ext cx="3064145" cy="406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8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51075"/>
            <a:ext cx="11568764" cy="514533"/>
          </a:xfrm>
        </p:spPr>
        <p:txBody>
          <a:bodyPr>
            <a:normAutofit fontScale="90000"/>
          </a:bodyPr>
          <a:lstStyle/>
          <a:p>
            <a:pPr algn="ctr"/>
            <a:r>
              <a:rPr lang="en-IN" sz="3200" b="1" dirty="0">
                <a:solidFill>
                  <a:srgbClr val="002060"/>
                </a:solidFill>
                <a:latin typeface="Times New Roman" panose="02020603050405020304" pitchFamily="18" charset="0"/>
                <a:cs typeface="Times New Roman" panose="02020603050405020304" pitchFamily="18" charset="0"/>
              </a:rPr>
              <a:t>PERSONALIZATION FOR BUSINESS</a:t>
            </a:r>
          </a:p>
        </p:txBody>
      </p:sp>
      <p:sp>
        <p:nvSpPr>
          <p:cNvPr id="5" name="Slide Number Placeholder 4"/>
          <p:cNvSpPr>
            <a:spLocks noGrp="1"/>
          </p:cNvSpPr>
          <p:nvPr>
            <p:ph type="sldNum" sz="quarter" idx="12"/>
          </p:nvPr>
        </p:nvSpPr>
        <p:spPr/>
        <p:txBody>
          <a:bodyPr/>
          <a:lstStyle/>
          <a:p>
            <a:fld id="{B1B7C0DE-DCDD-4E4A-94B2-51DFA80EB953}" type="slidenum">
              <a:rPr lang="en-IN" smtClean="0"/>
              <a:t>11</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lnSpcReduction="10000"/>
          </a:bodyPr>
          <a:lstStyle/>
          <a:p>
            <a:r>
              <a:rPr lang="en-US" dirty="0"/>
              <a:t>Businesses have been increasingly devoting resources to study their customers. They are making use of their customers' insights to offer them customized services</a:t>
            </a:r>
          </a:p>
          <a:p>
            <a:r>
              <a:rPr lang="en-US" dirty="0"/>
              <a:t>Resultantly, the customers are not just satisfied, but happy and engaged with the product or service that they are using</a:t>
            </a:r>
          </a:p>
          <a:p>
            <a:r>
              <a:rPr lang="en-US" dirty="0"/>
              <a:t>This helps businesses retain their customer bases, increase the value of their brands, and stay ahead of their competitors</a:t>
            </a:r>
          </a:p>
          <a:p>
            <a:r>
              <a:rPr lang="en-US" dirty="0"/>
              <a:t>For instance, in addition to maintaining a shopping list for the owner, the virtual marts are maintaining a list of items liked or purchased by them in the past</a:t>
            </a:r>
          </a:p>
          <a:p>
            <a:r>
              <a:rPr lang="en-US" dirty="0"/>
              <a:t>Setting up a smart grocery list already populated with the frequently purchased items makes the shopping experience faster and easier</a:t>
            </a:r>
          </a:p>
          <a:p>
            <a:r>
              <a:rPr lang="en-US" dirty="0"/>
              <a:t>Reminder for things that a customer may have missed putting in a basket and automatically recommending the items with better offers also enhance the overall user experience.</a:t>
            </a:r>
            <a:endParaRPr lang="en-IN" dirty="0"/>
          </a:p>
        </p:txBody>
      </p:sp>
    </p:spTree>
    <p:extLst>
      <p:ext uri="{BB962C8B-B14F-4D97-AF65-F5344CB8AC3E}">
        <p14:creationId xmlns:p14="http://schemas.microsoft.com/office/powerpoint/2010/main" val="423638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51075"/>
            <a:ext cx="11568764" cy="514533"/>
          </a:xfrm>
        </p:spPr>
        <p:txBody>
          <a:bodyPr>
            <a:normAutofit fontScale="90000"/>
          </a:bodyPr>
          <a:lstStyle/>
          <a:p>
            <a:pPr algn="ctr"/>
            <a:r>
              <a:rPr lang="en-IN" sz="3200" b="1" dirty="0">
                <a:solidFill>
                  <a:srgbClr val="002060"/>
                </a:solidFill>
                <a:latin typeface="Times New Roman" panose="02020603050405020304" pitchFamily="18" charset="0"/>
                <a:cs typeface="Times New Roman" panose="02020603050405020304" pitchFamily="18" charset="0"/>
              </a:rPr>
              <a:t>PERSONALIZATION FOR MARKETING</a:t>
            </a:r>
          </a:p>
        </p:txBody>
      </p:sp>
      <p:sp>
        <p:nvSpPr>
          <p:cNvPr id="5" name="Slide Number Placeholder 4"/>
          <p:cNvSpPr>
            <a:spLocks noGrp="1"/>
          </p:cNvSpPr>
          <p:nvPr>
            <p:ph type="sldNum" sz="quarter" idx="12"/>
          </p:nvPr>
        </p:nvSpPr>
        <p:spPr/>
        <p:txBody>
          <a:bodyPr/>
          <a:lstStyle/>
          <a:p>
            <a:fld id="{B1B7C0DE-DCDD-4E4A-94B2-51DFA80EB953}" type="slidenum">
              <a:rPr lang="en-IN" smtClean="0"/>
              <a:t>12</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Based on the usage patterns and individualized customer experiences, the companies are segmenting their consumers and targeting them accordingly</a:t>
            </a:r>
          </a:p>
          <a:p>
            <a:r>
              <a:rPr lang="en-US" dirty="0"/>
              <a:t>Personalized advertising campaigns and promotional marketing strategies are designed to target specific audiences that increase revenue and customer base</a:t>
            </a:r>
          </a:p>
          <a:p>
            <a:r>
              <a:rPr lang="en-US" dirty="0"/>
              <a:t>The rationale is that the set of the population which has responded positively to similar products in the past is more likely to fall for an interesting promotion of a similar product, rather than targeting a new customer who may not even be inclined toward the category of products being offered</a:t>
            </a:r>
          </a:p>
          <a:p>
            <a:r>
              <a:rPr lang="en-US" dirty="0"/>
              <a:t>Also, companies are increasingly being benefited by sharing personal data about customer interests with other organizations and lending them space to place personalized ads</a:t>
            </a:r>
            <a:endParaRPr lang="en-IN" dirty="0"/>
          </a:p>
        </p:txBody>
      </p:sp>
    </p:spTree>
    <p:extLst>
      <p:ext uri="{BB962C8B-B14F-4D97-AF65-F5344CB8AC3E}">
        <p14:creationId xmlns:p14="http://schemas.microsoft.com/office/powerpoint/2010/main" val="131351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PRODUCT IMPROVEMENT AND SERVICE OPTIMIZATION</a:t>
            </a:r>
          </a:p>
        </p:txBody>
      </p:sp>
      <p:sp>
        <p:nvSpPr>
          <p:cNvPr id="5" name="Slide Number Placeholder 4"/>
          <p:cNvSpPr>
            <a:spLocks noGrp="1"/>
          </p:cNvSpPr>
          <p:nvPr>
            <p:ph type="sldNum" sz="quarter" idx="12"/>
          </p:nvPr>
        </p:nvSpPr>
        <p:spPr/>
        <p:txBody>
          <a:bodyPr/>
          <a:lstStyle/>
          <a:p>
            <a:fld id="{B1B7C0DE-DCDD-4E4A-94B2-51DFA80EB953}" type="slidenum">
              <a:rPr lang="en-IN" smtClean="0"/>
              <a:t>13</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lnSpcReduction="10000"/>
          </a:bodyPr>
          <a:lstStyle/>
          <a:p>
            <a:r>
              <a:rPr lang="en-US" dirty="0"/>
              <a:t>User's personal insights have the power of broadening the scope of commercial and industrial IoT products and services</a:t>
            </a:r>
          </a:p>
          <a:p>
            <a:r>
              <a:rPr lang="en-US" dirty="0"/>
              <a:t>Personalization of these services can considerably improve their functionality, thereby transforming how various underlying organizations operate</a:t>
            </a:r>
          </a:p>
          <a:p>
            <a:r>
              <a:rPr lang="en-US" dirty="0"/>
              <a:t>For instance, fitness‐oriented wearables are quickly being converted into health‐oriented devices aimed at helping patients overcome various ailments</a:t>
            </a:r>
          </a:p>
          <a:p>
            <a:r>
              <a:rPr lang="en-US" dirty="0"/>
              <a:t>They also allow the patient to view how they are progressing</a:t>
            </a:r>
          </a:p>
          <a:p>
            <a:r>
              <a:rPr lang="en-US" dirty="0"/>
              <a:t>These connections can substantially improve the quality of care to the patient while reducing the cost of healthcare delivery for the provider</a:t>
            </a:r>
          </a:p>
          <a:p>
            <a:r>
              <a:rPr lang="en-US" dirty="0"/>
              <a:t>Fitness apps are being personalized for improved healthcare</a:t>
            </a:r>
          </a:p>
          <a:p>
            <a:r>
              <a:rPr lang="en-US" dirty="0"/>
              <a:t>Smart wearables are tracking the health of patients</a:t>
            </a:r>
          </a:p>
          <a:p>
            <a:r>
              <a:rPr lang="en-US" dirty="0"/>
              <a:t>They can log the vital statistics such as blood pressure, heart rate, and raise alarm and call on default emergency numbers, in case of need</a:t>
            </a:r>
          </a:p>
        </p:txBody>
      </p:sp>
    </p:spTree>
    <p:extLst>
      <p:ext uri="{BB962C8B-B14F-4D97-AF65-F5344CB8AC3E}">
        <p14:creationId xmlns:p14="http://schemas.microsoft.com/office/powerpoint/2010/main" val="52795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PRODUCT IMPROVEMENT AND SERVICE OPTIMIZATION</a:t>
            </a:r>
          </a:p>
        </p:txBody>
      </p:sp>
      <p:sp>
        <p:nvSpPr>
          <p:cNvPr id="5" name="Slide Number Placeholder 4"/>
          <p:cNvSpPr>
            <a:spLocks noGrp="1"/>
          </p:cNvSpPr>
          <p:nvPr>
            <p:ph type="sldNum" sz="quarter" idx="12"/>
          </p:nvPr>
        </p:nvSpPr>
        <p:spPr/>
        <p:txBody>
          <a:bodyPr/>
          <a:lstStyle/>
          <a:p>
            <a:fld id="{B1B7C0DE-DCDD-4E4A-94B2-51DFA80EB953}" type="slidenum">
              <a:rPr lang="en-IN" smtClean="0"/>
              <a:t>14</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These new health monitors enable doctors to closely track their patients' vital signs</a:t>
            </a:r>
          </a:p>
          <a:p>
            <a:r>
              <a:rPr lang="en-US" dirty="0"/>
              <a:t>The detailed logs can help the doctor diagnose and corroborate the patients' activity patterns with their health problems</a:t>
            </a:r>
          </a:p>
          <a:p>
            <a:r>
              <a:rPr lang="en-US" dirty="0"/>
              <a:t>The patients are also benefited as they can view their routine and progress using many visualization tools</a:t>
            </a:r>
          </a:p>
          <a:p>
            <a:r>
              <a:rPr lang="en-US" dirty="0"/>
              <a:t>These visualization tools can be developed to graphically display the logged data</a:t>
            </a:r>
          </a:p>
          <a:p>
            <a:r>
              <a:rPr lang="en-US" dirty="0"/>
              <a:t>Depending upon these data, diet and fitness plans may be customized to suit particular users, helping them manage their diseases</a:t>
            </a:r>
          </a:p>
          <a:p>
            <a:r>
              <a:rPr lang="en-US" dirty="0"/>
              <a:t>The users may be ranked on a global board, competitively judged against other users, and offered incentives for making progress</a:t>
            </a:r>
            <a:endParaRPr lang="en-IN" dirty="0"/>
          </a:p>
        </p:txBody>
      </p:sp>
    </p:spTree>
    <p:extLst>
      <p:ext uri="{BB962C8B-B14F-4D97-AF65-F5344CB8AC3E}">
        <p14:creationId xmlns:p14="http://schemas.microsoft.com/office/powerpoint/2010/main" val="391538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PRODUCT IMPROVEMENT AND SERVICE OPTIMIZATION</a:t>
            </a:r>
          </a:p>
        </p:txBody>
      </p:sp>
      <p:sp>
        <p:nvSpPr>
          <p:cNvPr id="5" name="Slide Number Placeholder 4"/>
          <p:cNvSpPr>
            <a:spLocks noGrp="1"/>
          </p:cNvSpPr>
          <p:nvPr>
            <p:ph type="sldNum" sz="quarter" idx="12"/>
          </p:nvPr>
        </p:nvSpPr>
        <p:spPr/>
        <p:txBody>
          <a:bodyPr/>
          <a:lstStyle/>
          <a:p>
            <a:fld id="{B1B7C0DE-DCDD-4E4A-94B2-51DFA80EB953}" type="slidenum">
              <a:rPr lang="en-IN" smtClean="0"/>
              <a:t>15</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Ride‐hailing companies such as Ola and Uber are using data generated from various sensors attached to their vehicles to monitor the status and location of their cab, the status of a ride (canceled/ongoing/completed), the average driving speed of the driver, and use these statistics to identify issues before they become real problems</a:t>
            </a:r>
          </a:p>
          <a:p>
            <a:r>
              <a:rPr lang="en-US" dirty="0"/>
              <a:t>Personalizing this analysis to match the driver, cab, passenger, and ride area can help to further improve the performance and efficiency</a:t>
            </a:r>
          </a:p>
          <a:p>
            <a:r>
              <a:rPr lang="en-US" dirty="0"/>
              <a:t>For instance, assurance of a consistent environment by ensuring the same driver, vehicle, and settings in the cab for regular, long‐distance customers can make them feel more welcome and keep them glued to the company's services</a:t>
            </a:r>
          </a:p>
          <a:p>
            <a:r>
              <a:rPr lang="en-US" dirty="0"/>
              <a:t>Similarly, putting drivers </a:t>
            </a:r>
            <a:r>
              <a:rPr lang="en-US" dirty="0" err="1"/>
              <a:t>en</a:t>
            </a:r>
            <a:r>
              <a:rPr lang="en-US" dirty="0"/>
              <a:t> route on their accustomed route can improve their driving efficiency and simplify their daily chores of refueling and locating service stations for cleaning and maintenance tasks, </a:t>
            </a:r>
            <a:r>
              <a:rPr lang="en-US" dirty="0" err="1"/>
              <a:t>etc</a:t>
            </a:r>
            <a:endParaRPr lang="en-IN" dirty="0"/>
          </a:p>
        </p:txBody>
      </p:sp>
    </p:spTree>
    <p:extLst>
      <p:ext uri="{BB962C8B-B14F-4D97-AF65-F5344CB8AC3E}">
        <p14:creationId xmlns:p14="http://schemas.microsoft.com/office/powerpoint/2010/main" val="51867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PRODUCT IMPROVEMENT AND SERVICE OPTIMIZATION</a:t>
            </a:r>
          </a:p>
        </p:txBody>
      </p:sp>
      <p:sp>
        <p:nvSpPr>
          <p:cNvPr id="5" name="Slide Number Placeholder 4"/>
          <p:cNvSpPr>
            <a:spLocks noGrp="1"/>
          </p:cNvSpPr>
          <p:nvPr>
            <p:ph type="sldNum" sz="quarter" idx="12"/>
          </p:nvPr>
        </p:nvSpPr>
        <p:spPr/>
        <p:txBody>
          <a:bodyPr/>
          <a:lstStyle/>
          <a:p>
            <a:fld id="{B1B7C0DE-DCDD-4E4A-94B2-51DFA80EB953}" type="slidenum">
              <a:rPr lang="en-IN" smtClean="0"/>
              <a:t>16</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Another example is improving the search results returned by a web service by using personalization for automatic filtering of search results</a:t>
            </a:r>
          </a:p>
          <a:p>
            <a:r>
              <a:rPr lang="en-US" dirty="0"/>
              <a:t>When a user searches the web for some information, he is usually overwhelmed by a large number of search results</a:t>
            </a:r>
          </a:p>
          <a:p>
            <a:r>
              <a:rPr lang="en-US" dirty="0"/>
              <a:t>It takes a lot of time, effort, and patience to manually go through the irrelevant results to finally be able to zero in on what one wants to find</a:t>
            </a:r>
          </a:p>
          <a:p>
            <a:r>
              <a:rPr lang="en-US" dirty="0"/>
              <a:t>Based upon parameters such as the location of the user, his previous searches, the kinds of sites that he visits, or the comments that he posts on the web, search engines filter and order the results differently for different users to make the results more relevant for the user</a:t>
            </a:r>
          </a:p>
          <a:p>
            <a:r>
              <a:rPr lang="en-US" dirty="0"/>
              <a:t>For web publishers, relevant content and ads mean more clicks and ultimately more money</a:t>
            </a:r>
            <a:endParaRPr lang="en-IN" dirty="0"/>
          </a:p>
        </p:txBody>
      </p:sp>
    </p:spTree>
    <p:extLst>
      <p:ext uri="{BB962C8B-B14F-4D97-AF65-F5344CB8AC3E}">
        <p14:creationId xmlns:p14="http://schemas.microsoft.com/office/powerpoint/2010/main" val="59353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AUTOMATED RECOMMENDATIONS</a:t>
            </a:r>
          </a:p>
        </p:txBody>
      </p:sp>
      <p:sp>
        <p:nvSpPr>
          <p:cNvPr id="5" name="Slide Number Placeholder 4"/>
          <p:cNvSpPr>
            <a:spLocks noGrp="1"/>
          </p:cNvSpPr>
          <p:nvPr>
            <p:ph type="sldNum" sz="quarter" idx="12"/>
          </p:nvPr>
        </p:nvSpPr>
        <p:spPr/>
        <p:txBody>
          <a:bodyPr/>
          <a:lstStyle/>
          <a:p>
            <a:fld id="{B1B7C0DE-DCDD-4E4A-94B2-51DFA80EB953}" type="slidenum">
              <a:rPr lang="en-IN" smtClean="0"/>
              <a:t>17</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lnSpcReduction="10000"/>
          </a:bodyPr>
          <a:lstStyle/>
          <a:p>
            <a:r>
              <a:rPr lang="en-US" dirty="0"/>
              <a:t>Automated recommendations have been in place for almost two decades now</a:t>
            </a:r>
          </a:p>
          <a:p>
            <a:r>
              <a:rPr lang="en-US" dirty="0"/>
              <a:t>This involves automatically generating suggestions for similar products or services based on a blend of products or services used by the customer in the past, his preferences as ascertained from his search keywords or his reviews or ratings, past transaction records, surfing details on the product site, </a:t>
            </a:r>
            <a:r>
              <a:rPr lang="en-US" dirty="0" err="1"/>
              <a:t>etc</a:t>
            </a:r>
            <a:endParaRPr lang="en-US" dirty="0"/>
          </a:p>
          <a:p>
            <a:r>
              <a:rPr lang="en-US" dirty="0"/>
              <a:t>For instance, Amazon uses a ML‐based service called Personalize that helps its developers generate individualized product and content recommendations for its customers</a:t>
            </a:r>
          </a:p>
          <a:p>
            <a:r>
              <a:rPr lang="en-US" dirty="0"/>
              <a:t>Similarly, numerous Music apps are offering personalized playlists based upon the genre of music, artist, and language liked by the user</a:t>
            </a:r>
          </a:p>
          <a:p>
            <a:r>
              <a:rPr lang="en-US" dirty="0"/>
              <a:t>Interestingly, recently some studies have focused on correlating the user insights such as their mood, geographical location, and time of the day, etc., to further personalize the recommendation of music titles</a:t>
            </a:r>
          </a:p>
          <a:p>
            <a:pPr marL="0" indent="0">
              <a:buNone/>
            </a:pPr>
            <a:endParaRPr lang="en-IN" dirty="0"/>
          </a:p>
        </p:txBody>
      </p:sp>
    </p:spTree>
    <p:extLst>
      <p:ext uri="{BB962C8B-B14F-4D97-AF65-F5344CB8AC3E}">
        <p14:creationId xmlns:p14="http://schemas.microsoft.com/office/powerpoint/2010/main" val="193361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AUTOMATED RECOMMENDATIONS</a:t>
            </a:r>
          </a:p>
        </p:txBody>
      </p:sp>
      <p:sp>
        <p:nvSpPr>
          <p:cNvPr id="5" name="Slide Number Placeholder 4"/>
          <p:cNvSpPr>
            <a:spLocks noGrp="1"/>
          </p:cNvSpPr>
          <p:nvPr>
            <p:ph type="sldNum" sz="quarter" idx="12"/>
          </p:nvPr>
        </p:nvSpPr>
        <p:spPr/>
        <p:txBody>
          <a:bodyPr/>
          <a:lstStyle/>
          <a:p>
            <a:fld id="{B1B7C0DE-DCDD-4E4A-94B2-51DFA80EB953}" type="slidenum">
              <a:rPr lang="en-IN" smtClean="0"/>
              <a:t>18</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However, it is pertinent to note here that a random recommendation for products or services will just lead to irritated users</a:t>
            </a:r>
          </a:p>
          <a:p>
            <a:r>
              <a:rPr lang="en-US" dirty="0"/>
              <a:t>The recommendations need to be suited to the customer being targeted, strategically timed, and maybe analyzed later for results and fine‐tuning future recommendations.</a:t>
            </a:r>
            <a:endParaRPr lang="en-IN" dirty="0"/>
          </a:p>
        </p:txBody>
      </p:sp>
    </p:spTree>
    <p:extLst>
      <p:ext uri="{BB962C8B-B14F-4D97-AF65-F5344CB8AC3E}">
        <p14:creationId xmlns:p14="http://schemas.microsoft.com/office/powerpoint/2010/main" val="1783115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IMPROVED USER EXPERIENCE</a:t>
            </a:r>
          </a:p>
        </p:txBody>
      </p:sp>
      <p:sp>
        <p:nvSpPr>
          <p:cNvPr id="5" name="Slide Number Placeholder 4"/>
          <p:cNvSpPr>
            <a:spLocks noGrp="1"/>
          </p:cNvSpPr>
          <p:nvPr>
            <p:ph type="sldNum" sz="quarter" idx="12"/>
          </p:nvPr>
        </p:nvSpPr>
        <p:spPr/>
        <p:txBody>
          <a:bodyPr/>
          <a:lstStyle/>
          <a:p>
            <a:fld id="{B1B7C0DE-DCDD-4E4A-94B2-51DFA80EB953}" type="slidenum">
              <a:rPr lang="en-IN" smtClean="0"/>
              <a:t>19</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The end‐user is undoubtedly the foundation of any organization's success</a:t>
            </a:r>
          </a:p>
          <a:p>
            <a:r>
              <a:rPr lang="en-US" dirty="0"/>
              <a:t>Customization of an application or device in accordance with the end user's preferences helps to establish a personal connection, thereby making the users feel valued and important</a:t>
            </a:r>
          </a:p>
          <a:p>
            <a:r>
              <a:rPr lang="en-US" dirty="0"/>
              <a:t>Resultantly, the underlying service becomes more relevant and enjoyable by the user</a:t>
            </a:r>
            <a:endParaRPr lang="en-IN" dirty="0"/>
          </a:p>
        </p:txBody>
      </p:sp>
    </p:spTree>
    <p:extLst>
      <p:ext uri="{BB962C8B-B14F-4D97-AF65-F5344CB8AC3E}">
        <p14:creationId xmlns:p14="http://schemas.microsoft.com/office/powerpoint/2010/main" val="13301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2</a:t>
            </a:fld>
            <a:endParaRPr lang="en-IN"/>
          </a:p>
        </p:txBody>
      </p:sp>
      <p:sp>
        <p:nvSpPr>
          <p:cNvPr id="3" name="Content Placeholder 2"/>
          <p:cNvSpPr>
            <a:spLocks noGrp="1"/>
          </p:cNvSpPr>
          <p:nvPr>
            <p:ph idx="1"/>
          </p:nvPr>
        </p:nvSpPr>
        <p:spPr>
          <a:xfrm>
            <a:off x="539416" y="881466"/>
            <a:ext cx="11175064" cy="4673142"/>
          </a:xfrm>
        </p:spPr>
        <p:txBody>
          <a:bodyPr>
            <a:no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User-centric IoT architecture is an approach to designing IoT (Internet of Things) systems that places the user's needs, preferences, and experiences at the forefront of the design process</a:t>
            </a: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It aims to create IoT solutions that are intuitive, user-friendly, and tailored to meet the specific requirements and expectations of end-users</a:t>
            </a:r>
            <a:endParaRPr lang="en-IN" sz="1800" dirty="0">
              <a:latin typeface="Arial" panose="020B0604020202020204" pitchFamily="34" charset="0"/>
              <a:cs typeface="Arial" panose="020B0604020202020204" pitchFamily="34" charset="0"/>
            </a:endParaRPr>
          </a:p>
        </p:txBody>
      </p:sp>
      <p:pic>
        <p:nvPicPr>
          <p:cNvPr id="2050" name="Picture 2" descr="User Centred IoT-Design. By Prof. Andrea Krajewski | by ThingsCon | The  State of Responsible Internet of Things (IoT) | Medium">
            <a:extLst>
              <a:ext uri="{FF2B5EF4-FFF2-40B4-BE49-F238E27FC236}">
                <a16:creationId xmlns:a16="http://schemas.microsoft.com/office/drawing/2014/main" id="{2A7CDBD0-E183-4AEC-62C5-3A9EB784B7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0633" y="2254140"/>
            <a:ext cx="4623870" cy="451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1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IMPROVED USER EXPERIENCE</a:t>
            </a:r>
          </a:p>
        </p:txBody>
      </p:sp>
      <p:sp>
        <p:nvSpPr>
          <p:cNvPr id="5" name="Slide Number Placeholder 4"/>
          <p:cNvSpPr>
            <a:spLocks noGrp="1"/>
          </p:cNvSpPr>
          <p:nvPr>
            <p:ph type="sldNum" sz="quarter" idx="12"/>
          </p:nvPr>
        </p:nvSpPr>
        <p:spPr/>
        <p:txBody>
          <a:bodyPr/>
          <a:lstStyle/>
          <a:p>
            <a:fld id="{B1B7C0DE-DCDD-4E4A-94B2-51DFA80EB953}" type="slidenum">
              <a:rPr lang="en-IN" smtClean="0"/>
              <a:t>20</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fontScale="92500" lnSpcReduction="10000"/>
          </a:bodyPr>
          <a:lstStyle/>
          <a:p>
            <a:r>
              <a:rPr lang="en-US" dirty="0"/>
              <a:t>Many web‐based video streaming services like Netflix and Amazon Prime personalize the viewing experience differently for different users even under the umbrella of a single login</a:t>
            </a:r>
          </a:p>
          <a:p>
            <a:r>
              <a:rPr lang="en-US" dirty="0"/>
              <a:t>This not only enables different viewing experiences for each member of the family but also safeguards the privacy and interest of all users</a:t>
            </a:r>
          </a:p>
          <a:p>
            <a:r>
              <a:rPr lang="en-US" dirty="0"/>
              <a:t>These streaming giants use small nothings like greeting the user with their names and storing the cue of their last played video to spell convenience and increase the quality of the user's experience with the web service</a:t>
            </a:r>
          </a:p>
          <a:p>
            <a:r>
              <a:rPr lang="en-US" dirty="0"/>
              <a:t>The list of titles viewed in the past by the users is used to recommend flicks of similar genre, language, period, and cast</a:t>
            </a:r>
          </a:p>
          <a:p>
            <a:r>
              <a:rPr lang="en-US" dirty="0"/>
              <a:t>Cross recommendations are also done</a:t>
            </a:r>
          </a:p>
          <a:p>
            <a:r>
              <a:rPr lang="en-US" dirty="0"/>
              <a:t>The users are offered recommendations for the content that has been watched and liked by other users, which is similar to the end‐user's type</a:t>
            </a:r>
          </a:p>
          <a:p>
            <a:r>
              <a:rPr lang="en-US" dirty="0"/>
              <a:t>Recommendations such as these make a user's task of searching the titles quicker and easier</a:t>
            </a:r>
            <a:endParaRPr lang="en-IN" dirty="0"/>
          </a:p>
        </p:txBody>
      </p:sp>
    </p:spTree>
    <p:extLst>
      <p:ext uri="{BB962C8B-B14F-4D97-AF65-F5344CB8AC3E}">
        <p14:creationId xmlns:p14="http://schemas.microsoft.com/office/powerpoint/2010/main" val="657074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51075"/>
            <a:ext cx="11735970" cy="514533"/>
          </a:xfrm>
        </p:spPr>
        <p:txBody>
          <a:bodyPr>
            <a:noAutofit/>
          </a:bodyPr>
          <a:lstStyle/>
          <a:p>
            <a:pPr algn="ctr"/>
            <a:r>
              <a:rPr lang="en-IN" sz="2000" b="1" dirty="0">
                <a:solidFill>
                  <a:srgbClr val="002060"/>
                </a:solidFill>
                <a:latin typeface="Times New Roman" panose="02020603050405020304" pitchFamily="18" charset="0"/>
                <a:cs typeface="Times New Roman" panose="02020603050405020304" pitchFamily="18" charset="0"/>
              </a:rPr>
              <a:t>PERSONALIZATION FOR IMPROVED USER EXPERIENCE</a:t>
            </a:r>
          </a:p>
        </p:txBody>
      </p:sp>
      <p:sp>
        <p:nvSpPr>
          <p:cNvPr id="5" name="Slide Number Placeholder 4"/>
          <p:cNvSpPr>
            <a:spLocks noGrp="1"/>
          </p:cNvSpPr>
          <p:nvPr>
            <p:ph type="sldNum" sz="quarter" idx="12"/>
          </p:nvPr>
        </p:nvSpPr>
        <p:spPr/>
        <p:txBody>
          <a:bodyPr/>
          <a:lstStyle/>
          <a:p>
            <a:fld id="{B1B7C0DE-DCDD-4E4A-94B2-51DFA80EB953}" type="slidenum">
              <a:rPr lang="en-IN" smtClean="0"/>
              <a:t>21</a:t>
            </a:fld>
            <a:endParaRPr lang="en-IN"/>
          </a:p>
        </p:txBody>
      </p:sp>
      <p:sp>
        <p:nvSpPr>
          <p:cNvPr id="4" name="Content Placeholder 3">
            <a:extLst>
              <a:ext uri="{FF2B5EF4-FFF2-40B4-BE49-F238E27FC236}">
                <a16:creationId xmlns:a16="http://schemas.microsoft.com/office/drawing/2014/main" id="{58B57229-3F9D-9574-EE96-01C24584C9F4}"/>
              </a:ext>
            </a:extLst>
          </p:cNvPr>
          <p:cNvSpPr>
            <a:spLocks noGrp="1"/>
          </p:cNvSpPr>
          <p:nvPr>
            <p:ph idx="1"/>
          </p:nvPr>
        </p:nvSpPr>
        <p:spPr>
          <a:xfrm>
            <a:off x="305201" y="565608"/>
            <a:ext cx="11581598" cy="5929460"/>
          </a:xfrm>
        </p:spPr>
        <p:txBody>
          <a:bodyPr>
            <a:normAutofit/>
          </a:bodyPr>
          <a:lstStyle/>
          <a:p>
            <a:r>
              <a:rPr lang="en-US" dirty="0"/>
              <a:t>Similarly, enrolling for new services and setting up new devices can be made an enjoyable process for the user</a:t>
            </a:r>
          </a:p>
          <a:p>
            <a:r>
              <a:rPr lang="en-US" dirty="0"/>
              <a:t>Multiple services such as a video streaming, music streaming, and news streaming service can be integrated to use the preferential settings of the end‐user to offer a common look and feel, similar settings for data usage, screen resolution, subtitle font, language settings, payment renewal options, etc. </a:t>
            </a:r>
          </a:p>
          <a:p>
            <a:r>
              <a:rPr lang="en-US" dirty="0"/>
              <a:t>Seamlessly integrating new devices based on the preferences set on older devices and automatically syncing them would save a lot of user effort and time</a:t>
            </a:r>
            <a:endParaRPr lang="en-IN" dirty="0"/>
          </a:p>
        </p:txBody>
      </p:sp>
    </p:spTree>
    <p:extLst>
      <p:ext uri="{BB962C8B-B14F-4D97-AF65-F5344CB8AC3E}">
        <p14:creationId xmlns:p14="http://schemas.microsoft.com/office/powerpoint/2010/main" val="285280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7D59-E636-8A5B-3EA7-F80681C030C6}"/>
              </a:ext>
            </a:extLst>
          </p:cNvPr>
          <p:cNvSpPr>
            <a:spLocks noGrp="1"/>
          </p:cNvSpPr>
          <p:nvPr>
            <p:ph type="title"/>
          </p:nvPr>
        </p:nvSpPr>
        <p:spPr>
          <a:xfrm>
            <a:off x="574040" y="-197962"/>
            <a:ext cx="10515600" cy="1325563"/>
          </a:xfrm>
        </p:spPr>
        <p:txBody>
          <a:bodyPr>
            <a:normAutofit/>
          </a:bodyPr>
          <a:lstStyle/>
          <a:p>
            <a:r>
              <a:rPr lang="en-IN" sz="3600" b="1" i="0" u="none" strike="noStrike" baseline="0" dirty="0">
                <a:solidFill>
                  <a:srgbClr val="FF0000"/>
                </a:solidFill>
                <a:latin typeface="Arial-BoldMT"/>
              </a:rPr>
              <a:t>User Sensitized IoT Architecture</a:t>
            </a:r>
            <a:endParaRPr lang="en-IN" sz="7200" dirty="0">
              <a:solidFill>
                <a:srgbClr val="FF0000"/>
              </a:solidFill>
            </a:endParaRPr>
          </a:p>
        </p:txBody>
      </p:sp>
      <p:sp>
        <p:nvSpPr>
          <p:cNvPr id="3" name="Content Placeholder 2">
            <a:extLst>
              <a:ext uri="{FF2B5EF4-FFF2-40B4-BE49-F238E27FC236}">
                <a16:creationId xmlns:a16="http://schemas.microsoft.com/office/drawing/2014/main" id="{8A9373B8-9195-9595-2CF8-E85CBFF05529}"/>
              </a:ext>
            </a:extLst>
          </p:cNvPr>
          <p:cNvSpPr>
            <a:spLocks noGrp="1"/>
          </p:cNvSpPr>
          <p:nvPr>
            <p:ph idx="1"/>
          </p:nvPr>
        </p:nvSpPr>
        <p:spPr>
          <a:xfrm>
            <a:off x="416559" y="2275840"/>
            <a:ext cx="4207733" cy="3901123"/>
          </a:xfrm>
        </p:spPr>
        <p:txBody>
          <a:bodyPr/>
          <a:lstStyle/>
          <a:p>
            <a:pPr algn="just"/>
            <a:r>
              <a:rPr lang="en-US" dirty="0">
                <a:latin typeface="Times New Roman" panose="02020603050405020304" pitchFamily="18" charset="0"/>
                <a:cs typeface="Times New Roman" panose="02020603050405020304" pitchFamily="18" charset="0"/>
              </a:rPr>
              <a:t>It is composed of the following four layers: </a:t>
            </a:r>
          </a:p>
          <a:p>
            <a:pPr algn="just"/>
            <a:r>
              <a:rPr lang="en-US" b="1" dirty="0">
                <a:solidFill>
                  <a:srgbClr val="3333FF"/>
                </a:solidFill>
                <a:latin typeface="Times New Roman" panose="02020603050405020304" pitchFamily="18" charset="0"/>
                <a:cs typeface="Times New Roman" panose="02020603050405020304" pitchFamily="18" charset="0"/>
              </a:rPr>
              <a:t>1. Perception layer</a:t>
            </a:r>
            <a:r>
              <a:rPr lang="en-US" dirty="0">
                <a:latin typeface="Times New Roman" panose="02020603050405020304" pitchFamily="18" charset="0"/>
                <a:cs typeface="Times New Roman" panose="02020603050405020304" pitchFamily="18" charset="0"/>
              </a:rPr>
              <a:t> </a:t>
            </a:r>
          </a:p>
          <a:p>
            <a:pPr algn="just"/>
            <a:r>
              <a:rPr lang="en-US" b="1" dirty="0">
                <a:solidFill>
                  <a:srgbClr val="3333FF"/>
                </a:solidFill>
                <a:latin typeface="Times New Roman" panose="02020603050405020304" pitchFamily="18" charset="0"/>
                <a:cs typeface="Times New Roman" panose="02020603050405020304" pitchFamily="18" charset="0"/>
              </a:rPr>
              <a:t>2. Personalization layer</a:t>
            </a:r>
          </a:p>
          <a:p>
            <a:pPr algn="just"/>
            <a:r>
              <a:rPr lang="en-US" b="1" dirty="0">
                <a:solidFill>
                  <a:srgbClr val="3333FF"/>
                </a:solidFill>
                <a:latin typeface="Times New Roman" panose="02020603050405020304" pitchFamily="18" charset="0"/>
                <a:cs typeface="Times New Roman" panose="02020603050405020304" pitchFamily="18" charset="0"/>
              </a:rPr>
              <a:t>3. Tweaked data layer </a:t>
            </a:r>
          </a:p>
          <a:p>
            <a:pPr algn="just"/>
            <a:r>
              <a:rPr lang="en-US" b="1" dirty="0">
                <a:solidFill>
                  <a:srgbClr val="3333FF"/>
                </a:solidFill>
                <a:latin typeface="Times New Roman" panose="02020603050405020304" pitchFamily="18" charset="0"/>
                <a:cs typeface="Times New Roman" panose="02020603050405020304" pitchFamily="18" charset="0"/>
              </a:rPr>
              <a:t>4. Platform layer.</a:t>
            </a:r>
            <a:endParaRPr lang="en-IN" b="1" dirty="0">
              <a:solidFill>
                <a:srgbClr val="3333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E96C62-C39B-DEA8-BE94-A9511A31719D}"/>
              </a:ext>
            </a:extLst>
          </p:cNvPr>
          <p:cNvSpPr>
            <a:spLocks noGrp="1"/>
          </p:cNvSpPr>
          <p:nvPr>
            <p:ph type="sldNum" sz="quarter" idx="12"/>
          </p:nvPr>
        </p:nvSpPr>
        <p:spPr/>
        <p:txBody>
          <a:bodyPr/>
          <a:lstStyle/>
          <a:p>
            <a:fld id="{B1B7C0DE-DCDD-4E4A-94B2-51DFA80EB953}" type="slidenum">
              <a:rPr lang="en-IN" smtClean="0"/>
              <a:t>22</a:t>
            </a:fld>
            <a:endParaRPr lang="en-IN"/>
          </a:p>
        </p:txBody>
      </p:sp>
      <p:pic>
        <p:nvPicPr>
          <p:cNvPr id="6" name="Picture 5">
            <a:extLst>
              <a:ext uri="{FF2B5EF4-FFF2-40B4-BE49-F238E27FC236}">
                <a16:creationId xmlns:a16="http://schemas.microsoft.com/office/drawing/2014/main" id="{8AECF123-E09C-B1ED-4E7C-D92936B8E9A2}"/>
              </a:ext>
            </a:extLst>
          </p:cNvPr>
          <p:cNvPicPr>
            <a:picLocks noChangeAspect="1"/>
          </p:cNvPicPr>
          <p:nvPr/>
        </p:nvPicPr>
        <p:blipFill>
          <a:blip r:embed="rId2"/>
          <a:stretch>
            <a:fillRect/>
          </a:stretch>
        </p:blipFill>
        <p:spPr>
          <a:xfrm>
            <a:off x="5052409" y="2118678"/>
            <a:ext cx="7116382" cy="4602797"/>
          </a:xfrm>
          <a:prstGeom prst="rect">
            <a:avLst/>
          </a:prstGeom>
        </p:spPr>
      </p:pic>
      <p:sp>
        <p:nvSpPr>
          <p:cNvPr id="8" name="TextBox 7">
            <a:extLst>
              <a:ext uri="{FF2B5EF4-FFF2-40B4-BE49-F238E27FC236}">
                <a16:creationId xmlns:a16="http://schemas.microsoft.com/office/drawing/2014/main" id="{70D8C534-B117-0CA0-5B6E-45C458FD35CC}"/>
              </a:ext>
            </a:extLst>
          </p:cNvPr>
          <p:cNvSpPr txBox="1"/>
          <p:nvPr/>
        </p:nvSpPr>
        <p:spPr>
          <a:xfrm>
            <a:off x="326543" y="890845"/>
            <a:ext cx="11342216" cy="1384995"/>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user-centric IoT architecture is designed to prioritize user needs and preferences, ensuring a seamless and personalized experience across IoT devices and applications.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74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FB7F-B1A0-A621-6F3E-8ADD74E13B3B}"/>
              </a:ext>
            </a:extLst>
          </p:cNvPr>
          <p:cNvSpPr>
            <a:spLocks noGrp="1"/>
          </p:cNvSpPr>
          <p:nvPr>
            <p:ph type="title"/>
          </p:nvPr>
        </p:nvSpPr>
        <p:spPr>
          <a:xfrm>
            <a:off x="401320" y="-36195"/>
            <a:ext cx="10515600" cy="1325563"/>
          </a:xfrm>
        </p:spPr>
        <p:txBody>
          <a:bodyPr/>
          <a:lstStyle/>
          <a:p>
            <a:r>
              <a:rPr lang="en-US" b="1" dirty="0">
                <a:solidFill>
                  <a:srgbClr val="FF0000"/>
                </a:solidFill>
                <a:latin typeface="Times New Roman" panose="02020603050405020304" pitchFamily="18" charset="0"/>
                <a:cs typeface="Times New Roman" panose="02020603050405020304" pitchFamily="18" charset="0"/>
              </a:rPr>
              <a:t>Perception layer</a:t>
            </a:r>
            <a:r>
              <a:rPr lang="en-US" dirty="0">
                <a:solidFill>
                  <a:srgbClr val="FF0000"/>
                </a:solidFill>
                <a:latin typeface="Times New Roman" panose="02020603050405020304" pitchFamily="18" charset="0"/>
                <a:cs typeface="Times New Roman" panose="02020603050405020304" pitchFamily="18" charset="0"/>
              </a:rPr>
              <a:t> </a:t>
            </a:r>
            <a:endParaRPr lang="en-IN" dirty="0">
              <a:solidFill>
                <a:srgbClr val="FF0000"/>
              </a:solidFill>
            </a:endParaRPr>
          </a:p>
        </p:txBody>
      </p:sp>
      <p:sp>
        <p:nvSpPr>
          <p:cNvPr id="3" name="Content Placeholder 2">
            <a:extLst>
              <a:ext uri="{FF2B5EF4-FFF2-40B4-BE49-F238E27FC236}">
                <a16:creationId xmlns:a16="http://schemas.microsoft.com/office/drawing/2014/main" id="{BE7EE4A9-8A9E-8E10-C39C-2AB5B5301955}"/>
              </a:ext>
            </a:extLst>
          </p:cNvPr>
          <p:cNvSpPr>
            <a:spLocks noGrp="1"/>
          </p:cNvSpPr>
          <p:nvPr>
            <p:ph idx="1"/>
          </p:nvPr>
        </p:nvSpPr>
        <p:spPr>
          <a:xfrm>
            <a:off x="401320" y="1071562"/>
            <a:ext cx="11389360" cy="4714875"/>
          </a:xfrm>
        </p:spPr>
        <p:txBody>
          <a:bodyPr/>
          <a:lstStyle/>
          <a:p>
            <a:pPr algn="just"/>
            <a:r>
              <a:rPr lang="en-US" dirty="0">
                <a:latin typeface="Times New Roman" panose="02020603050405020304" pitchFamily="18" charset="0"/>
                <a:cs typeface="Times New Roman" panose="02020603050405020304" pitchFamily="18" charset="0"/>
              </a:rPr>
              <a:t>The perception layer, also known as the </a:t>
            </a:r>
            <a:r>
              <a:rPr lang="en-US" dirty="0">
                <a:solidFill>
                  <a:srgbClr val="3333FF"/>
                </a:solidFill>
                <a:latin typeface="Times New Roman" panose="02020603050405020304" pitchFamily="18" charset="0"/>
                <a:cs typeface="Times New Roman" panose="02020603050405020304" pitchFamily="18" charset="0"/>
              </a:rPr>
              <a:t>IoT device layer or the IoT layer</a:t>
            </a:r>
            <a:r>
              <a:rPr lang="en-US" dirty="0">
                <a:latin typeface="Times New Roman" panose="02020603050405020304" pitchFamily="18" charset="0"/>
                <a:cs typeface="Times New Roman" panose="02020603050405020304" pitchFamily="18" charset="0"/>
              </a:rPr>
              <a:t>, is the client‐side layer. </a:t>
            </a:r>
          </a:p>
          <a:p>
            <a:pPr algn="just"/>
            <a:r>
              <a:rPr lang="en-US" dirty="0">
                <a:latin typeface="Times New Roman" panose="02020603050405020304" pitchFamily="18" charset="0"/>
                <a:cs typeface="Times New Roman" panose="02020603050405020304" pitchFamily="18" charset="0"/>
              </a:rPr>
              <a:t>This layer's main responsibility is to </a:t>
            </a:r>
            <a:r>
              <a:rPr lang="en-US" dirty="0">
                <a:solidFill>
                  <a:srgbClr val="3333FF"/>
                </a:solidFill>
                <a:latin typeface="Times New Roman" panose="02020603050405020304" pitchFamily="18" charset="0"/>
                <a:cs typeface="Times New Roman" panose="02020603050405020304" pitchFamily="18" charset="0"/>
              </a:rPr>
              <a:t>collect useful information and data </a:t>
            </a:r>
            <a:r>
              <a:rPr lang="en-US" dirty="0">
                <a:latin typeface="Times New Roman" panose="02020603050405020304" pitchFamily="18" charset="0"/>
                <a:cs typeface="Times New Roman" panose="02020603050405020304" pitchFamily="18" charset="0"/>
              </a:rPr>
              <a:t>from the environment. </a:t>
            </a:r>
          </a:p>
          <a:p>
            <a:pPr algn="just"/>
            <a:r>
              <a:rPr lang="en-US" dirty="0">
                <a:latin typeface="Times New Roman" panose="02020603050405020304" pitchFamily="18" charset="0"/>
                <a:cs typeface="Times New Roman" panose="02020603050405020304" pitchFamily="18" charset="0"/>
              </a:rPr>
              <a:t>This comprises heterogeneous </a:t>
            </a:r>
            <a:r>
              <a:rPr lang="en-US" dirty="0">
                <a:solidFill>
                  <a:srgbClr val="3333FF"/>
                </a:solidFill>
                <a:latin typeface="Times New Roman" panose="02020603050405020304" pitchFamily="18" charset="0"/>
                <a:cs typeface="Times New Roman" panose="02020603050405020304" pitchFamily="18" charset="0"/>
              </a:rPr>
              <a:t>devices, sensors, and real‐world objects </a:t>
            </a:r>
            <a:r>
              <a:rPr lang="en-US" dirty="0">
                <a:latin typeface="Times New Roman" panose="02020603050405020304" pitchFamily="18" charset="0"/>
                <a:cs typeface="Times New Roman" panose="02020603050405020304" pitchFamily="18" charset="0"/>
              </a:rPr>
              <a:t>that are embedded in IoT products. </a:t>
            </a:r>
          </a:p>
          <a:p>
            <a:pPr algn="just"/>
            <a:r>
              <a:rPr lang="en-US" dirty="0">
                <a:latin typeface="Times New Roman" panose="02020603050405020304" pitchFamily="18" charset="0"/>
                <a:cs typeface="Times New Roman" panose="02020603050405020304" pitchFamily="18" charset="0"/>
              </a:rPr>
              <a:t>It thus supports the products and services being used by the end‐user.</a:t>
            </a:r>
          </a:p>
          <a:p>
            <a:pPr algn="just"/>
            <a:r>
              <a:rPr lang="en-US" dirty="0">
                <a:latin typeface="Times New Roman" panose="02020603050405020304" pitchFamily="18" charset="0"/>
                <a:cs typeface="Times New Roman" panose="02020603050405020304" pitchFamily="18" charset="0"/>
              </a:rPr>
              <a:t>For example, in a smart home environment, sensors embedded in appliances, thermostats, and security cameras collect data on temperature, energy consumption, and occupancy.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EB7E4B6-1262-A9A2-3C4E-B87E80F606DE}"/>
              </a:ext>
            </a:extLst>
          </p:cNvPr>
          <p:cNvSpPr>
            <a:spLocks noGrp="1"/>
          </p:cNvSpPr>
          <p:nvPr>
            <p:ph type="sldNum" sz="quarter" idx="12"/>
          </p:nvPr>
        </p:nvSpPr>
        <p:spPr/>
        <p:txBody>
          <a:bodyPr/>
          <a:lstStyle/>
          <a:p>
            <a:fld id="{B1B7C0DE-DCDD-4E4A-94B2-51DFA80EB953}" type="slidenum">
              <a:rPr lang="en-IN" smtClean="0"/>
              <a:t>23</a:t>
            </a:fld>
            <a:endParaRPr lang="en-IN"/>
          </a:p>
        </p:txBody>
      </p:sp>
    </p:spTree>
    <p:extLst>
      <p:ext uri="{BB962C8B-B14F-4D97-AF65-F5344CB8AC3E}">
        <p14:creationId xmlns:p14="http://schemas.microsoft.com/office/powerpoint/2010/main" val="193829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1983-A730-856E-6614-A9862EB5CAAE}"/>
              </a:ext>
            </a:extLst>
          </p:cNvPr>
          <p:cNvSpPr>
            <a:spLocks noGrp="1"/>
          </p:cNvSpPr>
          <p:nvPr>
            <p:ph type="title"/>
          </p:nvPr>
        </p:nvSpPr>
        <p:spPr>
          <a:xfrm>
            <a:off x="690880" y="-16352"/>
            <a:ext cx="10515600" cy="1325563"/>
          </a:xfrm>
        </p:spPr>
        <p:txBody>
          <a:bodyPr/>
          <a:lstStyle/>
          <a:p>
            <a:r>
              <a:rPr lang="en-US" b="1" dirty="0">
                <a:solidFill>
                  <a:srgbClr val="FF0000"/>
                </a:solidFill>
              </a:rPr>
              <a:t>Platform layer</a:t>
            </a:r>
            <a:endParaRPr lang="en-IN" b="1" dirty="0">
              <a:solidFill>
                <a:srgbClr val="FF0000"/>
              </a:solidFill>
            </a:endParaRPr>
          </a:p>
        </p:txBody>
      </p:sp>
      <p:sp>
        <p:nvSpPr>
          <p:cNvPr id="3" name="Content Placeholder 2">
            <a:extLst>
              <a:ext uri="{FF2B5EF4-FFF2-40B4-BE49-F238E27FC236}">
                <a16:creationId xmlns:a16="http://schemas.microsoft.com/office/drawing/2014/main" id="{C3F8E9E3-A09F-9009-D8A1-280D6DC9AD85}"/>
              </a:ext>
            </a:extLst>
          </p:cNvPr>
          <p:cNvSpPr>
            <a:spLocks noGrp="1"/>
          </p:cNvSpPr>
          <p:nvPr>
            <p:ph idx="1"/>
          </p:nvPr>
        </p:nvSpPr>
        <p:spPr>
          <a:xfrm>
            <a:off x="660400" y="1002664"/>
            <a:ext cx="10840720" cy="5855335"/>
          </a:xfrm>
        </p:spPr>
        <p:txBody>
          <a:bodyPr>
            <a:normAutofit/>
          </a:bodyPr>
          <a:lstStyle/>
          <a:p>
            <a:pPr algn="just"/>
            <a:r>
              <a:rPr lang="en-US" dirty="0">
                <a:latin typeface="Times New Roman" panose="02020603050405020304" pitchFamily="18" charset="0"/>
                <a:cs typeface="Times New Roman" panose="02020603050405020304" pitchFamily="18" charset="0"/>
              </a:rPr>
              <a:t>The platform layer is the </a:t>
            </a:r>
            <a:r>
              <a:rPr lang="en-US" b="1" dirty="0">
                <a:solidFill>
                  <a:srgbClr val="3333FF"/>
                </a:solidFill>
                <a:latin typeface="Times New Roman" panose="02020603050405020304" pitchFamily="18" charset="0"/>
                <a:cs typeface="Times New Roman" panose="02020603050405020304" pitchFamily="18" charset="0"/>
              </a:rPr>
              <a:t>bottom‐most layer</a:t>
            </a:r>
            <a:r>
              <a:rPr lang="en-US" dirty="0">
                <a:latin typeface="Times New Roman" panose="02020603050405020304" pitchFamily="18" charset="0"/>
                <a:cs typeface="Times New Roman" panose="02020603050405020304" pitchFamily="18" charset="0"/>
              </a:rPr>
              <a:t>. It is fundamental for supporting the </a:t>
            </a:r>
            <a:r>
              <a:rPr lang="en-US" dirty="0">
                <a:solidFill>
                  <a:srgbClr val="3333FF"/>
                </a:solidFill>
                <a:latin typeface="Times New Roman" panose="02020603050405020304" pitchFamily="18" charset="0"/>
                <a:cs typeface="Times New Roman" panose="02020603050405020304" pitchFamily="18" charset="0"/>
              </a:rPr>
              <a:t>Internet and other infrastructural requirements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platform layer serves as the foundation for </a:t>
            </a:r>
            <a:r>
              <a:rPr lang="en-US" dirty="0">
                <a:solidFill>
                  <a:srgbClr val="3333FF"/>
                </a:solidFill>
                <a:latin typeface="Times New Roman" panose="02020603050405020304" pitchFamily="18" charset="0"/>
                <a:cs typeface="Times New Roman" panose="02020603050405020304" pitchFamily="18" charset="0"/>
              </a:rPr>
              <a:t>hosting and integrating IoT applications and services</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provides </a:t>
            </a:r>
            <a:r>
              <a:rPr lang="en-US" dirty="0">
                <a:solidFill>
                  <a:srgbClr val="3333FF"/>
                </a:solidFill>
                <a:latin typeface="Times New Roman" panose="02020603050405020304" pitchFamily="18" charset="0"/>
                <a:cs typeface="Times New Roman" panose="02020603050405020304" pitchFamily="18" charset="0"/>
              </a:rPr>
              <a:t>infrastructure and middleware components </a:t>
            </a:r>
            <a:r>
              <a:rPr lang="en-US" dirty="0">
                <a:latin typeface="Times New Roman" panose="02020603050405020304" pitchFamily="18" charset="0"/>
                <a:cs typeface="Times New Roman" panose="02020603050405020304" pitchFamily="18" charset="0"/>
              </a:rPr>
              <a:t>for data storage, processing, and communication. </a:t>
            </a:r>
          </a:p>
          <a:p>
            <a:pPr algn="just"/>
            <a:r>
              <a:rPr lang="en-US" dirty="0">
                <a:solidFill>
                  <a:srgbClr val="3333FF"/>
                </a:solidFill>
                <a:latin typeface="Times New Roman" panose="02020603050405020304" pitchFamily="18" charset="0"/>
                <a:cs typeface="Times New Roman" panose="02020603050405020304" pitchFamily="18" charset="0"/>
              </a:rPr>
              <a:t>Cloud platforms and edge computing systems </a:t>
            </a:r>
            <a:r>
              <a:rPr lang="en-US" dirty="0">
                <a:latin typeface="Times New Roman" panose="02020603050405020304" pitchFamily="18" charset="0"/>
                <a:cs typeface="Times New Roman" panose="02020603050405020304" pitchFamily="18" charset="0"/>
              </a:rPr>
              <a:t>are commonly used in the platform layer to support scalability, reliability, and interoperability. </a:t>
            </a:r>
          </a:p>
          <a:p>
            <a:pPr algn="just"/>
            <a:r>
              <a:rPr lang="en-US" dirty="0">
                <a:latin typeface="Times New Roman" panose="02020603050405020304" pitchFamily="18" charset="0"/>
                <a:cs typeface="Times New Roman" panose="02020603050405020304" pitchFamily="18" charset="0"/>
              </a:rPr>
              <a:t>For instance, a smart city platform may leverage cloud-based services to aggregate and analyze data from various IoT devices, such as traffic sensors and environmental monitors, to optimize urban infrastructure and services.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33E987-D2E6-3FEC-9588-3527B809D473}"/>
              </a:ext>
            </a:extLst>
          </p:cNvPr>
          <p:cNvSpPr>
            <a:spLocks noGrp="1"/>
          </p:cNvSpPr>
          <p:nvPr>
            <p:ph type="sldNum" sz="quarter" idx="12"/>
          </p:nvPr>
        </p:nvSpPr>
        <p:spPr/>
        <p:txBody>
          <a:bodyPr/>
          <a:lstStyle/>
          <a:p>
            <a:fld id="{B1B7C0DE-DCDD-4E4A-94B2-51DFA80EB953}" type="slidenum">
              <a:rPr lang="en-IN" smtClean="0"/>
              <a:t>24</a:t>
            </a:fld>
            <a:endParaRPr lang="en-IN"/>
          </a:p>
        </p:txBody>
      </p:sp>
    </p:spTree>
    <p:extLst>
      <p:ext uri="{BB962C8B-B14F-4D97-AF65-F5344CB8AC3E}">
        <p14:creationId xmlns:p14="http://schemas.microsoft.com/office/powerpoint/2010/main" val="649797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F081-E130-92B8-49D7-6B6FBE238693}"/>
              </a:ext>
            </a:extLst>
          </p:cNvPr>
          <p:cNvSpPr>
            <a:spLocks noGrp="1"/>
          </p:cNvSpPr>
          <p:nvPr>
            <p:ph type="title"/>
          </p:nvPr>
        </p:nvSpPr>
        <p:spPr>
          <a:xfrm>
            <a:off x="294640" y="-177585"/>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The Tweaked Data Layer</a:t>
            </a:r>
          </a:p>
        </p:txBody>
      </p:sp>
      <p:sp>
        <p:nvSpPr>
          <p:cNvPr id="3" name="Content Placeholder 2">
            <a:extLst>
              <a:ext uri="{FF2B5EF4-FFF2-40B4-BE49-F238E27FC236}">
                <a16:creationId xmlns:a16="http://schemas.microsoft.com/office/drawing/2014/main" id="{B5C34440-F8D7-E0BD-33F7-9F4B835E2FA7}"/>
              </a:ext>
            </a:extLst>
          </p:cNvPr>
          <p:cNvSpPr>
            <a:spLocks noGrp="1"/>
          </p:cNvSpPr>
          <p:nvPr>
            <p:ph idx="1"/>
          </p:nvPr>
        </p:nvSpPr>
        <p:spPr>
          <a:xfrm>
            <a:off x="0" y="960334"/>
            <a:ext cx="11490960" cy="6100866"/>
          </a:xfrm>
        </p:spPr>
        <p:txBody>
          <a:bodyPr>
            <a:normAutofit/>
          </a:bodyPr>
          <a:lstStyle/>
          <a:p>
            <a:pPr algn="just"/>
            <a:r>
              <a:rPr lang="en-US" dirty="0">
                <a:latin typeface="Times New Roman" panose="02020603050405020304" pitchFamily="18" charset="0"/>
                <a:cs typeface="Times New Roman" panose="02020603050405020304" pitchFamily="18" charset="0"/>
              </a:rPr>
              <a:t>The data layer resides on the server‐side and </a:t>
            </a:r>
            <a:r>
              <a:rPr lang="en-US" dirty="0">
                <a:solidFill>
                  <a:srgbClr val="3333FF"/>
                </a:solidFill>
                <a:latin typeface="Times New Roman" panose="02020603050405020304" pitchFamily="18" charset="0"/>
                <a:cs typeface="Times New Roman" panose="02020603050405020304" pitchFamily="18" charset="0"/>
              </a:rPr>
              <a:t>houses data storage, management, and analytical</a:t>
            </a:r>
            <a:r>
              <a:rPr lang="en-US" dirty="0">
                <a:latin typeface="Times New Roman" panose="02020603050405020304" pitchFamily="18" charset="0"/>
                <a:cs typeface="Times New Roman" panose="02020603050405020304" pitchFamily="18" charset="0"/>
              </a:rPr>
              <a:t> tools for managing the big data captured and streamed in by the perception layer.</a:t>
            </a:r>
          </a:p>
          <a:p>
            <a:pPr algn="just"/>
            <a:r>
              <a:rPr lang="en-US" dirty="0">
                <a:latin typeface="Times New Roman" panose="02020603050405020304" pitchFamily="18" charset="0"/>
                <a:cs typeface="Times New Roman" panose="02020603050405020304" pitchFamily="18" charset="0"/>
              </a:rPr>
              <a:t>The proposed user‐centric IoT architecture segments the </a:t>
            </a:r>
            <a:r>
              <a:rPr lang="en-US" dirty="0">
                <a:solidFill>
                  <a:srgbClr val="3333FF"/>
                </a:solidFill>
                <a:latin typeface="Times New Roman" panose="02020603050405020304" pitchFamily="18" charset="0"/>
                <a:cs typeface="Times New Roman" panose="02020603050405020304" pitchFamily="18" charset="0"/>
              </a:rPr>
              <a:t>data layer </a:t>
            </a:r>
            <a:r>
              <a:rPr lang="en-US" dirty="0">
                <a:latin typeface="Times New Roman" panose="02020603050405020304" pitchFamily="18" charset="0"/>
                <a:cs typeface="Times New Roman" panose="02020603050405020304" pitchFamily="18" charset="0"/>
              </a:rPr>
              <a:t>used by the conventional IoT architecture </a:t>
            </a:r>
            <a:r>
              <a:rPr lang="en-US" dirty="0">
                <a:solidFill>
                  <a:srgbClr val="3333FF"/>
                </a:solidFill>
                <a:latin typeface="Times New Roman" panose="02020603050405020304" pitchFamily="18" charset="0"/>
                <a:cs typeface="Times New Roman" panose="02020603050405020304" pitchFamily="18" charset="0"/>
              </a:rPr>
              <a:t>into a context‐aware database, behavioral database, and a sentiment database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a:t>
            </a:r>
            <a:r>
              <a:rPr lang="en-US" dirty="0">
                <a:solidFill>
                  <a:srgbClr val="3333FF"/>
                </a:solidFill>
                <a:latin typeface="Times New Roman" panose="02020603050405020304" pitchFamily="18" charset="0"/>
                <a:cs typeface="Times New Roman" panose="02020603050405020304" pitchFamily="18" charset="0"/>
              </a:rPr>
              <a:t>context‐aware database </a:t>
            </a:r>
            <a:r>
              <a:rPr lang="en-US" dirty="0">
                <a:latin typeface="Times New Roman" panose="02020603050405020304" pitchFamily="18" charset="0"/>
                <a:cs typeface="Times New Roman" panose="02020603050405020304" pitchFamily="18" charset="0"/>
              </a:rPr>
              <a:t>stores the external details of events associated with the IoT products and services being used by the end‐user. These include the details of time, location, and device, and the product or service being used, etc. </a:t>
            </a:r>
          </a:p>
          <a:p>
            <a:pPr algn="just"/>
            <a:r>
              <a:rPr lang="en-US" dirty="0">
                <a:latin typeface="Times New Roman" panose="02020603050405020304" pitchFamily="18" charset="0"/>
                <a:cs typeface="Times New Roman" panose="02020603050405020304" pitchFamily="18" charset="0"/>
              </a:rPr>
              <a:t>The objective of the context‐aware database is to be able to resurrect the context in which the user is deploying a particular IoT device or service.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25815E-BEE1-161B-45DF-8B005A07D50D}"/>
              </a:ext>
            </a:extLst>
          </p:cNvPr>
          <p:cNvSpPr>
            <a:spLocks noGrp="1"/>
          </p:cNvSpPr>
          <p:nvPr>
            <p:ph type="sldNum" sz="quarter" idx="12"/>
          </p:nvPr>
        </p:nvSpPr>
        <p:spPr/>
        <p:txBody>
          <a:bodyPr/>
          <a:lstStyle/>
          <a:p>
            <a:fld id="{B1B7C0DE-DCDD-4E4A-94B2-51DFA80EB953}" type="slidenum">
              <a:rPr lang="en-IN" smtClean="0"/>
              <a:t>25</a:t>
            </a:fld>
            <a:endParaRPr lang="en-IN"/>
          </a:p>
        </p:txBody>
      </p:sp>
    </p:spTree>
    <p:extLst>
      <p:ext uri="{BB962C8B-B14F-4D97-AF65-F5344CB8AC3E}">
        <p14:creationId xmlns:p14="http://schemas.microsoft.com/office/powerpoint/2010/main" val="3831491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985F-6E9F-5C27-2A8A-821B7DF929F2}"/>
              </a:ext>
            </a:extLst>
          </p:cNvPr>
          <p:cNvSpPr>
            <a:spLocks noGrp="1"/>
          </p:cNvSpPr>
          <p:nvPr>
            <p:ph type="title"/>
          </p:nvPr>
        </p:nvSpPr>
        <p:spPr>
          <a:xfrm>
            <a:off x="702895" y="-274320"/>
            <a:ext cx="10515600" cy="1325563"/>
          </a:xfrm>
        </p:spPr>
        <p:txBody>
          <a:bodyPr/>
          <a:lstStyle/>
          <a:p>
            <a:r>
              <a:rPr lang="en-IN" b="1" dirty="0">
                <a:solidFill>
                  <a:srgbClr val="FF0000"/>
                </a:solidFill>
                <a:latin typeface="Times New Roman" panose="02020603050405020304" pitchFamily="18" charset="0"/>
                <a:cs typeface="Times New Roman" panose="02020603050405020304" pitchFamily="18" charset="0"/>
              </a:rPr>
              <a:t>The Tweaked Data Layer</a:t>
            </a:r>
            <a:endParaRPr lang="en-IN" dirty="0"/>
          </a:p>
        </p:txBody>
      </p:sp>
      <p:sp>
        <p:nvSpPr>
          <p:cNvPr id="3" name="Content Placeholder 2">
            <a:extLst>
              <a:ext uri="{FF2B5EF4-FFF2-40B4-BE49-F238E27FC236}">
                <a16:creationId xmlns:a16="http://schemas.microsoft.com/office/drawing/2014/main" id="{D7618B07-9F04-F6C1-E9AE-CF380EA940B3}"/>
              </a:ext>
            </a:extLst>
          </p:cNvPr>
          <p:cNvSpPr>
            <a:spLocks noGrp="1"/>
          </p:cNvSpPr>
          <p:nvPr>
            <p:ph idx="1"/>
          </p:nvPr>
        </p:nvSpPr>
        <p:spPr>
          <a:xfrm>
            <a:off x="8590280" y="1866265"/>
            <a:ext cx="3423920" cy="2157095"/>
          </a:xfrm>
        </p:spPr>
        <p:txBody>
          <a:bodyPr>
            <a:normAutofit/>
          </a:bodyPr>
          <a:lstStyle/>
          <a:p>
            <a:pPr marL="0" indent="0">
              <a:buNone/>
            </a:pPr>
            <a:r>
              <a:rPr lang="en-US" sz="3600" b="1" i="0" u="none" strike="noStrike" baseline="0" dirty="0">
                <a:solidFill>
                  <a:srgbClr val="3333FF"/>
                </a:solidFill>
                <a:latin typeface="Georgia" panose="02040502050405020303" pitchFamily="18" charset="0"/>
              </a:rPr>
              <a:t>The user</a:t>
            </a:r>
            <a:r>
              <a:rPr lang="en-US" sz="3600" b="1" i="0" u="none" strike="noStrike" baseline="0" dirty="0">
                <a:solidFill>
                  <a:srgbClr val="3333FF"/>
                </a:solidFill>
                <a:latin typeface="TimesNewRomanPSMT"/>
              </a:rPr>
              <a:t>‐</a:t>
            </a:r>
            <a:r>
              <a:rPr lang="en-US" sz="3600" b="1" i="0" u="none" strike="noStrike" baseline="0" dirty="0">
                <a:solidFill>
                  <a:srgbClr val="3333FF"/>
                </a:solidFill>
                <a:latin typeface="Georgia" panose="02040502050405020303" pitchFamily="18" charset="0"/>
              </a:rPr>
              <a:t>centric IoT architecture</a:t>
            </a:r>
            <a:endParaRPr lang="en-IN" sz="4800" b="1" dirty="0">
              <a:solidFill>
                <a:srgbClr val="3333FF"/>
              </a:solidFill>
            </a:endParaRPr>
          </a:p>
        </p:txBody>
      </p:sp>
      <p:sp>
        <p:nvSpPr>
          <p:cNvPr id="4" name="Slide Number Placeholder 3">
            <a:extLst>
              <a:ext uri="{FF2B5EF4-FFF2-40B4-BE49-F238E27FC236}">
                <a16:creationId xmlns:a16="http://schemas.microsoft.com/office/drawing/2014/main" id="{AEE67A27-6F5F-F42D-F7DD-3445974B7CF4}"/>
              </a:ext>
            </a:extLst>
          </p:cNvPr>
          <p:cNvSpPr>
            <a:spLocks noGrp="1"/>
          </p:cNvSpPr>
          <p:nvPr>
            <p:ph type="sldNum" sz="quarter" idx="12"/>
          </p:nvPr>
        </p:nvSpPr>
        <p:spPr/>
        <p:txBody>
          <a:bodyPr/>
          <a:lstStyle/>
          <a:p>
            <a:fld id="{B1B7C0DE-DCDD-4E4A-94B2-51DFA80EB953}" type="slidenum">
              <a:rPr lang="en-IN" smtClean="0"/>
              <a:t>26</a:t>
            </a:fld>
            <a:endParaRPr lang="en-IN"/>
          </a:p>
        </p:txBody>
      </p:sp>
      <p:pic>
        <p:nvPicPr>
          <p:cNvPr id="6" name="Picture 5">
            <a:extLst>
              <a:ext uri="{FF2B5EF4-FFF2-40B4-BE49-F238E27FC236}">
                <a16:creationId xmlns:a16="http://schemas.microsoft.com/office/drawing/2014/main" id="{2C977CD3-9437-DCDB-7627-76785D747131}"/>
              </a:ext>
            </a:extLst>
          </p:cNvPr>
          <p:cNvPicPr>
            <a:picLocks noChangeAspect="1"/>
          </p:cNvPicPr>
          <p:nvPr/>
        </p:nvPicPr>
        <p:blipFill>
          <a:blip r:embed="rId2"/>
          <a:stretch>
            <a:fillRect/>
          </a:stretch>
        </p:blipFill>
        <p:spPr>
          <a:xfrm>
            <a:off x="438730" y="968840"/>
            <a:ext cx="7983910" cy="5774713"/>
          </a:xfrm>
          <a:prstGeom prst="rect">
            <a:avLst/>
          </a:prstGeom>
        </p:spPr>
      </p:pic>
    </p:spTree>
    <p:extLst>
      <p:ext uri="{BB962C8B-B14F-4D97-AF65-F5344CB8AC3E}">
        <p14:creationId xmlns:p14="http://schemas.microsoft.com/office/powerpoint/2010/main" val="4119438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3B3C-1BEA-52FC-6DFE-982B36ADFE56}"/>
              </a:ext>
            </a:extLst>
          </p:cNvPr>
          <p:cNvSpPr>
            <a:spLocks noGrp="1"/>
          </p:cNvSpPr>
          <p:nvPr>
            <p:ph type="title"/>
          </p:nvPr>
        </p:nvSpPr>
        <p:spPr>
          <a:xfrm>
            <a:off x="452120" y="-137795"/>
            <a:ext cx="10515600" cy="1325563"/>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The Tweaked Data Layer- </a:t>
            </a:r>
            <a:r>
              <a:rPr lang="en-US" sz="3600" dirty="0">
                <a:solidFill>
                  <a:srgbClr val="3333FF"/>
                </a:solidFill>
                <a:latin typeface="Times New Roman" panose="02020603050405020304" pitchFamily="18" charset="0"/>
                <a:cs typeface="Times New Roman" panose="02020603050405020304" pitchFamily="18" charset="0"/>
              </a:rPr>
              <a:t>Behavioral Database </a:t>
            </a:r>
            <a:endParaRPr lang="en-IN" sz="3600" dirty="0"/>
          </a:p>
        </p:txBody>
      </p:sp>
      <p:sp>
        <p:nvSpPr>
          <p:cNvPr id="3" name="Content Placeholder 2">
            <a:extLst>
              <a:ext uri="{FF2B5EF4-FFF2-40B4-BE49-F238E27FC236}">
                <a16:creationId xmlns:a16="http://schemas.microsoft.com/office/drawing/2014/main" id="{A0914060-7F79-0F0C-8CC6-399D386E76A3}"/>
              </a:ext>
            </a:extLst>
          </p:cNvPr>
          <p:cNvSpPr>
            <a:spLocks noGrp="1"/>
          </p:cNvSpPr>
          <p:nvPr>
            <p:ph idx="1"/>
          </p:nvPr>
        </p:nvSpPr>
        <p:spPr>
          <a:xfrm>
            <a:off x="452120" y="1097280"/>
            <a:ext cx="11089640" cy="576072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t>
            </a:r>
            <a:r>
              <a:rPr lang="en-US" dirty="0">
                <a:solidFill>
                  <a:srgbClr val="3333FF"/>
                </a:solidFill>
                <a:latin typeface="Times New Roman" panose="02020603050405020304" pitchFamily="18" charset="0"/>
                <a:cs typeface="Times New Roman" panose="02020603050405020304" pitchFamily="18" charset="0"/>
              </a:rPr>
              <a:t>behavioral database </a:t>
            </a:r>
            <a:r>
              <a:rPr lang="en-US" dirty="0">
                <a:latin typeface="Times New Roman" panose="02020603050405020304" pitchFamily="18" charset="0"/>
                <a:cs typeface="Times New Roman" panose="02020603050405020304" pitchFamily="18" charset="0"/>
              </a:rPr>
              <a:t>on the other hand </a:t>
            </a:r>
            <a:r>
              <a:rPr lang="en-US" dirty="0">
                <a:solidFill>
                  <a:srgbClr val="3333FF"/>
                </a:solidFill>
                <a:latin typeface="Times New Roman" panose="02020603050405020304" pitchFamily="18" charset="0"/>
                <a:cs typeface="Times New Roman" panose="02020603050405020304" pitchFamily="18" charset="0"/>
              </a:rPr>
              <a:t>logs in the details </a:t>
            </a:r>
            <a:r>
              <a:rPr lang="en-US" dirty="0">
                <a:latin typeface="Times New Roman" panose="02020603050405020304" pitchFamily="18" charset="0"/>
                <a:cs typeface="Times New Roman" panose="02020603050405020304" pitchFamily="18" charset="0"/>
              </a:rPr>
              <a:t>required to study how the users behaves or wishes to conduct themself in a particular situation or respond to an external stimulus. </a:t>
            </a:r>
          </a:p>
          <a:p>
            <a:pPr algn="just"/>
            <a:r>
              <a:rPr lang="en-US" dirty="0">
                <a:latin typeface="Times New Roman" panose="02020603050405020304" pitchFamily="18" charset="0"/>
                <a:cs typeface="Times New Roman" panose="02020603050405020304" pitchFamily="18" charset="0"/>
              </a:rPr>
              <a:t>This is possible by logging in details about </a:t>
            </a:r>
            <a:r>
              <a:rPr lang="en-US" dirty="0">
                <a:solidFill>
                  <a:srgbClr val="3333FF"/>
                </a:solidFill>
                <a:latin typeface="Times New Roman" panose="02020603050405020304" pitchFamily="18" charset="0"/>
                <a:cs typeface="Times New Roman" panose="02020603050405020304" pitchFamily="18" charset="0"/>
              </a:rPr>
              <a:t>what activities or actions are being performed by the user like page views</a:t>
            </a:r>
            <a:r>
              <a:rPr lang="en-US" dirty="0">
                <a:latin typeface="Times New Roman" panose="02020603050405020304" pitchFamily="18" charset="0"/>
                <a:cs typeface="Times New Roman" panose="02020603050405020304" pitchFamily="18" charset="0"/>
              </a:rPr>
              <a:t>, </a:t>
            </a:r>
            <a:r>
              <a:rPr lang="en-US" dirty="0">
                <a:solidFill>
                  <a:srgbClr val="3333FF"/>
                </a:solidFill>
                <a:latin typeface="Times New Roman" panose="02020603050405020304" pitchFamily="18" charset="0"/>
                <a:cs typeface="Times New Roman" panose="02020603050405020304" pitchFamily="18" charset="0"/>
              </a:rPr>
              <a:t>clicking on hyperlinks, email sign‐ups, registration, etc</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motivation to store these behavioral details is to be able to understand why an end‐user performs the logged actions. </a:t>
            </a:r>
          </a:p>
          <a:p>
            <a:pPr algn="just"/>
            <a:r>
              <a:rPr lang="en-US" dirty="0">
                <a:latin typeface="Times New Roman" panose="02020603050405020304" pitchFamily="18" charset="0"/>
                <a:cs typeface="Times New Roman" panose="02020603050405020304" pitchFamily="18" charset="0"/>
              </a:rPr>
              <a:t>It may also be meaningful to store details that indicate how some activity has been performed.</a:t>
            </a:r>
          </a:p>
          <a:p>
            <a:pPr algn="just"/>
            <a:r>
              <a:rPr lang="en-US" dirty="0">
                <a:latin typeface="Times New Roman" panose="02020603050405020304" pitchFamily="18" charset="0"/>
                <a:cs typeface="Times New Roman" panose="02020603050405020304" pitchFamily="18" charset="0"/>
              </a:rPr>
              <a:t>For instance, the sequence of hyperlinks clicked for product views before making a final selection. </a:t>
            </a:r>
          </a:p>
          <a:p>
            <a:pPr algn="just"/>
            <a:r>
              <a:rPr lang="en-US" dirty="0">
                <a:latin typeface="Times New Roman" panose="02020603050405020304" pitchFamily="18" charset="0"/>
                <a:cs typeface="Times New Roman" panose="02020603050405020304" pitchFamily="18" charset="0"/>
              </a:rPr>
              <a:t>These can reveal important insights about the user's decision‐making process, which in turn may help in customizing the IoT systems.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2CEDF2-7808-FDD5-2527-7B22CC76702D}"/>
              </a:ext>
            </a:extLst>
          </p:cNvPr>
          <p:cNvSpPr>
            <a:spLocks noGrp="1"/>
          </p:cNvSpPr>
          <p:nvPr>
            <p:ph type="sldNum" sz="quarter" idx="12"/>
          </p:nvPr>
        </p:nvSpPr>
        <p:spPr/>
        <p:txBody>
          <a:bodyPr/>
          <a:lstStyle/>
          <a:p>
            <a:fld id="{B1B7C0DE-DCDD-4E4A-94B2-51DFA80EB953}" type="slidenum">
              <a:rPr lang="en-IN" smtClean="0"/>
              <a:t>27</a:t>
            </a:fld>
            <a:endParaRPr lang="en-IN"/>
          </a:p>
        </p:txBody>
      </p:sp>
    </p:spTree>
    <p:extLst>
      <p:ext uri="{BB962C8B-B14F-4D97-AF65-F5344CB8AC3E}">
        <p14:creationId xmlns:p14="http://schemas.microsoft.com/office/powerpoint/2010/main" val="151371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D8FB-14AF-DEBA-08AD-FDBE94D1F4BD}"/>
              </a:ext>
            </a:extLst>
          </p:cNvPr>
          <p:cNvSpPr>
            <a:spLocks noGrp="1"/>
          </p:cNvSpPr>
          <p:nvPr>
            <p:ph type="title"/>
          </p:nvPr>
        </p:nvSpPr>
        <p:spPr>
          <a:xfrm>
            <a:off x="391160" y="0"/>
            <a:ext cx="11475720" cy="1325563"/>
          </a:xfrm>
        </p:spPr>
        <p:txBody>
          <a:bodyPr/>
          <a:lstStyle/>
          <a:p>
            <a:r>
              <a:rPr lang="en-IN" sz="4400" b="1" dirty="0">
                <a:solidFill>
                  <a:srgbClr val="FF0000"/>
                </a:solidFill>
                <a:latin typeface="Times New Roman" panose="02020603050405020304" pitchFamily="18" charset="0"/>
                <a:cs typeface="Times New Roman" panose="02020603050405020304" pitchFamily="18" charset="0"/>
              </a:rPr>
              <a:t>The Tweaked Data Layer-</a:t>
            </a:r>
            <a:r>
              <a:rPr lang="en-US" sz="4400" b="0" i="0" u="none" strike="noStrike" baseline="0" dirty="0">
                <a:latin typeface="Georgia" panose="02040502050405020303" pitchFamily="18" charset="0"/>
              </a:rPr>
              <a:t> </a:t>
            </a:r>
            <a:r>
              <a:rPr lang="en-US" sz="4400" b="0" i="0" u="none" strike="noStrike" baseline="0" dirty="0">
                <a:solidFill>
                  <a:srgbClr val="3333FF"/>
                </a:solidFill>
                <a:latin typeface="Georgia" panose="02040502050405020303" pitchFamily="18" charset="0"/>
              </a:rPr>
              <a:t>Sentiment database</a:t>
            </a:r>
            <a:endParaRPr lang="en-IN" dirty="0"/>
          </a:p>
        </p:txBody>
      </p:sp>
      <p:sp>
        <p:nvSpPr>
          <p:cNvPr id="3" name="Content Placeholder 2">
            <a:extLst>
              <a:ext uri="{FF2B5EF4-FFF2-40B4-BE49-F238E27FC236}">
                <a16:creationId xmlns:a16="http://schemas.microsoft.com/office/drawing/2014/main" id="{D8F9BFCB-8A6B-3C34-785C-A471EB7991F7}"/>
              </a:ext>
            </a:extLst>
          </p:cNvPr>
          <p:cNvSpPr>
            <a:spLocks noGrp="1"/>
          </p:cNvSpPr>
          <p:nvPr>
            <p:ph idx="1"/>
          </p:nvPr>
        </p:nvSpPr>
        <p:spPr>
          <a:xfrm>
            <a:off x="391160" y="1158240"/>
            <a:ext cx="11567160" cy="5563235"/>
          </a:xfrm>
        </p:spPr>
        <p:txBody>
          <a:bodyPr>
            <a:normAutofit lnSpcReduction="10000"/>
          </a:bodyPr>
          <a:lstStyle/>
          <a:p>
            <a:pPr algn="just"/>
            <a:r>
              <a:rPr lang="en-US" sz="2400" b="0" i="0" u="none" strike="noStrike" baseline="0" dirty="0">
                <a:latin typeface="Times New Roman" panose="02020603050405020304" pitchFamily="18" charset="0"/>
                <a:cs typeface="Times New Roman" panose="02020603050405020304" pitchFamily="18" charset="0"/>
              </a:rPr>
              <a:t>The third segment of the data management layer is the </a:t>
            </a:r>
            <a:r>
              <a:rPr lang="en-US" sz="2400" b="0" i="0" u="none" strike="noStrike" baseline="0" dirty="0">
                <a:solidFill>
                  <a:srgbClr val="3333FF"/>
                </a:solidFill>
                <a:latin typeface="Times New Roman" panose="02020603050405020304" pitchFamily="18" charset="0"/>
                <a:cs typeface="Times New Roman" panose="02020603050405020304" pitchFamily="18" charset="0"/>
              </a:rPr>
              <a:t>sentiment database</a:t>
            </a:r>
            <a:r>
              <a:rPr lang="en-US" sz="2400" b="0" i="0" u="none" strike="noStrike" baseline="0" dirty="0">
                <a:latin typeface="Times New Roman" panose="02020603050405020304" pitchFamily="18" charset="0"/>
                <a:cs typeface="Times New Roman" panose="02020603050405020304" pitchFamily="18" charset="0"/>
              </a:rPr>
              <a:t>. The objective of this segment is to be able to </a:t>
            </a:r>
            <a:r>
              <a:rPr lang="en-US" sz="2400" b="0" i="0" u="none" strike="noStrike" baseline="0" dirty="0">
                <a:solidFill>
                  <a:srgbClr val="3333FF"/>
                </a:solidFill>
                <a:latin typeface="Times New Roman" panose="02020603050405020304" pitchFamily="18" charset="0"/>
                <a:cs typeface="Times New Roman" panose="02020603050405020304" pitchFamily="18" charset="0"/>
              </a:rPr>
              <a:t>capture the emotional makeup of an end‐user </a:t>
            </a:r>
            <a:r>
              <a:rPr lang="en-US" sz="2400" b="0" i="0" u="none" strike="noStrike" baseline="0" dirty="0">
                <a:latin typeface="Times New Roman" panose="02020603050405020304" pitchFamily="18" charset="0"/>
                <a:cs typeface="Times New Roman" panose="02020603050405020304" pitchFamily="18" charset="0"/>
              </a:rPr>
              <a:t>when he deploys a particular product or a service. </a:t>
            </a:r>
          </a:p>
          <a:p>
            <a:pPr algn="just"/>
            <a:r>
              <a:rPr lang="en-US" sz="2400" b="0" i="0" u="none" strike="noStrike" baseline="0" dirty="0">
                <a:latin typeface="Times New Roman" panose="02020603050405020304" pitchFamily="18" charset="0"/>
                <a:cs typeface="Times New Roman" panose="02020603050405020304" pitchFamily="18" charset="0"/>
              </a:rPr>
              <a:t>Tapping sentiment data and being able to relate it with user actions will be a key leveraging aspect both for the end user and the IoT system. </a:t>
            </a:r>
          </a:p>
          <a:p>
            <a:pPr algn="just"/>
            <a:r>
              <a:rPr lang="en-US" sz="2400" b="0" i="0" u="none" strike="noStrike" baseline="0" dirty="0">
                <a:latin typeface="Times New Roman" panose="02020603050405020304" pitchFamily="18" charset="0"/>
                <a:cs typeface="Times New Roman" panose="02020603050405020304" pitchFamily="18" charset="0"/>
              </a:rPr>
              <a:t>Every organization wishes to understand how an end‐user feels about their product. This understanding of </a:t>
            </a:r>
            <a:r>
              <a:rPr lang="en-US" sz="2400" b="0" i="0" u="none" strike="noStrike" baseline="0" dirty="0">
                <a:solidFill>
                  <a:srgbClr val="3333FF"/>
                </a:solidFill>
                <a:latin typeface="Times New Roman" panose="02020603050405020304" pitchFamily="18" charset="0"/>
                <a:cs typeface="Times New Roman" panose="02020603050405020304" pitchFamily="18" charset="0"/>
              </a:rPr>
              <a:t>user emotions and sentiments holds a key to determine how the IoT system being deployed captures the user's interest.</a:t>
            </a:r>
          </a:p>
          <a:p>
            <a:pPr algn="just"/>
            <a:r>
              <a:rPr lang="en-US" sz="2400" b="0" i="0" u="none" strike="noStrike" baseline="0" dirty="0">
                <a:latin typeface="Times New Roman" panose="02020603050405020304" pitchFamily="18" charset="0"/>
                <a:cs typeface="Times New Roman" panose="02020603050405020304" pitchFamily="18" charset="0"/>
              </a:rPr>
              <a:t>The products or services which have the power to capture users’ interests can influence their choices, the way they spends their money and time. This knowledge can also guide the design of future IoT systems. </a:t>
            </a:r>
          </a:p>
          <a:p>
            <a:pPr algn="just"/>
            <a:r>
              <a:rPr lang="en-US" sz="2400" b="0" i="0" u="none" strike="noStrike" baseline="0" dirty="0">
                <a:latin typeface="Times New Roman" panose="02020603050405020304" pitchFamily="18" charset="0"/>
                <a:cs typeface="Times New Roman" panose="02020603050405020304" pitchFamily="18" charset="0"/>
              </a:rPr>
              <a:t>The sentiment database stores the </a:t>
            </a:r>
            <a:r>
              <a:rPr lang="en-US" sz="2400" b="0" i="0" u="none" strike="noStrike" baseline="0" dirty="0">
                <a:solidFill>
                  <a:srgbClr val="3333FF"/>
                </a:solidFill>
                <a:latin typeface="Times New Roman" panose="02020603050405020304" pitchFamily="18" charset="0"/>
                <a:cs typeface="Times New Roman" panose="02020603050405020304" pitchFamily="18" charset="0"/>
              </a:rPr>
              <a:t>explicit requests made by the users or the preferences set by them for using the IoT service at hand</a:t>
            </a:r>
            <a:r>
              <a:rPr lang="en-US" sz="2400" b="0" i="0" u="none" strike="noStrike" baseline="0" dirty="0">
                <a:latin typeface="Times New Roman" panose="02020603050405020304" pitchFamily="18" charset="0"/>
                <a:cs typeface="Times New Roman" panose="02020603050405020304" pitchFamily="18" charset="0"/>
              </a:rPr>
              <a:t>. </a:t>
            </a:r>
          </a:p>
          <a:p>
            <a:pPr algn="just"/>
            <a:r>
              <a:rPr lang="en-US" sz="2400" b="0" i="0" u="none" strike="noStrike" baseline="0" dirty="0">
                <a:latin typeface="Times New Roman" panose="02020603050405020304" pitchFamily="18" charset="0"/>
                <a:cs typeface="Times New Roman" panose="02020603050405020304" pitchFamily="18" charset="0"/>
              </a:rPr>
              <a:t>Their feedback and reviews about various products and services are also stored in this segment of the database.</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395EE0-8CC3-3A3A-30B1-9C07DD92DEFC}"/>
              </a:ext>
            </a:extLst>
          </p:cNvPr>
          <p:cNvSpPr>
            <a:spLocks noGrp="1"/>
          </p:cNvSpPr>
          <p:nvPr>
            <p:ph type="sldNum" sz="quarter" idx="12"/>
          </p:nvPr>
        </p:nvSpPr>
        <p:spPr/>
        <p:txBody>
          <a:bodyPr/>
          <a:lstStyle/>
          <a:p>
            <a:fld id="{B1B7C0DE-DCDD-4E4A-94B2-51DFA80EB953}" type="slidenum">
              <a:rPr lang="en-IN" smtClean="0"/>
              <a:t>28</a:t>
            </a:fld>
            <a:endParaRPr lang="en-IN"/>
          </a:p>
        </p:txBody>
      </p:sp>
    </p:spTree>
    <p:extLst>
      <p:ext uri="{BB962C8B-B14F-4D97-AF65-F5344CB8AC3E}">
        <p14:creationId xmlns:p14="http://schemas.microsoft.com/office/powerpoint/2010/main" val="66855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1D2F-7882-24DB-EE89-8B941BEFCA2E}"/>
              </a:ext>
            </a:extLst>
          </p:cNvPr>
          <p:cNvSpPr>
            <a:spLocks noGrp="1"/>
          </p:cNvSpPr>
          <p:nvPr>
            <p:ph type="title"/>
          </p:nvPr>
        </p:nvSpPr>
        <p:spPr/>
        <p:txBody>
          <a:bodyPr/>
          <a:lstStyle/>
          <a:p>
            <a:r>
              <a:rPr lang="en-IN" sz="4400" b="1" dirty="0">
                <a:solidFill>
                  <a:srgbClr val="FF0000"/>
                </a:solidFill>
                <a:latin typeface="Times New Roman" panose="02020603050405020304" pitchFamily="18" charset="0"/>
                <a:cs typeface="Times New Roman" panose="02020603050405020304" pitchFamily="18" charset="0"/>
              </a:rPr>
              <a:t>The Tweaked Data Layer</a:t>
            </a:r>
            <a:endParaRPr lang="en-IN" dirty="0"/>
          </a:p>
        </p:txBody>
      </p:sp>
      <p:sp>
        <p:nvSpPr>
          <p:cNvPr id="3" name="Content Placeholder 2">
            <a:extLst>
              <a:ext uri="{FF2B5EF4-FFF2-40B4-BE49-F238E27FC236}">
                <a16:creationId xmlns:a16="http://schemas.microsoft.com/office/drawing/2014/main" id="{6021A225-F5EB-674F-DCB2-898F636FD38C}"/>
              </a:ext>
            </a:extLst>
          </p:cNvPr>
          <p:cNvSpPr>
            <a:spLocks noGrp="1"/>
          </p:cNvSpPr>
          <p:nvPr>
            <p:ph idx="1"/>
          </p:nvPr>
        </p:nvSpPr>
        <p:spPr/>
        <p:txBody>
          <a:bodyPr>
            <a:normAutofit/>
          </a:bodyPr>
          <a:lstStyle/>
          <a:p>
            <a:pPr algn="just"/>
            <a:r>
              <a:rPr lang="en-US" sz="3200" b="0" i="0" u="none" strike="noStrike" baseline="0" dirty="0">
                <a:latin typeface="Times New Roman" panose="02020603050405020304" pitchFamily="18" charset="0"/>
                <a:cs typeface="Times New Roman" panose="02020603050405020304" pitchFamily="18" charset="0"/>
              </a:rPr>
              <a:t>Thus, context‐aware, behavioral, and sentimental segments of the data layer together enable the corroboration of data in the physical, behavioral, and sentimental contexts in which the IoT product or </a:t>
            </a:r>
            <a:r>
              <a:rPr lang="en-IN" sz="3200" b="0" i="0" u="none" strike="noStrike" baseline="0" dirty="0">
                <a:latin typeface="Times New Roman" panose="02020603050405020304" pitchFamily="18" charset="0"/>
                <a:cs typeface="Times New Roman" panose="02020603050405020304" pitchFamily="18" charset="0"/>
              </a:rPr>
              <a:t>service is being used.</a:t>
            </a:r>
            <a:endParaRPr lang="en-IN" sz="4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7BA693D-4FAF-72EB-0923-9C5526F3BC4C}"/>
              </a:ext>
            </a:extLst>
          </p:cNvPr>
          <p:cNvSpPr>
            <a:spLocks noGrp="1"/>
          </p:cNvSpPr>
          <p:nvPr>
            <p:ph type="sldNum" sz="quarter" idx="12"/>
          </p:nvPr>
        </p:nvSpPr>
        <p:spPr/>
        <p:txBody>
          <a:bodyPr/>
          <a:lstStyle/>
          <a:p>
            <a:fld id="{B1B7C0DE-DCDD-4E4A-94B2-51DFA80EB953}" type="slidenum">
              <a:rPr lang="en-IN" smtClean="0"/>
              <a:t>29</a:t>
            </a:fld>
            <a:endParaRPr lang="en-IN"/>
          </a:p>
        </p:txBody>
      </p:sp>
    </p:spTree>
    <p:extLst>
      <p:ext uri="{BB962C8B-B14F-4D97-AF65-F5344CB8AC3E}">
        <p14:creationId xmlns:p14="http://schemas.microsoft.com/office/powerpoint/2010/main" val="421037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3</a:t>
            </a:fld>
            <a:endParaRPr lang="en-IN"/>
          </a:p>
        </p:txBody>
      </p:sp>
      <p:sp>
        <p:nvSpPr>
          <p:cNvPr id="3" name="Content Placeholder 2"/>
          <p:cNvSpPr>
            <a:spLocks noGrp="1"/>
          </p:cNvSpPr>
          <p:nvPr>
            <p:ph idx="1"/>
          </p:nvPr>
        </p:nvSpPr>
        <p:spPr>
          <a:xfrm>
            <a:off x="539416" y="881466"/>
            <a:ext cx="11175064" cy="4673142"/>
          </a:xfrm>
        </p:spPr>
        <p:txBody>
          <a:bodyPr>
            <a:noAutofit/>
          </a:bodyPr>
          <a:lstStyle/>
          <a:p>
            <a:pPr algn="just"/>
            <a:r>
              <a:rPr lang="en-US" sz="1800" dirty="0">
                <a:latin typeface="Arial" panose="020B0604020202020204" pitchFamily="34" charset="0"/>
                <a:cs typeface="Arial" panose="020B0604020202020204" pitchFamily="34" charset="0"/>
              </a:rPr>
              <a:t>The integration of Big Data Analytics (BDA) with the IoT applications has led to the successful development of many complex systems such as smart cities, smart homes, smart security systems, etc.</a:t>
            </a:r>
          </a:p>
          <a:p>
            <a:pPr algn="just"/>
            <a:r>
              <a:rPr lang="en-US" sz="1800" dirty="0">
                <a:latin typeface="Arial" panose="020B0604020202020204" pitchFamily="34" charset="0"/>
                <a:cs typeface="Arial" panose="020B0604020202020204" pitchFamily="34" charset="0"/>
              </a:rPr>
              <a:t>These systems have been able to deliver the promised physical comfort and ease of doing things to the end‐user</a:t>
            </a:r>
          </a:p>
          <a:p>
            <a:pPr algn="just"/>
            <a:r>
              <a:rPr lang="en-US" sz="1800" dirty="0">
                <a:latin typeface="Arial" panose="020B0604020202020204" pitchFamily="34" charset="0"/>
                <a:cs typeface="Arial" panose="020B0604020202020204" pitchFamily="34" charset="0"/>
              </a:rPr>
              <a:t>However, it is important to distinguish between connected systems that deliver the designated functionality and truly smart systems</a:t>
            </a:r>
          </a:p>
          <a:p>
            <a:pPr algn="just"/>
            <a:r>
              <a:rPr lang="en-US" sz="1800" dirty="0">
                <a:latin typeface="Arial" panose="020B0604020202020204" pitchFamily="34" charset="0"/>
                <a:cs typeface="Arial" panose="020B0604020202020204" pitchFamily="34" charset="0"/>
              </a:rPr>
              <a:t>A smart system should possess the intelligence of being able to automatically learn, adapt, and respond back relevantly to the needs of an end‐user. Also, many connected systems fail to climb the ladder of popularity and are merely rejected by the users because they seem irrelevant to the user, i.e. they fail to strike a chord with the end‐user that would guarantee them a place in their life.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624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DAF4-F6DF-982C-EBD2-F26914CE3D7C}"/>
              </a:ext>
            </a:extLst>
          </p:cNvPr>
          <p:cNvSpPr>
            <a:spLocks noGrp="1"/>
          </p:cNvSpPr>
          <p:nvPr>
            <p:ph type="title"/>
          </p:nvPr>
        </p:nvSpPr>
        <p:spPr>
          <a:xfrm>
            <a:off x="365760" y="-152400"/>
            <a:ext cx="10515600" cy="1325563"/>
          </a:xfrm>
        </p:spPr>
        <p:txBody>
          <a:bodyPr>
            <a:normAutofit/>
          </a:bodyPr>
          <a:lstStyle/>
          <a:p>
            <a:r>
              <a:rPr lang="en-IN" sz="3600" b="1" i="0" u="none" strike="noStrike" baseline="0" dirty="0">
                <a:solidFill>
                  <a:srgbClr val="FF0000"/>
                </a:solidFill>
                <a:latin typeface="Georgia" panose="02040502050405020303" pitchFamily="18" charset="0"/>
              </a:rPr>
              <a:t>The Personalization Layer</a:t>
            </a:r>
            <a:endParaRPr lang="en-IN" sz="7200" dirty="0">
              <a:solidFill>
                <a:srgbClr val="FF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C54B6D5-F3E4-6984-794C-97B6680E29D5}"/>
              </a:ext>
            </a:extLst>
          </p:cNvPr>
          <p:cNvSpPr>
            <a:spLocks noGrp="1"/>
          </p:cNvSpPr>
          <p:nvPr>
            <p:ph idx="1"/>
          </p:nvPr>
        </p:nvSpPr>
        <p:spPr>
          <a:xfrm>
            <a:off x="365760" y="1063625"/>
            <a:ext cx="11252200" cy="5657850"/>
          </a:xfrm>
        </p:spPr>
        <p:txBody>
          <a:bodyPr>
            <a:normAutofit/>
          </a:bodyPr>
          <a:lstStyle/>
          <a:p>
            <a:pPr algn="just"/>
            <a:r>
              <a:rPr lang="en-US" dirty="0">
                <a:latin typeface="Times New Roman" panose="02020603050405020304" pitchFamily="18" charset="0"/>
                <a:cs typeface="Times New Roman" panose="02020603050405020304" pitchFamily="18" charset="0"/>
              </a:rPr>
              <a:t>The objective of the personalization layer is to </a:t>
            </a:r>
            <a:r>
              <a:rPr lang="en-US" dirty="0">
                <a:solidFill>
                  <a:srgbClr val="3333FF"/>
                </a:solidFill>
                <a:latin typeface="Times New Roman" panose="02020603050405020304" pitchFamily="18" charset="0"/>
                <a:cs typeface="Times New Roman" panose="02020603050405020304" pitchFamily="18" charset="0"/>
              </a:rPr>
              <a:t>transform an IoT system into a smart, user‐sensitized IoT system that has the intelligence to learn and reason about a user's preferred actions</a:t>
            </a:r>
            <a:r>
              <a:rPr lang="en-US" dirty="0">
                <a:latin typeface="Times New Roman" panose="02020603050405020304" pitchFamily="18" charset="0"/>
                <a:cs typeface="Times New Roman" panose="02020603050405020304" pitchFamily="18" charset="0"/>
              </a:rPr>
              <a:t>, adapt to user's routines, and respond relevantly. </a:t>
            </a:r>
          </a:p>
          <a:p>
            <a:pPr algn="just"/>
            <a:r>
              <a:rPr lang="en-US" dirty="0">
                <a:latin typeface="Times New Roman" panose="02020603050405020304" pitchFamily="18" charset="0"/>
                <a:cs typeface="Times New Roman" panose="02020603050405020304" pitchFamily="18" charset="0"/>
              </a:rPr>
              <a:t>Depending on the knowledge of user characteristics, the IoT system may </a:t>
            </a:r>
            <a:r>
              <a:rPr lang="en-US" dirty="0">
                <a:solidFill>
                  <a:srgbClr val="3333FF"/>
                </a:solidFill>
                <a:latin typeface="Times New Roman" panose="02020603050405020304" pitchFamily="18" charset="0"/>
                <a:cs typeface="Times New Roman" panose="02020603050405020304" pitchFamily="18" charset="0"/>
              </a:rPr>
              <a:t>automate some mundane tasks and automatically set reminders or alarms </a:t>
            </a:r>
            <a:r>
              <a:rPr lang="en-US" dirty="0">
                <a:latin typeface="Times New Roman" panose="02020603050405020304" pitchFamily="18" charset="0"/>
                <a:cs typeface="Times New Roman" panose="02020603050405020304" pitchFamily="18" charset="0"/>
              </a:rPr>
              <a:t>for some other routine chores that the end‐users perform daily with the IoT product or service they are using. </a:t>
            </a:r>
          </a:p>
          <a:p>
            <a:pPr algn="just"/>
            <a:r>
              <a:rPr lang="en-US" dirty="0">
                <a:latin typeface="Times New Roman" panose="02020603050405020304" pitchFamily="18" charset="0"/>
                <a:cs typeface="Times New Roman" panose="02020603050405020304" pitchFamily="18" charset="0"/>
              </a:rPr>
              <a:t>The IoT system may also be able to offer relevant alternative recommendations.</a:t>
            </a:r>
          </a:p>
          <a:p>
            <a:pPr algn="just"/>
            <a:r>
              <a:rPr lang="en-US" dirty="0">
                <a:latin typeface="Times New Roman" panose="02020603050405020304" pitchFamily="18" charset="0"/>
                <a:cs typeface="Times New Roman" panose="02020603050405020304" pitchFamily="18" charset="0"/>
              </a:rPr>
              <a:t>However, it is pertinent to note here that these little offerings need to be suited to the user being targeted because random customizations and ill‐suited recommendations may just lead to irritated users.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5D7E61-28FE-6F66-4CB6-D8A53088E8B0}"/>
              </a:ext>
            </a:extLst>
          </p:cNvPr>
          <p:cNvSpPr>
            <a:spLocks noGrp="1"/>
          </p:cNvSpPr>
          <p:nvPr>
            <p:ph type="sldNum" sz="quarter" idx="12"/>
          </p:nvPr>
        </p:nvSpPr>
        <p:spPr/>
        <p:txBody>
          <a:bodyPr/>
          <a:lstStyle/>
          <a:p>
            <a:fld id="{B1B7C0DE-DCDD-4E4A-94B2-51DFA80EB953}" type="slidenum">
              <a:rPr lang="en-IN" smtClean="0"/>
              <a:t>30</a:t>
            </a:fld>
            <a:endParaRPr lang="en-IN"/>
          </a:p>
        </p:txBody>
      </p:sp>
    </p:spTree>
    <p:extLst>
      <p:ext uri="{BB962C8B-B14F-4D97-AF65-F5344CB8AC3E}">
        <p14:creationId xmlns:p14="http://schemas.microsoft.com/office/powerpoint/2010/main" val="1470154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80F09-8B6E-BCF1-DBE1-0B3FCD49F75D}"/>
              </a:ext>
            </a:extLst>
          </p:cNvPr>
          <p:cNvSpPr>
            <a:spLocks noGrp="1"/>
          </p:cNvSpPr>
          <p:nvPr>
            <p:ph idx="1"/>
          </p:nvPr>
        </p:nvSpPr>
        <p:spPr>
          <a:xfrm>
            <a:off x="264160" y="863600"/>
            <a:ext cx="11089640" cy="5313363"/>
          </a:xfrm>
        </p:spPr>
        <p:txBody>
          <a:bodyPr/>
          <a:lstStyle/>
          <a:p>
            <a:pPr algn="just"/>
            <a:r>
              <a:rPr lang="en-US" dirty="0">
                <a:latin typeface="Times New Roman" panose="02020603050405020304" pitchFamily="18" charset="0"/>
                <a:cs typeface="Times New Roman" panose="02020603050405020304" pitchFamily="18" charset="0"/>
              </a:rPr>
              <a:t>Hence, personal connect is what makes all the difference. The personalization layer, therefore, aims to build a connection with the end‐users by tapping into their routines, mannerisms, and moods.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consists of the following components: </a:t>
            </a:r>
            <a:r>
              <a:rPr lang="en-US" b="1" dirty="0">
                <a:solidFill>
                  <a:srgbClr val="3333FF"/>
                </a:solidFill>
                <a:latin typeface="Times New Roman" panose="02020603050405020304" pitchFamily="18" charset="0"/>
                <a:cs typeface="Times New Roman" panose="02020603050405020304" pitchFamily="18" charset="0"/>
              </a:rPr>
              <a:t>a characterization engine and a sentiment analyzer.</a:t>
            </a:r>
            <a:endParaRPr lang="en-IN" b="1" dirty="0">
              <a:solidFill>
                <a:srgbClr val="3333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52D5A36-ABC0-3704-63C6-F74C3AF7BB59}"/>
              </a:ext>
            </a:extLst>
          </p:cNvPr>
          <p:cNvSpPr>
            <a:spLocks noGrp="1"/>
          </p:cNvSpPr>
          <p:nvPr>
            <p:ph type="sldNum" sz="quarter" idx="12"/>
          </p:nvPr>
        </p:nvSpPr>
        <p:spPr/>
        <p:txBody>
          <a:bodyPr/>
          <a:lstStyle/>
          <a:p>
            <a:fld id="{B1B7C0DE-DCDD-4E4A-94B2-51DFA80EB953}" type="slidenum">
              <a:rPr lang="en-IN" smtClean="0"/>
              <a:t>31</a:t>
            </a:fld>
            <a:endParaRPr lang="en-IN"/>
          </a:p>
        </p:txBody>
      </p:sp>
      <p:sp>
        <p:nvSpPr>
          <p:cNvPr id="5" name="Title 1">
            <a:extLst>
              <a:ext uri="{FF2B5EF4-FFF2-40B4-BE49-F238E27FC236}">
                <a16:creationId xmlns:a16="http://schemas.microsoft.com/office/drawing/2014/main" id="{2B6B719B-724B-176E-AF65-EA6D83645CB8}"/>
              </a:ext>
            </a:extLst>
          </p:cNvPr>
          <p:cNvSpPr txBox="1">
            <a:spLocks/>
          </p:cNvSpPr>
          <p:nvPr/>
        </p:nvSpPr>
        <p:spPr>
          <a:xfrm>
            <a:off x="365760" y="-152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FF0000"/>
                </a:solidFill>
                <a:latin typeface="Georgia" panose="02040502050405020303" pitchFamily="18" charset="0"/>
              </a:rPr>
              <a:t>The Personalization Layer</a:t>
            </a:r>
            <a:endParaRPr lang="en-IN" sz="7200" dirty="0">
              <a:solidFill>
                <a:srgbClr val="FF0000"/>
              </a:solidFill>
              <a:latin typeface="Georgia" panose="02040502050405020303" pitchFamily="18" charset="0"/>
            </a:endParaRPr>
          </a:p>
        </p:txBody>
      </p:sp>
    </p:spTree>
    <p:extLst>
      <p:ext uri="{BB962C8B-B14F-4D97-AF65-F5344CB8AC3E}">
        <p14:creationId xmlns:p14="http://schemas.microsoft.com/office/powerpoint/2010/main" val="319563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92BBC-99B1-B3A7-FC5E-7AEAFF505A6A}"/>
              </a:ext>
            </a:extLst>
          </p:cNvPr>
          <p:cNvSpPr>
            <a:spLocks noGrp="1"/>
          </p:cNvSpPr>
          <p:nvPr>
            <p:ph type="title"/>
          </p:nvPr>
        </p:nvSpPr>
        <p:spPr>
          <a:xfrm>
            <a:off x="266700" y="-88109"/>
            <a:ext cx="11658600" cy="1325563"/>
          </a:xfrm>
        </p:spPr>
        <p:txBody>
          <a:bodyPr>
            <a:normAutofit/>
          </a:bodyPr>
          <a:lstStyle/>
          <a:p>
            <a:r>
              <a:rPr lang="en-IN" sz="3600" b="1" i="0" u="none" strike="noStrike" baseline="0" dirty="0">
                <a:solidFill>
                  <a:srgbClr val="FF0000"/>
                </a:solidFill>
                <a:latin typeface="Times New Roman" panose="02020603050405020304" pitchFamily="18" charset="0"/>
                <a:cs typeface="Times New Roman" panose="02020603050405020304" pitchFamily="18" charset="0"/>
              </a:rPr>
              <a:t>The Personalization Layer- </a:t>
            </a:r>
            <a:r>
              <a:rPr lang="en-US" sz="3600" b="1" dirty="0">
                <a:solidFill>
                  <a:srgbClr val="3333FF"/>
                </a:solidFill>
                <a:latin typeface="Times New Roman" panose="02020603050405020304" pitchFamily="18" charset="0"/>
                <a:cs typeface="Times New Roman" panose="02020603050405020304" pitchFamily="18" charset="0"/>
              </a:rPr>
              <a:t>A characterization engine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1C6AA1-5A94-600F-850B-DC40BE47D9FE}"/>
              </a:ext>
            </a:extLst>
          </p:cNvPr>
          <p:cNvSpPr>
            <a:spLocks noGrp="1"/>
          </p:cNvSpPr>
          <p:nvPr>
            <p:ph idx="1"/>
          </p:nvPr>
        </p:nvSpPr>
        <p:spPr>
          <a:xfrm>
            <a:off x="350520" y="1354930"/>
            <a:ext cx="11201400" cy="5249069"/>
          </a:xfrm>
        </p:spPr>
        <p:txBody>
          <a:bodyPr>
            <a:normAutofit/>
          </a:bodyPr>
          <a:lstStyle/>
          <a:p>
            <a:pPr algn="just"/>
            <a:r>
              <a:rPr lang="en-US" sz="2400" b="0" i="0" u="none" strike="noStrike" baseline="0" dirty="0">
                <a:latin typeface="Georgia" panose="02040502050405020303" pitchFamily="18" charset="0"/>
              </a:rPr>
              <a:t>The </a:t>
            </a:r>
            <a:r>
              <a:rPr lang="en-US" sz="2400" b="1" i="0" u="none" strike="noStrike" baseline="0" dirty="0">
                <a:solidFill>
                  <a:srgbClr val="3333FF"/>
                </a:solidFill>
                <a:latin typeface="Georgia" panose="02040502050405020303" pitchFamily="18" charset="0"/>
              </a:rPr>
              <a:t>characterization engine </a:t>
            </a:r>
            <a:r>
              <a:rPr lang="en-US" sz="2400" b="0" i="0" u="none" strike="noStrike" baseline="0" dirty="0">
                <a:latin typeface="Georgia" panose="02040502050405020303" pitchFamily="18" charset="0"/>
              </a:rPr>
              <a:t>aims to personalize the IoT system at hand by building a user profile by observing </a:t>
            </a:r>
            <a:r>
              <a:rPr lang="en-US" sz="2400" b="0" i="0" u="none" strike="noStrike" baseline="0" dirty="0">
                <a:solidFill>
                  <a:srgbClr val="3333FF"/>
                </a:solidFill>
                <a:latin typeface="Georgia" panose="02040502050405020303" pitchFamily="18" charset="0"/>
              </a:rPr>
              <a:t>user routines, actions, </a:t>
            </a:r>
            <a:r>
              <a:rPr lang="en-IN" sz="2400" b="0" i="0" u="none" strike="noStrike" baseline="0" dirty="0">
                <a:solidFill>
                  <a:srgbClr val="3333FF"/>
                </a:solidFill>
                <a:latin typeface="Georgia" panose="02040502050405020303" pitchFamily="18" charset="0"/>
              </a:rPr>
              <a:t>mannerisms, and behavioural characteristics. </a:t>
            </a:r>
          </a:p>
          <a:p>
            <a:pPr algn="just"/>
            <a:r>
              <a:rPr lang="en-US" sz="2400" b="0" i="0" u="none" strike="noStrike" baseline="0" dirty="0">
                <a:latin typeface="Georgia" panose="02040502050405020303" pitchFamily="18" charset="0"/>
              </a:rPr>
              <a:t>Learns and analyzes user's preferred actions, adapting accordingly.</a:t>
            </a:r>
          </a:p>
          <a:p>
            <a:pPr algn="just"/>
            <a:r>
              <a:rPr lang="en-US" sz="2400" b="0" i="0" u="none" strike="noStrike" baseline="0" dirty="0">
                <a:latin typeface="Georgia" panose="02040502050405020303" pitchFamily="18" charset="0"/>
              </a:rPr>
              <a:t>Accepts data from context-aware and behavioral databases, including events, activities, and metadata.</a:t>
            </a:r>
          </a:p>
          <a:p>
            <a:pPr algn="just"/>
            <a:r>
              <a:rPr lang="en-US" sz="2400" b="0" i="0" u="none" strike="noStrike" baseline="0" dirty="0">
                <a:latin typeface="Georgia" panose="02040502050405020303" pitchFamily="18" charset="0"/>
              </a:rPr>
              <a:t>Builds ML model like rule-based classifier to characterize user and predict preferred actions.</a:t>
            </a:r>
          </a:p>
        </p:txBody>
      </p:sp>
      <p:sp>
        <p:nvSpPr>
          <p:cNvPr id="4" name="Slide Number Placeholder 3">
            <a:extLst>
              <a:ext uri="{FF2B5EF4-FFF2-40B4-BE49-F238E27FC236}">
                <a16:creationId xmlns:a16="http://schemas.microsoft.com/office/drawing/2014/main" id="{DC7F345A-D38A-71C4-8666-96D67056E144}"/>
              </a:ext>
            </a:extLst>
          </p:cNvPr>
          <p:cNvSpPr>
            <a:spLocks noGrp="1"/>
          </p:cNvSpPr>
          <p:nvPr>
            <p:ph type="sldNum" sz="quarter" idx="12"/>
          </p:nvPr>
        </p:nvSpPr>
        <p:spPr/>
        <p:txBody>
          <a:bodyPr/>
          <a:lstStyle/>
          <a:p>
            <a:fld id="{B1B7C0DE-DCDD-4E4A-94B2-51DFA80EB953}" type="slidenum">
              <a:rPr lang="en-IN" smtClean="0"/>
              <a:t>32</a:t>
            </a:fld>
            <a:endParaRPr lang="en-IN"/>
          </a:p>
        </p:txBody>
      </p:sp>
    </p:spTree>
    <p:extLst>
      <p:ext uri="{BB962C8B-B14F-4D97-AF65-F5344CB8AC3E}">
        <p14:creationId xmlns:p14="http://schemas.microsoft.com/office/powerpoint/2010/main" val="3520417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3BC9-B3E3-D7D1-2449-7F61DCBC6935}"/>
              </a:ext>
            </a:extLst>
          </p:cNvPr>
          <p:cNvSpPr>
            <a:spLocks noGrp="1"/>
          </p:cNvSpPr>
          <p:nvPr>
            <p:ph type="title"/>
          </p:nvPr>
        </p:nvSpPr>
        <p:spPr>
          <a:xfrm>
            <a:off x="330200" y="-168275"/>
            <a:ext cx="11231880" cy="1325563"/>
          </a:xfrm>
        </p:spPr>
        <p:txBody>
          <a:bodyPr>
            <a:normAutofit/>
          </a:bodyPr>
          <a:lstStyle/>
          <a:p>
            <a:r>
              <a:rPr lang="en-IN" sz="3600" b="1" i="0" u="none" strike="noStrike" baseline="0" dirty="0">
                <a:solidFill>
                  <a:srgbClr val="FF0000"/>
                </a:solidFill>
                <a:latin typeface="Times New Roman" panose="02020603050405020304" pitchFamily="18" charset="0"/>
                <a:cs typeface="Times New Roman" panose="02020603050405020304" pitchFamily="18" charset="0"/>
              </a:rPr>
              <a:t>The Personalization Layer- </a:t>
            </a:r>
            <a:r>
              <a:rPr lang="en-US" sz="3600" b="1" dirty="0">
                <a:solidFill>
                  <a:srgbClr val="3333FF"/>
                </a:solidFill>
                <a:latin typeface="Times New Roman" panose="02020603050405020304" pitchFamily="18" charset="0"/>
                <a:cs typeface="Times New Roman" panose="02020603050405020304" pitchFamily="18" charset="0"/>
              </a:rPr>
              <a:t>A characterization engine</a:t>
            </a:r>
            <a:endParaRPr lang="en-IN" sz="3600" dirty="0"/>
          </a:p>
        </p:txBody>
      </p:sp>
      <p:sp>
        <p:nvSpPr>
          <p:cNvPr id="3" name="Content Placeholder 2">
            <a:extLst>
              <a:ext uri="{FF2B5EF4-FFF2-40B4-BE49-F238E27FC236}">
                <a16:creationId xmlns:a16="http://schemas.microsoft.com/office/drawing/2014/main" id="{649B0D55-4BB3-496A-4FC9-8823E22B4423}"/>
              </a:ext>
            </a:extLst>
          </p:cNvPr>
          <p:cNvSpPr>
            <a:spLocks noGrp="1"/>
          </p:cNvSpPr>
          <p:nvPr>
            <p:ph idx="1"/>
          </p:nvPr>
        </p:nvSpPr>
        <p:spPr>
          <a:xfrm>
            <a:off x="513080" y="1099820"/>
            <a:ext cx="11049000" cy="5621655"/>
          </a:xfrm>
        </p:spPr>
        <p:txBody>
          <a:bodyPr>
            <a:normAutofit/>
          </a:bodyPr>
          <a:lstStyle/>
          <a:p>
            <a:pPr algn="just"/>
            <a:r>
              <a:rPr lang="en-US" sz="2400" b="0" i="0" u="none" strike="noStrike" baseline="0" dirty="0">
                <a:latin typeface="Georgia" panose="02040502050405020303" pitchFamily="18" charset="0"/>
              </a:rPr>
              <a:t>Integrates IoT system to perform preferred actions automatically, like controlling lights and appliances.</a:t>
            </a:r>
          </a:p>
          <a:p>
            <a:pPr algn="just"/>
            <a:r>
              <a:rPr lang="en-US" sz="2400" b="0" i="0" u="none" strike="noStrike" baseline="0" dirty="0">
                <a:latin typeface="Georgia" panose="02040502050405020303" pitchFamily="18" charset="0"/>
              </a:rPr>
              <a:t>Sets alarms or alerts for other preferred tasks such as exercise, cooking, or studying.</a:t>
            </a:r>
          </a:p>
          <a:p>
            <a:pPr algn="just"/>
            <a:r>
              <a:rPr lang="en-US" sz="2400" b="0" i="0" u="none" strike="noStrike" baseline="0" dirty="0">
                <a:latin typeface="Georgia" panose="02040502050405020303" pitchFamily="18" charset="0"/>
              </a:rPr>
              <a:t>Offers relevant recommendations based on predicted actions, like playlists or recipes.</a:t>
            </a:r>
          </a:p>
          <a:p>
            <a:pPr algn="just"/>
            <a:r>
              <a:rPr lang="en-US" sz="2400" b="0" i="0" u="none" strike="noStrike" baseline="0" dirty="0">
                <a:latin typeface="Georgia" panose="02040502050405020303" pitchFamily="18" charset="0"/>
              </a:rPr>
              <a:t>ML model chosen based on suitability to IoT application and data, using rule-based classifier in proposed user-centric IoT architecture.</a:t>
            </a:r>
            <a:endParaRPr lang="en-IN" sz="3600" dirty="0"/>
          </a:p>
        </p:txBody>
      </p:sp>
      <p:sp>
        <p:nvSpPr>
          <p:cNvPr id="4" name="Slide Number Placeholder 3">
            <a:extLst>
              <a:ext uri="{FF2B5EF4-FFF2-40B4-BE49-F238E27FC236}">
                <a16:creationId xmlns:a16="http://schemas.microsoft.com/office/drawing/2014/main" id="{82EE7111-2B19-B6FF-39FF-881AECBE80FE}"/>
              </a:ext>
            </a:extLst>
          </p:cNvPr>
          <p:cNvSpPr>
            <a:spLocks noGrp="1"/>
          </p:cNvSpPr>
          <p:nvPr>
            <p:ph type="sldNum" sz="quarter" idx="12"/>
          </p:nvPr>
        </p:nvSpPr>
        <p:spPr/>
        <p:txBody>
          <a:bodyPr/>
          <a:lstStyle/>
          <a:p>
            <a:fld id="{B1B7C0DE-DCDD-4E4A-94B2-51DFA80EB953}" type="slidenum">
              <a:rPr lang="en-IN" smtClean="0"/>
              <a:t>33</a:t>
            </a:fld>
            <a:endParaRPr lang="en-IN"/>
          </a:p>
        </p:txBody>
      </p:sp>
    </p:spTree>
    <p:extLst>
      <p:ext uri="{BB962C8B-B14F-4D97-AF65-F5344CB8AC3E}">
        <p14:creationId xmlns:p14="http://schemas.microsoft.com/office/powerpoint/2010/main" val="1763461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0CB7-D9A2-8CDB-4F42-94306227A13B}"/>
              </a:ext>
            </a:extLst>
          </p:cNvPr>
          <p:cNvSpPr>
            <a:spLocks noGrp="1"/>
          </p:cNvSpPr>
          <p:nvPr>
            <p:ph type="title"/>
          </p:nvPr>
        </p:nvSpPr>
        <p:spPr>
          <a:xfrm>
            <a:off x="320040" y="0"/>
            <a:ext cx="11160760" cy="1325563"/>
          </a:xfrm>
        </p:spPr>
        <p:txBody>
          <a:bodyPr>
            <a:normAutofit/>
          </a:bodyPr>
          <a:lstStyle/>
          <a:p>
            <a:r>
              <a:rPr lang="en-IN" sz="3600" b="1" i="0" u="none" strike="noStrike" baseline="0" dirty="0">
                <a:solidFill>
                  <a:srgbClr val="FF0000"/>
                </a:solidFill>
                <a:latin typeface="Times New Roman" panose="02020603050405020304" pitchFamily="18" charset="0"/>
                <a:cs typeface="Times New Roman" panose="02020603050405020304" pitchFamily="18" charset="0"/>
              </a:rPr>
              <a:t>The Personalization Layer- </a:t>
            </a:r>
            <a:r>
              <a:rPr lang="en-US" sz="3600" b="1" dirty="0">
                <a:solidFill>
                  <a:srgbClr val="3333FF"/>
                </a:solidFill>
                <a:latin typeface="Times New Roman" panose="02020603050405020304" pitchFamily="18" charset="0"/>
                <a:cs typeface="Times New Roman" panose="02020603050405020304" pitchFamily="18" charset="0"/>
              </a:rPr>
              <a:t>A characterization engine</a:t>
            </a:r>
            <a:endParaRPr lang="en-IN" sz="3600" dirty="0"/>
          </a:p>
        </p:txBody>
      </p:sp>
      <p:sp>
        <p:nvSpPr>
          <p:cNvPr id="3" name="Content Placeholder 2">
            <a:extLst>
              <a:ext uri="{FF2B5EF4-FFF2-40B4-BE49-F238E27FC236}">
                <a16:creationId xmlns:a16="http://schemas.microsoft.com/office/drawing/2014/main" id="{7A4B1322-FC0D-62A5-7821-B4E7242F35A2}"/>
              </a:ext>
            </a:extLst>
          </p:cNvPr>
          <p:cNvSpPr>
            <a:spLocks noGrp="1"/>
          </p:cNvSpPr>
          <p:nvPr>
            <p:ph idx="1"/>
          </p:nvPr>
        </p:nvSpPr>
        <p:spPr>
          <a:xfrm>
            <a:off x="320040" y="1253331"/>
            <a:ext cx="11160760" cy="5468144"/>
          </a:xfrm>
        </p:spPr>
        <p:txBody>
          <a:bodyPr>
            <a:normAutofit/>
          </a:bodyPr>
          <a:lstStyle/>
          <a:p>
            <a:pPr algn="just"/>
            <a:r>
              <a:rPr lang="en-US" sz="2600" dirty="0">
                <a:latin typeface="Georgia" panose="02040502050405020303" pitchFamily="18" charset="0"/>
              </a:rPr>
              <a:t>A </a:t>
            </a:r>
            <a:r>
              <a:rPr lang="en-US" sz="2600" dirty="0">
                <a:solidFill>
                  <a:srgbClr val="3333FF"/>
                </a:solidFill>
                <a:latin typeface="Georgia" panose="02040502050405020303" pitchFamily="18" charset="0"/>
              </a:rPr>
              <a:t>rule based classifier </a:t>
            </a:r>
            <a:r>
              <a:rPr lang="en-US" sz="2600" dirty="0">
                <a:latin typeface="Georgia" panose="02040502050405020303" pitchFamily="18" charset="0"/>
              </a:rPr>
              <a:t>is a classification algorithm that extracts knowledge from data in the form of If–Then rules. </a:t>
            </a:r>
          </a:p>
          <a:p>
            <a:pPr algn="just"/>
            <a:r>
              <a:rPr lang="en-US" sz="2600" dirty="0">
                <a:latin typeface="Georgia" panose="02040502050405020303" pitchFamily="18" charset="0"/>
              </a:rPr>
              <a:t>Widely used for storing knowledge, drawing logical inferences, and supporting decision-making.</a:t>
            </a:r>
          </a:p>
          <a:p>
            <a:pPr algn="just"/>
            <a:r>
              <a:rPr lang="en-US" sz="2600" dirty="0">
                <a:latin typeface="Georgia" panose="02040502050405020303" pitchFamily="18" charset="0"/>
              </a:rPr>
              <a:t>Competitive with other classification algorithms, sometimes even superior.</a:t>
            </a:r>
          </a:p>
          <a:p>
            <a:pPr algn="just"/>
            <a:r>
              <a:rPr lang="en-US" sz="2600" dirty="0">
                <a:latin typeface="Georgia" panose="02040502050405020303" pitchFamily="18" charset="0"/>
              </a:rPr>
              <a:t>In the personalization layer, the rule‐based classifier, performs the following tasks: </a:t>
            </a:r>
            <a:r>
              <a:rPr lang="en-US" sz="2600" b="1" dirty="0">
                <a:solidFill>
                  <a:srgbClr val="3333FF"/>
                </a:solidFill>
                <a:latin typeface="Georgia" panose="02040502050405020303" pitchFamily="18" charset="0"/>
              </a:rPr>
              <a:t>(</a:t>
            </a:r>
            <a:r>
              <a:rPr lang="en-US" sz="2600" b="1" dirty="0" err="1">
                <a:solidFill>
                  <a:srgbClr val="3333FF"/>
                </a:solidFill>
                <a:latin typeface="Georgia" panose="02040502050405020303" pitchFamily="18" charset="0"/>
              </a:rPr>
              <a:t>i</a:t>
            </a:r>
            <a:r>
              <a:rPr lang="en-US" sz="2600" b="1" dirty="0">
                <a:solidFill>
                  <a:srgbClr val="3333FF"/>
                </a:solidFill>
                <a:latin typeface="Georgia" panose="02040502050405020303" pitchFamily="18" charset="0"/>
              </a:rPr>
              <a:t>)</a:t>
            </a:r>
            <a:r>
              <a:rPr lang="en-US" sz="2600" dirty="0">
                <a:latin typeface="Georgia" panose="02040502050405020303" pitchFamily="18" charset="0"/>
              </a:rPr>
              <a:t> </a:t>
            </a:r>
            <a:r>
              <a:rPr lang="en-US" sz="2600" b="1" dirty="0">
                <a:solidFill>
                  <a:srgbClr val="3333FF"/>
                </a:solidFill>
                <a:latin typeface="Georgia" panose="02040502050405020303" pitchFamily="18" charset="0"/>
              </a:rPr>
              <a:t>Rule induction, (ii) Rule ordering and ranking, (iii) Class prediction.</a:t>
            </a:r>
            <a:endParaRPr lang="en-IN" sz="2600" b="1" dirty="0">
              <a:solidFill>
                <a:srgbClr val="3333FF"/>
              </a:solidFill>
              <a:latin typeface="Georgia" panose="02040502050405020303" pitchFamily="18" charset="0"/>
            </a:endParaRPr>
          </a:p>
        </p:txBody>
      </p:sp>
      <p:sp>
        <p:nvSpPr>
          <p:cNvPr id="4" name="Slide Number Placeholder 3">
            <a:extLst>
              <a:ext uri="{FF2B5EF4-FFF2-40B4-BE49-F238E27FC236}">
                <a16:creationId xmlns:a16="http://schemas.microsoft.com/office/drawing/2014/main" id="{C7769137-66DF-04B5-C4F4-36276B848D32}"/>
              </a:ext>
            </a:extLst>
          </p:cNvPr>
          <p:cNvSpPr>
            <a:spLocks noGrp="1"/>
          </p:cNvSpPr>
          <p:nvPr>
            <p:ph type="sldNum" sz="quarter" idx="12"/>
          </p:nvPr>
        </p:nvSpPr>
        <p:spPr/>
        <p:txBody>
          <a:bodyPr/>
          <a:lstStyle/>
          <a:p>
            <a:fld id="{B1B7C0DE-DCDD-4E4A-94B2-51DFA80EB953}" type="slidenum">
              <a:rPr lang="en-IN" smtClean="0"/>
              <a:t>34</a:t>
            </a:fld>
            <a:endParaRPr lang="en-IN"/>
          </a:p>
        </p:txBody>
      </p:sp>
    </p:spTree>
    <p:extLst>
      <p:ext uri="{BB962C8B-B14F-4D97-AF65-F5344CB8AC3E}">
        <p14:creationId xmlns:p14="http://schemas.microsoft.com/office/powerpoint/2010/main" val="3021172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5D2E-7AEA-BCF4-5E16-A75F5EEEC9FC}"/>
              </a:ext>
            </a:extLst>
          </p:cNvPr>
          <p:cNvSpPr>
            <a:spLocks noGrp="1"/>
          </p:cNvSpPr>
          <p:nvPr>
            <p:ph type="title"/>
          </p:nvPr>
        </p:nvSpPr>
        <p:spPr>
          <a:xfrm>
            <a:off x="259080" y="-116523"/>
            <a:ext cx="11303000" cy="1325563"/>
          </a:xfrm>
        </p:spPr>
        <p:txBody>
          <a:bodyPr>
            <a:normAutofit/>
          </a:bodyPr>
          <a:lstStyle/>
          <a:p>
            <a:r>
              <a:rPr lang="en-IN" sz="3600" b="1" i="0" u="none" strike="noStrike" baseline="0" dirty="0">
                <a:solidFill>
                  <a:srgbClr val="FF0000"/>
                </a:solidFill>
                <a:latin typeface="Times New Roman" panose="02020603050405020304" pitchFamily="18" charset="0"/>
                <a:cs typeface="Times New Roman" panose="02020603050405020304" pitchFamily="18" charset="0"/>
              </a:rPr>
              <a:t>The Personalization Layer- </a:t>
            </a:r>
            <a:r>
              <a:rPr lang="en-US" sz="3600" b="1" dirty="0">
                <a:solidFill>
                  <a:srgbClr val="3333FF"/>
                </a:solidFill>
                <a:latin typeface="Times New Roman" panose="02020603050405020304" pitchFamily="18" charset="0"/>
                <a:cs typeface="Times New Roman" panose="02020603050405020304" pitchFamily="18" charset="0"/>
              </a:rPr>
              <a:t>A characterization engine</a:t>
            </a:r>
            <a:endParaRPr lang="en-IN" sz="3600" dirty="0"/>
          </a:p>
        </p:txBody>
      </p:sp>
      <p:sp>
        <p:nvSpPr>
          <p:cNvPr id="3" name="Content Placeholder 2">
            <a:extLst>
              <a:ext uri="{FF2B5EF4-FFF2-40B4-BE49-F238E27FC236}">
                <a16:creationId xmlns:a16="http://schemas.microsoft.com/office/drawing/2014/main" id="{5D2748F8-B198-CAEE-E9FC-0711F5E71D3A}"/>
              </a:ext>
            </a:extLst>
          </p:cNvPr>
          <p:cNvSpPr>
            <a:spLocks noGrp="1"/>
          </p:cNvSpPr>
          <p:nvPr>
            <p:ph idx="1"/>
          </p:nvPr>
        </p:nvSpPr>
        <p:spPr>
          <a:xfrm>
            <a:off x="599440" y="1336357"/>
            <a:ext cx="10322560" cy="4892675"/>
          </a:xfrm>
        </p:spPr>
        <p:txBody>
          <a:bodyPr>
            <a:normAutofit/>
          </a:bodyPr>
          <a:lstStyle/>
          <a:p>
            <a:pPr algn="just"/>
            <a:r>
              <a:rPr lang="en-US" sz="2400" dirty="0">
                <a:solidFill>
                  <a:srgbClr val="3333FF"/>
                </a:solidFill>
                <a:latin typeface="Times New Roman" panose="02020603050405020304" pitchFamily="18" charset="0"/>
                <a:cs typeface="Times New Roman" panose="02020603050405020304" pitchFamily="18" charset="0"/>
              </a:rPr>
              <a:t>(</a:t>
            </a:r>
            <a:r>
              <a:rPr lang="en-US" sz="2400" dirty="0" err="1">
                <a:solidFill>
                  <a:srgbClr val="3333FF"/>
                </a:solidFill>
                <a:latin typeface="Times New Roman" panose="02020603050405020304" pitchFamily="18" charset="0"/>
                <a:cs typeface="Times New Roman" panose="02020603050405020304" pitchFamily="18" charset="0"/>
              </a:rPr>
              <a:t>i</a:t>
            </a:r>
            <a:r>
              <a:rPr lang="en-US" sz="2400" dirty="0">
                <a:solidFill>
                  <a:srgbClr val="3333FF"/>
                </a:solidFill>
                <a:latin typeface="Times New Roman" panose="02020603050405020304" pitchFamily="18" charset="0"/>
                <a:cs typeface="Times New Roman" panose="02020603050405020304" pitchFamily="18" charset="0"/>
              </a:rPr>
              <a:t>) Rule induction: The process of learning rules directly from the data </a:t>
            </a:r>
            <a:r>
              <a:rPr lang="en-US" sz="2400" dirty="0">
                <a:latin typeface="Times New Roman" panose="02020603050405020304" pitchFamily="18" charset="0"/>
                <a:cs typeface="Times New Roman" panose="02020603050405020304" pitchFamily="18" charset="0"/>
              </a:rPr>
              <a:t>is called rule induction or rule learning. </a:t>
            </a:r>
          </a:p>
          <a:p>
            <a:pPr algn="just"/>
            <a:r>
              <a:rPr lang="en-US" sz="2400" dirty="0">
                <a:latin typeface="Times New Roman" panose="02020603050405020304" pitchFamily="18" charset="0"/>
                <a:cs typeface="Times New Roman" panose="02020603050405020304" pitchFamily="18" charset="0"/>
              </a:rPr>
              <a:t>Requires a set of training examples for supervised learning.</a:t>
            </a:r>
          </a:p>
          <a:p>
            <a:pPr algn="just"/>
            <a:r>
              <a:rPr lang="en-US" sz="2400" dirty="0">
                <a:latin typeface="Times New Roman" panose="02020603050405020304" pitchFamily="18" charset="0"/>
                <a:cs typeface="Times New Roman" panose="02020603050405020304" pitchFamily="18" charset="0"/>
              </a:rPr>
              <a:t>Training data derived from log of user's daily tasks for IoT application.</a:t>
            </a:r>
          </a:p>
          <a:p>
            <a:pPr algn="just"/>
            <a:r>
              <a:rPr lang="en-US" sz="2400" dirty="0">
                <a:latin typeface="Times New Roman" panose="02020603050405020304" pitchFamily="18" charset="0"/>
                <a:cs typeface="Times New Roman" panose="02020603050405020304" pitchFamily="18" charset="0"/>
              </a:rPr>
              <a:t>Extracts If-Then rules using data mining classifier.</a:t>
            </a:r>
          </a:p>
          <a:p>
            <a:pPr algn="just"/>
            <a:r>
              <a:rPr lang="en-US" sz="2400" dirty="0">
                <a:latin typeface="Times New Roman" panose="02020603050405020304" pitchFamily="18" charset="0"/>
                <a:cs typeface="Times New Roman" panose="02020603050405020304" pitchFamily="18" charset="0"/>
              </a:rPr>
              <a:t>IF part of rule called rule antecedent, consists of conditions logically ANDed together.</a:t>
            </a:r>
          </a:p>
          <a:p>
            <a:pPr algn="just"/>
            <a:r>
              <a:rPr lang="en-US" sz="2400" dirty="0">
                <a:latin typeface="Times New Roman" panose="02020603050405020304" pitchFamily="18" charset="0"/>
                <a:cs typeface="Times New Roman" panose="02020603050405020304" pitchFamily="18" charset="0"/>
              </a:rPr>
              <a:t>THEN part called rule consequent, leads to prediction of class label.</a:t>
            </a:r>
          </a:p>
          <a:p>
            <a:pPr algn="just"/>
            <a:r>
              <a:rPr lang="en-US" sz="2400" dirty="0">
                <a:latin typeface="Times New Roman" panose="02020603050405020304" pitchFamily="18" charset="0"/>
                <a:cs typeface="Times New Roman" panose="02020603050405020304" pitchFamily="18" charset="0"/>
              </a:rPr>
              <a:t>Any multi-class, multi-label classification algorithm can be used as classifier.</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FD62E6-0BA2-8CF4-E0BC-39C3680A84AD}"/>
              </a:ext>
            </a:extLst>
          </p:cNvPr>
          <p:cNvSpPr>
            <a:spLocks noGrp="1"/>
          </p:cNvSpPr>
          <p:nvPr>
            <p:ph type="sldNum" sz="quarter" idx="12"/>
          </p:nvPr>
        </p:nvSpPr>
        <p:spPr/>
        <p:txBody>
          <a:bodyPr/>
          <a:lstStyle/>
          <a:p>
            <a:fld id="{B1B7C0DE-DCDD-4E4A-94B2-51DFA80EB953}" type="slidenum">
              <a:rPr lang="en-IN" smtClean="0"/>
              <a:t>35</a:t>
            </a:fld>
            <a:endParaRPr lang="en-IN"/>
          </a:p>
        </p:txBody>
      </p:sp>
    </p:spTree>
    <p:extLst>
      <p:ext uri="{BB962C8B-B14F-4D97-AF65-F5344CB8AC3E}">
        <p14:creationId xmlns:p14="http://schemas.microsoft.com/office/powerpoint/2010/main" val="914084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35153-9034-1B0A-B952-58C7D66B99F1}"/>
              </a:ext>
            </a:extLst>
          </p:cNvPr>
          <p:cNvSpPr>
            <a:spLocks noGrp="1"/>
          </p:cNvSpPr>
          <p:nvPr>
            <p:ph idx="1"/>
          </p:nvPr>
        </p:nvSpPr>
        <p:spPr>
          <a:xfrm>
            <a:off x="259080" y="782320"/>
            <a:ext cx="10937240" cy="5664835"/>
          </a:xfrm>
        </p:spPr>
        <p:txBody>
          <a:bodyPr>
            <a:noAutofit/>
          </a:bodyPr>
          <a:lstStyle/>
          <a:p>
            <a:pPr algn="just"/>
            <a:r>
              <a:rPr lang="en-US" sz="2400" b="1" i="0" u="none" strike="noStrike" baseline="0" dirty="0">
                <a:solidFill>
                  <a:srgbClr val="3333FF"/>
                </a:solidFill>
                <a:latin typeface="Times New Roman" panose="02020603050405020304" pitchFamily="18" charset="0"/>
                <a:cs typeface="Times New Roman" panose="02020603050405020304" pitchFamily="18" charset="0"/>
              </a:rPr>
              <a:t>(ii) Rule ordering and ranking: </a:t>
            </a:r>
            <a:r>
              <a:rPr lang="en-US" sz="2400" b="0" i="0" u="none" strike="noStrike" baseline="0" dirty="0">
                <a:latin typeface="Times New Roman" panose="02020603050405020304" pitchFamily="18" charset="0"/>
                <a:cs typeface="Times New Roman" panose="02020603050405020304" pitchFamily="18" charset="0"/>
              </a:rPr>
              <a:t>The rules may be ordered or ranked according to their usefulness for accurate prediction. The redundant or unnecessary rules may be removed thereby increasing the efficiency of the classifier.</a:t>
            </a:r>
          </a:p>
          <a:p>
            <a:pPr algn="just"/>
            <a:r>
              <a:rPr lang="en-US" sz="2400" b="1" i="0" u="none" strike="noStrike" baseline="0" dirty="0">
                <a:solidFill>
                  <a:srgbClr val="3333FF"/>
                </a:solidFill>
                <a:latin typeface="Times New Roman" panose="02020603050405020304" pitchFamily="18" charset="0"/>
                <a:cs typeface="Times New Roman" panose="02020603050405020304" pitchFamily="18" charset="0"/>
              </a:rPr>
              <a:t>(iii) Class prediction: </a:t>
            </a:r>
            <a:r>
              <a:rPr lang="en-US" sz="2400" b="0" i="0" u="none" strike="noStrike" baseline="0" dirty="0">
                <a:latin typeface="Times New Roman" panose="02020603050405020304" pitchFamily="18" charset="0"/>
                <a:cs typeface="Times New Roman" panose="02020603050405020304" pitchFamily="18" charset="0"/>
              </a:rPr>
              <a:t>The set of discovered rules represents a rule knowledge base that can help characterize the end‐users and chalk out their profile. </a:t>
            </a:r>
          </a:p>
          <a:p>
            <a:pPr algn="just"/>
            <a:r>
              <a:rPr lang="en-US" sz="2400" b="0" i="0" u="none" strike="noStrike" baseline="0" dirty="0">
                <a:latin typeface="Times New Roman" panose="02020603050405020304" pitchFamily="18" charset="0"/>
                <a:cs typeface="Times New Roman" panose="02020603050405020304" pitchFamily="18" charset="0"/>
              </a:rPr>
              <a:t>Rules used to assign predefined classes for future instances.</a:t>
            </a:r>
          </a:p>
          <a:p>
            <a:pPr algn="just"/>
            <a:r>
              <a:rPr lang="en-US" sz="2400" b="0" i="0" u="none" strike="noStrike" baseline="0" dirty="0">
                <a:latin typeface="Times New Roman" panose="02020603050405020304" pitchFamily="18" charset="0"/>
                <a:cs typeface="Times New Roman" panose="02020603050405020304" pitchFamily="18" charset="0"/>
              </a:rPr>
              <a:t>IoT system predicts user actions based on context or series of actions.</a:t>
            </a:r>
          </a:p>
          <a:p>
            <a:pPr algn="just"/>
            <a:r>
              <a:rPr lang="en-US" sz="2400" b="0" i="0" u="none" strike="noStrike" baseline="0" dirty="0">
                <a:latin typeface="Times New Roman" panose="02020603050405020304" pitchFamily="18" charset="0"/>
                <a:cs typeface="Times New Roman" panose="02020603050405020304" pitchFamily="18" charset="0"/>
              </a:rPr>
              <a:t>Correlates user insights like geographical location and time of day.</a:t>
            </a:r>
          </a:p>
          <a:p>
            <a:pPr algn="just"/>
            <a:r>
              <a:rPr lang="en-US" sz="2400" b="0" i="0" u="none" strike="noStrike" baseline="0" dirty="0">
                <a:latin typeface="Times New Roman" panose="02020603050405020304" pitchFamily="18" charset="0"/>
                <a:cs typeface="Times New Roman" panose="02020603050405020304" pitchFamily="18" charset="0"/>
              </a:rPr>
              <a:t>Offers personalized recommendations and alternatives.</a:t>
            </a:r>
          </a:p>
          <a:p>
            <a:pPr algn="just"/>
            <a:r>
              <a:rPr lang="en-US" sz="2400" b="0" i="0" u="none" strike="noStrike" baseline="0" dirty="0">
                <a:latin typeface="Times New Roman" panose="02020603050405020304" pitchFamily="18" charset="0"/>
                <a:cs typeface="Times New Roman" panose="02020603050405020304" pitchFamily="18" charset="0"/>
              </a:rPr>
              <a:t>User requests and preferences indicate comfort level and needs, updated in emotional profile.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377759-BCF5-DAB5-E4D4-E656A518CA26}"/>
              </a:ext>
            </a:extLst>
          </p:cNvPr>
          <p:cNvSpPr>
            <a:spLocks noGrp="1"/>
          </p:cNvSpPr>
          <p:nvPr>
            <p:ph type="sldNum" sz="quarter" idx="12"/>
          </p:nvPr>
        </p:nvSpPr>
        <p:spPr/>
        <p:txBody>
          <a:bodyPr/>
          <a:lstStyle/>
          <a:p>
            <a:fld id="{B1B7C0DE-DCDD-4E4A-94B2-51DFA80EB953}" type="slidenum">
              <a:rPr lang="en-IN" smtClean="0"/>
              <a:t>36</a:t>
            </a:fld>
            <a:endParaRPr lang="en-IN"/>
          </a:p>
        </p:txBody>
      </p:sp>
      <p:sp>
        <p:nvSpPr>
          <p:cNvPr id="5" name="Title 1">
            <a:extLst>
              <a:ext uri="{FF2B5EF4-FFF2-40B4-BE49-F238E27FC236}">
                <a16:creationId xmlns:a16="http://schemas.microsoft.com/office/drawing/2014/main" id="{3AC13AD2-3B90-8C0C-A963-6DB40AB5BFBA}"/>
              </a:ext>
            </a:extLst>
          </p:cNvPr>
          <p:cNvSpPr txBox="1">
            <a:spLocks/>
          </p:cNvSpPr>
          <p:nvPr/>
        </p:nvSpPr>
        <p:spPr>
          <a:xfrm>
            <a:off x="264160" y="-251937"/>
            <a:ext cx="11303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solidFill>
                  <a:srgbClr val="FF0000"/>
                </a:solidFill>
                <a:latin typeface="Times New Roman" panose="02020603050405020304" pitchFamily="18" charset="0"/>
                <a:cs typeface="Times New Roman" panose="02020603050405020304" pitchFamily="18" charset="0"/>
              </a:rPr>
              <a:t>The Personalization Layer- </a:t>
            </a:r>
            <a:r>
              <a:rPr lang="en-US" sz="3600" b="1" dirty="0">
                <a:solidFill>
                  <a:srgbClr val="3333FF"/>
                </a:solidFill>
                <a:latin typeface="Times New Roman" panose="02020603050405020304" pitchFamily="18" charset="0"/>
                <a:cs typeface="Times New Roman" panose="02020603050405020304" pitchFamily="18" charset="0"/>
              </a:rPr>
              <a:t>A characterization engine</a:t>
            </a:r>
            <a:endParaRPr lang="en-IN" sz="3600" dirty="0"/>
          </a:p>
        </p:txBody>
      </p:sp>
    </p:spTree>
    <p:extLst>
      <p:ext uri="{BB962C8B-B14F-4D97-AF65-F5344CB8AC3E}">
        <p14:creationId xmlns:p14="http://schemas.microsoft.com/office/powerpoint/2010/main" val="1623803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7F2C0-081D-C6D0-0F8D-1CFC9ADCCC32}"/>
              </a:ext>
            </a:extLst>
          </p:cNvPr>
          <p:cNvSpPr>
            <a:spLocks noGrp="1"/>
          </p:cNvSpPr>
          <p:nvPr>
            <p:ph type="title"/>
          </p:nvPr>
        </p:nvSpPr>
        <p:spPr>
          <a:xfrm>
            <a:off x="269240" y="-182880"/>
            <a:ext cx="11231880" cy="1325563"/>
          </a:xfrm>
        </p:spPr>
        <p:txBody>
          <a:bodyPr>
            <a:normAutofit/>
          </a:bodyPr>
          <a:lstStyle/>
          <a:p>
            <a:r>
              <a:rPr lang="en-IN" sz="3200" b="1" dirty="0">
                <a:solidFill>
                  <a:srgbClr val="FF0000"/>
                </a:solidFill>
                <a:latin typeface="Georgia" panose="02040502050405020303" pitchFamily="18" charset="0"/>
              </a:rPr>
              <a:t>The Personalization Layer- </a:t>
            </a:r>
            <a:r>
              <a:rPr lang="en-IN" sz="3200" b="1" dirty="0">
                <a:solidFill>
                  <a:srgbClr val="3333FF"/>
                </a:solidFill>
                <a:latin typeface="Georgia" panose="02040502050405020303" pitchFamily="18" charset="0"/>
              </a:rPr>
              <a:t>The Sentiment Analyzer</a:t>
            </a:r>
            <a:endParaRPr lang="en-IN" sz="3200" dirty="0">
              <a:solidFill>
                <a:srgbClr val="3333FF"/>
              </a:solidFill>
            </a:endParaRPr>
          </a:p>
        </p:txBody>
      </p:sp>
      <p:sp>
        <p:nvSpPr>
          <p:cNvPr id="3" name="Content Placeholder 2">
            <a:extLst>
              <a:ext uri="{FF2B5EF4-FFF2-40B4-BE49-F238E27FC236}">
                <a16:creationId xmlns:a16="http://schemas.microsoft.com/office/drawing/2014/main" id="{F9C72C65-8FC5-728F-47C9-0B040B6E5F8F}"/>
              </a:ext>
            </a:extLst>
          </p:cNvPr>
          <p:cNvSpPr>
            <a:spLocks noGrp="1"/>
          </p:cNvSpPr>
          <p:nvPr>
            <p:ph idx="1"/>
          </p:nvPr>
        </p:nvSpPr>
        <p:spPr>
          <a:xfrm>
            <a:off x="416560" y="1066800"/>
            <a:ext cx="11231880" cy="528955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Personalization layer's sentiment analyzer augments emotional facets from sentiment database to user profiles.</a:t>
            </a:r>
          </a:p>
          <a:p>
            <a:pPr algn="just"/>
            <a:r>
              <a:rPr lang="en-US" sz="2400" dirty="0">
                <a:latin typeface="Times New Roman" panose="02020603050405020304" pitchFamily="18" charset="0"/>
                <a:cs typeface="Times New Roman" panose="02020603050405020304" pitchFamily="18" charset="0"/>
              </a:rPr>
              <a:t>Popular platforms for expression: Blogging sites, social networking sites like Facebook, Twitter, Google Plus.</a:t>
            </a:r>
          </a:p>
          <a:p>
            <a:pPr algn="just"/>
            <a:r>
              <a:rPr lang="en-US" sz="2400" dirty="0">
                <a:latin typeface="Times New Roman" panose="02020603050405020304" pitchFamily="18" charset="0"/>
                <a:cs typeface="Times New Roman" panose="02020603050405020304" pitchFamily="18" charset="0"/>
              </a:rPr>
              <a:t>Online communities serve as tools for consumers to gather information, get influenced, and make purchase decisions based on feedback and reviews.</a:t>
            </a:r>
          </a:p>
          <a:p>
            <a:pPr algn="just"/>
            <a:r>
              <a:rPr lang="en-US" sz="2400" dirty="0">
                <a:latin typeface="Times New Roman" panose="02020603050405020304" pitchFamily="18" charset="0"/>
                <a:cs typeface="Times New Roman" panose="02020603050405020304" pitchFamily="18" charset="0"/>
              </a:rPr>
              <a:t>Sentiment Analysis, or opinion mining, systematically analyzes written text or speech to extract opinions or attitudes of authors or speakers.</a:t>
            </a:r>
          </a:p>
          <a:p>
            <a:pPr algn="just"/>
            <a:r>
              <a:rPr lang="en-US" sz="2400" dirty="0">
                <a:latin typeface="Times New Roman" panose="02020603050405020304" pitchFamily="18" charset="0"/>
                <a:cs typeface="Times New Roman" panose="02020603050405020304" pitchFamily="18" charset="0"/>
              </a:rPr>
              <a:t>Branch of study associated with tasks like sentiment extraction, classification, subjectivity classification, opinion summarization, and opinion spam detection.</a:t>
            </a:r>
          </a:p>
          <a:p>
            <a:pPr algn="just"/>
            <a:r>
              <a:rPr lang="en-US" sz="2400" dirty="0">
                <a:latin typeface="Times New Roman" panose="02020603050405020304" pitchFamily="18" charset="0"/>
                <a:cs typeface="Times New Roman" panose="02020603050405020304" pitchFamily="18" charset="0"/>
              </a:rPr>
              <a:t>Aims to analyze sentiments, attitudes, opinions, emotions, etc., towards products, individuals, topics, organizations, and services.</a:t>
            </a:r>
          </a:p>
          <a:p>
            <a:pPr algn="just"/>
            <a:r>
              <a:rPr lang="en-US" sz="2400" dirty="0">
                <a:latin typeface="Times New Roman" panose="02020603050405020304" pitchFamily="18" charset="0"/>
                <a:cs typeface="Times New Roman" panose="02020603050405020304" pitchFamily="18" charset="0"/>
              </a:rPr>
              <a:t>Successfully deployed in Big Data Analytics for gaining insights from structured and unstructured sources like social media, blogs, and text documents.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7893C0-AAD7-6FA1-5970-178C8A8F73BD}"/>
              </a:ext>
            </a:extLst>
          </p:cNvPr>
          <p:cNvSpPr>
            <a:spLocks noGrp="1"/>
          </p:cNvSpPr>
          <p:nvPr>
            <p:ph type="sldNum" sz="quarter" idx="12"/>
          </p:nvPr>
        </p:nvSpPr>
        <p:spPr/>
        <p:txBody>
          <a:bodyPr/>
          <a:lstStyle/>
          <a:p>
            <a:fld id="{B1B7C0DE-DCDD-4E4A-94B2-51DFA80EB953}" type="slidenum">
              <a:rPr lang="en-IN" smtClean="0"/>
              <a:t>37</a:t>
            </a:fld>
            <a:endParaRPr lang="en-IN"/>
          </a:p>
        </p:txBody>
      </p:sp>
    </p:spTree>
    <p:extLst>
      <p:ext uri="{BB962C8B-B14F-4D97-AF65-F5344CB8AC3E}">
        <p14:creationId xmlns:p14="http://schemas.microsoft.com/office/powerpoint/2010/main" val="1624947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3898-4A0F-C78F-9432-D98284BD9F73}"/>
              </a:ext>
            </a:extLst>
          </p:cNvPr>
          <p:cNvSpPr>
            <a:spLocks noGrp="1"/>
          </p:cNvSpPr>
          <p:nvPr>
            <p:ph type="title"/>
          </p:nvPr>
        </p:nvSpPr>
        <p:spPr>
          <a:xfrm>
            <a:off x="198120" y="5397"/>
            <a:ext cx="11155680" cy="1325563"/>
          </a:xfrm>
        </p:spPr>
        <p:txBody>
          <a:bodyPr>
            <a:normAutofit/>
          </a:bodyPr>
          <a:lstStyle/>
          <a:p>
            <a:r>
              <a:rPr lang="en-IN" sz="3200" b="1" dirty="0">
                <a:solidFill>
                  <a:srgbClr val="FF0000"/>
                </a:solidFill>
                <a:latin typeface="Georgia" panose="02040502050405020303" pitchFamily="18" charset="0"/>
              </a:rPr>
              <a:t>The Personalization Layer- </a:t>
            </a:r>
            <a:r>
              <a:rPr lang="en-IN" sz="3200" b="1" dirty="0">
                <a:solidFill>
                  <a:srgbClr val="3333FF"/>
                </a:solidFill>
                <a:latin typeface="Georgia" panose="02040502050405020303" pitchFamily="18" charset="0"/>
              </a:rPr>
              <a:t>The Sentiment Analyzer</a:t>
            </a:r>
            <a:endParaRPr lang="en-IN" sz="3200" dirty="0"/>
          </a:p>
        </p:txBody>
      </p:sp>
      <p:sp>
        <p:nvSpPr>
          <p:cNvPr id="3" name="Content Placeholder 2">
            <a:extLst>
              <a:ext uri="{FF2B5EF4-FFF2-40B4-BE49-F238E27FC236}">
                <a16:creationId xmlns:a16="http://schemas.microsoft.com/office/drawing/2014/main" id="{90A29042-FE06-1382-C2D3-94FB0432BFBA}"/>
              </a:ext>
            </a:extLst>
          </p:cNvPr>
          <p:cNvSpPr>
            <a:spLocks noGrp="1"/>
          </p:cNvSpPr>
          <p:nvPr>
            <p:ph idx="1"/>
          </p:nvPr>
        </p:nvSpPr>
        <p:spPr>
          <a:xfrm>
            <a:off x="269240" y="1330960"/>
            <a:ext cx="11557000" cy="5140960"/>
          </a:xfrm>
        </p:spPr>
        <p:txBody>
          <a:bodyPr>
            <a:normAutofit fontScale="92500"/>
          </a:bodyPr>
          <a:lstStyle/>
          <a:p>
            <a:pPr algn="just"/>
            <a:r>
              <a:rPr lang="en-US" b="0" i="0" u="none" strike="noStrike" baseline="0" dirty="0">
                <a:latin typeface="Times New Roman" panose="02020603050405020304" pitchFamily="18" charset="0"/>
                <a:cs typeface="Times New Roman" panose="02020603050405020304" pitchFamily="18" charset="0"/>
              </a:rPr>
              <a:t>Sentiment database in user-centric IoT architecture contains user opinions on products and services.</a:t>
            </a:r>
          </a:p>
          <a:p>
            <a:pPr algn="just"/>
            <a:r>
              <a:rPr lang="en-US" b="0" i="0" u="none" strike="noStrike" baseline="0" dirty="0">
                <a:latin typeface="Times New Roman" panose="02020603050405020304" pitchFamily="18" charset="0"/>
                <a:cs typeface="Times New Roman" panose="02020603050405020304" pitchFamily="18" charset="0"/>
              </a:rPr>
              <a:t>Opinions are gathered from feedback, reviews on blogging sites, and social media.</a:t>
            </a:r>
          </a:p>
          <a:p>
            <a:pPr algn="just"/>
            <a:r>
              <a:rPr lang="en-US" b="0" i="0" u="none" strike="noStrike" baseline="0" dirty="0">
                <a:latin typeface="Times New Roman" panose="02020603050405020304" pitchFamily="18" charset="0"/>
                <a:cs typeface="Times New Roman" panose="02020603050405020304" pitchFamily="18" charset="0"/>
              </a:rPr>
              <a:t>Analysis of opinions reveals insights on user attitudes, preferences, and tendencies.</a:t>
            </a:r>
          </a:p>
          <a:p>
            <a:pPr algn="just"/>
            <a:r>
              <a:rPr lang="en-US" b="0" i="0" u="none" strike="noStrike" baseline="0" dirty="0">
                <a:latin typeface="Times New Roman" panose="02020603050405020304" pitchFamily="18" charset="0"/>
                <a:cs typeface="Times New Roman" panose="02020603050405020304" pitchFamily="18" charset="0"/>
              </a:rPr>
              <a:t>Sentiment analyzer employs sentiment analysis techniques to detect underlying sentiment.</a:t>
            </a:r>
          </a:p>
          <a:p>
            <a:pPr algn="just"/>
            <a:r>
              <a:rPr lang="en-US" b="0" i="0" u="none" strike="noStrike" baseline="0" dirty="0">
                <a:latin typeface="Times New Roman" panose="02020603050405020304" pitchFamily="18" charset="0"/>
                <a:cs typeface="Times New Roman" panose="02020603050405020304" pitchFamily="18" charset="0"/>
              </a:rPr>
              <a:t>Sentiments categorized as positive, negative, or neutral to understand user feelings.</a:t>
            </a:r>
          </a:p>
          <a:p>
            <a:pPr algn="just"/>
            <a:r>
              <a:rPr lang="en-US" b="0" i="0" u="none" strike="noStrike" baseline="0" dirty="0">
                <a:latin typeface="Times New Roman" panose="02020603050405020304" pitchFamily="18" charset="0"/>
                <a:cs typeface="Times New Roman" panose="02020603050405020304" pitchFamily="18" charset="0"/>
              </a:rPr>
              <a:t>Crucial for organizations to gauge user sentiments for product/service enhancement.</a:t>
            </a:r>
          </a:p>
          <a:p>
            <a:pPr algn="just"/>
            <a:r>
              <a:rPr lang="en-US" b="0" i="0" u="none" strike="noStrike" baseline="0" dirty="0">
                <a:latin typeface="Times New Roman" panose="02020603050405020304" pitchFamily="18" charset="0"/>
                <a:cs typeface="Times New Roman" panose="02020603050405020304" pitchFamily="18" charset="0"/>
              </a:rPr>
              <a:t>Insights used to modify product/service design for enhanced user satisfaction and competitive advantage, leading to increased brand recognition and revenue.</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6C39B2-18F1-1101-BD69-A3B219969426}"/>
              </a:ext>
            </a:extLst>
          </p:cNvPr>
          <p:cNvSpPr>
            <a:spLocks noGrp="1"/>
          </p:cNvSpPr>
          <p:nvPr>
            <p:ph type="sldNum" sz="quarter" idx="12"/>
          </p:nvPr>
        </p:nvSpPr>
        <p:spPr/>
        <p:txBody>
          <a:bodyPr/>
          <a:lstStyle/>
          <a:p>
            <a:fld id="{B1B7C0DE-DCDD-4E4A-94B2-51DFA80EB953}" type="slidenum">
              <a:rPr lang="en-IN" smtClean="0"/>
              <a:t>38</a:t>
            </a:fld>
            <a:endParaRPr lang="en-IN"/>
          </a:p>
        </p:txBody>
      </p:sp>
    </p:spTree>
    <p:extLst>
      <p:ext uri="{BB962C8B-B14F-4D97-AF65-F5344CB8AC3E}">
        <p14:creationId xmlns:p14="http://schemas.microsoft.com/office/powerpoint/2010/main" val="2019495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6588-1E40-78E4-B45C-87277D53FA90}"/>
              </a:ext>
            </a:extLst>
          </p:cNvPr>
          <p:cNvSpPr>
            <a:spLocks noGrp="1"/>
          </p:cNvSpPr>
          <p:nvPr>
            <p:ph type="title"/>
          </p:nvPr>
        </p:nvSpPr>
        <p:spPr>
          <a:xfrm>
            <a:off x="248920" y="-100013"/>
            <a:ext cx="10515600" cy="1325563"/>
          </a:xfrm>
        </p:spPr>
        <p:txBody>
          <a:bodyPr>
            <a:normAutofit/>
          </a:bodyPr>
          <a:lstStyle/>
          <a:p>
            <a:r>
              <a:rPr lang="en-IN" sz="2800" b="1" dirty="0">
                <a:solidFill>
                  <a:srgbClr val="FF0000"/>
                </a:solidFill>
                <a:latin typeface="Georgia" panose="02040502050405020303" pitchFamily="18" charset="0"/>
              </a:rPr>
              <a:t>The Personalization Layer- </a:t>
            </a:r>
            <a:r>
              <a:rPr lang="en-IN" sz="2800" b="1" dirty="0">
                <a:solidFill>
                  <a:srgbClr val="3333FF"/>
                </a:solidFill>
                <a:latin typeface="Georgia" panose="02040502050405020303" pitchFamily="18" charset="0"/>
              </a:rPr>
              <a:t>The Sentiment Analyzer</a:t>
            </a:r>
            <a:endParaRPr lang="en-IN" sz="2800" dirty="0"/>
          </a:p>
        </p:txBody>
      </p:sp>
      <p:sp>
        <p:nvSpPr>
          <p:cNvPr id="3" name="Content Placeholder 2">
            <a:extLst>
              <a:ext uri="{FF2B5EF4-FFF2-40B4-BE49-F238E27FC236}">
                <a16:creationId xmlns:a16="http://schemas.microsoft.com/office/drawing/2014/main" id="{A838C8F1-1C44-6949-6432-B952526B35FE}"/>
              </a:ext>
            </a:extLst>
          </p:cNvPr>
          <p:cNvSpPr>
            <a:spLocks noGrp="1"/>
          </p:cNvSpPr>
          <p:nvPr>
            <p:ph idx="1"/>
          </p:nvPr>
        </p:nvSpPr>
        <p:spPr>
          <a:xfrm>
            <a:off x="248920" y="1073149"/>
            <a:ext cx="11292840" cy="5648325"/>
          </a:xfrm>
        </p:spPr>
        <p:txBody>
          <a:bodyPr>
            <a:noAutofit/>
          </a:bodyPr>
          <a:lstStyle/>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Sentiment analysis techniques</a:t>
            </a:r>
            <a:r>
              <a:rPr lang="en-US" sz="2400" b="1" i="0" dirty="0">
                <a:solidFill>
                  <a:srgbClr val="3333FF"/>
                </a:solidFill>
                <a:effectLst/>
                <a:highlight>
                  <a:srgbClr val="FFFFFF"/>
                </a:highlight>
                <a:latin typeface="Times New Roman" panose="02020603050405020304" pitchFamily="18" charset="0"/>
                <a:cs typeface="Times New Roman" panose="02020603050405020304" pitchFamily="18" charset="0"/>
              </a:rPr>
              <a:t>: ML and Lexicon analysis.</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ML technique involves building models from labeled training data and evaluating accuracy on a test set.</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ML algorithms like Naïve Bayes (NB),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Ngrams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SVM, and Part-of-Speech tagging commonly used.</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Lexicon analysis is unsupervised learning using sentiment dictionaries.</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Lexicon contains positive and negative opinion words; example: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SentiWordNet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Scoring function assigns positive, negative, or neutral scores based on word polarity in sentences.</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Lexicon-based approach doesn't require large training data but depends on quality of lexical resources.</a:t>
            </a:r>
          </a:p>
          <a:p>
            <a:pPr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Challenges include detecting slang, sarcasm, and negation, and inability to discern sentiment from context.</a:t>
            </a:r>
          </a:p>
        </p:txBody>
      </p:sp>
      <p:sp>
        <p:nvSpPr>
          <p:cNvPr id="4" name="Slide Number Placeholder 3">
            <a:extLst>
              <a:ext uri="{FF2B5EF4-FFF2-40B4-BE49-F238E27FC236}">
                <a16:creationId xmlns:a16="http://schemas.microsoft.com/office/drawing/2014/main" id="{CD524667-7992-D463-838F-E5AE85C70728}"/>
              </a:ext>
            </a:extLst>
          </p:cNvPr>
          <p:cNvSpPr>
            <a:spLocks noGrp="1"/>
          </p:cNvSpPr>
          <p:nvPr>
            <p:ph type="sldNum" sz="quarter" idx="12"/>
          </p:nvPr>
        </p:nvSpPr>
        <p:spPr/>
        <p:txBody>
          <a:bodyPr/>
          <a:lstStyle/>
          <a:p>
            <a:fld id="{B1B7C0DE-DCDD-4E4A-94B2-51DFA80EB953}" type="slidenum">
              <a:rPr lang="en-IN" smtClean="0"/>
              <a:t>39</a:t>
            </a:fld>
            <a:endParaRPr lang="en-IN"/>
          </a:p>
        </p:txBody>
      </p:sp>
    </p:spTree>
    <p:extLst>
      <p:ext uri="{BB962C8B-B14F-4D97-AF65-F5344CB8AC3E}">
        <p14:creationId xmlns:p14="http://schemas.microsoft.com/office/powerpoint/2010/main" val="124130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4</a:t>
            </a:fld>
            <a:endParaRPr lang="en-IN"/>
          </a:p>
        </p:txBody>
      </p:sp>
      <p:sp>
        <p:nvSpPr>
          <p:cNvPr id="3" name="Content Placeholder 2"/>
          <p:cNvSpPr>
            <a:spLocks noGrp="1"/>
          </p:cNvSpPr>
          <p:nvPr>
            <p:ph idx="1"/>
          </p:nvPr>
        </p:nvSpPr>
        <p:spPr>
          <a:xfrm>
            <a:off x="539416" y="881466"/>
            <a:ext cx="11175064" cy="5474884"/>
          </a:xfrm>
        </p:spPr>
        <p:txBody>
          <a:bodyPr>
            <a:noAutofit/>
          </a:bodyPr>
          <a:lstStyle/>
          <a:p>
            <a:pPr marL="0" indent="0" algn="just">
              <a:buNone/>
            </a:pPr>
            <a:r>
              <a:rPr lang="en-US" sz="1800" b="1" dirty="0">
                <a:latin typeface="Arial" panose="020B0604020202020204" pitchFamily="34" charset="0"/>
                <a:cs typeface="Arial" panose="020B0604020202020204" pitchFamily="34" charset="0"/>
              </a:rPr>
              <a:t>Personalization</a:t>
            </a:r>
          </a:p>
          <a:p>
            <a:pPr marL="0" indent="0" algn="just">
              <a:buNone/>
            </a:pPr>
            <a:r>
              <a:rPr lang="en-US" sz="1800" dirty="0">
                <a:latin typeface="Arial" panose="020B0604020202020204" pitchFamily="34" charset="0"/>
                <a:cs typeface="Arial" panose="020B0604020202020204" pitchFamily="34" charset="0"/>
              </a:rPr>
              <a:t>Personalization can be defined as the ability to incorporate the needs, preferences, constraints, and sentiments of the users</a:t>
            </a:r>
          </a:p>
          <a:p>
            <a:pPr marL="0" indent="0" algn="just">
              <a:buNone/>
            </a:pPr>
            <a:r>
              <a:rPr lang="en-US" sz="1800" dirty="0">
                <a:latin typeface="Arial" panose="020B0604020202020204" pitchFamily="34" charset="0"/>
                <a:cs typeface="Arial" panose="020B0604020202020204" pitchFamily="34" charset="0"/>
              </a:rPr>
              <a:t>It is a powerful instrument that has the potential of shaping the quality of future IoT products and services to keep pace with constantly evolving customer needs</a:t>
            </a:r>
          </a:p>
          <a:p>
            <a:pPr marL="0" indent="0" algn="just">
              <a:buNone/>
            </a:pPr>
            <a:r>
              <a:rPr lang="en-US" sz="1800" dirty="0">
                <a:latin typeface="Arial" panose="020B0604020202020204" pitchFamily="34" charset="0"/>
                <a:cs typeface="Arial" panose="020B0604020202020204" pitchFamily="34" charset="0"/>
              </a:rPr>
              <a:t>Key technologies like ML and sentiment analysis can be used for BDA to provide novel insights about the user's personal habits, daily routines, preferred actions, moods and sentiments, </a:t>
            </a:r>
            <a:r>
              <a:rPr lang="en-US" sz="1800" dirty="0" err="1">
                <a:latin typeface="Arial" panose="020B0604020202020204" pitchFamily="34" charset="0"/>
                <a:cs typeface="Arial" panose="020B0604020202020204" pitchFamily="34" charset="0"/>
              </a:rPr>
              <a:t>etc</a:t>
            </a:r>
            <a:endParaRPr lang="en-US"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Using these personal insights, IoT systems can establish a personal bond with the users, taking into consideration their little wants and adapting themselves to comfort them</a:t>
            </a:r>
          </a:p>
          <a:p>
            <a:pPr marL="0" indent="0" algn="just">
              <a:buNone/>
            </a:pPr>
            <a:r>
              <a:rPr lang="en-US" sz="1800" dirty="0">
                <a:latin typeface="Arial" panose="020B0604020202020204" pitchFamily="34" charset="0"/>
                <a:cs typeface="Arial" panose="020B0604020202020204" pitchFamily="34" charset="0"/>
              </a:rPr>
              <a:t>Importantly, only the products or services which have the power to capture a user's interests can influence their choices, the way they spend their money and time</a:t>
            </a:r>
          </a:p>
          <a:p>
            <a:pPr marL="0" indent="0" algn="just">
              <a:buNone/>
            </a:pPr>
            <a:r>
              <a:rPr lang="en-US" sz="1800" dirty="0">
                <a:latin typeface="Arial" panose="020B0604020202020204" pitchFamily="34" charset="0"/>
                <a:cs typeface="Arial" panose="020B0604020202020204" pitchFamily="34" charset="0"/>
              </a:rPr>
              <a:t>The power of granting pleasurable experience to the users ensures their engagement and makes them come back for more</a:t>
            </a:r>
          </a:p>
          <a:p>
            <a:pPr marL="0" indent="0" algn="just">
              <a:buNone/>
            </a:pPr>
            <a:r>
              <a:rPr lang="en-US" sz="1800" dirty="0">
                <a:latin typeface="Arial" panose="020B0604020202020204" pitchFamily="34" charset="0"/>
                <a:cs typeface="Arial" panose="020B0604020202020204" pitchFamily="34" charset="0"/>
              </a:rPr>
              <a:t>The organizations gain by increased profits, customer base, and brand value</a:t>
            </a:r>
          </a:p>
          <a:p>
            <a:pPr marL="0" indent="0" algn="just">
              <a:buNone/>
            </a:pPr>
            <a:r>
              <a:rPr lang="en-US" sz="1800" dirty="0">
                <a:latin typeface="Arial" panose="020B0604020202020204" pitchFamily="34" charset="0"/>
                <a:cs typeface="Arial" panose="020B0604020202020204" pitchFamily="34" charset="0"/>
              </a:rPr>
              <a:t>Thus, personalizing IoT systems presents a win‐win situation for both the businesses and the end‐users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641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9C33-5D63-2E5D-C962-9E8E6C78EB20}"/>
              </a:ext>
            </a:extLst>
          </p:cNvPr>
          <p:cNvSpPr>
            <a:spLocks noGrp="1"/>
          </p:cNvSpPr>
          <p:nvPr>
            <p:ph type="title"/>
          </p:nvPr>
        </p:nvSpPr>
        <p:spPr>
          <a:xfrm>
            <a:off x="411480" y="-197803"/>
            <a:ext cx="10515600" cy="1325563"/>
          </a:xfrm>
        </p:spPr>
        <p:txBody>
          <a:bodyPr>
            <a:normAutofit/>
          </a:bodyPr>
          <a:lstStyle/>
          <a:p>
            <a:r>
              <a:rPr lang="en-IN" sz="3200" b="1" i="0" u="none" strike="noStrike" baseline="0" dirty="0">
                <a:solidFill>
                  <a:srgbClr val="FF0000"/>
                </a:solidFill>
                <a:latin typeface="Arial-BoldMT"/>
              </a:rPr>
              <a:t>Concerns and Future Directions</a:t>
            </a:r>
            <a:endParaRPr lang="en-IN" sz="6600" dirty="0">
              <a:solidFill>
                <a:srgbClr val="FF0000"/>
              </a:solidFill>
            </a:endParaRPr>
          </a:p>
        </p:txBody>
      </p:sp>
      <p:sp>
        <p:nvSpPr>
          <p:cNvPr id="3" name="Content Placeholder 2">
            <a:extLst>
              <a:ext uri="{FF2B5EF4-FFF2-40B4-BE49-F238E27FC236}">
                <a16:creationId xmlns:a16="http://schemas.microsoft.com/office/drawing/2014/main" id="{16537600-389C-86CA-4BC6-EC996205DF87}"/>
              </a:ext>
            </a:extLst>
          </p:cNvPr>
          <p:cNvSpPr>
            <a:spLocks noGrp="1"/>
          </p:cNvSpPr>
          <p:nvPr>
            <p:ph idx="1"/>
          </p:nvPr>
        </p:nvSpPr>
        <p:spPr>
          <a:xfrm>
            <a:off x="411480" y="697864"/>
            <a:ext cx="11369040" cy="5540375"/>
          </a:xfrm>
        </p:spPr>
        <p:txBody>
          <a:bodyPr>
            <a:noAutofit/>
          </a:bodyPr>
          <a:lstStyle/>
          <a:p>
            <a:pPr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Benefits of personalization are extensive, yet it raises serious concerns such as privacy violations and the filter bubble.</a:t>
            </a:r>
          </a:p>
          <a:p>
            <a:pPr algn="just">
              <a:buFont typeface="Arial" panose="020B0604020202020204" pitchFamily="34" charset="0"/>
              <a:buChar char="•"/>
            </a:pPr>
            <a:r>
              <a:rPr lang="en-US" sz="2000" b="0" i="0" dirty="0">
                <a:solidFill>
                  <a:srgbClr val="3333FF"/>
                </a:solidFill>
                <a:effectLst/>
                <a:highlight>
                  <a:srgbClr val="FFFFFF"/>
                </a:highlight>
                <a:latin typeface="Times New Roman" panose="02020603050405020304" pitchFamily="18" charset="0"/>
                <a:cs typeface="Times New Roman" panose="02020603050405020304" pitchFamily="18" charset="0"/>
              </a:rPr>
              <a:t>Personalization Benefits and Concerns:</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Numerous benefits, but raises serious concerns like privacy violations and the filter bubble.</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Organizations collect vast user information including social, demographic, geographic, behavioral, and cultural aspects, often without user consent.</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unaware of data collection and usage, leading to privacy concerns and exploitation by organizations for competitive advantage.</a:t>
            </a:r>
          </a:p>
          <a:p>
            <a:pPr algn="just">
              <a:buFont typeface="Arial" panose="020B0604020202020204" pitchFamily="34" charset="0"/>
              <a:buChar char="•"/>
            </a:pPr>
            <a:r>
              <a:rPr lang="en-US" sz="2000" b="0" i="0" dirty="0">
                <a:solidFill>
                  <a:srgbClr val="3333FF"/>
                </a:solidFill>
                <a:effectLst/>
                <a:highlight>
                  <a:srgbClr val="FFFFFF"/>
                </a:highlight>
                <a:latin typeface="Times New Roman" panose="02020603050405020304" pitchFamily="18" charset="0"/>
                <a:cs typeface="Times New Roman" panose="02020603050405020304" pitchFamily="18" charset="0"/>
              </a:rPr>
              <a:t>Filter Bubble:</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Personalization confines users to a bubble of familiar content, restricting exposure to diverse viewpoints.</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Web services tailor results based on user interests, leading to reinforcement of existing beliefs and ignorance of opposing perspectives.</a:t>
            </a:r>
          </a:p>
          <a:p>
            <a:pPr algn="just">
              <a:buFont typeface="Arial" panose="020B0604020202020204" pitchFamily="34" charset="0"/>
              <a:buChar char="•"/>
            </a:pPr>
            <a:r>
              <a:rPr lang="en-US" sz="2000" b="0" i="0" dirty="0">
                <a:solidFill>
                  <a:srgbClr val="3333FF"/>
                </a:solidFill>
                <a:effectLst/>
                <a:highlight>
                  <a:srgbClr val="FFFFFF"/>
                </a:highlight>
                <a:latin typeface="Times New Roman" panose="02020603050405020304" pitchFamily="18" charset="0"/>
                <a:cs typeface="Times New Roman" panose="02020603050405020304" pitchFamily="18" charset="0"/>
              </a:rPr>
              <a:t>Future Direction:</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Development of transparent personalized systems that educate users and obtain their consent before restricting their horizons.</a:t>
            </a:r>
          </a:p>
          <a:p>
            <a:pPr marL="742950" lvl="1" indent="-285750"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Emphasis on privacy preservation in systems utilizing private user information, promising future research direction in IoT, BDA, and Personalization.</a:t>
            </a: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48E04-6501-2EE8-6E1F-A7026A2D8231}"/>
              </a:ext>
            </a:extLst>
          </p:cNvPr>
          <p:cNvSpPr>
            <a:spLocks noGrp="1"/>
          </p:cNvSpPr>
          <p:nvPr>
            <p:ph type="sldNum" sz="quarter" idx="12"/>
          </p:nvPr>
        </p:nvSpPr>
        <p:spPr/>
        <p:txBody>
          <a:bodyPr/>
          <a:lstStyle/>
          <a:p>
            <a:fld id="{B1B7C0DE-DCDD-4E4A-94B2-51DFA80EB953}" type="slidenum">
              <a:rPr lang="en-IN" smtClean="0"/>
              <a:t>40</a:t>
            </a:fld>
            <a:endParaRPr lang="en-IN"/>
          </a:p>
        </p:txBody>
      </p:sp>
    </p:spTree>
    <p:extLst>
      <p:ext uri="{BB962C8B-B14F-4D97-AF65-F5344CB8AC3E}">
        <p14:creationId xmlns:p14="http://schemas.microsoft.com/office/powerpoint/2010/main" val="183561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US" sz="3200" b="1" dirty="0">
                <a:latin typeface="Times New Roman" panose="02020603050405020304" pitchFamily="18" charset="0"/>
                <a:cs typeface="Times New Roman" panose="02020603050405020304" pitchFamily="18" charset="0"/>
              </a:rPr>
              <a:t>KEY ELEMENTS IN USER CENTRIC IoT ARCHITECTURE</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5</a:t>
            </a:fld>
            <a:endParaRPr lang="en-IN"/>
          </a:p>
        </p:txBody>
      </p:sp>
      <p:sp>
        <p:nvSpPr>
          <p:cNvPr id="3" name="Content Placeholder 2"/>
          <p:cNvSpPr>
            <a:spLocks noGrp="1"/>
          </p:cNvSpPr>
          <p:nvPr>
            <p:ph idx="1"/>
          </p:nvPr>
        </p:nvSpPr>
        <p:spPr>
          <a:xfrm>
            <a:off x="539415" y="881465"/>
            <a:ext cx="11334549" cy="5840009"/>
          </a:xfrm>
        </p:spPr>
        <p:txBody>
          <a:bodyPr>
            <a:noAutofit/>
          </a:bodyPr>
          <a:lstStyle/>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User Interface (UI)</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A well-designed user interface is crucial for interacting with IoT devices and applications. It should be intuitive, easy to navigate, and visually appealing.</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UI elements may include web dashboards, mobile apps, voice interfaces, or augmented reality (AR) interfaces, depending on the specific use case and user preferences</a:t>
            </a: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User Experience (UX)</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User experience design focuses on ensuring that interactions with IoT systems are seamless, efficient, and satisfying for users.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involves understanding user behaviors, conducting usability testing, and continuously refining the design based on feedback</a:t>
            </a: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Personalization and Context Awareness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IoT systems should be able to adapt to individual user preferences and changing contexts.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Personalization features may include customizing settings, recommendations based on user behavior, and proactive notifications tailored to the user's needs.</a:t>
            </a: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Privacy and Security</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Protecting user data and privacy is paramount in IoT architecture.</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Strong security measures, such as encryption, authentication, and access control, are essential to safeguard user information from unauthorized access or misuse</a:t>
            </a:r>
          </a:p>
          <a:p>
            <a:pPr algn="just"/>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81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US" sz="3200" b="1" dirty="0">
                <a:latin typeface="Times New Roman" panose="02020603050405020304" pitchFamily="18" charset="0"/>
                <a:cs typeface="Times New Roman" panose="02020603050405020304" pitchFamily="18" charset="0"/>
              </a:rPr>
              <a:t>KEY ELEMENTS IN USER CENTRIC IoT ARCHITECTURE</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6</a:t>
            </a:fld>
            <a:endParaRPr lang="en-IN"/>
          </a:p>
        </p:txBody>
      </p:sp>
      <p:sp>
        <p:nvSpPr>
          <p:cNvPr id="3" name="Content Placeholder 2"/>
          <p:cNvSpPr>
            <a:spLocks noGrp="1"/>
          </p:cNvSpPr>
          <p:nvPr>
            <p:ph idx="1"/>
          </p:nvPr>
        </p:nvSpPr>
        <p:spPr>
          <a:xfrm>
            <a:off x="539415" y="881465"/>
            <a:ext cx="11334549" cy="5840009"/>
          </a:xfrm>
        </p:spPr>
        <p:txBody>
          <a:bodyPr>
            <a:noAutofit/>
          </a:bodyPr>
          <a:lstStyle/>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Edge Computing and Data Processing</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Edge computing brings computational capabilities closer to IoT devices, reducing latency and improving response times.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By processing data at the edge, IoT systems can provide real-time insights and actions tailored to user requirements without relying solely on centralized cloud servers</a:t>
            </a:r>
          </a:p>
          <a:p>
            <a:pPr algn="just"/>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Interoperability and Integration</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User-centric IoT architectures should support interoperability between different devices, platforms, and protocols.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with existing systems and services, such as third-party applications or enterprise software, enhances the overall user experience and expands the functionality of IoT solutions</a:t>
            </a:r>
          </a:p>
          <a:p>
            <a:pPr algn="just"/>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Scalability and Flexibility</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architecture should be scalable to accommodate a growing number of devices and users without sacrificing performance or usability.</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Flexibility allows for easy adaptation to evolving user needs, technological advancements, and changes in the IoT ecosystem</a:t>
            </a:r>
          </a:p>
          <a:p>
            <a:pPr algn="just"/>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Feedback mechanism</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Incorporating feedback mechanisms enables users to provide input, report issues, and suggest improvements.</a:t>
            </a:r>
          </a:p>
          <a:p>
            <a:pPr lvl="1"/>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feedback loop is essential for continuous refinement and optimization of IoT systems based on user insights and preferences</a:t>
            </a:r>
          </a:p>
          <a:p>
            <a:pPr algn="just"/>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38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ENABLING TECHNOLOGIES FOR BDA OF IoT SYSTEMS</a:t>
            </a:r>
          </a:p>
        </p:txBody>
      </p:sp>
      <p:sp>
        <p:nvSpPr>
          <p:cNvPr id="5" name="Slide Number Placeholder 4"/>
          <p:cNvSpPr>
            <a:spLocks noGrp="1"/>
          </p:cNvSpPr>
          <p:nvPr>
            <p:ph type="sldNum" sz="quarter" idx="12"/>
          </p:nvPr>
        </p:nvSpPr>
        <p:spPr/>
        <p:txBody>
          <a:bodyPr/>
          <a:lstStyle/>
          <a:p>
            <a:fld id="{B1B7C0DE-DCDD-4E4A-94B2-51DFA80EB953}" type="slidenum">
              <a:rPr lang="en-IN" smtClean="0"/>
              <a:t>7</a:t>
            </a:fld>
            <a:endParaRPr lang="en-IN"/>
          </a:p>
        </p:txBody>
      </p:sp>
      <p:sp>
        <p:nvSpPr>
          <p:cNvPr id="3" name="Content Placeholder 2"/>
          <p:cNvSpPr>
            <a:spLocks noGrp="1"/>
          </p:cNvSpPr>
          <p:nvPr>
            <p:ph idx="1"/>
          </p:nvPr>
        </p:nvSpPr>
        <p:spPr>
          <a:xfrm>
            <a:off x="539415" y="881465"/>
            <a:ext cx="11334549" cy="5840009"/>
          </a:xfrm>
        </p:spPr>
        <p:txBody>
          <a:bodyPr>
            <a:noAutofit/>
          </a:bodyPr>
          <a:lstStyle/>
          <a:p>
            <a:pPr algn="just"/>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maturity of database technology and the development of enormous processing power have led to the collection of massive amounts of data</a:t>
            </a:r>
          </a:p>
          <a:p>
            <a:pPr algn="just"/>
            <a:r>
              <a:rPr lang="en-US" sz="1800" dirty="0">
                <a:latin typeface="Times New Roman" panose="02020603050405020304" pitchFamily="18" charset="0"/>
                <a:cs typeface="Times New Roman" panose="02020603050405020304" pitchFamily="18" charset="0"/>
              </a:rPr>
              <a:t>The gigantic mountains of data are being continually fed by endless data sources, which are present almost everywhere around us, such as transactions at the online retail mega marts, e‐wallet transactions, point of sales transactions, stock ticks, meteorological sensors, bio‐medical data sequences, consumer behavior data, employee profile data, web clickstream data, textual data and media exchanges on social media platforms, </a:t>
            </a:r>
            <a:r>
              <a:rPr lang="en-US" sz="1800" dirty="0" err="1">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ubiquitous data hides gleaming gems of knowledge in its bowels - It is itself an asset that can reveal insights for an organization to hone its capabilities and gain a competitive advantage</a:t>
            </a:r>
          </a:p>
          <a:p>
            <a:pPr algn="just"/>
            <a:r>
              <a:rPr lang="en-US" sz="1800" dirty="0">
                <a:latin typeface="Times New Roman" panose="02020603050405020304" pitchFamily="18" charset="0"/>
                <a:cs typeface="Times New Roman" panose="02020603050405020304" pitchFamily="18" charset="0"/>
              </a:rPr>
              <a:t>Using patterns mined from this ubiquitous data, technologies such as Knowledge Discovery in Databases (KDD), Data Mining, and ML have demonstrated the power to completely transform the world scenario by revealing novel item sales patterns and customer tendencies in businesses; providing valuable inputs for stock markets; design of highly successful electoral campaigns; characterization of moods and preferences of patients for psychological treatments; spatiotemporal analysis of global pandemics and clustering the genetic databases for prediction of lifestyle diseases, evolutionary research, and drug design, to name a few</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40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pPr algn="ctr"/>
            <a:r>
              <a:rPr lang="en-IN" sz="3200" b="1" dirty="0">
                <a:solidFill>
                  <a:srgbClr val="002060"/>
                </a:solidFill>
                <a:latin typeface="Times New Roman" panose="02020603050405020304" pitchFamily="18" charset="0"/>
                <a:cs typeface="Times New Roman" panose="02020603050405020304" pitchFamily="18" charset="0"/>
              </a:rPr>
              <a:t>PERSONALIZING IoT SYSTEMS</a:t>
            </a:r>
          </a:p>
        </p:txBody>
      </p:sp>
      <p:sp>
        <p:nvSpPr>
          <p:cNvPr id="5" name="Slide Number Placeholder 4"/>
          <p:cNvSpPr>
            <a:spLocks noGrp="1"/>
          </p:cNvSpPr>
          <p:nvPr>
            <p:ph type="sldNum" sz="quarter" idx="12"/>
          </p:nvPr>
        </p:nvSpPr>
        <p:spPr/>
        <p:txBody>
          <a:bodyPr/>
          <a:lstStyle/>
          <a:p>
            <a:fld id="{B1B7C0DE-DCDD-4E4A-94B2-51DFA80EB953}" type="slidenum">
              <a:rPr lang="en-IN" smtClean="0"/>
              <a:t>8</a:t>
            </a:fld>
            <a:endParaRPr lang="en-IN"/>
          </a:p>
        </p:txBody>
      </p:sp>
      <p:pic>
        <p:nvPicPr>
          <p:cNvPr id="6" name="Content Placeholder 5">
            <a:extLst>
              <a:ext uri="{FF2B5EF4-FFF2-40B4-BE49-F238E27FC236}">
                <a16:creationId xmlns:a16="http://schemas.microsoft.com/office/drawing/2014/main" id="{14DA7684-BC49-F9E9-A511-C09569507A55}"/>
              </a:ext>
            </a:extLst>
          </p:cNvPr>
          <p:cNvPicPr>
            <a:picLocks noGrp="1" noChangeAspect="1"/>
          </p:cNvPicPr>
          <p:nvPr>
            <p:ph idx="1"/>
          </p:nvPr>
        </p:nvPicPr>
        <p:blipFill>
          <a:blip r:embed="rId3"/>
          <a:stretch>
            <a:fillRect/>
          </a:stretch>
        </p:blipFill>
        <p:spPr>
          <a:xfrm>
            <a:off x="3031359" y="881063"/>
            <a:ext cx="6351532" cy="5840412"/>
          </a:xfrm>
        </p:spPr>
      </p:pic>
    </p:spTree>
    <p:extLst>
      <p:ext uri="{BB962C8B-B14F-4D97-AF65-F5344CB8AC3E}">
        <p14:creationId xmlns:p14="http://schemas.microsoft.com/office/powerpoint/2010/main" val="152818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51075"/>
            <a:ext cx="11568764" cy="514533"/>
          </a:xfrm>
        </p:spPr>
        <p:txBody>
          <a:bodyPr>
            <a:normAutofit fontScale="90000"/>
          </a:bodyPr>
          <a:lstStyle/>
          <a:p>
            <a:pPr algn="ctr"/>
            <a:r>
              <a:rPr lang="en-IN" sz="3200" b="1" dirty="0">
                <a:solidFill>
                  <a:srgbClr val="002060"/>
                </a:solidFill>
                <a:latin typeface="Times New Roman" panose="02020603050405020304" pitchFamily="18" charset="0"/>
                <a:cs typeface="Times New Roman" panose="02020603050405020304" pitchFamily="18" charset="0"/>
              </a:rPr>
              <a:t>PERSONALIZING IoT SYSTEMS</a:t>
            </a:r>
          </a:p>
        </p:txBody>
      </p:sp>
      <p:sp>
        <p:nvSpPr>
          <p:cNvPr id="5" name="Slide Number Placeholder 4"/>
          <p:cNvSpPr>
            <a:spLocks noGrp="1"/>
          </p:cNvSpPr>
          <p:nvPr>
            <p:ph type="sldNum" sz="quarter" idx="12"/>
          </p:nvPr>
        </p:nvSpPr>
        <p:spPr/>
        <p:txBody>
          <a:bodyPr/>
          <a:lstStyle/>
          <a:p>
            <a:fld id="{B1B7C0DE-DCDD-4E4A-94B2-51DFA80EB953}" type="slidenum">
              <a:rPr lang="en-IN" smtClean="0"/>
              <a:t>9</a:t>
            </a:fld>
            <a:endParaRPr lang="en-IN"/>
          </a:p>
        </p:txBody>
      </p:sp>
      <p:sp>
        <p:nvSpPr>
          <p:cNvPr id="3" name="Content Placeholder 2"/>
          <p:cNvSpPr>
            <a:spLocks noGrp="1"/>
          </p:cNvSpPr>
          <p:nvPr>
            <p:ph idx="1"/>
          </p:nvPr>
        </p:nvSpPr>
        <p:spPr>
          <a:xfrm>
            <a:off x="305201" y="461913"/>
            <a:ext cx="11568763" cy="6259561"/>
          </a:xfrm>
        </p:spPr>
        <p:txBody>
          <a:bodyPr>
            <a:noAutofit/>
          </a:bodyPr>
          <a:lstStyle/>
          <a:p>
            <a:pPr algn="just"/>
            <a:r>
              <a:rPr lang="en-US" sz="2400" dirty="0">
                <a:latin typeface="Times New Roman" panose="02020603050405020304" pitchFamily="18" charset="0"/>
                <a:cs typeface="Times New Roman" panose="02020603050405020304" pitchFamily="18" charset="0"/>
              </a:rPr>
              <a:t>Personalization is a powerful tool for organizations to establish a personal bond with the end‐user</a:t>
            </a:r>
          </a:p>
          <a:p>
            <a:pPr algn="just"/>
            <a:r>
              <a:rPr lang="en-US" sz="2400" dirty="0">
                <a:latin typeface="Times New Roman" panose="02020603050405020304" pitchFamily="18" charset="0"/>
                <a:cs typeface="Times New Roman" panose="02020603050405020304" pitchFamily="18" charset="0"/>
              </a:rPr>
              <a:t>To meet the end‐user's needs and increase user satisfaction, an organization may adapt its IoT services or products according to the insights into the user's personal habits, tastes, mood, and preferences</a:t>
            </a:r>
          </a:p>
          <a:p>
            <a:pPr algn="just"/>
            <a:r>
              <a:rPr lang="en-US" sz="2400" dirty="0">
                <a:latin typeface="Times New Roman" panose="02020603050405020304" pitchFamily="18" charset="0"/>
                <a:cs typeface="Times New Roman" panose="02020603050405020304" pitchFamily="18" charset="0"/>
              </a:rPr>
              <a:t>Any IoT application is based on four building blocks - interconnected sensors and devices, Internet and connectivity to the cloud, data analytics, and user interface.</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A0B6705-D952-4FAD-8BC0-8306F812AA8A}"/>
              </a:ext>
            </a:extLst>
          </p:cNvPr>
          <p:cNvPicPr>
            <a:picLocks noChangeAspect="1"/>
          </p:cNvPicPr>
          <p:nvPr/>
        </p:nvPicPr>
        <p:blipFill>
          <a:blip r:embed="rId3"/>
          <a:stretch>
            <a:fillRect/>
          </a:stretch>
        </p:blipFill>
        <p:spPr>
          <a:xfrm>
            <a:off x="2591661" y="3038753"/>
            <a:ext cx="5498776" cy="3568007"/>
          </a:xfrm>
          <a:prstGeom prst="rect">
            <a:avLst/>
          </a:prstGeom>
        </p:spPr>
      </p:pic>
    </p:spTree>
    <p:extLst>
      <p:ext uri="{BB962C8B-B14F-4D97-AF65-F5344CB8AC3E}">
        <p14:creationId xmlns:p14="http://schemas.microsoft.com/office/powerpoint/2010/main" val="2118866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4573</Words>
  <Application>Microsoft Office PowerPoint</Application>
  <PresentationFormat>Widescreen</PresentationFormat>
  <Paragraphs>311</Paragraphs>
  <Slides>40</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Arial-BoldMT</vt:lpstr>
      <vt:lpstr>Calibri</vt:lpstr>
      <vt:lpstr>Calibri Light</vt:lpstr>
      <vt:lpstr>Georgia</vt:lpstr>
      <vt:lpstr>Times New Roman</vt:lpstr>
      <vt:lpstr>TimesNewRomanPSMT</vt:lpstr>
      <vt:lpstr>Office Theme</vt:lpstr>
      <vt:lpstr>Topics in Module 6 – User centric IoT Architecture </vt:lpstr>
      <vt:lpstr>INTRODUCTION</vt:lpstr>
      <vt:lpstr>INTRODUCTION</vt:lpstr>
      <vt:lpstr>INTRODUCTION</vt:lpstr>
      <vt:lpstr>KEY ELEMENTS IN USER CENTRIC IoT ARCHITECTURE</vt:lpstr>
      <vt:lpstr>KEY ELEMENTS IN USER CENTRIC IoT ARCHITECTURE</vt:lpstr>
      <vt:lpstr>ENABLING TECHNOLOGIES FOR BDA OF IoT SYSTEMS</vt:lpstr>
      <vt:lpstr>PERSONALIZING IoT SYSTEMS</vt:lpstr>
      <vt:lpstr>PERSONALIZING IoT SYSTEMS</vt:lpstr>
      <vt:lpstr>PERSONALIZING IoT SYSTEMS</vt:lpstr>
      <vt:lpstr>PERSONALIZATION FOR BUSINESS</vt:lpstr>
      <vt:lpstr>PERSONALIZATION FOR MARKETING</vt:lpstr>
      <vt:lpstr>PERSONALIZATION FOR PRODUCT IMPROVEMENT AND SERVICE OPTIMIZATION</vt:lpstr>
      <vt:lpstr>PERSONALIZATION FOR PRODUCT IMPROVEMENT AND SERVICE OPTIMIZATION</vt:lpstr>
      <vt:lpstr>PERSONALIZATION FOR PRODUCT IMPROVEMENT AND SERVICE OPTIMIZATION</vt:lpstr>
      <vt:lpstr>PERSONALIZATION FOR PRODUCT IMPROVEMENT AND SERVICE OPTIMIZATION</vt:lpstr>
      <vt:lpstr>PERSONALIZATION FOR AUTOMATED RECOMMENDATIONS</vt:lpstr>
      <vt:lpstr>PERSONALIZATION FOR AUTOMATED RECOMMENDATIONS</vt:lpstr>
      <vt:lpstr>PERSONALIZATION FOR IMPROVED USER EXPERIENCE</vt:lpstr>
      <vt:lpstr>PERSONALIZATION FOR IMPROVED USER EXPERIENCE</vt:lpstr>
      <vt:lpstr>PERSONALIZATION FOR IMPROVED USER EXPERIENCE</vt:lpstr>
      <vt:lpstr>User Sensitized IoT Architecture</vt:lpstr>
      <vt:lpstr>Perception layer </vt:lpstr>
      <vt:lpstr>Platform layer</vt:lpstr>
      <vt:lpstr>The Tweaked Data Layer</vt:lpstr>
      <vt:lpstr>The Tweaked Data Layer</vt:lpstr>
      <vt:lpstr>The Tweaked Data Layer- Behavioral Database </vt:lpstr>
      <vt:lpstr>The Tweaked Data Layer- Sentiment database</vt:lpstr>
      <vt:lpstr>The Tweaked Data Layer</vt:lpstr>
      <vt:lpstr>The Personalization Layer</vt:lpstr>
      <vt:lpstr>PowerPoint Presentation</vt:lpstr>
      <vt:lpstr>The Personalization Layer- A characterization engine</vt:lpstr>
      <vt:lpstr>The Personalization Layer- A characterization engine</vt:lpstr>
      <vt:lpstr>The Personalization Layer- A characterization engine</vt:lpstr>
      <vt:lpstr>The Personalization Layer- A characterization engine</vt:lpstr>
      <vt:lpstr>PowerPoint Presentation</vt:lpstr>
      <vt:lpstr>The Personalization Layer- The Sentiment Analyzer</vt:lpstr>
      <vt:lpstr>The Personalization Layer- The Sentiment Analyzer</vt:lpstr>
      <vt:lpstr>The Personalization Layer- The Sentiment Analyzer</vt:lpstr>
      <vt:lpstr>Concerns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ECE3047 - Machine Learning Fundamentals</dc:title>
  <dc:creator>Microsoft account</dc:creator>
  <cp:lastModifiedBy>User</cp:lastModifiedBy>
  <cp:revision>651</cp:revision>
  <dcterms:created xsi:type="dcterms:W3CDTF">2022-07-20T05:09:46Z</dcterms:created>
  <dcterms:modified xsi:type="dcterms:W3CDTF">2024-04-11T03:46:27Z</dcterms:modified>
</cp:coreProperties>
</file>