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7" r:id="rId2"/>
    <p:sldId id="289" r:id="rId3"/>
    <p:sldId id="290" r:id="rId4"/>
    <p:sldId id="291" r:id="rId5"/>
    <p:sldId id="258" r:id="rId6"/>
    <p:sldId id="259" r:id="rId7"/>
    <p:sldId id="260" r:id="rId8"/>
    <p:sldId id="270" r:id="rId9"/>
    <p:sldId id="261" r:id="rId10"/>
    <p:sldId id="262" r:id="rId11"/>
    <p:sldId id="263" r:id="rId12"/>
    <p:sldId id="264" r:id="rId13"/>
    <p:sldId id="265" r:id="rId14"/>
    <p:sldId id="266" r:id="rId15"/>
    <p:sldId id="267" r:id="rId16"/>
    <p:sldId id="268" r:id="rId17"/>
    <p:sldId id="269" r:id="rId18"/>
    <p:sldId id="271" r:id="rId19"/>
    <p:sldId id="292" r:id="rId20"/>
    <p:sldId id="293" r:id="rId21"/>
    <p:sldId id="294" r:id="rId22"/>
    <p:sldId id="295" r:id="rId23"/>
    <p:sldId id="296"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8" r:id="rId40"/>
  </p:sldIdLst>
  <p:sldSz cx="9144000" cy="5143500" type="screen16x9"/>
  <p:notesSz cx="6858000" cy="9144000"/>
  <p:embeddedFontLst>
    <p:embeddedFont>
      <p:font typeface="Alfa Slab One" panose="020B0604020202020204" charset="0"/>
      <p:regular r:id="rId42"/>
    </p:embeddedFont>
    <p:embeddedFont>
      <p:font typeface="Proxima Nova" panose="020B060402020202020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70CBB-6E0E-44E4-B6B1-3C48EC3A0940}" v="1" dt="2024-05-21T03:20:09.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1" autoAdjust="0"/>
    <p:restoredTop sz="94602" autoAdjust="0"/>
  </p:normalViewPr>
  <p:slideViewPr>
    <p:cSldViewPr snapToGrid="0">
      <p:cViewPr varScale="1">
        <p:scale>
          <a:sx n="111" d="100"/>
          <a:sy n="111" d="100"/>
        </p:scale>
        <p:origin x="643" y="77"/>
      </p:cViewPr>
      <p:guideLst>
        <p:guide orient="horz" pos="1620"/>
        <p:guide pos="2880"/>
      </p:guideLst>
    </p:cSldViewPr>
  </p:slideViewPr>
  <p:outlineViewPr>
    <p:cViewPr>
      <p:scale>
        <a:sx n="33" d="100"/>
        <a:sy n="33" d="100"/>
      </p:scale>
      <p:origin x="0" y="276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arthik" userId="6610c6a7b11086f3" providerId="LiveId" clId="{C7F70CBB-6E0E-44E4-B6B1-3C48EC3A0940}"/>
    <pc:docChg chg="undo custSel delSld modSld">
      <pc:chgData name="Rahul Karthik" userId="6610c6a7b11086f3" providerId="LiveId" clId="{C7F70CBB-6E0E-44E4-B6B1-3C48EC3A0940}" dt="2024-05-21T03:20:45.893" v="53" actId="1076"/>
      <pc:docMkLst>
        <pc:docMk/>
      </pc:docMkLst>
      <pc:sldChg chg="del">
        <pc:chgData name="Rahul Karthik" userId="6610c6a7b11086f3" providerId="LiveId" clId="{C7F70CBB-6E0E-44E4-B6B1-3C48EC3A0940}" dt="2024-05-21T03:20:25.111" v="48" actId="47"/>
        <pc:sldMkLst>
          <pc:docMk/>
          <pc:sldMk cId="0" sldId="256"/>
        </pc:sldMkLst>
      </pc:sldChg>
      <pc:sldChg chg="addSp delSp modSp mod">
        <pc:chgData name="Rahul Karthik" userId="6610c6a7b11086f3" providerId="LiveId" clId="{C7F70CBB-6E0E-44E4-B6B1-3C48EC3A0940}" dt="2024-05-21T03:20:21.256" v="47" actId="1076"/>
        <pc:sldMkLst>
          <pc:docMk/>
          <pc:sldMk cId="0" sldId="257"/>
        </pc:sldMkLst>
        <pc:spChg chg="add del">
          <ac:chgData name="Rahul Karthik" userId="6610c6a7b11086f3" providerId="LiveId" clId="{C7F70CBB-6E0E-44E4-B6B1-3C48EC3A0940}" dt="2024-05-21T03:20:03.758" v="43" actId="22"/>
          <ac:spMkLst>
            <pc:docMk/>
            <pc:sldMk cId="0" sldId="257"/>
            <ac:spMk id="3" creationId="{819F3071-0009-C5C6-180B-3989747C438E}"/>
          </ac:spMkLst>
        </pc:spChg>
        <pc:spChg chg="add mod">
          <ac:chgData name="Rahul Karthik" userId="6610c6a7b11086f3" providerId="LiveId" clId="{C7F70CBB-6E0E-44E4-B6B1-3C48EC3A0940}" dt="2024-05-21T03:20:21.256" v="47" actId="1076"/>
          <ac:spMkLst>
            <pc:docMk/>
            <pc:sldMk cId="0" sldId="257"/>
            <ac:spMk id="4" creationId="{00F020B9-7285-30E5-CE6E-956623A95788}"/>
          </ac:spMkLst>
        </pc:spChg>
        <pc:spChg chg="mod">
          <ac:chgData name="Rahul Karthik" userId="6610c6a7b11086f3" providerId="LiveId" clId="{C7F70CBB-6E0E-44E4-B6B1-3C48EC3A0940}" dt="2024-05-21T03:20:00.690" v="41" actId="1036"/>
          <ac:spMkLst>
            <pc:docMk/>
            <pc:sldMk cId="0" sldId="257"/>
            <ac:spMk id="63" creationId="{00000000-0000-0000-0000-000000000000}"/>
          </ac:spMkLst>
        </pc:spChg>
        <pc:spChg chg="mod">
          <ac:chgData name="Rahul Karthik" userId="6610c6a7b11086f3" providerId="LiveId" clId="{C7F70CBB-6E0E-44E4-B6B1-3C48EC3A0940}" dt="2024-05-21T03:20:00.690" v="41" actId="1036"/>
          <ac:spMkLst>
            <pc:docMk/>
            <pc:sldMk cId="0" sldId="257"/>
            <ac:spMk id="64" creationId="{00000000-0000-0000-0000-000000000000}"/>
          </ac:spMkLst>
        </pc:spChg>
      </pc:sldChg>
      <pc:sldChg chg="delSp modSp mod">
        <pc:chgData name="Rahul Karthik" userId="6610c6a7b11086f3" providerId="LiveId" clId="{C7F70CBB-6E0E-44E4-B6B1-3C48EC3A0940}" dt="2024-05-21T03:20:45.893" v="53" actId="1076"/>
        <pc:sldMkLst>
          <pc:docMk/>
          <pc:sldMk cId="1366780042" sldId="290"/>
        </pc:sldMkLst>
        <pc:spChg chg="del">
          <ac:chgData name="Rahul Karthik" userId="6610c6a7b11086f3" providerId="LiveId" clId="{C7F70CBB-6E0E-44E4-B6B1-3C48EC3A0940}" dt="2024-05-21T03:20:28.791" v="49" actId="478"/>
          <ac:spMkLst>
            <pc:docMk/>
            <pc:sldMk cId="1366780042" sldId="290"/>
            <ac:spMk id="2" creationId="{00000000-0000-0000-0000-000000000000}"/>
          </ac:spMkLst>
        </pc:spChg>
        <pc:spChg chg="del">
          <ac:chgData name="Rahul Karthik" userId="6610c6a7b11086f3" providerId="LiveId" clId="{C7F70CBB-6E0E-44E4-B6B1-3C48EC3A0940}" dt="2024-05-21T03:20:33.723" v="50" actId="478"/>
          <ac:spMkLst>
            <pc:docMk/>
            <pc:sldMk cId="1366780042" sldId="290"/>
            <ac:spMk id="3" creationId="{00000000-0000-0000-0000-000000000000}"/>
          </ac:spMkLst>
        </pc:spChg>
        <pc:picChg chg="mod">
          <ac:chgData name="Rahul Karthik" userId="6610c6a7b11086f3" providerId="LiveId" clId="{C7F70CBB-6E0E-44E4-B6B1-3C48EC3A0940}" dt="2024-05-21T03:20:45.893" v="53" actId="1076"/>
          <ac:picMkLst>
            <pc:docMk/>
            <pc:sldMk cId="1366780042" sldId="290"/>
            <ac:picMk id="5" creationId="{E481F564-6D49-48F9-A380-EF0A94D44CDA}"/>
          </ac:picMkLst>
        </pc:picChg>
      </pc:sldChg>
      <pc:sldChg chg="delSp mod">
        <pc:chgData name="Rahul Karthik" userId="6610c6a7b11086f3" providerId="LiveId" clId="{C7F70CBB-6E0E-44E4-B6B1-3C48EC3A0940}" dt="2024-05-21T03:19:30.793" v="1" actId="478"/>
        <pc:sldMkLst>
          <pc:docMk/>
          <pc:sldMk cId="3892272043" sldId="291"/>
        </pc:sldMkLst>
        <pc:spChg chg="del">
          <ac:chgData name="Rahul Karthik" userId="6610c6a7b11086f3" providerId="LiveId" clId="{C7F70CBB-6E0E-44E4-B6B1-3C48EC3A0940}" dt="2024-05-21T03:19:26.299" v="0" actId="478"/>
          <ac:spMkLst>
            <pc:docMk/>
            <pc:sldMk cId="3892272043" sldId="291"/>
            <ac:spMk id="2" creationId="{00000000-0000-0000-0000-000000000000}"/>
          </ac:spMkLst>
        </pc:spChg>
        <pc:spChg chg="del">
          <ac:chgData name="Rahul Karthik" userId="6610c6a7b11086f3" providerId="LiveId" clId="{C7F70CBB-6E0E-44E4-B6B1-3C48EC3A0940}" dt="2024-05-21T03:19:30.793" v="1" actId="478"/>
          <ac:spMkLst>
            <pc:docMk/>
            <pc:sldMk cId="3892272043" sldId="291"/>
            <ac:spMk id="3" creationId="{00000000-0000-0000-0000-000000000000}"/>
          </ac:spMkLst>
        </pc:spChg>
      </pc:sldChg>
      <pc:sldMasterChg chg="delSldLayout">
        <pc:chgData name="Rahul Karthik" userId="6610c6a7b11086f3" providerId="LiveId" clId="{C7F70CBB-6E0E-44E4-B6B1-3C48EC3A0940}" dt="2024-05-21T03:20:25.111" v="48" actId="47"/>
        <pc:sldMasterMkLst>
          <pc:docMk/>
          <pc:sldMasterMk cId="0" sldId="2147483659"/>
        </pc:sldMasterMkLst>
        <pc:sldLayoutChg chg="del">
          <pc:chgData name="Rahul Karthik" userId="6610c6a7b11086f3" providerId="LiveId" clId="{C7F70CBB-6E0E-44E4-B6B1-3C48EC3A0940}" dt="2024-05-21T03:20:25.111" v="48" actId="47"/>
          <pc:sldLayoutMkLst>
            <pc:docMk/>
            <pc:sldMasterMk cId="0" sldId="2147483659"/>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56736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ceaa06ef5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ceaa06ef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ceaa06ef5_9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ceaa06ef5_9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ceaa06ef5_9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ceaa06ef5_9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ceaa06ef5_9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ceaa06ef5_9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ceaa06ef5_9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ceaa06ef5_9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ceaa06ef5_9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ceaa06ef5_9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ceaa06ef5_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ceaa06ef5_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ceaa06ef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ceaa06ef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ceaa06ef5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ceaa06ef5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ceaa06ef5_1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ceaa06ef5_1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be9482e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be9482ec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ceaa06ef5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ceaa06ef5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ceaa06ef5_1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ceaa06ef5_1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ceaa06ef5_1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ceaa06ef5_1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ceaa06ef5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ceaa06ef5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ceaa06ef5_1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ceaa06ef5_1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ceaa06ef5_1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ceaa06ef5_1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ceaa06ef5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ceaa06ef5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ceaa06ef5_6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ceaa06ef5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ceaa06ef5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ceaa06ef5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ceaa06ef5_6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ceaa06ef5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ceaa06ef5_6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ceaa06ef5_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ceaa06ef5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ceaa06ef5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ceaa06ef5_6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ceaa06ef5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ceaa06ef5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ceaa06ef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ceaa06ef5_9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ceaa06ef5_9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ceaa06ef5_9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ceaa06ef5_9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eaa06ef5_9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eaa06ef5_9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ceaa06ef5_9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ceaa06ef5_9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ceaa06ef5_9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ceaa06ef5_9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ceaa06ef5_9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ceaa06ef5_9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543588"/>
            <a:ext cx="8520600" cy="52063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latin typeface="Times New Roman" pitchFamily="18" charset="0"/>
                <a:cs typeface="Times New Roman" pitchFamily="18" charset="0"/>
              </a:rPr>
              <a:t>Introduction</a:t>
            </a:r>
            <a:endParaRPr b="0" dirty="0">
              <a:latin typeface="Times New Roman" pitchFamily="18" charset="0"/>
              <a:cs typeface="Times New Roman" pitchFamily="18" charset="0"/>
            </a:endParaRPr>
          </a:p>
        </p:txBody>
      </p:sp>
      <p:sp>
        <p:nvSpPr>
          <p:cNvPr id="64" name="Google Shape;64;p14"/>
          <p:cNvSpPr txBox="1">
            <a:spLocks noGrp="1"/>
          </p:cNvSpPr>
          <p:nvPr>
            <p:ph type="body" idx="1"/>
          </p:nvPr>
        </p:nvSpPr>
        <p:spPr>
          <a:xfrm>
            <a:off x="311700" y="2225006"/>
            <a:ext cx="8520600" cy="2477624"/>
          </a:xfrm>
          <a:prstGeom prst="rect">
            <a:avLst/>
          </a:prstGeom>
        </p:spPr>
        <p:txBody>
          <a:bodyPr spcFirstLastPara="1" wrap="square" lIns="91425" tIns="91425" rIns="91425" bIns="91425" anchor="t" anchorCtr="0">
            <a:normAutofit/>
          </a:bodyPr>
          <a:lstStyle/>
          <a:p>
            <a:pPr algn="just"/>
            <a:r>
              <a:rPr lang="en-US" sz="2000" b="0" dirty="0">
                <a:solidFill>
                  <a:srgbClr val="000000"/>
                </a:solidFill>
                <a:latin typeface="Times New Roman" pitchFamily="18" charset="0"/>
                <a:ea typeface="+mn-lt"/>
                <a:cs typeface="Times New Roman" pitchFamily="18" charset="0"/>
              </a:rPr>
              <a:t>Value engineering is a systematic and organized approach to providing the necessary functions in a project at the lowest cost. </a:t>
            </a:r>
            <a:endParaRPr lang="en-US" sz="2000" b="0" dirty="0">
              <a:solidFill>
                <a:srgbClr val="000000"/>
              </a:solidFill>
              <a:latin typeface="Times New Roman" pitchFamily="18" charset="0"/>
              <a:cs typeface="Times New Roman" pitchFamily="18" charset="0"/>
            </a:endParaRPr>
          </a:p>
          <a:p>
            <a:pPr algn="just"/>
            <a:r>
              <a:rPr lang="en-US" sz="2000" b="0" dirty="0">
                <a:solidFill>
                  <a:srgbClr val="000000"/>
                </a:solidFill>
                <a:latin typeface="Times New Roman" pitchFamily="18" charset="0"/>
                <a:ea typeface="+mn-lt"/>
                <a:cs typeface="Times New Roman" pitchFamily="18" charset="0"/>
              </a:rPr>
              <a:t>Value engineering promotes the substitution of materials and methods with less expensive alternatives, without sacrificing functionality.</a:t>
            </a:r>
            <a:endParaRPr lang="en-US" sz="2000" b="0" dirty="0">
              <a:solidFill>
                <a:srgbClr val="000000"/>
              </a:solidFill>
              <a:latin typeface="Times New Roman" pitchFamily="18" charset="0"/>
              <a:cs typeface="Times New Roman" pitchFamily="18" charset="0"/>
            </a:endParaRPr>
          </a:p>
          <a:p>
            <a:pPr algn="just"/>
            <a:r>
              <a:rPr lang="en-US" sz="2000" b="0" dirty="0">
                <a:solidFill>
                  <a:srgbClr val="000000"/>
                </a:solidFill>
                <a:latin typeface="Times New Roman" pitchFamily="18" charset="0"/>
                <a:ea typeface="+mn-lt"/>
                <a:cs typeface="Times New Roman" pitchFamily="18" charset="0"/>
              </a:rPr>
              <a:t>It is focused solely on the functions of various components and materials, rather than their physical attributes</a:t>
            </a:r>
            <a:r>
              <a:rPr lang="en-US" sz="2000" dirty="0">
                <a:solidFill>
                  <a:srgbClr val="000000"/>
                </a:solidFill>
                <a:latin typeface="Times New Roman" pitchFamily="18" charset="0"/>
                <a:ea typeface="+mn-lt"/>
                <a:cs typeface="Times New Roman" pitchFamily="18" charset="0"/>
              </a:rPr>
              <a:t>.</a:t>
            </a:r>
            <a:endParaRPr lang="en-US" sz="2000" b="0" dirty="0">
              <a:solidFill>
                <a:srgbClr val="000000"/>
              </a:solidFill>
              <a:latin typeface="Times New Roman" pitchFamily="18" charset="0"/>
              <a:cs typeface="Times New Roman" pitchFamily="18" charset="0"/>
            </a:endParaRPr>
          </a:p>
        </p:txBody>
      </p:sp>
      <p:sp>
        <p:nvSpPr>
          <p:cNvPr id="4" name="Google Shape;56;p13">
            <a:extLst>
              <a:ext uri="{FF2B5EF4-FFF2-40B4-BE49-F238E27FC236}">
                <a16:creationId xmlns:a16="http://schemas.microsoft.com/office/drawing/2014/main" id="{00F020B9-7285-30E5-CE6E-956623A95788}"/>
              </a:ext>
            </a:extLst>
          </p:cNvPr>
          <p:cNvSpPr txBox="1">
            <a:spLocks/>
          </p:cNvSpPr>
          <p:nvPr/>
        </p:nvSpPr>
        <p:spPr>
          <a:xfrm>
            <a:off x="311700" y="328300"/>
            <a:ext cx="8520600" cy="12649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pPr>
              <a:buClr>
                <a:schemeClr val="dk1"/>
              </a:buClr>
              <a:buSzPts val="990"/>
              <a:buFont typeface="Arial"/>
              <a:buNone/>
            </a:pPr>
            <a:r>
              <a:rPr lang="en-US" sz="2480" dirty="0">
                <a:latin typeface="Times New Roman" pitchFamily="18" charset="0"/>
                <a:cs typeface="Times New Roman" pitchFamily="18" charset="0"/>
              </a:rPr>
              <a:t>Principles and phases of Value Engineering and Analysis, Frameworks for Value Engineering in IoT solutions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00"/>
              </a:spcBef>
              <a:spcAft>
                <a:spcPts val="0"/>
              </a:spcAft>
              <a:buClr>
                <a:schemeClr val="dk1"/>
              </a:buClr>
              <a:buSzPts val="1100"/>
              <a:buFont typeface="Arial"/>
              <a:buNone/>
            </a:pPr>
            <a:r>
              <a:rPr lang="en" sz="2400" b="0">
                <a:latin typeface="Times New Roman" pitchFamily="18" charset="0"/>
                <a:cs typeface="Times New Roman" pitchFamily="18" charset="0"/>
              </a:rPr>
              <a:t>1.</a:t>
            </a:r>
            <a:r>
              <a:rPr lang="en" sz="2400" b="0" i="1">
                <a:latin typeface="Times New Roman" pitchFamily="18" charset="0"/>
                <a:cs typeface="Times New Roman" pitchFamily="18" charset="0"/>
              </a:rPr>
              <a:t>Orientation Phase</a:t>
            </a:r>
            <a:endParaRPr b="0">
              <a:latin typeface="Times New Roman" pitchFamily="18" charset="0"/>
              <a:cs typeface="Times New Roman" pitchFamily="18" charset="0"/>
            </a:endParaRPr>
          </a:p>
        </p:txBody>
      </p:sp>
      <p:sp>
        <p:nvSpPr>
          <p:cNvPr id="96" name="Google Shape;96;p19"/>
          <p:cNvSpPr txBox="1">
            <a:spLocks noGrp="1"/>
          </p:cNvSpPr>
          <p:nvPr>
            <p:ph type="body" idx="1"/>
          </p:nvPr>
        </p:nvSpPr>
        <p:spPr>
          <a:xfrm>
            <a:off x="259875" y="1196875"/>
            <a:ext cx="8520600" cy="3416400"/>
          </a:xfrm>
          <a:prstGeom prst="rect">
            <a:avLst/>
          </a:prstGeom>
        </p:spPr>
        <p:txBody>
          <a:bodyPr spcFirstLastPara="1" wrap="square" lIns="91425" tIns="91425" rIns="91425" bIns="91425" anchor="t" anchorCtr="0">
            <a:normAutofit/>
          </a:bodyPr>
          <a:lstStyle/>
          <a:p>
            <a:pPr marL="0" lvl="0" indent="0" algn="l" rtl="0">
              <a:spcBef>
                <a:spcPts val="100"/>
              </a:spcBef>
              <a:spcAft>
                <a:spcPts val="0"/>
              </a:spcAft>
              <a:buClr>
                <a:schemeClr val="dk1"/>
              </a:buClr>
              <a:buSzPts val="1100"/>
              <a:buFont typeface="Arial"/>
              <a:buNone/>
            </a:pPr>
            <a:endParaRPr sz="2400" b="0" i="1">
              <a:solidFill>
                <a:schemeClr val="dk1"/>
              </a:solidFill>
              <a:latin typeface="Times New Roman" pitchFamily="18" charset="0"/>
              <a:cs typeface="Times New Roman" pitchFamily="18" charset="0"/>
            </a:endParaRPr>
          </a:p>
          <a:p>
            <a:pPr marL="457200" lvl="0" indent="-342900" algn="l" rtl="0">
              <a:spcBef>
                <a:spcPts val="1700"/>
              </a:spcBef>
              <a:spcAft>
                <a:spcPts val="0"/>
              </a:spcAft>
              <a:buClr>
                <a:schemeClr val="dk1"/>
              </a:buClr>
              <a:buSzPts val="1800"/>
              <a:buChar char="❏"/>
            </a:pPr>
            <a:r>
              <a:rPr lang="en" b="0">
                <a:solidFill>
                  <a:schemeClr val="dk1"/>
                </a:solidFill>
                <a:latin typeface="Times New Roman" pitchFamily="18" charset="0"/>
                <a:cs typeface="Times New Roman" pitchFamily="18" charset="0"/>
              </a:rPr>
              <a:t>Identify issues</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Prioritize Issues</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Drafts scopes and objective</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Establish evaluation factors</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Determine Study Team</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Collect Data</a:t>
            </a:r>
            <a:endParaRPr b="0">
              <a:solidFill>
                <a:schemeClr val="dk1"/>
              </a:solidFill>
              <a:latin typeface="Times New Roman" pitchFamily="18" charset="0"/>
              <a:cs typeface="Times New Roman" pitchFamily="18" charset="0"/>
            </a:endParaRPr>
          </a:p>
          <a:p>
            <a:pPr marL="457200" lvl="0" indent="-342900" algn="l" rtl="0">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Prepare for value study</a:t>
            </a:r>
            <a:endParaRPr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97" name="Google Shape;97;p19"/>
          <p:cNvPicPr preferRelativeResize="0"/>
          <p:nvPr/>
        </p:nvPicPr>
        <p:blipFill>
          <a:blip r:embed="rId3">
            <a:alphaModFix/>
          </a:blip>
          <a:stretch>
            <a:fillRect/>
          </a:stretch>
        </p:blipFill>
        <p:spPr>
          <a:xfrm>
            <a:off x="5062100" y="1346925"/>
            <a:ext cx="2679050" cy="259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i="1">
                <a:latin typeface="Times New Roman" pitchFamily="18" charset="0"/>
                <a:cs typeface="Times New Roman" pitchFamily="18" charset="0"/>
              </a:rPr>
              <a:t>2. Information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Clr>
                <a:schemeClr val="dk1"/>
              </a:buClr>
              <a:buSzPts val="1900"/>
              <a:buChar char="❏"/>
            </a:pPr>
            <a:r>
              <a:rPr lang="en" sz="1900" b="0">
                <a:solidFill>
                  <a:schemeClr val="dk1"/>
                </a:solidFill>
                <a:latin typeface="Times New Roman" pitchFamily="18" charset="0"/>
                <a:cs typeface="Times New Roman" pitchFamily="18" charset="0"/>
              </a:rPr>
              <a:t>Further  familiarization  of  the  project  by  the  team;  all  team  members participate in determine the true needs of the project.</a:t>
            </a:r>
            <a:endParaRPr sz="1900" b="0">
              <a:solidFill>
                <a:schemeClr val="dk1"/>
              </a:solidFill>
              <a:latin typeface="Times New Roman" pitchFamily="18" charset="0"/>
              <a:cs typeface="Times New Roman" pitchFamily="18" charset="0"/>
            </a:endParaRPr>
          </a:p>
          <a:p>
            <a:pPr marL="457200" lvl="0" indent="0" algn="l" rtl="0">
              <a:spcBef>
                <a:spcPts val="0"/>
              </a:spcBef>
              <a:spcAft>
                <a:spcPts val="0"/>
              </a:spcAft>
              <a:buNone/>
            </a:pPr>
            <a:endParaRPr sz="2650" b="0">
              <a:solidFill>
                <a:schemeClr val="dk1"/>
              </a:solidFill>
              <a:latin typeface="Times New Roman" pitchFamily="18" charset="0"/>
              <a:cs typeface="Times New Roman" pitchFamily="18" charset="0"/>
            </a:endParaRPr>
          </a:p>
          <a:p>
            <a:pPr marL="457200" lvl="0" indent="-349250" algn="l" rtl="0">
              <a:spcBef>
                <a:spcPts val="0"/>
              </a:spcBef>
              <a:spcAft>
                <a:spcPts val="0"/>
              </a:spcAft>
              <a:buClr>
                <a:schemeClr val="dk1"/>
              </a:buClr>
              <a:buSzPts val="1900"/>
              <a:buChar char="❏"/>
            </a:pPr>
            <a:r>
              <a:rPr lang="en" sz="1900" b="0">
                <a:solidFill>
                  <a:schemeClr val="dk1"/>
                </a:solidFill>
                <a:latin typeface="Times New Roman" pitchFamily="18" charset="0"/>
                <a:cs typeface="Times New Roman" pitchFamily="18" charset="0"/>
              </a:rPr>
              <a:t>Areas of high cost or low worth are identified.</a:t>
            </a:r>
            <a:endParaRPr sz="1900"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04" name="Google Shape;104;p20"/>
          <p:cNvPicPr preferRelativeResize="0"/>
          <p:nvPr/>
        </p:nvPicPr>
        <p:blipFill>
          <a:blip r:embed="rId3">
            <a:alphaModFix/>
          </a:blip>
          <a:stretch>
            <a:fillRect/>
          </a:stretch>
        </p:blipFill>
        <p:spPr>
          <a:xfrm>
            <a:off x="6136263" y="2470788"/>
            <a:ext cx="1933575" cy="20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i="1">
                <a:latin typeface="Times New Roman" pitchFamily="18" charset="0"/>
                <a:cs typeface="Times New Roman" pitchFamily="18" charset="0"/>
              </a:rPr>
              <a:t>3. Functional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10" name="Google Shape;110;p21"/>
          <p:cNvSpPr txBox="1">
            <a:spLocks noGrp="1"/>
          </p:cNvSpPr>
          <p:nvPr>
            <p:ph type="body" idx="1"/>
          </p:nvPr>
        </p:nvSpPr>
        <p:spPr>
          <a:xfrm>
            <a:off x="237700" y="1204275"/>
            <a:ext cx="8520600" cy="34164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chemeClr val="dk1"/>
              </a:buClr>
              <a:buSzPts val="1400"/>
              <a:buChar char="❏"/>
            </a:pPr>
            <a:r>
              <a:rPr lang="en" sz="1400" b="0">
                <a:solidFill>
                  <a:schemeClr val="dk1"/>
                </a:solidFill>
                <a:latin typeface="Times New Roman" pitchFamily="18" charset="0"/>
                <a:cs typeface="Times New Roman" pitchFamily="18" charset="0"/>
              </a:rPr>
              <a:t>Functional analysis outlines the basic function of a product  using a verb and a noun such as ‘boil water’ as in the case of  our kettle.</a:t>
            </a:r>
            <a:endParaRPr sz="1400" b="0">
              <a:solidFill>
                <a:schemeClr val="dk1"/>
              </a:solidFill>
              <a:latin typeface="Times New Roman" pitchFamily="18" charset="0"/>
              <a:cs typeface="Times New Roman" pitchFamily="18" charset="0"/>
            </a:endParaRPr>
          </a:p>
          <a:p>
            <a:pPr marL="457200" lvl="0" indent="-349250" algn="just" rtl="0">
              <a:lnSpc>
                <a:spcPct val="115000"/>
              </a:lnSpc>
              <a:spcBef>
                <a:spcPts val="0"/>
              </a:spcBef>
              <a:spcAft>
                <a:spcPts val="0"/>
              </a:spcAft>
              <a:buClr>
                <a:schemeClr val="dk1"/>
              </a:buClr>
              <a:buSzPts val="1900"/>
              <a:buChar char="❏"/>
            </a:pPr>
            <a:r>
              <a:rPr lang="en" sz="1350" b="0">
                <a:solidFill>
                  <a:srgbClr val="57595D"/>
                </a:solidFill>
                <a:highlight>
                  <a:srgbClr val="F8F9FA"/>
                </a:highlight>
                <a:latin typeface="Times New Roman" pitchFamily="18" charset="0"/>
                <a:ea typeface="Roboto"/>
                <a:cs typeface="Times New Roman" pitchFamily="18" charset="0"/>
                <a:sym typeface="Roboto"/>
              </a:rPr>
              <a:t>The function analysis phase involves determining the functions of the project and identifying them with a verb/noun combination for every element under evaluation. The function is defined as the set targets to be attained through the execution of an element or a set of elements.</a:t>
            </a:r>
            <a:endParaRPr sz="1350" b="0">
              <a:solidFill>
                <a:srgbClr val="57595D"/>
              </a:solidFill>
              <a:highlight>
                <a:srgbClr val="F8F9FA"/>
              </a:highlight>
              <a:latin typeface="Times New Roman" pitchFamily="18" charset="0"/>
              <a:ea typeface="Roboto"/>
              <a:cs typeface="Times New Roman" pitchFamily="18" charset="0"/>
              <a:sym typeface="Roboto"/>
            </a:endParaRPr>
          </a:p>
          <a:p>
            <a:pPr marL="0" lvl="0" indent="0" algn="just" rtl="0">
              <a:lnSpc>
                <a:spcPct val="150000"/>
              </a:lnSpc>
              <a:spcBef>
                <a:spcPts val="0"/>
              </a:spcBef>
              <a:spcAft>
                <a:spcPts val="0"/>
              </a:spcAft>
              <a:buNone/>
            </a:pPr>
            <a:endParaRPr sz="1350" b="0">
              <a:solidFill>
                <a:srgbClr val="57595D"/>
              </a:solidFill>
              <a:highlight>
                <a:srgbClr val="F8F9FA"/>
              </a:highlight>
              <a:latin typeface="Times New Roman" pitchFamily="18" charset="0"/>
              <a:ea typeface="Roboto"/>
              <a:cs typeface="Times New Roman" pitchFamily="18" charset="0"/>
              <a:sym typeface="Roboto"/>
            </a:endParaRPr>
          </a:p>
          <a:p>
            <a:pPr marL="457200" lvl="0" indent="-349250" algn="just" rtl="0">
              <a:lnSpc>
                <a:spcPct val="115000"/>
              </a:lnSpc>
              <a:spcBef>
                <a:spcPts val="0"/>
              </a:spcBef>
              <a:spcAft>
                <a:spcPts val="0"/>
              </a:spcAft>
              <a:buClr>
                <a:schemeClr val="dk1"/>
              </a:buClr>
              <a:buSzPts val="1900"/>
              <a:buChar char="❏"/>
            </a:pPr>
            <a:r>
              <a:rPr lang="en" sz="1350" b="0">
                <a:solidFill>
                  <a:srgbClr val="57595D"/>
                </a:solidFill>
                <a:highlight>
                  <a:srgbClr val="F8F9FA"/>
                </a:highlight>
                <a:latin typeface="Times New Roman" pitchFamily="18" charset="0"/>
                <a:ea typeface="Roboto"/>
                <a:cs typeface="Times New Roman" pitchFamily="18" charset="0"/>
                <a:sym typeface="Roboto"/>
              </a:rPr>
              <a:t>Each of the identified functions is analyzed to determine if there are improvements to be made and if a new function is required. An example of a function can be “disinfect water.”</a:t>
            </a:r>
            <a:endParaRPr sz="1350" b="0">
              <a:solidFill>
                <a:srgbClr val="57595D"/>
              </a:solidFill>
              <a:highlight>
                <a:srgbClr val="F8F9FA"/>
              </a:highlight>
              <a:latin typeface="Times New Roman" pitchFamily="18" charset="0"/>
              <a:ea typeface="Roboto"/>
              <a:cs typeface="Times New Roman" pitchFamily="18" charset="0"/>
              <a:sym typeface="Roboto"/>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11" name="Google Shape;111;p21"/>
          <p:cNvPicPr preferRelativeResize="0"/>
          <p:nvPr/>
        </p:nvPicPr>
        <p:blipFill>
          <a:blip r:embed="rId3">
            <a:alphaModFix/>
          </a:blip>
          <a:stretch>
            <a:fillRect/>
          </a:stretch>
        </p:blipFill>
        <p:spPr>
          <a:xfrm>
            <a:off x="3256325" y="3722250"/>
            <a:ext cx="1583750" cy="1308900"/>
          </a:xfrm>
          <a:prstGeom prst="rect">
            <a:avLst/>
          </a:prstGeom>
          <a:noFill/>
          <a:ln>
            <a:noFill/>
          </a:ln>
        </p:spPr>
      </p:pic>
      <p:pic>
        <p:nvPicPr>
          <p:cNvPr id="112" name="Google Shape;112;p21"/>
          <p:cNvPicPr preferRelativeResize="0"/>
          <p:nvPr/>
        </p:nvPicPr>
        <p:blipFill>
          <a:blip r:embed="rId4">
            <a:alphaModFix/>
          </a:blip>
          <a:stretch>
            <a:fillRect/>
          </a:stretch>
        </p:blipFill>
        <p:spPr>
          <a:xfrm>
            <a:off x="6702000" y="3539838"/>
            <a:ext cx="1458079" cy="284625"/>
          </a:xfrm>
          <a:prstGeom prst="rect">
            <a:avLst/>
          </a:prstGeom>
          <a:noFill/>
          <a:ln>
            <a:noFill/>
          </a:ln>
        </p:spPr>
      </p:pic>
      <p:pic>
        <p:nvPicPr>
          <p:cNvPr id="113" name="Google Shape;113;p21"/>
          <p:cNvPicPr preferRelativeResize="0"/>
          <p:nvPr/>
        </p:nvPicPr>
        <p:blipFill>
          <a:blip r:embed="rId5">
            <a:alphaModFix/>
          </a:blip>
          <a:stretch>
            <a:fillRect/>
          </a:stretch>
        </p:blipFill>
        <p:spPr>
          <a:xfrm>
            <a:off x="6420792" y="4023387"/>
            <a:ext cx="763675" cy="621884"/>
          </a:xfrm>
          <a:prstGeom prst="rect">
            <a:avLst/>
          </a:prstGeom>
          <a:noFill/>
          <a:ln>
            <a:noFill/>
          </a:ln>
        </p:spPr>
      </p:pic>
      <p:pic>
        <p:nvPicPr>
          <p:cNvPr id="114" name="Google Shape;114;p21"/>
          <p:cNvPicPr preferRelativeResize="0"/>
          <p:nvPr/>
        </p:nvPicPr>
        <p:blipFill>
          <a:blip r:embed="rId6">
            <a:alphaModFix/>
          </a:blip>
          <a:stretch>
            <a:fillRect/>
          </a:stretch>
        </p:blipFill>
        <p:spPr>
          <a:xfrm>
            <a:off x="7535380" y="4047975"/>
            <a:ext cx="790582"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i="1">
                <a:latin typeface="Times New Roman" pitchFamily="18" charset="0"/>
                <a:cs typeface="Times New Roman" pitchFamily="18" charset="0"/>
              </a:rPr>
              <a:t>4. Creative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900" b="0" dirty="0">
                <a:solidFill>
                  <a:schemeClr val="dk1"/>
                </a:solidFill>
                <a:latin typeface="Times New Roman" pitchFamily="18" charset="0"/>
                <a:cs typeface="Times New Roman" pitchFamily="18" charset="0"/>
              </a:rPr>
              <a:t>This step requires a certain amount of creative thinking by the  team. A technique that is useful for this type of analysis is  </a:t>
            </a:r>
            <a:r>
              <a:rPr lang="en" sz="2000" b="0" dirty="0">
                <a:solidFill>
                  <a:schemeClr val="dk1"/>
                </a:solidFill>
                <a:latin typeface="Times New Roman" pitchFamily="18" charset="0"/>
                <a:cs typeface="Times New Roman" pitchFamily="18" charset="0"/>
              </a:rPr>
              <a:t>brainstorming</a:t>
            </a:r>
            <a:r>
              <a:rPr lang="en" sz="1900" b="0" dirty="0">
                <a:solidFill>
                  <a:schemeClr val="dk1"/>
                </a:solidFill>
                <a:latin typeface="Times New Roman" pitchFamily="18" charset="0"/>
                <a:cs typeface="Times New Roman" pitchFamily="18" charset="0"/>
              </a:rPr>
              <a:t>. This stage is concerned with developing  alternative</a:t>
            </a:r>
            <a:endParaRPr sz="1900" b="0" dirty="0">
              <a:solidFill>
                <a:schemeClr val="dk1"/>
              </a:solidFill>
              <a:latin typeface="Times New Roman" pitchFamily="18" charset="0"/>
              <a:cs typeface="Times New Roman" pitchFamily="18" charset="0"/>
            </a:endParaRPr>
          </a:p>
          <a:p>
            <a:pPr marL="0" lvl="0" indent="0" algn="l" rtl="0">
              <a:spcBef>
                <a:spcPts val="1200"/>
              </a:spcBef>
              <a:spcAft>
                <a:spcPts val="1200"/>
              </a:spcAft>
              <a:buNone/>
            </a:pPr>
            <a:endParaRPr sz="1900" b="0" dirty="0">
              <a:solidFill>
                <a:schemeClr val="dk1"/>
              </a:solidFill>
              <a:latin typeface="Times New Roman" pitchFamily="18" charset="0"/>
              <a:cs typeface="Times New Roman" pitchFamily="18" charset="0"/>
            </a:endParaRPr>
          </a:p>
        </p:txBody>
      </p:sp>
      <p:pic>
        <p:nvPicPr>
          <p:cNvPr id="121" name="Google Shape;121;p22"/>
          <p:cNvPicPr preferRelativeResize="0"/>
          <p:nvPr/>
        </p:nvPicPr>
        <p:blipFill>
          <a:blip r:embed="rId3">
            <a:alphaModFix/>
          </a:blip>
          <a:stretch>
            <a:fillRect/>
          </a:stretch>
        </p:blipFill>
        <p:spPr>
          <a:xfrm>
            <a:off x="1866900" y="2516250"/>
            <a:ext cx="5410200" cy="197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just" rtl="0">
              <a:lnSpc>
                <a:spcPct val="115000"/>
              </a:lnSpc>
              <a:spcBef>
                <a:spcPts val="100"/>
              </a:spcBef>
              <a:spcAft>
                <a:spcPts val="0"/>
              </a:spcAft>
              <a:buClr>
                <a:schemeClr val="dk1"/>
              </a:buClr>
              <a:buSzPct val="45833"/>
              <a:buFont typeface="Arial"/>
              <a:buNone/>
            </a:pPr>
            <a:r>
              <a:rPr lang="en" sz="2400" b="0" i="1">
                <a:latin typeface="Times New Roman" pitchFamily="18" charset="0"/>
                <a:cs typeface="Times New Roman" pitchFamily="18" charset="0"/>
              </a:rPr>
              <a:t>5. Evaluation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just" rtl="0">
              <a:lnSpc>
                <a:spcPct val="150000"/>
              </a:lnSpc>
              <a:spcBef>
                <a:spcPts val="0"/>
              </a:spcBef>
              <a:spcAft>
                <a:spcPts val="0"/>
              </a:spcAft>
              <a:buClr>
                <a:schemeClr val="dk1"/>
              </a:buClr>
              <a:buSzPts val="1900"/>
              <a:buChar char="❖"/>
            </a:pPr>
            <a:r>
              <a:rPr lang="en" sz="1900" b="0">
                <a:solidFill>
                  <a:schemeClr val="dk1"/>
                </a:solidFill>
                <a:latin typeface="Times New Roman" pitchFamily="18" charset="0"/>
                <a:cs typeface="Times New Roman" pitchFamily="18" charset="0"/>
              </a:rPr>
              <a:t>In this phase of the workshop, the VA team  judges the ideas developed during the creative  phase.</a:t>
            </a:r>
            <a:endParaRPr sz="1900" b="0">
              <a:solidFill>
                <a:schemeClr val="dk1"/>
              </a:solidFill>
              <a:latin typeface="Times New Roman" pitchFamily="18" charset="0"/>
              <a:cs typeface="Times New Roman" pitchFamily="18" charset="0"/>
            </a:endParaRPr>
          </a:p>
          <a:p>
            <a:pPr marL="457200" lvl="0" indent="-349250" algn="just" rtl="0">
              <a:spcBef>
                <a:spcPts val="0"/>
              </a:spcBef>
              <a:spcAft>
                <a:spcPts val="0"/>
              </a:spcAft>
              <a:buClr>
                <a:schemeClr val="dk1"/>
              </a:buClr>
              <a:buSzPts val="1900"/>
              <a:buChar char="❖"/>
            </a:pPr>
            <a:r>
              <a:rPr lang="en" sz="1900" b="0">
                <a:solidFill>
                  <a:schemeClr val="dk1"/>
                </a:solidFill>
                <a:latin typeface="Times New Roman" pitchFamily="18" charset="0"/>
                <a:cs typeface="Times New Roman" pitchFamily="18" charset="0"/>
              </a:rPr>
              <a:t>The VA team ranks the ideas.</a:t>
            </a:r>
            <a:endParaRPr sz="1900" b="0">
              <a:solidFill>
                <a:schemeClr val="dk1"/>
              </a:solidFill>
              <a:latin typeface="Times New Roman" pitchFamily="18" charset="0"/>
              <a:cs typeface="Times New Roman" pitchFamily="18" charset="0"/>
            </a:endParaRPr>
          </a:p>
          <a:p>
            <a:pPr marL="457200" lvl="0" indent="-342900" algn="just" rtl="0">
              <a:lnSpc>
                <a:spcPct val="150000"/>
              </a:lnSpc>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Ideas found to be irrelevant or not worthy of  additional study are disregarded.</a:t>
            </a:r>
            <a:endParaRPr b="0">
              <a:solidFill>
                <a:schemeClr val="dk1"/>
              </a:solidFill>
              <a:latin typeface="Times New Roman" pitchFamily="18" charset="0"/>
              <a:cs typeface="Times New Roman" pitchFamily="18" charset="0"/>
            </a:endParaRPr>
          </a:p>
          <a:p>
            <a:pPr marL="457200" lvl="0" indent="-342900" algn="just" rtl="0">
              <a:lnSpc>
                <a:spcPct val="150000"/>
              </a:lnSpc>
              <a:spcBef>
                <a:spcPts val="0"/>
              </a:spcBef>
              <a:spcAft>
                <a:spcPts val="0"/>
              </a:spcAft>
              <a:buClr>
                <a:schemeClr val="dk1"/>
              </a:buClr>
              <a:buSzPts val="1800"/>
              <a:buChar char="➔"/>
            </a:pPr>
            <a:r>
              <a:rPr lang="en" b="0">
                <a:solidFill>
                  <a:schemeClr val="dk1"/>
                </a:solidFill>
                <a:latin typeface="Times New Roman" pitchFamily="18" charset="0"/>
                <a:cs typeface="Times New Roman" pitchFamily="18" charset="0"/>
              </a:rPr>
              <a:t>Those ideas that represent the greatest potential  for cost savings and improvements are selected  for development.</a:t>
            </a:r>
            <a:endParaRPr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28" name="Google Shape;128;p23"/>
          <p:cNvPicPr preferRelativeResize="0"/>
          <p:nvPr/>
        </p:nvPicPr>
        <p:blipFill>
          <a:blip r:embed="rId3">
            <a:alphaModFix/>
          </a:blip>
          <a:stretch>
            <a:fillRect/>
          </a:stretch>
        </p:blipFill>
        <p:spPr>
          <a:xfrm>
            <a:off x="5763425" y="3219300"/>
            <a:ext cx="1228725" cy="180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i="1">
                <a:latin typeface="Times New Roman" pitchFamily="18" charset="0"/>
                <a:cs typeface="Times New Roman" pitchFamily="18" charset="0"/>
              </a:rPr>
              <a:t>6. Development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900" b="0">
                <a:solidFill>
                  <a:schemeClr val="dk1"/>
                </a:solidFill>
                <a:latin typeface="Times New Roman" pitchFamily="18" charset="0"/>
                <a:cs typeface="Times New Roman" pitchFamily="18" charset="0"/>
              </a:rPr>
              <a:t>The team develops the selected ideas into  alternatives (or proposals) with a sufficient  level of documentation to allow decision  makers to determine if the alternative should  be implemented.</a:t>
            </a:r>
            <a:endParaRPr sz="1900"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35" name="Google Shape;135;p24"/>
          <p:cNvPicPr preferRelativeResize="0"/>
          <p:nvPr/>
        </p:nvPicPr>
        <p:blipFill>
          <a:blip r:embed="rId3">
            <a:alphaModFix/>
          </a:blip>
          <a:stretch>
            <a:fillRect/>
          </a:stretch>
        </p:blipFill>
        <p:spPr>
          <a:xfrm>
            <a:off x="4381225" y="2420150"/>
            <a:ext cx="3036200" cy="241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a:latin typeface="Times New Roman" pitchFamily="18" charset="0"/>
                <a:cs typeface="Times New Roman" pitchFamily="18" charset="0"/>
              </a:rPr>
              <a:t>7. </a:t>
            </a:r>
            <a:r>
              <a:rPr lang="en" sz="2400" b="0" i="1">
                <a:latin typeface="Times New Roman" pitchFamily="18" charset="0"/>
                <a:cs typeface="Times New Roman" pitchFamily="18" charset="0"/>
              </a:rPr>
              <a:t>Presentation Phase</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12700" lvl="0" indent="0" algn="just" rtl="0">
              <a:lnSpc>
                <a:spcPct val="150000"/>
              </a:lnSpc>
              <a:spcBef>
                <a:spcPts val="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 The presentation phase is actually  presenting the best alternative (or  alternatives) to those who have the  authority to implement the proposed  solutions that are acceptable.</a:t>
            </a:r>
            <a:endParaRPr sz="2000"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42" name="Google Shape;142;p25"/>
          <p:cNvPicPr preferRelativeResize="0"/>
          <p:nvPr/>
        </p:nvPicPr>
        <p:blipFill>
          <a:blip r:embed="rId3">
            <a:alphaModFix/>
          </a:blip>
          <a:stretch>
            <a:fillRect/>
          </a:stretch>
        </p:blipFill>
        <p:spPr>
          <a:xfrm>
            <a:off x="3271850" y="2571752"/>
            <a:ext cx="2600325" cy="206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2700" lvl="0" indent="0" algn="l" rtl="0">
              <a:lnSpc>
                <a:spcPct val="115000"/>
              </a:lnSpc>
              <a:spcBef>
                <a:spcPts val="100"/>
              </a:spcBef>
              <a:spcAft>
                <a:spcPts val="0"/>
              </a:spcAft>
              <a:buClr>
                <a:schemeClr val="dk1"/>
              </a:buClr>
              <a:buSzPct val="45833"/>
              <a:buFont typeface="Arial"/>
              <a:buNone/>
            </a:pPr>
            <a:r>
              <a:rPr lang="en" sz="2400" b="0">
                <a:latin typeface="Times New Roman" pitchFamily="18" charset="0"/>
                <a:cs typeface="Times New Roman" pitchFamily="18" charset="0"/>
              </a:rPr>
              <a:t>8. </a:t>
            </a:r>
            <a:r>
              <a:rPr lang="en" sz="2400" b="0" i="1">
                <a:latin typeface="Times New Roman" pitchFamily="18" charset="0"/>
                <a:cs typeface="Times New Roman" pitchFamily="18" charset="0"/>
              </a:rPr>
              <a:t>Implementation And Follow Up</a:t>
            </a:r>
            <a:endParaRPr sz="2400" b="0" i="1">
              <a:latin typeface="Times New Roman" pitchFamily="18" charset="0"/>
              <a:cs typeface="Times New Roman" pitchFamily="18" charset="0"/>
            </a:endParaRPr>
          </a:p>
          <a:p>
            <a:pPr marL="0" lvl="0" indent="0" algn="l" rtl="0">
              <a:spcBef>
                <a:spcPts val="0"/>
              </a:spcBef>
              <a:spcAft>
                <a:spcPts val="0"/>
              </a:spcAft>
              <a:buNone/>
            </a:pPr>
            <a:endParaRPr b="0">
              <a:latin typeface="Times New Roman" pitchFamily="18" charset="0"/>
              <a:cs typeface="Times New Roman" pitchFamily="18" charset="0"/>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1.Develop an implementation plan</a:t>
            </a:r>
            <a:endParaRPr sz="2000" b="0">
              <a:solidFill>
                <a:schemeClr val="dk1"/>
              </a:solidFill>
              <a:latin typeface="Times New Roman" pitchFamily="18" charset="0"/>
              <a:cs typeface="Times New Roman" pitchFamily="18" charset="0"/>
            </a:endParaRPr>
          </a:p>
          <a:p>
            <a:pPr marL="0" lvl="0" indent="0" algn="l" rtl="0">
              <a:spcBef>
                <a:spcPts val="17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2.Execute the plan</a:t>
            </a:r>
            <a:endParaRPr sz="2000" b="0">
              <a:solidFill>
                <a:schemeClr val="dk1"/>
              </a:solidFill>
              <a:latin typeface="Times New Roman" pitchFamily="18" charset="0"/>
              <a:cs typeface="Times New Roman" pitchFamily="18" charset="0"/>
            </a:endParaRPr>
          </a:p>
          <a:p>
            <a:pPr marL="0" lvl="0" indent="0" algn="l" rtl="0">
              <a:spcBef>
                <a:spcPts val="17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3.Monitor the plan to completion</a:t>
            </a:r>
            <a:endParaRPr sz="2000" b="0">
              <a:solidFill>
                <a:schemeClr val="dk1"/>
              </a:solidFill>
              <a:latin typeface="Times New Roman" pitchFamily="18" charset="0"/>
              <a:cs typeface="Times New Roman" pitchFamily="18" charset="0"/>
            </a:endParaRPr>
          </a:p>
          <a:p>
            <a:pPr marL="12700" marR="12700" lvl="0" indent="0" algn="just" rtl="0">
              <a:lnSpc>
                <a:spcPct val="150000"/>
              </a:lnSpc>
              <a:spcBef>
                <a:spcPts val="1800"/>
              </a:spcBef>
              <a:spcAft>
                <a:spcPts val="0"/>
              </a:spcAft>
              <a:buClr>
                <a:schemeClr val="dk1"/>
              </a:buClr>
              <a:buSzPts val="1100"/>
              <a:buFont typeface="Arial"/>
              <a:buNone/>
            </a:pPr>
            <a:r>
              <a:rPr lang="en" sz="1900" b="0" u="sng">
                <a:solidFill>
                  <a:schemeClr val="dk1"/>
                </a:solidFill>
                <a:latin typeface="Times New Roman" pitchFamily="18" charset="0"/>
                <a:cs typeface="Times New Roman" pitchFamily="18" charset="0"/>
              </a:rPr>
              <a:t>Objective</a:t>
            </a:r>
            <a:r>
              <a:rPr lang="en" sz="1900" b="0">
                <a:solidFill>
                  <a:schemeClr val="dk1"/>
                </a:solidFill>
                <a:latin typeface="Times New Roman" pitchFamily="18" charset="0"/>
                <a:cs typeface="Times New Roman" pitchFamily="18" charset="0"/>
              </a:rPr>
              <a:t>: During the implementation and follow-up phase,  management must assure that approved recommendations are  converted into actions.</a:t>
            </a:r>
            <a:endParaRPr sz="1900"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149" name="Google Shape;149;p26"/>
          <p:cNvPicPr preferRelativeResize="0"/>
          <p:nvPr/>
        </p:nvPicPr>
        <p:blipFill>
          <a:blip r:embed="rId3">
            <a:alphaModFix/>
          </a:blip>
          <a:stretch>
            <a:fillRect/>
          </a:stretch>
        </p:blipFill>
        <p:spPr>
          <a:xfrm>
            <a:off x="6246197" y="646047"/>
            <a:ext cx="1544600" cy="230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0" dirty="0">
                <a:latin typeface="Times New Roman" pitchFamily="18" charset="0"/>
                <a:cs typeface="Times New Roman" pitchFamily="18" charset="0"/>
              </a:rPr>
              <a:t>Analysis</a:t>
            </a:r>
            <a:br>
              <a:rPr lang="en-IN" b="0" dirty="0">
                <a:latin typeface="Times New Roman" pitchFamily="18" charset="0"/>
                <a:cs typeface="Times New Roman" pitchFamily="18" charset="0"/>
              </a:rPr>
            </a:br>
            <a:endParaRPr b="0"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A2AED113-E1D9-4C6A-BAED-9D4C3F4231DA}"/>
              </a:ext>
            </a:extLst>
          </p:cNvPr>
          <p:cNvSpPr>
            <a:spLocks noGrp="1"/>
          </p:cNvSpPr>
          <p:nvPr>
            <p:ph type="body" idx="1"/>
          </p:nvPr>
        </p:nvSpPr>
        <p:spPr>
          <a:xfrm>
            <a:off x="311150" y="1152525"/>
            <a:ext cx="8521700" cy="3416300"/>
          </a:xfrm>
        </p:spPr>
        <p:txBody>
          <a:bodyPr vert="horz" lIns="91440" tIns="45720" rIns="91440" bIns="45720" rtlCol="0" anchor="t">
            <a:normAutofit/>
          </a:bodyPr>
          <a:lstStyle/>
          <a:p>
            <a:endParaRPr lang="en-US" dirty="0">
              <a:latin typeface="Times New Roman" pitchFamily="18" charset="0"/>
              <a:cs typeface="Times New Roman" pitchFamily="18" charset="0"/>
            </a:endParaRPr>
          </a:p>
          <a:p>
            <a:pPr>
              <a:buClr>
                <a:srgbClr val="EEEBE3"/>
              </a:buClr>
            </a:pPr>
            <a:r>
              <a:rPr lang="en-US" dirty="0">
                <a:latin typeface="Times New Roman" pitchFamily="18" charset="0"/>
                <a:cs typeface="Times New Roman" pitchFamily="18" charset="0"/>
              </a:rPr>
              <a:t>Teardown analysis</a:t>
            </a:r>
          </a:p>
          <a:p>
            <a:pPr>
              <a:buClr>
                <a:srgbClr val="EEEBE3"/>
              </a:buClr>
            </a:pPr>
            <a:r>
              <a:rPr lang="en-US" dirty="0">
                <a:latin typeface="Times New Roman" pitchFamily="18" charset="0"/>
                <a:cs typeface="Times New Roman" pitchFamily="18" charset="0"/>
              </a:rPr>
              <a:t>Cost analysis</a:t>
            </a:r>
          </a:p>
          <a:p>
            <a:pPr>
              <a:buClr>
                <a:srgbClr val="EEEBE3"/>
              </a:buClr>
            </a:pPr>
            <a:r>
              <a:rPr lang="en-US" dirty="0">
                <a:latin typeface="Times New Roman" pitchFamily="18" charset="0"/>
                <a:cs typeface="Times New Roman" pitchFamily="18" charset="0"/>
              </a:rPr>
              <a:t>Value analysis</a:t>
            </a:r>
          </a:p>
          <a:p>
            <a:pPr>
              <a:buClr>
                <a:srgbClr val="EEEBE3"/>
              </a:buCl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Teardown Analysis</a:t>
            </a:r>
            <a:endParaRPr lang="en-IN" dirty="0"/>
          </a:p>
        </p:txBody>
      </p:sp>
      <p:sp>
        <p:nvSpPr>
          <p:cNvPr id="3" name="Text Placeholder 2"/>
          <p:cNvSpPr>
            <a:spLocks noGrp="1"/>
          </p:cNvSpPr>
          <p:nvPr>
            <p:ph type="body" idx="1"/>
          </p:nvPr>
        </p:nvSpPr>
        <p:spPr/>
        <p:txBody>
          <a:bodyPr/>
          <a:lstStyle/>
          <a:p>
            <a:pPr marL="0" indent="0">
              <a:buNone/>
            </a:pPr>
            <a:r>
              <a:rPr lang="en-US" dirty="0">
                <a:ea typeface="+mn-lt"/>
                <a:cs typeface="+mn-lt"/>
              </a:rPr>
              <a:t>Methodical analysis of a product to identify key cost drivers and their components &amp; functions.</a:t>
            </a:r>
            <a:endParaRPr lang="en-US" dirty="0"/>
          </a:p>
          <a:p>
            <a:pPr>
              <a:buNone/>
            </a:pPr>
            <a:r>
              <a:rPr lang="en-US" dirty="0">
                <a:ea typeface="+mn-lt"/>
                <a:cs typeface="+mn-lt"/>
              </a:rPr>
              <a:t>Following are the formal steps in the Product teardown process.</a:t>
            </a:r>
            <a:endParaRPr lang="en-US" dirty="0"/>
          </a:p>
          <a:p>
            <a:pPr>
              <a:buFont typeface="Arial"/>
              <a:buChar char="•"/>
            </a:pPr>
            <a:r>
              <a:rPr lang="en-US" dirty="0">
                <a:ea typeface="+mn-lt"/>
                <a:cs typeface="+mn-lt"/>
              </a:rPr>
              <a:t>List Design Issues</a:t>
            </a:r>
            <a:endParaRPr lang="en-US" dirty="0"/>
          </a:p>
          <a:p>
            <a:pPr>
              <a:buFont typeface="Arial"/>
              <a:buChar char="•"/>
            </a:pPr>
            <a:r>
              <a:rPr lang="en-US" dirty="0">
                <a:ea typeface="+mn-lt"/>
                <a:cs typeface="+mn-lt"/>
              </a:rPr>
              <a:t>Prepare for Product Teardowns</a:t>
            </a:r>
            <a:endParaRPr lang="en-US" dirty="0"/>
          </a:p>
          <a:p>
            <a:pPr>
              <a:buFont typeface="Arial"/>
              <a:buChar char="•"/>
            </a:pPr>
            <a:r>
              <a:rPr lang="en-US" dirty="0">
                <a:ea typeface="+mn-lt"/>
                <a:cs typeface="+mn-lt"/>
              </a:rPr>
              <a:t>Examine the Distribution and Installation</a:t>
            </a:r>
            <a:endParaRPr lang="en-US" dirty="0"/>
          </a:p>
          <a:p>
            <a:pPr>
              <a:buFont typeface="Arial"/>
              <a:buChar char="•"/>
            </a:pPr>
            <a:r>
              <a:rPr lang="en-US" dirty="0">
                <a:ea typeface="+mn-lt"/>
                <a:cs typeface="+mn-lt"/>
              </a:rPr>
              <a:t>Disassemble, Measure and Analyze Data by Assemblies</a:t>
            </a:r>
            <a:endParaRPr lang="en-US" dirty="0"/>
          </a:p>
          <a:p>
            <a:pPr>
              <a:buFont typeface="Arial"/>
              <a:buChar char="•"/>
            </a:pPr>
            <a:r>
              <a:rPr lang="en-US" dirty="0">
                <a:ea typeface="+mn-lt"/>
                <a:cs typeface="+mn-lt"/>
              </a:rPr>
              <a:t>Form a Bill of Materials</a:t>
            </a:r>
            <a:endParaRPr lang="en-US" dirty="0"/>
          </a:p>
          <a:p>
            <a:endParaRPr lang="en-IN" dirty="0"/>
          </a:p>
        </p:txBody>
      </p:sp>
    </p:spTree>
    <p:extLst>
      <p:ext uri="{BB962C8B-B14F-4D97-AF65-F5344CB8AC3E}">
        <p14:creationId xmlns:p14="http://schemas.microsoft.com/office/powerpoint/2010/main" val="139601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latin typeface="Times New Roman" pitchFamily="18" charset="0"/>
                <a:cs typeface="Times New Roman" pitchFamily="18" charset="0"/>
              </a:rPr>
              <a:t>Principles of Value Engineering</a:t>
            </a:r>
          </a:p>
        </p:txBody>
      </p:sp>
      <p:sp>
        <p:nvSpPr>
          <p:cNvPr id="3" name="Text Placeholder 2"/>
          <p:cNvSpPr>
            <a:spLocks noGrp="1"/>
          </p:cNvSpPr>
          <p:nvPr>
            <p:ph type="body" idx="1"/>
          </p:nvPr>
        </p:nvSpPr>
        <p:spPr/>
        <p:txBody>
          <a:bodyPr/>
          <a:lstStyle/>
          <a:p>
            <a:pPr>
              <a:buFont typeface="Arial"/>
              <a:buChar char="•"/>
            </a:pPr>
            <a:r>
              <a:rPr lang="en-US" b="0" dirty="0">
                <a:latin typeface="Times New Roman" pitchFamily="18" charset="0"/>
                <a:ea typeface="+mn-lt"/>
                <a:cs typeface="Times New Roman" pitchFamily="18" charset="0"/>
              </a:rPr>
              <a:t>Value Engineering:</a:t>
            </a:r>
          </a:p>
          <a:p>
            <a:pPr lvl="1">
              <a:buFont typeface="Arial"/>
              <a:buChar char="•"/>
            </a:pPr>
            <a:r>
              <a:rPr lang="en-US" sz="1800" b="0" dirty="0">
                <a:latin typeface="Times New Roman" pitchFamily="18" charset="0"/>
                <a:ea typeface="+mn-lt"/>
                <a:cs typeface="Times New Roman" pitchFamily="18" charset="0"/>
              </a:rPr>
              <a:t>Determines the basic function of an item.</a:t>
            </a:r>
            <a:endParaRPr lang="en-US" sz="1800" b="0" dirty="0">
              <a:latin typeface="Times New Roman" pitchFamily="18" charset="0"/>
              <a:cs typeface="Times New Roman" pitchFamily="18" charset="0"/>
            </a:endParaRPr>
          </a:p>
          <a:p>
            <a:pPr lvl="1">
              <a:buFont typeface="Arial"/>
              <a:buChar char="•"/>
            </a:pPr>
            <a:r>
              <a:rPr lang="en-US" sz="1800" b="0" dirty="0">
                <a:latin typeface="Times New Roman" pitchFamily="18" charset="0"/>
                <a:ea typeface="+mn-lt"/>
                <a:cs typeface="Times New Roman" pitchFamily="18" charset="0"/>
              </a:rPr>
              <a:t>Evaluates high-cost areas and finds ways to systematically reduce those costs.</a:t>
            </a:r>
            <a:endParaRPr lang="en-US" sz="1800" b="0" dirty="0">
              <a:latin typeface="Times New Roman" pitchFamily="18" charset="0"/>
              <a:cs typeface="Times New Roman" pitchFamily="18" charset="0"/>
            </a:endParaRPr>
          </a:p>
          <a:p>
            <a:pPr lvl="1">
              <a:buFont typeface="Arial"/>
              <a:buChar char="•"/>
            </a:pPr>
            <a:r>
              <a:rPr lang="en-US" sz="1800" b="0" dirty="0">
                <a:latin typeface="Times New Roman" pitchFamily="18" charset="0"/>
                <a:ea typeface="+mn-lt"/>
                <a:cs typeface="Times New Roman" pitchFamily="18" charset="0"/>
              </a:rPr>
              <a:t>Analyzes a problem area and develops alternative ways of resolving the problem.</a:t>
            </a:r>
            <a:endParaRPr lang="en-US" sz="1800" b="0" dirty="0">
              <a:latin typeface="Times New Roman" pitchFamily="18" charset="0"/>
              <a:cs typeface="Times New Roman" pitchFamily="18" charset="0"/>
            </a:endParaRPr>
          </a:p>
          <a:p>
            <a:pPr lvl="1">
              <a:buFont typeface="Arial"/>
              <a:buChar char="•"/>
            </a:pPr>
            <a:r>
              <a:rPr lang="en-US" sz="1800" b="0" dirty="0">
                <a:latin typeface="Times New Roman" pitchFamily="18" charset="0"/>
                <a:ea typeface="+mn-lt"/>
                <a:cs typeface="Times New Roman" pitchFamily="18" charset="0"/>
              </a:rPr>
              <a:t>Selects the best possible alternative to perform the basic function at the lowest cost.</a:t>
            </a:r>
            <a:endParaRPr lang="en-US" sz="1800" b="0" dirty="0">
              <a:latin typeface="Times New Roman" pitchFamily="18" charset="0"/>
              <a:cs typeface="Times New Roman" pitchFamily="18" charset="0"/>
            </a:endParaRPr>
          </a:p>
          <a:p>
            <a:pPr lvl="1">
              <a:buFont typeface="Arial"/>
              <a:buChar char="•"/>
            </a:pPr>
            <a:r>
              <a:rPr lang="en-US" sz="1800" b="0" dirty="0">
                <a:latin typeface="Times New Roman" pitchFamily="18" charset="0"/>
                <a:ea typeface="+mn-lt"/>
                <a:cs typeface="Times New Roman" pitchFamily="18" charset="0"/>
              </a:rPr>
              <a:t>Also simplifies the solution, resulting in increased reliability and ease of maintenance.</a:t>
            </a:r>
            <a:endParaRPr lang="en-US" sz="1800" b="0" dirty="0">
              <a:latin typeface="Times New Roman" pitchFamily="18" charset="0"/>
              <a:cs typeface="Times New Roman" pitchFamily="18" charset="0"/>
            </a:endParaRPr>
          </a:p>
          <a:p>
            <a:pPr lvl="1">
              <a:buFont typeface="Arial"/>
              <a:buChar char="•"/>
            </a:pPr>
            <a:r>
              <a:rPr lang="en-US" sz="1800" b="0" dirty="0">
                <a:latin typeface="Times New Roman" pitchFamily="18" charset="0"/>
                <a:ea typeface="+mn-lt"/>
                <a:cs typeface="Times New Roman" pitchFamily="18" charset="0"/>
              </a:rPr>
              <a:t>Extends financial, manpower, and material resources.</a:t>
            </a:r>
            <a:endParaRPr lang="en-US" sz="1800" b="0" dirty="0">
              <a:latin typeface="Times New Roman" pitchFamily="18" charset="0"/>
              <a:cs typeface="Times New Roman" pitchFamily="18" charset="0"/>
            </a:endParaRPr>
          </a:p>
          <a:p>
            <a:pPr marL="114300" indent="0">
              <a:buNone/>
            </a:pPr>
            <a:endParaRPr lang="en-IN" b="0" dirty="0">
              <a:latin typeface="Times New Roman" pitchFamily="18" charset="0"/>
              <a:cs typeface="Times New Roman" pitchFamily="18" charset="0"/>
            </a:endParaRPr>
          </a:p>
        </p:txBody>
      </p:sp>
    </p:spTree>
    <p:extLst>
      <p:ext uri="{BB962C8B-B14F-4D97-AF65-F5344CB8AC3E}">
        <p14:creationId xmlns:p14="http://schemas.microsoft.com/office/powerpoint/2010/main" val="236851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Cost Analysis</a:t>
            </a:r>
            <a:endParaRPr lang="en-IN" dirty="0"/>
          </a:p>
        </p:txBody>
      </p:sp>
      <p:sp>
        <p:nvSpPr>
          <p:cNvPr id="3" name="Text Placeholder 2"/>
          <p:cNvSpPr>
            <a:spLocks noGrp="1"/>
          </p:cNvSpPr>
          <p:nvPr>
            <p:ph type="body" idx="1"/>
          </p:nvPr>
        </p:nvSpPr>
        <p:spPr/>
        <p:txBody>
          <a:bodyPr/>
          <a:lstStyle/>
          <a:p>
            <a:pPr algn="just"/>
            <a:r>
              <a:rPr lang="en-US" dirty="0">
                <a:ea typeface="+mn-lt"/>
                <a:cs typeface="+mn-lt"/>
              </a:rPr>
              <a:t>A functional cost analysis is a method that can be applied to examine the component costs of a product in relation to the value as perceived by the customer. The outcome of the analysis is to improve the value of the product while maintaining costs and/or reduce the costs of the product without reducing value.</a:t>
            </a:r>
            <a:endParaRPr lang="en-US" dirty="0"/>
          </a:p>
          <a:p>
            <a:endParaRPr lang="en-IN" dirty="0"/>
          </a:p>
        </p:txBody>
      </p:sp>
    </p:spTree>
    <p:extLst>
      <p:ext uri="{BB962C8B-B14F-4D97-AF65-F5344CB8AC3E}">
        <p14:creationId xmlns:p14="http://schemas.microsoft.com/office/powerpoint/2010/main" val="353732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in cost Analysis</a:t>
            </a:r>
          </a:p>
        </p:txBody>
      </p:sp>
      <p:sp>
        <p:nvSpPr>
          <p:cNvPr id="3" name="Text Placeholder 2"/>
          <p:cNvSpPr>
            <a:spLocks noGrp="1"/>
          </p:cNvSpPr>
          <p:nvPr>
            <p:ph type="body" idx="1"/>
          </p:nvPr>
        </p:nvSpPr>
        <p:spPr/>
        <p:txBody>
          <a:bodyPr/>
          <a:lstStyle/>
          <a:p>
            <a:pPr marL="342900">
              <a:buAutoNum type="arabicPeriod"/>
            </a:pPr>
            <a:r>
              <a:rPr lang="en-GB" dirty="0">
                <a:ea typeface="+mn-lt"/>
                <a:cs typeface="+mn-lt"/>
              </a:rPr>
              <a:t>Create a list of components</a:t>
            </a:r>
          </a:p>
          <a:p>
            <a:pPr marL="342900">
              <a:buClr>
                <a:srgbClr val="EEEBE3"/>
              </a:buClr>
              <a:buAutoNum type="arabicPeriod"/>
            </a:pPr>
            <a:r>
              <a:rPr lang="en-GB" dirty="0">
                <a:ea typeface="+mn-lt"/>
                <a:cs typeface="+mn-lt"/>
              </a:rPr>
              <a:t>Determine the cost of each component</a:t>
            </a:r>
          </a:p>
          <a:p>
            <a:pPr marL="342900">
              <a:buClr>
                <a:srgbClr val="EEEBE3"/>
              </a:buClr>
              <a:buAutoNum type="arabicPeriod"/>
            </a:pPr>
            <a:r>
              <a:rPr lang="en-GB" dirty="0">
                <a:ea typeface="+mn-lt"/>
                <a:cs typeface="+mn-lt"/>
              </a:rPr>
              <a:t>Determine the value of each component</a:t>
            </a:r>
          </a:p>
          <a:p>
            <a:pPr marL="342900">
              <a:buClr>
                <a:srgbClr val="EEEBE3"/>
              </a:buClr>
              <a:buAutoNum type="arabicPeriod"/>
            </a:pPr>
            <a:r>
              <a:rPr lang="en-GB" dirty="0">
                <a:ea typeface="+mn-lt"/>
                <a:cs typeface="+mn-lt"/>
              </a:rPr>
              <a:t>Consider the value of functions</a:t>
            </a:r>
          </a:p>
          <a:p>
            <a:pPr marL="342900">
              <a:buClr>
                <a:srgbClr val="EEEBE3"/>
              </a:buClr>
              <a:buAutoNum type="arabicPeriod"/>
            </a:pPr>
            <a:r>
              <a:rPr lang="en-GB" dirty="0">
                <a:ea typeface="+mn-lt"/>
                <a:cs typeface="+mn-lt"/>
              </a:rPr>
              <a:t>Generate alternatives that lead to reduced costs and/or increased value</a:t>
            </a:r>
          </a:p>
          <a:p>
            <a:pPr marL="342900">
              <a:buClr>
                <a:srgbClr val="EEEBE3"/>
              </a:buClr>
              <a:buAutoNum type="arabicPeriod"/>
            </a:pPr>
            <a:r>
              <a:rPr lang="en-GB" dirty="0">
                <a:ea typeface="+mn-lt"/>
                <a:cs typeface="+mn-lt"/>
              </a:rPr>
              <a:t>Evaluate alternatives</a:t>
            </a:r>
            <a:endParaRPr lang="en-GB" sz="2400" dirty="0"/>
          </a:p>
          <a:p>
            <a:endParaRPr lang="en-IN" dirty="0"/>
          </a:p>
        </p:txBody>
      </p:sp>
    </p:spTree>
    <p:extLst>
      <p:ext uri="{BB962C8B-B14F-4D97-AF65-F5344CB8AC3E}">
        <p14:creationId xmlns:p14="http://schemas.microsoft.com/office/powerpoint/2010/main" val="320946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in value Analysis</a:t>
            </a:r>
          </a:p>
        </p:txBody>
      </p:sp>
      <p:sp>
        <p:nvSpPr>
          <p:cNvPr id="3" name="Text Placeholder 2"/>
          <p:cNvSpPr>
            <a:spLocks noGrp="1"/>
          </p:cNvSpPr>
          <p:nvPr>
            <p:ph type="body" idx="1"/>
          </p:nvPr>
        </p:nvSpPr>
        <p:spPr/>
        <p:txBody>
          <a:bodyPr/>
          <a:lstStyle/>
          <a:p>
            <a:endParaRPr lang="en-IN" dirty="0"/>
          </a:p>
        </p:txBody>
      </p:sp>
      <p:pic>
        <p:nvPicPr>
          <p:cNvPr id="4" name="Picture 4" descr="Diagram&#10;&#10;Description automatically generated">
            <a:extLst>
              <a:ext uri="{FF2B5EF4-FFF2-40B4-BE49-F238E27FC236}">
                <a16:creationId xmlns:a16="http://schemas.microsoft.com/office/drawing/2014/main" id="{286D9425-DF60-488D-BEC9-48053AF2BB4C}"/>
              </a:ext>
            </a:extLst>
          </p:cNvPr>
          <p:cNvPicPr>
            <a:picLocks noChangeAspect="1"/>
          </p:cNvPicPr>
          <p:nvPr/>
        </p:nvPicPr>
        <p:blipFill>
          <a:blip r:embed="rId2"/>
          <a:stretch>
            <a:fillRect/>
          </a:stretch>
        </p:blipFill>
        <p:spPr>
          <a:xfrm>
            <a:off x="882713" y="1934869"/>
            <a:ext cx="4572418" cy="3032726"/>
          </a:xfrm>
          <a:prstGeom prst="rect">
            <a:avLst/>
          </a:prstGeom>
        </p:spPr>
      </p:pic>
    </p:spTree>
    <p:extLst>
      <p:ext uri="{BB962C8B-B14F-4D97-AF65-F5344CB8AC3E}">
        <p14:creationId xmlns:p14="http://schemas.microsoft.com/office/powerpoint/2010/main" val="36372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Value Analysis</a:t>
            </a:r>
          </a:p>
        </p:txBody>
      </p:sp>
      <p:sp>
        <p:nvSpPr>
          <p:cNvPr id="3" name="Text Placeholder 2"/>
          <p:cNvSpPr>
            <a:spLocks noGrp="1"/>
          </p:cNvSpPr>
          <p:nvPr>
            <p:ph type="body" idx="1"/>
          </p:nvPr>
        </p:nvSpPr>
        <p:spPr/>
        <p:txBody>
          <a:bodyPr/>
          <a:lstStyle/>
          <a:p>
            <a:pPr marL="0" indent="0" algn="just">
              <a:buNone/>
            </a:pPr>
            <a:r>
              <a:rPr lang="en-US" dirty="0">
                <a:ea typeface="+mn-lt"/>
                <a:cs typeface="+mn-lt"/>
              </a:rPr>
              <a:t>Value Analysis (VA) is concerned with existing products. It involves a current product being analyzed and evaluated by a team, to reduce costs, improve product function or both.</a:t>
            </a:r>
            <a:endParaRPr lang="en-US" dirty="0"/>
          </a:p>
          <a:p>
            <a:pPr marL="0" indent="0" algn="just">
              <a:buNone/>
            </a:pPr>
            <a:r>
              <a:rPr lang="en-US" dirty="0">
                <a:ea typeface="+mn-lt"/>
                <a:cs typeface="+mn-lt"/>
              </a:rPr>
              <a:t>A significant part of VA is a technique called </a:t>
            </a:r>
            <a:r>
              <a:rPr lang="en-US" b="1" dirty="0">
                <a:ea typeface="+mn-lt"/>
                <a:cs typeface="+mn-lt"/>
              </a:rPr>
              <a:t>Functional Analysis</a:t>
            </a:r>
            <a:r>
              <a:rPr lang="en-US" dirty="0">
                <a:ea typeface="+mn-lt"/>
                <a:cs typeface="+mn-lt"/>
              </a:rPr>
              <a:t>, where the product is broken down and reviewed as a number of assemblies.</a:t>
            </a:r>
            <a:endParaRPr lang="en-US" dirty="0"/>
          </a:p>
          <a:p>
            <a:endParaRPr lang="en-IN" dirty="0"/>
          </a:p>
        </p:txBody>
      </p:sp>
    </p:spTree>
    <p:extLst>
      <p:ext uri="{BB962C8B-B14F-4D97-AF65-F5344CB8AC3E}">
        <p14:creationId xmlns:p14="http://schemas.microsoft.com/office/powerpoint/2010/main" val="426294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What is Value?</a:t>
            </a:r>
            <a:endParaRPr b="0">
              <a:latin typeface="Times New Roman" pitchFamily="18" charset="0"/>
              <a:cs typeface="Times New Roman" pitchFamily="18" charset="0"/>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0">
                <a:latin typeface="Times New Roman" pitchFamily="18" charset="0"/>
                <a:cs typeface="Times New Roman" pitchFamily="18" charset="0"/>
              </a:rPr>
              <a:t>The minimum money which has to be expended in purchasing or manufacturing a product to create the appropriate use of esteem factors.</a:t>
            </a:r>
            <a:endParaRPr b="0">
              <a:latin typeface="Times New Roman" pitchFamily="18" charset="0"/>
              <a:cs typeface="Times New Roman" pitchFamily="18" charset="0"/>
            </a:endParaRPr>
          </a:p>
        </p:txBody>
      </p:sp>
      <p:pic>
        <p:nvPicPr>
          <p:cNvPr id="168" name="Google Shape;168;p29"/>
          <p:cNvPicPr preferRelativeResize="0"/>
          <p:nvPr/>
        </p:nvPicPr>
        <p:blipFill>
          <a:blip r:embed="rId3">
            <a:alphaModFix/>
          </a:blip>
          <a:stretch>
            <a:fillRect/>
          </a:stretch>
        </p:blipFill>
        <p:spPr>
          <a:xfrm>
            <a:off x="2658550" y="2126175"/>
            <a:ext cx="3826900" cy="2296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Division of Value</a:t>
            </a:r>
            <a:endParaRPr b="0">
              <a:latin typeface="Times New Roman" pitchFamily="18" charset="0"/>
              <a:cs typeface="Times New Roman" pitchFamily="18" charset="0"/>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Use of functional Value</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Esteem Value</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Cost Value</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Exchange Value</a:t>
            </a:r>
            <a:endParaRPr b="0">
              <a:latin typeface="Times New Roman" pitchFamily="18" charset="0"/>
              <a:cs typeface="Times New Roman" pitchFamily="18" charset="0"/>
            </a:endParaRPr>
          </a:p>
          <a:p>
            <a:pPr marL="0" lvl="0" indent="0" algn="l" rtl="0">
              <a:spcBef>
                <a:spcPts val="1200"/>
              </a:spcBef>
              <a:spcAft>
                <a:spcPts val="1200"/>
              </a:spcAft>
              <a:buNone/>
            </a:pPr>
            <a:endParaRPr b="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Advantages of Value Analysis</a:t>
            </a:r>
            <a:endParaRPr b="0">
              <a:latin typeface="Times New Roman" pitchFamily="18" charset="0"/>
              <a:cs typeface="Times New Roman" pitchFamily="18" charset="0"/>
            </a:endParaRPr>
          </a:p>
        </p:txBody>
      </p:sp>
      <p:sp>
        <p:nvSpPr>
          <p:cNvPr id="180" name="Google Shape;18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0">
                <a:latin typeface="Times New Roman" pitchFamily="18" charset="0"/>
                <a:cs typeface="Times New Roman" pitchFamily="18" charset="0"/>
              </a:rPr>
              <a:t>It leads to improvements in product designs so that, most appropriate products are produced.</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High quality (value) is maintained.</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All round efficiency is achieved by eliminating waste of various types.</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Cost savings provide a measure for judging managerial effectiveness.</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New ideas are generated and incorporated.</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Team spirit and morale are improved.</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Areas requiring attention and improvement are pinpointed.</a:t>
            </a:r>
            <a:endParaRPr b="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Advantages of Value Analysis</a:t>
            </a:r>
            <a:endParaRPr b="0">
              <a:latin typeface="Times New Roman" pitchFamily="18" charset="0"/>
              <a:cs typeface="Times New Roman" pitchFamily="18" charset="0"/>
            </a:endParaRPr>
          </a:p>
        </p:txBody>
      </p:sp>
      <p:pic>
        <p:nvPicPr>
          <p:cNvPr id="186" name="Google Shape;186;p32"/>
          <p:cNvPicPr preferRelativeResize="0"/>
          <p:nvPr/>
        </p:nvPicPr>
        <p:blipFill>
          <a:blip r:embed="rId3">
            <a:alphaModFix/>
          </a:blip>
          <a:stretch>
            <a:fillRect/>
          </a:stretch>
        </p:blipFill>
        <p:spPr>
          <a:xfrm>
            <a:off x="4852325" y="1182406"/>
            <a:ext cx="4214325" cy="2778682"/>
          </a:xfrm>
          <a:prstGeom prst="rect">
            <a:avLst/>
          </a:prstGeom>
          <a:noFill/>
          <a:ln>
            <a:noFill/>
          </a:ln>
        </p:spPr>
      </p:pic>
      <p:sp>
        <p:nvSpPr>
          <p:cNvPr id="187" name="Google Shape;187;p32"/>
          <p:cNvSpPr txBox="1"/>
          <p:nvPr/>
        </p:nvSpPr>
        <p:spPr>
          <a:xfrm>
            <a:off x="442025" y="1165325"/>
            <a:ext cx="4410300" cy="4096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dirty="0">
                <a:solidFill>
                  <a:srgbClr val="1E1E1E"/>
                </a:solidFill>
                <a:highlight>
                  <a:srgbClr val="FFFFFF"/>
                </a:highlight>
                <a:latin typeface="Roboto"/>
                <a:ea typeface="Roboto"/>
                <a:cs typeface="Roboto"/>
                <a:sym typeface="Roboto"/>
              </a:rPr>
              <a:t>At the Planning stage of development, there are additional benefits to be derived from a Value Engineering Workshop:</a:t>
            </a:r>
            <a:endParaRPr sz="1500" dirty="0">
              <a:solidFill>
                <a:srgbClr val="1E1E1E"/>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1E1E1E"/>
              </a:solidFill>
              <a:highlight>
                <a:srgbClr val="FFFFFF"/>
              </a:highlight>
              <a:latin typeface="Roboto"/>
              <a:ea typeface="Roboto"/>
              <a:cs typeface="Roboto"/>
              <a:sym typeface="Roboto"/>
            </a:endParaRPr>
          </a:p>
          <a:p>
            <a:pPr marL="457200" lvl="0" indent="-323850" algn="just" rtl="0">
              <a:lnSpc>
                <a:spcPct val="115000"/>
              </a:lnSpc>
              <a:spcBef>
                <a:spcPts val="0"/>
              </a:spcBef>
              <a:spcAft>
                <a:spcPts val="0"/>
              </a:spcAft>
              <a:buClr>
                <a:srgbClr val="1E1E1E"/>
              </a:buClr>
              <a:buSzPts val="1500"/>
              <a:buFont typeface="Roboto"/>
              <a:buChar char="●"/>
            </a:pPr>
            <a:r>
              <a:rPr lang="en" sz="1500" dirty="0">
                <a:solidFill>
                  <a:srgbClr val="1E1E1E"/>
                </a:solidFill>
                <a:highlight>
                  <a:srgbClr val="FFFFFF"/>
                </a:highlight>
                <a:latin typeface="Roboto"/>
                <a:ea typeface="Roboto"/>
                <a:cs typeface="Roboto"/>
                <a:sym typeface="Roboto"/>
              </a:rPr>
              <a:t>Any changes to the program at this stage have very little if any impact on schedule and time and redesign costs.</a:t>
            </a:r>
            <a:endParaRPr sz="1500" dirty="0">
              <a:solidFill>
                <a:srgbClr val="1E1E1E"/>
              </a:solidFill>
              <a:highlight>
                <a:srgbClr val="FFFFFF"/>
              </a:highlight>
              <a:latin typeface="Roboto"/>
              <a:ea typeface="Roboto"/>
              <a:cs typeface="Roboto"/>
              <a:sym typeface="Roboto"/>
            </a:endParaRPr>
          </a:p>
          <a:p>
            <a:pPr marL="457200" lvl="0" indent="-323850" algn="just" rtl="0">
              <a:lnSpc>
                <a:spcPct val="115000"/>
              </a:lnSpc>
              <a:spcBef>
                <a:spcPts val="0"/>
              </a:spcBef>
              <a:spcAft>
                <a:spcPts val="0"/>
              </a:spcAft>
              <a:buClr>
                <a:srgbClr val="1E1E1E"/>
              </a:buClr>
              <a:buSzPts val="1500"/>
              <a:buFont typeface="Roboto"/>
              <a:buChar char="●"/>
            </a:pPr>
            <a:r>
              <a:rPr lang="en" sz="1500" dirty="0">
                <a:solidFill>
                  <a:srgbClr val="1E1E1E"/>
                </a:solidFill>
                <a:highlight>
                  <a:srgbClr val="FFFFFF"/>
                </a:highlight>
                <a:latin typeface="Roboto"/>
                <a:ea typeface="Roboto"/>
                <a:cs typeface="Roboto"/>
                <a:sym typeface="Roboto"/>
              </a:rPr>
              <a:t>The project will be developed with fewer changes, redesigns, and a greater understanding by all parties of what the final function and space allocations will be.</a:t>
            </a:r>
            <a:endParaRPr sz="1500" dirty="0">
              <a:solidFill>
                <a:srgbClr val="1E1E1E"/>
              </a:solidFill>
              <a:highlight>
                <a:srgbClr val="FFFFFF"/>
              </a:highlight>
              <a:latin typeface="Roboto"/>
              <a:ea typeface="Roboto"/>
              <a:cs typeface="Roboto"/>
              <a:sym typeface="Roboto"/>
            </a:endParaRPr>
          </a:p>
          <a:p>
            <a:pPr marL="457200" lvl="0" indent="-323850" algn="just" rtl="0">
              <a:lnSpc>
                <a:spcPct val="115000"/>
              </a:lnSpc>
              <a:spcBef>
                <a:spcPts val="0"/>
              </a:spcBef>
              <a:spcAft>
                <a:spcPts val="0"/>
              </a:spcAft>
              <a:buClr>
                <a:srgbClr val="1E1E1E"/>
              </a:buClr>
              <a:buSzPts val="1500"/>
              <a:buFont typeface="Roboto"/>
              <a:buChar char="●"/>
            </a:pPr>
            <a:r>
              <a:rPr lang="en" sz="1500" dirty="0">
                <a:solidFill>
                  <a:srgbClr val="1E1E1E"/>
                </a:solidFill>
                <a:highlight>
                  <a:srgbClr val="FFFFFF"/>
                </a:highlight>
                <a:latin typeface="Roboto"/>
                <a:ea typeface="Roboto"/>
                <a:cs typeface="Roboto"/>
                <a:sym typeface="Roboto"/>
              </a:rPr>
              <a:t>An independent team can bring a fresh outside view of alternate solutions from other similar projects.</a:t>
            </a:r>
            <a:endParaRPr sz="1500" dirty="0">
              <a:solidFill>
                <a:srgbClr val="1E1E1E"/>
              </a:solidFill>
              <a:highlight>
                <a:srgbClr val="FFFFFF"/>
              </a:highlight>
              <a:latin typeface="Roboto"/>
              <a:ea typeface="Roboto"/>
              <a:cs typeface="Roboto"/>
              <a:sym typeface="Roboto"/>
            </a:endParaRPr>
          </a:p>
          <a:p>
            <a:pPr marL="0" lvl="0" indent="0" algn="l" rtl="0">
              <a:spcBef>
                <a:spcPts val="800"/>
              </a:spcBef>
              <a:spcAft>
                <a:spcPts val="0"/>
              </a:spcAft>
              <a:buNone/>
            </a:pPr>
            <a:endParaRPr sz="1500" dirty="0">
              <a:solidFill>
                <a:srgbClr val="1E1E1E"/>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Procedure of Value Analysis</a:t>
            </a:r>
            <a:endParaRPr b="0">
              <a:latin typeface="Times New Roman" pitchFamily="18" charset="0"/>
              <a:cs typeface="Times New Roman" pitchFamily="18" charset="0"/>
            </a:endParaRPr>
          </a:p>
        </p:txBody>
      </p:sp>
      <p:sp>
        <p:nvSpPr>
          <p:cNvPr id="193" name="Google Shape;19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0">
                <a:latin typeface="Times New Roman" pitchFamily="18" charset="0"/>
                <a:cs typeface="Times New Roman" pitchFamily="18" charset="0"/>
              </a:rPr>
              <a:t>There is no standard approach or procedure</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Ascertaining the needs and wants of customers</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Specifying the function of products and components</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Determining the appropriate cost of desired performance</a:t>
            </a:r>
            <a:endParaRPr b="0">
              <a:latin typeface="Times New Roman" pitchFamily="18" charset="0"/>
              <a:cs typeface="Times New Roman" pitchFamily="18" charset="0"/>
            </a:endParaRPr>
          </a:p>
          <a:p>
            <a:pPr marL="457200" lvl="0" indent="-342900" algn="l" rtl="0">
              <a:spcBef>
                <a:spcPts val="0"/>
              </a:spcBef>
              <a:spcAft>
                <a:spcPts val="0"/>
              </a:spcAft>
              <a:buSzPts val="1800"/>
              <a:buChar char="●"/>
            </a:pPr>
            <a:r>
              <a:rPr lang="en" b="0">
                <a:latin typeface="Times New Roman" pitchFamily="18" charset="0"/>
                <a:cs typeface="Times New Roman" pitchFamily="18" charset="0"/>
              </a:rPr>
              <a:t>Identifying better alternatives in terms of work procedures.</a:t>
            </a:r>
            <a:endParaRPr b="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Implementation of Value Analysis	</a:t>
            </a:r>
            <a:endParaRPr b="0">
              <a:latin typeface="Times New Roman" pitchFamily="18" charset="0"/>
              <a:cs typeface="Times New Roman" pitchFamily="18" charset="0"/>
            </a:endParaRPr>
          </a:p>
        </p:txBody>
      </p:sp>
      <p:sp>
        <p:nvSpPr>
          <p:cNvPr id="199" name="Google Shape;19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Identifying the function as primary or secondary</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Evaluation of the function by comparison </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Basic question - Does the function accomplish reliability at the best cost?</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Develop alternatives</a:t>
            </a:r>
            <a:endParaRPr b="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E481F564-6D49-48F9-A380-EF0A94D44CDA}"/>
              </a:ext>
            </a:extLst>
          </p:cNvPr>
          <p:cNvPicPr>
            <a:picLocks noGrp="1" noChangeAspect="1"/>
          </p:cNvPicPr>
          <p:nvPr>
            <p:ph idx="1"/>
          </p:nvPr>
        </p:nvPicPr>
        <p:blipFill>
          <a:blip r:embed="rId2"/>
          <a:stretch>
            <a:fillRect/>
          </a:stretch>
        </p:blipFill>
        <p:spPr>
          <a:xfrm>
            <a:off x="417118" y="0"/>
            <a:ext cx="8309764" cy="5143500"/>
          </a:xfrm>
          <a:prstGeom prst="rect">
            <a:avLst/>
          </a:prstGeom>
          <a:ln>
            <a:noFill/>
          </a:ln>
        </p:spPr>
      </p:pic>
    </p:spTree>
    <p:extLst>
      <p:ext uri="{BB962C8B-B14F-4D97-AF65-F5344CB8AC3E}">
        <p14:creationId xmlns:p14="http://schemas.microsoft.com/office/powerpoint/2010/main" val="136678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Value Analysis Steps	</a:t>
            </a:r>
            <a:endParaRPr b="0">
              <a:latin typeface="Times New Roman" pitchFamily="18" charset="0"/>
              <a:cs typeface="Times New Roman" pitchFamily="18" charset="0"/>
            </a:endParaRPr>
          </a:p>
        </p:txBody>
      </p:sp>
      <p:sp>
        <p:nvSpPr>
          <p:cNvPr id="205" name="Google Shape;20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Gather information </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Measure Performance</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Analyse Functions</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Generate Ideas</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Evaluate and Rank Ideas</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Develop and Expand Ideas</a:t>
            </a:r>
            <a:endParaRPr b="0">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 b="0">
                <a:latin typeface="Times New Roman" pitchFamily="18" charset="0"/>
                <a:cs typeface="Times New Roman" pitchFamily="18" charset="0"/>
              </a:rPr>
              <a:t>Present Ideas</a:t>
            </a:r>
            <a:endParaRPr b="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Phases of Value Analysis</a:t>
            </a:r>
            <a:endParaRPr b="0">
              <a:latin typeface="Times New Roman" pitchFamily="18" charset="0"/>
              <a:cs typeface="Times New Roman" pitchFamily="18" charset="0"/>
            </a:endParaRPr>
          </a:p>
        </p:txBody>
      </p:sp>
      <p:pic>
        <p:nvPicPr>
          <p:cNvPr id="211" name="Google Shape;211;p36"/>
          <p:cNvPicPr preferRelativeResize="0"/>
          <p:nvPr/>
        </p:nvPicPr>
        <p:blipFill>
          <a:blip r:embed="rId3">
            <a:alphaModFix/>
          </a:blip>
          <a:stretch>
            <a:fillRect/>
          </a:stretch>
        </p:blipFill>
        <p:spPr>
          <a:xfrm>
            <a:off x="621800" y="1017725"/>
            <a:ext cx="7900405" cy="3820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Value Engineering Framework</a:t>
            </a:r>
            <a:endParaRPr b="0">
              <a:latin typeface="Times New Roman" pitchFamily="18" charset="0"/>
              <a:cs typeface="Times New Roman" pitchFamily="18" charset="0"/>
            </a:endParaRPr>
          </a:p>
        </p:txBody>
      </p:sp>
      <p:pic>
        <p:nvPicPr>
          <p:cNvPr id="217" name="Google Shape;217;p37"/>
          <p:cNvPicPr preferRelativeResize="0"/>
          <p:nvPr/>
        </p:nvPicPr>
        <p:blipFill>
          <a:blip r:embed="rId3">
            <a:alphaModFix/>
          </a:blip>
          <a:stretch>
            <a:fillRect/>
          </a:stretch>
        </p:blipFill>
        <p:spPr>
          <a:xfrm>
            <a:off x="1246450" y="1017725"/>
            <a:ext cx="6766600"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1: Identify a Key Business Initiatives </a:t>
            </a:r>
            <a:endParaRPr b="0">
              <a:latin typeface="Times New Roman" pitchFamily="18" charset="0"/>
              <a:cs typeface="Times New Roman" pitchFamily="18" charset="0"/>
            </a:endParaRPr>
          </a:p>
        </p:txBody>
      </p:sp>
      <p:sp>
        <p:nvSpPr>
          <p:cNvPr id="223" name="Google Shape;223;p38"/>
          <p:cNvSpPr txBox="1">
            <a:spLocks noGrp="1"/>
          </p:cNvSpPr>
          <p:nvPr>
            <p:ph type="body" idx="1"/>
          </p:nvPr>
        </p:nvSpPr>
        <p:spPr>
          <a:xfrm>
            <a:off x="311700" y="1017725"/>
            <a:ext cx="8520600" cy="36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50" b="0" dirty="0">
                <a:solidFill>
                  <a:srgbClr val="454545"/>
                </a:solidFill>
                <a:highlight>
                  <a:srgbClr val="FFFFFF"/>
                </a:highlight>
                <a:latin typeface="Times New Roman" pitchFamily="18" charset="0"/>
                <a:cs typeface="Times New Roman" pitchFamily="18" charset="0"/>
              </a:rPr>
              <a:t>We have found that  How conversation must start with a focus on the organizations Key Business Initiatives; that is, what is important to the business over the next 12 to 18 months. Your organization may have business initiatives such as:</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60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Reduce inventory costs</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Improve supply chain reliability</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Reduce unplanned operational downtime</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Improve customer retention</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Improve yield</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Improve “first time fix”</a:t>
            </a:r>
            <a:endParaRPr sz="1450" b="0" dirty="0">
              <a:solidFill>
                <a:srgbClr val="454545"/>
              </a:solidFill>
              <a:highlight>
                <a:srgbClr val="FFFFFF"/>
              </a:highlight>
              <a:latin typeface="Times New Roman" pitchFamily="18" charset="0"/>
              <a:cs typeface="Times New Roman" pitchFamily="18" charset="0"/>
            </a:endParaRPr>
          </a:p>
          <a:p>
            <a:pPr marL="825500" lvl="0" indent="-320675" algn="l" rtl="0">
              <a:spcBef>
                <a:spcPts val="0"/>
              </a:spcBef>
              <a:spcAft>
                <a:spcPts val="0"/>
              </a:spcAft>
              <a:buClr>
                <a:srgbClr val="454545"/>
              </a:buClr>
              <a:buSzPts val="1450"/>
              <a:buChar char="●"/>
            </a:pPr>
            <a:r>
              <a:rPr lang="en" sz="1450" b="0" dirty="0">
                <a:solidFill>
                  <a:srgbClr val="454545"/>
                </a:solidFill>
                <a:highlight>
                  <a:srgbClr val="FFFFFF"/>
                </a:highlight>
                <a:latin typeface="Times New Roman" pitchFamily="18" charset="0"/>
                <a:cs typeface="Times New Roman" pitchFamily="18" charset="0"/>
              </a:rPr>
              <a:t>Improve supply chain reliability and quality</a:t>
            </a:r>
            <a:endParaRPr sz="1450" b="0" dirty="0">
              <a:solidFill>
                <a:srgbClr val="454545"/>
              </a:solidFill>
              <a:highlight>
                <a:srgbClr val="FFFFFF"/>
              </a:highlight>
              <a:latin typeface="Times New Roman" pitchFamily="18" charset="0"/>
              <a:cs typeface="Times New Roman" pitchFamily="18" charset="0"/>
            </a:endParaRPr>
          </a:p>
          <a:p>
            <a:pPr marL="0" lvl="0" indent="0" algn="l" rtl="0">
              <a:spcBef>
                <a:spcPts val="1400"/>
              </a:spcBef>
              <a:spcAft>
                <a:spcPts val="0"/>
              </a:spcAft>
              <a:buClr>
                <a:schemeClr val="dk1"/>
              </a:buClr>
              <a:buSzPts val="1100"/>
              <a:buFont typeface="Arial"/>
              <a:buNone/>
            </a:pPr>
            <a:r>
              <a:rPr lang="en" sz="1450" b="0" dirty="0">
                <a:solidFill>
                  <a:srgbClr val="454545"/>
                </a:solidFill>
                <a:highlight>
                  <a:srgbClr val="FFFFFF"/>
                </a:highlight>
                <a:latin typeface="Times New Roman" pitchFamily="18" charset="0"/>
                <a:cs typeface="Times New Roman" pitchFamily="18" charset="0"/>
              </a:rPr>
              <a:t>These are all most excellent business initiatives. You just need to invest the time to understand and research them thoroughly including the business, customer, environmental and operational benefits, and the metrics and Key Performance Indicators against which progress and success will be measured.</a:t>
            </a:r>
            <a:endParaRPr sz="1450" b="0" dirty="0">
              <a:solidFill>
                <a:srgbClr val="454545"/>
              </a:solidFill>
              <a:highlight>
                <a:srgbClr val="FFFFFF"/>
              </a:highlight>
              <a:latin typeface="Times New Roman" pitchFamily="18" charset="0"/>
              <a:cs typeface="Times New Roman" pitchFamily="18" charset="0"/>
            </a:endParaRPr>
          </a:p>
          <a:p>
            <a:pPr marL="0" lvl="0" indent="0" algn="l" rtl="0">
              <a:spcBef>
                <a:spcPts val="600"/>
              </a:spcBef>
              <a:spcAft>
                <a:spcPts val="0"/>
              </a:spcAft>
              <a:buClr>
                <a:schemeClr val="dk1"/>
              </a:buClr>
              <a:buSzPts val="1100"/>
              <a:buFont typeface="Arial"/>
              <a:buNone/>
            </a:pPr>
            <a:endParaRPr sz="1400" b="0" dirty="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sz="2100" b="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2: Identify Key Business Stakeholders</a:t>
            </a:r>
            <a:endParaRPr b="0">
              <a:latin typeface="Times New Roman" pitchFamily="18" charset="0"/>
              <a:cs typeface="Times New Roman" pitchFamily="18" charset="0"/>
            </a:endParaRPr>
          </a:p>
        </p:txBody>
      </p:sp>
      <p:sp>
        <p:nvSpPr>
          <p:cNvPr id="229" name="Google Shape;22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lgn="just"/>
            <a:r>
              <a:rPr lang="en" b="0" dirty="0">
                <a:latin typeface="Times New Roman" pitchFamily="18" charset="0"/>
                <a:cs typeface="Times New Roman" pitchFamily="18" charset="0"/>
              </a:rPr>
              <a:t>Once you identify the targeted business initiative, we want to identify the business stakeholders who either impact or are impacted by the targeted business initiative.  </a:t>
            </a:r>
          </a:p>
          <a:p>
            <a:pPr marL="0" indent="0" algn="just">
              <a:buNone/>
            </a:pPr>
            <a:endParaRPr lang="en" b="0" dirty="0">
              <a:latin typeface="Times New Roman" pitchFamily="18" charset="0"/>
              <a:cs typeface="Times New Roman" pitchFamily="18" charset="0"/>
            </a:endParaRPr>
          </a:p>
          <a:p>
            <a:pPr marL="285750" indent="-285750" algn="just"/>
            <a:r>
              <a:rPr lang="en" b="0" dirty="0">
                <a:latin typeface="Times New Roman" pitchFamily="18" charset="0"/>
                <a:cs typeface="Times New Roman" pitchFamily="18" charset="0"/>
              </a:rPr>
              <a:t>This should be at least 4 to 5 different organizations because you want diverse perspectives on how these organizations plan to address or support the targeted business initiative. </a:t>
            </a:r>
            <a:endParaRPr b="0" dirty="0">
              <a:latin typeface="Times New Roman" pitchFamily="18" charset="0"/>
              <a:cs typeface="Times New Roman" pitchFamily="18" charset="0"/>
            </a:endParaRPr>
          </a:p>
          <a:p>
            <a:pPr marL="285750" indent="-285750" algn="just">
              <a:spcBef>
                <a:spcPts val="1200"/>
              </a:spcBef>
              <a:spcAft>
                <a:spcPts val="1200"/>
              </a:spcAft>
            </a:pPr>
            <a:r>
              <a:rPr lang="en" b="0" dirty="0">
                <a:latin typeface="Times New Roman" pitchFamily="18" charset="0"/>
                <a:cs typeface="Times New Roman" pitchFamily="18" charset="0"/>
              </a:rPr>
              <a:t>You can use Personas (a Design Thinking tool) to help us understand with the stakeholders with respect to their work objectives, work environment, key decisions, questions and impediments.</a:t>
            </a:r>
            <a:endParaRPr b="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3: Identify, Validate, Value and Prioritize the Decisions</a:t>
            </a:r>
            <a:endParaRPr b="0">
              <a:latin typeface="Times New Roman" pitchFamily="18" charset="0"/>
              <a:cs typeface="Times New Roman" pitchFamily="18" charset="0"/>
            </a:endParaRPr>
          </a:p>
        </p:txBody>
      </p:sp>
      <p:sp>
        <p:nvSpPr>
          <p:cNvPr id="235" name="Google Shape;235;p40"/>
          <p:cNvSpPr txBox="1">
            <a:spLocks noGrp="1"/>
          </p:cNvSpPr>
          <p:nvPr>
            <p:ph type="body" idx="1"/>
          </p:nvPr>
        </p:nvSpPr>
        <p:spPr>
          <a:xfrm>
            <a:off x="311700" y="1463475"/>
            <a:ext cx="8520600" cy="310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0" dirty="0">
              <a:latin typeface="Times New Roman" pitchFamily="18" charset="0"/>
              <a:cs typeface="Times New Roman" pitchFamily="18" charset="0"/>
            </a:endParaRPr>
          </a:p>
          <a:p>
            <a:pPr marL="0" lvl="0" indent="0" algn="just" rtl="0">
              <a:spcBef>
                <a:spcPts val="1200"/>
              </a:spcBef>
              <a:spcAft>
                <a:spcPts val="1200"/>
              </a:spcAft>
              <a:buNone/>
            </a:pPr>
            <a:r>
              <a:rPr lang="en" b="0" dirty="0">
                <a:latin typeface="Times New Roman" pitchFamily="18" charset="0"/>
                <a:cs typeface="Times New Roman" pitchFamily="18" charset="0"/>
              </a:rPr>
              <a:t>Now the money step!  Yep, once we know the targeted business initiative and the key stakeholders, then we want to drive facilitated collaboration across the different stakeholders to identify, validate, value and prioritize the decisions that these stakeholders need to make in support of the targeted business initiative.</a:t>
            </a:r>
            <a:endParaRPr b="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4: Identify Supporting Predictions</a:t>
            </a:r>
            <a:endParaRPr b="0">
              <a:latin typeface="Times New Roman" pitchFamily="18" charset="0"/>
              <a:cs typeface="Times New Roman" pitchFamily="18" charset="0"/>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lgn="just"/>
            <a:r>
              <a:rPr lang="en" b="0" dirty="0">
                <a:latin typeface="Times New Roman" pitchFamily="18" charset="0"/>
                <a:cs typeface="Times New Roman" pitchFamily="18" charset="0"/>
              </a:rPr>
              <a:t>For each of the top priority decisions, you want to next identify the predictions that each stakeholder needs to make in support of those decisions. </a:t>
            </a:r>
          </a:p>
          <a:p>
            <a:pPr marL="285750" indent="-285750" algn="just"/>
            <a:endParaRPr lang="en" b="0" dirty="0">
              <a:latin typeface="Times New Roman" pitchFamily="18" charset="0"/>
              <a:cs typeface="Times New Roman" pitchFamily="18" charset="0"/>
            </a:endParaRPr>
          </a:p>
          <a:p>
            <a:pPr marL="285750" indent="-285750" algn="just"/>
            <a:r>
              <a:rPr lang="en" b="0" dirty="0">
                <a:latin typeface="Times New Roman" pitchFamily="18" charset="0"/>
                <a:cs typeface="Times New Roman" pitchFamily="18" charset="0"/>
              </a:rPr>
              <a:t>Sometimes it is easier, when working with the business stakeholders, to ask them what questions they need to answer to support their key decisions. </a:t>
            </a:r>
          </a:p>
          <a:p>
            <a:pPr marL="285750" indent="-285750" algn="just"/>
            <a:endParaRPr lang="en" b="0" dirty="0">
              <a:latin typeface="Times New Roman" pitchFamily="18" charset="0"/>
              <a:cs typeface="Times New Roman" pitchFamily="18" charset="0"/>
            </a:endParaRPr>
          </a:p>
          <a:p>
            <a:pPr marL="285750" indent="-285750" algn="just"/>
            <a:r>
              <a:rPr lang="en" b="0" dirty="0">
                <a:latin typeface="Times New Roman" pitchFamily="18" charset="0"/>
                <a:cs typeface="Times New Roman" pitchFamily="18" charset="0"/>
              </a:rPr>
              <a:t>Then it’s a simple process of converting those questions into predictions.</a:t>
            </a:r>
            <a:endParaRPr b="0" dirty="0">
              <a:latin typeface="Times New Roman" pitchFamily="18" charset="0"/>
              <a:cs typeface="Times New Roman" pitchFamily="18" charset="0"/>
            </a:endParaRPr>
          </a:p>
          <a:p>
            <a:pPr marL="285750" indent="-285750" algn="just">
              <a:spcBef>
                <a:spcPts val="1200"/>
              </a:spcBef>
              <a:spcAft>
                <a:spcPts val="1200"/>
              </a:spcAft>
            </a:pPr>
            <a:r>
              <a:rPr lang="en" b="0" dirty="0">
                <a:latin typeface="Times New Roman" pitchFamily="18" charset="0"/>
                <a:cs typeface="Times New Roman" pitchFamily="18" charset="0"/>
              </a:rPr>
              <a:t> To help organizations frame or understand the potential of data science, I start my customer conversations with a very simple question: How effective is your organization at leveraging data and analytics to power your business models?</a:t>
            </a:r>
            <a:endParaRPr b="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5: Identify Potential Data Sources and Instrumentation Strategy</a:t>
            </a:r>
            <a:endParaRPr b="0">
              <a:latin typeface="Times New Roman" pitchFamily="18" charset="0"/>
              <a:cs typeface="Times New Roman" pitchFamily="18" charset="0"/>
            </a:endParaRPr>
          </a:p>
        </p:txBody>
      </p:sp>
      <p:sp>
        <p:nvSpPr>
          <p:cNvPr id="247" name="Google Shape;247;p42"/>
          <p:cNvSpPr txBox="1">
            <a:spLocks noGrp="1"/>
          </p:cNvSpPr>
          <p:nvPr>
            <p:ph type="body" idx="1"/>
          </p:nvPr>
        </p:nvSpPr>
        <p:spPr>
          <a:xfrm>
            <a:off x="311700" y="1435075"/>
            <a:ext cx="8520600" cy="31338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n" b="0" dirty="0">
                <a:latin typeface="Times New Roman" pitchFamily="18" charset="0"/>
                <a:cs typeface="Times New Roman" pitchFamily="18" charset="0"/>
              </a:rPr>
              <a:t>The next step is to work with the business stakeholders to identify what data you might need to make those predictions.  The trick for fueling data brainstorming builds upon the “Predictions” identified in Step 4.  We simply add the phrase “and what data might you need to make that prediction?” to the prediction statement.</a:t>
            </a:r>
            <a:endParaRPr b="0" dirty="0">
              <a:latin typeface="Times New Roman" pitchFamily="18" charset="0"/>
              <a:cs typeface="Times New Roman" pitchFamily="18" charset="0"/>
            </a:endParaRPr>
          </a:p>
          <a:p>
            <a:pPr marL="0" lvl="0" indent="0" algn="just" rtl="0">
              <a:spcBef>
                <a:spcPts val="1200"/>
              </a:spcBef>
              <a:spcAft>
                <a:spcPts val="0"/>
              </a:spcAft>
              <a:buNone/>
            </a:pPr>
            <a:r>
              <a:rPr lang="en" b="0" dirty="0">
                <a:latin typeface="Times New Roman" pitchFamily="18" charset="0"/>
                <a:cs typeface="Times New Roman" pitchFamily="18" charset="0"/>
              </a:rPr>
              <a:t> For example:</a:t>
            </a:r>
            <a:endParaRPr b="0" dirty="0">
              <a:latin typeface="Times New Roman" pitchFamily="18" charset="0"/>
              <a:cs typeface="Times New Roman" pitchFamily="18" charset="0"/>
            </a:endParaRPr>
          </a:p>
          <a:p>
            <a:pPr marL="457200" lvl="0" indent="-317182" algn="just" rtl="0">
              <a:spcBef>
                <a:spcPts val="1200"/>
              </a:spcBef>
              <a:spcAft>
                <a:spcPts val="0"/>
              </a:spcAft>
              <a:buSzPct val="100000"/>
              <a:buChar char="●"/>
            </a:pPr>
            <a:r>
              <a:rPr lang="en" b="0" dirty="0">
                <a:latin typeface="Times New Roman" pitchFamily="18" charset="0"/>
                <a:cs typeface="Times New Roman" pitchFamily="18" charset="0"/>
              </a:rPr>
              <a:t> What will revenues and profits likely be next year…and what data you might need to make that prediction? The data source suggestions might include commodity price history, economic conditions, trade tariffs, fertilizer and pesticide prices, weather conditions, fuel prices and more.</a:t>
            </a:r>
            <a:endParaRPr b="0" dirty="0">
              <a:latin typeface="Times New Roman" pitchFamily="18" charset="0"/>
              <a:cs typeface="Times New Roman" pitchFamily="18" charset="0"/>
            </a:endParaRPr>
          </a:p>
          <a:p>
            <a:pPr marL="457200" lvl="0" indent="-317182" algn="just" rtl="0">
              <a:spcBef>
                <a:spcPts val="0"/>
              </a:spcBef>
              <a:spcAft>
                <a:spcPts val="0"/>
              </a:spcAft>
              <a:buSzPct val="100000"/>
              <a:buChar char="●"/>
            </a:pPr>
            <a:r>
              <a:rPr lang="en" b="0" dirty="0">
                <a:latin typeface="Times New Roman" pitchFamily="18" charset="0"/>
                <a:cs typeface="Times New Roman" pitchFamily="18" charset="0"/>
              </a:rPr>
              <a:t> How much fertilizer will I likely need next planting season…and what data you might need to make that prediction? The data source suggestions might include pesticide and herbicide usage history, weather conditions, crops to be planted, pest forecasts, soil conditions, and more.</a:t>
            </a:r>
            <a:endParaRPr b="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Step 6: Identify Supporting Architecture and Technologies</a:t>
            </a:r>
            <a:endParaRPr b="0">
              <a:latin typeface="Times New Roman" pitchFamily="18" charset="0"/>
              <a:cs typeface="Times New Roman" pitchFamily="18" charset="0"/>
            </a:endParaRPr>
          </a:p>
        </p:txBody>
      </p:sp>
      <p:sp>
        <p:nvSpPr>
          <p:cNvPr id="253" name="Google Shape;25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0" dirty="0">
              <a:latin typeface="Times New Roman" pitchFamily="18" charset="0"/>
              <a:cs typeface="Times New Roman" pitchFamily="18" charset="0"/>
            </a:endParaRPr>
          </a:p>
          <a:p>
            <a:pPr marL="285750" indent="-285750" algn="just">
              <a:spcBef>
                <a:spcPts val="1200"/>
              </a:spcBef>
              <a:spcAft>
                <a:spcPts val="1200"/>
              </a:spcAft>
            </a:pPr>
            <a:r>
              <a:rPr lang="en" b="0" dirty="0">
                <a:latin typeface="Times New Roman" pitchFamily="18" charset="0"/>
                <a:cs typeface="Times New Roman" pitchFamily="18" charset="0"/>
              </a:rPr>
              <a:t>Finally, we’ll need a Big Data and IoT architecture and technologies upon which we can build the solution that delivers the business value.  </a:t>
            </a:r>
          </a:p>
          <a:p>
            <a:pPr marL="285750" indent="-285750" algn="just">
              <a:spcBef>
                <a:spcPts val="1200"/>
              </a:spcBef>
              <a:spcAft>
                <a:spcPts val="1200"/>
              </a:spcAft>
            </a:pPr>
            <a:r>
              <a:rPr lang="en" b="0" dirty="0">
                <a:latin typeface="Times New Roman" pitchFamily="18" charset="0"/>
                <a:cs typeface="Times New Roman" pitchFamily="18" charset="0"/>
              </a:rPr>
              <a:t>For example, in an IoT architecture, one will need to consider the architecture and technology choices at the edge, platform (sometimes also referred to as the “Fog”) and at the Enterprise (or Cloud) level</a:t>
            </a:r>
            <a:endParaRPr b="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Summary</a:t>
            </a:r>
            <a:endParaRPr b="0">
              <a:latin typeface="Times New Roman" pitchFamily="18" charset="0"/>
              <a:cs typeface="Times New Roman" pitchFamily="18" charset="0"/>
            </a:endParaRPr>
          </a:p>
        </p:txBody>
      </p:sp>
      <p:sp>
        <p:nvSpPr>
          <p:cNvPr id="264" name="Google Shape;264;p45"/>
          <p:cNvSpPr txBox="1">
            <a:spLocks noGrp="1"/>
          </p:cNvSpPr>
          <p:nvPr>
            <p:ph type="body" idx="1"/>
          </p:nvPr>
        </p:nvSpPr>
        <p:spPr>
          <a:xfrm>
            <a:off x="311700" y="1152475"/>
            <a:ext cx="8520600" cy="3735300"/>
          </a:xfrm>
          <a:prstGeom prst="rect">
            <a:avLst/>
          </a:prstGeom>
        </p:spPr>
        <p:txBody>
          <a:bodyPr spcFirstLastPara="1" wrap="square" lIns="91425" tIns="91425" rIns="91425" bIns="91425" anchor="t" anchorCtr="0">
            <a:normAutofit fontScale="92500" lnSpcReduction="20000"/>
          </a:bodyPr>
          <a:lstStyle/>
          <a:p>
            <a:pPr marL="457200" lvl="0" indent="-325755" algn="just" rtl="0">
              <a:spcBef>
                <a:spcPts val="0"/>
              </a:spcBef>
              <a:spcAft>
                <a:spcPts val="0"/>
              </a:spcAft>
              <a:buSzPct val="100000"/>
              <a:buChar char="●"/>
            </a:pPr>
            <a:r>
              <a:rPr lang="en" b="0" dirty="0">
                <a:latin typeface="Times New Roman" pitchFamily="18" charset="0"/>
                <a:cs typeface="Times New Roman" pitchFamily="18" charset="0"/>
              </a:rPr>
              <a:t>If what your organization seeks is to exploit the potential of data science to power your business models; then the Data Science Value Engineering Framework </a:t>
            </a:r>
            <a:r>
              <a:rPr lang="en" b="0">
                <a:latin typeface="Times New Roman" pitchFamily="18" charset="0"/>
                <a:cs typeface="Times New Roman" pitchFamily="18" charset="0"/>
              </a:rPr>
              <a:t>provides  </a:t>
            </a:r>
            <a:r>
              <a:rPr lang="en" b="0" dirty="0">
                <a:latin typeface="Times New Roman" pitchFamily="18" charset="0"/>
                <a:cs typeface="Times New Roman" pitchFamily="18" charset="0"/>
              </a:rPr>
              <a:t>“How” the organization can do it.</a:t>
            </a:r>
            <a:endParaRPr b="0" dirty="0">
              <a:latin typeface="Times New Roman" pitchFamily="18" charset="0"/>
              <a:cs typeface="Times New Roman" pitchFamily="18" charset="0"/>
            </a:endParaRPr>
          </a:p>
          <a:p>
            <a:pPr marL="457200" lvl="0" indent="-325755" algn="just" rtl="0">
              <a:spcBef>
                <a:spcPts val="0"/>
              </a:spcBef>
              <a:spcAft>
                <a:spcPts val="0"/>
              </a:spcAft>
              <a:buSzPct val="100000"/>
              <a:buChar char="●"/>
            </a:pPr>
            <a:r>
              <a:rPr lang="en" b="0" dirty="0">
                <a:latin typeface="Times New Roman" pitchFamily="18" charset="0"/>
                <a:cs typeface="Times New Roman" pitchFamily="18" charset="0"/>
              </a:rPr>
              <a:t> The Value Engineering Framework starts with the identification of a key business initiative that not only determines the sources of value, but also provides the framework for a laser-focus on delivering business value and relevance. </a:t>
            </a:r>
            <a:endParaRPr b="0" dirty="0">
              <a:latin typeface="Times New Roman" pitchFamily="18" charset="0"/>
              <a:cs typeface="Times New Roman" pitchFamily="18" charset="0"/>
            </a:endParaRPr>
          </a:p>
          <a:p>
            <a:pPr marL="457200" lvl="0" indent="-325755" algn="just" rtl="0">
              <a:spcBef>
                <a:spcPts val="0"/>
              </a:spcBef>
              <a:spcAft>
                <a:spcPts val="0"/>
              </a:spcAft>
              <a:buSzPct val="100000"/>
              <a:buChar char="●"/>
            </a:pPr>
            <a:r>
              <a:rPr lang="en" b="0" dirty="0">
                <a:latin typeface="Times New Roman" pitchFamily="18" charset="0"/>
                <a:cs typeface="Times New Roman" pitchFamily="18" charset="0"/>
              </a:rPr>
              <a:t>A diverse set of stakeholders is beneficial because it provides more perspectives on the key decisions upon which the data science effort needs to focus. </a:t>
            </a:r>
            <a:endParaRPr b="0" dirty="0">
              <a:latin typeface="Times New Roman" pitchFamily="18" charset="0"/>
              <a:cs typeface="Times New Roman" pitchFamily="18" charset="0"/>
            </a:endParaRPr>
          </a:p>
          <a:p>
            <a:pPr marL="457200" lvl="0" indent="-325755" algn="just" rtl="0">
              <a:spcBef>
                <a:spcPts val="0"/>
              </a:spcBef>
              <a:spcAft>
                <a:spcPts val="0"/>
              </a:spcAft>
              <a:buSzPct val="100000"/>
              <a:buChar char="●"/>
            </a:pPr>
            <a:r>
              <a:rPr lang="en" b="0" dirty="0">
                <a:latin typeface="Times New Roman" pitchFamily="18" charset="0"/>
                <a:cs typeface="Times New Roman" pitchFamily="18" charset="0"/>
              </a:rPr>
              <a:t>The heart of the Data Science Value Engineering Framework is the collaboration with the different stakeholders to identify, validate, value and prioritize the key decisions (use cases) that they need to make in support of the targeted business initiative. </a:t>
            </a:r>
            <a:endParaRPr b="0" dirty="0">
              <a:latin typeface="Times New Roman" pitchFamily="18" charset="0"/>
              <a:cs typeface="Times New Roman" pitchFamily="18" charset="0"/>
            </a:endParaRPr>
          </a:p>
          <a:p>
            <a:pPr marL="457200" lvl="0" indent="-325755" algn="just" rtl="0">
              <a:spcBef>
                <a:spcPts val="0"/>
              </a:spcBef>
              <a:spcAft>
                <a:spcPts val="0"/>
              </a:spcAft>
              <a:buSzPct val="100000"/>
              <a:buChar char="●"/>
            </a:pPr>
            <a:r>
              <a:rPr lang="en" b="0" dirty="0">
                <a:latin typeface="Times New Roman" pitchFamily="18" charset="0"/>
                <a:cs typeface="Times New Roman" pitchFamily="18" charset="0"/>
              </a:rPr>
              <a:t>After gaining a thorough understanding of the top priority decisions (use cases) the analytics, data, architecture and technology conversations now have a frame within which to work (by understanding what’s important AND what’s not important).</a:t>
            </a:r>
            <a:endParaRPr b="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imeline&#10;&#10;Description automatically generated">
            <a:extLst>
              <a:ext uri="{FF2B5EF4-FFF2-40B4-BE49-F238E27FC236}">
                <a16:creationId xmlns:a16="http://schemas.microsoft.com/office/drawing/2014/main" id="{6E688643-A5C0-4B54-B83F-1951F87B15A6}"/>
              </a:ext>
            </a:extLst>
          </p:cNvPr>
          <p:cNvPicPr>
            <a:picLocks noGrp="1" noChangeAspect="1"/>
          </p:cNvPicPr>
          <p:nvPr>
            <p:ph idx="1"/>
          </p:nvPr>
        </p:nvPicPr>
        <p:blipFill>
          <a:blip r:embed="rId2"/>
          <a:stretch>
            <a:fillRect/>
          </a:stretch>
        </p:blipFill>
        <p:spPr>
          <a:xfrm>
            <a:off x="595599" y="548792"/>
            <a:ext cx="7846783" cy="4394199"/>
          </a:xfrm>
          <a:prstGeom prst="rect">
            <a:avLst/>
          </a:prstGeom>
        </p:spPr>
      </p:pic>
    </p:spTree>
    <p:extLst>
      <p:ext uri="{BB962C8B-B14F-4D97-AF65-F5344CB8AC3E}">
        <p14:creationId xmlns:p14="http://schemas.microsoft.com/office/powerpoint/2010/main" val="389227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00" b="0" dirty="0">
                <a:latin typeface="Times New Roman" pitchFamily="18" charset="0"/>
                <a:cs typeface="Times New Roman" pitchFamily="18" charset="0"/>
              </a:rPr>
              <a:t>History</a:t>
            </a:r>
            <a:endParaRPr b="0" dirty="0">
              <a:latin typeface="Times New Roman" pitchFamily="18" charset="0"/>
              <a:cs typeface="Times New Roman" pitchFamily="18" charset="0"/>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alphaModFix/>
          </a:blip>
          <a:stretch>
            <a:fillRect/>
          </a:stretch>
        </p:blipFill>
        <p:spPr>
          <a:xfrm>
            <a:off x="311700" y="1090550"/>
            <a:ext cx="8561776" cy="35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0" dirty="0">
                <a:solidFill>
                  <a:srgbClr val="FFFFFF"/>
                </a:solidFill>
                <a:latin typeface="Times New Roman" pitchFamily="18" charset="0"/>
                <a:cs typeface="Times New Roman" pitchFamily="18" charset="0"/>
              </a:rPr>
              <a:t>Implementation</a:t>
            </a:r>
            <a:endParaRPr b="0" dirty="0">
              <a:latin typeface="Times New Roman" pitchFamily="18" charset="0"/>
              <a:cs typeface="Times New Roman" pitchFamily="18" charset="0"/>
            </a:endParaRPr>
          </a:p>
        </p:txBody>
      </p:sp>
      <p:sp>
        <p:nvSpPr>
          <p:cNvPr id="77" name="Google Shape;77;p16"/>
          <p:cNvSpPr txBox="1">
            <a:spLocks noGrp="1"/>
          </p:cNvSpPr>
          <p:nvPr>
            <p:ph type="body" idx="1"/>
          </p:nvPr>
        </p:nvSpPr>
        <p:spPr>
          <a:xfrm>
            <a:off x="156275" y="562425"/>
            <a:ext cx="8520600" cy="3954600"/>
          </a:xfrm>
          <a:prstGeom prst="rect">
            <a:avLst/>
          </a:prstGeom>
        </p:spPr>
        <p:txBody>
          <a:bodyPr spcFirstLastPara="1" wrap="square" lIns="91425" tIns="91425" rIns="91425" bIns="91425" anchor="t" anchorCtr="0">
            <a:normAutofit/>
          </a:bodyPr>
          <a:lstStyle/>
          <a:p>
            <a:pPr marL="0" lvl="0" indent="0" algn="l" rtl="0">
              <a:spcBef>
                <a:spcPts val="100"/>
              </a:spcBef>
              <a:spcAft>
                <a:spcPts val="0"/>
              </a:spcAft>
              <a:buClr>
                <a:schemeClr val="dk1"/>
              </a:buClr>
              <a:buSzPts val="1100"/>
              <a:buFont typeface="Arial"/>
              <a:buNone/>
            </a:pPr>
            <a:r>
              <a:rPr lang="en" sz="2000" b="0">
                <a:solidFill>
                  <a:srgbClr val="DDDDDD"/>
                </a:solidFill>
                <a:latin typeface="Times New Roman" pitchFamily="18" charset="0"/>
                <a:cs typeface="Times New Roman" pitchFamily="18" charset="0"/>
              </a:rPr>
              <a:t>•</a:t>
            </a:r>
            <a:r>
              <a:rPr lang="en" sz="2000" b="0">
                <a:solidFill>
                  <a:schemeClr val="dk1"/>
                </a:solidFill>
                <a:latin typeface="Times New Roman" pitchFamily="18" charset="0"/>
                <a:ea typeface="Comic Sans MS"/>
                <a:cs typeface="Times New Roman" pitchFamily="18" charset="0"/>
                <a:sym typeface="Comic Sans MS"/>
              </a:rPr>
              <a:t>How is a Value Engineering Study Conducted?</a:t>
            </a:r>
            <a:endParaRPr sz="2000" b="0">
              <a:solidFill>
                <a:schemeClr val="dk1"/>
              </a:solidFill>
              <a:latin typeface="Times New Roman" pitchFamily="18" charset="0"/>
              <a:ea typeface="Comic Sans MS"/>
              <a:cs typeface="Times New Roman" pitchFamily="18" charset="0"/>
              <a:sym typeface="Comic Sans MS"/>
            </a:endParaRPr>
          </a:p>
          <a:p>
            <a:pPr marL="0" lvl="0" indent="0" algn="l" rtl="0">
              <a:spcBef>
                <a:spcPts val="0"/>
              </a:spcBef>
              <a:spcAft>
                <a:spcPts val="1200"/>
              </a:spcAft>
              <a:buNone/>
            </a:pPr>
            <a:endParaRPr b="0">
              <a:latin typeface="Times New Roman" pitchFamily="18" charset="0"/>
              <a:cs typeface="Times New Roman" pitchFamily="18" charset="0"/>
            </a:endParaRPr>
          </a:p>
        </p:txBody>
      </p:sp>
      <p:pic>
        <p:nvPicPr>
          <p:cNvPr id="78" name="Google Shape;78;p16"/>
          <p:cNvPicPr preferRelativeResize="0"/>
          <p:nvPr/>
        </p:nvPicPr>
        <p:blipFill>
          <a:blip r:embed="rId3">
            <a:alphaModFix/>
          </a:blip>
          <a:stretch>
            <a:fillRect/>
          </a:stretch>
        </p:blipFill>
        <p:spPr>
          <a:xfrm rot="-149771">
            <a:off x="3922375" y="1859796"/>
            <a:ext cx="2287925" cy="250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Times New Roman" pitchFamily="18" charset="0"/>
                <a:cs typeface="Times New Roman" pitchFamily="18" charset="0"/>
              </a:rPr>
              <a:t>The job plan:</a:t>
            </a:r>
            <a:endParaRPr b="0">
              <a:latin typeface="Times New Roman" pitchFamily="18" charset="0"/>
              <a:cs typeface="Times New Roman" pitchFamily="18" charset="0"/>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2700" lvl="0" indent="0" algn="just" rtl="0">
              <a:spcBef>
                <a:spcPts val="100"/>
              </a:spcBef>
              <a:spcAft>
                <a:spcPts val="0"/>
              </a:spcAft>
              <a:buClr>
                <a:schemeClr val="dk1"/>
              </a:buClr>
              <a:buSzPts val="1100"/>
              <a:buFont typeface="Arial"/>
              <a:buNone/>
            </a:pPr>
            <a:r>
              <a:rPr lang="en" sz="4000" b="0" dirty="0">
                <a:solidFill>
                  <a:schemeClr val="dk1"/>
                </a:solidFill>
                <a:latin typeface="Times New Roman" pitchFamily="18" charset="0"/>
                <a:ea typeface="Comic Sans MS"/>
                <a:cs typeface="Times New Roman" pitchFamily="18" charset="0"/>
                <a:sym typeface="Comic Sans MS"/>
              </a:rPr>
              <a:t>V</a:t>
            </a:r>
            <a:r>
              <a:rPr lang="en" sz="2000" b="0" dirty="0">
                <a:solidFill>
                  <a:schemeClr val="dk1"/>
                </a:solidFill>
                <a:latin typeface="Times New Roman" pitchFamily="18" charset="0"/>
                <a:ea typeface="Comic Sans MS"/>
                <a:cs typeface="Times New Roman" pitchFamily="18" charset="0"/>
                <a:sym typeface="Comic Sans MS"/>
              </a:rPr>
              <a:t>alue engineering is often done by systematically following</a:t>
            </a:r>
            <a:endParaRPr sz="2000" b="0" dirty="0">
              <a:solidFill>
                <a:schemeClr val="dk1"/>
              </a:solidFill>
              <a:latin typeface="Times New Roman" pitchFamily="18" charset="0"/>
              <a:ea typeface="Comic Sans MS"/>
              <a:cs typeface="Times New Roman" pitchFamily="18" charset="0"/>
              <a:sym typeface="Comic Sans MS"/>
            </a:endParaRPr>
          </a:p>
          <a:p>
            <a:pPr marL="12700" marR="12700" lvl="0" indent="0" algn="just" rtl="0">
              <a:lnSpc>
                <a:spcPct val="150000"/>
              </a:lnSpc>
              <a:spcBef>
                <a:spcPts val="500"/>
              </a:spcBef>
              <a:spcAft>
                <a:spcPts val="0"/>
              </a:spcAft>
              <a:buClr>
                <a:schemeClr val="dk1"/>
              </a:buClr>
              <a:buSzPts val="1100"/>
              <a:buFont typeface="Arial"/>
              <a:buNone/>
            </a:pPr>
            <a:r>
              <a:rPr lang="en" sz="2000" b="0" dirty="0">
                <a:solidFill>
                  <a:schemeClr val="dk1"/>
                </a:solidFill>
                <a:latin typeface="Times New Roman" pitchFamily="18" charset="0"/>
                <a:ea typeface="Comic Sans MS"/>
                <a:cs typeface="Times New Roman" pitchFamily="18" charset="0"/>
                <a:sym typeface="Comic Sans MS"/>
              </a:rPr>
              <a:t>a multi-stage job plan. Larry Miles' original system was a  six-step procedure which he called the "value analysis job  plan."</a:t>
            </a:r>
            <a:endParaRPr sz="2000" b="0" dirty="0">
              <a:solidFill>
                <a:schemeClr val="dk1"/>
              </a:solidFill>
              <a:latin typeface="Times New Roman" pitchFamily="18" charset="0"/>
              <a:ea typeface="Comic Sans MS"/>
              <a:cs typeface="Times New Roman" pitchFamily="18" charset="0"/>
              <a:sym typeface="Comic Sans MS"/>
            </a:endParaRPr>
          </a:p>
          <a:p>
            <a:pPr marL="0" lvl="0" indent="0" algn="l" rtl="0">
              <a:spcBef>
                <a:spcPts val="0"/>
              </a:spcBef>
              <a:spcAft>
                <a:spcPts val="1200"/>
              </a:spcAft>
              <a:buNone/>
            </a:pPr>
            <a:endParaRPr b="0" dirty="0">
              <a:latin typeface="Times New Roman" pitchFamily="18" charset="0"/>
              <a:cs typeface="Times New Roman" pitchFamily="18" charset="0"/>
            </a:endParaRPr>
          </a:p>
        </p:txBody>
      </p:sp>
      <p:pic>
        <p:nvPicPr>
          <p:cNvPr id="85" name="Google Shape;85;p17"/>
          <p:cNvPicPr preferRelativeResize="0"/>
          <p:nvPr/>
        </p:nvPicPr>
        <p:blipFill>
          <a:blip r:embed="rId3">
            <a:alphaModFix/>
          </a:blip>
          <a:stretch>
            <a:fillRect/>
          </a:stretch>
        </p:blipFill>
        <p:spPr>
          <a:xfrm>
            <a:off x="3796575" y="2786000"/>
            <a:ext cx="2062600" cy="212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body" idx="1"/>
          </p:nvPr>
        </p:nvSpPr>
        <p:spPr>
          <a:xfrm>
            <a:off x="311700" y="148025"/>
            <a:ext cx="8520600" cy="442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399650" y="148025"/>
            <a:ext cx="8432650" cy="47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695675"/>
            <a:ext cx="8520600" cy="3873000"/>
          </a:xfrm>
          <a:prstGeom prst="rect">
            <a:avLst/>
          </a:prstGeom>
        </p:spPr>
        <p:txBody>
          <a:bodyPr spcFirstLastPara="1" wrap="square" lIns="91425" tIns="91425" rIns="91425" bIns="91425" anchor="t" anchorCtr="0">
            <a:normAutofit/>
          </a:bodyPr>
          <a:lstStyle/>
          <a:p>
            <a:pPr marL="12700" lvl="0" indent="0" algn="l" rtl="0">
              <a:spcBef>
                <a:spcPts val="100"/>
              </a:spcBef>
              <a:spcAft>
                <a:spcPts val="0"/>
              </a:spcAft>
              <a:buClr>
                <a:schemeClr val="dk1"/>
              </a:buClr>
              <a:buSzPts val="1100"/>
              <a:buFont typeface="Arial"/>
              <a:buNone/>
            </a:pPr>
            <a:r>
              <a:rPr lang="en" sz="2400" b="0">
                <a:solidFill>
                  <a:schemeClr val="dk1"/>
                </a:solidFill>
                <a:latin typeface="Times New Roman" pitchFamily="18" charset="0"/>
                <a:ea typeface="Comic Sans MS"/>
                <a:cs typeface="Times New Roman" pitchFamily="18" charset="0"/>
                <a:sym typeface="Comic Sans MS"/>
              </a:rPr>
              <a:t>The modern version has the following eight steps:</a:t>
            </a:r>
            <a:endParaRPr sz="2400" b="0">
              <a:solidFill>
                <a:schemeClr val="dk1"/>
              </a:solidFill>
              <a:latin typeface="Times New Roman" pitchFamily="18" charset="0"/>
              <a:ea typeface="Comic Sans MS"/>
              <a:cs typeface="Times New Roman" pitchFamily="18" charset="0"/>
              <a:sym typeface="Comic Sans MS"/>
            </a:endParaRPr>
          </a:p>
          <a:p>
            <a:pPr marL="0" lvl="0" indent="0" algn="l" rtl="0">
              <a:spcBef>
                <a:spcPts val="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1.Orientation</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2.Information</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3.Functional</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4.Creative</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5.Evaluation</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6.Development</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7.Presentation</a:t>
            </a:r>
            <a:endParaRPr sz="2000" b="0">
              <a:solidFill>
                <a:schemeClr val="dk1"/>
              </a:solidFill>
              <a:latin typeface="Times New Roman" pitchFamily="18" charset="0"/>
              <a:cs typeface="Times New Roman" pitchFamily="18" charset="0"/>
            </a:endParaRPr>
          </a:p>
          <a:p>
            <a:pPr marL="0" lvl="0" indent="0" algn="l" rtl="0">
              <a:spcBef>
                <a:spcPts val="500"/>
              </a:spcBef>
              <a:spcAft>
                <a:spcPts val="0"/>
              </a:spcAft>
              <a:buClr>
                <a:schemeClr val="dk1"/>
              </a:buClr>
              <a:buSzPts val="1100"/>
              <a:buFont typeface="Arial"/>
              <a:buNone/>
            </a:pPr>
            <a:r>
              <a:rPr lang="en" sz="2000" b="0">
                <a:solidFill>
                  <a:schemeClr val="dk1"/>
                </a:solidFill>
                <a:latin typeface="Times New Roman" pitchFamily="18" charset="0"/>
                <a:cs typeface="Times New Roman" pitchFamily="18" charset="0"/>
              </a:rPr>
              <a:t>8.Implementation and Follow-up</a:t>
            </a:r>
            <a:endParaRPr sz="2000" b="0">
              <a:solidFill>
                <a:schemeClr val="dk1"/>
              </a:solidFill>
              <a:latin typeface="Times New Roman" pitchFamily="18" charset="0"/>
              <a:cs typeface="Times New Roman" pitchFamily="18" charset="0"/>
            </a:endParaRPr>
          </a:p>
          <a:p>
            <a:pPr marL="0" lvl="0" indent="0" algn="l" rtl="0">
              <a:spcBef>
                <a:spcPts val="0"/>
              </a:spcBef>
              <a:spcAft>
                <a:spcPts val="1200"/>
              </a:spcAft>
              <a:buNone/>
            </a:pPr>
            <a:endParaRPr b="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2000</Words>
  <Application>Microsoft Office PowerPoint</Application>
  <PresentationFormat>On-screen Show (16:9)</PresentationFormat>
  <Paragraphs>170</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Times New Roman</vt:lpstr>
      <vt:lpstr>Proxima Nova</vt:lpstr>
      <vt:lpstr>Arial</vt:lpstr>
      <vt:lpstr>Roboto</vt:lpstr>
      <vt:lpstr>Alfa Slab One</vt:lpstr>
      <vt:lpstr>Gameday</vt:lpstr>
      <vt:lpstr>Introduction</vt:lpstr>
      <vt:lpstr>Principles of Value Engineering</vt:lpstr>
      <vt:lpstr>PowerPoint Presentation</vt:lpstr>
      <vt:lpstr>PowerPoint Presentation</vt:lpstr>
      <vt:lpstr>History</vt:lpstr>
      <vt:lpstr>Implementation</vt:lpstr>
      <vt:lpstr>The job plan:</vt:lpstr>
      <vt:lpstr>PowerPoint Presentation</vt:lpstr>
      <vt:lpstr>PowerPoint Presentation</vt:lpstr>
      <vt:lpstr>1.Orientation Phase</vt:lpstr>
      <vt:lpstr>2. Information Phase </vt:lpstr>
      <vt:lpstr>3. Functional Phase </vt:lpstr>
      <vt:lpstr>4. Creative Phase </vt:lpstr>
      <vt:lpstr>5. Evaluation Phase </vt:lpstr>
      <vt:lpstr>6. Development Phase </vt:lpstr>
      <vt:lpstr>7. Presentation Phase </vt:lpstr>
      <vt:lpstr>8. Implementation And Follow Up </vt:lpstr>
      <vt:lpstr>Analysis </vt:lpstr>
      <vt:lpstr>Teardown Analysis</vt:lpstr>
      <vt:lpstr>Cost Analysis</vt:lpstr>
      <vt:lpstr>Steps in cost Analysis</vt:lpstr>
      <vt:lpstr>Steps in value Analysis</vt:lpstr>
      <vt:lpstr>Value Analysis</vt:lpstr>
      <vt:lpstr>What is Value?</vt:lpstr>
      <vt:lpstr>Division of Value</vt:lpstr>
      <vt:lpstr>Advantages of Value Analysis</vt:lpstr>
      <vt:lpstr>Advantages of Value Analysis</vt:lpstr>
      <vt:lpstr>Procedure of Value Analysis</vt:lpstr>
      <vt:lpstr>Implementation of Value Analysis </vt:lpstr>
      <vt:lpstr>Value Analysis Steps </vt:lpstr>
      <vt:lpstr>Phases of Value Analysis</vt:lpstr>
      <vt:lpstr>Value Engineering Framework</vt:lpstr>
      <vt:lpstr>Step 1: Identify a Key Business Initiatives </vt:lpstr>
      <vt:lpstr>Step 2: Identify Key Business Stakeholders</vt:lpstr>
      <vt:lpstr>Step 3: Identify, Validate, Value and Prioritize the Decisions</vt:lpstr>
      <vt:lpstr>Step 4: Identify Supporting Predictions</vt:lpstr>
      <vt:lpstr>Step 5: Identify Potential Data Sources and Instrumentation Strategy</vt:lpstr>
      <vt:lpstr>Step 6: Identify Supporting Architecture and Technologies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phases of Value Engineering and Analysis, Frameworks for Value Engineering in IoT solutions</dc:title>
  <dc:creator>Admin</dc:creator>
  <cp:lastModifiedBy>Rahul Karthik</cp:lastModifiedBy>
  <cp:revision>35</cp:revision>
  <dcterms:modified xsi:type="dcterms:W3CDTF">2024-05-21T03:20:54Z</dcterms:modified>
</cp:coreProperties>
</file>