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43148-38A0-4F31-88F2-4FA8C992DC0D}"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AC50-2F5D-4CF7-97C7-072AE970CA62}" type="slidenum">
              <a:rPr lang="en-IN" smtClean="0"/>
              <a:t>‹#›</a:t>
            </a:fld>
            <a:endParaRPr lang="en-IN"/>
          </a:p>
        </p:txBody>
      </p:sp>
    </p:spTree>
    <p:extLst>
      <p:ext uri="{BB962C8B-B14F-4D97-AF65-F5344CB8AC3E}">
        <p14:creationId xmlns:p14="http://schemas.microsoft.com/office/powerpoint/2010/main" val="307795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2</a:t>
            </a:fld>
            <a:endParaRPr lang="en-IN"/>
          </a:p>
        </p:txBody>
      </p:sp>
    </p:spTree>
    <p:extLst>
      <p:ext uri="{BB962C8B-B14F-4D97-AF65-F5344CB8AC3E}">
        <p14:creationId xmlns:p14="http://schemas.microsoft.com/office/powerpoint/2010/main" val="72298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4C2FE4-ACFE-4948-930F-0EFDD6E586BD}"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5009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4C2FE4-ACFE-4948-930F-0EFDD6E586BD}"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254903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4C2FE4-ACFE-4948-930F-0EFDD6E586BD}"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3069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4C2FE4-ACFE-4948-930F-0EFDD6E586BD}"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132690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4C2FE4-ACFE-4948-930F-0EFDD6E586BD}"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411383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4C2FE4-ACFE-4948-930F-0EFDD6E586BD}"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268789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4C2FE4-ACFE-4948-930F-0EFDD6E586BD}"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233364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4C2FE4-ACFE-4948-930F-0EFDD6E586BD}"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188830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C2FE4-ACFE-4948-930F-0EFDD6E586BD}"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310479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C2FE4-ACFE-4948-930F-0EFDD6E586BD}"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181953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C2FE4-ACFE-4948-930F-0EFDD6E586BD}"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A09EB-1915-49BF-8C77-0B4483977B94}" type="slidenum">
              <a:rPr lang="en-IN" smtClean="0"/>
              <a:t>‹#›</a:t>
            </a:fld>
            <a:endParaRPr lang="en-IN"/>
          </a:p>
        </p:txBody>
      </p:sp>
    </p:spTree>
    <p:extLst>
      <p:ext uri="{BB962C8B-B14F-4D97-AF65-F5344CB8AC3E}">
        <p14:creationId xmlns:p14="http://schemas.microsoft.com/office/powerpoint/2010/main" val="252303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C2FE4-ACFE-4948-930F-0EFDD6E586BD}" type="datetimeFigureOut">
              <a:rPr lang="en-IN" smtClean="0"/>
              <a:t>19-01-2024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A09EB-1915-49BF-8C77-0B4483977B94}" type="slidenum">
              <a:rPr lang="en-IN" smtClean="0"/>
              <a:t>‹#›</a:t>
            </a:fld>
            <a:endParaRPr lang="en-IN"/>
          </a:p>
        </p:txBody>
      </p:sp>
    </p:spTree>
    <p:extLst>
      <p:ext uri="{BB962C8B-B14F-4D97-AF65-F5344CB8AC3E}">
        <p14:creationId xmlns:p14="http://schemas.microsoft.com/office/powerpoint/2010/main" val="77832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Module 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47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93" y="0"/>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57068" y="1070288"/>
            <a:ext cx="7497146" cy="5286062"/>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 Design Phase: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phase aims to transform the requirements gathered in the SRS into a suitable form that permits further coding in a programming language. </a:t>
            </a:r>
            <a:endParaRPr lang="en-US"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defines the overall software architecture together with high-level and detailed design. </a:t>
            </a:r>
            <a:endParaRPr lang="en-US"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this work is documented as a Software Design Document (SDD</a:t>
            </a:r>
            <a:r>
              <a:rPr lang="en-US"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3. Implementation and unit testing: </a:t>
            </a:r>
            <a:r>
              <a:rPr lang="en-US" dirty="0">
                <a:latin typeface="Times New Roman" panose="02020603050405020304" pitchFamily="18" charset="0"/>
                <a:cs typeface="Times New Roman" panose="02020603050405020304" pitchFamily="18" charset="0"/>
              </a:rPr>
              <a:t>During this phase, design is implemented. </a:t>
            </a:r>
            <a:endParaRPr lang="en-US"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SDD is complete, the implementation or coding phase proceeds smoothly, because all the information needed by software developers is contained in the SDD.</a:t>
            </a:r>
          </a:p>
          <a:p>
            <a:pPr marL="800100" lvl="1" indent="-342900" algn="just">
              <a:lnSpc>
                <a:spcPct val="125000"/>
              </a:lnSpc>
              <a:buClr>
                <a:srgbClr val="FF0000"/>
              </a:buClr>
              <a:buSzPct val="12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testing, the code is thoroughly examined and modified. Small modules are tested in isolation initially. After that these modules are tested by writing some overhead code to check the interaction between these modules and the flow of intermediate output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10</a:t>
            </a:fld>
            <a:endParaRPr lang="en-IN"/>
          </a:p>
        </p:txBody>
      </p:sp>
      <p:pic>
        <p:nvPicPr>
          <p:cNvPr id="6" name="image8.jpg" descr="Waterfall model"/>
          <p:cNvPicPr/>
          <p:nvPr/>
        </p:nvPicPr>
        <p:blipFill>
          <a:blip r:embed="rId2"/>
          <a:srcRect/>
          <a:stretch>
            <a:fillRect/>
          </a:stretch>
        </p:blipFill>
        <p:spPr>
          <a:xfrm>
            <a:off x="7854214" y="203230"/>
            <a:ext cx="4105977" cy="6236069"/>
          </a:xfrm>
          <a:prstGeom prst="rect">
            <a:avLst/>
          </a:prstGeom>
          <a:ln/>
        </p:spPr>
      </p:pic>
    </p:spTree>
    <p:extLst>
      <p:ext uri="{BB962C8B-B14F-4D97-AF65-F5344CB8AC3E}">
        <p14:creationId xmlns:p14="http://schemas.microsoft.com/office/powerpoint/2010/main" val="808755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48" y="42711"/>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93837" y="977028"/>
            <a:ext cx="6129018" cy="5863144"/>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4. Integration and System Testing: </a:t>
            </a:r>
            <a:r>
              <a:rPr lang="en-US" sz="2000" dirty="0">
                <a:latin typeface="Times New Roman" panose="02020603050405020304" pitchFamily="18" charset="0"/>
                <a:cs typeface="Times New Roman" panose="02020603050405020304" pitchFamily="18" charset="0"/>
              </a:rPr>
              <a:t>This phase is highly crucial as the quality of the end product is determined by the effectiveness of the testing carried out.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better output will lead to satisfied customers, lower maintenance costs, and accurate results. Unit testing determines the efficiency of individual modules.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in this phase, the modules are tested for their interactions with each other and with the system</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5. Operation and maintenance phase:</a:t>
            </a:r>
            <a:r>
              <a:rPr lang="en-US" sz="2000" dirty="0">
                <a:latin typeface="Times New Roman" panose="02020603050405020304" pitchFamily="18" charset="0"/>
                <a:cs typeface="Times New Roman" panose="02020603050405020304" pitchFamily="18" charset="0"/>
              </a:rPr>
              <a:t> Maintenance is the task performed by every user once the software has been delivered to the customer, installed, and operational.</a:t>
            </a:r>
          </a:p>
        </p:txBody>
      </p:sp>
      <p:sp>
        <p:nvSpPr>
          <p:cNvPr id="4" name="Slide Number Placeholder 3"/>
          <p:cNvSpPr>
            <a:spLocks noGrp="1"/>
          </p:cNvSpPr>
          <p:nvPr>
            <p:ph type="sldNum" sz="quarter" idx="12"/>
          </p:nvPr>
        </p:nvSpPr>
        <p:spPr/>
        <p:txBody>
          <a:bodyPr/>
          <a:lstStyle/>
          <a:p>
            <a:fld id="{B1B7C0DE-DCDD-4E4A-94B2-51DFA80EB953}" type="slidenum">
              <a:rPr lang="en-IN" smtClean="0"/>
              <a:t>11</a:t>
            </a:fld>
            <a:endParaRPr lang="en-IN"/>
          </a:p>
        </p:txBody>
      </p:sp>
      <p:pic>
        <p:nvPicPr>
          <p:cNvPr id="6" name="image8.jpg" descr="Waterfall model"/>
          <p:cNvPicPr/>
          <p:nvPr/>
        </p:nvPicPr>
        <p:blipFill>
          <a:blip r:embed="rId2"/>
          <a:srcRect/>
          <a:stretch>
            <a:fillRect/>
          </a:stretch>
        </p:blipFill>
        <p:spPr>
          <a:xfrm>
            <a:off x="6822855" y="212856"/>
            <a:ext cx="4829329" cy="6236069"/>
          </a:xfrm>
          <a:prstGeom prst="rect">
            <a:avLst/>
          </a:prstGeom>
          <a:ln/>
        </p:spPr>
      </p:pic>
    </p:spTree>
    <p:extLst>
      <p:ext uri="{BB962C8B-B14F-4D97-AF65-F5344CB8AC3E}">
        <p14:creationId xmlns:p14="http://schemas.microsoft.com/office/powerpoint/2010/main" val="661294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4" y="-72747"/>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93837" y="972034"/>
            <a:ext cx="6129018" cy="5478423"/>
          </a:xfrm>
          <a:prstGeom prst="rect">
            <a:avLst/>
          </a:prstGeom>
        </p:spPr>
        <p:txBody>
          <a:bodyPr wrap="square">
            <a:spAutoFit/>
          </a:bodyPr>
          <a:lstStyle/>
          <a:p>
            <a:pPr algn="just">
              <a:lnSpc>
                <a:spcPct val="125000"/>
              </a:lnSpc>
              <a:buClr>
                <a:srgbClr val="FF0000"/>
              </a:buClr>
              <a:buSzPct val="120000"/>
            </a:pPr>
            <a:r>
              <a:rPr lang="en-US" sz="2000" b="1" dirty="0">
                <a:latin typeface="Times New Roman" panose="02020603050405020304" pitchFamily="18" charset="0"/>
                <a:cs typeface="Times New Roman" panose="02020603050405020304" pitchFamily="18" charset="0"/>
              </a:rPr>
              <a:t>Advantages of the Waterfall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is simple to implement and the number of resources that are required for it is minimal.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requirements are simple and explicitly declared; they remain unchanged during the entire project development.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start and end points for each phase are fixed, which makes it easy to cover progress.</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release date for the complete product, as well as its final cost, can be determined before development.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gives easy control and clarity for the customer due to a strict reporting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12</a:t>
            </a:fld>
            <a:endParaRPr lang="en-IN"/>
          </a:p>
        </p:txBody>
      </p:sp>
      <p:pic>
        <p:nvPicPr>
          <p:cNvPr id="6" name="image8.jpg" descr="Waterfall model"/>
          <p:cNvPicPr/>
          <p:nvPr/>
        </p:nvPicPr>
        <p:blipFill>
          <a:blip r:embed="rId2"/>
          <a:srcRect/>
          <a:stretch>
            <a:fillRect/>
          </a:stretch>
        </p:blipFill>
        <p:spPr>
          <a:xfrm>
            <a:off x="6822855" y="212856"/>
            <a:ext cx="4829329" cy="6236069"/>
          </a:xfrm>
          <a:prstGeom prst="rect">
            <a:avLst/>
          </a:prstGeom>
          <a:ln/>
        </p:spPr>
      </p:pic>
    </p:spTree>
    <p:extLst>
      <p:ext uri="{BB962C8B-B14F-4D97-AF65-F5344CB8AC3E}">
        <p14:creationId xmlns:p14="http://schemas.microsoft.com/office/powerpoint/2010/main" val="333402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4" y="-72747"/>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93837" y="901792"/>
            <a:ext cx="6129018" cy="5863144"/>
          </a:xfrm>
          <a:prstGeom prst="rect">
            <a:avLst/>
          </a:prstGeom>
        </p:spPr>
        <p:txBody>
          <a:bodyPr wrap="square">
            <a:spAutoFit/>
          </a:bodyPr>
          <a:lstStyle/>
          <a:p>
            <a:pPr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Disadvantages </a:t>
            </a:r>
            <a:r>
              <a:rPr lang="en-US" sz="2000" b="1" dirty="0">
                <a:latin typeface="Times New Roman" panose="02020603050405020304" pitchFamily="18" charset="0"/>
                <a:cs typeface="Times New Roman" panose="02020603050405020304" pitchFamily="18" charset="0"/>
              </a:rPr>
              <a:t>of the Waterfall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model, the risk factor is higher, so this model is not suitable for more significant and complex projects.</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cannot accept changes in requirements during development.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becomes tough to go back to the phase. For example, if the application has now shifted to the coding phase, and there is a change in requirement, it becomes tough to go back and change it.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Since </a:t>
            </a:r>
            <a:r>
              <a:rPr lang="en-US" sz="2000" dirty="0">
                <a:latin typeface="Times New Roman" panose="02020603050405020304" pitchFamily="18" charset="0"/>
                <a:cs typeface="Times New Roman" panose="02020603050405020304" pitchFamily="18" charset="0"/>
              </a:rPr>
              <a:t>the testing is done at a later stage, it does not allow identifying the challenges and risks in the earlier phase, so the risk reduction strategy is difficult to prepare.</a:t>
            </a:r>
          </a:p>
        </p:txBody>
      </p:sp>
      <p:sp>
        <p:nvSpPr>
          <p:cNvPr id="4" name="Slide Number Placeholder 3"/>
          <p:cNvSpPr>
            <a:spLocks noGrp="1"/>
          </p:cNvSpPr>
          <p:nvPr>
            <p:ph type="sldNum" sz="quarter" idx="12"/>
          </p:nvPr>
        </p:nvSpPr>
        <p:spPr/>
        <p:txBody>
          <a:bodyPr/>
          <a:lstStyle/>
          <a:p>
            <a:fld id="{B1B7C0DE-DCDD-4E4A-94B2-51DFA80EB953}" type="slidenum">
              <a:rPr lang="en-IN" smtClean="0"/>
              <a:t>13</a:t>
            </a:fld>
            <a:endParaRPr lang="en-IN"/>
          </a:p>
        </p:txBody>
      </p:sp>
      <p:pic>
        <p:nvPicPr>
          <p:cNvPr id="6" name="image8.jpg" descr="Waterfall model"/>
          <p:cNvPicPr/>
          <p:nvPr/>
        </p:nvPicPr>
        <p:blipFill>
          <a:blip r:embed="rId2"/>
          <a:srcRect/>
          <a:stretch>
            <a:fillRect/>
          </a:stretch>
        </p:blipFill>
        <p:spPr>
          <a:xfrm>
            <a:off x="6822855" y="212856"/>
            <a:ext cx="4829329" cy="6236069"/>
          </a:xfrm>
          <a:prstGeom prst="rect">
            <a:avLst/>
          </a:prstGeom>
          <a:ln/>
        </p:spPr>
      </p:pic>
    </p:spTree>
    <p:extLst>
      <p:ext uri="{BB962C8B-B14F-4D97-AF65-F5344CB8AC3E}">
        <p14:creationId xmlns:p14="http://schemas.microsoft.com/office/powerpoint/2010/main" val="259380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3" y="0"/>
            <a:ext cx="11166695" cy="1325563"/>
          </a:xfrm>
        </p:spPr>
        <p:txBody>
          <a:bodyPr/>
          <a:lstStyle/>
          <a:p>
            <a:r>
              <a:rPr lang="en-US" u="sng" dirty="0" smtClean="0">
                <a:latin typeface="Times New Roman" panose="02020603050405020304" pitchFamily="18" charset="0"/>
                <a:cs typeface="Times New Roman" panose="02020603050405020304" pitchFamily="18" charset="0"/>
              </a:rPr>
              <a:t>Rapid </a:t>
            </a:r>
            <a:r>
              <a:rPr lang="en-US" u="sng" dirty="0">
                <a:latin typeface="Times New Roman" panose="02020603050405020304" pitchFamily="18" charset="0"/>
                <a:cs typeface="Times New Roman" panose="02020603050405020304" pitchFamily="18" charset="0"/>
              </a:rPr>
              <a:t>Application </a:t>
            </a:r>
            <a:r>
              <a:rPr lang="en-US" u="sng" dirty="0" smtClean="0">
                <a:latin typeface="Times New Roman" panose="02020603050405020304" pitchFamily="18" charset="0"/>
                <a:cs typeface="Times New Roman" panose="02020603050405020304" pitchFamily="18" charset="0"/>
              </a:rPr>
              <a:t>Development Model(RAD)</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59568" y="1046170"/>
            <a:ext cx="6792139" cy="5946115"/>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RAD </a:t>
            </a:r>
            <a:r>
              <a:rPr lang="en-US" dirty="0">
                <a:latin typeface="Times New Roman" panose="02020603050405020304" pitchFamily="18" charset="0"/>
                <a:cs typeface="Times New Roman" panose="02020603050405020304" pitchFamily="18" charset="0"/>
              </a:rPr>
              <a:t>is a linear sequential software development process model that emphasizes a concise development cycle using an element-based construction approach. </a:t>
            </a:r>
            <a:endParaRPr lang="en-US"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requirements are well understood and described, and the project scope is a constraint, the RAD process enables a development team to create a fully functional system within a concise time</a:t>
            </a:r>
            <a:r>
              <a:rPr lang="en-US" dirty="0" smtClean="0">
                <a:latin typeface="Times New Roman" panose="02020603050405020304" pitchFamily="18" charset="0"/>
                <a:cs typeface="Times New Roman" panose="02020603050405020304" pitchFamily="18" charset="0"/>
              </a:rPr>
              <a:t>.</a:t>
            </a:r>
          </a:p>
          <a:p>
            <a:pPr marL="800100" lvl="1"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to use RAD model:</a:t>
            </a:r>
          </a:p>
          <a:p>
            <a:pPr marL="1257300" lvl="2"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should need to create a project that modularizes in a short period (2-3 months).</a:t>
            </a:r>
          </a:p>
          <a:p>
            <a:pPr marL="1257300" lvl="2"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 requirements are well-known.</a:t>
            </a:r>
          </a:p>
          <a:p>
            <a:pPr marL="1257300" lvl="2"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 technical risk is limited.</a:t>
            </a:r>
          </a:p>
          <a:p>
            <a:pPr marL="1257300" lvl="2"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there's a necessity to make a system, which is modularized in 2-3 months of period.</a:t>
            </a:r>
          </a:p>
          <a:p>
            <a:pPr marL="1257300" lvl="2" indent="-342900" algn="just">
              <a:lnSpc>
                <a:spcPct val="125000"/>
              </a:lnSpc>
              <a:buClr>
                <a:srgbClr val="FF0000"/>
              </a:buClr>
              <a:buSzPct val="1200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should be used only if the budget allows the use of automatic code-generating tools.</a:t>
            </a:r>
          </a:p>
          <a:p>
            <a:pPr marL="800100" lvl="1" indent="-342900" algn="just">
              <a:lnSpc>
                <a:spcPct val="125000"/>
              </a:lnSpc>
              <a:buClr>
                <a:srgbClr val="FF0000"/>
              </a:buClr>
              <a:buSzPct val="12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14</a:t>
            </a:fld>
            <a:endParaRPr lang="en-IN"/>
          </a:p>
        </p:txBody>
      </p:sp>
      <p:pic>
        <p:nvPicPr>
          <p:cNvPr id="2050" name="Picture 2" descr="What is RAD Model? Phases, Advantages and Disadvantages"/>
          <p:cNvPicPr>
            <a:picLocks noChangeAspect="1" noChangeArrowheads="1"/>
          </p:cNvPicPr>
          <p:nvPr/>
        </p:nvPicPr>
        <p:blipFill rotWithShape="1">
          <a:blip r:embed="rId2">
            <a:extLst>
              <a:ext uri="{28A0092B-C50C-407E-A947-70E740481C1C}">
                <a14:useLocalDpi xmlns:a14="http://schemas.microsoft.com/office/drawing/2010/main" val="0"/>
              </a:ext>
            </a:extLst>
          </a:blip>
          <a:srcRect t="3558" b="24111"/>
          <a:stretch/>
        </p:blipFill>
        <p:spPr bwMode="auto">
          <a:xfrm>
            <a:off x="7310512" y="1225047"/>
            <a:ext cx="4537108" cy="48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233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3" y="0"/>
            <a:ext cx="11166695" cy="1325563"/>
          </a:xfrm>
        </p:spPr>
        <p:txBody>
          <a:bodyPr/>
          <a:lstStyle/>
          <a:p>
            <a:r>
              <a:rPr lang="en-US" u="sng" dirty="0" smtClean="0">
                <a:latin typeface="Times New Roman" panose="02020603050405020304" pitchFamily="18" charset="0"/>
                <a:cs typeface="Times New Roman" panose="02020603050405020304" pitchFamily="18" charset="0"/>
              </a:rPr>
              <a:t>Rapid </a:t>
            </a:r>
            <a:r>
              <a:rPr lang="en-US" u="sng" dirty="0">
                <a:latin typeface="Times New Roman" panose="02020603050405020304" pitchFamily="18" charset="0"/>
                <a:cs typeface="Times New Roman" panose="02020603050405020304" pitchFamily="18" charset="0"/>
              </a:rPr>
              <a:t>Application </a:t>
            </a:r>
            <a:r>
              <a:rPr lang="en-US" u="sng" dirty="0" smtClean="0">
                <a:latin typeface="Times New Roman" panose="02020603050405020304" pitchFamily="18" charset="0"/>
                <a:cs typeface="Times New Roman" panose="02020603050405020304" pitchFamily="18" charset="0"/>
              </a:rPr>
              <a:t>Development Model(RAD)</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518373" y="1094297"/>
            <a:ext cx="6129018" cy="4672882"/>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RAD (Rapid Application Development) is a concept that products can be developed faster and of higher quality through:</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Gathering requirements using workshops or focus groups</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Prototyping and early, reiterative user testing of designs</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re-use of software components</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rigidly paced schedule that refers to design improvements to the next product version</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less formality in reviews and other team communication</a:t>
            </a:r>
          </a:p>
        </p:txBody>
      </p:sp>
      <p:sp>
        <p:nvSpPr>
          <p:cNvPr id="4" name="Slide Number Placeholder 3"/>
          <p:cNvSpPr>
            <a:spLocks noGrp="1"/>
          </p:cNvSpPr>
          <p:nvPr>
            <p:ph type="sldNum" sz="quarter" idx="12"/>
          </p:nvPr>
        </p:nvSpPr>
        <p:spPr/>
        <p:txBody>
          <a:bodyPr/>
          <a:lstStyle/>
          <a:p>
            <a:fld id="{B1B7C0DE-DCDD-4E4A-94B2-51DFA80EB953}" type="slidenum">
              <a:rPr lang="en-IN" smtClean="0"/>
              <a:t>15</a:t>
            </a:fld>
            <a:endParaRPr lang="en-IN"/>
          </a:p>
        </p:txBody>
      </p:sp>
      <p:pic>
        <p:nvPicPr>
          <p:cNvPr id="2050" name="Picture 2" descr="What is RAD Model? Phases, Advantages and Disadvantages"/>
          <p:cNvPicPr>
            <a:picLocks noChangeAspect="1" noChangeArrowheads="1"/>
          </p:cNvPicPr>
          <p:nvPr/>
        </p:nvPicPr>
        <p:blipFill rotWithShape="1">
          <a:blip r:embed="rId2">
            <a:extLst>
              <a:ext uri="{28A0092B-C50C-407E-A947-70E740481C1C}">
                <a14:useLocalDpi xmlns:a14="http://schemas.microsoft.com/office/drawing/2010/main" val="0"/>
              </a:ext>
            </a:extLst>
          </a:blip>
          <a:srcRect t="3558" b="24111"/>
          <a:stretch/>
        </p:blipFill>
        <p:spPr bwMode="auto">
          <a:xfrm>
            <a:off x="7310512" y="1225047"/>
            <a:ext cx="4537108" cy="48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010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45" y="134754"/>
            <a:ext cx="11166695" cy="1325563"/>
          </a:xfrm>
        </p:spPr>
        <p:txBody>
          <a:bodyPr/>
          <a:lstStyle/>
          <a:p>
            <a:r>
              <a:rPr lang="en-US" u="sng" dirty="0" smtClean="0">
                <a:latin typeface="Times New Roman" panose="02020603050405020304" pitchFamily="18" charset="0"/>
                <a:cs typeface="Times New Roman" panose="02020603050405020304" pitchFamily="18" charset="0"/>
              </a:rPr>
              <a:t>Rapid </a:t>
            </a:r>
            <a:r>
              <a:rPr lang="en-US" u="sng" dirty="0">
                <a:latin typeface="Times New Roman" panose="02020603050405020304" pitchFamily="18" charset="0"/>
                <a:cs typeface="Times New Roman" panose="02020603050405020304" pitchFamily="18" charset="0"/>
              </a:rPr>
              <a:t>Application </a:t>
            </a:r>
            <a:r>
              <a:rPr lang="en-US" u="sng" dirty="0" smtClean="0">
                <a:latin typeface="Times New Roman" panose="02020603050405020304" pitchFamily="18" charset="0"/>
                <a:cs typeface="Times New Roman" panose="02020603050405020304" pitchFamily="18" charset="0"/>
              </a:rPr>
              <a:t>Development Model(RAD)</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25641" y="1262648"/>
            <a:ext cx="6304548" cy="4324261"/>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Business Modeling: The information flow among business functions is defined by answering questions like what data drives the business process, what data is generated, who generates it, where the information goes, who processes it, and so 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Data Modeling: The data collected from business modeling is refined into a set of data objects (entities) that are needed to support the business. The attributes (character of each entity) are identified, and the relation between these data objects (entities) is defined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16</a:t>
            </a:fld>
            <a:endParaRPr lang="en-IN"/>
          </a:p>
        </p:txBody>
      </p:sp>
      <p:pic>
        <p:nvPicPr>
          <p:cNvPr id="2050" name="Picture 2" descr="What is RAD Model? Phases, Advantages and Disadvantages"/>
          <p:cNvPicPr>
            <a:picLocks noChangeAspect="1" noChangeArrowheads="1"/>
          </p:cNvPicPr>
          <p:nvPr/>
        </p:nvPicPr>
        <p:blipFill rotWithShape="1">
          <a:blip r:embed="rId2">
            <a:extLst>
              <a:ext uri="{28A0092B-C50C-407E-A947-70E740481C1C}">
                <a14:useLocalDpi xmlns:a14="http://schemas.microsoft.com/office/drawing/2010/main" val="0"/>
              </a:ext>
            </a:extLst>
          </a:blip>
          <a:srcRect t="3558" b="24111"/>
          <a:stretch/>
        </p:blipFill>
        <p:spPr bwMode="auto">
          <a:xfrm>
            <a:off x="7310512" y="1225047"/>
            <a:ext cx="4537108" cy="48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13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3" y="0"/>
            <a:ext cx="11166695" cy="1325563"/>
          </a:xfrm>
        </p:spPr>
        <p:txBody>
          <a:bodyPr/>
          <a:lstStyle/>
          <a:p>
            <a:r>
              <a:rPr lang="en-US" u="sng" dirty="0" smtClean="0">
                <a:latin typeface="Times New Roman" panose="02020603050405020304" pitchFamily="18" charset="0"/>
                <a:cs typeface="Times New Roman" panose="02020603050405020304" pitchFamily="18" charset="0"/>
              </a:rPr>
              <a:t>Rapid </a:t>
            </a:r>
            <a:r>
              <a:rPr lang="en-US" u="sng" dirty="0">
                <a:latin typeface="Times New Roman" panose="02020603050405020304" pitchFamily="18" charset="0"/>
                <a:cs typeface="Times New Roman" panose="02020603050405020304" pitchFamily="18" charset="0"/>
              </a:rPr>
              <a:t>Application </a:t>
            </a:r>
            <a:r>
              <a:rPr lang="en-US" u="sng" dirty="0" smtClean="0">
                <a:latin typeface="Times New Roman" panose="02020603050405020304" pitchFamily="18" charset="0"/>
                <a:cs typeface="Times New Roman" panose="02020603050405020304" pitchFamily="18" charset="0"/>
              </a:rPr>
              <a:t>Development Model(RAD)</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55821" y="1060489"/>
            <a:ext cx="6575447" cy="5478423"/>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Process Modeling: The information objects defined in the data modeling phase are transformed to achieve the data flow necessary to implement a business function. Processing descriptions are created for adding, modifying, deleting, or retrieving a data object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Application Generation: Automated tools are used to facilitate the construction of the software; even they use the 4th GL </a:t>
            </a:r>
            <a:r>
              <a:rPr lang="en-US" sz="2000" dirty="0" smtClean="0">
                <a:latin typeface="Times New Roman" panose="02020603050405020304" pitchFamily="18" charset="0"/>
                <a:cs typeface="Times New Roman" panose="02020603050405020304" pitchFamily="18" charset="0"/>
              </a:rPr>
              <a:t>techniques</a:t>
            </a:r>
            <a:r>
              <a:rPr lang="en-US" sz="2000" dirty="0">
                <a:latin typeface="Times New Roman" panose="02020603050405020304" pitchFamily="18" charset="0"/>
                <a:cs typeface="Times New Roman" panose="02020603050405020304" pitchFamily="18" charset="0"/>
              </a:rPr>
              <a:t>.</a:t>
            </a: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Testing &amp; Turnover: Many of the programming components have already been tested since RAD emphasizes reuse. This reduces the overall testing time. However the new part must be tested, and all interfaces must be fully exercised.</a:t>
            </a:r>
          </a:p>
        </p:txBody>
      </p:sp>
      <p:sp>
        <p:nvSpPr>
          <p:cNvPr id="4" name="Slide Number Placeholder 3"/>
          <p:cNvSpPr>
            <a:spLocks noGrp="1"/>
          </p:cNvSpPr>
          <p:nvPr>
            <p:ph type="sldNum" sz="quarter" idx="12"/>
          </p:nvPr>
        </p:nvSpPr>
        <p:spPr/>
        <p:txBody>
          <a:bodyPr/>
          <a:lstStyle/>
          <a:p>
            <a:fld id="{B1B7C0DE-DCDD-4E4A-94B2-51DFA80EB953}" type="slidenum">
              <a:rPr lang="en-IN" smtClean="0"/>
              <a:t>17</a:t>
            </a:fld>
            <a:endParaRPr lang="en-IN"/>
          </a:p>
        </p:txBody>
      </p:sp>
      <p:pic>
        <p:nvPicPr>
          <p:cNvPr id="2050" name="Picture 2" descr="What is RAD Model? Phases, Advantages and Disadvantages"/>
          <p:cNvPicPr>
            <a:picLocks noChangeAspect="1" noChangeArrowheads="1"/>
          </p:cNvPicPr>
          <p:nvPr/>
        </p:nvPicPr>
        <p:blipFill rotWithShape="1">
          <a:blip r:embed="rId2">
            <a:extLst>
              <a:ext uri="{28A0092B-C50C-407E-A947-70E740481C1C}">
                <a14:useLocalDpi xmlns:a14="http://schemas.microsoft.com/office/drawing/2010/main" val="0"/>
              </a:ext>
            </a:extLst>
          </a:blip>
          <a:srcRect t="3558" b="24111"/>
          <a:stretch/>
        </p:blipFill>
        <p:spPr bwMode="auto">
          <a:xfrm>
            <a:off x="7310512" y="1225047"/>
            <a:ext cx="4537108" cy="48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71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3" y="0"/>
            <a:ext cx="11166695" cy="1325563"/>
          </a:xfrm>
        </p:spPr>
        <p:txBody>
          <a:bodyPr/>
          <a:lstStyle/>
          <a:p>
            <a:r>
              <a:rPr lang="en-US" u="sng" dirty="0" smtClean="0">
                <a:latin typeface="Times New Roman" panose="02020603050405020304" pitchFamily="18" charset="0"/>
                <a:cs typeface="Times New Roman" panose="02020603050405020304" pitchFamily="18" charset="0"/>
              </a:rPr>
              <a:t>Rapid </a:t>
            </a:r>
            <a:r>
              <a:rPr lang="en-US" u="sng" dirty="0">
                <a:latin typeface="Times New Roman" panose="02020603050405020304" pitchFamily="18" charset="0"/>
                <a:cs typeface="Times New Roman" panose="02020603050405020304" pitchFamily="18" charset="0"/>
              </a:rPr>
              <a:t>Application </a:t>
            </a:r>
            <a:r>
              <a:rPr lang="en-US" u="sng" dirty="0" smtClean="0">
                <a:latin typeface="Times New Roman" panose="02020603050405020304" pitchFamily="18" charset="0"/>
                <a:cs typeface="Times New Roman" panose="02020603050405020304" pitchFamily="18" charset="0"/>
              </a:rPr>
              <a:t>Development Model(RAD)</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437759" y="1060489"/>
            <a:ext cx="6953365" cy="5478423"/>
          </a:xfrm>
          <a:prstGeom prst="rect">
            <a:avLst/>
          </a:prstGeom>
        </p:spPr>
        <p:txBody>
          <a:bodyPr wrap="square">
            <a:spAutoFit/>
          </a:bodyPr>
          <a:lstStyle/>
          <a:p>
            <a:pPr lvl="1" algn="just">
              <a:lnSpc>
                <a:spcPct val="125000"/>
              </a:lnSpc>
              <a:buClr>
                <a:srgbClr val="FF0000"/>
              </a:buClr>
              <a:buSzPct val="120000"/>
            </a:pPr>
            <a:r>
              <a:rPr lang="en-US" sz="2000" b="1" dirty="0">
                <a:latin typeface="Times New Roman" panose="02020603050405020304" pitchFamily="18" charset="0"/>
                <a:cs typeface="Times New Roman" panose="02020603050405020304" pitchFamily="18" charset="0"/>
              </a:rPr>
              <a:t>Advantages of the RAD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is flexible for change.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model, changes are adoptable.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phase in RAD brings the highest priority functionality to the customer.</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reduced development time.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increases the reusability of </a:t>
            </a:r>
            <a:r>
              <a:rPr lang="en-US" sz="2000" dirty="0" smtClean="0">
                <a:latin typeface="Times New Roman" panose="02020603050405020304" pitchFamily="18" charset="0"/>
                <a:cs typeface="Times New Roman" panose="02020603050405020304" pitchFamily="18" charset="0"/>
              </a:rPr>
              <a:t>features.</a:t>
            </a:r>
          </a:p>
          <a:p>
            <a:pPr lvl="1"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Disadvantage of the RAD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required highly skilled designers.</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applications are not compatible with RAD.</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smaller projects, we cannot use the RAD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high technical risk, it's not suitable.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Required </a:t>
            </a:r>
            <a:r>
              <a:rPr lang="en-US" sz="2000" dirty="0">
                <a:latin typeface="Times New Roman" panose="02020603050405020304" pitchFamily="18" charset="0"/>
                <a:cs typeface="Times New Roman" panose="02020603050405020304" pitchFamily="18" charset="0"/>
              </a:rPr>
              <a:t>user involvement.</a:t>
            </a:r>
          </a:p>
          <a:p>
            <a:pPr marL="800100" lvl="1" indent="-342900" algn="just">
              <a:lnSpc>
                <a:spcPct val="125000"/>
              </a:lnSpc>
              <a:buClr>
                <a:srgbClr val="FF0000"/>
              </a:buClr>
              <a:buSzPct val="12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18</a:t>
            </a:fld>
            <a:endParaRPr lang="en-IN"/>
          </a:p>
        </p:txBody>
      </p:sp>
      <p:pic>
        <p:nvPicPr>
          <p:cNvPr id="2050" name="Picture 2" descr="What is RAD Model? Phases, Advantages and Disadvantages"/>
          <p:cNvPicPr>
            <a:picLocks noChangeAspect="1" noChangeArrowheads="1"/>
          </p:cNvPicPr>
          <p:nvPr/>
        </p:nvPicPr>
        <p:blipFill rotWithShape="1">
          <a:blip r:embed="rId2">
            <a:extLst>
              <a:ext uri="{28A0092B-C50C-407E-A947-70E740481C1C}">
                <a14:useLocalDpi xmlns:a14="http://schemas.microsoft.com/office/drawing/2010/main" val="0"/>
              </a:ext>
            </a:extLst>
          </a:blip>
          <a:srcRect t="3558" b="24111"/>
          <a:stretch/>
        </p:blipFill>
        <p:spPr bwMode="auto">
          <a:xfrm>
            <a:off x="7391125" y="1060489"/>
            <a:ext cx="4537108" cy="48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748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3" y="0"/>
            <a:ext cx="11166695" cy="1325563"/>
          </a:xfrm>
        </p:spPr>
        <p:txBody>
          <a:bodyPr/>
          <a:lstStyle/>
          <a:p>
            <a:r>
              <a:rPr lang="en-US" u="sng" dirty="0">
                <a:latin typeface="Times New Roman" panose="02020603050405020304" pitchFamily="18" charset="0"/>
                <a:cs typeface="Times New Roman" panose="02020603050405020304" pitchFamily="18" charset="0"/>
              </a:rPr>
              <a:t>Agile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98383" y="1050864"/>
            <a:ext cx="6553726" cy="5093702"/>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Agile process model” refers to a software development approach based on iterative development.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Agile </a:t>
            </a:r>
            <a:r>
              <a:rPr lang="en-US" sz="2000" dirty="0">
                <a:latin typeface="Times New Roman" panose="02020603050405020304" pitchFamily="18" charset="0"/>
                <a:cs typeface="Times New Roman" panose="02020603050405020304" pitchFamily="18" charset="0"/>
              </a:rPr>
              <a:t>methods break tasks into smaller iterations or parts that do not directly involve long-term planning.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project scope and requirements are laid down at the beginning of the development process.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plans regarding the number of iterations, the duration, and the scope of each iteration is clearly defined in advance.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iteration is considered as a short time “frame” in the Agile process model, which typically lasts from one to four weeks. </a:t>
            </a:r>
          </a:p>
        </p:txBody>
      </p:sp>
      <p:sp>
        <p:nvSpPr>
          <p:cNvPr id="4" name="Slide Number Placeholder 3"/>
          <p:cNvSpPr>
            <a:spLocks noGrp="1"/>
          </p:cNvSpPr>
          <p:nvPr>
            <p:ph type="sldNum" sz="quarter" idx="12"/>
          </p:nvPr>
        </p:nvSpPr>
        <p:spPr/>
        <p:txBody>
          <a:bodyPr/>
          <a:lstStyle/>
          <a:p>
            <a:fld id="{B1B7C0DE-DCDD-4E4A-94B2-51DFA80EB953}" type="slidenum">
              <a:rPr lang="en-IN" smtClean="0"/>
              <a:t>19</a:t>
            </a:fld>
            <a:endParaRPr lang="en-IN"/>
          </a:p>
        </p:txBody>
      </p:sp>
      <p:pic>
        <p:nvPicPr>
          <p:cNvPr id="3074" name="Picture 2" descr="Agile Model Explained - SDLC - InterviewBit"/>
          <p:cNvPicPr>
            <a:picLocks noChangeAspect="1" noChangeArrowheads="1"/>
          </p:cNvPicPr>
          <p:nvPr/>
        </p:nvPicPr>
        <p:blipFill rotWithShape="1">
          <a:blip r:embed="rId2">
            <a:extLst>
              <a:ext uri="{28A0092B-C50C-407E-A947-70E740481C1C}">
                <a14:useLocalDpi xmlns:a14="http://schemas.microsoft.com/office/drawing/2010/main" val="0"/>
              </a:ext>
            </a:extLst>
          </a:blip>
          <a:srcRect l="2648" t="11217" r="3158" b="7368"/>
          <a:stretch/>
        </p:blipFill>
        <p:spPr bwMode="auto">
          <a:xfrm>
            <a:off x="6975846" y="279132"/>
            <a:ext cx="5015300" cy="538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43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solidFill>
                  <a:srgbClr val="002060"/>
                </a:solidFill>
                <a:latin typeface="Times New Roman" panose="02020603050405020304" pitchFamily="18" charset="0"/>
                <a:cs typeface="Times New Roman" panose="02020603050405020304" pitchFamily="18" charset="0"/>
              </a:rPr>
              <a:t>Topics in Module-1-</a:t>
            </a:r>
            <a:r>
              <a:rPr lang="en-IN" b="1" dirty="0" smtClean="0"/>
              <a:t>Data Models</a:t>
            </a:r>
            <a:r>
              <a:rPr lang="en-IN" u="sng" dirty="0" smtClean="0">
                <a:solidFill>
                  <a:srgbClr val="002060"/>
                </a:solidFill>
                <a:latin typeface="Times New Roman" panose="02020603050405020304" pitchFamily="18" charset="0"/>
                <a:cs typeface="Times New Roman" panose="02020603050405020304" pitchFamily="18" charset="0"/>
              </a:rPr>
              <a:t/>
            </a:r>
            <a:br>
              <a:rPr lang="en-IN" u="sng" dirty="0" smtClean="0">
                <a:solidFill>
                  <a:srgbClr val="002060"/>
                </a:solidFill>
                <a:latin typeface="Times New Roman" panose="02020603050405020304" pitchFamily="18" charset="0"/>
                <a:cs typeface="Times New Roman" panose="02020603050405020304" pitchFamily="18" charset="0"/>
              </a:rPr>
            </a:br>
            <a:endParaRPr lang="en-IN"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2</a:t>
            </a:fld>
            <a:endParaRPr lang="en-IN"/>
          </a:p>
        </p:txBody>
      </p:sp>
      <p:sp>
        <p:nvSpPr>
          <p:cNvPr id="3" name="Content Placeholder 2"/>
          <p:cNvSpPr>
            <a:spLocks noGrp="1"/>
          </p:cNvSpPr>
          <p:nvPr>
            <p:ph idx="1"/>
          </p:nvPr>
        </p:nvSpPr>
        <p:spPr>
          <a:xfrm>
            <a:off x="1015082" y="1197473"/>
            <a:ext cx="3187148" cy="4673142"/>
          </a:xfrm>
        </p:spPr>
        <p:txBody>
          <a:bodyPr>
            <a:normAutofit/>
          </a:bodyPr>
          <a:lstStyle/>
          <a:p>
            <a:r>
              <a:rPr lang="en-US" dirty="0" smtClean="0">
                <a:latin typeface="Times New Roman" panose="02020603050405020304" pitchFamily="18" charset="0"/>
                <a:cs typeface="Times New Roman" panose="02020603050405020304" pitchFamily="18" charset="0"/>
              </a:rPr>
              <a:t>SDLC</a:t>
            </a:r>
          </a:p>
          <a:p>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Models – </a:t>
            </a:r>
            <a:r>
              <a:rPr lang="en-US" dirty="0" smtClean="0">
                <a:latin typeface="Times New Roman" panose="02020603050405020304" pitchFamily="18" charset="0"/>
                <a:cs typeface="Times New Roman" panose="02020603050405020304" pitchFamily="18" charset="0"/>
              </a:rPr>
              <a:t>Waterfall</a:t>
            </a:r>
          </a:p>
          <a:p>
            <a:r>
              <a:rPr lang="en-US" dirty="0" smtClean="0">
                <a:latin typeface="Times New Roman" panose="02020603050405020304" pitchFamily="18" charset="0"/>
                <a:cs typeface="Times New Roman" panose="02020603050405020304" pitchFamily="18" charset="0"/>
              </a:rPr>
              <a:t>Rapid </a:t>
            </a:r>
            <a:r>
              <a:rPr lang="en-US" dirty="0">
                <a:latin typeface="Times New Roman" panose="02020603050405020304" pitchFamily="18" charset="0"/>
                <a:cs typeface="Times New Roman" panose="02020603050405020304" pitchFamily="18" charset="0"/>
              </a:rPr>
              <a:t>Application </a:t>
            </a:r>
            <a:r>
              <a:rPr lang="en-US" dirty="0" smtClean="0">
                <a:latin typeface="Times New Roman" panose="02020603050405020304" pitchFamily="18" charset="0"/>
                <a:cs typeface="Times New Roman" panose="02020603050405020304" pitchFamily="18" charset="0"/>
              </a:rPr>
              <a:t>Development</a:t>
            </a:r>
          </a:p>
          <a:p>
            <a:r>
              <a:rPr lang="en-US" dirty="0" smtClean="0">
                <a:latin typeface="Times New Roman" panose="02020603050405020304" pitchFamily="18" charset="0"/>
                <a:cs typeface="Times New Roman" panose="02020603050405020304" pitchFamily="18" charset="0"/>
              </a:rPr>
              <a:t>Agile</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Spiral Models, Object-Relational </a:t>
            </a:r>
            <a:r>
              <a:rPr lang="en-IN" dirty="0" smtClean="0">
                <a:latin typeface="Times New Roman" panose="02020603050405020304" pitchFamily="18" charset="0"/>
                <a:cs typeface="Times New Roman" panose="02020603050405020304" pitchFamily="18" charset="0"/>
              </a:rPr>
              <a:t>databases</a:t>
            </a:r>
          </a:p>
          <a:p>
            <a:r>
              <a:rPr lang="en-IN" dirty="0" smtClean="0">
                <a:latin typeface="Times New Roman" panose="02020603050405020304" pitchFamily="18" charset="0"/>
                <a:cs typeface="Times New Roman" panose="02020603050405020304" pitchFamily="18" charset="0"/>
              </a:rPr>
              <a:t>Database </a:t>
            </a:r>
            <a:r>
              <a:rPr lang="en-IN" dirty="0">
                <a:latin typeface="Times New Roman" panose="02020603050405020304" pitchFamily="18" charset="0"/>
                <a:cs typeface="Times New Roman" panose="02020603050405020304" pitchFamily="18" charset="0"/>
              </a:rPr>
              <a:t>models</a:t>
            </a:r>
          </a:p>
        </p:txBody>
      </p:sp>
      <p:pic>
        <p:nvPicPr>
          <p:cNvPr id="3074" name="Picture 2" descr="IOT Data Analytics: Part 2: Data Model | by Andriy Zabavskyy | Towards Data  Science"/>
          <p:cNvPicPr>
            <a:picLocks noChangeAspect="1" noChangeArrowheads="1"/>
          </p:cNvPicPr>
          <p:nvPr/>
        </p:nvPicPr>
        <p:blipFill rotWithShape="1">
          <a:blip r:embed="rId3">
            <a:extLst>
              <a:ext uri="{28A0092B-C50C-407E-A947-70E740481C1C}">
                <a14:useLocalDpi xmlns:a14="http://schemas.microsoft.com/office/drawing/2010/main" val="0"/>
              </a:ext>
            </a:extLst>
          </a:blip>
          <a:srcRect r="58476"/>
          <a:stretch/>
        </p:blipFill>
        <p:spPr bwMode="auto">
          <a:xfrm>
            <a:off x="5377069" y="982561"/>
            <a:ext cx="53711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OT Data Analytics: Part 2: Data Model | by Andriy Zabavskyy | Towards Data  Science"/>
          <p:cNvPicPr>
            <a:picLocks noChangeAspect="1" noChangeArrowheads="1"/>
          </p:cNvPicPr>
          <p:nvPr/>
        </p:nvPicPr>
        <p:blipFill rotWithShape="1">
          <a:blip r:embed="rId3">
            <a:extLst>
              <a:ext uri="{28A0092B-C50C-407E-A947-70E740481C1C}">
                <a14:useLocalDpi xmlns:a14="http://schemas.microsoft.com/office/drawing/2010/main" val="0"/>
              </a:ext>
            </a:extLst>
          </a:blip>
          <a:srcRect l="58798"/>
          <a:stretch/>
        </p:blipFill>
        <p:spPr bwMode="auto">
          <a:xfrm>
            <a:off x="5377069" y="3986212"/>
            <a:ext cx="5329493" cy="25527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7778263" y="3157086"/>
            <a:ext cx="568785" cy="829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8759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65" y="0"/>
            <a:ext cx="11166695" cy="1325563"/>
          </a:xfrm>
        </p:spPr>
        <p:txBody>
          <a:bodyPr/>
          <a:lstStyle/>
          <a:p>
            <a:r>
              <a:rPr lang="en-US" u="sng" dirty="0">
                <a:latin typeface="Times New Roman" panose="02020603050405020304" pitchFamily="18" charset="0"/>
                <a:cs typeface="Times New Roman" panose="02020603050405020304" pitchFamily="18" charset="0"/>
              </a:rPr>
              <a:t>Agile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87365" y="973834"/>
            <a:ext cx="6642823" cy="5478423"/>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division of the entire project into smaller parts helps to minimize the project risk and reduce the overall project delivery time requirements.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iteration involve a team working through a full software development life cycle including planning, requirements analysis, design, coding, and testing before a working product is demonstrated to the </a:t>
            </a:r>
            <a:r>
              <a:rPr lang="en-US" sz="2000" dirty="0" smtClean="0">
                <a:latin typeface="Times New Roman" panose="02020603050405020304" pitchFamily="18" charset="0"/>
                <a:cs typeface="Times New Roman" panose="02020603050405020304" pitchFamily="18" charset="0"/>
              </a:rPr>
              <a:t>client</a:t>
            </a:r>
          </a:p>
          <a:p>
            <a:pPr lvl="1"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When to use Agile: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frequent changes are required.</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highly qualified and experienced team is available.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customer is ready to have a meeting with a software team all the time.</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project size is small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20</a:t>
            </a:fld>
            <a:endParaRPr lang="en-IN"/>
          </a:p>
        </p:txBody>
      </p:sp>
      <p:pic>
        <p:nvPicPr>
          <p:cNvPr id="6" name="image2.png"/>
          <p:cNvPicPr/>
          <p:nvPr/>
        </p:nvPicPr>
        <p:blipFill rotWithShape="1">
          <a:blip r:embed="rId2"/>
          <a:srcRect l="8041" t="3373" b="12748"/>
          <a:stretch/>
        </p:blipFill>
        <p:spPr>
          <a:xfrm>
            <a:off x="6930188" y="481265"/>
            <a:ext cx="5261811" cy="5111014"/>
          </a:xfrm>
          <a:prstGeom prst="rect">
            <a:avLst/>
          </a:prstGeom>
          <a:ln/>
        </p:spPr>
      </p:pic>
    </p:spTree>
    <p:extLst>
      <p:ext uri="{BB962C8B-B14F-4D97-AF65-F5344CB8AC3E}">
        <p14:creationId xmlns:p14="http://schemas.microsoft.com/office/powerpoint/2010/main" val="1946039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Agile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78435" y="1125735"/>
            <a:ext cx="5582653" cy="5093702"/>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Requirements gathering: In this phase, you must define the requirements. You should explain business opportunities and plan the time and effort needed to build the project. Based on this information, you can evaluate technical and economic feasibility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Design the requirements: When you have identified the project, work with stakeholders to define requirements. You can use the user flow diagram or the high-level UML diagram to show the work of new features and show how it will apply to your existing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21</a:t>
            </a:fld>
            <a:endParaRPr lang="en-IN"/>
          </a:p>
        </p:txBody>
      </p:sp>
      <p:pic>
        <p:nvPicPr>
          <p:cNvPr id="6" name="image2.png"/>
          <p:cNvPicPr/>
          <p:nvPr/>
        </p:nvPicPr>
        <p:blipFill rotWithShape="1">
          <a:blip r:embed="rId2"/>
          <a:srcRect l="8041" t="3373" b="12748"/>
          <a:stretch/>
        </p:blipFill>
        <p:spPr>
          <a:xfrm>
            <a:off x="5861089" y="211756"/>
            <a:ext cx="6253910" cy="5419022"/>
          </a:xfrm>
          <a:prstGeom prst="rect">
            <a:avLst/>
          </a:prstGeom>
          <a:ln/>
        </p:spPr>
      </p:pic>
    </p:spTree>
    <p:extLst>
      <p:ext uri="{BB962C8B-B14F-4D97-AF65-F5344CB8AC3E}">
        <p14:creationId xmlns:p14="http://schemas.microsoft.com/office/powerpoint/2010/main" val="309809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Agile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74687" y="1060489"/>
            <a:ext cx="6882761" cy="5478423"/>
          </a:xfrm>
          <a:prstGeom prst="rect">
            <a:avLst/>
          </a:prstGeom>
        </p:spPr>
        <p:txBody>
          <a:bodyPr wrap="square">
            <a:spAutoFit/>
          </a:bodyPr>
          <a:lstStyle/>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 Construction/iteration: When the team defines the requirements, the work begins. Designers and developers start working on their project, which aims to deploy a working product. The product will undergo various stages of improvement, so it includes simple, minimal </a:t>
            </a:r>
            <a:r>
              <a:rPr lang="en-US" sz="2000" dirty="0" smtClean="0">
                <a:latin typeface="Times New Roman" panose="02020603050405020304" pitchFamily="18" charset="0"/>
                <a:cs typeface="Times New Roman" panose="02020603050405020304" pitchFamily="18" charset="0"/>
              </a:rPr>
              <a:t>functionality</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Testing: In this phase, the Quality Assurance team examines the product's performance and looks for the bug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Deployment: In this phase, the team issues a product for the user's work environment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 Feedback: After releasing the product, the last step is feedback. In this, the team receives feedback about the product and works through the feedback.</a:t>
            </a:r>
          </a:p>
        </p:txBody>
      </p:sp>
      <p:sp>
        <p:nvSpPr>
          <p:cNvPr id="4" name="Slide Number Placeholder 3"/>
          <p:cNvSpPr>
            <a:spLocks noGrp="1"/>
          </p:cNvSpPr>
          <p:nvPr>
            <p:ph type="sldNum" sz="quarter" idx="12"/>
          </p:nvPr>
        </p:nvSpPr>
        <p:spPr/>
        <p:txBody>
          <a:bodyPr/>
          <a:lstStyle/>
          <a:p>
            <a:fld id="{B1B7C0DE-DCDD-4E4A-94B2-51DFA80EB953}" type="slidenum">
              <a:rPr lang="en-IN" smtClean="0"/>
              <a:t>22</a:t>
            </a:fld>
            <a:endParaRPr lang="en-IN"/>
          </a:p>
        </p:txBody>
      </p:sp>
      <p:pic>
        <p:nvPicPr>
          <p:cNvPr id="6" name="image2.png"/>
          <p:cNvPicPr/>
          <p:nvPr/>
        </p:nvPicPr>
        <p:blipFill rotWithShape="1">
          <a:blip r:embed="rId2"/>
          <a:srcRect l="8041" t="3373" b="12748"/>
          <a:stretch/>
        </p:blipFill>
        <p:spPr>
          <a:xfrm>
            <a:off x="7257448" y="1280160"/>
            <a:ext cx="4857551" cy="4350618"/>
          </a:xfrm>
          <a:prstGeom prst="rect">
            <a:avLst/>
          </a:prstGeom>
          <a:ln/>
        </p:spPr>
      </p:pic>
    </p:spTree>
    <p:extLst>
      <p:ext uri="{BB962C8B-B14F-4D97-AF65-F5344CB8AC3E}">
        <p14:creationId xmlns:p14="http://schemas.microsoft.com/office/powerpoint/2010/main" val="2906615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Agile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42987" y="1060489"/>
            <a:ext cx="7056708" cy="5478423"/>
          </a:xfrm>
          <a:prstGeom prst="rect">
            <a:avLst/>
          </a:prstGeom>
        </p:spPr>
        <p:txBody>
          <a:bodyPr wrap="square">
            <a:spAutoFit/>
          </a:bodyPr>
          <a:lstStyle/>
          <a:p>
            <a:pPr lvl="1" algn="just">
              <a:lnSpc>
                <a:spcPct val="125000"/>
              </a:lnSpc>
              <a:buClr>
                <a:srgbClr val="FF0000"/>
              </a:buClr>
              <a:buSzPct val="120000"/>
            </a:pPr>
            <a:r>
              <a:rPr lang="en-US" sz="2000" b="1" dirty="0">
                <a:latin typeface="Times New Roman" panose="02020603050405020304" pitchFamily="18" charset="0"/>
                <a:cs typeface="Times New Roman" panose="02020603050405020304" pitchFamily="18" charset="0"/>
              </a:rPr>
              <a:t>Advantage (Pros) of the Agile Method:</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Frequent </a:t>
            </a:r>
            <a:r>
              <a:rPr lang="en-US" sz="2000" dirty="0">
                <a:latin typeface="Times New Roman" panose="02020603050405020304" pitchFamily="18" charset="0"/>
                <a:cs typeface="Times New Roman" panose="02020603050405020304" pitchFamily="18" charset="0"/>
              </a:rPr>
              <a:t>Delivery</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Face-to-face </a:t>
            </a:r>
            <a:r>
              <a:rPr lang="en-US" sz="2000" dirty="0">
                <a:latin typeface="Times New Roman" panose="02020603050405020304" pitchFamily="18" charset="0"/>
                <a:cs typeface="Times New Roman" panose="02020603050405020304" pitchFamily="18" charset="0"/>
              </a:rPr>
              <a:t>communication with clients.</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Efficient </a:t>
            </a:r>
            <a:r>
              <a:rPr lang="en-US" sz="2000" dirty="0">
                <a:latin typeface="Times New Roman" panose="02020603050405020304" pitchFamily="18" charset="0"/>
                <a:cs typeface="Times New Roman" panose="02020603050405020304" pitchFamily="18" charset="0"/>
              </a:rPr>
              <a:t>design and fulfills the business requirement.</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Anytime </a:t>
            </a:r>
            <a:r>
              <a:rPr lang="en-US" sz="2000" dirty="0">
                <a:latin typeface="Times New Roman" panose="02020603050405020304" pitchFamily="18" charset="0"/>
                <a:cs typeface="Times New Roman" panose="02020603050405020304" pitchFamily="18" charset="0"/>
              </a:rPr>
              <a:t>changes are acceptable.</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reduces total development time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lnSpc>
                <a:spcPct val="125000"/>
              </a:lnSpc>
              <a:buClr>
                <a:srgbClr val="FF0000"/>
              </a:buClr>
              <a:buSzPct val="120000"/>
            </a:pPr>
            <a:r>
              <a:rPr lang="en-US" sz="2000" b="1" dirty="0">
                <a:latin typeface="Times New Roman" panose="02020603050405020304" pitchFamily="18" charset="0"/>
                <a:cs typeface="Times New Roman" panose="02020603050405020304" pitchFamily="18" charset="0"/>
              </a:rPr>
              <a:t>Disadvantages (Cons) of the Agile Model:</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Due </a:t>
            </a:r>
            <a:r>
              <a:rPr lang="en-US" sz="2000" dirty="0">
                <a:latin typeface="Times New Roman" panose="02020603050405020304" pitchFamily="18" charset="0"/>
                <a:cs typeface="Times New Roman" panose="02020603050405020304" pitchFamily="18" charset="0"/>
              </a:rPr>
              <a:t>to the shortage of formal documents, it creates confusion and crucial decisions taken throughout various phases can be misinterpreted at any time by different team members.</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Due </a:t>
            </a:r>
            <a:r>
              <a:rPr lang="en-US" sz="2000" dirty="0">
                <a:latin typeface="Times New Roman" panose="02020603050405020304" pitchFamily="18" charset="0"/>
                <a:cs typeface="Times New Roman" panose="02020603050405020304" pitchFamily="18" charset="0"/>
              </a:rPr>
              <a:t>to the lack of proper documentation, once the project is completed and the developers allotted to another project, maintenance of the finished project can become difficult.</a:t>
            </a:r>
          </a:p>
        </p:txBody>
      </p:sp>
      <p:sp>
        <p:nvSpPr>
          <p:cNvPr id="4" name="Slide Number Placeholder 3"/>
          <p:cNvSpPr>
            <a:spLocks noGrp="1"/>
          </p:cNvSpPr>
          <p:nvPr>
            <p:ph type="sldNum" sz="quarter" idx="12"/>
          </p:nvPr>
        </p:nvSpPr>
        <p:spPr/>
        <p:txBody>
          <a:bodyPr/>
          <a:lstStyle/>
          <a:p>
            <a:fld id="{B1B7C0DE-DCDD-4E4A-94B2-51DFA80EB953}" type="slidenum">
              <a:rPr lang="en-IN" smtClean="0"/>
              <a:t>23</a:t>
            </a:fld>
            <a:endParaRPr lang="en-IN"/>
          </a:p>
        </p:txBody>
      </p:sp>
      <p:pic>
        <p:nvPicPr>
          <p:cNvPr id="6" name="image2.png"/>
          <p:cNvPicPr/>
          <p:nvPr/>
        </p:nvPicPr>
        <p:blipFill rotWithShape="1">
          <a:blip r:embed="rId2"/>
          <a:srcRect l="8041" t="3373" b="12748"/>
          <a:stretch/>
        </p:blipFill>
        <p:spPr>
          <a:xfrm>
            <a:off x="7334449" y="1241659"/>
            <a:ext cx="4857551" cy="4350618"/>
          </a:xfrm>
          <a:prstGeom prst="rect">
            <a:avLst/>
          </a:prstGeom>
          <a:ln/>
        </p:spPr>
      </p:pic>
    </p:spTree>
    <p:extLst>
      <p:ext uri="{BB962C8B-B14F-4D97-AF65-F5344CB8AC3E}">
        <p14:creationId xmlns:p14="http://schemas.microsoft.com/office/powerpoint/2010/main" val="3972271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Spiral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7377" y="1060489"/>
            <a:ext cx="6203558" cy="5478423"/>
          </a:xfrm>
          <a:prstGeom prst="rect">
            <a:avLst/>
          </a:prstGeom>
        </p:spPr>
        <p:txBody>
          <a:bodyPr wrap="square">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spiral </a:t>
            </a:r>
            <a:r>
              <a:rPr lang="en-US" sz="2000" dirty="0" smtClean="0">
                <a:latin typeface="Times New Roman" panose="02020603050405020304" pitchFamily="18" charset="0"/>
                <a:cs typeface="Times New Roman" panose="02020603050405020304" pitchFamily="18" charset="0"/>
              </a:rPr>
              <a:t>model is </a:t>
            </a:r>
            <a:r>
              <a:rPr lang="en-US" sz="2000" dirty="0">
                <a:latin typeface="Times New Roman" panose="02020603050405020304" pitchFamily="18" charset="0"/>
                <a:cs typeface="Times New Roman" panose="02020603050405020304" pitchFamily="18" charset="0"/>
              </a:rPr>
              <a:t>an evolutionary software process model that couples the iterative feature of prototyping with the controlled and systematic aspects of the linear sequential model. </a:t>
            </a:r>
            <a:endParaRPr lang="en-US" sz="2000" dirty="0" smtClean="0">
              <a:latin typeface="Times New Roman" panose="02020603050405020304" pitchFamily="18" charset="0"/>
              <a:cs typeface="Times New Roman" panose="02020603050405020304" pitchFamily="18" charset="0"/>
            </a:endParaRP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implements the potential for rapid development of new versions of the software. </a:t>
            </a:r>
            <a:endParaRPr lang="en-US" sz="2000" dirty="0" smtClean="0">
              <a:latin typeface="Times New Roman" panose="02020603050405020304" pitchFamily="18" charset="0"/>
              <a:cs typeface="Times New Roman" panose="02020603050405020304" pitchFamily="18" charset="0"/>
            </a:endParaRP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the spiral model, the software is developed in a series of incremental releases. </a:t>
            </a:r>
            <a:endParaRPr lang="en-US" sz="2000" dirty="0" smtClean="0">
              <a:latin typeface="Times New Roman" panose="02020603050405020304" pitchFamily="18" charset="0"/>
              <a:cs typeface="Times New Roman" panose="02020603050405020304" pitchFamily="18" charset="0"/>
            </a:endParaRP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During </a:t>
            </a:r>
            <a:r>
              <a:rPr lang="en-US" sz="2000" dirty="0">
                <a:latin typeface="Times New Roman" panose="02020603050405020304" pitchFamily="18" charset="0"/>
                <a:cs typeface="Times New Roman" panose="02020603050405020304" pitchFamily="18" charset="0"/>
              </a:rPr>
              <a:t>the early iterations, the additional release may be a paper model or prototype. During later iterations, more and more complete versions of the engineered system are produced</a:t>
            </a:r>
            <a:endParaRPr lang="en-US"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24</a:t>
            </a:fld>
            <a:endParaRPr lang="en-IN"/>
          </a:p>
        </p:txBody>
      </p:sp>
      <p:pic>
        <p:nvPicPr>
          <p:cNvPr id="8194" name="Picture 2" descr="Spiral model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545" y="423510"/>
            <a:ext cx="5643291" cy="593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25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Spiral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02131" y="1148860"/>
            <a:ext cx="6506678" cy="5478423"/>
          </a:xfrm>
          <a:prstGeom prst="rect">
            <a:avLst/>
          </a:prstGeom>
        </p:spPr>
        <p:txBody>
          <a:bodyPr wrap="square">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 setting: Each cycle in the spiral starts with the identification of the purpose for that cycle, the various alternatives that are possible for achieving the targets, and the constraints that </a:t>
            </a:r>
            <a:r>
              <a:rPr lang="en-US" sz="2000" dirty="0" smtClean="0">
                <a:latin typeface="Times New Roman" panose="02020603050405020304" pitchFamily="18" charset="0"/>
                <a:cs typeface="Times New Roman" panose="02020603050405020304" pitchFamily="18" charset="0"/>
              </a:rPr>
              <a:t>exist</a:t>
            </a:r>
            <a:r>
              <a:rPr lang="en-US" sz="2000" dirty="0">
                <a:latin typeface="Times New Roman" panose="02020603050405020304" pitchFamily="18" charset="0"/>
                <a:cs typeface="Times New Roman" panose="02020603050405020304" pitchFamily="18" charset="0"/>
              </a:rPr>
              <a:t>.</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Risk Assessment and Reduction: The next phase in the cycle is to calculate these various alternatives based on the goals and constraints. The focus of evaluation in this stage is located on the risk perception for the project</a:t>
            </a:r>
            <a:r>
              <a:rPr lang="en-US" sz="2000" dirty="0" smtClean="0">
                <a:latin typeface="Times New Roman" panose="02020603050405020304" pitchFamily="18" charset="0"/>
                <a:cs typeface="Times New Roman" panose="02020603050405020304" pitchFamily="18" charset="0"/>
              </a:rPr>
              <a:t>.</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Development and validation: The next phase is to develop strategies that resolve uncertainties and risks. This process may include activities such as benchmarking, simulation, and prototyping.</a:t>
            </a:r>
          </a:p>
        </p:txBody>
      </p:sp>
      <p:sp>
        <p:nvSpPr>
          <p:cNvPr id="4" name="Slide Number Placeholder 3"/>
          <p:cNvSpPr>
            <a:spLocks noGrp="1"/>
          </p:cNvSpPr>
          <p:nvPr>
            <p:ph type="sldNum" sz="quarter" idx="12"/>
          </p:nvPr>
        </p:nvSpPr>
        <p:spPr/>
        <p:txBody>
          <a:bodyPr/>
          <a:lstStyle/>
          <a:p>
            <a:fld id="{B1B7C0DE-DCDD-4E4A-94B2-51DFA80EB953}" type="slidenum">
              <a:rPr lang="en-IN" smtClean="0"/>
              <a:t>25</a:t>
            </a:fld>
            <a:endParaRPr lang="en-IN"/>
          </a:p>
        </p:txBody>
      </p:sp>
      <p:pic>
        <p:nvPicPr>
          <p:cNvPr id="6" name="image6.png"/>
          <p:cNvPicPr/>
          <p:nvPr/>
        </p:nvPicPr>
        <p:blipFill rotWithShape="1">
          <a:blip r:embed="rId2"/>
          <a:srcRect l="9029" b="10660"/>
          <a:stretch/>
        </p:blipFill>
        <p:spPr>
          <a:xfrm>
            <a:off x="6405272" y="327895"/>
            <a:ext cx="5519036" cy="5861149"/>
          </a:xfrm>
          <a:prstGeom prst="rect">
            <a:avLst/>
          </a:prstGeom>
          <a:ln/>
        </p:spPr>
      </p:pic>
    </p:spTree>
    <p:extLst>
      <p:ext uri="{BB962C8B-B14F-4D97-AF65-F5344CB8AC3E}">
        <p14:creationId xmlns:p14="http://schemas.microsoft.com/office/powerpoint/2010/main" val="184624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116139"/>
            <a:ext cx="11166695" cy="1325563"/>
          </a:xfrm>
        </p:spPr>
        <p:txBody>
          <a:bodyPr/>
          <a:lstStyle/>
          <a:p>
            <a:r>
              <a:rPr lang="en-US" u="sng" dirty="0">
                <a:latin typeface="Times New Roman" panose="02020603050405020304" pitchFamily="18" charset="0"/>
                <a:cs typeface="Times New Roman" panose="02020603050405020304" pitchFamily="18" charset="0"/>
              </a:rPr>
              <a:t>Spiral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19543" y="1130938"/>
            <a:ext cx="5741545" cy="5478423"/>
          </a:xfrm>
          <a:prstGeom prst="rect">
            <a:avLst/>
          </a:prstGeom>
        </p:spPr>
        <p:txBody>
          <a:bodyPr wrap="square">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Planning: Finally, the next step is planned. The project is reviewed, and a choice is made whether to continue with a further period of the spiral. If it is determined to keep, plans are drawn up for the next step of the project.</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development phase depends on the remaining risks. For example, if performance or user-interface risks are treated more essential than the program development risks, the next phase may be an evolutionary development that includes developing a more detailed prototype for solving the risks.</a:t>
            </a:r>
          </a:p>
        </p:txBody>
      </p:sp>
      <p:sp>
        <p:nvSpPr>
          <p:cNvPr id="4" name="Slide Number Placeholder 3"/>
          <p:cNvSpPr>
            <a:spLocks noGrp="1"/>
          </p:cNvSpPr>
          <p:nvPr>
            <p:ph type="sldNum" sz="quarter" idx="12"/>
          </p:nvPr>
        </p:nvSpPr>
        <p:spPr/>
        <p:txBody>
          <a:bodyPr/>
          <a:lstStyle/>
          <a:p>
            <a:fld id="{B1B7C0DE-DCDD-4E4A-94B2-51DFA80EB953}" type="slidenum">
              <a:rPr lang="en-IN" smtClean="0"/>
              <a:t>26</a:t>
            </a:fld>
            <a:endParaRPr lang="en-IN"/>
          </a:p>
        </p:txBody>
      </p:sp>
      <p:pic>
        <p:nvPicPr>
          <p:cNvPr id="6" name="image6.png"/>
          <p:cNvPicPr/>
          <p:nvPr/>
        </p:nvPicPr>
        <p:blipFill rotWithShape="1">
          <a:blip r:embed="rId2"/>
          <a:srcRect l="9029" b="10660"/>
          <a:stretch/>
        </p:blipFill>
        <p:spPr>
          <a:xfrm>
            <a:off x="6237170" y="347145"/>
            <a:ext cx="5519036" cy="5861149"/>
          </a:xfrm>
          <a:prstGeom prst="rect">
            <a:avLst/>
          </a:prstGeom>
          <a:ln/>
        </p:spPr>
      </p:pic>
    </p:spTree>
    <p:extLst>
      <p:ext uri="{BB962C8B-B14F-4D97-AF65-F5344CB8AC3E}">
        <p14:creationId xmlns:p14="http://schemas.microsoft.com/office/powerpoint/2010/main" val="3818309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a:latin typeface="Times New Roman" panose="02020603050405020304" pitchFamily="18" charset="0"/>
                <a:cs typeface="Times New Roman" panose="02020603050405020304" pitchFamily="18" charset="0"/>
              </a:rPr>
              <a:t>Spiral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0" y="858331"/>
            <a:ext cx="6117627" cy="5863144"/>
          </a:xfrm>
          <a:prstGeom prst="rect">
            <a:avLst/>
          </a:prstGeom>
        </p:spPr>
        <p:txBody>
          <a:bodyPr wrap="square">
            <a:spAutoFit/>
          </a:bodyPr>
          <a:lstStyle/>
          <a:p>
            <a:pPr lvl="2"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When to use Spiral Model:</a:t>
            </a:r>
            <a:endParaRPr lang="en-US" sz="2000" b="1" dirty="0">
              <a:latin typeface="Times New Roman" panose="02020603050405020304" pitchFamily="18" charset="0"/>
              <a:cs typeface="Times New Roman" panose="02020603050405020304" pitchFamily="18" charset="0"/>
            </a:endParaRP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deliverance is required to be frequent.</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project is large</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requirements are unclear and complex</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changes may be required at any time</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Large </a:t>
            </a:r>
            <a:r>
              <a:rPr lang="en-US" sz="2000" dirty="0">
                <a:latin typeface="Times New Roman" panose="02020603050405020304" pitchFamily="18" charset="0"/>
                <a:cs typeface="Times New Roman" panose="02020603050405020304" pitchFamily="18" charset="0"/>
              </a:rPr>
              <a:t>and high-budget </a:t>
            </a:r>
            <a:r>
              <a:rPr lang="en-US" sz="2000" dirty="0" smtClean="0">
                <a:latin typeface="Times New Roman" panose="02020603050405020304" pitchFamily="18" charset="0"/>
                <a:cs typeface="Times New Roman" panose="02020603050405020304" pitchFamily="18" charset="0"/>
              </a:rPr>
              <a:t>projects</a:t>
            </a:r>
          </a:p>
          <a:p>
            <a:pPr marL="1257300" lvl="2"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Advantages</a:t>
            </a:r>
          </a:p>
          <a:p>
            <a:pPr marL="1714500" lvl="3"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high amount of risk analysis</a:t>
            </a:r>
          </a:p>
          <a:p>
            <a:pPr marL="1714500" lvl="3"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Useful </a:t>
            </a:r>
            <a:r>
              <a:rPr lang="en-US" sz="2000" dirty="0">
                <a:latin typeface="Times New Roman" panose="02020603050405020304" pitchFamily="18" charset="0"/>
                <a:cs typeface="Times New Roman" panose="02020603050405020304" pitchFamily="18" charset="0"/>
              </a:rPr>
              <a:t>for large and mission-critical projects.</a:t>
            </a:r>
          </a:p>
          <a:p>
            <a:pPr marL="1257300" lvl="2"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Disadvantages</a:t>
            </a:r>
          </a:p>
          <a:p>
            <a:pPr marL="1714500" lvl="3"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a costly model to use.</a:t>
            </a:r>
          </a:p>
          <a:p>
            <a:pPr marL="1714500" lvl="3"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Risk </a:t>
            </a:r>
            <a:r>
              <a:rPr lang="en-US" sz="2000" dirty="0">
                <a:latin typeface="Times New Roman" panose="02020603050405020304" pitchFamily="18" charset="0"/>
                <a:cs typeface="Times New Roman" panose="02020603050405020304" pitchFamily="18" charset="0"/>
              </a:rPr>
              <a:t>analysis needs highly particular expertise</a:t>
            </a:r>
          </a:p>
          <a:p>
            <a:pPr marL="1714500" lvl="3"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Doesn't </a:t>
            </a:r>
            <a:r>
              <a:rPr lang="en-US" sz="2000" dirty="0">
                <a:latin typeface="Times New Roman" panose="02020603050405020304" pitchFamily="18" charset="0"/>
                <a:cs typeface="Times New Roman" panose="02020603050405020304" pitchFamily="18" charset="0"/>
              </a:rPr>
              <a:t>work well for smaller projects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27</a:t>
            </a:fld>
            <a:endParaRPr lang="en-IN"/>
          </a:p>
        </p:txBody>
      </p:sp>
      <p:pic>
        <p:nvPicPr>
          <p:cNvPr id="6" name="image6.png"/>
          <p:cNvPicPr/>
          <p:nvPr/>
        </p:nvPicPr>
        <p:blipFill rotWithShape="1">
          <a:blip r:embed="rId2"/>
          <a:srcRect l="9029" b="10660"/>
          <a:stretch/>
        </p:blipFill>
        <p:spPr>
          <a:xfrm>
            <a:off x="6237170" y="347145"/>
            <a:ext cx="5519036" cy="5861149"/>
          </a:xfrm>
          <a:prstGeom prst="rect">
            <a:avLst/>
          </a:prstGeom>
          <a:ln/>
        </p:spPr>
      </p:pic>
    </p:spTree>
    <p:extLst>
      <p:ext uri="{BB962C8B-B14F-4D97-AF65-F5344CB8AC3E}">
        <p14:creationId xmlns:p14="http://schemas.microsoft.com/office/powerpoint/2010/main" val="3386769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a:latin typeface="Times New Roman" panose="02020603050405020304" pitchFamily="18" charset="0"/>
                <a:cs typeface="Times New Roman" panose="02020603050405020304" pitchFamily="18" charset="0"/>
              </a:rPr>
              <a:t>Object and Object-Relational Databases</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77741" y="993084"/>
            <a:ext cx="5630779" cy="5478423"/>
          </a:xfrm>
          <a:prstGeom prst="rect">
            <a:avLst/>
          </a:prstGeom>
        </p:spPr>
        <p:txBody>
          <a:bodyPr wrap="square">
            <a:spAutoFit/>
          </a:bodyPr>
          <a:lstStyle/>
          <a:p>
            <a:pPr lvl="2"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Object Oriented Databases:</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are designed to store and manipulate objects. </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similar to object-oriented programming languages, i.e. Java and Python. Objects can contain data, methods, and relationships to other objects. </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OODB, the object itself is the storage rather than the representation of the data. This allows for more efficient and natural handling of complex data structures and relationships between objects.</a:t>
            </a:r>
          </a:p>
        </p:txBody>
      </p:sp>
      <p:sp>
        <p:nvSpPr>
          <p:cNvPr id="4" name="Slide Number Placeholder 3"/>
          <p:cNvSpPr>
            <a:spLocks noGrp="1"/>
          </p:cNvSpPr>
          <p:nvPr>
            <p:ph type="sldNum" sz="quarter" idx="12"/>
          </p:nvPr>
        </p:nvSpPr>
        <p:spPr/>
        <p:txBody>
          <a:bodyPr/>
          <a:lstStyle/>
          <a:p>
            <a:fld id="{B1B7C0DE-DCDD-4E4A-94B2-51DFA80EB953}" type="slidenum">
              <a:rPr lang="en-IN" smtClean="0"/>
              <a:t>28</a:t>
            </a:fld>
            <a:endParaRPr lang="en-IN"/>
          </a:p>
        </p:txBody>
      </p:sp>
      <p:pic>
        <p:nvPicPr>
          <p:cNvPr id="13314" name="Picture 2" descr="The main concepts of the object-relational database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627" y="1192815"/>
            <a:ext cx="5902268" cy="362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587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a:latin typeface="Times New Roman" panose="02020603050405020304" pitchFamily="18" charset="0"/>
                <a:cs typeface="Times New Roman" panose="02020603050405020304" pitchFamily="18" charset="0"/>
              </a:rPr>
              <a:t>Object and Object-Relational Databases</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86061" y="983459"/>
            <a:ext cx="6652448" cy="5478423"/>
          </a:xfrm>
          <a:prstGeom prst="rect">
            <a:avLst/>
          </a:prstGeom>
        </p:spPr>
        <p:txBody>
          <a:bodyPr wrap="square">
            <a:spAutoFit/>
          </a:bodyPr>
          <a:lstStyle/>
          <a:p>
            <a:pPr lvl="2" algn="just">
              <a:lnSpc>
                <a:spcPct val="125000"/>
              </a:lnSpc>
              <a:buClr>
                <a:srgbClr val="FF0000"/>
              </a:buClr>
              <a:buSzPct val="120000"/>
            </a:pPr>
            <a:r>
              <a:rPr lang="en-US" sz="2000" b="1" dirty="0" smtClean="0">
                <a:latin typeface="Times New Roman" panose="02020603050405020304" pitchFamily="18" charset="0"/>
                <a:cs typeface="Times New Roman" panose="02020603050405020304" pitchFamily="18" charset="0"/>
              </a:rPr>
              <a:t>Advantages </a:t>
            </a:r>
            <a:r>
              <a:rPr lang="en-US" sz="2000" b="1" dirty="0">
                <a:latin typeface="Times New Roman" panose="02020603050405020304" pitchFamily="18" charset="0"/>
                <a:cs typeface="Times New Roman" panose="02020603050405020304" pitchFamily="18" charset="0"/>
              </a:rPr>
              <a:t>of OODBs</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work well with object-oriented programming languages.</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OODBs are made to work well with languages like Java and Python. They can work with object-oriented concepts like encapsulation and inheritance.</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handle complex data structures well.</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OODBs are good at handling complex data structures because they store objects, rather than breaking them down into individual parts.</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are fast for object-oriented workloads.</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OODBs are fast because they are designed to work with object-oriented programming languages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29</a:t>
            </a:fld>
            <a:endParaRPr lang="en-IN"/>
          </a:p>
        </p:txBody>
      </p:sp>
      <p:pic>
        <p:nvPicPr>
          <p:cNvPr id="6" name="image4.png"/>
          <p:cNvPicPr/>
          <p:nvPr/>
        </p:nvPicPr>
        <p:blipFill>
          <a:blip r:embed="rId2"/>
          <a:srcRect l="21250" t="4248" r="21041" b="3485"/>
          <a:stretch>
            <a:fillRect/>
          </a:stretch>
        </p:blipFill>
        <p:spPr>
          <a:xfrm>
            <a:off x="6651057" y="983459"/>
            <a:ext cx="5257181" cy="3467818"/>
          </a:xfrm>
          <a:prstGeom prst="rect">
            <a:avLst/>
          </a:prstGeom>
          <a:ln/>
        </p:spPr>
      </p:pic>
      <p:sp>
        <p:nvSpPr>
          <p:cNvPr id="3" name="Rectangle 2"/>
          <p:cNvSpPr/>
          <p:nvPr/>
        </p:nvSpPr>
        <p:spPr>
          <a:xfrm>
            <a:off x="5812238" y="4344819"/>
            <a:ext cx="6096000" cy="2015936"/>
          </a:xfrm>
          <a:prstGeom prst="rect">
            <a:avLst/>
          </a:prstGeom>
        </p:spPr>
        <p:txBody>
          <a:bodyPr>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easy to model.</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OODBs are easy to model because they allow developers to work with objects instead of worrying about the underlying database structure.</a:t>
            </a:r>
          </a:p>
        </p:txBody>
      </p:sp>
    </p:spTree>
    <p:extLst>
      <p:ext uri="{BB962C8B-B14F-4D97-AF65-F5344CB8AC3E}">
        <p14:creationId xmlns:p14="http://schemas.microsoft.com/office/powerpoint/2010/main" val="155598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a:latin typeface="Times New Roman" panose="02020603050405020304" pitchFamily="18" charset="0"/>
                <a:cs typeface="Times New Roman" panose="02020603050405020304" pitchFamily="18" charset="0"/>
              </a:rPr>
              <a:t>Software Development Life Cycle (SDLC)</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720504" y="1178689"/>
            <a:ext cx="4227067" cy="5324535"/>
          </a:xfrm>
          <a:prstGeom prst="rect">
            <a:avLst/>
          </a:prstGeom>
        </p:spPr>
        <p:txBody>
          <a:bodyPr wrap="square">
            <a:spAutoFit/>
          </a:bodyPr>
          <a:lstStyle/>
          <a:p>
            <a:pPr marL="342900" indent="-342900" algn="just">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software life cycle model (also termed process model) is a pictorial and diagrammatic representation of the software life cycle. </a:t>
            </a:r>
            <a:endParaRPr lang="en-US" sz="2000" dirty="0" smtClean="0">
              <a:latin typeface="Times New Roman" panose="02020603050405020304" pitchFamily="18" charset="0"/>
              <a:cs typeface="Times New Roman" panose="02020603050405020304" pitchFamily="18" charset="0"/>
            </a:endParaRPr>
          </a:p>
          <a:p>
            <a:pPr marL="342900" indent="-342900" algn="just">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life cycle model represents all the methods required to make a software product transit through its life cycle stages. </a:t>
            </a:r>
            <a:endParaRPr lang="en-US" sz="2000" dirty="0" smtClean="0">
              <a:latin typeface="Times New Roman" panose="02020603050405020304" pitchFamily="18" charset="0"/>
              <a:cs typeface="Times New Roman" panose="02020603050405020304" pitchFamily="18" charset="0"/>
            </a:endParaRPr>
          </a:p>
          <a:p>
            <a:pPr marL="342900" indent="-342900" algn="just">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life cycle model maps the various activities performed on a software product from its inception to </a:t>
            </a:r>
            <a:r>
              <a:rPr lang="en-US" sz="2000" dirty="0" smtClean="0">
                <a:latin typeface="Times New Roman" panose="02020603050405020304" pitchFamily="18" charset="0"/>
                <a:cs typeface="Times New Roman" panose="02020603050405020304" pitchFamily="18" charset="0"/>
              </a:rPr>
              <a:t>retirement.</a:t>
            </a:r>
          </a:p>
          <a:p>
            <a:pPr marL="342900" indent="-342900" algn="just">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development team must determine a suitable life cycle model for a particular plan and then observe to it.</a:t>
            </a:r>
            <a:endParaRPr lang="en-US" sz="2000" dirty="0" smtClean="0">
              <a:latin typeface="Times New Roman" panose="02020603050405020304" pitchFamily="18" charset="0"/>
              <a:cs typeface="Times New Roman" panose="02020603050405020304" pitchFamily="18" charset="0"/>
            </a:endParaRPr>
          </a:p>
          <a:p>
            <a:pPr marL="342900" indent="-342900" algn="just">
              <a:buClr>
                <a:srgbClr val="FF0000"/>
              </a:buClr>
              <a:buSzPct val="1200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3</a:t>
            </a:fld>
            <a:endParaRPr lang="en-IN"/>
          </a:p>
        </p:txBody>
      </p:sp>
      <p:pic>
        <p:nvPicPr>
          <p:cNvPr id="4100" name="Picture 4" descr="What is SDLC? Best Phases, Methodologies, and Benefits Revealed"/>
          <p:cNvPicPr>
            <a:picLocks noChangeAspect="1" noChangeArrowheads="1"/>
          </p:cNvPicPr>
          <p:nvPr/>
        </p:nvPicPr>
        <p:blipFill rotWithShape="1">
          <a:blip r:embed="rId2">
            <a:extLst>
              <a:ext uri="{28A0092B-C50C-407E-A947-70E740481C1C}">
                <a14:useLocalDpi xmlns:a14="http://schemas.microsoft.com/office/drawing/2010/main" val="0"/>
              </a:ext>
            </a:extLst>
          </a:blip>
          <a:srcRect t="1920" b="4934"/>
          <a:stretch/>
        </p:blipFill>
        <p:spPr bwMode="auto">
          <a:xfrm>
            <a:off x="5013018" y="1006317"/>
            <a:ext cx="6606644" cy="535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186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smtClean="0">
                <a:latin typeface="Times New Roman" panose="02020603050405020304" pitchFamily="18" charset="0"/>
                <a:cs typeface="Times New Roman" panose="02020603050405020304" pitchFamily="18" charset="0"/>
              </a:rPr>
              <a:t>Object-Relational </a:t>
            </a:r>
            <a:r>
              <a:rPr lang="en-US" u="sng" dirty="0">
                <a:latin typeface="Times New Roman" panose="02020603050405020304" pitchFamily="18" charset="0"/>
                <a:cs typeface="Times New Roman" panose="02020603050405020304" pitchFamily="18" charset="0"/>
              </a:rPr>
              <a:t>Databases</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08520" y="895285"/>
            <a:ext cx="4488554" cy="4324261"/>
          </a:xfrm>
          <a:prstGeom prst="rect">
            <a:avLst/>
          </a:prstGeom>
        </p:spPr>
        <p:txBody>
          <a:bodyPr wrap="square">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a hybrid between traditional relational databases and OODBs. </a:t>
            </a:r>
            <a:endParaRPr lang="en-US" sz="2000" dirty="0" smtClean="0">
              <a:latin typeface="Times New Roman" panose="02020603050405020304" pitchFamily="18" charset="0"/>
              <a:cs typeface="Times New Roman" panose="02020603050405020304" pitchFamily="18" charset="0"/>
            </a:endParaRP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are designed to handle both structured and unstructured data, much like OODBs, but they also support SQL queries and transactions, much like traditional relational databases.</a:t>
            </a:r>
          </a:p>
        </p:txBody>
      </p:sp>
      <p:sp>
        <p:nvSpPr>
          <p:cNvPr id="4" name="Slide Number Placeholder 3"/>
          <p:cNvSpPr>
            <a:spLocks noGrp="1"/>
          </p:cNvSpPr>
          <p:nvPr>
            <p:ph type="sldNum" sz="quarter" idx="12"/>
          </p:nvPr>
        </p:nvSpPr>
        <p:spPr/>
        <p:txBody>
          <a:bodyPr/>
          <a:lstStyle/>
          <a:p>
            <a:fld id="{B1B7C0DE-DCDD-4E4A-94B2-51DFA80EB953}" type="slidenum">
              <a:rPr lang="en-IN" smtClean="0"/>
              <a:t>30</a:t>
            </a:fld>
            <a:endParaRPr lang="en-IN"/>
          </a:p>
        </p:txBody>
      </p:sp>
      <p:pic>
        <p:nvPicPr>
          <p:cNvPr id="19458" name="Picture 2" descr="Object-Oriented Database {Concepts, Examples, Pros and 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697" y="998411"/>
            <a:ext cx="762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290813" y="4808411"/>
            <a:ext cx="9750392" cy="1643527"/>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pPr>
            <a:r>
              <a:rPr lang="en-IN" dirty="0" smtClean="0">
                <a:highlight>
                  <a:srgbClr val="FFFFFF"/>
                </a:highlight>
                <a:latin typeface="Times New Roman" panose="02020603050405020304" pitchFamily="18" charset="0"/>
                <a:ea typeface="Times New Roman" panose="02020603050405020304" pitchFamily="18" charset="0"/>
                <a:cs typeface="Verdana" panose="020B0604030504040204" pitchFamily="34" charset="0"/>
              </a:rPr>
              <a:t>OODBs </a:t>
            </a:r>
            <a:r>
              <a:rPr lang="en-IN" dirty="0">
                <a:highlight>
                  <a:srgbClr val="FFFFFF"/>
                </a:highlight>
                <a:latin typeface="Times New Roman" panose="02020603050405020304" pitchFamily="18" charset="0"/>
                <a:ea typeface="Times New Roman" panose="02020603050405020304" pitchFamily="18" charset="0"/>
                <a:cs typeface="Verdana" panose="020B0604030504040204" pitchFamily="34" charset="0"/>
              </a:rPr>
              <a:t>are designed to store and manipulate objects and are well-suited for complex data structures and object-oriented programming languages.</a:t>
            </a:r>
            <a:endParaRPr lang="en-IN" sz="1600" dirty="0">
              <a:latin typeface="Verdana" panose="020B0604030504040204" pitchFamily="34" charset="0"/>
              <a:ea typeface="Verdana" panose="020B0604030504040204" pitchFamily="34" charset="0"/>
              <a:cs typeface="Verdana" panose="020B0604030504040204" pitchFamily="34" charset="0"/>
            </a:endParaRPr>
          </a:p>
          <a:p>
            <a:pPr marL="342900" lvl="0" indent="-342900">
              <a:lnSpc>
                <a:spcPct val="115000"/>
              </a:lnSpc>
              <a:spcAft>
                <a:spcPts val="0"/>
              </a:spcAft>
              <a:buFont typeface="Arial" panose="020B0604020202020204" pitchFamily="34" charset="0"/>
              <a:buChar char="●"/>
            </a:pPr>
            <a:r>
              <a:rPr lang="en-IN" dirty="0">
                <a:highlight>
                  <a:srgbClr val="FFFFFF"/>
                </a:highlight>
                <a:latin typeface="Times New Roman" panose="02020603050405020304" pitchFamily="18" charset="0"/>
                <a:ea typeface="Times New Roman" panose="02020603050405020304" pitchFamily="18" charset="0"/>
                <a:cs typeface="Verdana" panose="020B0604030504040204" pitchFamily="34" charset="0"/>
              </a:rPr>
              <a:t>ORDBs are a hybrid of traditional relational databases and OODBs. It supports SQL queries and transactions. It is good for structured data and integration with existing systems.</a:t>
            </a:r>
            <a:endParaRPr lang="en-IN" sz="1600" dirty="0">
              <a:latin typeface="Verdana" panose="020B0604030504040204" pitchFamily="34" charset="0"/>
              <a:ea typeface="Verdana" panose="020B0604030504040204" pitchFamily="34" charset="0"/>
              <a:cs typeface="Verdana" panose="020B0604030504040204" pitchFamily="34" charset="0"/>
            </a:endParaRPr>
          </a:p>
          <a:p>
            <a:r>
              <a:rPr lang="en-IN" dirty="0">
                <a:highlight>
                  <a:srgbClr val="FFFFFF"/>
                </a:highlight>
                <a:latin typeface="Times New Roman" panose="02020603050405020304" pitchFamily="18" charset="0"/>
                <a:ea typeface="Times New Roman" panose="02020603050405020304" pitchFamily="18" charset="0"/>
              </a:rPr>
              <a:t>The decision to choose between OODBs and ORDBs depends on specific project requirements. </a:t>
            </a:r>
            <a:endParaRPr lang="en-IN" dirty="0" smtClean="0">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5004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smtClean="0">
                <a:latin typeface="Times New Roman" panose="02020603050405020304" pitchFamily="18" charset="0"/>
                <a:cs typeface="Times New Roman" panose="02020603050405020304" pitchFamily="18" charset="0"/>
              </a:rPr>
              <a:t>Object-Relational </a:t>
            </a:r>
            <a:r>
              <a:rPr lang="en-US" u="sng" dirty="0">
                <a:latin typeface="Times New Roman" panose="02020603050405020304" pitchFamily="18" charset="0"/>
                <a:cs typeface="Times New Roman" panose="02020603050405020304" pitchFamily="18" charset="0"/>
              </a:rPr>
              <a:t>Databases</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0" y="1060489"/>
            <a:ext cx="11784503" cy="5478423"/>
          </a:xfrm>
          <a:prstGeom prst="rect">
            <a:avLst/>
          </a:prstGeom>
        </p:spPr>
        <p:txBody>
          <a:bodyPr wrap="square">
            <a:spAutoFit/>
          </a:bodyPr>
          <a:lstStyle/>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Object-Relational Databases (ORDBs) have many advantages −</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work with SQL.</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ORDBs can use SQL, which is a language that many developers already know. This makes them more familiar and easier to use.</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 be integrated.</a:t>
            </a:r>
          </a:p>
          <a:p>
            <a:pPr marL="1714500" lvl="3"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ORDBs can be integrated into existing systems. It makes them a good choice for companies that want to upgrade their infrastructure without starting from scratch.</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are good at handling structured data.</a:t>
            </a:r>
          </a:p>
          <a:p>
            <a:pPr marL="1714500" lvl="3"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ORDBs can handle structured data well. They are good for applications that need to do a lot of searching and sorting.</a:t>
            </a:r>
          </a:p>
          <a:p>
            <a:pPr marL="1257300" lvl="2"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have good support for transactions.</a:t>
            </a:r>
          </a:p>
          <a:p>
            <a:pPr marL="1714500" lvl="3"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ORDBs can handle transactions well. Even if there are errors or problems, the data stays consistent and accurate.</a:t>
            </a:r>
          </a:p>
          <a:p>
            <a:pPr marL="1257300" lvl="2"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of ORDBs include </a:t>
            </a:r>
            <a:r>
              <a:rPr lang="en-US" sz="2000" dirty="0" err="1">
                <a:latin typeface="Times New Roman" panose="02020603050405020304" pitchFamily="18" charset="0"/>
                <a:cs typeface="Times New Roman" panose="02020603050405020304" pitchFamily="18" charset="0"/>
              </a:rPr>
              <a:t>PostgreSQL</a:t>
            </a:r>
            <a:r>
              <a:rPr lang="en-US" sz="2000" dirty="0">
                <a:latin typeface="Times New Roman" panose="02020603050405020304" pitchFamily="18" charset="0"/>
                <a:cs typeface="Times New Roman" panose="02020603050405020304" pitchFamily="18" charset="0"/>
              </a:rPr>
              <a:t>, Oracle Database, and Microsoft SQL Server.</a:t>
            </a:r>
          </a:p>
        </p:txBody>
      </p:sp>
      <p:sp>
        <p:nvSpPr>
          <p:cNvPr id="4" name="Slide Number Placeholder 3"/>
          <p:cNvSpPr>
            <a:spLocks noGrp="1"/>
          </p:cNvSpPr>
          <p:nvPr>
            <p:ph type="sldNum" sz="quarter" idx="12"/>
          </p:nvPr>
        </p:nvSpPr>
        <p:spPr/>
        <p:txBody>
          <a:bodyPr/>
          <a:lstStyle/>
          <a:p>
            <a:fld id="{B1B7C0DE-DCDD-4E4A-94B2-51DFA80EB953}" type="slidenum">
              <a:rPr lang="en-IN" smtClean="0"/>
              <a:t>31</a:t>
            </a:fld>
            <a:endParaRPr lang="en-IN"/>
          </a:p>
        </p:txBody>
      </p:sp>
    </p:spTree>
    <p:extLst>
      <p:ext uri="{BB962C8B-B14F-4D97-AF65-F5344CB8AC3E}">
        <p14:creationId xmlns:p14="http://schemas.microsoft.com/office/powerpoint/2010/main" val="2620424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1" y="0"/>
            <a:ext cx="11166695" cy="1325563"/>
          </a:xfrm>
        </p:spPr>
        <p:txBody>
          <a:bodyPr/>
          <a:lstStyle/>
          <a:p>
            <a:r>
              <a:rPr lang="en-US" u="sng" dirty="0">
                <a:latin typeface="Times New Roman" panose="02020603050405020304" pitchFamily="18" charset="0"/>
                <a:cs typeface="Times New Roman" panose="02020603050405020304" pitchFamily="18" charset="0"/>
              </a:rPr>
              <a:t>Object </a:t>
            </a:r>
            <a:r>
              <a:rPr lang="en-US" u="sng" dirty="0" err="1" smtClean="0">
                <a:latin typeface="Times New Roman" panose="02020603050405020304" pitchFamily="18" charset="0"/>
                <a:cs typeface="Times New Roman" panose="02020603050405020304" pitchFamily="18" charset="0"/>
              </a:rPr>
              <a:t>vs</a:t>
            </a:r>
            <a:r>
              <a:rPr lang="en-US" u="sng" dirty="0" smtClean="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Object-Relational Databases</a:t>
            </a:r>
            <a:endParaRPr lang="en-IN"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32</a:t>
            </a:fld>
            <a:endParaRPr lang="en-IN"/>
          </a:p>
        </p:txBody>
      </p:sp>
      <p:pic>
        <p:nvPicPr>
          <p:cNvPr id="8" name="Picture 7"/>
          <p:cNvPicPr>
            <a:picLocks noChangeAspect="1"/>
          </p:cNvPicPr>
          <p:nvPr/>
        </p:nvPicPr>
        <p:blipFill rotWithShape="1">
          <a:blip r:embed="rId2"/>
          <a:srcRect l="614" t="683"/>
          <a:stretch/>
        </p:blipFill>
        <p:spPr>
          <a:xfrm>
            <a:off x="924026" y="1020277"/>
            <a:ext cx="10155080" cy="5496026"/>
          </a:xfrm>
          <a:prstGeom prst="rect">
            <a:avLst/>
          </a:prstGeom>
        </p:spPr>
      </p:pic>
    </p:spTree>
    <p:extLst>
      <p:ext uri="{BB962C8B-B14F-4D97-AF65-F5344CB8AC3E}">
        <p14:creationId xmlns:p14="http://schemas.microsoft.com/office/powerpoint/2010/main" val="1780406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a:latin typeface="Times New Roman" panose="02020603050405020304" pitchFamily="18" charset="0"/>
                <a:cs typeface="Times New Roman" panose="02020603050405020304" pitchFamily="18" charset="0"/>
              </a:rPr>
              <a:t>Software Development Life Cycle (SDLC)</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53127" y="894431"/>
            <a:ext cx="6411816" cy="5827044"/>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Stage1: Planning and requirement analysis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Planning </a:t>
            </a:r>
            <a:r>
              <a:rPr lang="en-US" sz="2000" dirty="0">
                <a:latin typeface="Times New Roman" panose="02020603050405020304" pitchFamily="18" charset="0"/>
                <a:cs typeface="Times New Roman" panose="02020603050405020304" pitchFamily="18" charset="0"/>
              </a:rPr>
              <a:t>for the quality assurance requirements and identifications of the risks associated with the projects is also done at this stage.</a:t>
            </a: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analyst and Project organizer set up a meeting with the client to gather all the data like what the customer wants to build, who will be the end user, what is the objective of the product.</a:t>
            </a:r>
          </a:p>
          <a:p>
            <a:pPr marL="342900" indent="-342900" algn="just">
              <a:lnSpc>
                <a:spcPct val="125000"/>
              </a:lnSpc>
              <a:buClr>
                <a:srgbClr val="FF0000"/>
              </a:buClr>
              <a:buSzPct val="1200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Stage2</a:t>
            </a:r>
            <a:r>
              <a:rPr lang="en-US" sz="2000" b="1" dirty="0">
                <a:latin typeface="Times New Roman" panose="02020603050405020304" pitchFamily="18" charset="0"/>
                <a:cs typeface="Times New Roman" panose="02020603050405020304" pitchFamily="18" charset="0"/>
              </a:rPr>
              <a:t>: Defining Requirements: </a:t>
            </a:r>
            <a:r>
              <a:rPr lang="en-US" sz="2000" dirty="0" smtClean="0">
                <a:latin typeface="Times New Roman" panose="02020603050405020304" pitchFamily="18" charset="0"/>
                <a:cs typeface="Times New Roman" panose="02020603050405020304" pitchFamily="18" charset="0"/>
              </a:rPr>
              <a:t>Represent </a:t>
            </a:r>
            <a:r>
              <a:rPr lang="en-US" sz="2000" dirty="0">
                <a:latin typeface="Times New Roman" panose="02020603050405020304" pitchFamily="18" charset="0"/>
                <a:cs typeface="Times New Roman" panose="02020603050405020304" pitchFamily="18" charset="0"/>
              </a:rPr>
              <a:t>and document the software requirements and get them accepted from the project stakeholders</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"SRS"- Software Requirement Specification document which contains all the product requirements to be constructed and developed during the project life cycle</a:t>
            </a:r>
            <a:r>
              <a:rPr lang="en-US" sz="2000" b="1"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1B7C0DE-DCDD-4E4A-94B2-51DFA80EB953}" type="slidenum">
              <a:rPr lang="en-IN" smtClean="0"/>
              <a:t>4</a:t>
            </a:fld>
            <a:endParaRPr lang="en-IN"/>
          </a:p>
        </p:txBody>
      </p:sp>
      <p:pic>
        <p:nvPicPr>
          <p:cNvPr id="6" name="image3.png"/>
          <p:cNvPicPr/>
          <p:nvPr/>
        </p:nvPicPr>
        <p:blipFill rotWithShape="1">
          <a:blip r:embed="rId2"/>
          <a:srcRect l="7751" r="4351"/>
          <a:stretch/>
        </p:blipFill>
        <p:spPr>
          <a:xfrm>
            <a:off x="7244615" y="1402565"/>
            <a:ext cx="4803006" cy="4423510"/>
          </a:xfrm>
          <a:prstGeom prst="rect">
            <a:avLst/>
          </a:prstGeom>
          <a:ln/>
        </p:spPr>
      </p:pic>
    </p:spTree>
    <p:extLst>
      <p:ext uri="{BB962C8B-B14F-4D97-AF65-F5344CB8AC3E}">
        <p14:creationId xmlns:p14="http://schemas.microsoft.com/office/powerpoint/2010/main" val="3237749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a:latin typeface="Times New Roman" panose="02020603050405020304" pitchFamily="18" charset="0"/>
                <a:cs typeface="Times New Roman" panose="02020603050405020304" pitchFamily="18" charset="0"/>
              </a:rPr>
              <a:t>Software Development Life Cycle (SDLC)</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749380" y="996089"/>
            <a:ext cx="6200060" cy="6632585"/>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Stage3: Designing the Software: </a:t>
            </a:r>
            <a:r>
              <a:rPr lang="en-US" sz="2000" dirty="0" smtClean="0">
                <a:latin typeface="Times New Roman" panose="02020603050405020304" pitchFamily="18" charset="0"/>
                <a:cs typeface="Times New Roman" panose="02020603050405020304" pitchFamily="18" charset="0"/>
              </a:rPr>
              <a:t>Bring </a:t>
            </a:r>
            <a:r>
              <a:rPr lang="en-US" sz="2000" dirty="0">
                <a:latin typeface="Times New Roman" panose="02020603050405020304" pitchFamily="18" charset="0"/>
                <a:cs typeface="Times New Roman" panose="02020603050405020304" pitchFamily="18" charset="0"/>
              </a:rPr>
              <a:t>down all the knowledge of requirements, analysis, and design of the software project.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phase is the product of the last two, like inputs from the customer and requirement gathering</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Stage4: Developing the project: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actual development begins, and the programming is built.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implementation of design begins concerning writing code.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Developers </a:t>
            </a:r>
            <a:r>
              <a:rPr lang="en-US" sz="2000" dirty="0">
                <a:latin typeface="Times New Roman" panose="02020603050405020304" pitchFamily="18" charset="0"/>
                <a:cs typeface="Times New Roman" panose="02020603050405020304" pitchFamily="18" charset="0"/>
              </a:rPr>
              <a:t>have to follow the coding guidelines described by their management and programming tools like compilers, interpreters, debuggers, etc. are used to develop and implement the code.</a:t>
            </a:r>
          </a:p>
          <a:p>
            <a:pPr marL="342900" indent="-342900" algn="just">
              <a:lnSpc>
                <a:spcPct val="125000"/>
              </a:lnSpc>
              <a:buClr>
                <a:srgbClr val="FF0000"/>
              </a:buClr>
              <a:buSzPct val="12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5</a:t>
            </a:fld>
            <a:endParaRPr lang="en-IN"/>
          </a:p>
        </p:txBody>
      </p:sp>
      <p:pic>
        <p:nvPicPr>
          <p:cNvPr id="6" name="image3.png"/>
          <p:cNvPicPr/>
          <p:nvPr/>
        </p:nvPicPr>
        <p:blipFill rotWithShape="1">
          <a:blip r:embed="rId2"/>
          <a:srcRect l="7751" r="4351"/>
          <a:stretch/>
        </p:blipFill>
        <p:spPr>
          <a:xfrm>
            <a:off x="6949440" y="1178689"/>
            <a:ext cx="4803006" cy="4423510"/>
          </a:xfrm>
          <a:prstGeom prst="rect">
            <a:avLst/>
          </a:prstGeom>
          <a:ln/>
        </p:spPr>
      </p:pic>
    </p:spTree>
    <p:extLst>
      <p:ext uri="{BB962C8B-B14F-4D97-AF65-F5344CB8AC3E}">
        <p14:creationId xmlns:p14="http://schemas.microsoft.com/office/powerpoint/2010/main" val="2555786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a:latin typeface="Times New Roman" panose="02020603050405020304" pitchFamily="18" charset="0"/>
                <a:cs typeface="Times New Roman" panose="02020603050405020304" pitchFamily="18" charset="0"/>
              </a:rPr>
              <a:t>Software Development Life Cycle (SDLC)</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874509" y="957587"/>
            <a:ext cx="6200060" cy="5478423"/>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Stage5: </a:t>
            </a:r>
            <a:r>
              <a:rPr lang="en-US" sz="2000" b="1" dirty="0" smtClean="0">
                <a:latin typeface="Times New Roman" panose="02020603050405020304" pitchFamily="18" charset="0"/>
                <a:cs typeface="Times New Roman" panose="02020603050405020304" pitchFamily="18" charset="0"/>
              </a:rPr>
              <a:t>Testing: </a:t>
            </a: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the code is generated, it is tested against the requirements to make sure that the products are solving the needs addressed and gathered during the requirements stage</a:t>
            </a:r>
            <a:r>
              <a:rPr lang="en-US" sz="2000"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this stage, unit testing, integration testing, system testing, acceptance testing are done</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Stage6: Deployment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Once the software is certified, and no bugs or errors are stated, then it is deployed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based on the assessment, the software may be released as it is or with suggested enhancement in the object segment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Stage7</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Maintenance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Once when the client starts using the developed systems, then the real issues come up and requirements to be solved from time to time.</a:t>
            </a:r>
          </a:p>
        </p:txBody>
      </p:sp>
      <p:sp>
        <p:nvSpPr>
          <p:cNvPr id="4" name="Slide Number Placeholder 3"/>
          <p:cNvSpPr>
            <a:spLocks noGrp="1"/>
          </p:cNvSpPr>
          <p:nvPr>
            <p:ph type="sldNum" sz="quarter" idx="12"/>
          </p:nvPr>
        </p:nvSpPr>
        <p:spPr/>
        <p:txBody>
          <a:bodyPr/>
          <a:lstStyle/>
          <a:p>
            <a:fld id="{B1B7C0DE-DCDD-4E4A-94B2-51DFA80EB953}" type="slidenum">
              <a:rPr lang="en-IN" smtClean="0"/>
              <a:t>6</a:t>
            </a:fld>
            <a:endParaRPr lang="en-IN"/>
          </a:p>
        </p:txBody>
      </p:sp>
      <p:pic>
        <p:nvPicPr>
          <p:cNvPr id="6" name="image3.png"/>
          <p:cNvPicPr/>
          <p:nvPr/>
        </p:nvPicPr>
        <p:blipFill rotWithShape="1">
          <a:blip r:embed="rId2"/>
          <a:srcRect l="7751" r="4351"/>
          <a:stretch/>
        </p:blipFill>
        <p:spPr>
          <a:xfrm>
            <a:off x="7074569" y="1178689"/>
            <a:ext cx="4803006" cy="4423510"/>
          </a:xfrm>
          <a:prstGeom prst="rect">
            <a:avLst/>
          </a:prstGeom>
          <a:ln/>
        </p:spPr>
      </p:pic>
    </p:spTree>
    <p:extLst>
      <p:ext uri="{BB962C8B-B14F-4D97-AF65-F5344CB8AC3E}">
        <p14:creationId xmlns:p14="http://schemas.microsoft.com/office/powerpoint/2010/main" val="590954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4" y="0"/>
            <a:ext cx="10515600" cy="1325563"/>
          </a:xfrm>
        </p:spPr>
        <p:txBody>
          <a:bodyPr/>
          <a:lstStyle/>
          <a:p>
            <a:r>
              <a:rPr lang="en-US" u="sng" dirty="0" smtClean="0">
                <a:latin typeface="Times New Roman" panose="02020603050405020304" pitchFamily="18" charset="0"/>
                <a:cs typeface="Times New Roman" panose="02020603050405020304" pitchFamily="18" charset="0"/>
              </a:rPr>
              <a:t>SDLC Models</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781921" y="1053840"/>
            <a:ext cx="5520331" cy="5093702"/>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Development life cycle (SDLC) is </a:t>
            </a:r>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in project management that defines the stages included in an information system development project, from an initial feasibility study to the maintenance of the completed application.</a:t>
            </a:r>
          </a:p>
          <a:p>
            <a:pPr marL="342900"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different SDLC models specified and designed, which are followed during the software development phase.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models are also called "Software Development Process Models." Each process model follows a series of phases unique to its type to ensure success in the step of software development.</a:t>
            </a:r>
          </a:p>
        </p:txBody>
      </p:sp>
      <p:sp>
        <p:nvSpPr>
          <p:cNvPr id="4" name="Slide Number Placeholder 3"/>
          <p:cNvSpPr>
            <a:spLocks noGrp="1"/>
          </p:cNvSpPr>
          <p:nvPr>
            <p:ph type="sldNum" sz="quarter" idx="12"/>
          </p:nvPr>
        </p:nvSpPr>
        <p:spPr/>
        <p:txBody>
          <a:bodyPr/>
          <a:lstStyle/>
          <a:p>
            <a:fld id="{B1B7C0DE-DCDD-4E4A-94B2-51DFA80EB953}" type="slidenum">
              <a:rPr lang="en-IN" smtClean="0"/>
              <a:t>7</a:t>
            </a:fld>
            <a:endParaRPr lang="en-IN"/>
          </a:p>
        </p:txBody>
      </p:sp>
      <p:pic>
        <p:nvPicPr>
          <p:cNvPr id="7" name="image7.png"/>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rcRect l="8276" t="4329" r="7931"/>
          <a:stretch/>
        </p:blipFill>
        <p:spPr bwMode="auto">
          <a:xfrm>
            <a:off x="6569927" y="238050"/>
            <a:ext cx="4841264" cy="6118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124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4" y="-72747"/>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693837" y="861335"/>
            <a:ext cx="6129018" cy="5863144"/>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steps always follow in this order and do not overlap. The developer must complete every phase before the next phase begins.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Waterfall Model</a:t>
            </a:r>
            <a:r>
              <a:rPr lang="en-US" sz="2000" dirty="0" smtClean="0">
                <a:latin typeface="Times New Roman" panose="02020603050405020304" pitchFamily="18" charset="0"/>
                <a:cs typeface="Times New Roman" panose="02020603050405020304" pitchFamily="18" charset="0"/>
              </a:rPr>
              <a:t>”-Diagrammatic </a:t>
            </a:r>
            <a:r>
              <a:rPr lang="en-US" sz="2000" dirty="0">
                <a:latin typeface="Times New Roman" panose="02020603050405020304" pitchFamily="18" charset="0"/>
                <a:cs typeface="Times New Roman" panose="02020603050405020304" pitchFamily="18" charset="0"/>
              </a:rPr>
              <a:t>representation resembles a cascade of waterfalls</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Circumstances where the use of the Waterfall model is most suited are:</a:t>
            </a:r>
          </a:p>
          <a:p>
            <a:pPr marL="342900"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requirements are constant and not changed regularly.</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project is short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situation is calm</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the tools and technology used is consistent and is not changing</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resources are well prepared and are available to use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1B7C0DE-DCDD-4E4A-94B2-51DFA80EB953}" type="slidenum">
              <a:rPr lang="en-IN" smtClean="0"/>
              <a:t>8</a:t>
            </a:fld>
            <a:endParaRPr lang="en-IN"/>
          </a:p>
        </p:txBody>
      </p:sp>
      <p:pic>
        <p:nvPicPr>
          <p:cNvPr id="6" name="image8.jpg" descr="Waterfall model"/>
          <p:cNvPicPr/>
          <p:nvPr/>
        </p:nvPicPr>
        <p:blipFill>
          <a:blip r:embed="rId2"/>
          <a:srcRect/>
          <a:stretch>
            <a:fillRect/>
          </a:stretch>
        </p:blipFill>
        <p:spPr>
          <a:xfrm>
            <a:off x="6822855" y="212856"/>
            <a:ext cx="4829329" cy="6236069"/>
          </a:xfrm>
          <a:prstGeom prst="rect">
            <a:avLst/>
          </a:prstGeom>
          <a:ln/>
        </p:spPr>
      </p:pic>
    </p:spTree>
    <p:extLst>
      <p:ext uri="{BB962C8B-B14F-4D97-AF65-F5344CB8AC3E}">
        <p14:creationId xmlns:p14="http://schemas.microsoft.com/office/powerpoint/2010/main" val="287477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74" y="-72747"/>
            <a:ext cx="10515600" cy="1325563"/>
          </a:xfrm>
        </p:spPr>
        <p:txBody>
          <a:bodyPr/>
          <a:lstStyle/>
          <a:p>
            <a:r>
              <a:rPr lang="en-US" u="sng" dirty="0">
                <a:latin typeface="Times New Roman" panose="02020603050405020304" pitchFamily="18" charset="0"/>
                <a:cs typeface="Times New Roman" panose="02020603050405020304" pitchFamily="18" charset="0"/>
              </a:rPr>
              <a:t>Waterfall model</a:t>
            </a:r>
            <a:endParaRPr lang="en-IN"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84730" y="858331"/>
            <a:ext cx="7298553" cy="5863144"/>
          </a:xfrm>
          <a:prstGeom prst="rect">
            <a:avLst/>
          </a:prstGeom>
        </p:spPr>
        <p:txBody>
          <a:bodyPr wrap="square">
            <a:spAutoFit/>
          </a:bodyPr>
          <a:lstStyle/>
          <a:p>
            <a:pPr marL="342900" indent="-342900" algn="just">
              <a:lnSpc>
                <a:spcPct val="125000"/>
              </a:lnSpc>
              <a:buClr>
                <a:srgbClr val="FF0000"/>
              </a:buClr>
              <a:buSzPct val="12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model has five phases: Requirements analysis and specification, design, implementation, and unit testing, integration and system testing, and operation and maintenance.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25000"/>
              </a:lnSpc>
              <a:buClr>
                <a:srgbClr val="FF0000"/>
              </a:buClr>
              <a:buSzPct val="12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1. Requirements analysis and specification phase: </a:t>
            </a:r>
            <a:endParaRPr lang="en-US" sz="2000" b="1"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phase aims to understand the exact requirements of the customer and to document them properly.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the customer and the software developer works together to document all the functions, performance, and interfacing requirements of the software</a:t>
            </a:r>
            <a:r>
              <a:rPr lang="en-US" sz="2000" dirty="0" smtClean="0">
                <a:latin typeface="Times New Roman" panose="02020603050405020304" pitchFamily="18" charset="0"/>
                <a:cs typeface="Times New Roman" panose="02020603050405020304" pitchFamily="18" charset="0"/>
              </a:rPr>
              <a:t>.</a:t>
            </a: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describes the “what” of the system to be produced and not “how”. </a:t>
            </a:r>
            <a:endParaRPr lang="en-US" sz="2000" dirty="0" smtClean="0">
              <a:latin typeface="Times New Roman" panose="02020603050405020304" pitchFamily="18" charset="0"/>
              <a:cs typeface="Times New Roman" panose="02020603050405020304" pitchFamily="18" charset="0"/>
            </a:endParaRPr>
          </a:p>
          <a:p>
            <a:pPr marL="800100" lvl="1" indent="-342900" algn="just">
              <a:lnSpc>
                <a:spcPct val="125000"/>
              </a:lnSpc>
              <a:buClr>
                <a:srgbClr val="FF0000"/>
              </a:buClr>
              <a:buSzPct val="120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phase, a large document called Software Requirement Specification (SRS) document is created which contains a detailed description of what the system will do in the common language.</a:t>
            </a:r>
          </a:p>
        </p:txBody>
      </p:sp>
      <p:sp>
        <p:nvSpPr>
          <p:cNvPr id="4" name="Slide Number Placeholder 3"/>
          <p:cNvSpPr>
            <a:spLocks noGrp="1"/>
          </p:cNvSpPr>
          <p:nvPr>
            <p:ph type="sldNum" sz="quarter" idx="12"/>
          </p:nvPr>
        </p:nvSpPr>
        <p:spPr/>
        <p:txBody>
          <a:bodyPr/>
          <a:lstStyle/>
          <a:p>
            <a:fld id="{B1B7C0DE-DCDD-4E4A-94B2-51DFA80EB953}" type="slidenum">
              <a:rPr lang="en-IN" smtClean="0"/>
              <a:t>9</a:t>
            </a:fld>
            <a:endParaRPr lang="en-IN"/>
          </a:p>
        </p:txBody>
      </p:sp>
      <p:pic>
        <p:nvPicPr>
          <p:cNvPr id="6" name="image8.jpg" descr="Waterfall model"/>
          <p:cNvPicPr/>
          <p:nvPr/>
        </p:nvPicPr>
        <p:blipFill>
          <a:blip r:embed="rId2"/>
          <a:srcRect/>
          <a:stretch>
            <a:fillRect/>
          </a:stretch>
        </p:blipFill>
        <p:spPr>
          <a:xfrm>
            <a:off x="7683283" y="120281"/>
            <a:ext cx="4297269" cy="6236069"/>
          </a:xfrm>
          <a:prstGeom prst="rect">
            <a:avLst/>
          </a:prstGeom>
          <a:ln/>
        </p:spPr>
      </p:pic>
    </p:spTree>
    <p:extLst>
      <p:ext uri="{BB962C8B-B14F-4D97-AF65-F5344CB8AC3E}">
        <p14:creationId xmlns:p14="http://schemas.microsoft.com/office/powerpoint/2010/main" val="1043781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Microsoft Office PowerPoint</Application>
  <PresentationFormat>Widescreen</PresentationFormat>
  <Paragraphs>235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Verdana</vt:lpstr>
      <vt:lpstr>Office Theme</vt:lpstr>
      <vt:lpstr>Module 1</vt:lpstr>
      <vt:lpstr>Topics in Module-1-Data Models </vt:lpstr>
      <vt:lpstr>Software Development Life Cycle (SDLC)</vt:lpstr>
      <vt:lpstr>Software Development Life Cycle (SDLC)</vt:lpstr>
      <vt:lpstr>Software Development Life Cycle (SDLC)</vt:lpstr>
      <vt:lpstr>Software Development Life Cycle (SDLC)</vt:lpstr>
      <vt:lpstr>SDLC Models</vt:lpstr>
      <vt:lpstr>Waterfall model</vt:lpstr>
      <vt:lpstr>Waterfall model</vt:lpstr>
      <vt:lpstr>Waterfall model</vt:lpstr>
      <vt:lpstr>Waterfall model</vt:lpstr>
      <vt:lpstr>Waterfall model</vt:lpstr>
      <vt:lpstr>Waterfall model</vt:lpstr>
      <vt:lpstr>Rapid Application Development Model(RAD)</vt:lpstr>
      <vt:lpstr>Rapid Application Development Model(RAD)</vt:lpstr>
      <vt:lpstr>Rapid Application Development Model(RAD)</vt:lpstr>
      <vt:lpstr>Rapid Application Development Model(RAD)</vt:lpstr>
      <vt:lpstr>Rapid Application Development Model(RAD)</vt:lpstr>
      <vt:lpstr>Agile Model</vt:lpstr>
      <vt:lpstr>Agile Model</vt:lpstr>
      <vt:lpstr>Agile Model</vt:lpstr>
      <vt:lpstr>Agile Model</vt:lpstr>
      <vt:lpstr>Agile Model</vt:lpstr>
      <vt:lpstr>Spiral Model</vt:lpstr>
      <vt:lpstr>Spiral Model</vt:lpstr>
      <vt:lpstr>Spiral Model</vt:lpstr>
      <vt:lpstr>Spiral Model</vt:lpstr>
      <vt:lpstr>Object and Object-Relational Databases</vt:lpstr>
      <vt:lpstr>Object and Object-Relational Databases</vt:lpstr>
      <vt:lpstr>Object-Relational Databases</vt:lpstr>
      <vt:lpstr>Object-Relational Databases</vt:lpstr>
      <vt:lpstr>Object vs Object-Relational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User</dc:creator>
  <cp:lastModifiedBy>User</cp:lastModifiedBy>
  <cp:revision>1</cp:revision>
  <dcterms:created xsi:type="dcterms:W3CDTF">2024-01-19T00:42:05Z</dcterms:created>
  <dcterms:modified xsi:type="dcterms:W3CDTF">2024-01-19T00:42:23Z</dcterms:modified>
</cp:coreProperties>
</file>