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7" r:id="rId6"/>
    <p:sldId id="263" r:id="rId7"/>
    <p:sldId id="264" r:id="rId8"/>
    <p:sldId id="266" r:id="rId9"/>
    <p:sldId id="279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C178-4ABC-4041-9F55-E00677238D9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BBC5-2019-4366-B4DE-B72FD502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71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C178-4ABC-4041-9F55-E00677238D9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BBC5-2019-4366-B4DE-B72FD502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0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C178-4ABC-4041-9F55-E00677238D9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BBC5-2019-4366-B4DE-B72FD502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8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C178-4ABC-4041-9F55-E00677238D9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BBC5-2019-4366-B4DE-B72FD502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20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C178-4ABC-4041-9F55-E00677238D9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BBC5-2019-4366-B4DE-B72FD502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61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C178-4ABC-4041-9F55-E00677238D9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BBC5-2019-4366-B4DE-B72FD502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87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C178-4ABC-4041-9F55-E00677238D9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BBC5-2019-4366-B4DE-B72FD502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75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C178-4ABC-4041-9F55-E00677238D9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BBC5-2019-4366-B4DE-B72FD502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C178-4ABC-4041-9F55-E00677238D9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BBC5-2019-4366-B4DE-B72FD502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1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C178-4ABC-4041-9F55-E00677238D9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BBC5-2019-4366-B4DE-B72FD502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12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C178-4ABC-4041-9F55-E00677238D9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BBC5-2019-4366-B4DE-B72FD502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5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FC178-4ABC-4041-9F55-E00677238D9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DBBC5-2019-4366-B4DE-B72FD502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82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Machine learning algorithms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latin typeface="Arial Black" panose="020B0A04020102020204" pitchFamily="34" charset="0"/>
              </a:rPr>
              <a:t>Supervised Learning 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Dr. </a:t>
            </a:r>
            <a:r>
              <a:rPr lang="en-US" dirty="0" err="1" smtClean="0">
                <a:latin typeface="Arial Black" panose="020B0A04020102020204" pitchFamily="34" charset="0"/>
              </a:rPr>
              <a:t>Sritama</a:t>
            </a:r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Assistant Professor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34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Linear Regression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10" y="2440982"/>
            <a:ext cx="11168126" cy="2509841"/>
          </a:xfrm>
        </p:spPr>
      </p:pic>
    </p:spTree>
    <p:extLst>
      <p:ext uri="{BB962C8B-B14F-4D97-AF65-F5344CB8AC3E}">
        <p14:creationId xmlns:p14="http://schemas.microsoft.com/office/powerpoint/2010/main" val="277674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28" y="146141"/>
            <a:ext cx="8648292" cy="528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3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40" y="1345475"/>
            <a:ext cx="82105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90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05" y="356371"/>
            <a:ext cx="8660488" cy="550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4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74" y="101236"/>
            <a:ext cx="10020931" cy="612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Logistic Regression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4" y="1912757"/>
            <a:ext cx="11407216" cy="3671484"/>
          </a:xfrm>
        </p:spPr>
      </p:pic>
    </p:spTree>
    <p:extLst>
      <p:ext uri="{BB962C8B-B14F-4D97-AF65-F5344CB8AC3E}">
        <p14:creationId xmlns:p14="http://schemas.microsoft.com/office/powerpoint/2010/main" val="1059847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23" y="0"/>
            <a:ext cx="9964754" cy="674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6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34" y="-1"/>
            <a:ext cx="7941945" cy="682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9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90" y="1198518"/>
            <a:ext cx="8972392" cy="434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9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k-Nearest </a:t>
            </a:r>
            <a:r>
              <a:rPr lang="en-IN" dirty="0" err="1">
                <a:latin typeface="Arial Black" panose="020B0A04020102020204" pitchFamily="34" charset="0"/>
              </a:rPr>
              <a:t>Neighbor</a:t>
            </a:r>
            <a:r>
              <a:rPr lang="en-IN" dirty="0"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204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25" y="134439"/>
            <a:ext cx="8077200" cy="483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414" y="5127851"/>
            <a:ext cx="43243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0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56" y="743902"/>
            <a:ext cx="10644556" cy="483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2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92" y="349522"/>
            <a:ext cx="10761134" cy="5868398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Perform KNN classification Algorithm on following dataset and predict the class for X(P1=3 and P2=7) K=3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38244"/>
              </p:ext>
            </p:extLst>
          </p:nvPr>
        </p:nvGraphicFramePr>
        <p:xfrm>
          <a:off x="3069167" y="2259874"/>
          <a:ext cx="6012784" cy="2692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196">
                  <a:extLst>
                    <a:ext uri="{9D8B030D-6E8A-4147-A177-3AD203B41FA5}">
                      <a16:colId xmlns:a16="http://schemas.microsoft.com/office/drawing/2014/main" val="4095159768"/>
                    </a:ext>
                  </a:extLst>
                </a:gridCol>
                <a:gridCol w="1503196">
                  <a:extLst>
                    <a:ext uri="{9D8B030D-6E8A-4147-A177-3AD203B41FA5}">
                      <a16:colId xmlns:a16="http://schemas.microsoft.com/office/drawing/2014/main" val="2990070758"/>
                    </a:ext>
                  </a:extLst>
                </a:gridCol>
                <a:gridCol w="1503196">
                  <a:extLst>
                    <a:ext uri="{9D8B030D-6E8A-4147-A177-3AD203B41FA5}">
                      <a16:colId xmlns:a16="http://schemas.microsoft.com/office/drawing/2014/main" val="535743231"/>
                    </a:ext>
                  </a:extLst>
                </a:gridCol>
                <a:gridCol w="1503196">
                  <a:extLst>
                    <a:ext uri="{9D8B030D-6E8A-4147-A177-3AD203B41FA5}">
                      <a16:colId xmlns:a16="http://schemas.microsoft.com/office/drawing/2014/main" val="221232339"/>
                    </a:ext>
                  </a:extLst>
                </a:gridCol>
              </a:tblGrid>
              <a:tr h="151268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Serial No</a:t>
                      </a:r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P1</a:t>
                      </a:r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P2</a:t>
                      </a:r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Class</a:t>
                      </a:r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786175"/>
                  </a:ext>
                </a:extLst>
              </a:tr>
              <a:tr h="58171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7</a:t>
                      </a:r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7</a:t>
                      </a:r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False</a:t>
                      </a:r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550080"/>
                  </a:ext>
                </a:extLst>
              </a:tr>
              <a:tr h="58171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7</a:t>
                      </a:r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4</a:t>
                      </a:r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False</a:t>
                      </a:r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75178"/>
                  </a:ext>
                </a:extLst>
              </a:tr>
              <a:tr h="58171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4</a:t>
                      </a:r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True</a:t>
                      </a:r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19544"/>
                  </a:ext>
                </a:extLst>
              </a:tr>
              <a:tr h="58171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4</a:t>
                      </a:r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4</a:t>
                      </a:r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Black" panose="020B0A04020102020204" pitchFamily="34" charset="0"/>
                        </a:rPr>
                        <a:t>True</a:t>
                      </a:r>
                      <a:endParaRPr lang="en-IN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93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67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Naive Bayes </a:t>
            </a:r>
            <a:r>
              <a:rPr lang="en-IN" dirty="0" smtClean="0">
                <a:latin typeface="Arial Black" panose="020B0A04020102020204" pitchFamily="34" charset="0"/>
              </a:rPr>
              <a:t>Classification 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60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63" y="724444"/>
            <a:ext cx="9749227" cy="478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0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72" y="4083367"/>
            <a:ext cx="8373698" cy="2408872"/>
          </a:xfrm>
          <a:prstGeom prst="rect">
            <a:avLst/>
          </a:prstGeo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70" y="261258"/>
            <a:ext cx="8194902" cy="36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0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5" y="127453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Consider the given data set, </a:t>
            </a:r>
            <a:r>
              <a:rPr lang="en-US" dirty="0">
                <a:latin typeface="Arial Black" panose="020B0A04020102020204" pitchFamily="34" charset="0"/>
              </a:rPr>
              <a:t>A</a:t>
            </a:r>
            <a:r>
              <a:rPr lang="en-US" dirty="0" smtClean="0">
                <a:latin typeface="Arial Black" panose="020B0A04020102020204" pitchFamily="34" charset="0"/>
              </a:rPr>
              <a:t>pply Naïve </a:t>
            </a:r>
            <a:r>
              <a:rPr lang="en-US" dirty="0" err="1" smtClean="0">
                <a:latin typeface="Arial Black" panose="020B0A04020102020204" pitchFamily="34" charset="0"/>
              </a:rPr>
              <a:t>Baye’s</a:t>
            </a:r>
            <a:r>
              <a:rPr lang="en-US" dirty="0" smtClean="0">
                <a:latin typeface="Arial Black" panose="020B0A04020102020204" pitchFamily="34" charset="0"/>
              </a:rPr>
              <a:t> Algorithm and predict that if a fruit has the following properties then which type of fruit it is</a:t>
            </a:r>
          </a:p>
          <a:p>
            <a:pPr marL="0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 Fruit= {Yellow, sweet, Long}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63519"/>
              </p:ext>
            </p:extLst>
          </p:nvPr>
        </p:nvGraphicFramePr>
        <p:xfrm>
          <a:off x="1047205" y="2116182"/>
          <a:ext cx="10487300" cy="414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60">
                  <a:extLst>
                    <a:ext uri="{9D8B030D-6E8A-4147-A177-3AD203B41FA5}">
                      <a16:colId xmlns:a16="http://schemas.microsoft.com/office/drawing/2014/main" val="3406172939"/>
                    </a:ext>
                  </a:extLst>
                </a:gridCol>
                <a:gridCol w="2097460">
                  <a:extLst>
                    <a:ext uri="{9D8B030D-6E8A-4147-A177-3AD203B41FA5}">
                      <a16:colId xmlns:a16="http://schemas.microsoft.com/office/drawing/2014/main" val="3137116678"/>
                    </a:ext>
                  </a:extLst>
                </a:gridCol>
                <a:gridCol w="2097460">
                  <a:extLst>
                    <a:ext uri="{9D8B030D-6E8A-4147-A177-3AD203B41FA5}">
                      <a16:colId xmlns:a16="http://schemas.microsoft.com/office/drawing/2014/main" val="3754016839"/>
                    </a:ext>
                  </a:extLst>
                </a:gridCol>
                <a:gridCol w="2097460">
                  <a:extLst>
                    <a:ext uri="{9D8B030D-6E8A-4147-A177-3AD203B41FA5}">
                      <a16:colId xmlns:a16="http://schemas.microsoft.com/office/drawing/2014/main" val="2755484022"/>
                    </a:ext>
                  </a:extLst>
                </a:gridCol>
                <a:gridCol w="2097460">
                  <a:extLst>
                    <a:ext uri="{9D8B030D-6E8A-4147-A177-3AD203B41FA5}">
                      <a16:colId xmlns:a16="http://schemas.microsoft.com/office/drawing/2014/main" val="539342457"/>
                    </a:ext>
                  </a:extLst>
                </a:gridCol>
              </a:tblGrid>
              <a:tr h="8281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Fruit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Yellow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Sweet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Long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TOTAL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194271"/>
                  </a:ext>
                </a:extLst>
              </a:tr>
              <a:tr h="8281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Mango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350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450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650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72285"/>
                  </a:ext>
                </a:extLst>
              </a:tr>
              <a:tr h="8281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Banana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400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300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350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400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686143"/>
                  </a:ext>
                </a:extLst>
              </a:tr>
              <a:tr h="8281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Others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50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100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50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150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62984"/>
                  </a:ext>
                </a:extLst>
              </a:tr>
              <a:tr h="8281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Total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800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850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400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1200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34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9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119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Machine learning algorithms</vt:lpstr>
      <vt:lpstr>k-Nearest Neighbor </vt:lpstr>
      <vt:lpstr>PowerPoint Presentation</vt:lpstr>
      <vt:lpstr>PowerPoint Presentation</vt:lpstr>
      <vt:lpstr>PowerPoint Presentation</vt:lpstr>
      <vt:lpstr>Naive Bayes Classification </vt:lpstr>
      <vt:lpstr>PowerPoint Presentation</vt:lpstr>
      <vt:lpstr>PowerPoint Presentation</vt:lpstr>
      <vt:lpstr>PowerPoint Presentation</vt:lpstr>
      <vt:lpstr>Linear Regression </vt:lpstr>
      <vt:lpstr>PowerPoint Presentation</vt:lpstr>
      <vt:lpstr>PowerPoint Presentation</vt:lpstr>
      <vt:lpstr>PowerPoint Presentation</vt:lpstr>
      <vt:lpstr>PowerPoint Presentation</vt:lpstr>
      <vt:lpstr>Logistic Regression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algorithms</dc:title>
  <dc:creator>User</dc:creator>
  <cp:lastModifiedBy>User</cp:lastModifiedBy>
  <cp:revision>7</cp:revision>
  <dcterms:created xsi:type="dcterms:W3CDTF">2024-02-01T01:31:49Z</dcterms:created>
  <dcterms:modified xsi:type="dcterms:W3CDTF">2024-02-02T00:38:10Z</dcterms:modified>
</cp:coreProperties>
</file>