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6"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73" d="100"/>
          <a:sy n="73" d="100"/>
        </p:scale>
        <p:origin x="5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0C38FC8-1597-4B68-9130-F7D87433CE83}" type="datetimeFigureOut">
              <a:rPr lang="en-IN" smtClean="0"/>
              <a:t>29-01-2024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B4D5CA-E65F-4035-A23C-529D706DF8F2}" type="slidenum">
              <a:rPr lang="en-IN" smtClean="0"/>
              <a:t>‹#›</a:t>
            </a:fld>
            <a:endParaRPr lang="en-IN"/>
          </a:p>
        </p:txBody>
      </p:sp>
    </p:spTree>
    <p:extLst>
      <p:ext uri="{BB962C8B-B14F-4D97-AF65-F5344CB8AC3E}">
        <p14:creationId xmlns:p14="http://schemas.microsoft.com/office/powerpoint/2010/main" val="1555281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0C38FC8-1597-4B68-9130-F7D87433CE83}" type="datetimeFigureOut">
              <a:rPr lang="en-IN" smtClean="0"/>
              <a:t>29-01-2024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B4D5CA-E65F-4035-A23C-529D706DF8F2}" type="slidenum">
              <a:rPr lang="en-IN" smtClean="0"/>
              <a:t>‹#›</a:t>
            </a:fld>
            <a:endParaRPr lang="en-IN"/>
          </a:p>
        </p:txBody>
      </p:sp>
    </p:spTree>
    <p:extLst>
      <p:ext uri="{BB962C8B-B14F-4D97-AF65-F5344CB8AC3E}">
        <p14:creationId xmlns:p14="http://schemas.microsoft.com/office/powerpoint/2010/main" val="1041851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0C38FC8-1597-4B68-9130-F7D87433CE83}" type="datetimeFigureOut">
              <a:rPr lang="en-IN" smtClean="0"/>
              <a:t>29-01-2024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B4D5CA-E65F-4035-A23C-529D706DF8F2}" type="slidenum">
              <a:rPr lang="en-IN" smtClean="0"/>
              <a:t>‹#›</a:t>
            </a:fld>
            <a:endParaRPr lang="en-IN"/>
          </a:p>
        </p:txBody>
      </p:sp>
    </p:spTree>
    <p:extLst>
      <p:ext uri="{BB962C8B-B14F-4D97-AF65-F5344CB8AC3E}">
        <p14:creationId xmlns:p14="http://schemas.microsoft.com/office/powerpoint/2010/main" val="683393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0C38FC8-1597-4B68-9130-F7D87433CE83}" type="datetimeFigureOut">
              <a:rPr lang="en-IN" smtClean="0"/>
              <a:t>29-01-2024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B4D5CA-E65F-4035-A23C-529D706DF8F2}" type="slidenum">
              <a:rPr lang="en-IN" smtClean="0"/>
              <a:t>‹#›</a:t>
            </a:fld>
            <a:endParaRPr lang="en-IN"/>
          </a:p>
        </p:txBody>
      </p:sp>
    </p:spTree>
    <p:extLst>
      <p:ext uri="{BB962C8B-B14F-4D97-AF65-F5344CB8AC3E}">
        <p14:creationId xmlns:p14="http://schemas.microsoft.com/office/powerpoint/2010/main" val="1952675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0C38FC8-1597-4B68-9130-F7D87433CE83}" type="datetimeFigureOut">
              <a:rPr lang="en-IN" smtClean="0"/>
              <a:t>29-01-2024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B4D5CA-E65F-4035-A23C-529D706DF8F2}" type="slidenum">
              <a:rPr lang="en-IN" smtClean="0"/>
              <a:t>‹#›</a:t>
            </a:fld>
            <a:endParaRPr lang="en-IN"/>
          </a:p>
        </p:txBody>
      </p:sp>
    </p:spTree>
    <p:extLst>
      <p:ext uri="{BB962C8B-B14F-4D97-AF65-F5344CB8AC3E}">
        <p14:creationId xmlns:p14="http://schemas.microsoft.com/office/powerpoint/2010/main" val="2928563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0C38FC8-1597-4B68-9130-F7D87433CE83}" type="datetimeFigureOut">
              <a:rPr lang="en-IN" smtClean="0"/>
              <a:t>29-01-2024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B4D5CA-E65F-4035-A23C-529D706DF8F2}" type="slidenum">
              <a:rPr lang="en-IN" smtClean="0"/>
              <a:t>‹#›</a:t>
            </a:fld>
            <a:endParaRPr lang="en-IN"/>
          </a:p>
        </p:txBody>
      </p:sp>
    </p:spTree>
    <p:extLst>
      <p:ext uri="{BB962C8B-B14F-4D97-AF65-F5344CB8AC3E}">
        <p14:creationId xmlns:p14="http://schemas.microsoft.com/office/powerpoint/2010/main" val="4060543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0C38FC8-1597-4B68-9130-F7D87433CE83}" type="datetimeFigureOut">
              <a:rPr lang="en-IN" smtClean="0"/>
              <a:t>29-01-2024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B4D5CA-E65F-4035-A23C-529D706DF8F2}" type="slidenum">
              <a:rPr lang="en-IN" smtClean="0"/>
              <a:t>‹#›</a:t>
            </a:fld>
            <a:endParaRPr lang="en-IN"/>
          </a:p>
        </p:txBody>
      </p:sp>
    </p:spTree>
    <p:extLst>
      <p:ext uri="{BB962C8B-B14F-4D97-AF65-F5344CB8AC3E}">
        <p14:creationId xmlns:p14="http://schemas.microsoft.com/office/powerpoint/2010/main" val="2850268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0C38FC8-1597-4B68-9130-F7D87433CE83}" type="datetimeFigureOut">
              <a:rPr lang="en-IN" smtClean="0"/>
              <a:t>29-01-2024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B4D5CA-E65F-4035-A23C-529D706DF8F2}" type="slidenum">
              <a:rPr lang="en-IN" smtClean="0"/>
              <a:t>‹#›</a:t>
            </a:fld>
            <a:endParaRPr lang="en-IN"/>
          </a:p>
        </p:txBody>
      </p:sp>
    </p:spTree>
    <p:extLst>
      <p:ext uri="{BB962C8B-B14F-4D97-AF65-F5344CB8AC3E}">
        <p14:creationId xmlns:p14="http://schemas.microsoft.com/office/powerpoint/2010/main" val="3936026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C38FC8-1597-4B68-9130-F7D87433CE83}" type="datetimeFigureOut">
              <a:rPr lang="en-IN" smtClean="0"/>
              <a:t>29-01-2024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B4D5CA-E65F-4035-A23C-529D706DF8F2}" type="slidenum">
              <a:rPr lang="en-IN" smtClean="0"/>
              <a:t>‹#›</a:t>
            </a:fld>
            <a:endParaRPr lang="en-IN"/>
          </a:p>
        </p:txBody>
      </p:sp>
    </p:spTree>
    <p:extLst>
      <p:ext uri="{BB962C8B-B14F-4D97-AF65-F5344CB8AC3E}">
        <p14:creationId xmlns:p14="http://schemas.microsoft.com/office/powerpoint/2010/main" val="1159838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0C38FC8-1597-4B68-9130-F7D87433CE83}" type="datetimeFigureOut">
              <a:rPr lang="en-IN" smtClean="0"/>
              <a:t>29-01-2024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B4D5CA-E65F-4035-A23C-529D706DF8F2}" type="slidenum">
              <a:rPr lang="en-IN" smtClean="0"/>
              <a:t>‹#›</a:t>
            </a:fld>
            <a:endParaRPr lang="en-IN"/>
          </a:p>
        </p:txBody>
      </p:sp>
    </p:spTree>
    <p:extLst>
      <p:ext uri="{BB962C8B-B14F-4D97-AF65-F5344CB8AC3E}">
        <p14:creationId xmlns:p14="http://schemas.microsoft.com/office/powerpoint/2010/main" val="3213911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0C38FC8-1597-4B68-9130-F7D87433CE83}" type="datetimeFigureOut">
              <a:rPr lang="en-IN" smtClean="0"/>
              <a:t>29-01-2024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B4D5CA-E65F-4035-A23C-529D706DF8F2}" type="slidenum">
              <a:rPr lang="en-IN" smtClean="0"/>
              <a:t>‹#›</a:t>
            </a:fld>
            <a:endParaRPr lang="en-IN"/>
          </a:p>
        </p:txBody>
      </p:sp>
    </p:spTree>
    <p:extLst>
      <p:ext uri="{BB962C8B-B14F-4D97-AF65-F5344CB8AC3E}">
        <p14:creationId xmlns:p14="http://schemas.microsoft.com/office/powerpoint/2010/main" val="1242188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C38FC8-1597-4B68-9130-F7D87433CE83}" type="datetimeFigureOut">
              <a:rPr lang="en-IN" smtClean="0"/>
              <a:t>29-01-2024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B4D5CA-E65F-4035-A23C-529D706DF8F2}" type="slidenum">
              <a:rPr lang="en-IN" smtClean="0"/>
              <a:t>‹#›</a:t>
            </a:fld>
            <a:endParaRPr lang="en-IN"/>
          </a:p>
        </p:txBody>
      </p:sp>
    </p:spTree>
    <p:extLst>
      <p:ext uri="{BB962C8B-B14F-4D97-AF65-F5344CB8AC3E}">
        <p14:creationId xmlns:p14="http://schemas.microsoft.com/office/powerpoint/2010/main" val="1899273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latin typeface="Arial" panose="020B0604020202020204" pitchFamily="34" charset="0"/>
                <a:cs typeface="Arial" panose="020B0604020202020204" pitchFamily="34" charset="0"/>
              </a:rPr>
              <a:t>Things Data Analytics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2305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panose="020B0604020202020204" pitchFamily="34" charset="0"/>
                <a:cs typeface="Arial" panose="020B0604020202020204" pitchFamily="34" charset="0"/>
              </a:rPr>
              <a:t>S</a:t>
            </a:r>
            <a:r>
              <a:rPr lang="en-IN" dirty="0" smtClean="0">
                <a:latin typeface="Arial" panose="020B0604020202020204" pitchFamily="34" charset="0"/>
                <a:cs typeface="Arial" panose="020B0604020202020204" pitchFamily="34" charset="0"/>
              </a:rPr>
              <a:t>upervised learning techniques</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algn="just"/>
            <a:r>
              <a:rPr lang="en-IN" dirty="0" smtClean="0">
                <a:latin typeface="Arial" panose="020B0604020202020204" pitchFamily="34" charset="0"/>
                <a:cs typeface="Arial" panose="020B0604020202020204" pitchFamily="34" charset="0"/>
              </a:rPr>
              <a:t>k-Nearest Neighbour</a:t>
            </a:r>
          </a:p>
          <a:p>
            <a:pPr algn="just"/>
            <a:r>
              <a:rPr lang="en-IN" dirty="0">
                <a:latin typeface="Arial" panose="020B0604020202020204" pitchFamily="34" charset="0"/>
                <a:cs typeface="Arial" panose="020B0604020202020204" pitchFamily="34" charset="0"/>
              </a:rPr>
              <a:t>Naive Bayes </a:t>
            </a:r>
            <a:r>
              <a:rPr lang="en-IN" dirty="0" smtClean="0">
                <a:latin typeface="Arial" panose="020B0604020202020204" pitchFamily="34" charset="0"/>
                <a:cs typeface="Arial" panose="020B0604020202020204" pitchFamily="34" charset="0"/>
              </a:rPr>
              <a:t>Classification</a:t>
            </a:r>
          </a:p>
          <a:p>
            <a:pPr algn="just"/>
            <a:r>
              <a:rPr lang="en-IN" dirty="0">
                <a:latin typeface="Arial" panose="020B0604020202020204" pitchFamily="34" charset="0"/>
                <a:cs typeface="Arial" panose="020B0604020202020204" pitchFamily="34" charset="0"/>
              </a:rPr>
              <a:t>Linear </a:t>
            </a:r>
            <a:r>
              <a:rPr lang="en-IN" dirty="0" smtClean="0">
                <a:latin typeface="Arial" panose="020B0604020202020204" pitchFamily="34" charset="0"/>
                <a:cs typeface="Arial" panose="020B0604020202020204" pitchFamily="34" charset="0"/>
              </a:rPr>
              <a:t>Regression</a:t>
            </a:r>
          </a:p>
          <a:p>
            <a:pPr algn="just"/>
            <a:r>
              <a:rPr lang="en-IN" dirty="0">
                <a:latin typeface="Arial" panose="020B0604020202020204" pitchFamily="34" charset="0"/>
                <a:cs typeface="Arial" panose="020B0604020202020204" pitchFamily="34" charset="0"/>
              </a:rPr>
              <a:t>Logistic Regression</a:t>
            </a:r>
          </a:p>
        </p:txBody>
      </p:sp>
    </p:spTree>
    <p:extLst>
      <p:ext uri="{BB962C8B-B14F-4D97-AF65-F5344CB8AC3E}">
        <p14:creationId xmlns:p14="http://schemas.microsoft.com/office/powerpoint/2010/main" val="34214400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447" y="140104"/>
            <a:ext cx="10515600" cy="1325563"/>
          </a:xfrm>
        </p:spPr>
        <p:txBody>
          <a:bodyPr>
            <a:normAutofit fontScale="90000"/>
          </a:bodyPr>
          <a:lstStyle/>
          <a:p>
            <a:r>
              <a:rPr lang="en-IN" u="sng" dirty="0" smtClean="0">
                <a:solidFill>
                  <a:srgbClr val="002060"/>
                </a:solidFill>
                <a:latin typeface="Times New Roman" panose="02020603050405020304" pitchFamily="18" charset="0"/>
                <a:cs typeface="Times New Roman" panose="02020603050405020304" pitchFamily="18" charset="0"/>
              </a:rPr>
              <a:t>Topics in Module-3-</a:t>
            </a:r>
            <a:r>
              <a:rPr lang="en-US" b="1" dirty="0"/>
              <a:t>ML &amp; Cloud Computing for </a:t>
            </a:r>
            <a:r>
              <a:rPr lang="en-US" b="1" dirty="0" err="1"/>
              <a:t>IoT</a:t>
            </a:r>
            <a:r>
              <a:rPr lang="en-IN" u="sng" dirty="0" smtClean="0">
                <a:solidFill>
                  <a:srgbClr val="002060"/>
                </a:solidFill>
                <a:latin typeface="Times New Roman" panose="02020603050405020304" pitchFamily="18" charset="0"/>
                <a:cs typeface="Times New Roman" panose="02020603050405020304" pitchFamily="18" charset="0"/>
              </a:rPr>
              <a:t/>
            </a:r>
            <a:br>
              <a:rPr lang="en-IN" u="sng" dirty="0" smtClean="0">
                <a:solidFill>
                  <a:srgbClr val="002060"/>
                </a:solidFill>
                <a:latin typeface="Times New Roman" panose="02020603050405020304" pitchFamily="18" charset="0"/>
                <a:cs typeface="Times New Roman" panose="02020603050405020304" pitchFamily="18" charset="0"/>
              </a:rPr>
            </a:br>
            <a:endParaRPr lang="en-IN" u="sng"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03446" y="934979"/>
            <a:ext cx="3626343" cy="4673142"/>
          </a:xfrm>
        </p:spPr>
        <p:txBody>
          <a:bodyPr>
            <a:noAutofit/>
          </a:bodyPr>
          <a:lstStyle/>
          <a:p>
            <a:pPr>
              <a:lnSpc>
                <a:spcPct val="150000"/>
              </a:lnSpc>
            </a:pPr>
            <a:r>
              <a:rPr lang="en-IN" sz="2400" dirty="0">
                <a:latin typeface="Times New Roman" panose="02020603050405020304" pitchFamily="18" charset="0"/>
                <a:cs typeface="Times New Roman" panose="02020603050405020304" pitchFamily="18" charset="0"/>
              </a:rPr>
              <a:t>Supervised and Unsupervised ML </a:t>
            </a:r>
            <a:r>
              <a:rPr lang="en-IN" sz="2400" dirty="0" smtClean="0">
                <a:latin typeface="Times New Roman" panose="02020603050405020304" pitchFamily="18" charset="0"/>
                <a:cs typeface="Times New Roman" panose="02020603050405020304" pitchFamily="18" charset="0"/>
              </a:rPr>
              <a:t>Algorithms</a:t>
            </a:r>
          </a:p>
          <a:p>
            <a:pPr>
              <a:lnSpc>
                <a:spcPct val="150000"/>
              </a:lnSpc>
            </a:pPr>
            <a:r>
              <a:rPr lang="en-IN" sz="2400" dirty="0" err="1" smtClean="0">
                <a:latin typeface="Times New Roman" panose="02020603050405020304" pitchFamily="18" charset="0"/>
                <a:cs typeface="Times New Roman" panose="02020603050405020304" pitchFamily="18" charset="0"/>
              </a:rPr>
              <a:t>IoT</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Data </a:t>
            </a:r>
            <a:r>
              <a:rPr lang="en-IN" sz="2400" dirty="0" smtClean="0">
                <a:latin typeface="Times New Roman" panose="02020603050405020304" pitchFamily="18" charset="0"/>
                <a:cs typeface="Times New Roman" panose="02020603050405020304" pitchFamily="18" charset="0"/>
              </a:rPr>
              <a:t>Analytics,</a:t>
            </a:r>
          </a:p>
          <a:p>
            <a:pPr>
              <a:lnSpc>
                <a:spcPct val="150000"/>
              </a:lnSpc>
            </a:pPr>
            <a:r>
              <a:rPr lang="en-IN" sz="2400" dirty="0" smtClean="0">
                <a:latin typeface="Times New Roman" panose="02020603050405020304" pitchFamily="18" charset="0"/>
                <a:cs typeface="Times New Roman" panose="02020603050405020304" pitchFamily="18" charset="0"/>
              </a:rPr>
              <a:t>Cloud Computing for </a:t>
            </a:r>
            <a:r>
              <a:rPr lang="en-IN" sz="2400" dirty="0" err="1" smtClean="0">
                <a:latin typeface="Times New Roman" panose="02020603050405020304" pitchFamily="18" charset="0"/>
                <a:cs typeface="Times New Roman" panose="02020603050405020304" pitchFamily="18" charset="0"/>
              </a:rPr>
              <a:t>IoT</a:t>
            </a:r>
            <a:endParaRPr lang="en-IN" sz="2400" dirty="0" smtClean="0">
              <a:latin typeface="Times New Roman" panose="02020603050405020304" pitchFamily="18" charset="0"/>
              <a:cs typeface="Times New Roman" panose="02020603050405020304" pitchFamily="18" charset="0"/>
            </a:endParaRPr>
          </a:p>
          <a:p>
            <a:pPr>
              <a:lnSpc>
                <a:spcPct val="150000"/>
              </a:lnSpc>
            </a:pPr>
            <a:r>
              <a:rPr lang="en-IN" sz="2400" dirty="0" smtClean="0">
                <a:latin typeface="Times New Roman" panose="02020603050405020304" pitchFamily="18" charset="0"/>
                <a:cs typeface="Times New Roman" panose="02020603050405020304" pitchFamily="18" charset="0"/>
              </a:rPr>
              <a:t>Cloud </a:t>
            </a:r>
            <a:r>
              <a:rPr lang="en-IN" sz="2400" dirty="0">
                <a:latin typeface="Times New Roman" panose="02020603050405020304" pitchFamily="18" charset="0"/>
                <a:cs typeface="Times New Roman" panose="02020603050405020304" pitchFamily="18" charset="0"/>
              </a:rPr>
              <a:t>Based </a:t>
            </a:r>
            <a:r>
              <a:rPr lang="en-IN" sz="2400" dirty="0" smtClean="0">
                <a:latin typeface="Times New Roman" panose="02020603050405020304" pitchFamily="18" charset="0"/>
                <a:cs typeface="Times New Roman" panose="02020603050405020304" pitchFamily="18" charset="0"/>
              </a:rPr>
              <a:t>platforms</a:t>
            </a:r>
          </a:p>
          <a:p>
            <a:pPr>
              <a:lnSpc>
                <a:spcPct val="150000"/>
              </a:lnSpc>
            </a:pPr>
            <a:r>
              <a:rPr lang="en-IN" sz="2400" dirty="0" smtClean="0">
                <a:latin typeface="Times New Roman" panose="02020603050405020304" pitchFamily="18" charset="0"/>
                <a:cs typeface="Times New Roman" panose="02020603050405020304" pitchFamily="18" charset="0"/>
              </a:rPr>
              <a:t>ML </a:t>
            </a:r>
            <a:r>
              <a:rPr lang="en-IN" sz="2400" dirty="0">
                <a:latin typeface="Times New Roman" panose="02020603050405020304" pitchFamily="18" charset="0"/>
                <a:cs typeface="Times New Roman" panose="02020603050405020304" pitchFamily="18" charset="0"/>
              </a:rPr>
              <a:t>for Cloud </a:t>
            </a:r>
            <a:r>
              <a:rPr lang="en-IN" sz="2400" dirty="0" err="1">
                <a:latin typeface="Times New Roman" panose="02020603050405020304" pitchFamily="18" charset="0"/>
                <a:cs typeface="Times New Roman" panose="02020603050405020304" pitchFamily="18" charset="0"/>
              </a:rPr>
              <a:t>IoT</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Analytics</a:t>
            </a:r>
          </a:p>
          <a:p>
            <a:pPr>
              <a:lnSpc>
                <a:spcPct val="150000"/>
              </a:lnSpc>
            </a:pPr>
            <a:r>
              <a:rPr lang="en-IN" sz="2400" dirty="0" smtClean="0">
                <a:latin typeface="Times New Roman" panose="02020603050405020304" pitchFamily="18" charset="0"/>
                <a:cs typeface="Times New Roman" panose="02020603050405020304" pitchFamily="18" charset="0"/>
              </a:rPr>
              <a:t>Challenges</a:t>
            </a:r>
            <a:r>
              <a:rPr lang="en-IN" sz="2400" dirty="0">
                <a:latin typeface="Times New Roman" panose="02020603050405020304" pitchFamily="18" charset="0"/>
                <a:cs typeface="Times New Roman" panose="02020603050405020304" pitchFamily="18" charset="0"/>
              </a:rPr>
              <a:t>.</a:t>
            </a:r>
          </a:p>
        </p:txBody>
      </p:sp>
      <p:pic>
        <p:nvPicPr>
          <p:cNvPr id="3078" name="Picture 6" descr="Getting To Know AI and ML Models - OspreyDat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43311" y="1246395"/>
            <a:ext cx="7828110" cy="405953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6276911" y="5135039"/>
            <a:ext cx="3129768" cy="1220847"/>
          </a:xfrm>
          <a:prstGeom prst="rect">
            <a:avLst/>
          </a:prstGeom>
        </p:spPr>
        <p:txBody>
          <a:bodyPr wrap="none">
            <a:spAutoFit/>
          </a:bodyPr>
          <a:lstStyle/>
          <a:p>
            <a:pPr algn="ctr">
              <a:spcBef>
                <a:spcPts val="400"/>
              </a:spcBef>
              <a:spcAft>
                <a:spcPts val="400"/>
              </a:spcAft>
            </a:pPr>
            <a:r>
              <a:rPr lang="en-US" sz="2000" b="1" dirty="0" smtClean="0">
                <a:solidFill>
                  <a:srgbClr val="0070C0"/>
                </a:solidFill>
                <a:latin typeface="Times New Roman" panose="02020603050405020304" pitchFamily="18" charset="0"/>
                <a:cs typeface="Times New Roman" panose="02020603050405020304" pitchFamily="18" charset="0"/>
              </a:rPr>
              <a:t>Learn </a:t>
            </a:r>
            <a:r>
              <a:rPr lang="en-US" sz="2000" b="1" dirty="0" smtClean="0">
                <a:latin typeface="Times New Roman" panose="02020603050405020304" pitchFamily="18" charset="0"/>
                <a:cs typeface="Times New Roman" panose="02020603050405020304" pitchFamily="18" charset="0"/>
              </a:rPr>
              <a:t>+</a:t>
            </a:r>
            <a:r>
              <a:rPr lang="en-US" sz="2000" b="1" dirty="0" smtClean="0">
                <a:solidFill>
                  <a:srgbClr val="00B050"/>
                </a:solidFill>
                <a:latin typeface="Times New Roman" panose="02020603050405020304" pitchFamily="18" charset="0"/>
                <a:cs typeface="Times New Roman" panose="02020603050405020304" pitchFamily="18" charset="0"/>
              </a:rPr>
              <a:t> Predict </a:t>
            </a:r>
            <a:r>
              <a:rPr lang="en-US" sz="2000" b="1" dirty="0" smtClean="0">
                <a:latin typeface="Times New Roman" panose="02020603050405020304" pitchFamily="18" charset="0"/>
                <a:cs typeface="Times New Roman" panose="02020603050405020304" pitchFamily="18" charset="0"/>
              </a:rPr>
              <a:t>+ </a:t>
            </a:r>
            <a:r>
              <a:rPr lang="en-US" sz="2000" b="1" dirty="0" smtClean="0">
                <a:solidFill>
                  <a:srgbClr val="0070C0"/>
                </a:solidFill>
                <a:latin typeface="Times New Roman" panose="02020603050405020304" pitchFamily="18" charset="0"/>
                <a:cs typeface="Times New Roman" panose="02020603050405020304" pitchFamily="18" charset="0"/>
              </a:rPr>
              <a:t>Improve</a:t>
            </a:r>
          </a:p>
          <a:p>
            <a:pPr algn="ctr">
              <a:spcBef>
                <a:spcPts val="400"/>
              </a:spcBef>
              <a:spcAft>
                <a:spcPts val="400"/>
              </a:spcAft>
            </a:pPr>
            <a:r>
              <a:rPr lang="en-US" sz="2000" b="1" dirty="0" smtClean="0">
                <a:latin typeface="Times New Roman" panose="02020603050405020304" pitchFamily="18" charset="0"/>
                <a:cs typeface="Times New Roman" panose="02020603050405020304" pitchFamily="18" charset="0"/>
              </a:rPr>
              <a:t>=</a:t>
            </a:r>
          </a:p>
          <a:p>
            <a:pPr algn="ctr">
              <a:spcBef>
                <a:spcPts val="400"/>
              </a:spcBef>
              <a:spcAft>
                <a:spcPts val="400"/>
              </a:spcAft>
            </a:pPr>
            <a:r>
              <a:rPr lang="en-US" sz="2000" b="1" dirty="0" smtClean="0">
                <a:latin typeface="Times New Roman" panose="02020603050405020304" pitchFamily="18" charset="0"/>
                <a:cs typeface="Times New Roman" panose="02020603050405020304" pitchFamily="18" charset="0"/>
              </a:rPr>
              <a:t>Machine learning</a:t>
            </a:r>
            <a:endParaRPr lang="en-IN" sz="2000" b="1" dirty="0" smtClean="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1B7C0DE-DCDD-4E4A-94B2-51DFA80EB953}" type="slidenum">
              <a:rPr lang="en-IN" smtClean="0"/>
              <a:t>11</a:t>
            </a:fld>
            <a:endParaRPr lang="en-IN"/>
          </a:p>
        </p:txBody>
      </p:sp>
    </p:spTree>
    <p:extLst>
      <p:ext uri="{BB962C8B-B14F-4D97-AF65-F5344CB8AC3E}">
        <p14:creationId xmlns:p14="http://schemas.microsoft.com/office/powerpoint/2010/main" val="35801657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8515" y="149613"/>
            <a:ext cx="10515600" cy="952448"/>
          </a:xfrm>
        </p:spPr>
        <p:txBody>
          <a:bodyPr>
            <a:normAutofit/>
          </a:bodyPr>
          <a:lstStyle/>
          <a:p>
            <a:pPr algn="ctr"/>
            <a:r>
              <a:rPr lang="en-IN" sz="4000" dirty="0" smtClean="0">
                <a:solidFill>
                  <a:srgbClr val="7030A0"/>
                </a:solidFill>
                <a:latin typeface="Times New Roman" panose="02020603050405020304" pitchFamily="18" charset="0"/>
                <a:cs typeface="Times New Roman" panose="02020603050405020304" pitchFamily="18" charset="0"/>
              </a:rPr>
              <a:t>Evolution of ML</a:t>
            </a:r>
            <a:endParaRPr lang="en-IN" sz="4000" dirty="0">
              <a:solidFill>
                <a:srgbClr val="7030A0"/>
              </a:solidFill>
              <a:latin typeface="Times New Roman" panose="02020603050405020304" pitchFamily="18" charset="0"/>
              <a:cs typeface="Times New Roman" panose="02020603050405020304" pitchFamily="18" charset="0"/>
            </a:endParaRPr>
          </a:p>
        </p:txBody>
      </p:sp>
      <p:sp>
        <p:nvSpPr>
          <p:cNvPr id="5" name="Rectangle 4"/>
          <p:cNvSpPr/>
          <p:nvPr/>
        </p:nvSpPr>
        <p:spPr>
          <a:xfrm>
            <a:off x="8087020" y="3763048"/>
            <a:ext cx="4066029" cy="830997"/>
          </a:xfrm>
          <a:prstGeom prst="rect">
            <a:avLst/>
          </a:prstGeom>
        </p:spPr>
        <p:txBody>
          <a:bodyPr wrap="square">
            <a:spAutoFit/>
          </a:bodyPr>
          <a:lstStyle/>
          <a:p>
            <a:r>
              <a:rPr lang="en-IN" sz="2400" b="1" dirty="0" smtClean="0">
                <a:solidFill>
                  <a:schemeClr val="accent2">
                    <a:lumMod val="75000"/>
                  </a:schemeClr>
                </a:solidFill>
                <a:latin typeface="Times New Roman" panose="02020603050405020304" pitchFamily="18" charset="0"/>
                <a:cs typeface="Times New Roman" panose="02020603050405020304" pitchFamily="18" charset="0"/>
              </a:rPr>
              <a:t>Engineering of Machines that Mimic Cognitive Functions</a:t>
            </a:r>
            <a:endParaRPr lang="en-IN" sz="24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6" name="Rectangle 5"/>
          <p:cNvSpPr/>
          <p:nvPr/>
        </p:nvSpPr>
        <p:spPr>
          <a:xfrm>
            <a:off x="8054534" y="4594045"/>
            <a:ext cx="4208901" cy="1200329"/>
          </a:xfrm>
          <a:prstGeom prst="rect">
            <a:avLst/>
          </a:prstGeom>
        </p:spPr>
        <p:txBody>
          <a:bodyPr wrap="square">
            <a:spAutoFit/>
          </a:bodyPr>
          <a:lstStyle/>
          <a:p>
            <a:r>
              <a:rPr lang="en-US" sz="2400" b="1" dirty="0" smtClean="0">
                <a:solidFill>
                  <a:srgbClr val="00B050"/>
                </a:solidFill>
                <a:latin typeface="Times New Roman" panose="02020603050405020304" pitchFamily="18" charset="0"/>
                <a:cs typeface="Times New Roman" panose="02020603050405020304" pitchFamily="18" charset="0"/>
              </a:rPr>
              <a:t>Ability to perform tasks without explicit instructions and relying on pattern</a:t>
            </a:r>
            <a:endParaRPr lang="en-IN" sz="2400" b="1" dirty="0">
              <a:solidFill>
                <a:srgbClr val="00B050"/>
              </a:solidFill>
              <a:latin typeface="Times New Roman" panose="02020603050405020304" pitchFamily="18" charset="0"/>
              <a:cs typeface="Times New Roman" panose="02020603050405020304" pitchFamily="18" charset="0"/>
            </a:endParaRPr>
          </a:p>
        </p:txBody>
      </p:sp>
      <p:sp>
        <p:nvSpPr>
          <p:cNvPr id="7" name="Rectangle 6"/>
          <p:cNvSpPr/>
          <p:nvPr/>
        </p:nvSpPr>
        <p:spPr>
          <a:xfrm>
            <a:off x="8054534" y="5770051"/>
            <a:ext cx="4048480" cy="830997"/>
          </a:xfrm>
          <a:prstGeom prst="rect">
            <a:avLst/>
          </a:prstGeom>
        </p:spPr>
        <p:txBody>
          <a:bodyPr wrap="square">
            <a:spAutoFit/>
          </a:bodyPr>
          <a:lstStyle/>
          <a:p>
            <a:r>
              <a:rPr lang="en-US" sz="2400" b="1" dirty="0" smtClean="0">
                <a:solidFill>
                  <a:schemeClr val="accent1">
                    <a:lumMod val="50000"/>
                  </a:schemeClr>
                </a:solidFill>
                <a:latin typeface="Times New Roman" panose="02020603050405020304" pitchFamily="18" charset="0"/>
                <a:cs typeface="Times New Roman" panose="02020603050405020304" pitchFamily="18" charset="0"/>
              </a:rPr>
              <a:t>Machine Learning based on Artificial Neural Networks</a:t>
            </a:r>
            <a:endParaRPr lang="en-IN" sz="24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1B7C0DE-DCDD-4E4A-94B2-51DFA80EB953}" type="slidenum">
              <a:rPr lang="en-IN" smtClean="0"/>
              <a:t>12</a:t>
            </a:fld>
            <a:endParaRPr lang="en-IN"/>
          </a:p>
        </p:txBody>
      </p:sp>
      <p:pic>
        <p:nvPicPr>
          <p:cNvPr id="9" name="Picture 2" descr="Simple Machine Learning Tutorial Top Sellers, 56% OFF |  www.ingeniovirtual.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779" y="775033"/>
            <a:ext cx="7839893" cy="5946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246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504" y="0"/>
            <a:ext cx="10515600" cy="1325563"/>
          </a:xfrm>
        </p:spPr>
        <p:txBody>
          <a:bodyPr/>
          <a:lstStyle/>
          <a:p>
            <a:r>
              <a:rPr lang="en-US" u="sng" dirty="0" smtClean="0">
                <a:latin typeface="Times New Roman" panose="02020603050405020304" pitchFamily="18" charset="0"/>
                <a:cs typeface="Times New Roman" panose="02020603050405020304" pitchFamily="18" charset="0"/>
              </a:rPr>
              <a:t>What is Machine Learning?</a:t>
            </a:r>
            <a:endParaRPr lang="en-IN" u="sng" dirty="0">
              <a:latin typeface="Times New Roman" panose="02020603050405020304" pitchFamily="18" charset="0"/>
              <a:cs typeface="Times New Roman" panose="02020603050405020304" pitchFamily="18" charset="0"/>
            </a:endParaRPr>
          </a:p>
        </p:txBody>
      </p:sp>
      <p:pic>
        <p:nvPicPr>
          <p:cNvPr id="2050" name="Picture 2" descr="Machine Learning Simple Example Best Sale, 51% OFF | www.playamazarron.com"/>
          <p:cNvPicPr>
            <a:picLocks noChangeAspect="1" noChangeArrowheads="1"/>
          </p:cNvPicPr>
          <p:nvPr/>
        </p:nvPicPr>
        <p:blipFill rotWithShape="1">
          <a:blip r:embed="rId2">
            <a:extLst>
              <a:ext uri="{28A0092B-C50C-407E-A947-70E740481C1C}">
                <a14:useLocalDpi xmlns:a14="http://schemas.microsoft.com/office/drawing/2010/main" val="0"/>
              </a:ext>
            </a:extLst>
          </a:blip>
          <a:srcRect l="2965" t="18293" r="2654" b="20000"/>
          <a:stretch/>
        </p:blipFill>
        <p:spPr bwMode="auto">
          <a:xfrm>
            <a:off x="605702" y="905344"/>
            <a:ext cx="11157138" cy="424040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941560" y="5145746"/>
            <a:ext cx="10485422" cy="1323439"/>
          </a:xfrm>
          <a:prstGeom prst="rect">
            <a:avLst/>
          </a:prstGeom>
        </p:spPr>
        <p:txBody>
          <a:bodyPr wrap="square">
            <a:spAutoFit/>
          </a:bodyPr>
          <a:lstStyle/>
          <a:p>
            <a:r>
              <a:rPr lang="en-US" sz="2000" b="0" i="0" u="none" strike="noStrike" baseline="0" dirty="0" smtClean="0">
                <a:latin typeface="Times New Roman" panose="02020603050405020304" pitchFamily="18" charset="0"/>
                <a:cs typeface="Times New Roman" panose="02020603050405020304" pitchFamily="18" charset="0"/>
              </a:rPr>
              <a:t>A canonical definition by Tom Mitchell in 1997: “An agent is said to</a:t>
            </a:r>
            <a:r>
              <a:rPr lang="en-US" sz="2000" b="0" i="0" u="none" strike="noStrike" dirty="0" smtClean="0">
                <a:latin typeface="Times New Roman" panose="02020603050405020304" pitchFamily="18" charset="0"/>
                <a:cs typeface="Times New Roman" panose="02020603050405020304" pitchFamily="18" charset="0"/>
              </a:rPr>
              <a:t> </a:t>
            </a:r>
            <a:r>
              <a:rPr lang="en-US" sz="2000" b="0" i="0" u="none" strike="noStrike" baseline="0" dirty="0" smtClean="0">
                <a:latin typeface="Times New Roman" panose="02020603050405020304" pitchFamily="18" charset="0"/>
                <a:cs typeface="Times New Roman" panose="02020603050405020304" pitchFamily="18" charset="0"/>
              </a:rPr>
              <a:t>learn from experience </a:t>
            </a:r>
            <a:r>
              <a:rPr lang="en-US" sz="2000" b="1" i="0" u="none" strike="noStrike" baseline="0" dirty="0" smtClean="0">
                <a:latin typeface="Times New Roman" panose="02020603050405020304" pitchFamily="18" charset="0"/>
                <a:cs typeface="Times New Roman" panose="02020603050405020304" pitchFamily="18" charset="0"/>
              </a:rPr>
              <a:t>(</a:t>
            </a:r>
            <a:r>
              <a:rPr lang="en-US" sz="2000" b="1" i="1" u="none" strike="noStrike" baseline="0" dirty="0" smtClean="0">
                <a:latin typeface="Times New Roman" panose="02020603050405020304" pitchFamily="18" charset="0"/>
                <a:cs typeface="Times New Roman" panose="02020603050405020304" pitchFamily="18" charset="0"/>
              </a:rPr>
              <a:t>E) </a:t>
            </a:r>
            <a:r>
              <a:rPr lang="en-US" sz="2000" b="0" i="0" u="none" strike="noStrike" baseline="0" dirty="0" smtClean="0">
                <a:latin typeface="Times New Roman" panose="02020603050405020304" pitchFamily="18" charset="0"/>
                <a:cs typeface="Times New Roman" panose="02020603050405020304" pitchFamily="18" charset="0"/>
              </a:rPr>
              <a:t>with respect to some class of tasks </a:t>
            </a:r>
            <a:r>
              <a:rPr lang="en-US" sz="2000" b="1" i="1" u="none" strike="noStrike" baseline="0" dirty="0" smtClean="0">
                <a:latin typeface="Times New Roman" panose="02020603050405020304" pitchFamily="18" charset="0"/>
                <a:cs typeface="Times New Roman" panose="02020603050405020304" pitchFamily="18" charset="0"/>
              </a:rPr>
              <a:t>(T)</a:t>
            </a:r>
            <a:r>
              <a:rPr lang="en-US" sz="2000" b="0" i="0" u="none" strike="noStrike" baseline="0" dirty="0" smtClean="0">
                <a:latin typeface="Times New Roman" panose="02020603050405020304" pitchFamily="18" charset="0"/>
                <a:cs typeface="Times New Roman" panose="02020603050405020304" pitchFamily="18" charset="0"/>
              </a:rPr>
              <a:t>, and</a:t>
            </a:r>
            <a:r>
              <a:rPr lang="en-US" sz="2000" b="0" i="0" u="none" strike="noStrike" dirty="0" smtClean="0">
                <a:latin typeface="Times New Roman" panose="02020603050405020304" pitchFamily="18" charset="0"/>
                <a:cs typeface="Times New Roman" panose="02020603050405020304" pitchFamily="18" charset="0"/>
              </a:rPr>
              <a:t> </a:t>
            </a:r>
            <a:r>
              <a:rPr lang="en-US" sz="2000" b="0" i="0" u="none" strike="noStrike" baseline="0" dirty="0" smtClean="0">
                <a:latin typeface="Times New Roman" panose="02020603050405020304" pitchFamily="18" charset="0"/>
                <a:cs typeface="Times New Roman" panose="02020603050405020304" pitchFamily="18" charset="0"/>
              </a:rPr>
              <a:t>the performance measure </a:t>
            </a:r>
            <a:r>
              <a:rPr lang="en-US" sz="2000" b="1" i="0" u="none" strike="noStrike" baseline="0" dirty="0" smtClean="0">
                <a:latin typeface="Times New Roman" panose="02020603050405020304" pitchFamily="18" charset="0"/>
                <a:cs typeface="Times New Roman" panose="02020603050405020304" pitchFamily="18" charset="0"/>
              </a:rPr>
              <a:t>(P)</a:t>
            </a:r>
            <a:r>
              <a:rPr lang="en-US" sz="2000" b="0" i="0" u="none" strike="noStrike" baseline="0" dirty="0" smtClean="0">
                <a:latin typeface="Times New Roman" panose="02020603050405020304" pitchFamily="18" charset="0"/>
                <a:cs typeface="Times New Roman" panose="02020603050405020304" pitchFamily="18" charset="0"/>
              </a:rPr>
              <a:t>, if the learner's performance at T, as</a:t>
            </a:r>
            <a:r>
              <a:rPr lang="en-US" sz="2000" b="0" i="0" u="none" strike="noStrike" dirty="0" smtClean="0">
                <a:latin typeface="Times New Roman" panose="02020603050405020304" pitchFamily="18" charset="0"/>
                <a:cs typeface="Times New Roman" panose="02020603050405020304" pitchFamily="18" charset="0"/>
              </a:rPr>
              <a:t> </a:t>
            </a:r>
            <a:r>
              <a:rPr lang="en-US" sz="2000" b="0" i="0" u="none" strike="noStrike" baseline="0" dirty="0" smtClean="0">
                <a:latin typeface="Times New Roman" panose="02020603050405020304" pitchFamily="18" charset="0"/>
                <a:cs typeface="Times New Roman" panose="02020603050405020304" pitchFamily="18" charset="0"/>
              </a:rPr>
              <a:t>measured by </a:t>
            </a:r>
            <a:r>
              <a:rPr lang="en-US" sz="2000" b="1" i="1" u="none" strike="noStrike" baseline="0" dirty="0" smtClean="0">
                <a:latin typeface="Times New Roman" panose="02020603050405020304" pitchFamily="18" charset="0"/>
                <a:cs typeface="Times New Roman" panose="02020603050405020304" pitchFamily="18" charset="0"/>
              </a:rPr>
              <a:t>P</a:t>
            </a:r>
            <a:r>
              <a:rPr lang="en-US" sz="2000" b="0" i="0" u="none" strike="noStrike" baseline="0" dirty="0" smtClean="0">
                <a:latin typeface="Times New Roman" panose="02020603050405020304" pitchFamily="18" charset="0"/>
                <a:cs typeface="Times New Roman" panose="02020603050405020304" pitchFamily="18" charset="0"/>
              </a:rPr>
              <a:t>, improves with </a:t>
            </a:r>
            <a:r>
              <a:rPr lang="en-US" sz="2000" b="1" i="1" u="none" strike="noStrike" baseline="0" dirty="0" smtClean="0">
                <a:latin typeface="Times New Roman" panose="02020603050405020304" pitchFamily="18" charset="0"/>
                <a:cs typeface="Times New Roman" panose="02020603050405020304" pitchFamily="18" charset="0"/>
              </a:rPr>
              <a:t>E</a:t>
            </a:r>
            <a:r>
              <a:rPr lang="en-US" sz="2000" b="0" i="0" u="none" strike="noStrike" baseline="0" dirty="0" smtClean="0">
                <a:latin typeface="Times New Roman" panose="02020603050405020304" pitchFamily="18" charset="0"/>
                <a:cs typeface="Times New Roman" panose="02020603050405020304" pitchFamily="18" charset="0"/>
              </a:rPr>
              <a:t>". One has to be very careful about</a:t>
            </a:r>
            <a:r>
              <a:rPr lang="en-US" sz="2000" b="0" i="0" u="none" strike="noStrike" dirty="0" smtClean="0">
                <a:latin typeface="Times New Roman" panose="02020603050405020304" pitchFamily="18" charset="0"/>
                <a:cs typeface="Times New Roman" panose="02020603050405020304" pitchFamily="18" charset="0"/>
              </a:rPr>
              <a:t> </a:t>
            </a:r>
            <a:r>
              <a:rPr lang="en-US" sz="2000" b="0" i="0" u="none" strike="noStrike" baseline="0" dirty="0" smtClean="0">
                <a:latin typeface="Times New Roman" panose="02020603050405020304" pitchFamily="18" charset="0"/>
                <a:cs typeface="Times New Roman" panose="02020603050405020304" pitchFamily="18" charset="0"/>
              </a:rPr>
              <a:t>defining the set of tasks T, and the performance measure </a:t>
            </a:r>
            <a:r>
              <a:rPr lang="en-US" sz="2000" b="1" i="1" u="none" strike="noStrike" baseline="0" dirty="0" smtClean="0">
                <a:latin typeface="Times New Roman" panose="02020603050405020304" pitchFamily="18" charset="0"/>
                <a:cs typeface="Times New Roman" panose="02020603050405020304" pitchFamily="18" charset="0"/>
              </a:rPr>
              <a:t>P</a:t>
            </a:r>
            <a:r>
              <a:rPr lang="en-US" sz="2000" b="0" i="0" u="none" strike="noStrike" baseline="0" dirty="0" smtClean="0">
                <a:latin typeface="Times New Roman" panose="02020603050405020304" pitchFamily="18" charset="0"/>
                <a:cs typeface="Times New Roman" panose="02020603050405020304" pitchFamily="18" charset="0"/>
              </a:rPr>
              <a:t>. With</a:t>
            </a:r>
            <a:r>
              <a:rPr lang="en-US" sz="2000" b="0" i="0" u="none" strike="noStrike" dirty="0" smtClean="0">
                <a:latin typeface="Times New Roman" panose="02020603050405020304" pitchFamily="18" charset="0"/>
                <a:cs typeface="Times New Roman" panose="02020603050405020304" pitchFamily="18" charset="0"/>
              </a:rPr>
              <a:t> </a:t>
            </a:r>
            <a:r>
              <a:rPr lang="en-US" sz="2000" b="0" i="0" u="none" strike="noStrike" baseline="0" dirty="0" smtClean="0">
                <a:latin typeface="Times New Roman" panose="02020603050405020304" pitchFamily="18" charset="0"/>
                <a:cs typeface="Times New Roman" panose="02020603050405020304" pitchFamily="18" charset="0"/>
              </a:rPr>
              <a:t>experience </a:t>
            </a:r>
            <a:r>
              <a:rPr lang="en-US" sz="2000" b="1" i="1" u="none" strike="noStrike" baseline="0" dirty="0" smtClean="0">
                <a:latin typeface="Times New Roman" panose="02020603050405020304" pitchFamily="18" charset="0"/>
                <a:cs typeface="Times New Roman" panose="02020603050405020304" pitchFamily="18" charset="0"/>
              </a:rPr>
              <a:t>E</a:t>
            </a:r>
            <a:r>
              <a:rPr lang="en-US" sz="2000" b="0" i="0" u="none" strike="noStrike" baseline="0" dirty="0" smtClean="0">
                <a:latin typeface="Times New Roman" panose="02020603050405020304" pitchFamily="18" charset="0"/>
                <a:cs typeface="Times New Roman" panose="02020603050405020304" pitchFamily="18" charset="0"/>
              </a:rPr>
              <a:t>, the performance </a:t>
            </a:r>
            <a:r>
              <a:rPr lang="en-US" sz="2000" b="1" i="0" u="none" strike="noStrike" baseline="0" dirty="0" smtClean="0">
                <a:latin typeface="Times New Roman" panose="02020603050405020304" pitchFamily="18" charset="0"/>
                <a:cs typeface="Times New Roman" panose="02020603050405020304" pitchFamily="18" charset="0"/>
              </a:rPr>
              <a:t>P</a:t>
            </a:r>
            <a:r>
              <a:rPr lang="en-US" sz="2000" b="0" i="0" u="none" strike="noStrike" baseline="0" dirty="0" smtClean="0">
                <a:latin typeface="Times New Roman" panose="02020603050405020304" pitchFamily="18" charset="0"/>
                <a:cs typeface="Times New Roman" panose="02020603050405020304" pitchFamily="18" charset="0"/>
              </a:rPr>
              <a:t> has to improve.”</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1B7C0DE-DCDD-4E4A-94B2-51DFA80EB953}" type="slidenum">
              <a:rPr lang="en-IN" smtClean="0"/>
              <a:t>13</a:t>
            </a:fld>
            <a:endParaRPr lang="en-IN"/>
          </a:p>
        </p:txBody>
      </p:sp>
    </p:spTree>
    <p:extLst>
      <p:ext uri="{BB962C8B-B14F-4D97-AF65-F5344CB8AC3E}">
        <p14:creationId xmlns:p14="http://schemas.microsoft.com/office/powerpoint/2010/main" val="40536857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504" y="0"/>
            <a:ext cx="10515600" cy="968721"/>
          </a:xfrm>
        </p:spPr>
        <p:txBody>
          <a:bodyPr/>
          <a:lstStyle/>
          <a:p>
            <a:r>
              <a:rPr lang="en-US" u="sng" dirty="0" smtClean="0">
                <a:solidFill>
                  <a:srgbClr val="0070C0"/>
                </a:solidFill>
                <a:latin typeface="Times New Roman" panose="02020603050405020304" pitchFamily="18" charset="0"/>
                <a:cs typeface="Times New Roman" panose="02020603050405020304" pitchFamily="18" charset="0"/>
              </a:rPr>
              <a:t>What is Machine Learning?</a:t>
            </a:r>
            <a:endParaRPr lang="en-IN" u="sng" dirty="0">
              <a:solidFill>
                <a:srgbClr val="0070C0"/>
              </a:solidFill>
              <a:latin typeface="Times New Roman" panose="02020603050405020304" pitchFamily="18" charset="0"/>
              <a:cs typeface="Times New Roman" panose="02020603050405020304" pitchFamily="18" charset="0"/>
            </a:endParaRPr>
          </a:p>
        </p:txBody>
      </p:sp>
      <p:sp>
        <p:nvSpPr>
          <p:cNvPr id="6" name="Rectangle 5"/>
          <p:cNvSpPr/>
          <p:nvPr/>
        </p:nvSpPr>
        <p:spPr>
          <a:xfrm>
            <a:off x="1173930" y="5184695"/>
            <a:ext cx="10473351" cy="1354217"/>
          </a:xfrm>
          <a:prstGeom prst="rect">
            <a:avLst/>
          </a:prstGeom>
        </p:spPr>
        <p:txBody>
          <a:bodyPr wrap="square">
            <a:spAutoFit/>
          </a:bodyPr>
          <a:lstStyle/>
          <a:p>
            <a:r>
              <a:rPr lang="en-US" sz="2400" b="0" i="0" u="none" strike="noStrike" baseline="0" dirty="0" smtClean="0">
                <a:solidFill>
                  <a:srgbClr val="000000"/>
                </a:solidFill>
                <a:latin typeface="Times New Roman" panose="02020603050405020304" pitchFamily="18" charset="0"/>
                <a:cs typeface="Times New Roman" panose="02020603050405020304" pitchFamily="18" charset="0"/>
              </a:rPr>
              <a:t>Machine learning can be defined as a subset of Artificial</a:t>
            </a:r>
            <a:r>
              <a:rPr lang="en-US" sz="2400" b="0" i="0" u="none" strike="noStrike" dirty="0" smtClean="0">
                <a:solidFill>
                  <a:srgbClr val="000000"/>
                </a:solidFill>
                <a:latin typeface="Times New Roman" panose="02020603050405020304" pitchFamily="18" charset="0"/>
                <a:cs typeface="Times New Roman" panose="02020603050405020304" pitchFamily="18" charset="0"/>
              </a:rPr>
              <a:t> </a:t>
            </a:r>
            <a:r>
              <a:rPr lang="en-US" sz="2400" b="0" i="0" u="none" strike="noStrike" baseline="0" dirty="0" smtClean="0">
                <a:solidFill>
                  <a:srgbClr val="000000"/>
                </a:solidFill>
                <a:latin typeface="Times New Roman" panose="02020603050405020304" pitchFamily="18" charset="0"/>
                <a:cs typeface="Times New Roman" panose="02020603050405020304" pitchFamily="18" charset="0"/>
              </a:rPr>
              <a:t>Intelligence (AI) that allows a system/computer to learn from some</a:t>
            </a:r>
            <a:r>
              <a:rPr lang="en-US" sz="2400" b="0" i="0" u="none" strike="noStrike" dirty="0" smtClean="0">
                <a:solidFill>
                  <a:srgbClr val="000000"/>
                </a:solidFill>
                <a:latin typeface="Times New Roman" panose="02020603050405020304" pitchFamily="18" charset="0"/>
                <a:cs typeface="Times New Roman" panose="02020603050405020304" pitchFamily="18" charset="0"/>
              </a:rPr>
              <a:t> </a:t>
            </a:r>
            <a:r>
              <a:rPr lang="en-US" sz="2400" b="0" i="0" u="none" strike="noStrike" baseline="0" dirty="0" smtClean="0">
                <a:solidFill>
                  <a:srgbClr val="000000"/>
                </a:solidFill>
                <a:latin typeface="Times New Roman" panose="02020603050405020304" pitchFamily="18" charset="0"/>
                <a:cs typeface="Times New Roman" panose="02020603050405020304" pitchFamily="18" charset="0"/>
              </a:rPr>
              <a:t>available data. The data can either be labelled (with a number, tag</a:t>
            </a:r>
            <a:r>
              <a:rPr lang="en-US" sz="2400" b="0" i="0" u="none" strike="noStrike" dirty="0" smtClean="0">
                <a:solidFill>
                  <a:srgbClr val="000000"/>
                </a:solidFill>
                <a:latin typeface="Times New Roman" panose="02020603050405020304" pitchFamily="18" charset="0"/>
                <a:cs typeface="Times New Roman" panose="02020603050405020304" pitchFamily="18" charset="0"/>
              </a:rPr>
              <a:t> </a:t>
            </a:r>
            <a:r>
              <a:rPr lang="en-IN" sz="2400" b="0" i="0" u="none" strike="noStrike" baseline="0" dirty="0" smtClean="0">
                <a:solidFill>
                  <a:srgbClr val="000000"/>
                </a:solidFill>
                <a:latin typeface="Times New Roman" panose="02020603050405020304" pitchFamily="18" charset="0"/>
                <a:cs typeface="Times New Roman" panose="02020603050405020304" pitchFamily="18" charset="0"/>
              </a:rPr>
              <a:t>or type) or unlabelled.</a:t>
            </a:r>
          </a:p>
          <a:p>
            <a:r>
              <a:rPr lang="en-IN" sz="1000" b="0" i="0" u="none" strike="noStrike" baseline="0" dirty="0" smtClean="0">
                <a:solidFill>
                  <a:srgbClr val="FFFFFF"/>
                </a:solidFill>
                <a:latin typeface="Times New Roman" panose="02020603050405020304" pitchFamily="18" charset="0"/>
                <a:cs typeface="Times New Roman" panose="02020603050405020304" pitchFamily="18" charset="0"/>
              </a:rPr>
              <a:t>F</a:t>
            </a:r>
            <a:endParaRPr lang="en-IN" sz="2400" dirty="0">
              <a:latin typeface="Times New Roman" panose="02020603050405020304" pitchFamily="18" charset="0"/>
              <a:cs typeface="Times New Roman" panose="02020603050405020304" pitchFamily="18" charset="0"/>
            </a:endParaRPr>
          </a:p>
        </p:txBody>
      </p:sp>
      <p:pic>
        <p:nvPicPr>
          <p:cNvPr id="5" name="Picture 4" descr="Machine Learning Algorithms Edureka Shop, 53% OFF | miguelcabello.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109" y="388009"/>
            <a:ext cx="9650995" cy="524656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1B7C0DE-DCDD-4E4A-94B2-51DFA80EB953}" type="slidenum">
              <a:rPr lang="en-IN" smtClean="0"/>
              <a:t>14</a:t>
            </a:fld>
            <a:endParaRPr lang="en-IN"/>
          </a:p>
        </p:txBody>
      </p:sp>
    </p:spTree>
    <p:extLst>
      <p:ext uri="{BB962C8B-B14F-4D97-AF65-F5344CB8AC3E}">
        <p14:creationId xmlns:p14="http://schemas.microsoft.com/office/powerpoint/2010/main" val="9213147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409" y="120316"/>
            <a:ext cx="11046380" cy="968721"/>
          </a:xfrm>
        </p:spPr>
        <p:txBody>
          <a:bodyPr>
            <a:normAutofit/>
          </a:bodyPr>
          <a:lstStyle/>
          <a:p>
            <a:pPr algn="ctr"/>
            <a:r>
              <a:rPr lang="en-US" sz="3600" b="1" u="sng" dirty="0" smtClean="0">
                <a:solidFill>
                  <a:schemeClr val="accent6">
                    <a:lumMod val="50000"/>
                  </a:schemeClr>
                </a:solidFill>
                <a:latin typeface="Times New Roman" panose="02020603050405020304" pitchFamily="18" charset="0"/>
                <a:cs typeface="Times New Roman" panose="02020603050405020304" pitchFamily="18" charset="0"/>
              </a:rPr>
              <a:t>Advantages and Disadvantages of Machine Learning</a:t>
            </a:r>
            <a:endParaRPr lang="en-IN" sz="3600" b="1" u="sng"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1B7C0DE-DCDD-4E4A-94B2-51DFA80EB953}" type="slidenum">
              <a:rPr lang="en-IN" smtClean="0"/>
              <a:t>15</a:t>
            </a:fld>
            <a:endParaRPr lang="en-IN"/>
          </a:p>
        </p:txBody>
      </p:sp>
      <p:sp>
        <p:nvSpPr>
          <p:cNvPr id="5" name="Rectangle 4"/>
          <p:cNvSpPr/>
          <p:nvPr/>
        </p:nvSpPr>
        <p:spPr>
          <a:xfrm>
            <a:off x="1539208" y="1089037"/>
            <a:ext cx="4359998" cy="4303742"/>
          </a:xfrm>
          <a:prstGeom prst="rect">
            <a:avLst/>
          </a:prstGeom>
        </p:spPr>
        <p:txBody>
          <a:bodyPr wrap="square">
            <a:spAutoFit/>
          </a:bodyPr>
          <a:lstStyle/>
          <a:p>
            <a:pPr>
              <a:spcAft>
                <a:spcPts val="800"/>
              </a:spcAft>
            </a:pPr>
            <a:r>
              <a:rPr lang="en-US" sz="3200" b="1" u="sng" dirty="0" smtClean="0">
                <a:solidFill>
                  <a:srgbClr val="000000"/>
                </a:solidFill>
                <a:latin typeface="Times New Roman" panose="02020603050405020304" pitchFamily="18" charset="0"/>
                <a:cs typeface="Times New Roman" panose="02020603050405020304" pitchFamily="18" charset="0"/>
              </a:rPr>
              <a:t>Advantages</a:t>
            </a:r>
          </a:p>
          <a:p>
            <a:pPr marL="342900" indent="-342900">
              <a:buAutoNum type="arabicPeriod"/>
            </a:pPr>
            <a:r>
              <a:rPr lang="en-US" sz="2800" dirty="0" smtClean="0">
                <a:solidFill>
                  <a:srgbClr val="000000"/>
                </a:solidFill>
                <a:latin typeface="Times New Roman" panose="02020603050405020304" pitchFamily="18" charset="0"/>
                <a:cs typeface="Times New Roman" panose="02020603050405020304" pitchFamily="18" charset="0"/>
              </a:rPr>
              <a:t>Easy to identify the patterns</a:t>
            </a:r>
          </a:p>
          <a:p>
            <a:pPr marL="342900" indent="-342900">
              <a:buAutoNum type="arabicPeriod"/>
            </a:pPr>
            <a:r>
              <a:rPr lang="en-US" sz="2800" dirty="0" smtClean="0">
                <a:solidFill>
                  <a:srgbClr val="000000"/>
                </a:solidFill>
                <a:latin typeface="Times New Roman" panose="02020603050405020304" pitchFamily="18" charset="0"/>
                <a:cs typeface="Times New Roman" panose="02020603050405020304" pitchFamily="18" charset="0"/>
              </a:rPr>
              <a:t>No Human Intervention</a:t>
            </a:r>
          </a:p>
          <a:p>
            <a:pPr marL="342900" indent="-342900">
              <a:buAutoNum type="arabicPeriod"/>
            </a:pPr>
            <a:r>
              <a:rPr lang="en-US" sz="2800" dirty="0" smtClean="0">
                <a:solidFill>
                  <a:srgbClr val="000000"/>
                </a:solidFill>
                <a:latin typeface="Times New Roman" panose="02020603050405020304" pitchFamily="18" charset="0"/>
                <a:cs typeface="Times New Roman" panose="02020603050405020304" pitchFamily="18" charset="0"/>
              </a:rPr>
              <a:t>Wide range of applications</a:t>
            </a:r>
          </a:p>
          <a:p>
            <a:pPr marL="342900" indent="-342900">
              <a:buAutoNum type="arabicPeriod"/>
            </a:pPr>
            <a:r>
              <a:rPr lang="en-US" sz="2800" dirty="0" smtClean="0">
                <a:solidFill>
                  <a:srgbClr val="000000"/>
                </a:solidFill>
                <a:latin typeface="Times New Roman" panose="02020603050405020304" pitchFamily="18" charset="0"/>
                <a:cs typeface="Times New Roman" panose="02020603050405020304" pitchFamily="18" charset="0"/>
              </a:rPr>
              <a:t>Scope for Continuous improvement</a:t>
            </a:r>
          </a:p>
          <a:p>
            <a:pPr marL="342900" indent="-342900">
              <a:buAutoNum type="arabicPeriod"/>
            </a:pPr>
            <a:r>
              <a:rPr lang="en-US" sz="2800" dirty="0" smtClean="0">
                <a:solidFill>
                  <a:srgbClr val="000000"/>
                </a:solidFill>
                <a:latin typeface="Times New Roman" panose="02020603050405020304" pitchFamily="18" charset="0"/>
                <a:cs typeface="Times New Roman" panose="02020603050405020304" pitchFamily="18" charset="0"/>
              </a:rPr>
              <a:t>Handling Multi-variety Data</a:t>
            </a:r>
            <a:endParaRPr lang="en-IN" sz="2800" dirty="0">
              <a:solidFill>
                <a:srgbClr val="000000"/>
              </a:solidFill>
              <a:latin typeface="Times New Roman" panose="02020603050405020304" pitchFamily="18" charset="0"/>
              <a:cs typeface="Times New Roman" panose="02020603050405020304" pitchFamily="18" charset="0"/>
            </a:endParaRPr>
          </a:p>
          <a:p>
            <a:r>
              <a:rPr lang="en-IN" sz="1100" dirty="0">
                <a:solidFill>
                  <a:srgbClr val="FFFFFF"/>
                </a:solidFill>
                <a:latin typeface="Times New Roman" panose="02020603050405020304" pitchFamily="18" charset="0"/>
                <a:cs typeface="Times New Roman" panose="02020603050405020304" pitchFamily="18" charset="0"/>
              </a:rPr>
              <a:t>F</a:t>
            </a:r>
            <a:endParaRPr lang="en-IN" sz="3200" dirty="0">
              <a:latin typeface="Times New Roman" panose="02020603050405020304" pitchFamily="18" charset="0"/>
              <a:cs typeface="Times New Roman" panose="02020603050405020304" pitchFamily="18" charset="0"/>
            </a:endParaRPr>
          </a:p>
        </p:txBody>
      </p:sp>
      <p:sp>
        <p:nvSpPr>
          <p:cNvPr id="7" name="Rectangle 6"/>
          <p:cNvSpPr/>
          <p:nvPr/>
        </p:nvSpPr>
        <p:spPr>
          <a:xfrm>
            <a:off x="7032100" y="1089037"/>
            <a:ext cx="3711286" cy="3872855"/>
          </a:xfrm>
          <a:prstGeom prst="rect">
            <a:avLst/>
          </a:prstGeom>
        </p:spPr>
        <p:txBody>
          <a:bodyPr wrap="square">
            <a:spAutoFit/>
          </a:bodyPr>
          <a:lstStyle/>
          <a:p>
            <a:pPr>
              <a:spcAft>
                <a:spcPts val="800"/>
              </a:spcAft>
            </a:pPr>
            <a:r>
              <a:rPr lang="en-US" sz="3200" b="1" u="sng" dirty="0" smtClean="0">
                <a:solidFill>
                  <a:srgbClr val="000000"/>
                </a:solidFill>
                <a:latin typeface="Times New Roman" panose="02020603050405020304" pitchFamily="18" charset="0"/>
                <a:cs typeface="Times New Roman" panose="02020603050405020304" pitchFamily="18" charset="0"/>
              </a:rPr>
              <a:t>Disadvantages</a:t>
            </a:r>
          </a:p>
          <a:p>
            <a:pPr marL="342900" indent="-342900">
              <a:buAutoNum type="arabicPeriod"/>
            </a:pPr>
            <a:r>
              <a:rPr lang="en-US" sz="2800" dirty="0" smtClean="0">
                <a:solidFill>
                  <a:srgbClr val="000000"/>
                </a:solidFill>
                <a:latin typeface="Times New Roman" panose="02020603050405020304" pitchFamily="18" charset="0"/>
                <a:cs typeface="Times New Roman" panose="02020603050405020304" pitchFamily="18" charset="0"/>
              </a:rPr>
              <a:t>Chances of error</a:t>
            </a:r>
          </a:p>
          <a:p>
            <a:pPr marL="342900" indent="-342900">
              <a:buAutoNum type="arabicPeriod"/>
            </a:pPr>
            <a:r>
              <a:rPr lang="en-US" sz="2800" dirty="0" smtClean="0">
                <a:solidFill>
                  <a:srgbClr val="000000"/>
                </a:solidFill>
                <a:latin typeface="Times New Roman" panose="02020603050405020304" pitchFamily="18" charset="0"/>
                <a:cs typeface="Times New Roman" panose="02020603050405020304" pitchFamily="18" charset="0"/>
              </a:rPr>
              <a:t>Data acquiring and preprocessing</a:t>
            </a:r>
          </a:p>
          <a:p>
            <a:pPr marL="342900" indent="-342900">
              <a:buAutoNum type="arabicPeriod"/>
            </a:pPr>
            <a:r>
              <a:rPr lang="en-US" sz="2800" dirty="0" smtClean="0">
                <a:solidFill>
                  <a:srgbClr val="000000"/>
                </a:solidFill>
                <a:latin typeface="Times New Roman" panose="02020603050405020304" pitchFamily="18" charset="0"/>
                <a:cs typeface="Times New Roman" panose="02020603050405020304" pitchFamily="18" charset="0"/>
              </a:rPr>
              <a:t>Time and resource dependent</a:t>
            </a:r>
          </a:p>
          <a:p>
            <a:pPr marL="342900" indent="-342900">
              <a:buAutoNum type="arabicPeriod"/>
            </a:pPr>
            <a:r>
              <a:rPr lang="en-US" sz="2800" dirty="0" smtClean="0">
                <a:solidFill>
                  <a:srgbClr val="000000"/>
                </a:solidFill>
                <a:latin typeface="Times New Roman" panose="02020603050405020304" pitchFamily="18" charset="0"/>
                <a:cs typeface="Times New Roman" panose="02020603050405020304" pitchFamily="18" charset="0"/>
              </a:rPr>
              <a:t>Human Expertise for result interpretation</a:t>
            </a:r>
          </a:p>
          <a:p>
            <a:r>
              <a:rPr lang="en-IN" sz="1100" dirty="0" smtClean="0">
                <a:solidFill>
                  <a:srgbClr val="FFFFFF"/>
                </a:solidFill>
                <a:latin typeface="Times New Roman" panose="02020603050405020304" pitchFamily="18" charset="0"/>
                <a:cs typeface="Times New Roman" panose="02020603050405020304" pitchFamily="18" charset="0"/>
              </a:rPr>
              <a:t>F</a:t>
            </a:r>
            <a:endParaRPr lang="en-IN" sz="3200" dirty="0">
              <a:latin typeface="Times New Roman" panose="02020603050405020304" pitchFamily="18" charset="0"/>
              <a:cs typeface="Times New Roman" panose="02020603050405020304" pitchFamily="18" charset="0"/>
            </a:endParaRPr>
          </a:p>
        </p:txBody>
      </p:sp>
      <p:cxnSp>
        <p:nvCxnSpPr>
          <p:cNvPr id="8" name="Straight Connector 7"/>
          <p:cNvCxnSpPr/>
          <p:nvPr/>
        </p:nvCxnSpPr>
        <p:spPr>
          <a:xfrm>
            <a:off x="6044697" y="926075"/>
            <a:ext cx="0" cy="5012999"/>
          </a:xfrm>
          <a:prstGeom prst="line">
            <a:avLst/>
          </a:prstGeom>
          <a:ln>
            <a:prstDash val="dash"/>
          </a:ln>
        </p:spPr>
        <p:style>
          <a:lnRef idx="3">
            <a:schemeClr val="dk1"/>
          </a:lnRef>
          <a:fillRef idx="0">
            <a:schemeClr val="dk1"/>
          </a:fillRef>
          <a:effectRef idx="2">
            <a:schemeClr val="dk1"/>
          </a:effectRef>
          <a:fontRef idx="minor">
            <a:schemeClr val="tx1"/>
          </a:fontRef>
        </p:style>
      </p:cxnSp>
      <p:pic>
        <p:nvPicPr>
          <p:cNvPr id="1026" name="Picture 2" descr="Disadvantage Images – Browse 27,536 Stock Photos, Vectors, and Video |  Adobe Stock"/>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1197" t="14240" r="53027" b="14737"/>
          <a:stretch/>
        </p:blipFill>
        <p:spPr bwMode="auto">
          <a:xfrm>
            <a:off x="758225" y="1050560"/>
            <a:ext cx="854799" cy="84849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Disadvantage Images – Browse 27,536 Stock Photos, Vectors, and Video |  Adobe Stock"/>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3126" t="14489" r="11098" b="14225"/>
          <a:stretch/>
        </p:blipFill>
        <p:spPr bwMode="auto">
          <a:xfrm>
            <a:off x="6153181" y="1025663"/>
            <a:ext cx="901613" cy="898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3033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561" y="36571"/>
            <a:ext cx="10515600" cy="742383"/>
          </a:xfrm>
        </p:spPr>
        <p:txBody>
          <a:bodyPr>
            <a:normAutofit/>
          </a:bodyPr>
          <a:lstStyle/>
          <a:p>
            <a:pPr algn="ctr"/>
            <a:r>
              <a:rPr lang="en-US" sz="3600" b="1" u="sng" dirty="0" smtClean="0">
                <a:solidFill>
                  <a:srgbClr val="FF0000"/>
                </a:solidFill>
                <a:latin typeface="Times New Roman" panose="02020603050405020304" pitchFamily="18" charset="0"/>
                <a:cs typeface="Times New Roman" panose="02020603050405020304" pitchFamily="18" charset="0"/>
              </a:rPr>
              <a:t>Applications of Machine Learning</a:t>
            </a:r>
            <a:endParaRPr lang="en-IN" sz="3600" b="1" u="sng" dirty="0">
              <a:solidFill>
                <a:srgbClr val="FF0000"/>
              </a:solidFill>
              <a:latin typeface="Times New Roman" panose="02020603050405020304" pitchFamily="18" charset="0"/>
              <a:cs typeface="Times New Roman" panose="02020603050405020304" pitchFamily="18" charset="0"/>
            </a:endParaRPr>
          </a:p>
        </p:txBody>
      </p:sp>
      <p:pic>
        <p:nvPicPr>
          <p:cNvPr id="5122" name="Picture 2" descr="Machine Learning Application | Download Scientific Diagram"/>
          <p:cNvPicPr>
            <a:picLocks noChangeAspect="1" noChangeArrowheads="1"/>
          </p:cNvPicPr>
          <p:nvPr/>
        </p:nvPicPr>
        <p:blipFill rotWithShape="1">
          <a:blip r:embed="rId2">
            <a:extLst>
              <a:ext uri="{28A0092B-C50C-407E-A947-70E740481C1C}">
                <a14:useLocalDpi xmlns:a14="http://schemas.microsoft.com/office/drawing/2010/main" val="0"/>
              </a:ext>
            </a:extLst>
          </a:blip>
          <a:srcRect l="1047" t="3269"/>
          <a:stretch/>
        </p:blipFill>
        <p:spPr bwMode="auto">
          <a:xfrm>
            <a:off x="2067250" y="699763"/>
            <a:ext cx="7976221" cy="573577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1B7C0DE-DCDD-4E4A-94B2-51DFA80EB953}" type="slidenum">
              <a:rPr lang="en-IN" smtClean="0"/>
              <a:t>16</a:t>
            </a:fld>
            <a:endParaRPr lang="en-IN"/>
          </a:p>
        </p:txBody>
      </p:sp>
    </p:spTree>
    <p:extLst>
      <p:ext uri="{BB962C8B-B14F-4D97-AF65-F5344CB8AC3E}">
        <p14:creationId xmlns:p14="http://schemas.microsoft.com/office/powerpoint/2010/main" val="18814706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133" y="1"/>
            <a:ext cx="10515600" cy="1094874"/>
          </a:xfrm>
        </p:spPr>
        <p:txBody>
          <a:bodyPr>
            <a:normAutofit/>
          </a:bodyPr>
          <a:lstStyle/>
          <a:p>
            <a:pPr algn="ctr"/>
            <a:r>
              <a:rPr lang="en-US" sz="4000" b="1" u="sng" dirty="0" smtClean="0">
                <a:solidFill>
                  <a:srgbClr val="FF0000"/>
                </a:solidFill>
                <a:latin typeface="Times New Roman" panose="02020603050405020304" pitchFamily="18" charset="0"/>
                <a:cs typeface="Times New Roman" panose="02020603050405020304" pitchFamily="18" charset="0"/>
              </a:rPr>
              <a:t>Real world Applications of Machine Learning</a:t>
            </a:r>
            <a:endParaRPr lang="en-IN" sz="4000" b="1" u="sng" dirty="0">
              <a:solidFill>
                <a:srgbClr val="FF0000"/>
              </a:solidFill>
              <a:latin typeface="Times New Roman" panose="02020603050405020304" pitchFamily="18" charset="0"/>
              <a:cs typeface="Times New Roman" panose="02020603050405020304" pitchFamily="18" charset="0"/>
            </a:endParaRPr>
          </a:p>
        </p:txBody>
      </p:sp>
      <p:pic>
        <p:nvPicPr>
          <p:cNvPr id="7170" name="Picture 2" descr="Applications of Machine learning. Machine learning is a buzzword for… | by  Tharalla Anil | Medium"/>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25000"/>
                    </a14:imgEffect>
                    <a14:imgEffect>
                      <a14:brightnessContrast contrast="40000"/>
                    </a14:imgEffect>
                  </a14:imgLayer>
                </a14:imgProps>
              </a:ext>
              <a:ext uri="{28A0092B-C50C-407E-A947-70E740481C1C}">
                <a14:useLocalDpi xmlns:a14="http://schemas.microsoft.com/office/drawing/2010/main" val="0"/>
              </a:ext>
            </a:extLst>
          </a:blip>
          <a:srcRect l="4303" t="12507" r="3878" b="4758"/>
          <a:stretch/>
        </p:blipFill>
        <p:spPr bwMode="auto">
          <a:xfrm>
            <a:off x="1685942" y="913269"/>
            <a:ext cx="8550569" cy="523403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1B7C0DE-DCDD-4E4A-94B2-51DFA80EB953}" type="slidenum">
              <a:rPr lang="en-IN" smtClean="0"/>
              <a:t>17</a:t>
            </a:fld>
            <a:endParaRPr lang="en-IN"/>
          </a:p>
        </p:txBody>
      </p:sp>
    </p:spTree>
    <p:extLst>
      <p:ext uri="{BB962C8B-B14F-4D97-AF65-F5344CB8AC3E}">
        <p14:creationId xmlns:p14="http://schemas.microsoft.com/office/powerpoint/2010/main" val="10587121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430" y="-132348"/>
            <a:ext cx="11321549" cy="1325563"/>
          </a:xfrm>
        </p:spPr>
        <p:txBody>
          <a:bodyPr>
            <a:normAutofit/>
          </a:bodyPr>
          <a:lstStyle/>
          <a:p>
            <a:pPr algn="ctr"/>
            <a:r>
              <a:rPr lang="en-US" sz="3600" b="1" u="sng" dirty="0" smtClean="0">
                <a:solidFill>
                  <a:srgbClr val="7030A0"/>
                </a:solidFill>
                <a:latin typeface="Times New Roman" panose="02020603050405020304" pitchFamily="18" charset="0"/>
                <a:cs typeface="Times New Roman" panose="02020603050405020304" pitchFamily="18" charset="0"/>
              </a:rPr>
              <a:t>Types of Machine Learning based on Learning</a:t>
            </a:r>
            <a:endParaRPr lang="en-IN" sz="3600" b="1" u="sng" dirty="0">
              <a:solidFill>
                <a:srgbClr val="7030A0"/>
              </a:solidFill>
            </a:endParaRPr>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Effect>
                      <a14:brightnessContrast contrast="40000"/>
                    </a14:imgEffect>
                  </a14:imgLayer>
                </a14:imgProps>
              </a:ext>
            </a:extLst>
          </a:blip>
          <a:stretch>
            <a:fillRect/>
          </a:stretch>
        </p:blipFill>
        <p:spPr>
          <a:xfrm>
            <a:off x="1401232" y="725095"/>
            <a:ext cx="9426712" cy="5791084"/>
          </a:xfrm>
          <a:prstGeom prst="rect">
            <a:avLst/>
          </a:prstGeom>
        </p:spPr>
      </p:pic>
      <p:sp>
        <p:nvSpPr>
          <p:cNvPr id="4" name="Slide Number Placeholder 3"/>
          <p:cNvSpPr>
            <a:spLocks noGrp="1"/>
          </p:cNvSpPr>
          <p:nvPr>
            <p:ph type="sldNum" sz="quarter" idx="12"/>
          </p:nvPr>
        </p:nvSpPr>
        <p:spPr/>
        <p:txBody>
          <a:bodyPr/>
          <a:lstStyle/>
          <a:p>
            <a:fld id="{B1B7C0DE-DCDD-4E4A-94B2-51DFA80EB953}" type="slidenum">
              <a:rPr lang="en-IN" smtClean="0"/>
              <a:t>18</a:t>
            </a:fld>
            <a:endParaRPr lang="en-IN"/>
          </a:p>
        </p:txBody>
      </p:sp>
    </p:spTree>
    <p:extLst>
      <p:ext uri="{BB962C8B-B14F-4D97-AF65-F5344CB8AC3E}">
        <p14:creationId xmlns:p14="http://schemas.microsoft.com/office/powerpoint/2010/main" val="16712572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430" y="-132348"/>
            <a:ext cx="11321549" cy="1325563"/>
          </a:xfrm>
        </p:spPr>
        <p:txBody>
          <a:bodyPr>
            <a:normAutofit/>
          </a:bodyPr>
          <a:lstStyle/>
          <a:p>
            <a:pPr algn="ctr"/>
            <a:r>
              <a:rPr lang="en-US" sz="3600" b="1" u="sng" dirty="0" smtClean="0">
                <a:solidFill>
                  <a:srgbClr val="7030A0"/>
                </a:solidFill>
                <a:latin typeface="Times New Roman" panose="02020603050405020304" pitchFamily="18" charset="0"/>
                <a:cs typeface="Times New Roman" panose="02020603050405020304" pitchFamily="18" charset="0"/>
              </a:rPr>
              <a:t>What is Supervised Machine Learning?</a:t>
            </a:r>
            <a:endParaRPr lang="en-IN" sz="3600" b="1" u="sng" dirty="0">
              <a:solidFill>
                <a:srgbClr val="7030A0"/>
              </a:solidFill>
            </a:endParaRPr>
          </a:p>
        </p:txBody>
      </p:sp>
      <p:sp>
        <p:nvSpPr>
          <p:cNvPr id="4" name="Rectangle 3"/>
          <p:cNvSpPr/>
          <p:nvPr/>
        </p:nvSpPr>
        <p:spPr>
          <a:xfrm>
            <a:off x="1052805" y="4718104"/>
            <a:ext cx="10381164" cy="1815882"/>
          </a:xfrm>
          <a:prstGeom prst="rect">
            <a:avLst/>
          </a:prstGeom>
        </p:spPr>
        <p:txBody>
          <a:bodyPr wrap="square">
            <a:spAutoFit/>
          </a:bodyPr>
          <a:lstStyle/>
          <a:p>
            <a:pPr marL="457200" indent="-457200">
              <a:buFont typeface="Arial" panose="020B0604020202020204" pitchFamily="34" charset="0"/>
              <a:buChar char="•"/>
            </a:pPr>
            <a:r>
              <a:rPr lang="en-US" sz="2800" b="0" i="0" u="none" strike="noStrike" baseline="0" dirty="0" smtClean="0">
                <a:latin typeface="Times New Roman" panose="02020603050405020304" pitchFamily="18" charset="0"/>
                <a:cs typeface="Times New Roman" panose="02020603050405020304" pitchFamily="18" charset="0"/>
              </a:rPr>
              <a:t>If the output happens to be a </a:t>
            </a:r>
            <a:r>
              <a:rPr lang="en-US" sz="2800" b="1" i="0" u="none" strike="noStrike" baseline="0" dirty="0" smtClean="0">
                <a:latin typeface="Times New Roman" panose="02020603050405020304" pitchFamily="18" charset="0"/>
                <a:cs typeface="Times New Roman" panose="02020603050405020304" pitchFamily="18" charset="0"/>
              </a:rPr>
              <a:t>categorical one</a:t>
            </a:r>
            <a:r>
              <a:rPr lang="en-US" sz="2800" b="0" i="0" u="none" strike="noStrike" baseline="0" dirty="0" smtClean="0">
                <a:latin typeface="Times New Roman" panose="02020603050405020304" pitchFamily="18" charset="0"/>
                <a:cs typeface="Times New Roman" panose="02020603050405020304" pitchFamily="18" charset="0"/>
              </a:rPr>
              <a:t>, then the supervised learning paradigm is called </a:t>
            </a:r>
            <a:r>
              <a:rPr lang="en-US" sz="2800" b="1" i="0" u="none" strike="noStrike" baseline="0" dirty="0" smtClean="0">
                <a:latin typeface="Times New Roman" panose="02020603050405020304" pitchFamily="18" charset="0"/>
                <a:cs typeface="Times New Roman" panose="02020603050405020304" pitchFamily="18" charset="0"/>
              </a:rPr>
              <a:t>`classification'. </a:t>
            </a:r>
          </a:p>
          <a:p>
            <a:pPr marL="457200" indent="-457200">
              <a:buFont typeface="Arial" panose="020B0604020202020204" pitchFamily="34" charset="0"/>
              <a:buChar char="•"/>
            </a:pPr>
            <a:r>
              <a:rPr lang="en-US" sz="2800" b="0" i="0" u="none" strike="noStrike" baseline="0" dirty="0" smtClean="0">
                <a:latin typeface="Times New Roman" panose="02020603050405020304" pitchFamily="18" charset="0"/>
                <a:cs typeface="Times New Roman" panose="02020603050405020304" pitchFamily="18" charset="0"/>
              </a:rPr>
              <a:t>If the</a:t>
            </a:r>
            <a:r>
              <a:rPr lang="en-US" sz="2800" b="0" i="0" u="none" strike="noStrike" dirty="0" smtClean="0">
                <a:latin typeface="Times New Roman" panose="02020603050405020304" pitchFamily="18" charset="0"/>
                <a:cs typeface="Times New Roman" panose="02020603050405020304" pitchFamily="18" charset="0"/>
              </a:rPr>
              <a:t> </a:t>
            </a:r>
            <a:r>
              <a:rPr lang="en-US" sz="2800" b="0" i="0" u="none" strike="noStrike" baseline="0" dirty="0" smtClean="0">
                <a:latin typeface="Times New Roman" panose="02020603050405020304" pitchFamily="18" charset="0"/>
                <a:cs typeface="Times New Roman" panose="02020603050405020304" pitchFamily="18" charset="0"/>
              </a:rPr>
              <a:t>output is a </a:t>
            </a:r>
            <a:r>
              <a:rPr lang="en-US" sz="2800" b="1" i="0" u="none" strike="noStrike" baseline="0" dirty="0" smtClean="0">
                <a:latin typeface="Times New Roman" panose="02020603050405020304" pitchFamily="18" charset="0"/>
                <a:cs typeface="Times New Roman" panose="02020603050405020304" pitchFamily="18" charset="0"/>
              </a:rPr>
              <a:t>continuous value,</a:t>
            </a:r>
            <a:r>
              <a:rPr lang="en-US" sz="2800" b="0" i="0" u="none" strike="noStrike" baseline="0" dirty="0" smtClean="0">
                <a:latin typeface="Times New Roman" panose="02020603050405020304" pitchFamily="18" charset="0"/>
                <a:cs typeface="Times New Roman" panose="02020603050405020304" pitchFamily="18" charset="0"/>
              </a:rPr>
              <a:t> then the learning paradigm is called</a:t>
            </a:r>
            <a:r>
              <a:rPr lang="en-US" sz="2800" b="0" i="0" u="none" strike="noStrike" dirty="0" smtClean="0">
                <a:latin typeface="Times New Roman" panose="02020603050405020304" pitchFamily="18" charset="0"/>
                <a:cs typeface="Times New Roman" panose="02020603050405020304" pitchFamily="18" charset="0"/>
              </a:rPr>
              <a:t> </a:t>
            </a:r>
            <a:r>
              <a:rPr lang="en-IN" sz="2800" b="1" i="0" u="none" strike="noStrike" baseline="0" dirty="0" smtClean="0">
                <a:latin typeface="Times New Roman" panose="02020603050405020304" pitchFamily="18" charset="0"/>
                <a:cs typeface="Times New Roman" panose="02020603050405020304" pitchFamily="18" charset="0"/>
              </a:rPr>
              <a:t>`regression'.</a:t>
            </a:r>
            <a:endParaRPr lang="en-IN" sz="2800" b="1" dirty="0">
              <a:latin typeface="Times New Roman" panose="02020603050405020304" pitchFamily="18" charset="0"/>
              <a:cs typeface="Times New Roman" panose="02020603050405020304" pitchFamily="18" charset="0"/>
            </a:endParaRPr>
          </a:p>
        </p:txBody>
      </p:sp>
      <p:sp>
        <p:nvSpPr>
          <p:cNvPr id="5" name="Rectangle 4"/>
          <p:cNvSpPr/>
          <p:nvPr/>
        </p:nvSpPr>
        <p:spPr>
          <a:xfrm>
            <a:off x="8925384" y="1546991"/>
            <a:ext cx="2687136" cy="2246769"/>
          </a:xfrm>
          <a:prstGeom prst="rect">
            <a:avLst/>
          </a:prstGeom>
        </p:spPr>
        <p:txBody>
          <a:bodyPr wrap="square">
            <a:spAutoFit/>
          </a:bodyPr>
          <a:lstStyle/>
          <a:p>
            <a:pPr marL="457200" indent="-457200">
              <a:buFont typeface="Arial" panose="020B0604020202020204" pitchFamily="34" charset="0"/>
              <a:buChar char="•"/>
            </a:pPr>
            <a:r>
              <a:rPr lang="en-US" sz="2800" b="1" i="0" u="none" strike="noStrike" baseline="0" dirty="0" smtClean="0">
                <a:latin typeface="Times New Roman" panose="02020603050405020304" pitchFamily="18" charset="0"/>
                <a:cs typeface="Times New Roman" panose="02020603050405020304" pitchFamily="18" charset="0"/>
              </a:rPr>
              <a:t>Learning an input and output map. </a:t>
            </a:r>
            <a:endParaRPr lang="en-US" sz="2800" b="1"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b="0" i="0" u="none" strike="noStrike" baseline="0" dirty="0" smtClean="0">
                <a:latin typeface="Times New Roman" panose="02020603050405020304" pitchFamily="18" charset="0"/>
                <a:cs typeface="Times New Roman" panose="02020603050405020304" pitchFamily="18" charset="0"/>
              </a:rPr>
              <a:t>It deals</a:t>
            </a:r>
            <a:r>
              <a:rPr lang="en-US" sz="2800" b="0" i="0" u="none" strike="noStrike" dirty="0" smtClean="0">
                <a:latin typeface="Times New Roman" panose="02020603050405020304" pitchFamily="18" charset="0"/>
                <a:cs typeface="Times New Roman" panose="02020603050405020304" pitchFamily="18" charset="0"/>
              </a:rPr>
              <a:t> </a:t>
            </a:r>
            <a:r>
              <a:rPr lang="en-US" sz="2800" b="0" i="0" u="none" strike="noStrike" baseline="0" dirty="0" smtClean="0">
                <a:latin typeface="Times New Roman" panose="02020603050405020304" pitchFamily="18" charset="0"/>
                <a:cs typeface="Times New Roman" panose="02020603050405020304" pitchFamily="18" charset="0"/>
              </a:rPr>
              <a:t>with </a:t>
            </a:r>
            <a:r>
              <a:rPr lang="en-US" sz="2800" b="1" i="0" u="none" strike="noStrike" baseline="0" dirty="0" smtClean="0">
                <a:latin typeface="Times New Roman" panose="02020603050405020304" pitchFamily="18" charset="0"/>
                <a:cs typeface="Times New Roman" panose="02020603050405020304" pitchFamily="18" charset="0"/>
              </a:rPr>
              <a:t>labelled data. </a:t>
            </a:r>
          </a:p>
        </p:txBody>
      </p:sp>
      <p:grpSp>
        <p:nvGrpSpPr>
          <p:cNvPr id="6" name="Group 5"/>
          <p:cNvGrpSpPr/>
          <p:nvPr/>
        </p:nvGrpSpPr>
        <p:grpSpPr>
          <a:xfrm>
            <a:off x="1170500" y="750763"/>
            <a:ext cx="8217944" cy="4382552"/>
            <a:chOff x="1052805" y="796031"/>
            <a:chExt cx="7872579" cy="4239961"/>
          </a:xfrm>
        </p:grpSpPr>
        <p:pic>
          <p:nvPicPr>
            <p:cNvPr id="12292" name="Picture 4" descr="Supervised Machine learning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2805" y="796031"/>
              <a:ext cx="7872579" cy="423996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647731" y="3304515"/>
              <a:ext cx="796705" cy="2897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 name="Rectangle 6"/>
          <p:cNvSpPr/>
          <p:nvPr/>
        </p:nvSpPr>
        <p:spPr>
          <a:xfrm>
            <a:off x="1647731" y="3220110"/>
            <a:ext cx="838691" cy="369332"/>
          </a:xfrm>
          <a:prstGeom prst="rect">
            <a:avLst/>
          </a:prstGeom>
        </p:spPr>
        <p:txBody>
          <a:bodyPr wrap="none">
            <a:spAutoFit/>
          </a:bodyPr>
          <a:lstStyle/>
          <a:p>
            <a:r>
              <a:rPr lang="en-US" b="1" dirty="0" smtClean="0">
                <a:solidFill>
                  <a:srgbClr val="FF0000"/>
                </a:solidFill>
                <a:latin typeface="Times New Roman" panose="02020603050405020304" pitchFamily="18" charset="0"/>
                <a:cs typeface="Times New Roman" panose="02020603050405020304" pitchFamily="18" charset="0"/>
              </a:rPr>
              <a:t>Labels</a:t>
            </a:r>
            <a:endParaRPr lang="en-IN" dirty="0">
              <a:solidFill>
                <a:srgbClr val="FF0000"/>
              </a:solidFill>
            </a:endParaRPr>
          </a:p>
        </p:txBody>
      </p:sp>
      <p:sp>
        <p:nvSpPr>
          <p:cNvPr id="9" name="Slide Number Placeholder 8"/>
          <p:cNvSpPr>
            <a:spLocks noGrp="1"/>
          </p:cNvSpPr>
          <p:nvPr>
            <p:ph type="sldNum" sz="quarter" idx="12"/>
          </p:nvPr>
        </p:nvSpPr>
        <p:spPr/>
        <p:txBody>
          <a:bodyPr/>
          <a:lstStyle/>
          <a:p>
            <a:fld id="{B1B7C0DE-DCDD-4E4A-94B2-51DFA80EB953}" type="slidenum">
              <a:rPr lang="en-IN" smtClean="0"/>
              <a:t>19</a:t>
            </a:fld>
            <a:endParaRPr lang="en-IN"/>
          </a:p>
        </p:txBody>
      </p:sp>
    </p:spTree>
    <p:extLst>
      <p:ext uri="{BB962C8B-B14F-4D97-AF65-F5344CB8AC3E}">
        <p14:creationId xmlns:p14="http://schemas.microsoft.com/office/powerpoint/2010/main" val="36856169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1161"/>
          </a:xfrm>
        </p:spPr>
        <p:txBody>
          <a:bodyPr/>
          <a:lstStyle/>
          <a:p>
            <a:r>
              <a:rPr lang="en-US" dirty="0" smtClean="0">
                <a:latin typeface="Arial" panose="020B0604020202020204" pitchFamily="34" charset="0"/>
                <a:cs typeface="Arial" panose="020B0604020202020204" pitchFamily="34" charset="0"/>
              </a:rPr>
              <a:t>Introduction</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07126" y="1306285"/>
            <a:ext cx="11480074" cy="4807131"/>
          </a:xfrm>
        </p:spPr>
        <p:txBody>
          <a:bodyPr>
            <a:normAutofit/>
          </a:bodyPr>
          <a:lstStyle/>
          <a:p>
            <a:pPr algn="just"/>
            <a:r>
              <a:rPr lang="en-US" dirty="0">
                <a:latin typeface="Arial" panose="020B0604020202020204" pitchFamily="34" charset="0"/>
                <a:cs typeface="Arial" panose="020B0604020202020204" pitchFamily="34" charset="0"/>
              </a:rPr>
              <a:t>These smart things produce a large volume of data, which needs to be processed to get some insights. There is a need to analyze the data and extract some meaningful patterns or statistics for decision-making. This motivates us to study the things data analytics techniques. </a:t>
            </a:r>
            <a:endParaRPr lang="en-US" dirty="0" smtClean="0">
              <a:latin typeface="Arial" panose="020B0604020202020204" pitchFamily="34" charset="0"/>
              <a:cs typeface="Arial" panose="020B0604020202020204" pitchFamily="34" charset="0"/>
            </a:endParaRPr>
          </a:p>
          <a:p>
            <a:pPr algn="just"/>
            <a:r>
              <a:rPr lang="en-US" dirty="0" smtClean="0">
                <a:latin typeface="Arial" panose="020B0604020202020204" pitchFamily="34" charset="0"/>
                <a:cs typeface="Arial" panose="020B0604020202020204" pitchFamily="34" charset="0"/>
              </a:rPr>
              <a:t>Artificial </a:t>
            </a:r>
            <a:r>
              <a:rPr lang="en-US" dirty="0">
                <a:latin typeface="Arial" panose="020B0604020202020204" pitchFamily="34" charset="0"/>
                <a:cs typeface="Arial" panose="020B0604020202020204" pitchFamily="34" charset="0"/>
              </a:rPr>
              <a:t>Intelligence (AI) helps in taking automated intellectual decisions like a human. We can use </a:t>
            </a:r>
            <a:r>
              <a:rPr lang="en-US" dirty="0" smtClean="0">
                <a:latin typeface="Arial" panose="020B0604020202020204" pitchFamily="34" charset="0"/>
                <a:cs typeface="Arial" panose="020B0604020202020204" pitchFamily="34" charset="0"/>
              </a:rPr>
              <a:t>artificial </a:t>
            </a:r>
            <a:r>
              <a:rPr lang="en-US" dirty="0">
                <a:latin typeface="Arial" panose="020B0604020202020204" pitchFamily="34" charset="0"/>
                <a:cs typeface="Arial" panose="020B0604020202020204" pitchFamily="34" charset="0"/>
              </a:rPr>
              <a:t>intelligence algorithms in IoT </a:t>
            </a:r>
            <a:r>
              <a:rPr lang="en-US" dirty="0" smtClean="0">
                <a:latin typeface="Arial" panose="020B0604020202020204" pitchFamily="34" charset="0"/>
                <a:cs typeface="Arial" panose="020B0604020202020204" pitchFamily="34" charset="0"/>
              </a:rPr>
              <a:t>networks </a:t>
            </a:r>
            <a:r>
              <a:rPr lang="en-US" dirty="0">
                <a:latin typeface="Arial" panose="020B0604020202020204" pitchFamily="34" charset="0"/>
                <a:cs typeface="Arial" panose="020B0604020202020204" pitchFamily="34" charset="0"/>
              </a:rPr>
              <a:t>for making decisions from a huge volume of </a:t>
            </a:r>
            <a:r>
              <a:rPr lang="en-US" dirty="0" smtClean="0">
                <a:latin typeface="Arial" panose="020B0604020202020204" pitchFamily="34" charset="0"/>
                <a:cs typeface="Arial" panose="020B0604020202020204" pitchFamily="34" charset="0"/>
              </a:rPr>
              <a:t>data</a:t>
            </a:r>
          </a:p>
          <a:p>
            <a:pPr algn="just"/>
            <a:r>
              <a:rPr lang="en-US" dirty="0">
                <a:latin typeface="Arial" panose="020B0604020202020204" pitchFamily="34" charset="0"/>
                <a:cs typeface="Arial" panose="020B0604020202020204" pitchFamily="34" charset="0"/>
              </a:rPr>
              <a:t>Machine learning (ML) algorithms are used to learn from past experiences and data. Deep learning (DL) </a:t>
            </a:r>
            <a:r>
              <a:rPr lang="en-US" dirty="0" smtClean="0">
                <a:latin typeface="Arial" panose="020B0604020202020204" pitchFamily="34" charset="0"/>
                <a:cs typeface="Arial" panose="020B0604020202020204" pitchFamily="34" charset="0"/>
              </a:rPr>
              <a:t>system </a:t>
            </a:r>
            <a:r>
              <a:rPr lang="en-US" dirty="0">
                <a:latin typeface="Arial" panose="020B0604020202020204" pitchFamily="34" charset="0"/>
                <a:cs typeface="Arial" panose="020B0604020202020204" pitchFamily="34" charset="0"/>
              </a:rPr>
              <a:t>involves learning using multi-layer </a:t>
            </a:r>
            <a:r>
              <a:rPr lang="en-US" dirty="0" smtClean="0">
                <a:latin typeface="Arial" panose="020B0604020202020204" pitchFamily="34" charset="0"/>
                <a:cs typeface="Arial" panose="020B0604020202020204" pitchFamily="34" charset="0"/>
              </a:rPr>
              <a:t>perceptron </a:t>
            </a:r>
            <a:r>
              <a:rPr lang="en-US" dirty="0">
                <a:latin typeface="Arial" panose="020B0604020202020204" pitchFamily="34" charset="0"/>
                <a:cs typeface="Arial" panose="020B0604020202020204" pitchFamily="34" charset="0"/>
              </a:rPr>
              <a:t>and takes more intelligent decisions.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8882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430" y="-132348"/>
            <a:ext cx="11321549" cy="1325563"/>
          </a:xfrm>
        </p:spPr>
        <p:txBody>
          <a:bodyPr>
            <a:normAutofit/>
          </a:bodyPr>
          <a:lstStyle/>
          <a:p>
            <a:pPr algn="ctr"/>
            <a:r>
              <a:rPr lang="en-US" sz="3600" b="1" u="sng" dirty="0" smtClean="0">
                <a:solidFill>
                  <a:srgbClr val="7030A0"/>
                </a:solidFill>
                <a:latin typeface="Times New Roman" panose="02020603050405020304" pitchFamily="18" charset="0"/>
                <a:cs typeface="Times New Roman" panose="02020603050405020304" pitchFamily="18" charset="0"/>
              </a:rPr>
              <a:t>How does Supervised Machine Learning Works?</a:t>
            </a:r>
            <a:endParaRPr lang="en-IN" sz="3600" b="1" u="sng" dirty="0">
              <a:solidFill>
                <a:srgbClr val="7030A0"/>
              </a:solidFill>
            </a:endParaRPr>
          </a:p>
        </p:txBody>
      </p:sp>
      <p:pic>
        <p:nvPicPr>
          <p:cNvPr id="10242" name="Picture 2" descr="Supervised Learning. In machine learning, Supervised… | by Jorge Leonel |  Medium"/>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t="6292"/>
          <a:stretch/>
        </p:blipFill>
        <p:spPr bwMode="auto">
          <a:xfrm>
            <a:off x="1768575" y="780218"/>
            <a:ext cx="8376904" cy="579974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1B7C0DE-DCDD-4E4A-94B2-51DFA80EB953}" type="slidenum">
              <a:rPr lang="en-IN" smtClean="0"/>
              <a:t>20</a:t>
            </a:fld>
            <a:endParaRPr lang="en-IN"/>
          </a:p>
        </p:txBody>
      </p:sp>
    </p:spTree>
    <p:extLst>
      <p:ext uri="{BB962C8B-B14F-4D97-AF65-F5344CB8AC3E}">
        <p14:creationId xmlns:p14="http://schemas.microsoft.com/office/powerpoint/2010/main" val="22319069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430" y="-132348"/>
            <a:ext cx="11321549" cy="1325563"/>
          </a:xfrm>
        </p:spPr>
        <p:txBody>
          <a:bodyPr>
            <a:normAutofit/>
          </a:bodyPr>
          <a:lstStyle/>
          <a:p>
            <a:pPr algn="ctr"/>
            <a:r>
              <a:rPr lang="en-US" sz="3600" b="1" u="sng" dirty="0" smtClean="0">
                <a:solidFill>
                  <a:srgbClr val="7030A0"/>
                </a:solidFill>
                <a:latin typeface="Times New Roman" panose="02020603050405020304" pitchFamily="18" charset="0"/>
                <a:cs typeface="Times New Roman" panose="02020603050405020304" pitchFamily="18" charset="0"/>
              </a:rPr>
              <a:t>What is Unsupervised Machine Learning?</a:t>
            </a:r>
            <a:endParaRPr lang="en-IN" sz="3600" b="1" u="sng" dirty="0">
              <a:solidFill>
                <a:srgbClr val="7030A0"/>
              </a:solidFill>
            </a:endParaRPr>
          </a:p>
        </p:txBody>
      </p:sp>
      <p:sp>
        <p:nvSpPr>
          <p:cNvPr id="4" name="Rectangle 3"/>
          <p:cNvSpPr/>
          <p:nvPr/>
        </p:nvSpPr>
        <p:spPr>
          <a:xfrm>
            <a:off x="1205247" y="4376011"/>
            <a:ext cx="10381164" cy="1815882"/>
          </a:xfrm>
          <a:prstGeom prst="rect">
            <a:avLst/>
          </a:prstGeom>
        </p:spPr>
        <p:txBody>
          <a:bodyPr wrap="square">
            <a:spAutoFit/>
          </a:bodyPr>
          <a:lstStyle/>
          <a:p>
            <a:pPr marL="457200" indent="-457200">
              <a:buFont typeface="Arial" panose="020B0604020202020204" pitchFamily="34" charset="0"/>
              <a:buChar char="•"/>
            </a:pPr>
            <a:r>
              <a:rPr lang="en-US" sz="2800" b="0" i="0" u="none" strike="noStrike" baseline="0" dirty="0" smtClean="0">
                <a:latin typeface="Times New Roman" panose="02020603050405020304" pitchFamily="18" charset="0"/>
                <a:cs typeface="Times New Roman" panose="02020603050405020304" pitchFamily="18" charset="0"/>
              </a:rPr>
              <a:t>The process of finding cohesive groups in the</a:t>
            </a:r>
            <a:r>
              <a:rPr lang="en-US" sz="2800" b="0" i="0" u="none" strike="noStrike" dirty="0" smtClean="0">
                <a:latin typeface="Times New Roman" panose="02020603050405020304" pitchFamily="18" charset="0"/>
                <a:cs typeface="Times New Roman" panose="02020603050405020304" pitchFamily="18" charset="0"/>
              </a:rPr>
              <a:t> </a:t>
            </a:r>
            <a:r>
              <a:rPr lang="en-US" sz="2800" b="0" i="0" u="none" strike="noStrike" baseline="0" dirty="0" smtClean="0">
                <a:latin typeface="Times New Roman" panose="02020603050405020304" pitchFamily="18" charset="0"/>
                <a:cs typeface="Times New Roman" panose="02020603050405020304" pitchFamily="18" charset="0"/>
              </a:rPr>
              <a:t>input data is called `clustering'.</a:t>
            </a:r>
          </a:p>
          <a:p>
            <a:pPr marL="457200" indent="-457200">
              <a:buFont typeface="Arial" panose="020B0604020202020204" pitchFamily="34" charset="0"/>
              <a:buChar char="•"/>
            </a:pPr>
            <a:r>
              <a:rPr lang="en-US" sz="2800" b="0" i="0" u="none" strike="noStrike" baseline="0" dirty="0" smtClean="0">
                <a:latin typeface="Times New Roman" panose="02020603050405020304" pitchFamily="18" charset="0"/>
                <a:cs typeface="Times New Roman" panose="02020603050405020304" pitchFamily="18" charset="0"/>
              </a:rPr>
              <a:t>The process of finding the</a:t>
            </a:r>
            <a:r>
              <a:rPr lang="en-US" sz="2800" b="0" i="0" u="none" strike="noStrike" dirty="0" smtClean="0">
                <a:latin typeface="Times New Roman" panose="02020603050405020304" pitchFamily="18" charset="0"/>
                <a:cs typeface="Times New Roman" panose="02020603050405020304" pitchFamily="18" charset="0"/>
              </a:rPr>
              <a:t> </a:t>
            </a:r>
            <a:r>
              <a:rPr lang="en-US" sz="2800" b="0" i="0" u="none" strike="noStrike" baseline="0" dirty="0" smtClean="0">
                <a:latin typeface="Times New Roman" panose="02020603050405020304" pitchFamily="18" charset="0"/>
                <a:cs typeface="Times New Roman" panose="02020603050405020304" pitchFamily="18" charset="0"/>
              </a:rPr>
              <a:t>frequent co-</a:t>
            </a:r>
            <a:r>
              <a:rPr lang="en-US" sz="2800" b="0" i="0" u="none" strike="noStrike" baseline="0" dirty="0" err="1" smtClean="0">
                <a:latin typeface="Times New Roman" panose="02020603050405020304" pitchFamily="18" charset="0"/>
                <a:cs typeface="Times New Roman" panose="02020603050405020304" pitchFamily="18" charset="0"/>
              </a:rPr>
              <a:t>occurance</a:t>
            </a:r>
            <a:r>
              <a:rPr lang="en-US" sz="2800" b="0" i="0" u="none" strike="noStrike" baseline="0" dirty="0" smtClean="0">
                <a:latin typeface="Times New Roman" panose="02020603050405020304" pitchFamily="18" charset="0"/>
                <a:cs typeface="Times New Roman" panose="02020603050405020304" pitchFamily="18" charset="0"/>
              </a:rPr>
              <a:t> of items in the data is called `association rule</a:t>
            </a:r>
            <a:r>
              <a:rPr lang="en-US" sz="2800" b="0" i="0" u="none" strike="noStrike" dirty="0" smtClean="0">
                <a:latin typeface="Times New Roman" panose="02020603050405020304" pitchFamily="18" charset="0"/>
                <a:cs typeface="Times New Roman" panose="02020603050405020304" pitchFamily="18" charset="0"/>
              </a:rPr>
              <a:t> </a:t>
            </a:r>
            <a:r>
              <a:rPr lang="en-US" sz="2800" b="0" i="0" u="none" strike="noStrike" baseline="0" dirty="0" smtClean="0">
                <a:latin typeface="Times New Roman" panose="02020603050405020304" pitchFamily="18" charset="0"/>
                <a:cs typeface="Times New Roman" panose="02020603050405020304" pitchFamily="18" charset="0"/>
              </a:rPr>
              <a:t>mining'.</a:t>
            </a:r>
            <a:endParaRPr lang="en-IN" sz="2800" dirty="0">
              <a:latin typeface="Times New Roman" panose="02020603050405020304" pitchFamily="18" charset="0"/>
              <a:cs typeface="Times New Roman" panose="02020603050405020304" pitchFamily="18" charset="0"/>
            </a:endParaRPr>
          </a:p>
        </p:txBody>
      </p:sp>
      <p:sp>
        <p:nvSpPr>
          <p:cNvPr id="5" name="Rectangle 4"/>
          <p:cNvSpPr/>
          <p:nvPr/>
        </p:nvSpPr>
        <p:spPr>
          <a:xfrm>
            <a:off x="9275512" y="1193215"/>
            <a:ext cx="2807452" cy="2677656"/>
          </a:xfrm>
          <a:prstGeom prst="rect">
            <a:avLst/>
          </a:prstGeom>
        </p:spPr>
        <p:txBody>
          <a:bodyPr wrap="square">
            <a:spAutoFit/>
          </a:bodyPr>
          <a:lstStyle/>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Discovering patterns in the data. </a:t>
            </a:r>
            <a:endParaRPr lang="en-US" sz="2800" b="1"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It deals </a:t>
            </a:r>
            <a:r>
              <a:rPr lang="en-IN" sz="2800" dirty="0" smtClean="0">
                <a:latin typeface="Times New Roman" panose="02020603050405020304" pitchFamily="18" charset="0"/>
                <a:cs typeface="Times New Roman" panose="02020603050405020304" pitchFamily="18" charset="0"/>
              </a:rPr>
              <a:t>with </a:t>
            </a:r>
            <a:r>
              <a:rPr lang="en-IN" sz="2800" b="1" dirty="0">
                <a:latin typeface="Times New Roman" panose="02020603050405020304" pitchFamily="18" charset="0"/>
                <a:cs typeface="Times New Roman" panose="02020603050405020304" pitchFamily="18" charset="0"/>
              </a:rPr>
              <a:t>unlabelled </a:t>
            </a:r>
            <a:r>
              <a:rPr lang="en-IN" sz="2800" dirty="0">
                <a:latin typeface="Times New Roman" panose="02020603050405020304" pitchFamily="18" charset="0"/>
                <a:cs typeface="Times New Roman" panose="02020603050405020304" pitchFamily="18" charset="0"/>
              </a:rPr>
              <a:t>data.</a:t>
            </a:r>
            <a:endParaRPr lang="en-US" sz="2800" b="0" i="0" u="none" strike="noStrike" baseline="0" dirty="0" smtClean="0">
              <a:latin typeface="Times New Roman" panose="02020603050405020304" pitchFamily="18" charset="0"/>
              <a:cs typeface="Times New Roman" panose="02020603050405020304" pitchFamily="18" charset="0"/>
            </a:endParaRPr>
          </a:p>
        </p:txBody>
      </p:sp>
      <p:pic>
        <p:nvPicPr>
          <p:cNvPr id="18434" name="Picture 2" descr="Unsupervised Machine learning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5247" y="533458"/>
            <a:ext cx="8181474" cy="4090737"/>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B1B7C0DE-DCDD-4E4A-94B2-51DFA80EB953}" type="slidenum">
              <a:rPr lang="en-IN" smtClean="0"/>
              <a:t>21</a:t>
            </a:fld>
            <a:endParaRPr lang="en-IN"/>
          </a:p>
        </p:txBody>
      </p:sp>
    </p:spTree>
    <p:extLst>
      <p:ext uri="{BB962C8B-B14F-4D97-AF65-F5344CB8AC3E}">
        <p14:creationId xmlns:p14="http://schemas.microsoft.com/office/powerpoint/2010/main" val="19532535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430" y="-132348"/>
            <a:ext cx="11321549" cy="1325563"/>
          </a:xfrm>
        </p:spPr>
        <p:txBody>
          <a:bodyPr>
            <a:normAutofit/>
          </a:bodyPr>
          <a:lstStyle/>
          <a:p>
            <a:pPr algn="ctr"/>
            <a:r>
              <a:rPr lang="en-US" sz="3600" b="1" u="sng" dirty="0" smtClean="0">
                <a:solidFill>
                  <a:srgbClr val="7030A0"/>
                </a:solidFill>
                <a:latin typeface="Times New Roman" panose="02020603050405020304" pitchFamily="18" charset="0"/>
                <a:cs typeface="Times New Roman" panose="02020603050405020304" pitchFamily="18" charset="0"/>
              </a:rPr>
              <a:t>How does Unsupervised Machine Learning Works?</a:t>
            </a:r>
            <a:endParaRPr lang="en-IN" sz="3600" b="1" u="sng" dirty="0">
              <a:solidFill>
                <a:srgbClr val="7030A0"/>
              </a:solidFill>
            </a:endParaRPr>
          </a:p>
        </p:txBody>
      </p:sp>
      <p:pic>
        <p:nvPicPr>
          <p:cNvPr id="17412" name="Picture 4" descr="Unsupervised Machine Learning Example in Keras | by Andrej Baranovskij |  Towards Data Science"/>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4650" t="8472" r="3670" b="3043"/>
          <a:stretch/>
        </p:blipFill>
        <p:spPr bwMode="auto">
          <a:xfrm>
            <a:off x="1699334" y="766650"/>
            <a:ext cx="8359066" cy="5696549"/>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1B7C0DE-DCDD-4E4A-94B2-51DFA80EB953}" type="slidenum">
              <a:rPr lang="en-IN" smtClean="0"/>
              <a:t>22</a:t>
            </a:fld>
            <a:endParaRPr lang="en-IN"/>
          </a:p>
        </p:txBody>
      </p:sp>
    </p:spTree>
    <p:extLst>
      <p:ext uri="{BB962C8B-B14F-4D97-AF65-F5344CB8AC3E}">
        <p14:creationId xmlns:p14="http://schemas.microsoft.com/office/powerpoint/2010/main" val="39114065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430" y="-132348"/>
            <a:ext cx="11321549" cy="1325563"/>
          </a:xfrm>
        </p:spPr>
        <p:txBody>
          <a:bodyPr>
            <a:normAutofit/>
          </a:bodyPr>
          <a:lstStyle/>
          <a:p>
            <a:pPr algn="ctr"/>
            <a:r>
              <a:rPr lang="en-US" sz="3600" b="1" u="sng" dirty="0" smtClean="0">
                <a:solidFill>
                  <a:srgbClr val="7030A0"/>
                </a:solidFill>
                <a:latin typeface="Times New Roman" panose="02020603050405020304" pitchFamily="18" charset="0"/>
                <a:cs typeface="Times New Roman" panose="02020603050405020304" pitchFamily="18" charset="0"/>
              </a:rPr>
              <a:t>Difference between Supervised and Unsupervised</a:t>
            </a:r>
            <a:endParaRPr lang="en-IN" sz="3600" b="1" u="sng" dirty="0">
              <a:solidFill>
                <a:srgbClr val="7030A0"/>
              </a:solidFill>
            </a:endParaRPr>
          </a:p>
        </p:txBody>
      </p:sp>
      <p:pic>
        <p:nvPicPr>
          <p:cNvPr id="13314" name="Picture 2" descr="Supervised learning and unsupervised learning. Supervised learning uses...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0566" y="778598"/>
            <a:ext cx="7398947" cy="576031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1B7C0DE-DCDD-4E4A-94B2-51DFA80EB953}" type="slidenum">
              <a:rPr lang="en-IN" smtClean="0"/>
              <a:t>23</a:t>
            </a:fld>
            <a:endParaRPr lang="en-IN"/>
          </a:p>
        </p:txBody>
      </p:sp>
    </p:spTree>
    <p:extLst>
      <p:ext uri="{BB962C8B-B14F-4D97-AF65-F5344CB8AC3E}">
        <p14:creationId xmlns:p14="http://schemas.microsoft.com/office/powerpoint/2010/main" val="17323782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430" y="-132348"/>
            <a:ext cx="11321549" cy="1325563"/>
          </a:xfrm>
        </p:spPr>
        <p:txBody>
          <a:bodyPr>
            <a:normAutofit/>
          </a:bodyPr>
          <a:lstStyle/>
          <a:p>
            <a:pPr algn="ctr"/>
            <a:r>
              <a:rPr lang="en-US" sz="3600" b="1" u="sng" dirty="0" smtClean="0">
                <a:solidFill>
                  <a:srgbClr val="7030A0"/>
                </a:solidFill>
                <a:latin typeface="Times New Roman" panose="02020603050405020304" pitchFamily="18" charset="0"/>
                <a:cs typeface="Times New Roman" panose="02020603050405020304" pitchFamily="18" charset="0"/>
              </a:rPr>
              <a:t>Supervised and Unsupervised Algorithms</a:t>
            </a:r>
            <a:endParaRPr lang="en-IN" sz="3600" b="1" u="sng" dirty="0">
              <a:solidFill>
                <a:srgbClr val="7030A0"/>
              </a:solidFill>
            </a:endParaRPr>
          </a:p>
        </p:txBody>
      </p:sp>
      <p:sp>
        <p:nvSpPr>
          <p:cNvPr id="4" name="Slide Number Placeholder 3"/>
          <p:cNvSpPr>
            <a:spLocks noGrp="1"/>
          </p:cNvSpPr>
          <p:nvPr>
            <p:ph type="sldNum" sz="quarter" idx="12"/>
          </p:nvPr>
        </p:nvSpPr>
        <p:spPr/>
        <p:txBody>
          <a:bodyPr/>
          <a:lstStyle/>
          <a:p>
            <a:fld id="{B1B7C0DE-DCDD-4E4A-94B2-51DFA80EB953}" type="slidenum">
              <a:rPr lang="en-IN" smtClean="0"/>
              <a:t>24</a:t>
            </a:fld>
            <a:endParaRPr lang="en-IN"/>
          </a:p>
        </p:txBody>
      </p:sp>
      <p:pic>
        <p:nvPicPr>
          <p:cNvPr id="20482" name="Picture 2" descr="What is supervised and unsupervised learning in data science? - Quora"/>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25000"/>
                    </a14:imgEffect>
                    <a14:imgEffect>
                      <a14:brightnessContrast contrast="40000"/>
                    </a14:imgEffect>
                  </a14:imgLayer>
                </a14:imgProps>
              </a:ext>
              <a:ext uri="{28A0092B-C50C-407E-A947-70E740481C1C}">
                <a14:useLocalDpi xmlns:a14="http://schemas.microsoft.com/office/drawing/2010/main" val="0"/>
              </a:ext>
            </a:extLst>
          </a:blip>
          <a:srcRect t="16280"/>
          <a:stretch/>
        </p:blipFill>
        <p:spPr bwMode="auto">
          <a:xfrm>
            <a:off x="1386039" y="834865"/>
            <a:ext cx="9567510" cy="5732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7683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3496" y="431889"/>
            <a:ext cx="7103201" cy="5881145"/>
          </a:xfrm>
          <a:prstGeom prst="rect">
            <a:avLst/>
          </a:prstGeom>
        </p:spPr>
      </p:pic>
    </p:spTree>
    <p:extLst>
      <p:ext uri="{BB962C8B-B14F-4D97-AF65-F5344CB8AC3E}">
        <p14:creationId xmlns:p14="http://schemas.microsoft.com/office/powerpoint/2010/main" val="23633377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Feature Extraction</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199" y="1459864"/>
            <a:ext cx="11153503" cy="4927873"/>
          </a:xfrm>
        </p:spPr>
        <p:txBody>
          <a:bodyPr>
            <a:normAutofit/>
          </a:bodyPr>
          <a:lstStyle/>
          <a:p>
            <a:pPr algn="just"/>
            <a:r>
              <a:rPr lang="en-US" dirty="0">
                <a:latin typeface="Arial" panose="020B0604020202020204" pitchFamily="34" charset="0"/>
                <a:cs typeface="Arial" panose="020B0604020202020204" pitchFamily="34" charset="0"/>
              </a:rPr>
              <a:t>The examples of features for face recognition in computer vision applications are the size of the nose, the distance between nose and lips, the number of ears, and the distance between them. </a:t>
            </a:r>
            <a:endParaRPr lang="en-US" dirty="0" smtClean="0">
              <a:latin typeface="Arial" panose="020B0604020202020204" pitchFamily="34" charset="0"/>
              <a:cs typeface="Arial" panose="020B0604020202020204" pitchFamily="34" charset="0"/>
            </a:endParaRPr>
          </a:p>
          <a:p>
            <a:pPr algn="just"/>
            <a:endParaRPr lang="en-US" dirty="0" smtClean="0">
              <a:latin typeface="Arial" panose="020B0604020202020204" pitchFamily="34" charset="0"/>
              <a:cs typeface="Arial" panose="020B0604020202020204" pitchFamily="34" charset="0"/>
            </a:endParaRPr>
          </a:p>
          <a:p>
            <a:pPr algn="just"/>
            <a:r>
              <a:rPr lang="en-US" dirty="0" smtClean="0">
                <a:latin typeface="Arial" panose="020B0604020202020204" pitchFamily="34" charset="0"/>
                <a:cs typeface="Arial" panose="020B0604020202020204" pitchFamily="34" charset="0"/>
              </a:rPr>
              <a:t>The </a:t>
            </a:r>
            <a:r>
              <a:rPr lang="en-US" dirty="0">
                <a:latin typeface="Arial" panose="020B0604020202020204" pitchFamily="34" charset="0"/>
                <a:cs typeface="Arial" panose="020B0604020202020204" pitchFamily="34" charset="0"/>
              </a:rPr>
              <a:t>traditional machine learning techniques </a:t>
            </a:r>
            <a:r>
              <a:rPr lang="en-US" dirty="0" smtClean="0">
                <a:latin typeface="Arial" panose="020B0604020202020204" pitchFamily="34" charset="0"/>
                <a:cs typeface="Arial" panose="020B0604020202020204" pitchFamily="34" charset="0"/>
              </a:rPr>
              <a:t>suffer </a:t>
            </a:r>
            <a:r>
              <a:rPr lang="en-US" dirty="0">
                <a:latin typeface="Arial" panose="020B0604020202020204" pitchFamily="34" charset="0"/>
                <a:cs typeface="Arial" panose="020B0604020202020204" pitchFamily="34" charset="0"/>
              </a:rPr>
              <a:t>from scalability problems, however, deep learning algorithms scale with the data. </a:t>
            </a:r>
            <a:endParaRPr lang="en-US" dirty="0" smtClean="0">
              <a:latin typeface="Arial" panose="020B0604020202020204" pitchFamily="34" charset="0"/>
              <a:cs typeface="Arial" panose="020B0604020202020204" pitchFamily="34" charset="0"/>
            </a:endParaRPr>
          </a:p>
          <a:p>
            <a:pPr algn="just"/>
            <a:endParaRPr lang="en-US" dirty="0" smtClean="0">
              <a:latin typeface="Arial" panose="020B0604020202020204" pitchFamily="34" charset="0"/>
              <a:cs typeface="Arial" panose="020B0604020202020204" pitchFamily="34" charset="0"/>
            </a:endParaRPr>
          </a:p>
          <a:p>
            <a:pPr algn="just"/>
            <a:r>
              <a:rPr lang="en-US" dirty="0" smtClean="0">
                <a:latin typeface="Arial" panose="020B0604020202020204" pitchFamily="34" charset="0"/>
                <a:cs typeface="Arial" panose="020B0604020202020204" pitchFamily="34" charset="0"/>
              </a:rPr>
              <a:t>The </a:t>
            </a:r>
            <a:r>
              <a:rPr lang="en-US" dirty="0">
                <a:latin typeface="Arial" panose="020B0604020202020204" pitchFamily="34" charset="0"/>
                <a:cs typeface="Arial" panose="020B0604020202020204" pitchFamily="34" charset="0"/>
              </a:rPr>
              <a:t>applications of machine learning include analytics for smart environments (say, city, agriculture, health amongst others), social networks, natural language processing, e-commerce to name a few.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3853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Types of Machine learning Algorithm</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87383" y="1423851"/>
            <a:ext cx="11782697" cy="5277396"/>
          </a:xfrm>
        </p:spPr>
        <p:txBody>
          <a:bodyPr>
            <a:normAutofit lnSpcReduction="10000"/>
          </a:bodyPr>
          <a:lstStyle/>
          <a:p>
            <a:pPr algn="just"/>
            <a:r>
              <a:rPr lang="en-US" dirty="0">
                <a:latin typeface="Arial" panose="020B0604020202020204" pitchFamily="34" charset="0"/>
                <a:cs typeface="Arial" panose="020B0604020202020204" pitchFamily="34" charset="0"/>
              </a:rPr>
              <a:t>There are mainly four types of machine learning algorithms. </a:t>
            </a:r>
            <a:endParaRPr lang="en-US" dirty="0" smtClean="0">
              <a:latin typeface="Arial" panose="020B0604020202020204" pitchFamily="34" charset="0"/>
              <a:cs typeface="Arial" panose="020B0604020202020204" pitchFamily="34" charset="0"/>
            </a:endParaRPr>
          </a:p>
          <a:p>
            <a:pPr algn="just"/>
            <a:r>
              <a:rPr lang="en-US" dirty="0" smtClean="0">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 Supervised Learning: Training data includes labels or desired outputs. Example: </a:t>
            </a:r>
            <a:r>
              <a:rPr lang="en-US" dirty="0" smtClean="0">
                <a:latin typeface="Arial" panose="020B0604020202020204" pitchFamily="34" charset="0"/>
                <a:cs typeface="Arial" panose="020B0604020202020204" pitchFamily="34" charset="0"/>
              </a:rPr>
              <a:t>classification </a:t>
            </a:r>
            <a:r>
              <a:rPr lang="en-US" dirty="0">
                <a:latin typeface="Arial" panose="020B0604020202020204" pitchFamily="34" charset="0"/>
                <a:cs typeface="Arial" panose="020B0604020202020204" pitchFamily="34" charset="0"/>
              </a:rPr>
              <a:t>and regression problems. </a:t>
            </a:r>
            <a:endParaRPr lang="en-US" dirty="0" smtClean="0">
              <a:latin typeface="Arial" panose="020B0604020202020204" pitchFamily="34" charset="0"/>
              <a:cs typeface="Arial" panose="020B0604020202020204" pitchFamily="34" charset="0"/>
            </a:endParaRPr>
          </a:p>
          <a:p>
            <a:pPr algn="just"/>
            <a:endParaRPr lang="en-US" dirty="0" smtClean="0">
              <a:latin typeface="Arial" panose="020B0604020202020204" pitchFamily="34" charset="0"/>
              <a:cs typeface="Arial" panose="020B0604020202020204" pitchFamily="34" charset="0"/>
            </a:endParaRPr>
          </a:p>
          <a:p>
            <a:pPr algn="just"/>
            <a:r>
              <a:rPr lang="en-US" dirty="0" smtClean="0">
                <a:latin typeface="Arial" panose="020B0604020202020204" pitchFamily="34" charset="0"/>
                <a:cs typeface="Arial" panose="020B0604020202020204" pitchFamily="34" charset="0"/>
              </a:rPr>
              <a:t>2</a:t>
            </a:r>
            <a:r>
              <a:rPr lang="en-US" dirty="0">
                <a:latin typeface="Arial" panose="020B0604020202020204" pitchFamily="34" charset="0"/>
                <a:cs typeface="Arial" panose="020B0604020202020204" pitchFamily="34" charset="0"/>
              </a:rPr>
              <a:t>. Unsupervised Learning: Training data does not include labels or desired outputs. Example: clustering problem. </a:t>
            </a:r>
            <a:endParaRPr lang="en-US" dirty="0" smtClean="0">
              <a:latin typeface="Arial" panose="020B0604020202020204" pitchFamily="34" charset="0"/>
              <a:cs typeface="Arial" panose="020B0604020202020204" pitchFamily="34" charset="0"/>
            </a:endParaRPr>
          </a:p>
          <a:p>
            <a:pPr algn="just"/>
            <a:endParaRPr lang="en-US" dirty="0" smtClean="0">
              <a:latin typeface="Arial" panose="020B0604020202020204" pitchFamily="34" charset="0"/>
              <a:cs typeface="Arial" panose="020B0604020202020204" pitchFamily="34" charset="0"/>
            </a:endParaRPr>
          </a:p>
          <a:p>
            <a:pPr algn="just"/>
            <a:r>
              <a:rPr lang="en-US" dirty="0" smtClean="0">
                <a:latin typeface="Arial" panose="020B0604020202020204" pitchFamily="34" charset="0"/>
                <a:cs typeface="Arial" panose="020B0604020202020204" pitchFamily="34" charset="0"/>
              </a:rPr>
              <a:t>3</a:t>
            </a:r>
            <a:r>
              <a:rPr lang="en-US" dirty="0">
                <a:latin typeface="Arial" panose="020B0604020202020204" pitchFamily="34" charset="0"/>
                <a:cs typeface="Arial" panose="020B0604020202020204" pitchFamily="34" charset="0"/>
              </a:rPr>
              <a:t>. Semi-supervised Learning: Training data includes a few labels or desired outputs. It is the combination of supervised and unsupervised learning. </a:t>
            </a:r>
            <a:endParaRPr lang="en-US" dirty="0" smtClean="0">
              <a:latin typeface="Arial" panose="020B0604020202020204" pitchFamily="34" charset="0"/>
              <a:cs typeface="Arial" panose="020B0604020202020204" pitchFamily="34" charset="0"/>
            </a:endParaRPr>
          </a:p>
          <a:p>
            <a:pPr algn="just"/>
            <a:endParaRPr lang="en-US" dirty="0" smtClean="0">
              <a:latin typeface="Arial" panose="020B0604020202020204" pitchFamily="34" charset="0"/>
              <a:cs typeface="Arial" panose="020B0604020202020204" pitchFamily="34" charset="0"/>
            </a:endParaRPr>
          </a:p>
          <a:p>
            <a:pPr algn="just"/>
            <a:r>
              <a:rPr lang="en-US" dirty="0" smtClean="0">
                <a:latin typeface="Arial" panose="020B0604020202020204" pitchFamily="34" charset="0"/>
                <a:cs typeface="Arial" panose="020B0604020202020204" pitchFamily="34" charset="0"/>
              </a:rPr>
              <a:t>4</a:t>
            </a:r>
            <a:r>
              <a:rPr lang="en-US" dirty="0">
                <a:latin typeface="Arial" panose="020B0604020202020204" pitchFamily="34" charset="0"/>
                <a:cs typeface="Arial" panose="020B0604020202020204" pitchFamily="34" charset="0"/>
              </a:rPr>
              <a:t>. Reinforcement Learning: Rewards from sequence of actions.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68328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Supervised learning and unsupervised learning. Supervised learning uses...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2372" y="216893"/>
            <a:ext cx="9037365" cy="6210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86877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Supervised Learning</a:t>
            </a:r>
            <a:endParaRPr lang="en-IN"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6467" y="1690688"/>
            <a:ext cx="8230178" cy="4501106"/>
          </a:xfrm>
        </p:spPr>
      </p:pic>
    </p:spTree>
    <p:extLst>
      <p:ext uri="{BB962C8B-B14F-4D97-AF65-F5344CB8AC3E}">
        <p14:creationId xmlns:p14="http://schemas.microsoft.com/office/powerpoint/2010/main" val="33622785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2623" y="323397"/>
            <a:ext cx="11388634" cy="5999026"/>
          </a:xfrm>
        </p:spPr>
        <p:txBody>
          <a:bodyPr/>
          <a:lstStyle/>
          <a:p>
            <a:pPr algn="just"/>
            <a:r>
              <a:rPr lang="en-US" dirty="0">
                <a:latin typeface="Arial" panose="020B0604020202020204" pitchFamily="34" charset="0"/>
                <a:cs typeface="Arial" panose="020B0604020202020204" pitchFamily="34" charset="0"/>
              </a:rPr>
              <a:t>There are two types of data samples: Training and </a:t>
            </a:r>
            <a:r>
              <a:rPr lang="en-US" dirty="0" smtClean="0">
                <a:latin typeface="Arial" panose="020B0604020202020204" pitchFamily="34" charset="0"/>
                <a:cs typeface="Arial" panose="020B0604020202020204" pitchFamily="34" charset="0"/>
              </a:rPr>
              <a:t>Testing.</a:t>
            </a:r>
          </a:p>
          <a:p>
            <a:pPr algn="just"/>
            <a:endParaRPr lang="en-US" dirty="0" smtClean="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The training samples are used to extract features and train the machine learning algorithm. In fact, we optimize the weight parameters of the machine learning model in the training phase</a:t>
            </a:r>
            <a:r>
              <a:rPr lang="en-US" dirty="0" smtClean="0">
                <a:latin typeface="Arial" panose="020B0604020202020204" pitchFamily="34" charset="0"/>
                <a:cs typeface="Arial" panose="020B0604020202020204" pitchFamily="34" charset="0"/>
              </a:rPr>
              <a:t>.</a:t>
            </a:r>
          </a:p>
          <a:p>
            <a:pPr algn="just"/>
            <a:endParaRPr lang="en-US" dirty="0" smtClean="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Similarly, from the test samples, features are extracted and </a:t>
            </a:r>
            <a:r>
              <a:rPr lang="en-US" dirty="0" smtClean="0">
                <a:latin typeface="Arial" panose="020B0604020202020204" pitchFamily="34" charset="0"/>
                <a:cs typeface="Arial" panose="020B0604020202020204" pitchFamily="34" charset="0"/>
              </a:rPr>
              <a:t>classified </a:t>
            </a:r>
            <a:r>
              <a:rPr lang="en-US" dirty="0">
                <a:latin typeface="Arial" panose="020B0604020202020204" pitchFamily="34" charset="0"/>
                <a:cs typeface="Arial" panose="020B0604020202020204" pitchFamily="34" charset="0"/>
              </a:rPr>
              <a:t>into a class using a trained machine learning algorithm. The machine learning model is used to predict the label for the given test </a:t>
            </a:r>
            <a:r>
              <a:rPr lang="en-US" dirty="0" smtClean="0">
                <a:latin typeface="Arial" panose="020B0604020202020204" pitchFamily="34" charset="0"/>
                <a:cs typeface="Arial" panose="020B0604020202020204" pitchFamily="34" charset="0"/>
              </a:rPr>
              <a:t>data.</a:t>
            </a:r>
          </a:p>
          <a:p>
            <a:pPr algn="just"/>
            <a:endParaRPr lang="en-US" dirty="0" smtClean="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We use supervised learning for regression and </a:t>
            </a:r>
            <a:r>
              <a:rPr lang="en-US" dirty="0" smtClean="0">
                <a:latin typeface="Arial" panose="020B0604020202020204" pitchFamily="34" charset="0"/>
                <a:cs typeface="Arial" panose="020B0604020202020204" pitchFamily="34" charset="0"/>
              </a:rPr>
              <a:t>classification </a:t>
            </a:r>
            <a:r>
              <a:rPr lang="en-US" dirty="0">
                <a:latin typeface="Arial" panose="020B0604020202020204" pitchFamily="34" charset="0"/>
                <a:cs typeface="Arial" panose="020B0604020202020204" pitchFamily="34" charset="0"/>
              </a:rPr>
              <a:t>tasks.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48885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09897"/>
            <a:ext cx="10515600" cy="5367066"/>
          </a:xfrm>
        </p:spPr>
        <p:txBody>
          <a:bodyPr/>
          <a:lstStyle/>
          <a:p>
            <a:pPr algn="just"/>
            <a:r>
              <a:rPr lang="en-US" dirty="0"/>
              <a:t>In supervised learning, the data (also called observations, measurements or samples) are labeled with classes. Given x samples for an output function F(x), we use (x; F(x)) in supervised learning. We predict function F(x) for new examples x, where discrete F(x) is for </a:t>
            </a:r>
            <a:r>
              <a:rPr lang="en-US" dirty="0" smtClean="0"/>
              <a:t>classification </a:t>
            </a:r>
            <a:r>
              <a:rPr lang="en-US" dirty="0"/>
              <a:t>problem and </a:t>
            </a:r>
            <a:r>
              <a:rPr lang="en-US" dirty="0" smtClean="0"/>
              <a:t>continuous </a:t>
            </a:r>
            <a:r>
              <a:rPr lang="en-US" dirty="0"/>
              <a:t>F(x) is for regression problem. The supervised learning has target labels. There are two types of supervised learning.</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5551" y="3242173"/>
            <a:ext cx="5476875" cy="3038475"/>
          </a:xfrm>
          <a:prstGeom prst="rect">
            <a:avLst/>
          </a:prstGeom>
        </p:spPr>
      </p:pic>
    </p:spTree>
    <p:extLst>
      <p:ext uri="{BB962C8B-B14F-4D97-AF65-F5344CB8AC3E}">
        <p14:creationId xmlns:p14="http://schemas.microsoft.com/office/powerpoint/2010/main" val="14532034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1367</TotalTime>
  <Words>906</Words>
  <Application>Microsoft Office PowerPoint</Application>
  <PresentationFormat>Widescreen</PresentationFormat>
  <Paragraphs>99</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 New Roman</vt:lpstr>
      <vt:lpstr>Office Theme</vt:lpstr>
      <vt:lpstr>Things Data Analytics</vt:lpstr>
      <vt:lpstr>Introduction</vt:lpstr>
      <vt:lpstr>PowerPoint Presentation</vt:lpstr>
      <vt:lpstr>Feature Extraction</vt:lpstr>
      <vt:lpstr>Types of Machine learning Algorithm</vt:lpstr>
      <vt:lpstr>PowerPoint Presentation</vt:lpstr>
      <vt:lpstr>Supervised Learning</vt:lpstr>
      <vt:lpstr>PowerPoint Presentation</vt:lpstr>
      <vt:lpstr>PowerPoint Presentation</vt:lpstr>
      <vt:lpstr>Supervised learning techniques</vt:lpstr>
      <vt:lpstr>Topics in Module-3-ML &amp; Cloud Computing for IoT </vt:lpstr>
      <vt:lpstr>Evolution of ML</vt:lpstr>
      <vt:lpstr>What is Machine Learning?</vt:lpstr>
      <vt:lpstr>What is Machine Learning?</vt:lpstr>
      <vt:lpstr>Advantages and Disadvantages of Machine Learning</vt:lpstr>
      <vt:lpstr>Applications of Machine Learning</vt:lpstr>
      <vt:lpstr>Real world Applications of Machine Learning</vt:lpstr>
      <vt:lpstr>Types of Machine Learning based on Learning</vt:lpstr>
      <vt:lpstr>What is Supervised Machine Learning?</vt:lpstr>
      <vt:lpstr>How does Supervised Machine Learning Works?</vt:lpstr>
      <vt:lpstr>What is Unsupervised Machine Learning?</vt:lpstr>
      <vt:lpstr>How does Unsupervised Machine Learning Works?</vt:lpstr>
      <vt:lpstr>Difference between Supervised and Unsupervised</vt:lpstr>
      <vt:lpstr>Supervised and Unsupervised Algorithms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5</cp:revision>
  <dcterms:created xsi:type="dcterms:W3CDTF">2024-01-29T15:58:10Z</dcterms:created>
  <dcterms:modified xsi:type="dcterms:W3CDTF">2024-01-30T14:45:15Z</dcterms:modified>
</cp:coreProperties>
</file>