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348" r:id="rId3"/>
    <p:sldId id="383" r:id="rId4"/>
    <p:sldId id="384" r:id="rId5"/>
    <p:sldId id="385" r:id="rId6"/>
    <p:sldId id="382" r:id="rId7"/>
    <p:sldId id="349" r:id="rId8"/>
    <p:sldId id="350" r:id="rId9"/>
    <p:sldId id="351" r:id="rId10"/>
    <p:sldId id="364" r:id="rId11"/>
    <p:sldId id="365" r:id="rId12"/>
    <p:sldId id="367" r:id="rId13"/>
    <p:sldId id="366" r:id="rId14"/>
    <p:sldId id="368" r:id="rId15"/>
    <p:sldId id="369" r:id="rId16"/>
    <p:sldId id="370" r:id="rId17"/>
    <p:sldId id="371" r:id="rId18"/>
    <p:sldId id="354" r:id="rId19"/>
    <p:sldId id="357" r:id="rId20"/>
    <p:sldId id="372" r:id="rId21"/>
    <p:sldId id="373" r:id="rId22"/>
    <p:sldId id="374" r:id="rId23"/>
    <p:sldId id="361" r:id="rId24"/>
    <p:sldId id="362" r:id="rId25"/>
    <p:sldId id="355" r:id="rId26"/>
    <p:sldId id="358" r:id="rId27"/>
    <p:sldId id="359" r:id="rId28"/>
    <p:sldId id="360" r:id="rId29"/>
    <p:sldId id="356" r:id="rId30"/>
    <p:sldId id="375" r:id="rId31"/>
    <p:sldId id="376" r:id="rId32"/>
    <p:sldId id="377" r:id="rId33"/>
    <p:sldId id="378" r:id="rId34"/>
    <p:sldId id="386" r:id="rId35"/>
    <p:sldId id="387" r:id="rId36"/>
    <p:sldId id="388" r:id="rId37"/>
    <p:sldId id="389" r:id="rId38"/>
    <p:sldId id="390" r:id="rId39"/>
    <p:sldId id="379" r:id="rId40"/>
    <p:sldId id="380" r:id="rId41"/>
    <p:sldId id="381" r:id="rId42"/>
    <p:sldId id="392" r:id="rId43"/>
    <p:sldId id="393" r:id="rId44"/>
    <p:sldId id="394" r:id="rId45"/>
    <p:sldId id="3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0A14B-95AA-4A6E-8428-FB2664DE572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C9E1D-3559-4370-B571-8B0AA96B1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9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2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7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2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79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74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88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7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3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2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53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89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02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30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4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1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7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5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4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0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6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C9E1D-3559-4370-B571-8B0AA96B181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3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8DF-D2B4-41E2-B476-F72E2EEB0123}" type="datetime1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1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74BE-0DA8-46FE-987D-11ABB546CB40}" type="datetime1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9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58D7-7B80-4F7D-88F4-CC93D8C1D1C8}" type="datetime1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6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E89-6D29-4C74-8780-2CDF25C3236E}" type="datetime1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9229-A663-49CA-A68F-42315D612E8B}" type="datetime1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6855-18B7-4595-B8F1-3C825A9B9FD1}" type="datetime1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BF8-C3CB-43BE-9DDB-2B31D72F0DA8}" type="datetime1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52D1-890D-416D-872E-C4CAFCF45D00}" type="datetime1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5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A84C-5570-458D-A575-411B115854AB}" type="datetime1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049-F003-45B7-838F-49D0DDAE6A1A}" type="datetime1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04EC-BC02-4927-BC13-801DF8B887E5}" type="datetime1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A05B-B509-49BC-A19E-750ADB34A9FE}" type="datetime1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Dr. Rohith G, AP(Senior),VIT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C0DE-DCDD-4E4A-94B2-51DFA80EB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7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oonline.com/article/3251714/what-is-access-control-a-key-component-of-data-securit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in Module-4-</a:t>
            </a:r>
            <a:r>
              <a:rPr lang="en-IN" b="1" dirty="0"/>
              <a:t>IoT-Cloud Convergence</a:t>
            </a:r>
            <a: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089" y="1303328"/>
            <a:ext cx="3470810" cy="46731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Towards secure convergence of Cloud and IoT — ENIS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3" r="10351" b="5168"/>
          <a:stretch/>
        </p:blipFill>
        <p:spPr bwMode="auto">
          <a:xfrm>
            <a:off x="5004952" y="957266"/>
            <a:ext cx="5906790" cy="55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5" y="143744"/>
            <a:ext cx="10515600" cy="9920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endParaRPr lang="en-IN" b="1" dirty="0"/>
          </a:p>
        </p:txBody>
      </p:sp>
      <p:pic>
        <p:nvPicPr>
          <p:cNvPr id="6" name="Picture 2" descr="IoT and Cloud Convergence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87" y="1204183"/>
            <a:ext cx="5915184" cy="39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34" y="1135781"/>
            <a:ext cx="5365453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of Internet of Things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cloud computing involves the integration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with cloud services to enable efficient data processing, storage, and analysis.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architectures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54913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9" y="509504"/>
            <a:ext cx="10515600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convergence-Fog Computing Architecture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72" y="885523"/>
            <a:ext cx="6199128" cy="50875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19" y="1296453"/>
            <a:ext cx="5716604" cy="47482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brings computational resources closer to the edge of the network, reducing latency and bandwidth usage.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communicate with nearby fog nodes that can process data locally before sending relevant information to the cloud.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nodes act as intermediaries, providing real-time processing and decision-making capabilities.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4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81" y="516172"/>
            <a:ext cx="10789119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–Edge Architecture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01" y="1508209"/>
            <a:ext cx="5151120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fog computing, edge computing places computational resources closer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at the network's edge.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devices perform initial data processing and filtering, sending only relevant information to the cloud for further analysis.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latency and bandwidth usage by processing data at the source.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7521" y="1200200"/>
            <a:ext cx="6183429" cy="42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69" y="285166"/>
            <a:ext cx="10515600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convergence- hierarchical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9" y="1440832"/>
            <a:ext cx="5331595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hierarchical architecture,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are organized into layers, each responsible for specific tasks.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layers handle data acquisition and preliminary processing, while higher layers manage aggregation, analysis, and communication with the cloud.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 scalable and organized approach to handling large-scale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44" y="938270"/>
            <a:ext cx="6002956" cy="52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304417"/>
            <a:ext cx="10789119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-Client-Server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9" y="1296454"/>
            <a:ext cx="4494195" cy="4351338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act as clients that collect and transmit data to cloud servers.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servers host applications, databases, and analytics engines for processing the received data.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straightforward, suitable for scenarios where latency is not a critical concern.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69" y="1443789"/>
            <a:ext cx="6627503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227414"/>
            <a:ext cx="11001677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219451"/>
            <a:ext cx="4936958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Decomposes the overall system into small, independent, and modular services.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service,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performs a specific function, allowing for scalability and flexibility.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development and deployment of services for handling various aspects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data storage, analytics, and device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08209"/>
            <a:ext cx="66294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323667"/>
            <a:ext cx="10789119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74" y="1593999"/>
            <a:ext cx="4109917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architecture, developers focus on writing code without managing the underlying infrastructure.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providers automatically handle the scaling and execution of functions in response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004" b="15294"/>
          <a:stretch/>
        </p:blipFill>
        <p:spPr>
          <a:xfrm>
            <a:off x="4975522" y="1063488"/>
            <a:ext cx="7111342" cy="39855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83193" y="555476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cost-effectiveness and scalability, as resources are allocated on-demand.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8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1" y="105808"/>
            <a:ext cx="11608067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Containerization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46" y="841824"/>
            <a:ext cx="4792579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 technologies,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used to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and their dependencies into portable containers.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provide consistency across development, testing, and deployment environments.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employed for container orchestration, managing the deployment and scaling of containerized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17</a:t>
            </a:fld>
            <a:endParaRPr lang="en-IN"/>
          </a:p>
        </p:txBody>
      </p:sp>
      <p:pic>
        <p:nvPicPr>
          <p:cNvPr id="8194" name="Picture 2" descr="Sensors | Free Full-Text | Containerized Architecture Performance Analysis  for IoT Framework Based on Enhanced Fire Prevention Case Study: Rw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99" y="972153"/>
            <a:ext cx="6932910" cy="53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6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93" y="112790"/>
            <a:ext cx="11511011" cy="68403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5147" y="614751"/>
            <a:ext cx="34672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 layer is often in charge of data collection, leveraging a local sensor network. The sensor layer is resource-constrained in terms of processing power and energy budget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Things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devising efficient strategies that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offload applications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fog or the cloud layer while ensuring the optimal response time for a service.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Exploring computation offloading in IoT systems - ScienceDir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4" y="875247"/>
            <a:ext cx="8316226" cy="49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8887" y="719832"/>
            <a:ext cx="113624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 involve the strategic distribution of data processing tasks across different layers of the architecture, including edge devices, fog nodes, and cloud servers.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optimize the use of resources, minimize latency, and enhance overall system efficiency.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policies assume the response time is only dominated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majority of existing literature presents efficient solutions considering a limited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computation capacity and network bandwidth) neglecting the effect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characteristics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dataflow configuration.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is based on the assumption that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response time is mostly determined by computation time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shifting the computation toward upper layers can reduce the total response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assumption may not always hold, as the migration is often a communication–computation co-optimization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0352" y="172327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35" y="126490"/>
            <a:ext cx="11568764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</a:t>
            </a:r>
            <a: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16" y="881466"/>
            <a:ext cx="3686074" cy="4673142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 refers to the integration and collaboration between Internet of Things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devices and cloud computing infrastructure.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leveraging the capabilities of cloud platforms to enhance the efficiency, scalability, and functionality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cloud computing brings several benefits and enables the development of more powerful and sophisticated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767" y="279102"/>
            <a:ext cx="4791092" cy="473021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56497" y="881466"/>
            <a:ext cx="0" cy="521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6871" y="675484"/>
            <a:ext cx="23875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cloud infrastructure providing storage, data processing, and various services.</a:t>
            </a: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6706040" y="2305184"/>
            <a:ext cx="2193101" cy="35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46871" y="1752702"/>
            <a:ext cx="22591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communication between </a:t>
            </a: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the cloud.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data from </a:t>
            </a: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into the cloud platform.</a:t>
            </a:r>
            <a:endParaRPr lang="en-US" sz="1600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9130" y="3719287"/>
            <a:ext cx="26623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Computing: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Localized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analytics near the </a:t>
            </a: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devices. Reduces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by handling data processing at the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Computing: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between edge and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cloud. Performs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processing and analysis before data is sent to the cloud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9191" y="5161933"/>
            <a:ext cx="3508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 generating and receiving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cloud through the </a:t>
            </a: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-Cloud gateway.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66121" y="4557636"/>
            <a:ext cx="927475" cy="226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530038" y="4868869"/>
            <a:ext cx="626020" cy="588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08541" y="4865734"/>
            <a:ext cx="2107635" cy="955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66121" y="1216237"/>
            <a:ext cx="2193101" cy="35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8888" y="782504"/>
            <a:ext cx="11362475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Level: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data processing occurs at the edge, close to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where data is generated.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need to send raw data to the cloud, minimizing latency and conserving bandwidth.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processing of sensor data, immediate response to local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Level: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fog nodes between edge and cloud that perform additional processing and filtering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distributed computing, allowing for more complex analysis than at the edge alone.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 of data from multiple edge devices, localized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Level: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cloud servers handle resource-intensive tasks, large-scale analytics, and long-term storage.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scalability, global accessibility, and the ability to run advanced algorithms.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Historical data analysis, machine learning model training, global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Offloading: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the processing tasks into hierarchical levels, with initial processing at lower levels and more extensive analysis at higher levels.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Optimizes resource usage by performing appropriate processing tasks at each level.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Multi-tiered analysis, where different layers handle specific aspects of data processing.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8888" y="22045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28271" y="671747"/>
            <a:ext cx="47233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Localized processing at the edge of the network, near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latency, enhances real-time decision-making, and conserves bandwidth.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response to local events, filtering of irrelevant data at the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Fog nodes perform distributed computation, providing intermediate processing between edge and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response time, supports more complex analytics compared to edge-only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Aggregated data analysis, real-time decision-making at an intermediate 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8514" y="128135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Computation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2744" y="279132"/>
            <a:ext cx="2861256" cy="59848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6310" y="5736220"/>
            <a:ext cx="2933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devices generating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1404" y="3626402"/>
            <a:ext cx="1826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 processing near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for initial data processing and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8260" y="1980515"/>
            <a:ext cx="3325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fog nodes performing additional processing and filtering before data is sent to the cloud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8213" y="432200"/>
            <a:ext cx="3409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cloud servers for resource-intensive tasks, large-scale analytics, and long-term storage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70898" y="227746"/>
            <a:ext cx="0" cy="6311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48524" y="1145500"/>
            <a:ext cx="2193101" cy="35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27428" y="2873996"/>
            <a:ext cx="1867702" cy="103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2029" y="4269532"/>
            <a:ext cx="2193101" cy="35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225804" y="5443263"/>
            <a:ext cx="2193101" cy="35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98936" y="781387"/>
            <a:ext cx="1067091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processing in the cloud for resource-intensive tasks, extensive analytics, and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scalability, accessibility, and the ability to run complex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 training, global analytics, storage of large datasets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Allocation: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Dynamically allocates processing tasks based on changing conditions, such as network bandwidth and device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Adapts to varying demands, optimizing resource utilization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Fluctuating workloads, adaptive resource allocation based on network conditions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(MEC):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edge computing to mobile networks, allowing offloading of data processing tasks to edge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Lowers latency in mobile environments, supports real-time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offloading computation to edge servers in a mobile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elements of edge, fog, and cloud computing for a flexible and adaptable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Balances local and centralized processing based on specific application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architectures for diverse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8888" y="22045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Computation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3274" y="724039"/>
            <a:ext cx="34672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 the sensor layer, so the action response is issued at the processing unit and is performed at the sensor layer.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this scenario, the data analysis can be performed at the three layers: the sensor node processing unit, the gateway device processing unit, and the cloud processing unit.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Exploring computation offloading in IoT systems - ScienceDir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4" y="875247"/>
            <a:ext cx="8316226" cy="49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3274" y="11561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00533" y="875247"/>
            <a:ext cx="30918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 can be physically distant from sensor nodes, collecting data for analysis and notification on the application layer.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Tele-monitoring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typically follow this dataflow, assuming end-user connectivity.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Exploring computation offloading in IoT systems - ScienceDir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4" y="875247"/>
            <a:ext cx="8316226" cy="49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73274" y="11561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3983" y="611766"/>
            <a:ext cx="5249794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time is defined as the time difference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when data is collected for decision making and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result is delivered to the consumer.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 from sensors to consumers may cause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time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time is a function of many factors including contextual parameters and application characteristics that can change over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computation offloading policy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and dynamic system is critical since dynamicity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environment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network condition, workload arrival at computing nodes, user traffic, and application characteristics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over time.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The W 5 framework for computation offloading in the IoT considering the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18" y="611766"/>
            <a:ext cx="6139238" cy="58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73274" y="11561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15965" y="1016051"/>
            <a:ext cx="39438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Where to offload: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should determine where the computation is offloaded, depending on the variety of parameters such as objectives, availability of resources, and required computation capacity for performing computations.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Solution: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workloads to more capable computing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</p:txBody>
      </p:sp>
      <p:pic>
        <p:nvPicPr>
          <p:cNvPr id="10242" name="Picture 2" descr="The W 5 framework for computation offloading in the IoT considering the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54" y="725628"/>
            <a:ext cx="6930571" cy="57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73274" y="11561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47517" y="815220"/>
            <a:ext cx="39560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offload: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scheduler should determine when the computation is offloaded to upper layers to achieve the required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many uncertainties in the system and environment such as network congestion, overloaded workload, and device battery.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Solution: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scheduling of offloading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The W 5 framework for computation offloading in the IoT considering the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63" y="655768"/>
            <a:ext cx="6534712" cy="58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73274" y="11561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768" y="660581"/>
            <a:ext cx="477866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offload: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scheduler should determine what portion of workloads is offloaded to upper layers.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fact, offloading solutions can be classified into two classes: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full offloading where the whole workloads are offloaded to external resources such as fog or cloud layers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partial offloading where workloads are partitioned into parts to be executed locally or externally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The W 5 framework for computation offloading in the IoT considering the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05" y="719831"/>
            <a:ext cx="6534712" cy="58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28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3274" y="115613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29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73616" y="799643"/>
            <a:ext cx="111103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is classified into three main categories as resource placement, resource scheduling, and computation offloading. Resource placement is about where and how resources are placed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find optimal set resources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to execute tasks or applications while satisfying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(Quality of Service) requirements by optimizing specific objective function (minimizing latency, minimizing energy consumption, etc.).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or scheduling in resource allocation is to determine when and how many resources to allocate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scheduling determines optimal scheduling of tasks, services, or applications to be executed on resources in order to meet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offloading is to determine where and how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resources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moved to execute tasks or applications.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is the transfer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resource-intensive computational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a separate external device in the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of offloading computation over a network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 and overcome the limitation of 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IoTbased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such as computational power, storage, and energy.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0650" y="202240"/>
            <a:ext cx="11511011" cy="684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offloading and computation systems-Response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36" y="218685"/>
            <a:ext cx="11568764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</a:t>
            </a:r>
            <a: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32" y="881466"/>
            <a:ext cx="10809772" cy="4673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Storage and Management: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 provide scalable and reliable storage solutions for the vast amount of data generated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can be stored in the cloud for long-term analysis, compliance, and auditing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Processing and Analytics: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enables powerful data processing and analytics, allowing for real-time and batch processing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analytics, machine learning, and artificial intelligence can be applied to gain actionable insights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Scalability: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provides on-demand scalability, allowing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to handle varying workloads and accommodate a growing number of devices.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Auto-scaling features ensure that computational resources can be dynamically adjusted based on demand.</a:t>
            </a:r>
          </a:p>
        </p:txBody>
      </p:sp>
    </p:spTree>
    <p:extLst>
      <p:ext uri="{BB962C8B-B14F-4D97-AF65-F5344CB8AC3E}">
        <p14:creationId xmlns:p14="http://schemas.microsoft.com/office/powerpoint/2010/main" val="1503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07" y="105447"/>
            <a:ext cx="5452707" cy="76103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91" y="757870"/>
            <a:ext cx="3753050" cy="4351338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Provisioning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 involves the automatic allocation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deallocation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computational resources based on the changing demands of the system.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approach ensures efficient utilization of resources, scalability, and responsiveness to varying workloads.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30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20" y="302255"/>
            <a:ext cx="3448050" cy="5673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83756" y="618926"/>
            <a:ext cx="0" cy="5737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6201" y="253712"/>
            <a:ext cx="2839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 responsible for managing and orchestrating resources across the entire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 architecture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5172" y="1793487"/>
            <a:ext cx="2818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 handling auto-scaling, load balancing, edge/fog node provisioning, and other dynamic resource allocation strategies.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13201" y="3808494"/>
            <a:ext cx="2779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for localized processing near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 nodes for intermediate processing between edge and cloud.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nodes for centralized processing and storage.</a:t>
            </a:r>
            <a:endParaRPr lang="en-US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 flipV="1">
            <a:off x="8155660" y="992376"/>
            <a:ext cx="1168523" cy="395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 flipV="1">
            <a:off x="8003823" y="2532151"/>
            <a:ext cx="899868" cy="81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721510" y="4985268"/>
            <a:ext cx="718226" cy="521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24820" y="4642482"/>
            <a:ext cx="3448050" cy="154656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31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34" y="191869"/>
            <a:ext cx="10515600" cy="76103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70" y="770022"/>
            <a:ext cx="110498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Monitoring and Analysis: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status, network conditions, and application performance.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incoming data and workload patterns to identify resource requirements.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Resource Scaling: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Scaling: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or decrease the computing power (CPU, memory) of existing virtual machines or containers based on workload.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or remove instances of virtual machines or containers to balance the load and handle increased demand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Auto-scaling Policies: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policies that trigger resource scaling based on predefined thresholds or performance metrics.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may include CPU utilization, memory usage, network traffic, or specific application-level metrics.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65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09" y="46329"/>
            <a:ext cx="10515600" cy="76103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8" y="683393"/>
            <a:ext cx="1103055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Load Balancing: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incoming requests or data streams evenly across multiple computing resources to prevent overloading specific nodes.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load balancing strategies dynamically based on current conditions.</a:t>
            </a: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Edge and Fog Node Provisioning: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allocate computing resources at the edge and fog layers to handle localized processing.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number of edge and fog nodes based on the proximity to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the intensity of processing required.</a:t>
            </a: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Cloud Bursting: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 excess processing tasks to the cloud during peak workloads.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provision additional cloud resources as needed and release them when demand decreases.</a:t>
            </a: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Predictive Analytics: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historical data and machine learning models to predict future resource demands.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allocate resources before a surge in demand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4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34" y="191869"/>
            <a:ext cx="10515600" cy="76103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72" y="952900"/>
            <a:ext cx="1107867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Policy-based Allocation: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policies that govern how resources should be allocated based on specific application requirements, quality of service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cost considerations.</a:t>
            </a: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Real-time Adaptation: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resource provisioning in real-time based on the evolving nature of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application requirements.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quickly to sudden changes in workload or network conditions.</a:t>
            </a: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Automated Configuration Management: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configuration management tools to automate the setup and configuration of new resources.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consistency and reliability across dynamically provisioned resources.</a:t>
            </a: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Feedback Loops: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feedback loops to continuously assess the effectiveness of resource provisioning.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provisioning strategies based on the feedback received from monitoring and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9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85992"/>
            <a:ext cx="10515600" cy="104978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aspects of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00" y="1135781"/>
            <a:ext cx="674951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 critical aspect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convergence, as the integration of Internet of Things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devices with cloud computing introduces new challenges and vulnerabilities.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of data, devices, and communications is essential for the successful and safe deployment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34</a:t>
            </a:fld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152598" y="183080"/>
            <a:ext cx="2498558" cy="6256739"/>
            <a:chOff x="8518358" y="269189"/>
            <a:chExt cx="2498558" cy="5903964"/>
          </a:xfrm>
        </p:grpSpPr>
        <p:sp>
          <p:nvSpPr>
            <p:cNvPr id="6" name="Rectangle 5"/>
            <p:cNvSpPr/>
            <p:nvPr/>
          </p:nvSpPr>
          <p:spPr>
            <a:xfrm>
              <a:off x="8518358" y="269189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Security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8358" y="1135780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Security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8358" y="2019702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IOT Device Security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18358" y="2886292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Access Control and Identity Management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18358" y="3760776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 Monitoring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18358" y="4627367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and Patch </a:t>
              </a:r>
              <a:r>
                <a:rPr lang="en-US" dirty="0" err="1" smtClean="0"/>
                <a:t>Mangement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18358" y="5489759"/>
              <a:ext cx="2498558" cy="683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Privacy protection and Physical Security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9767637" y="952583"/>
              <a:ext cx="0" cy="18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790898" y="1819174"/>
              <a:ext cx="0" cy="18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790898" y="2703096"/>
              <a:ext cx="0" cy="18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90898" y="3569686"/>
              <a:ext cx="0" cy="18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792903" y="4444170"/>
              <a:ext cx="0" cy="18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9790898" y="5310761"/>
              <a:ext cx="0" cy="18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36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85992"/>
            <a:ext cx="10515600" cy="104978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aspects of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196" y="789271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Security: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strong authentication mechanisms to ensure that only authorized devices can access the network and cloud services.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Boot: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devices boot securely, verifying the integrity of their firmware and software components.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Identity: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 unique identities to each device and manage these identities securely.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 data both in transit and at rest to protect it from interception or unauthorized access.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measures to ensure the integrity of data during transmission and storage.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Protocols: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secure communication protocols (e.g., TLS/SSL) for data transmission between devices, edge, and cloud.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and Intrusion Detection Systems (IDS):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firewalls and IDS to monitor and protect the network from malicious activities.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26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85992"/>
            <a:ext cx="10515600" cy="104978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aspects of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776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(RBAC):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RBAC to restrict access to resources based on the roles and responsibilities of users and devices.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 Principle: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Grant the minimum level of access necessary for devices and users to perform their functions.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Security: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Enforce MFA for accessing cloud services to add an extra layer of security.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 Security: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cloud provider maintains robust physical and environmental security measures.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Monitoring and Logging: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 and Event Management (SIEM):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SIEM solutions to monitor and analyze security events across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infrastructure.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and analyze logs to detect and respond to security incidents.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85992"/>
            <a:ext cx="10515600" cy="104978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aspects of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776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Patch Management: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Regularly update device firmware to patch vulnerabilities and improve security.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Management: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security patches to cloud infrastructure and services to address known vulnerabilities.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Protection: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Minimization: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and store only the data necessary for the intended purpose to minimize privacy risks.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Policies: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Clearly communicate privacy policies to users and ensure compliance with applicable data protection regulations.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Access Controls: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physical access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devices, edge infrastructure, and cloud data centers.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 Detection: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mechanisms to detect tampering or unauthorized physical access to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95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85992"/>
            <a:ext cx="10515600" cy="104978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aspects of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776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and Recovery: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Plan: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and regularly test an incident response plan to efficiently address and mitigate security incidents.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backup and recovery procedures to minimize data loss in the event of a security incident.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Assessments: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compliance with relevant regulations and standards, such as GDPR, HIPAA, or industry-specific requirements.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Development Practices: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Coding Standards: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Adhere to secure coding practices during the development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cloud applications.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regular security assessments, including penetration testing and code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95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39</a:t>
            </a:fld>
            <a:endParaRPr lang="en-IN"/>
          </a:p>
        </p:txBody>
      </p:sp>
      <p:pic>
        <p:nvPicPr>
          <p:cNvPr id="13314" name="Picture 2" descr="iot cloud risks mapped to web application risk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7594" r="3244" b="8349"/>
          <a:stretch/>
        </p:blipFill>
        <p:spPr bwMode="auto">
          <a:xfrm>
            <a:off x="833663" y="1066371"/>
            <a:ext cx="10495797" cy="541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8686" y="179754"/>
            <a:ext cx="10725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open on a new window"/>
              </a:rPr>
              <a:t>Top </a:t>
            </a:r>
            <a:r>
              <a:rPr 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open on a new window"/>
              </a:rPr>
              <a:t>10 web application security risks</a:t>
            </a:r>
            <a:r>
              <a:rPr lang="en-US" sz="3000" b="1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according to the Open Web Application Security Project (OWASP)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5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36" y="218685"/>
            <a:ext cx="11568764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</a:t>
            </a:r>
            <a: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61" y="1006595"/>
            <a:ext cx="10809772" cy="4673142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Device Management: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 offer centralized device management capabilities, allowing for remote monitoring, configuration, and firmware updates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health and status information can be easily tracked and managed through cloud-based services.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Security and Authentication: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provide robust security features, including encryption, access control, and identity management.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security measures help protect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data from potential threats.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Real-time Communication: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messaging and communication services facilitate real-time interaction between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applications.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notifications, alerts, and commands can be delivered efficiently through cloud infrastructure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38" y="96609"/>
            <a:ext cx="11511011" cy="6840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1058" y="614031"/>
            <a:ext cx="590910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secure the flow of data early into the process.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must secure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flow by implementing edge monitoring and filtering tools to detect suspicious activity, anomalies, and identify connected devices early in processing.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cloud-based solutions to bring security closer to the edge.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must protect edge devices from physical and cyber threats, using cloud-based solutions like fog computing to enhance security and processing capabilities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vulnerability checks regularly.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vulnerability testing can detect errors in an ecosystem, allowing enterprises to conduct testing on specific components or the entire ecosystem as long as it's conducted regularly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Towards secure convergence of Cloud and IoT — ENIS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t="5087" r="10777" b="5495"/>
          <a:stretch/>
        </p:blipFill>
        <p:spPr bwMode="auto">
          <a:xfrm>
            <a:off x="6172034" y="294245"/>
            <a:ext cx="5878796" cy="59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02" y="231364"/>
            <a:ext cx="11511011" cy="6840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9403" y="873720"/>
            <a:ext cx="1089439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continuous updates and patches.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can effectively and securely distribute software updates using the cloud, which is crucial in preventing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vulnerabilities from being exploited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passwords for both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linked cloud services.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passwords contribute to successful data breaches, necessitating stringent password policies for enterprises,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cloud services are susceptible to intrusions due to guessable credentials.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clear, effective, and detailed access control plan.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should develop a comprehensive access control plan, identifying users, groups, and roles for detailed authentication and authorization policies in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ecosystem, applying the principle of least privilege.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code or application security best practices.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ecosystems benefit organizations by simplifying control and enabling remote usability through code or applications. Best practices include static and dynamic application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the shared responsibility model.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should consider the shared responsibility model used by cloud service providers and employ cloud-specific security solutions to ensure data protection in cloud-native systems.</a:t>
            </a:r>
          </a:p>
        </p:txBody>
      </p:sp>
    </p:spTree>
    <p:extLst>
      <p:ext uri="{BB962C8B-B14F-4D97-AF65-F5344CB8AC3E}">
        <p14:creationId xmlns:p14="http://schemas.microsoft.com/office/powerpoint/2010/main" val="4089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36" y="134120"/>
            <a:ext cx="10515600" cy="87653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197" y="1010654"/>
            <a:ext cx="10871734" cy="4351338"/>
          </a:xfrm>
        </p:spPr>
        <p:txBody>
          <a:bodyPr>
            <a:noAutofit/>
          </a:bodyPr>
          <a:lstStyle/>
          <a:p>
            <a:pPr algn="just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 offers a wide range of use cases across various industries, leveraging the combined power of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cloud computing.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Automation: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thermostats, security cameras, doorbell cameras, lights, and appliances.</a:t>
            </a:r>
          </a:p>
          <a:p>
            <a:pPr lvl="1" algn="just"/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control and monitoring of devices through a cloud platform. Users can remotely access and manage their smart home devices, receive real-time notifications, and analyze historical data for energy efficiency.</a:t>
            </a: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Manufacturing: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on machinery, RFID tags on products, and monitoring devices for quality control.</a:t>
            </a:r>
          </a:p>
          <a:p>
            <a:pPr lvl="1" algn="just"/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of production lines, predictive maintenance using cloud analytics, and centralized control of manufacturing processes. The cloud enables data storage, analysis, and seamless integration with other enterprise systems.</a:t>
            </a:r>
          </a:p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Monitoring: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Wearable health trackers, smart medical devices, and sensors for patient monitoring.</a:t>
            </a:r>
          </a:p>
          <a:p>
            <a:pPr lvl="1" algn="just"/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monitoring of patient health, real-time data transmission to cloud platforms for analysis, and storage of patient records. Cloud-based applications can provide healthcare professionals with insights for personalized patient care.</a:t>
            </a:r>
          </a:p>
          <a:p>
            <a:pPr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15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86" y="85994"/>
            <a:ext cx="10515600" cy="87653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18" y="798898"/>
            <a:ext cx="11106750" cy="4351338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for air quality, water quality, and climate conditions.</a:t>
            </a:r>
          </a:p>
          <a:p>
            <a:pPr lvl="1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monitoring of environmental parameters, early detection of pollution events, and data analysis for environmental research. Cloud platforms facilitate collaboration between researchers and government agencies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Soil sensors, weather stations, drones, and GPS-equipped tractors.</a:t>
            </a:r>
          </a:p>
          <a:p>
            <a:pPr lvl="1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farming through real-time data analytics, weather predictions, and crop health monitoring. Farmers can optimize irrigation, plan planting schedules, and receive insights for efficient resource utilization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and Transportation: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in vehicles, GPS systems, and connectivity for in-car applications.</a:t>
            </a:r>
          </a:p>
          <a:p>
            <a:pPr lvl="1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tracking, monitoring vehicle health, and predictive maintenance. Cloud services can provide traffic updates, navigation assistance, and facilitate over-the-air updates for vehicle software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Visibility: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RFID tags, GPS trackers, and temperature sensors for goods in transit.</a:t>
            </a:r>
          </a:p>
          <a:p>
            <a:pPr lvl="1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tracking of shipments, monitoring of environmental conditions during transportation, and data-driven insights for supply chain optimization. Cloud platforms enhance transparency and collaboration across the entire supply chain.</a:t>
            </a:r>
          </a:p>
          <a:p>
            <a:pPr lvl="1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32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9" y="288124"/>
            <a:ext cx="10515600" cy="87653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73" y="1049155"/>
            <a:ext cx="10567735" cy="4351338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Cities: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streetlights, environmental sensors, waste management sensors, and public transportation systems.</a:t>
            </a:r>
          </a:p>
          <a:p>
            <a:pPr lvl="1" algn="just"/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City-wide data aggregation for monitoring air quality, traffic flow, energy consumption, and waste management. Cloud platforms enable efficient city planning and resource allocation based on real-time and historical data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Inventory Management: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RFID tags, smart shelves, and inventory tracking sensors.</a:t>
            </a:r>
          </a:p>
          <a:p>
            <a:pPr lvl="1" algn="just"/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of inventory levels, demand forecasting, and supply chain optimization. Cloud-based analytics help retailers make data-driven decisions for stock replenishment and improve overall supply chain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meters, sensors in power grids, and energy consumption monitoring devices.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of energy consumption, predictive maintenance for power infrastructure, and optimization of energy distribution. Cloud analytics help utility companies balance supply and demand efficiently.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78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40" y="157070"/>
            <a:ext cx="10515600" cy="73215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Summary-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1" y="889225"/>
            <a:ext cx="10602229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facilitate effective data processing, storage, and analysis, cloud computing and the Internet of Things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merging. This involves integrating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with cloud services.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architectures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convergence: Fog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Edge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Hierarchical Architecture, Client-Server Model,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and Containerization.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cloud redefines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IoT’s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for future expansions and gives the cloud an avenue for creating new services and boosting capabilities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convergence, data offloading and computation refer to the deliberate allocation of data processing responsibilities among various architectural levels, such as edge devices, fog nodes, and cloud servers.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with cloud computing presents new challenges and vulnerabilities, necessitating the security of data, devices, and communications for the successful and safe deployment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36" y="218685"/>
            <a:ext cx="11568764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Convergence</a:t>
            </a:r>
            <a: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5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412" y="881466"/>
            <a:ext cx="10900410" cy="4673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Cost Optimization: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allow organizations to pay for the resources they consume, promoting cost efficiency.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eliminates the need for significant upfront investments in infrastructure and provides flexibility in resource utilization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Edge and Fog Computing Integration: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 often involves integrating edge and fog computing models to distribute processing closer to the data source.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and fog computing reduce latency and bandwidth usage by performing initial processing near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Standardization and Interoperability: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 often adhere to industry standards, promoting interoperability among diverse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protocols and APIs facilitate seamless communication and integration within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ecosystem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36" y="218685"/>
            <a:ext cx="1156876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cloud computing in the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6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6" y="1083660"/>
            <a:ext cx="3864775" cy="4673142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diverse selection of devices that fit into the requirements of different industries or settings.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involves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accessing data, applications, or services over the internet — that is, in the cloud — instead of in physical servers or mainframes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ole of cloud in the i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42" y="919967"/>
            <a:ext cx="7386758" cy="55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67" y="365124"/>
            <a:ext cx="11568764" cy="1325563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</a:t>
            </a:r>
            <a: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74" y="1229706"/>
            <a:ext cx="10833618" cy="530920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operation and interoperability: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lack interoperability resources, but cloud integration enables remote tasks like asset data gathering and maintenance on deployed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cloud technologies efficiently handle unstructured data from multiple sensors, providing more space for data aggregation and analysis when combined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capabilities: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apps have limited processing capabilities, but cloud integration allows for unlimited virtual processing using AI and ML for data-driven decision-making and improvements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technology enhances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by improving authentication mechanisms and device identity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472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42" y="201495"/>
            <a:ext cx="11568764" cy="684030"/>
          </a:xfrm>
        </p:spPr>
        <p:txBody>
          <a:bodyPr>
            <a:normAutofit fontScale="90000"/>
          </a:bodyPr>
          <a:lstStyle/>
          <a:p>
            <a:r>
              <a:rPr lang="en-IN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 Challenges and solutions</a:t>
            </a:r>
            <a:endParaRPr lang="en-IN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849" y="959552"/>
            <a:ext cx="11604017" cy="53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11" y="247634"/>
            <a:ext cx="11511011" cy="684030"/>
          </a:xfrm>
        </p:spPr>
        <p:txBody>
          <a:bodyPr>
            <a:noAutofit/>
          </a:bodyPr>
          <a:lstStyle/>
          <a:p>
            <a:r>
              <a:rPr lang="en-IN" sz="32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-cloud convergence Challenges </a:t>
            </a:r>
            <a:r>
              <a:rPr lang="en-IN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secure </a:t>
            </a:r>
            <a:r>
              <a:rPr lang="en-IN" sz="3200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-cloud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C0DE-DCDD-4E4A-94B2-51DFA80EB953}" type="slidenum">
              <a:rPr lang="en-IN" smtClean="0"/>
              <a:t>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22034" y="889407"/>
            <a:ext cx="107317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arising from centralizing the entry into critical infrastructure.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cloud reduces attack surface by restricting traffic through API gateways. However, a high-end firewall is needed to protect data flow, as a single entry could lead to potential attackers entering the infrastructure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data flow between the edge and the cloud: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endpoints or the cloud has inadequate security features, such as authentication and encryption, this could put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open on a new window"/>
              </a:rPr>
              <a:t>access controls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 integrity of the data sent between these two points at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authorization issues: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must carefully consider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devices' handling of sensitive data, particularly in cloud-based ecosystems, and ensure data location is discussed with cloud service providers, particularly in capitalized areas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security measures in 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ecosystem, including changing passwords, network segmentation, and physical device security, can lead to vulnerabilities even with cloud integration, such as limited access without a timeout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misconfiguration and other vulnerabilities: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Misconfiguration in cloud computing allows malicious actors to conduct attacks, potentially causing severe consequences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ecosystem it's part of.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4433</Words>
  <Application>Microsoft Office PowerPoint</Application>
  <PresentationFormat>Widescreen</PresentationFormat>
  <Paragraphs>403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Topics in Module-4-IoT-Cloud Convergence </vt:lpstr>
      <vt:lpstr>IoT Cloud Convergence </vt:lpstr>
      <vt:lpstr>IoT Cloud Convergence </vt:lpstr>
      <vt:lpstr>IoT Cloud Convergence </vt:lpstr>
      <vt:lpstr>IoT Cloud Convergence </vt:lpstr>
      <vt:lpstr>Role of cloud computing in the IoT </vt:lpstr>
      <vt:lpstr>Advantages of IoT-cloud convergence </vt:lpstr>
      <vt:lpstr>IoT-cloud convergence Challenges and solutions</vt:lpstr>
      <vt:lpstr>IoT-cloud convergence Challenges in secure IoT-cloud environments</vt:lpstr>
      <vt:lpstr>Architectures for IoT convergence</vt:lpstr>
      <vt:lpstr>Architectures for IoT convergence-Fog Computing Architecture </vt:lpstr>
      <vt:lpstr>Architectures for IoT convergence –Edge Architecture </vt:lpstr>
      <vt:lpstr>Architectures for IoT convergence- hierarchical architecture</vt:lpstr>
      <vt:lpstr>Architectures for IoT convergence -Client-Server Model</vt:lpstr>
      <vt:lpstr>Architectures for IoT convergence-Microservices Architecture</vt:lpstr>
      <vt:lpstr>Architectures for IoT convergence- Serverless Architecture</vt:lpstr>
      <vt:lpstr>Architectures for IoT convergence Containerization</vt:lpstr>
      <vt:lpstr>Data offloading and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Resource Provisioning</vt:lpstr>
      <vt:lpstr>Dynamic Resource Provisioning</vt:lpstr>
      <vt:lpstr>Dynamic Resource Provisioning</vt:lpstr>
      <vt:lpstr>Dynamic Resource Provisioning</vt:lpstr>
      <vt:lpstr>Security aspects of IoT convergence</vt:lpstr>
      <vt:lpstr>Security aspects of IoT convergence</vt:lpstr>
      <vt:lpstr>Security aspects of IoT convergence</vt:lpstr>
      <vt:lpstr>Security aspects of IoT convergence</vt:lpstr>
      <vt:lpstr>Security aspects of IoT convergence</vt:lpstr>
      <vt:lpstr>PowerPoint Presentation</vt:lpstr>
      <vt:lpstr>Securing IoT-cloud convergence</vt:lpstr>
      <vt:lpstr>Securing IoT-cloud convergence</vt:lpstr>
      <vt:lpstr>Use Cases</vt:lpstr>
      <vt:lpstr>Use Cases</vt:lpstr>
      <vt:lpstr>Use Cases</vt:lpstr>
      <vt:lpstr>Summary-IoT-Cloud Convergence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ECE3047 - Machine Learning Fundamentals</dc:title>
  <dc:creator>Microsoft account</dc:creator>
  <cp:lastModifiedBy>Microsoft account</cp:lastModifiedBy>
  <cp:revision>600</cp:revision>
  <dcterms:created xsi:type="dcterms:W3CDTF">2022-07-20T05:09:46Z</dcterms:created>
  <dcterms:modified xsi:type="dcterms:W3CDTF">2024-02-27T03:53:25Z</dcterms:modified>
</cp:coreProperties>
</file>