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348" r:id="rId3"/>
    <p:sldId id="383" r:id="rId4"/>
    <p:sldId id="384" r:id="rId5"/>
    <p:sldId id="395" r:id="rId6"/>
    <p:sldId id="396" r:id="rId7"/>
    <p:sldId id="385" r:id="rId8"/>
    <p:sldId id="397" r:id="rId9"/>
    <p:sldId id="398" r:id="rId10"/>
    <p:sldId id="399" r:id="rId11"/>
    <p:sldId id="400" r:id="rId12"/>
    <p:sldId id="401" r:id="rId13"/>
    <p:sldId id="402" r:id="rId14"/>
    <p:sldId id="403" r:id="rId15"/>
    <p:sldId id="404" r:id="rId16"/>
    <p:sldId id="405" r:id="rId17"/>
    <p:sldId id="406" r:id="rId18"/>
    <p:sldId id="408" r:id="rId19"/>
    <p:sldId id="409" r:id="rId20"/>
    <p:sldId id="410" r:id="rId21"/>
    <p:sldId id="411" r:id="rId22"/>
    <p:sldId id="407" r:id="rId23"/>
    <p:sldId id="412" r:id="rId24"/>
    <p:sldId id="413" r:id="rId25"/>
    <p:sldId id="414" r:id="rId26"/>
    <p:sldId id="415" r:id="rId27"/>
    <p:sldId id="416" r:id="rId28"/>
    <p:sldId id="418" r:id="rId29"/>
    <p:sldId id="419" r:id="rId30"/>
    <p:sldId id="420" r:id="rId31"/>
    <p:sldId id="42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0A14B-95AA-4A6E-8428-FB2664DE572C}"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C9E1D-3559-4370-B571-8B0AA96B1813}" type="slidenum">
              <a:rPr lang="en-IN" smtClean="0"/>
              <a:t>‹#›</a:t>
            </a:fld>
            <a:endParaRPr lang="en-IN"/>
          </a:p>
        </p:txBody>
      </p:sp>
    </p:spTree>
    <p:extLst>
      <p:ext uri="{BB962C8B-B14F-4D97-AF65-F5344CB8AC3E}">
        <p14:creationId xmlns:p14="http://schemas.microsoft.com/office/powerpoint/2010/main" val="2000168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a:t>
            </a:fld>
            <a:endParaRPr lang="en-IN"/>
          </a:p>
        </p:txBody>
      </p:sp>
    </p:spTree>
    <p:extLst>
      <p:ext uri="{BB962C8B-B14F-4D97-AF65-F5344CB8AC3E}">
        <p14:creationId xmlns:p14="http://schemas.microsoft.com/office/powerpoint/2010/main" val="123628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11</a:t>
            </a:fld>
            <a:endParaRPr lang="en-IN"/>
          </a:p>
        </p:txBody>
      </p:sp>
    </p:spTree>
    <p:extLst>
      <p:ext uri="{BB962C8B-B14F-4D97-AF65-F5344CB8AC3E}">
        <p14:creationId xmlns:p14="http://schemas.microsoft.com/office/powerpoint/2010/main" val="4146637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12</a:t>
            </a:fld>
            <a:endParaRPr lang="en-IN"/>
          </a:p>
        </p:txBody>
      </p:sp>
    </p:spTree>
    <p:extLst>
      <p:ext uri="{BB962C8B-B14F-4D97-AF65-F5344CB8AC3E}">
        <p14:creationId xmlns:p14="http://schemas.microsoft.com/office/powerpoint/2010/main" val="1731154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13</a:t>
            </a:fld>
            <a:endParaRPr lang="en-IN"/>
          </a:p>
        </p:txBody>
      </p:sp>
    </p:spTree>
    <p:extLst>
      <p:ext uri="{BB962C8B-B14F-4D97-AF65-F5344CB8AC3E}">
        <p14:creationId xmlns:p14="http://schemas.microsoft.com/office/powerpoint/2010/main" val="400494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2</a:t>
            </a:fld>
            <a:endParaRPr lang="en-IN"/>
          </a:p>
        </p:txBody>
      </p:sp>
    </p:spTree>
    <p:extLst>
      <p:ext uri="{BB962C8B-B14F-4D97-AF65-F5344CB8AC3E}">
        <p14:creationId xmlns:p14="http://schemas.microsoft.com/office/powerpoint/2010/main" val="475753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3</a:t>
            </a:fld>
            <a:endParaRPr lang="en-IN"/>
          </a:p>
        </p:txBody>
      </p:sp>
    </p:spTree>
    <p:extLst>
      <p:ext uri="{BB962C8B-B14F-4D97-AF65-F5344CB8AC3E}">
        <p14:creationId xmlns:p14="http://schemas.microsoft.com/office/powerpoint/2010/main" val="826613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4</a:t>
            </a:fld>
            <a:endParaRPr lang="en-IN"/>
          </a:p>
        </p:txBody>
      </p:sp>
    </p:spTree>
    <p:extLst>
      <p:ext uri="{BB962C8B-B14F-4D97-AF65-F5344CB8AC3E}">
        <p14:creationId xmlns:p14="http://schemas.microsoft.com/office/powerpoint/2010/main" val="68187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5</a:t>
            </a:fld>
            <a:endParaRPr lang="en-IN"/>
          </a:p>
        </p:txBody>
      </p:sp>
    </p:spTree>
    <p:extLst>
      <p:ext uri="{BB962C8B-B14F-4D97-AF65-F5344CB8AC3E}">
        <p14:creationId xmlns:p14="http://schemas.microsoft.com/office/powerpoint/2010/main" val="117355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7</a:t>
            </a:fld>
            <a:endParaRPr lang="en-IN"/>
          </a:p>
        </p:txBody>
      </p:sp>
    </p:spTree>
    <p:extLst>
      <p:ext uri="{BB962C8B-B14F-4D97-AF65-F5344CB8AC3E}">
        <p14:creationId xmlns:p14="http://schemas.microsoft.com/office/powerpoint/2010/main" val="354275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8</a:t>
            </a:fld>
            <a:endParaRPr lang="en-IN"/>
          </a:p>
        </p:txBody>
      </p:sp>
    </p:spTree>
    <p:extLst>
      <p:ext uri="{BB962C8B-B14F-4D97-AF65-F5344CB8AC3E}">
        <p14:creationId xmlns:p14="http://schemas.microsoft.com/office/powerpoint/2010/main" val="88367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9</a:t>
            </a:fld>
            <a:endParaRPr lang="en-IN"/>
          </a:p>
        </p:txBody>
      </p:sp>
    </p:spTree>
    <p:extLst>
      <p:ext uri="{BB962C8B-B14F-4D97-AF65-F5344CB8AC3E}">
        <p14:creationId xmlns:p14="http://schemas.microsoft.com/office/powerpoint/2010/main" val="3341714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FC9E1D-3559-4370-B571-8B0AA96B1813}" type="slidenum">
              <a:rPr lang="en-IN" smtClean="0"/>
              <a:t>10</a:t>
            </a:fld>
            <a:endParaRPr lang="en-IN"/>
          </a:p>
        </p:txBody>
      </p:sp>
    </p:spTree>
    <p:extLst>
      <p:ext uri="{BB962C8B-B14F-4D97-AF65-F5344CB8AC3E}">
        <p14:creationId xmlns:p14="http://schemas.microsoft.com/office/powerpoint/2010/main" val="2855831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1378DF-D2B4-41E2-B476-F72E2EEB0123}" type="datetime1">
              <a:rPr lang="en-IN" smtClean="0"/>
              <a:t>14-03-2024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332601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CCE74BE-0DA8-46FE-987D-11ABB546CB40}" type="datetime1">
              <a:rPr lang="en-IN" smtClean="0"/>
              <a:t>14-03-2024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111599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4F58D7-7B80-4F7D-88F4-CC93D8C1D1C8}" type="datetime1">
              <a:rPr lang="en-IN" smtClean="0"/>
              <a:t>14-03-2024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500461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9F1E89-6D29-4C74-8780-2CDF25C3236E}" type="datetime1">
              <a:rPr lang="en-IN" smtClean="0"/>
              <a:t>14-03-2024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133781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29229-A663-49CA-A68F-42315D612E8B}" type="datetime1">
              <a:rPr lang="en-IN" smtClean="0"/>
              <a:t>14-03-2024</a:t>
            </a:fld>
            <a:endParaRPr lang="en-IN"/>
          </a:p>
        </p:txBody>
      </p:sp>
      <p:sp>
        <p:nvSpPr>
          <p:cNvPr id="5" name="Footer Placeholder 4"/>
          <p:cNvSpPr>
            <a:spLocks noGrp="1"/>
          </p:cNvSpPr>
          <p:nvPr>
            <p:ph type="ftr" sz="quarter" idx="11"/>
          </p:nvPr>
        </p:nvSpPr>
        <p:spPr/>
        <p:txBody>
          <a:bodyPr/>
          <a:lstStyle/>
          <a:p>
            <a:r>
              <a:rPr lang="en-US"/>
              <a:t>Prepared by Dr. Rohith G, AP(Senior),VIT Chennai</a:t>
            </a:r>
            <a:endParaRPr lang="en-IN"/>
          </a:p>
        </p:txBody>
      </p:sp>
      <p:sp>
        <p:nvSpPr>
          <p:cNvPr id="6" name="Slide Number Placeholder 5"/>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17197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556855-18B7-4595-B8F1-3C825A9B9FD1}" type="datetime1">
              <a:rPr lang="en-IN" smtClean="0"/>
              <a:t>14-03-2024</a:t>
            </a:fld>
            <a:endParaRPr lang="en-IN"/>
          </a:p>
        </p:txBody>
      </p:sp>
      <p:sp>
        <p:nvSpPr>
          <p:cNvPr id="6" name="Footer Placeholder 5"/>
          <p:cNvSpPr>
            <a:spLocks noGrp="1"/>
          </p:cNvSpPr>
          <p:nvPr>
            <p:ph type="ftr" sz="quarter" idx="11"/>
          </p:nvPr>
        </p:nvSpPr>
        <p:spPr/>
        <p:txBody>
          <a:bodyPr/>
          <a:lstStyle/>
          <a:p>
            <a:r>
              <a:rPr lang="en-US"/>
              <a:t>Prepared by Dr. Rohith G, AP(Senior),VIT Chennai</a:t>
            </a:r>
            <a:endParaRPr lang="en-IN"/>
          </a:p>
        </p:txBody>
      </p:sp>
      <p:sp>
        <p:nvSpPr>
          <p:cNvPr id="7" name="Slide Number Placeholder 6"/>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66918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CA4BF8-C3CB-43BE-9DDB-2B31D72F0DA8}" type="datetime1">
              <a:rPr lang="en-IN" smtClean="0"/>
              <a:t>14-03-2024</a:t>
            </a:fld>
            <a:endParaRPr lang="en-IN"/>
          </a:p>
        </p:txBody>
      </p:sp>
      <p:sp>
        <p:nvSpPr>
          <p:cNvPr id="8" name="Footer Placeholder 7"/>
          <p:cNvSpPr>
            <a:spLocks noGrp="1"/>
          </p:cNvSpPr>
          <p:nvPr>
            <p:ph type="ftr" sz="quarter" idx="11"/>
          </p:nvPr>
        </p:nvSpPr>
        <p:spPr/>
        <p:txBody>
          <a:bodyPr/>
          <a:lstStyle/>
          <a:p>
            <a:r>
              <a:rPr lang="en-US"/>
              <a:t>Prepared by Dr. Rohith G, AP(Senior),VIT Chennai</a:t>
            </a:r>
            <a:endParaRPr lang="en-IN"/>
          </a:p>
        </p:txBody>
      </p:sp>
      <p:sp>
        <p:nvSpPr>
          <p:cNvPr id="9" name="Slide Number Placeholder 8"/>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92946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47B52D1-890D-416D-872E-C4CAFCF45D00}" type="datetime1">
              <a:rPr lang="en-IN" smtClean="0"/>
              <a:t>14-03-2024</a:t>
            </a:fld>
            <a:endParaRPr lang="en-IN"/>
          </a:p>
        </p:txBody>
      </p:sp>
      <p:sp>
        <p:nvSpPr>
          <p:cNvPr id="4" name="Footer Placeholder 3"/>
          <p:cNvSpPr>
            <a:spLocks noGrp="1"/>
          </p:cNvSpPr>
          <p:nvPr>
            <p:ph type="ftr" sz="quarter" idx="11"/>
          </p:nvPr>
        </p:nvSpPr>
        <p:spPr/>
        <p:txBody>
          <a:bodyPr/>
          <a:lstStyle/>
          <a:p>
            <a:r>
              <a:rPr lang="en-US"/>
              <a:t>Prepared by Dr. Rohith G, AP(Senior),VIT Chennai</a:t>
            </a:r>
            <a:endParaRPr lang="en-IN"/>
          </a:p>
        </p:txBody>
      </p:sp>
      <p:sp>
        <p:nvSpPr>
          <p:cNvPr id="5" name="Slide Number Placeholder 4"/>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103275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5A84C-5570-458D-A575-411B115854AB}" type="datetime1">
              <a:rPr lang="en-IN" smtClean="0"/>
              <a:t>14-03-2024</a:t>
            </a:fld>
            <a:endParaRPr lang="en-IN"/>
          </a:p>
        </p:txBody>
      </p:sp>
      <p:sp>
        <p:nvSpPr>
          <p:cNvPr id="3" name="Footer Placeholder 2"/>
          <p:cNvSpPr>
            <a:spLocks noGrp="1"/>
          </p:cNvSpPr>
          <p:nvPr>
            <p:ph type="ftr" sz="quarter" idx="11"/>
          </p:nvPr>
        </p:nvSpPr>
        <p:spPr/>
        <p:txBody>
          <a:bodyPr/>
          <a:lstStyle/>
          <a:p>
            <a:r>
              <a:rPr lang="en-US"/>
              <a:t>Prepared by Dr. Rohith G, AP(Senior),VIT Chennai</a:t>
            </a:r>
            <a:endParaRPr lang="en-IN"/>
          </a:p>
        </p:txBody>
      </p:sp>
      <p:sp>
        <p:nvSpPr>
          <p:cNvPr id="4" name="Slide Number Placeholder 3"/>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59021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4C3049-F003-45B7-838F-49D0DDAE6A1A}" type="datetime1">
              <a:rPr lang="en-IN" smtClean="0"/>
              <a:t>14-03-2024</a:t>
            </a:fld>
            <a:endParaRPr lang="en-IN"/>
          </a:p>
        </p:txBody>
      </p:sp>
      <p:sp>
        <p:nvSpPr>
          <p:cNvPr id="6" name="Footer Placeholder 5"/>
          <p:cNvSpPr>
            <a:spLocks noGrp="1"/>
          </p:cNvSpPr>
          <p:nvPr>
            <p:ph type="ftr" sz="quarter" idx="11"/>
          </p:nvPr>
        </p:nvSpPr>
        <p:spPr/>
        <p:txBody>
          <a:bodyPr/>
          <a:lstStyle/>
          <a:p>
            <a:r>
              <a:rPr lang="en-US"/>
              <a:t>Prepared by Dr. Rohith G, AP(Senior),VIT Chennai</a:t>
            </a:r>
            <a:endParaRPr lang="en-IN"/>
          </a:p>
        </p:txBody>
      </p:sp>
      <p:sp>
        <p:nvSpPr>
          <p:cNvPr id="7" name="Slide Number Placeholder 6"/>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54422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C804EC-BC02-4927-BC13-801DF8B887E5}" type="datetime1">
              <a:rPr lang="en-IN" smtClean="0"/>
              <a:t>14-03-2024</a:t>
            </a:fld>
            <a:endParaRPr lang="en-IN"/>
          </a:p>
        </p:txBody>
      </p:sp>
      <p:sp>
        <p:nvSpPr>
          <p:cNvPr id="6" name="Footer Placeholder 5"/>
          <p:cNvSpPr>
            <a:spLocks noGrp="1"/>
          </p:cNvSpPr>
          <p:nvPr>
            <p:ph type="ftr" sz="quarter" idx="11"/>
          </p:nvPr>
        </p:nvSpPr>
        <p:spPr/>
        <p:txBody>
          <a:bodyPr/>
          <a:lstStyle/>
          <a:p>
            <a:r>
              <a:rPr lang="en-US"/>
              <a:t>Prepared by Dr. Rohith G, AP(Senior),VIT Chennai</a:t>
            </a:r>
            <a:endParaRPr lang="en-IN"/>
          </a:p>
        </p:txBody>
      </p:sp>
      <p:sp>
        <p:nvSpPr>
          <p:cNvPr id="7" name="Slide Number Placeholder 6"/>
          <p:cNvSpPr>
            <a:spLocks noGrp="1"/>
          </p:cNvSpPr>
          <p:nvPr>
            <p:ph type="sldNum" sz="quarter" idx="12"/>
          </p:nvPr>
        </p:nvSpPr>
        <p:spPr/>
        <p:txBody>
          <a:bodyPr/>
          <a:lstStyle/>
          <a:p>
            <a:fld id="{B1B7C0DE-DCDD-4E4A-94B2-51DFA80EB953}" type="slidenum">
              <a:rPr lang="en-IN" smtClean="0"/>
              <a:t>‹#›</a:t>
            </a:fld>
            <a:endParaRPr lang="en-IN"/>
          </a:p>
        </p:txBody>
      </p:sp>
    </p:spTree>
    <p:extLst>
      <p:ext uri="{BB962C8B-B14F-4D97-AF65-F5344CB8AC3E}">
        <p14:creationId xmlns:p14="http://schemas.microsoft.com/office/powerpoint/2010/main" val="206282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7BA05B-B509-49BC-A19E-750ADB34A9FE}" type="datetime1">
              <a:rPr lang="en-IN" smtClean="0"/>
              <a:t>14-03-2024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Dr. Rohith G, AP(Senior),VIT Chennai</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7C0DE-DCDD-4E4A-94B2-51DFA80EB953}" type="slidenum">
              <a:rPr lang="en-IN" smtClean="0"/>
              <a:t>‹#›</a:t>
            </a:fld>
            <a:endParaRPr lang="en-IN"/>
          </a:p>
        </p:txBody>
      </p:sp>
    </p:spTree>
    <p:extLst>
      <p:ext uri="{BB962C8B-B14F-4D97-AF65-F5344CB8AC3E}">
        <p14:creationId xmlns:p14="http://schemas.microsoft.com/office/powerpoint/2010/main" val="749678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57560" cy="1325563"/>
          </a:xfrm>
        </p:spPr>
        <p:txBody>
          <a:bodyPr>
            <a:normAutofit fontScale="90000"/>
          </a:bodyPr>
          <a:lstStyle/>
          <a:p>
            <a:r>
              <a:rPr lang="en-IN" u="sng" dirty="0">
                <a:solidFill>
                  <a:srgbClr val="002060"/>
                </a:solidFill>
                <a:latin typeface="Times New Roman" panose="02020603050405020304" pitchFamily="18" charset="0"/>
                <a:cs typeface="Times New Roman" panose="02020603050405020304" pitchFamily="18" charset="0"/>
              </a:rPr>
              <a:t>Topics in Module-5-Smart Computing over IoT-Cloud</a:t>
            </a:r>
            <a:br>
              <a:rPr lang="en-IN" u="sng" dirty="0">
                <a:solidFill>
                  <a:srgbClr val="002060"/>
                </a:solidFill>
                <a:latin typeface="Times New Roman" panose="02020603050405020304" pitchFamily="18" charset="0"/>
                <a:cs typeface="Times New Roman" panose="02020603050405020304" pitchFamily="18" charset="0"/>
              </a:rPr>
            </a:br>
            <a:endParaRPr lang="en-IN"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1</a:t>
            </a:fld>
            <a:endParaRPr lang="en-IN"/>
          </a:p>
        </p:txBody>
      </p:sp>
      <p:sp>
        <p:nvSpPr>
          <p:cNvPr id="3" name="Content Placeholder 2"/>
          <p:cNvSpPr>
            <a:spLocks noGrp="1"/>
          </p:cNvSpPr>
          <p:nvPr>
            <p:ph idx="1"/>
          </p:nvPr>
        </p:nvSpPr>
        <p:spPr>
          <a:xfrm>
            <a:off x="1323089" y="1303328"/>
            <a:ext cx="3470810" cy="4673142"/>
          </a:xfrm>
        </p:spPr>
        <p:txBody>
          <a:bodyPr>
            <a:normAutofit lnSpcReduction="10000"/>
          </a:bodyPr>
          <a:lstStyle/>
          <a:p>
            <a:r>
              <a:rPr lang="en-US" dirty="0">
                <a:latin typeface="Times New Roman" panose="02020603050405020304" pitchFamily="18" charset="0"/>
                <a:cs typeface="Times New Roman" panose="02020603050405020304" pitchFamily="18" charset="0"/>
              </a:rPr>
              <a:t>Cognitive Computing Capabilities</a:t>
            </a:r>
          </a:p>
          <a:p>
            <a:r>
              <a:rPr lang="en-US" dirty="0">
                <a:latin typeface="Times New Roman" panose="02020603050405020304" pitchFamily="18" charset="0"/>
                <a:cs typeface="Times New Roman" panose="02020603050405020304" pitchFamily="18" charset="0"/>
              </a:rPr>
              <a:t>Underlying Technologies</a:t>
            </a:r>
          </a:p>
          <a:p>
            <a:r>
              <a:rPr lang="en-US" dirty="0">
                <a:latin typeface="Times New Roman" panose="02020603050405020304" pitchFamily="18" charset="0"/>
                <a:cs typeface="Times New Roman" panose="02020603050405020304" pitchFamily="18" charset="0"/>
              </a:rPr>
              <a:t>Empowering Analytics</a:t>
            </a:r>
          </a:p>
          <a:p>
            <a:r>
              <a:rPr lang="en-US" dirty="0">
                <a:latin typeface="Times New Roman" panose="02020603050405020304" pitchFamily="18" charset="0"/>
                <a:cs typeface="Times New Roman" panose="02020603050405020304" pitchFamily="18" charset="0"/>
              </a:rPr>
              <a:t>Deep Learning Approaches – Algorithms, Methods and Techniques</a:t>
            </a:r>
          </a:p>
        </p:txBody>
      </p:sp>
      <p:pic>
        <p:nvPicPr>
          <p:cNvPr id="10" name="Picture 4" descr="Towards secure convergence of Cloud and IoT — ENISA"/>
          <p:cNvPicPr>
            <a:picLocks noChangeAspect="1" noChangeArrowheads="1"/>
          </p:cNvPicPr>
          <p:nvPr/>
        </p:nvPicPr>
        <p:blipFill rotWithShape="1">
          <a:blip r:embed="rId3">
            <a:extLst>
              <a:ext uri="{28A0092B-C50C-407E-A947-70E740481C1C}">
                <a14:useLocalDpi xmlns:a14="http://schemas.microsoft.com/office/drawing/2010/main" val="0"/>
              </a:ext>
            </a:extLst>
          </a:blip>
          <a:srcRect l="13303" r="10351" b="5168"/>
          <a:stretch/>
        </p:blipFill>
        <p:spPr bwMode="auto">
          <a:xfrm>
            <a:off x="5004952" y="957266"/>
            <a:ext cx="5906790" cy="550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28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6" y="218685"/>
            <a:ext cx="11568764" cy="1325563"/>
          </a:xfrm>
        </p:spPr>
        <p:txBody>
          <a:bodyPr>
            <a:normAutofit/>
          </a:bodyPr>
          <a:lstStyle/>
          <a:p>
            <a:r>
              <a:rPr lang="en-US" sz="3600" b="1" dirty="0">
                <a:latin typeface="Times New Roman" panose="02020603050405020304" pitchFamily="18" charset="0"/>
                <a:cs typeface="Times New Roman" panose="02020603050405020304" pitchFamily="18" charset="0"/>
              </a:rPr>
              <a:t>Underlying Technologies</a:t>
            </a:r>
            <a:br>
              <a:rPr lang="en-IN" sz="3600" u="sng" dirty="0">
                <a:solidFill>
                  <a:srgbClr val="002060"/>
                </a:solidFill>
                <a:latin typeface="Times New Roman" panose="02020603050405020304" pitchFamily="18" charset="0"/>
                <a:cs typeface="Times New Roman" panose="02020603050405020304" pitchFamily="18" charset="0"/>
              </a:rPr>
            </a:br>
            <a:endParaRPr lang="en-IN" sz="36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10</a:t>
            </a:fld>
            <a:endParaRPr lang="en-IN"/>
          </a:p>
        </p:txBody>
      </p:sp>
      <p:sp>
        <p:nvSpPr>
          <p:cNvPr id="3" name="Content Placeholder 2"/>
          <p:cNvSpPr>
            <a:spLocks noGrp="1"/>
          </p:cNvSpPr>
          <p:nvPr>
            <p:ph idx="1"/>
          </p:nvPr>
        </p:nvSpPr>
        <p:spPr>
          <a:xfrm>
            <a:off x="842412" y="881466"/>
            <a:ext cx="10900410" cy="4673142"/>
          </a:xfrm>
        </p:spPr>
        <p:txBody>
          <a:bodyPr>
            <a:noAutofit/>
          </a:bodyPr>
          <a:lstStyle/>
          <a:p>
            <a:r>
              <a:rPr lang="en-US" sz="2200" b="1" dirty="0">
                <a:latin typeface="Times New Roman" panose="02020603050405020304" pitchFamily="18" charset="0"/>
                <a:cs typeface="Times New Roman" panose="02020603050405020304" pitchFamily="18" charset="0"/>
              </a:rPr>
              <a:t>Data mining:</a:t>
            </a:r>
          </a:p>
          <a:p>
            <a:pPr algn="just"/>
            <a:r>
              <a:rPr lang="en-US" sz="2000" b="1" dirty="0">
                <a:latin typeface="Times New Roman" panose="02020603050405020304" pitchFamily="18" charset="0"/>
                <a:cs typeface="Times New Roman" panose="02020603050405020304" pitchFamily="18" charset="0"/>
              </a:rPr>
              <a:t>Clustering</a:t>
            </a:r>
            <a:r>
              <a:rPr lang="en-US" sz="2000" dirty="0">
                <a:latin typeface="Times New Roman" panose="02020603050405020304" pitchFamily="18" charset="0"/>
                <a:cs typeface="Times New Roman" panose="02020603050405020304" pitchFamily="18" charset="0"/>
              </a:rPr>
              <a:t> is an action of identifying similarities in data, thus leading to the detection of groups and structures in the data. This grouping is done without any predefined/ known labels or structures in the data.</a:t>
            </a:r>
          </a:p>
          <a:p>
            <a:pPr algn="just"/>
            <a:r>
              <a:rPr lang="en-US" sz="2000" b="1" dirty="0">
                <a:latin typeface="Times New Roman" panose="02020603050405020304" pitchFamily="18" charset="0"/>
                <a:cs typeface="Times New Roman" panose="02020603050405020304" pitchFamily="18" charset="0"/>
              </a:rPr>
              <a:t>Classification</a:t>
            </a:r>
            <a:r>
              <a:rPr lang="en-US" sz="2000" dirty="0">
                <a:latin typeface="Times New Roman" panose="02020603050405020304" pitchFamily="18" charset="0"/>
                <a:cs typeface="Times New Roman" panose="02020603050405020304" pitchFamily="18" charset="0"/>
              </a:rPr>
              <a:t> is similar to that of clustering in that both the methods perform grouping of data based on identified features. However, classification is a supervised learning technique wherein the data is categorized based on previously available labels or structures, for example, classification of emails as spam and valid.</a:t>
            </a:r>
          </a:p>
          <a:p>
            <a:pPr algn="just"/>
            <a:r>
              <a:rPr lang="en-US" sz="2000" b="1" dirty="0">
                <a:latin typeface="Times New Roman" panose="02020603050405020304" pitchFamily="18" charset="0"/>
                <a:cs typeface="Times New Roman" panose="02020603050405020304" pitchFamily="18" charset="0"/>
              </a:rPr>
              <a:t>Regression</a:t>
            </a:r>
            <a:r>
              <a:rPr lang="en-US" sz="2000" dirty="0">
                <a:latin typeface="Times New Roman" panose="02020603050405020304" pitchFamily="18" charset="0"/>
                <a:cs typeface="Times New Roman" panose="02020603050405020304" pitchFamily="18" charset="0"/>
              </a:rPr>
              <a:t> is a predictive analysis mechanism wherein modeling of data is done in order to assess the strength and relationship between variables or data sets.</a:t>
            </a:r>
          </a:p>
          <a:p>
            <a:pPr algn="just"/>
            <a:r>
              <a:rPr lang="en-US" sz="2000" b="1" dirty="0">
                <a:latin typeface="Times New Roman" panose="02020603050405020304" pitchFamily="18" charset="0"/>
                <a:cs typeface="Times New Roman" panose="02020603050405020304" pitchFamily="18" charset="0"/>
              </a:rPr>
              <a:t>Summarization</a:t>
            </a:r>
            <a:r>
              <a:rPr lang="en-US" sz="2000" dirty="0">
                <a:latin typeface="Times New Roman" panose="02020603050405020304" pitchFamily="18" charset="0"/>
                <a:cs typeface="Times New Roman" panose="02020603050405020304" pitchFamily="18" charset="0"/>
              </a:rPr>
              <a:t> is a representation of data sets in a compressed and compacted way with the help of reports and visualizations (graphs and charts).</a:t>
            </a:r>
          </a:p>
        </p:txBody>
      </p:sp>
    </p:spTree>
    <p:extLst>
      <p:ext uri="{BB962C8B-B14F-4D97-AF65-F5344CB8AC3E}">
        <p14:creationId xmlns:p14="http://schemas.microsoft.com/office/powerpoint/2010/main" val="1251292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6" y="218685"/>
            <a:ext cx="11568764" cy="573795"/>
          </a:xfrm>
        </p:spPr>
        <p:txBody>
          <a:bodyPr>
            <a:normAutofit fontScale="90000"/>
          </a:bodyPr>
          <a:lstStyle/>
          <a:p>
            <a:r>
              <a:rPr lang="en-US" sz="3600" b="1" dirty="0">
                <a:latin typeface="Times New Roman" panose="02020603050405020304" pitchFamily="18" charset="0"/>
                <a:cs typeface="Times New Roman" panose="02020603050405020304" pitchFamily="18" charset="0"/>
              </a:rPr>
              <a:t>Underlying Technologies</a:t>
            </a:r>
            <a:endParaRPr lang="en-IN" sz="36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11</a:t>
            </a:fld>
            <a:endParaRPr lang="en-IN"/>
          </a:p>
        </p:txBody>
      </p:sp>
      <p:sp>
        <p:nvSpPr>
          <p:cNvPr id="3" name="Content Placeholder 2"/>
          <p:cNvSpPr>
            <a:spLocks noGrp="1"/>
          </p:cNvSpPr>
          <p:nvPr>
            <p:ph idx="1"/>
          </p:nvPr>
        </p:nvSpPr>
        <p:spPr>
          <a:xfrm>
            <a:off x="842412" y="881466"/>
            <a:ext cx="10900410" cy="4673142"/>
          </a:xfrm>
        </p:spPr>
        <p:txBody>
          <a:bodyPr>
            <a:noAutofit/>
          </a:bodyPr>
          <a:lstStyle/>
          <a:p>
            <a:pPr algn="just"/>
            <a:r>
              <a:rPr lang="en-US" sz="2000" dirty="0">
                <a:latin typeface="Times New Roman" panose="02020603050405020304" pitchFamily="18" charset="0"/>
                <a:cs typeface="Times New Roman" panose="02020603050405020304" pitchFamily="18" charset="0"/>
              </a:rPr>
              <a:t>Machine learning </a:t>
            </a:r>
          </a:p>
          <a:p>
            <a:pPr algn="just"/>
            <a:r>
              <a:rPr lang="en-US" sz="2000" dirty="0">
                <a:latin typeface="Times New Roman" panose="02020603050405020304" pitchFamily="18" charset="0"/>
                <a:cs typeface="Times New Roman" panose="02020603050405020304" pitchFamily="18" charset="0"/>
              </a:rPr>
              <a:t>Supervised learning </a:t>
            </a:r>
          </a:p>
          <a:p>
            <a:pPr algn="just"/>
            <a:r>
              <a:rPr lang="en-US" sz="2000" dirty="0">
                <a:latin typeface="Times New Roman" panose="02020603050405020304" pitchFamily="18" charset="0"/>
                <a:cs typeface="Times New Roman" panose="02020603050405020304" pitchFamily="18" charset="0"/>
              </a:rPr>
              <a:t>Unsupervised learning </a:t>
            </a:r>
          </a:p>
          <a:p>
            <a:pPr algn="just"/>
            <a:r>
              <a:rPr lang="en-US" sz="2000" dirty="0">
                <a:latin typeface="Times New Roman" panose="02020603050405020304" pitchFamily="18" charset="0"/>
                <a:cs typeface="Times New Roman" panose="02020603050405020304" pitchFamily="18" charset="0"/>
              </a:rPr>
              <a:t>Reinforcement learning </a:t>
            </a:r>
          </a:p>
          <a:p>
            <a:pPr algn="just"/>
            <a:r>
              <a:rPr lang="en-US" sz="2000" b="1" dirty="0">
                <a:latin typeface="Times New Roman" panose="02020603050405020304" pitchFamily="18" charset="0"/>
                <a:cs typeface="Times New Roman" panose="02020603050405020304" pitchFamily="18" charset="0"/>
              </a:rPr>
              <a:t>Neural networks </a:t>
            </a:r>
            <a:r>
              <a:rPr lang="en-US" sz="2000" dirty="0">
                <a:latin typeface="Times New Roman" panose="02020603050405020304" pitchFamily="18" charset="0"/>
                <a:cs typeface="Times New Roman" panose="02020603050405020304" pitchFamily="18" charset="0"/>
              </a:rPr>
              <a:t>are systems that take its root from a human brain. They are similar to machine learning models in that they learn from experience without the need for programming that is specific to the task. However, neural networks are different in that they are able to make intelligent decisions on its own, unlike machine learning where decisions are made based on what it has learned only. Neural networks have several layers that are involved in the refinement of output at each level. The layers have nodes that are responsible for carrying out the computations. It mimics the neuron in the human brain wherein it collects and unites the input from the data and assigns suitable weights which are responsible to either magnify or diminish the input value pertaining to the task. An activation function is assigned to a node that decides about the depth of progress that is to be made by the signal through the various layers in order to affect the outcome based upon the sum of the product of the input– weight pair. A neuron is activated in each layer when a signal reaches or propagates through it.</a:t>
            </a:r>
          </a:p>
        </p:txBody>
      </p:sp>
    </p:spTree>
    <p:extLst>
      <p:ext uri="{BB962C8B-B14F-4D97-AF65-F5344CB8AC3E}">
        <p14:creationId xmlns:p14="http://schemas.microsoft.com/office/powerpoint/2010/main" val="3921443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6" y="218685"/>
            <a:ext cx="11568764" cy="573795"/>
          </a:xfrm>
        </p:spPr>
        <p:txBody>
          <a:bodyPr>
            <a:normAutofit fontScale="90000"/>
          </a:bodyPr>
          <a:lstStyle/>
          <a:p>
            <a:r>
              <a:rPr lang="en-US" sz="3600" b="1" dirty="0">
                <a:latin typeface="Times New Roman" panose="02020603050405020304" pitchFamily="18" charset="0"/>
                <a:cs typeface="Times New Roman" panose="02020603050405020304" pitchFamily="18" charset="0"/>
              </a:rPr>
              <a:t>Underlying Technologies</a:t>
            </a:r>
            <a:endParaRPr lang="en-IN" sz="36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12</a:t>
            </a:fld>
            <a:endParaRPr lang="en-IN"/>
          </a:p>
        </p:txBody>
      </p:sp>
      <p:sp>
        <p:nvSpPr>
          <p:cNvPr id="3" name="Content Placeholder 2"/>
          <p:cNvSpPr>
            <a:spLocks noGrp="1"/>
          </p:cNvSpPr>
          <p:nvPr>
            <p:ph idx="1"/>
          </p:nvPr>
        </p:nvSpPr>
        <p:spPr>
          <a:xfrm>
            <a:off x="842412" y="881466"/>
            <a:ext cx="10900410" cy="5474884"/>
          </a:xfrm>
        </p:spPr>
        <p:txBody>
          <a:bodyPr>
            <a:noAutofit/>
          </a:bodyPr>
          <a:lstStyle/>
          <a:p>
            <a:pPr algn="just"/>
            <a:r>
              <a:rPr lang="en-US" sz="2000" b="1" dirty="0">
                <a:latin typeface="Times New Roman" panose="02020603050405020304" pitchFamily="18" charset="0"/>
                <a:cs typeface="Times New Roman" panose="02020603050405020304" pitchFamily="18" charset="0"/>
              </a:rPr>
              <a:t>Sentiment analysis </a:t>
            </a:r>
            <a:r>
              <a:rPr lang="en-US" sz="2000" dirty="0">
                <a:latin typeface="Times New Roman" panose="02020603050405020304" pitchFamily="18" charset="0"/>
                <a:cs typeface="Times New Roman" panose="02020603050405020304" pitchFamily="18" charset="0"/>
              </a:rPr>
              <a:t>finds its application in many well- known platforms and applications. It is basically a text analysis mechanism that is used to detect the polarity (positive, negative, or neutral opinion) in a given text, be it a long document, paragraph, or a few sentences. It basically helps in understanding human emotions from the text. There are various types of sentiment analysis, and they are described below.</a:t>
            </a:r>
          </a:p>
          <a:p>
            <a:pPr algn="just"/>
            <a:r>
              <a:rPr lang="en-US" sz="2000" b="1" dirty="0">
                <a:latin typeface="Times New Roman" panose="02020603050405020304" pitchFamily="18" charset="0"/>
                <a:cs typeface="Times New Roman" panose="02020603050405020304" pitchFamily="18" charset="0"/>
              </a:rPr>
              <a:t>Fine-​grained sentiment analysis </a:t>
            </a:r>
            <a:r>
              <a:rPr lang="en-US" sz="2000" dirty="0">
                <a:latin typeface="Times New Roman" panose="02020603050405020304" pitchFamily="18" charset="0"/>
                <a:cs typeface="Times New Roman" panose="02020603050405020304" pitchFamily="18" charset="0"/>
              </a:rPr>
              <a:t>is used when the precision of sentiment/ polarity is very important for the business. For example, in a five- star rating for a product or a review for a session, the polarity is recorded in five degrees (Excellent – 5, good – 4, fair – 3, meets expectations – 2, below expectations – 1).</a:t>
            </a:r>
          </a:p>
          <a:p>
            <a:pPr algn="just"/>
            <a:r>
              <a:rPr lang="en-US" sz="2000" b="1" dirty="0">
                <a:latin typeface="Times New Roman" panose="02020603050405020304" pitchFamily="18" charset="0"/>
                <a:cs typeface="Times New Roman" panose="02020603050405020304" pitchFamily="18" charset="0"/>
              </a:rPr>
              <a:t>Emotion detection </a:t>
            </a:r>
            <a:r>
              <a:rPr lang="en-US" sz="2000" dirty="0">
                <a:latin typeface="Times New Roman" panose="02020603050405020304" pitchFamily="18" charset="0"/>
                <a:cs typeface="Times New Roman" panose="02020603050405020304" pitchFamily="18" charset="0"/>
              </a:rPr>
              <a:t>is a method applied to identify human emotions such as happy, sad, angry, or frustrated from a text using a variety of machine learning algorithms.</a:t>
            </a:r>
          </a:p>
          <a:p>
            <a:pPr algn="just"/>
            <a:r>
              <a:rPr lang="en-US" sz="2000" b="1" dirty="0">
                <a:latin typeface="Times New Roman" panose="02020603050405020304" pitchFamily="18" charset="0"/>
                <a:cs typeface="Times New Roman" panose="02020603050405020304" pitchFamily="18" charset="0"/>
              </a:rPr>
              <a:t>Aspect-​based sentiment </a:t>
            </a:r>
            <a:r>
              <a:rPr lang="en-US" sz="2000" dirty="0">
                <a:latin typeface="Times New Roman" panose="02020603050405020304" pitchFamily="18" charset="0"/>
                <a:cs typeface="Times New Roman" panose="02020603050405020304" pitchFamily="18" charset="0"/>
              </a:rPr>
              <a:t>analysis is a mechanism that helps identify emotions expressed pertaining to specific features or characteristics of a product or artifact. For example, when customers review a phone, they may specify certain features of the phone as being outstanding or abysmal.</a:t>
            </a:r>
          </a:p>
          <a:p>
            <a:pPr algn="just"/>
            <a:r>
              <a:rPr lang="en-US" sz="2000" b="1" dirty="0">
                <a:latin typeface="Times New Roman" panose="02020603050405020304" pitchFamily="18" charset="0"/>
                <a:cs typeface="Times New Roman" panose="02020603050405020304" pitchFamily="18" charset="0"/>
              </a:rPr>
              <a:t>Multilingual sentiment analysis </a:t>
            </a:r>
            <a:r>
              <a:rPr lang="en-US" sz="2000" dirty="0">
                <a:latin typeface="Times New Roman" panose="02020603050405020304" pitchFamily="18" charset="0"/>
                <a:cs typeface="Times New Roman" panose="02020603050405020304" pitchFamily="18" charset="0"/>
              </a:rPr>
              <a:t>is a method applied on texts written in a variety of languages. This involves a lot of effort in terms of pre-processing and resource requirements. Many tools are also available online that can be used effectively, but for more accurate and specific results, algorithms and techniques must be developed indigenously.</a:t>
            </a:r>
          </a:p>
        </p:txBody>
      </p:sp>
    </p:spTree>
    <p:extLst>
      <p:ext uri="{BB962C8B-B14F-4D97-AF65-F5344CB8AC3E}">
        <p14:creationId xmlns:p14="http://schemas.microsoft.com/office/powerpoint/2010/main" val="1189922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6" y="218685"/>
            <a:ext cx="11568764" cy="573795"/>
          </a:xfrm>
        </p:spPr>
        <p:txBody>
          <a:bodyPr>
            <a:normAutofit fontScale="90000"/>
          </a:bodyPr>
          <a:lstStyle/>
          <a:p>
            <a:r>
              <a:rPr lang="en-US" sz="3600" b="1" dirty="0">
                <a:latin typeface="Times New Roman" panose="02020603050405020304" pitchFamily="18" charset="0"/>
                <a:cs typeface="Times New Roman" panose="02020603050405020304" pitchFamily="18" charset="0"/>
              </a:rPr>
              <a:t>Underlying Technologies</a:t>
            </a:r>
            <a:endParaRPr lang="en-IN" sz="36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13</a:t>
            </a:fld>
            <a:endParaRPr lang="en-IN"/>
          </a:p>
        </p:txBody>
      </p:sp>
      <p:sp>
        <p:nvSpPr>
          <p:cNvPr id="3" name="Content Placeholder 2"/>
          <p:cNvSpPr>
            <a:spLocks noGrp="1"/>
          </p:cNvSpPr>
          <p:nvPr>
            <p:ph idx="1"/>
          </p:nvPr>
        </p:nvSpPr>
        <p:spPr>
          <a:xfrm>
            <a:off x="842412" y="881466"/>
            <a:ext cx="10900410" cy="5474884"/>
          </a:xfrm>
        </p:spPr>
        <p:txBody>
          <a:bodyPr>
            <a:noAutofit/>
          </a:bodyPr>
          <a:lstStyle/>
          <a:p>
            <a:pPr algn="just"/>
            <a:r>
              <a:rPr lang="en-US" sz="2000" b="1" dirty="0">
                <a:latin typeface="Times New Roman" panose="02020603050405020304" pitchFamily="18" charset="0"/>
                <a:cs typeface="Times New Roman" panose="02020603050405020304" pitchFamily="18" charset="0"/>
              </a:rPr>
              <a:t>Patten recognition </a:t>
            </a:r>
            <a:r>
              <a:rPr lang="en-US" sz="2000" dirty="0">
                <a:latin typeface="Times New Roman" panose="02020603050405020304" pitchFamily="18" charset="0"/>
                <a:cs typeface="Times New Roman" panose="02020603050405020304" pitchFamily="18" charset="0"/>
              </a:rPr>
              <a:t>is a mechanism applied to analyze and process data in order to generate meaningful patterns or regularities. Pattern recognition has its application in various areas such as image analysis, bioinformatics, computer graphics, signal processing, image processing, and many more. Pattern recognition techniques are of three types as follows.</a:t>
            </a:r>
          </a:p>
          <a:p>
            <a:pPr algn="just"/>
            <a:r>
              <a:rPr lang="en-US" sz="2000" b="1" dirty="0">
                <a:latin typeface="Times New Roman" panose="02020603050405020304" pitchFamily="18" charset="0"/>
                <a:cs typeface="Times New Roman" panose="02020603050405020304" pitchFamily="18" charset="0"/>
              </a:rPr>
              <a:t>In statistical pattern recognition</a:t>
            </a:r>
            <a:r>
              <a:rPr lang="en-US" sz="2000" dirty="0">
                <a:latin typeface="Times New Roman" panose="02020603050405020304" pitchFamily="18" charset="0"/>
                <a:cs typeface="Times New Roman" panose="02020603050405020304" pitchFamily="18" charset="0"/>
              </a:rPr>
              <a:t>, patterns are described using features and measurements. Each feature is represented as a point in an n- dimensional space. Statistical pattern recognition then picks features and measurements that permit the pattern vectors to fit in various groups or categories in the n- dimensional space.</a:t>
            </a:r>
          </a:p>
          <a:p>
            <a:pPr algn="just"/>
            <a:r>
              <a:rPr lang="en-US" sz="2000" b="1" dirty="0">
                <a:latin typeface="Times New Roman" panose="02020603050405020304" pitchFamily="18" charset="0"/>
                <a:cs typeface="Times New Roman" panose="02020603050405020304" pitchFamily="18" charset="0"/>
              </a:rPr>
              <a:t>Syntactic pattern recognition </a:t>
            </a:r>
            <a:r>
              <a:rPr lang="en-US" sz="2000" dirty="0">
                <a:latin typeface="Times New Roman" panose="02020603050405020304" pitchFamily="18" charset="0"/>
                <a:cs typeface="Times New Roman" panose="02020603050405020304" pitchFamily="18" charset="0"/>
              </a:rPr>
              <a:t>uses basic </a:t>
            </a:r>
            <a:r>
              <a:rPr lang="en-US" sz="2000" dirty="0" err="1">
                <a:latin typeface="Times New Roman" panose="02020603050405020304" pitchFamily="18" charset="0"/>
                <a:cs typeface="Times New Roman" panose="02020603050405020304" pitchFamily="18" charset="0"/>
              </a:rPr>
              <a:t>subpatterns</a:t>
            </a:r>
            <a:r>
              <a:rPr lang="en-US" sz="2000" dirty="0">
                <a:latin typeface="Times New Roman" panose="02020603050405020304" pitchFamily="18" charset="0"/>
                <a:cs typeface="Times New Roman" panose="02020603050405020304" pitchFamily="18" charset="0"/>
              </a:rPr>
              <a:t> or simply referred to as primitives that are utilized in making descriptions of the patterns by organizing them into words and sentences.</a:t>
            </a:r>
          </a:p>
          <a:p>
            <a:pPr algn="just"/>
            <a:r>
              <a:rPr lang="en-US" sz="2000" b="1" dirty="0">
                <a:latin typeface="Times New Roman" panose="02020603050405020304" pitchFamily="18" charset="0"/>
                <a:cs typeface="Times New Roman" panose="02020603050405020304" pitchFamily="18" charset="0"/>
              </a:rPr>
              <a:t>Neural pattern recognition </a:t>
            </a:r>
            <a:r>
              <a:rPr lang="en-US" sz="2000" dirty="0">
                <a:latin typeface="Times New Roman" panose="02020603050405020304" pitchFamily="18" charset="0"/>
                <a:cs typeface="Times New Roman" panose="02020603050405020304" pitchFamily="18" charset="0"/>
              </a:rPr>
              <a:t>works on a system containing numerous processors that are interconnected and enable parallel computing. The systems are then trained on sample sets, enabling them to learn from the given input– output data sets, thereby enabling them to adapt themselves to the changing data.</a:t>
            </a:r>
          </a:p>
        </p:txBody>
      </p:sp>
    </p:spTree>
    <p:extLst>
      <p:ext uri="{BB962C8B-B14F-4D97-AF65-F5344CB8AC3E}">
        <p14:creationId xmlns:p14="http://schemas.microsoft.com/office/powerpoint/2010/main" val="92288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6FE4-F7B2-9224-282B-51ACF937C0C8}"/>
              </a:ext>
            </a:extLst>
          </p:cNvPr>
          <p:cNvSpPr>
            <a:spLocks noGrp="1"/>
          </p:cNvSpPr>
          <p:nvPr>
            <p:ph type="title"/>
          </p:nvPr>
        </p:nvSpPr>
        <p:spPr>
          <a:xfrm>
            <a:off x="838200" y="365125"/>
            <a:ext cx="10515600" cy="721995"/>
          </a:xfrm>
        </p:spPr>
        <p:txBody>
          <a:bodyPr>
            <a:normAutofit/>
          </a:bodyPr>
          <a:lstStyle/>
          <a:p>
            <a:r>
              <a:rPr lang="en-IN" sz="3200" b="1" dirty="0">
                <a:latin typeface="Times New Roman" panose="02020603050405020304" pitchFamily="18" charset="0"/>
                <a:cs typeface="Times New Roman" panose="02020603050405020304" pitchFamily="18" charset="0"/>
              </a:rPr>
              <a:t>Empowering Analytics</a:t>
            </a:r>
          </a:p>
        </p:txBody>
      </p:sp>
      <p:sp>
        <p:nvSpPr>
          <p:cNvPr id="3" name="Content Placeholder 2">
            <a:extLst>
              <a:ext uri="{FF2B5EF4-FFF2-40B4-BE49-F238E27FC236}">
                <a16:creationId xmlns:a16="http://schemas.microsoft.com/office/drawing/2014/main" id="{27CF2808-8BF9-42EF-2250-C07A364C06FD}"/>
              </a:ext>
            </a:extLst>
          </p:cNvPr>
          <p:cNvSpPr>
            <a:spLocks noGrp="1"/>
          </p:cNvSpPr>
          <p:nvPr>
            <p:ph idx="1"/>
          </p:nvPr>
        </p:nvSpPr>
        <p:spPr>
          <a:xfrm>
            <a:off x="838200" y="914400"/>
            <a:ext cx="10515600" cy="5262563"/>
          </a:xfrm>
        </p:spPr>
        <p:txBody>
          <a:bodyPr>
            <a:normAutofit/>
          </a:bodyPr>
          <a:lstStyle/>
          <a:p>
            <a:pPr algn="just"/>
            <a:r>
              <a:rPr lang="en-US" sz="2000" dirty="0">
                <a:latin typeface="Times New Roman" panose="02020603050405020304" pitchFamily="18" charset="0"/>
                <a:cs typeface="Times New Roman" panose="02020603050405020304" pitchFamily="18" charset="0"/>
              </a:rPr>
              <a:t>The huge volumes of the big data pose huge problems too. Industries and businesses today are overwhelmed with the amount of information that is accumulated for analysis. However, the talent that is required to handle such data and retrieve meaningful information for businesses is scarcely available.</a:t>
            </a:r>
          </a:p>
          <a:p>
            <a:pPr algn="just"/>
            <a:r>
              <a:rPr lang="en-US" sz="2000" dirty="0">
                <a:latin typeface="Times New Roman" panose="02020603050405020304" pitchFamily="18" charset="0"/>
                <a:cs typeface="Times New Roman" panose="02020603050405020304" pitchFamily="18" charset="0"/>
              </a:rPr>
              <a:t>The number of data scientists and analysts are not enough to keep up with the ever- increasing data volumes. Experienced specialists are required in order to handle the available platforms and put them to effective use.</a:t>
            </a:r>
          </a:p>
          <a:p>
            <a:pPr algn="just"/>
            <a:r>
              <a:rPr lang="en-US" sz="2000" dirty="0">
                <a:latin typeface="Times New Roman" panose="02020603050405020304" pitchFamily="18" charset="0"/>
                <a:cs typeface="Times New Roman" panose="02020603050405020304" pitchFamily="18" charset="0"/>
              </a:rPr>
              <a:t>A solution to this problem would be to increase the supply of specialists by increasing the training programs offered to interested people. On these grounds, an even more effective solution would be to utilize the existing technologies and train machines/ computers rather than human beings to manage the tools. This is made possible with advancements in cognitive computing. The confluence of cognitive computing, artificial intelligence, and machine learning can aid both experienced and inexperienced staff to handle complex analytic operations using the available tools and platforms. It also helps in improving the accuracy and quality of the results. This accelerates the process of analysis in real- time and near real- time data, thereby enabling businesses to make real- time decisions.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070A3CD-E30E-8DFD-CF20-B9E611122460}"/>
              </a:ext>
            </a:extLst>
          </p:cNvPr>
          <p:cNvSpPr>
            <a:spLocks noGrp="1"/>
          </p:cNvSpPr>
          <p:nvPr>
            <p:ph type="sldNum" sz="quarter" idx="12"/>
          </p:nvPr>
        </p:nvSpPr>
        <p:spPr/>
        <p:txBody>
          <a:bodyPr/>
          <a:lstStyle/>
          <a:p>
            <a:fld id="{B1B7C0DE-DCDD-4E4A-94B2-51DFA80EB953}" type="slidenum">
              <a:rPr lang="en-IN" smtClean="0"/>
              <a:t>14</a:t>
            </a:fld>
            <a:endParaRPr lang="en-IN"/>
          </a:p>
        </p:txBody>
      </p:sp>
    </p:spTree>
    <p:extLst>
      <p:ext uri="{BB962C8B-B14F-4D97-AF65-F5344CB8AC3E}">
        <p14:creationId xmlns:p14="http://schemas.microsoft.com/office/powerpoint/2010/main" val="190733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C2D7-8DC3-E676-C6A4-8CA4C2903162}"/>
              </a:ext>
            </a:extLst>
          </p:cNvPr>
          <p:cNvSpPr>
            <a:spLocks noGrp="1"/>
          </p:cNvSpPr>
          <p:nvPr>
            <p:ph type="title"/>
          </p:nvPr>
        </p:nvSpPr>
        <p:spPr>
          <a:xfrm>
            <a:off x="838200" y="365125"/>
            <a:ext cx="10515600" cy="447675"/>
          </a:xfrm>
        </p:spPr>
        <p:txBody>
          <a:bodyPr>
            <a:noAutofit/>
          </a:bodyPr>
          <a:lstStyle/>
          <a:p>
            <a:r>
              <a:rPr lang="en-IN" sz="3200" b="1" dirty="0">
                <a:latin typeface="Times New Roman" panose="02020603050405020304" pitchFamily="18" charset="0"/>
                <a:cs typeface="Times New Roman" panose="02020603050405020304" pitchFamily="18" charset="0"/>
              </a:rPr>
              <a:t>Empowering Analytics</a:t>
            </a:r>
            <a:endParaRPr lang="en-IN" sz="3200" b="1" dirty="0"/>
          </a:p>
        </p:txBody>
      </p:sp>
      <p:sp>
        <p:nvSpPr>
          <p:cNvPr id="3" name="Content Placeholder 2">
            <a:extLst>
              <a:ext uri="{FF2B5EF4-FFF2-40B4-BE49-F238E27FC236}">
                <a16:creationId xmlns:a16="http://schemas.microsoft.com/office/drawing/2014/main" id="{5E9C51EA-855D-73DA-7647-AFF98C903D4A}"/>
              </a:ext>
            </a:extLst>
          </p:cNvPr>
          <p:cNvSpPr>
            <a:spLocks noGrp="1"/>
          </p:cNvSpPr>
          <p:nvPr>
            <p:ph idx="1"/>
          </p:nvPr>
        </p:nvSpPr>
        <p:spPr>
          <a:xfrm>
            <a:off x="838200" y="741680"/>
            <a:ext cx="10515600" cy="5435283"/>
          </a:xfrm>
        </p:spPr>
        <p:txBody>
          <a:bodyPr>
            <a:normAutofit/>
          </a:bodyPr>
          <a:lstStyle/>
          <a:p>
            <a:pPr algn="just"/>
            <a:r>
              <a:rPr lang="en-US" sz="2000" dirty="0">
                <a:latin typeface="Times New Roman" panose="02020603050405020304" pitchFamily="18" charset="0"/>
                <a:cs typeface="Times New Roman" panose="02020603050405020304" pitchFamily="18" charset="0"/>
              </a:rPr>
              <a:t>The capabilities that cognitive computing can empower big data with are countless and very promising. The argument presented above about the lack of sufficient talent with knowledge to handle the big data platforms can be overcome with advancements in NLP. With NLP in picture, employees who are not proficient in data/ information processing and data languages that is required for analytics activities can simply work on the platforms and tools with normal interactions just as we do with other human beings. The platforms can be equipped with the capability to transform normal language into data queries and requests and respond with solutions or answers in the same way as a natural language, enabling easy understanding. This brings in much more flexibility into big data analytics.</a:t>
            </a:r>
          </a:p>
          <a:p>
            <a:pPr algn="just"/>
            <a:r>
              <a:rPr lang="en-US" sz="2000" dirty="0">
                <a:latin typeface="Times New Roman" panose="02020603050405020304" pitchFamily="18" charset="0"/>
                <a:cs typeface="Times New Roman" panose="02020603050405020304" pitchFamily="18" charset="0"/>
              </a:rPr>
              <a:t>Big data analytics empowered by cognitive computing has accelerated the decision- making process, accuracy, and productivity of many businesses with its tools and platforms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1E727BE-D128-AB26-266D-4FA0C3762948}"/>
              </a:ext>
            </a:extLst>
          </p:cNvPr>
          <p:cNvSpPr>
            <a:spLocks noGrp="1"/>
          </p:cNvSpPr>
          <p:nvPr>
            <p:ph type="sldNum" sz="quarter" idx="12"/>
          </p:nvPr>
        </p:nvSpPr>
        <p:spPr/>
        <p:txBody>
          <a:bodyPr/>
          <a:lstStyle/>
          <a:p>
            <a:fld id="{B1B7C0DE-DCDD-4E4A-94B2-51DFA80EB953}" type="slidenum">
              <a:rPr lang="en-IN" smtClean="0"/>
              <a:t>15</a:t>
            </a:fld>
            <a:endParaRPr lang="en-IN"/>
          </a:p>
        </p:txBody>
      </p:sp>
    </p:spTree>
    <p:extLst>
      <p:ext uri="{BB962C8B-B14F-4D97-AF65-F5344CB8AC3E}">
        <p14:creationId xmlns:p14="http://schemas.microsoft.com/office/powerpoint/2010/main" val="294891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DF13-953B-6B51-65FC-141B19975B9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Deep Learning Approaches</a:t>
            </a:r>
          </a:p>
        </p:txBody>
      </p:sp>
      <p:sp>
        <p:nvSpPr>
          <p:cNvPr id="3" name="Content Placeholder 2">
            <a:extLst>
              <a:ext uri="{FF2B5EF4-FFF2-40B4-BE49-F238E27FC236}">
                <a16:creationId xmlns:a16="http://schemas.microsoft.com/office/drawing/2014/main" id="{C75BA7C0-0717-6D08-E9A2-0A4DA7E20FB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Deep learning is a subset of machine learning in which the age- old traditional algorithms used to instruct the computers on the tasks to be performed are equipped with capabilities to modify their own instructions to improve the functionality of the computer.</a:t>
            </a:r>
          </a:p>
          <a:p>
            <a:pPr algn="just"/>
            <a:r>
              <a:rPr lang="en-US" dirty="0">
                <a:latin typeface="Times New Roman" panose="02020603050405020304" pitchFamily="18" charset="0"/>
                <a:cs typeface="Times New Roman" panose="02020603050405020304" pitchFamily="18" charset="0"/>
              </a:rPr>
              <a:t>Deep learning is a mechanism that enables computers to process huge volumes of data and learn from experience similar to humans. The algorithms and mechanisms in deep learning perform tasks in a repetitive manner, each time adjusting the parameters in order to achieve the desired outcome.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8BB651A-772B-1908-17B1-E3DC1C3954C3}"/>
              </a:ext>
            </a:extLst>
          </p:cNvPr>
          <p:cNvSpPr>
            <a:spLocks noGrp="1"/>
          </p:cNvSpPr>
          <p:nvPr>
            <p:ph type="sldNum" sz="quarter" idx="12"/>
          </p:nvPr>
        </p:nvSpPr>
        <p:spPr/>
        <p:txBody>
          <a:bodyPr/>
          <a:lstStyle/>
          <a:p>
            <a:fld id="{B1B7C0DE-DCDD-4E4A-94B2-51DFA80EB953}" type="slidenum">
              <a:rPr lang="en-IN" smtClean="0"/>
              <a:t>16</a:t>
            </a:fld>
            <a:endParaRPr lang="en-IN"/>
          </a:p>
        </p:txBody>
      </p:sp>
    </p:spTree>
    <p:extLst>
      <p:ext uri="{BB962C8B-B14F-4D97-AF65-F5344CB8AC3E}">
        <p14:creationId xmlns:p14="http://schemas.microsoft.com/office/powerpoint/2010/main" val="116947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8ACA-2295-F5A3-61F3-A19C0A7DBAAD}"/>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Artificial Neural Networks (ANN)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31E633-4B57-1182-8DC2-4AAE960BD1E6}"/>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ANN is a deep learning approach that imparts artificial intelligence into machines by mimicking the human brain and the nervous system.</a:t>
            </a:r>
          </a:p>
          <a:p>
            <a:pPr algn="just"/>
            <a:r>
              <a:rPr lang="en-US" dirty="0">
                <a:latin typeface="Times New Roman" panose="02020603050405020304" pitchFamily="18" charset="0"/>
                <a:cs typeface="Times New Roman" panose="02020603050405020304" pitchFamily="18" charset="0"/>
              </a:rPr>
              <a:t>Imagine that you have just hurt your index finger. The sensory nerve in the hand immediately sends out signals (chain reaction) that ultimately reaches your brain and tells that you are experiencing pain.</a:t>
            </a:r>
          </a:p>
          <a:p>
            <a:pPr algn="just"/>
            <a:r>
              <a:rPr lang="en-US" dirty="0">
                <a:latin typeface="Times New Roman" panose="02020603050405020304" pitchFamily="18" charset="0"/>
                <a:cs typeface="Times New Roman" panose="02020603050405020304" pitchFamily="18" charset="0"/>
              </a:rPr>
              <a:t>This is the basic idea behind the functionality of ANNs. The ANN have a sequence of branching nodes which function in a similar way to that of the neurons in the human body. Inputs are fed into the input nodes, which then propagate the information into the series of internal nodes, which process the information until the desired output is generated.</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CAADB91-DF0C-BD59-64E3-5E716932B62E}"/>
              </a:ext>
            </a:extLst>
          </p:cNvPr>
          <p:cNvSpPr>
            <a:spLocks noGrp="1"/>
          </p:cNvSpPr>
          <p:nvPr>
            <p:ph type="sldNum" sz="quarter" idx="12"/>
          </p:nvPr>
        </p:nvSpPr>
        <p:spPr/>
        <p:txBody>
          <a:bodyPr/>
          <a:lstStyle/>
          <a:p>
            <a:fld id="{B1B7C0DE-DCDD-4E4A-94B2-51DFA80EB953}" type="slidenum">
              <a:rPr lang="en-IN" smtClean="0"/>
              <a:t>17</a:t>
            </a:fld>
            <a:endParaRPr lang="en-IN"/>
          </a:p>
        </p:txBody>
      </p:sp>
    </p:spTree>
    <p:extLst>
      <p:ext uri="{BB962C8B-B14F-4D97-AF65-F5344CB8AC3E}">
        <p14:creationId xmlns:p14="http://schemas.microsoft.com/office/powerpoint/2010/main" val="17428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83942-FD47-5D6D-248D-BADA218820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Artificial Neural Networks (ANN)</a:t>
            </a:r>
            <a:endParaRPr lang="en-IN" dirty="0"/>
          </a:p>
        </p:txBody>
      </p:sp>
      <p:sp>
        <p:nvSpPr>
          <p:cNvPr id="3" name="Content Placeholder 2">
            <a:extLst>
              <a:ext uri="{FF2B5EF4-FFF2-40B4-BE49-F238E27FC236}">
                <a16:creationId xmlns:a16="http://schemas.microsoft.com/office/drawing/2014/main" id="{E8088D37-5CD1-C0C5-42C6-77124973A4D0}"/>
              </a:ext>
            </a:extLst>
          </p:cNvPr>
          <p:cNvSpPr>
            <a:spLocks noGrp="1"/>
          </p:cNvSpPr>
          <p:nvPr>
            <p:ph sz="half"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In ANN, a node depicts the neuron which receives the information and transforms the information by performing a quantitative function, which is carried over to the next neuron.</a:t>
            </a:r>
          </a:p>
          <a:p>
            <a:pPr algn="just"/>
            <a:r>
              <a:rPr lang="en-US" dirty="0">
                <a:latin typeface="Times New Roman" panose="02020603050405020304" pitchFamily="18" charset="0"/>
                <a:cs typeface="Times New Roman" panose="02020603050405020304" pitchFamily="18" charset="0"/>
              </a:rPr>
              <a:t>In transit the connectivity lines (synapse) in turn apply its own transformation function on the information and modifies it by adding a constant value. This modification process happens by the application of weights.</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E721E75-D98D-26F2-F4A3-8ED091B0CE5B}"/>
              </a:ext>
            </a:extLst>
          </p:cNvPr>
          <p:cNvPicPr>
            <a:picLocks noGrp="1" noChangeAspect="1"/>
          </p:cNvPicPr>
          <p:nvPr>
            <p:ph sz="half" idx="2"/>
          </p:nvPr>
        </p:nvPicPr>
        <p:blipFill>
          <a:blip r:embed="rId2"/>
          <a:stretch>
            <a:fillRect/>
          </a:stretch>
        </p:blipFill>
        <p:spPr>
          <a:xfrm>
            <a:off x="6172200" y="2814282"/>
            <a:ext cx="5181600" cy="2374023"/>
          </a:xfrm>
        </p:spPr>
      </p:pic>
      <p:sp>
        <p:nvSpPr>
          <p:cNvPr id="5" name="Slide Number Placeholder 4">
            <a:extLst>
              <a:ext uri="{FF2B5EF4-FFF2-40B4-BE49-F238E27FC236}">
                <a16:creationId xmlns:a16="http://schemas.microsoft.com/office/drawing/2014/main" id="{C3F8B348-385C-CD35-0C6A-D3CD0C58CBB7}"/>
              </a:ext>
            </a:extLst>
          </p:cNvPr>
          <p:cNvSpPr>
            <a:spLocks noGrp="1"/>
          </p:cNvSpPr>
          <p:nvPr>
            <p:ph type="sldNum" sz="quarter" idx="12"/>
          </p:nvPr>
        </p:nvSpPr>
        <p:spPr/>
        <p:txBody>
          <a:bodyPr/>
          <a:lstStyle/>
          <a:p>
            <a:fld id="{B1B7C0DE-DCDD-4E4A-94B2-51DFA80EB953}" type="slidenum">
              <a:rPr lang="en-IN" smtClean="0"/>
              <a:t>18</a:t>
            </a:fld>
            <a:endParaRPr lang="en-IN"/>
          </a:p>
        </p:txBody>
      </p:sp>
    </p:spTree>
    <p:extLst>
      <p:ext uri="{BB962C8B-B14F-4D97-AF65-F5344CB8AC3E}">
        <p14:creationId xmlns:p14="http://schemas.microsoft.com/office/powerpoint/2010/main" val="1973288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7303-E377-6AEA-6F1F-5A30600EE9E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Artificial Neural Networks (ANN)</a:t>
            </a:r>
            <a:endParaRPr lang="en-IN" dirty="0"/>
          </a:p>
        </p:txBody>
      </p:sp>
      <p:sp>
        <p:nvSpPr>
          <p:cNvPr id="3" name="Content Placeholder 2">
            <a:extLst>
              <a:ext uri="{FF2B5EF4-FFF2-40B4-BE49-F238E27FC236}">
                <a16:creationId xmlns:a16="http://schemas.microsoft.com/office/drawing/2014/main" id="{DD44E2A7-D3B5-4A71-C34D-127EBA071911}"/>
              </a:ext>
            </a:extLst>
          </p:cNvPr>
          <p:cNvSpPr>
            <a:spLocks noGrp="1"/>
          </p:cNvSpPr>
          <p:nvPr>
            <p:ph sz="half"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The input from multiple synapses or connectivity lines are collected, summed up, and then sent to the next node.</a:t>
            </a:r>
          </a:p>
          <a:p>
            <a:pPr algn="just"/>
            <a:r>
              <a:rPr lang="en-US" dirty="0">
                <a:latin typeface="Times New Roman" panose="02020603050405020304" pitchFamily="18" charset="0"/>
                <a:cs typeface="Times New Roman" panose="02020603050405020304" pitchFamily="18" charset="0"/>
              </a:rPr>
              <a:t>This node in turn adjusts the data by applying constants, thereby modifying the data. This application of constants at the nodes is called as node bias.</a:t>
            </a:r>
          </a:p>
          <a:p>
            <a:pPr algn="just"/>
            <a:r>
              <a:rPr lang="en-US" dirty="0">
                <a:latin typeface="Times New Roman" panose="02020603050405020304" pitchFamily="18" charset="0"/>
                <a:cs typeface="Times New Roman" panose="02020603050405020304" pitchFamily="18" charset="0"/>
              </a:rPr>
              <a:t>Application of weights and bias to the input data is important as this ascertains that the data is propagated properly through the network.</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88D2EC2-B38F-7CEF-5669-BCF7990E05B8}"/>
              </a:ext>
            </a:extLst>
          </p:cNvPr>
          <p:cNvSpPr>
            <a:spLocks noGrp="1"/>
          </p:cNvSpPr>
          <p:nvPr>
            <p:ph type="sldNum" sz="quarter" idx="12"/>
          </p:nvPr>
        </p:nvSpPr>
        <p:spPr/>
        <p:txBody>
          <a:bodyPr/>
          <a:lstStyle/>
          <a:p>
            <a:fld id="{B1B7C0DE-DCDD-4E4A-94B2-51DFA80EB953}" type="slidenum">
              <a:rPr lang="en-IN" smtClean="0"/>
              <a:t>19</a:t>
            </a:fld>
            <a:endParaRPr lang="en-IN"/>
          </a:p>
        </p:txBody>
      </p:sp>
      <p:pic>
        <p:nvPicPr>
          <p:cNvPr id="6" name="Content Placeholder 6">
            <a:extLst>
              <a:ext uri="{FF2B5EF4-FFF2-40B4-BE49-F238E27FC236}">
                <a16:creationId xmlns:a16="http://schemas.microsoft.com/office/drawing/2014/main" id="{32C2D466-CD54-DE3F-0882-3BDA18979322}"/>
              </a:ext>
            </a:extLst>
          </p:cNvPr>
          <p:cNvPicPr>
            <a:picLocks noGrp="1" noChangeAspect="1"/>
          </p:cNvPicPr>
          <p:nvPr>
            <p:ph sz="half" idx="2"/>
          </p:nvPr>
        </p:nvPicPr>
        <p:blipFill>
          <a:blip r:embed="rId2"/>
          <a:stretch>
            <a:fillRect/>
          </a:stretch>
        </p:blipFill>
        <p:spPr>
          <a:xfrm>
            <a:off x="6172200" y="2814282"/>
            <a:ext cx="5181600" cy="2374023"/>
          </a:xfrm>
        </p:spPr>
      </p:pic>
    </p:spTree>
    <p:extLst>
      <p:ext uri="{BB962C8B-B14F-4D97-AF65-F5344CB8AC3E}">
        <p14:creationId xmlns:p14="http://schemas.microsoft.com/office/powerpoint/2010/main" val="242597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35" y="126491"/>
            <a:ext cx="11568764" cy="754976"/>
          </a:xfrm>
        </p:spPr>
        <p:txBody>
          <a:bodyPr>
            <a:normAutofit/>
          </a:bodyPr>
          <a:lstStyle/>
          <a:p>
            <a:r>
              <a:rPr lang="en-US" sz="3200" b="1" dirty="0">
                <a:latin typeface="Times New Roman" panose="02020603050405020304" pitchFamily="18" charset="0"/>
                <a:cs typeface="Times New Roman" panose="02020603050405020304" pitchFamily="18" charset="0"/>
              </a:rPr>
              <a:t>SMART COMPUTING OVER IOT– CLOUD</a:t>
            </a:r>
            <a:endParaRPr lang="en-IN" sz="32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2</a:t>
            </a:fld>
            <a:endParaRPr lang="en-IN"/>
          </a:p>
        </p:txBody>
      </p:sp>
      <p:sp>
        <p:nvSpPr>
          <p:cNvPr id="3" name="Content Placeholder 2"/>
          <p:cNvSpPr>
            <a:spLocks noGrp="1"/>
          </p:cNvSpPr>
          <p:nvPr>
            <p:ph idx="1"/>
          </p:nvPr>
        </p:nvSpPr>
        <p:spPr>
          <a:xfrm>
            <a:off x="539416" y="881466"/>
            <a:ext cx="11175064" cy="4673142"/>
          </a:xfrm>
        </p:spPr>
        <p:txBody>
          <a:bodyPr>
            <a:noAutofit/>
          </a:bodyPr>
          <a:lstStyle/>
          <a:p>
            <a:pPr algn="just"/>
            <a:r>
              <a:rPr lang="en-US" sz="2200" dirty="0">
                <a:latin typeface="Times New Roman" panose="02020603050405020304" pitchFamily="18" charset="0"/>
                <a:cs typeface="Times New Roman" panose="02020603050405020304" pitchFamily="18" charset="0"/>
              </a:rPr>
              <a:t>Smart computing in general refers to the mechanism of empowering devices and utilities that we use in our day- to- day lives with computing capabilities. On similar lines, smart computing over the IoT– Cloud refers to confluence of hardware, software, and network technologies that empower the IoT– Cloud application with real- time awareness of the environment and enhanced analytics that can assist humans in better decision making and optimizations, thereby driving the business to success.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1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4A71-BDBA-9F09-79AF-D3D2E7F65F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Artificial Neural Networks (ANN)</a:t>
            </a:r>
            <a:endParaRPr lang="en-IN" dirty="0"/>
          </a:p>
        </p:txBody>
      </p:sp>
      <p:sp>
        <p:nvSpPr>
          <p:cNvPr id="3" name="Content Placeholder 2">
            <a:extLst>
              <a:ext uri="{FF2B5EF4-FFF2-40B4-BE49-F238E27FC236}">
                <a16:creationId xmlns:a16="http://schemas.microsoft.com/office/drawing/2014/main" id="{75B1054A-8EBC-B5FC-4C4D-C1C0F681D265}"/>
              </a:ext>
            </a:extLst>
          </p:cNvPr>
          <p:cNvSpPr>
            <a:spLocks noGrp="1"/>
          </p:cNvSpPr>
          <p:nvPr>
            <p:ph sz="half"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For a node to be able to propagate/ pass the data, it must be activated. Activation of nodes happens when the output it produces meets the threshold value that is set by the programmer, after which the data will be passed on to the next node; otherwise the node remains dormant.</a:t>
            </a:r>
          </a:p>
          <a:p>
            <a:pPr algn="just"/>
            <a:r>
              <a:rPr lang="en-US" dirty="0">
                <a:latin typeface="Times New Roman" panose="02020603050405020304" pitchFamily="18" charset="0"/>
                <a:cs typeface="Times New Roman" panose="02020603050405020304" pitchFamily="18" charset="0"/>
              </a:rPr>
              <a:t>However, this single pass of information to the final nodes in many cases might not lead to the desired output.</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6E1F9A1-905C-8A95-289E-773CEECDB442}"/>
              </a:ext>
            </a:extLst>
          </p:cNvPr>
          <p:cNvSpPr>
            <a:spLocks noGrp="1"/>
          </p:cNvSpPr>
          <p:nvPr>
            <p:ph type="sldNum" sz="quarter" idx="12"/>
          </p:nvPr>
        </p:nvSpPr>
        <p:spPr/>
        <p:txBody>
          <a:bodyPr/>
          <a:lstStyle/>
          <a:p>
            <a:fld id="{B1B7C0DE-DCDD-4E4A-94B2-51DFA80EB953}" type="slidenum">
              <a:rPr lang="en-IN" smtClean="0"/>
              <a:t>20</a:t>
            </a:fld>
            <a:endParaRPr lang="en-IN"/>
          </a:p>
        </p:txBody>
      </p:sp>
      <p:pic>
        <p:nvPicPr>
          <p:cNvPr id="6" name="Content Placeholder 6">
            <a:extLst>
              <a:ext uri="{FF2B5EF4-FFF2-40B4-BE49-F238E27FC236}">
                <a16:creationId xmlns:a16="http://schemas.microsoft.com/office/drawing/2014/main" id="{57E37893-5650-8C04-FB7B-28C69B610C97}"/>
              </a:ext>
            </a:extLst>
          </p:cNvPr>
          <p:cNvPicPr>
            <a:picLocks noGrp="1" noChangeAspect="1"/>
          </p:cNvPicPr>
          <p:nvPr>
            <p:ph sz="half" idx="2"/>
          </p:nvPr>
        </p:nvPicPr>
        <p:blipFill>
          <a:blip r:embed="rId2"/>
          <a:stretch>
            <a:fillRect/>
          </a:stretch>
        </p:blipFill>
        <p:spPr>
          <a:xfrm>
            <a:off x="6172200" y="2814282"/>
            <a:ext cx="5181600" cy="2374023"/>
          </a:xfrm>
        </p:spPr>
      </p:pic>
    </p:spTree>
    <p:extLst>
      <p:ext uri="{BB962C8B-B14F-4D97-AF65-F5344CB8AC3E}">
        <p14:creationId xmlns:p14="http://schemas.microsoft.com/office/powerpoint/2010/main" val="4102369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1B95-4DD2-C558-E5C7-A86C2D56D4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Artificial Neural Networks (ANN)</a:t>
            </a:r>
            <a:endParaRPr lang="en-IN" dirty="0"/>
          </a:p>
        </p:txBody>
      </p:sp>
      <p:sp>
        <p:nvSpPr>
          <p:cNvPr id="3" name="Content Placeholder 2">
            <a:extLst>
              <a:ext uri="{FF2B5EF4-FFF2-40B4-BE49-F238E27FC236}">
                <a16:creationId xmlns:a16="http://schemas.microsoft.com/office/drawing/2014/main" id="{763520B4-C404-DC83-8BA6-1A1310FE8ACA}"/>
              </a:ext>
            </a:extLst>
          </p:cNvPr>
          <p:cNvSpPr>
            <a:spLocks noGrp="1"/>
          </p:cNvSpPr>
          <p:nvPr>
            <p:ph sz="half"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For example, the network might accidentally identify a cat as a dog, which is not acceptable. To counter this, an algorithm called the backpropagation algorithm is applied to the network, which uses feedbacks to enable the adjustment of weights and biases and finetune the synapses until the result is agreeable or even almost correct.</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F042885-2C1D-0025-3426-45F78BA15E3B}"/>
              </a:ext>
            </a:extLst>
          </p:cNvPr>
          <p:cNvSpPr>
            <a:spLocks noGrp="1"/>
          </p:cNvSpPr>
          <p:nvPr>
            <p:ph type="sldNum" sz="quarter" idx="12"/>
          </p:nvPr>
        </p:nvSpPr>
        <p:spPr/>
        <p:txBody>
          <a:bodyPr/>
          <a:lstStyle/>
          <a:p>
            <a:fld id="{B1B7C0DE-DCDD-4E4A-94B2-51DFA80EB953}" type="slidenum">
              <a:rPr lang="en-IN" smtClean="0"/>
              <a:t>21</a:t>
            </a:fld>
            <a:endParaRPr lang="en-IN"/>
          </a:p>
        </p:txBody>
      </p:sp>
      <p:pic>
        <p:nvPicPr>
          <p:cNvPr id="6" name="Content Placeholder 6">
            <a:extLst>
              <a:ext uri="{FF2B5EF4-FFF2-40B4-BE49-F238E27FC236}">
                <a16:creationId xmlns:a16="http://schemas.microsoft.com/office/drawing/2014/main" id="{09543BA1-0994-E040-DE1A-49615C586494}"/>
              </a:ext>
            </a:extLst>
          </p:cNvPr>
          <p:cNvPicPr>
            <a:picLocks noGrp="1" noChangeAspect="1"/>
          </p:cNvPicPr>
          <p:nvPr>
            <p:ph sz="half" idx="2"/>
          </p:nvPr>
        </p:nvPicPr>
        <p:blipFill>
          <a:blip r:embed="rId2"/>
          <a:stretch>
            <a:fillRect/>
          </a:stretch>
        </p:blipFill>
        <p:spPr>
          <a:xfrm>
            <a:off x="6172200" y="2814282"/>
            <a:ext cx="5181600" cy="2374023"/>
          </a:xfrm>
        </p:spPr>
      </p:pic>
    </p:spTree>
    <p:extLst>
      <p:ext uri="{BB962C8B-B14F-4D97-AF65-F5344CB8AC3E}">
        <p14:creationId xmlns:p14="http://schemas.microsoft.com/office/powerpoint/2010/main" val="2706857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5EA1-3B3B-7BB4-5584-57844BC3570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Convolution Neural Network (CNN)</a:t>
            </a:r>
          </a:p>
        </p:txBody>
      </p:sp>
      <p:sp>
        <p:nvSpPr>
          <p:cNvPr id="3" name="Content Placeholder 2">
            <a:extLst>
              <a:ext uri="{FF2B5EF4-FFF2-40B4-BE49-F238E27FC236}">
                <a16:creationId xmlns:a16="http://schemas.microsoft.com/office/drawing/2014/main" id="{14330B5A-5E7E-2F63-E99A-BE8F7DBD5066}"/>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CNN is mostly applied to image processing problems and natural language processing problems. Traditional neural networks make no assumptions on the inputs and weights that are used to train the models which are not suitable for images and natural language- based problems.</a:t>
            </a:r>
          </a:p>
          <a:p>
            <a:pPr algn="just"/>
            <a:r>
              <a:rPr lang="en-US" dirty="0">
                <a:latin typeface="Times New Roman" panose="02020603050405020304" pitchFamily="18" charset="0"/>
                <a:cs typeface="Times New Roman" panose="02020603050405020304" pitchFamily="18" charset="0"/>
              </a:rPr>
              <a:t>CNN treats data as being spatial. As opposed to neurons being connected to neurons in the preceding layer, they are instead linked to neurons that are only close to it and all of them have the same weights. This simplification enables to maintain the spatial property of the data set. The simplification of an image is made possible via the CNN facilitating better processing and understanding of the images.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8FEF2B-EEEE-6735-B825-A916AF4D4243}"/>
              </a:ext>
            </a:extLst>
          </p:cNvPr>
          <p:cNvSpPr>
            <a:spLocks noGrp="1"/>
          </p:cNvSpPr>
          <p:nvPr>
            <p:ph type="sldNum" sz="quarter" idx="12"/>
          </p:nvPr>
        </p:nvSpPr>
        <p:spPr/>
        <p:txBody>
          <a:bodyPr/>
          <a:lstStyle/>
          <a:p>
            <a:fld id="{B1B7C0DE-DCDD-4E4A-94B2-51DFA80EB953}" type="slidenum">
              <a:rPr lang="en-IN" smtClean="0"/>
              <a:t>22</a:t>
            </a:fld>
            <a:endParaRPr lang="en-IN"/>
          </a:p>
        </p:txBody>
      </p:sp>
    </p:spTree>
    <p:extLst>
      <p:ext uri="{BB962C8B-B14F-4D97-AF65-F5344CB8AC3E}">
        <p14:creationId xmlns:p14="http://schemas.microsoft.com/office/powerpoint/2010/main" val="354777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F23C-7C0C-1D53-6B23-73015AB26D2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Convolution Neural Network (CNN)</a:t>
            </a:r>
          </a:p>
        </p:txBody>
      </p:sp>
      <p:sp>
        <p:nvSpPr>
          <p:cNvPr id="3" name="Content Placeholder 2">
            <a:extLst>
              <a:ext uri="{FF2B5EF4-FFF2-40B4-BE49-F238E27FC236}">
                <a16:creationId xmlns:a16="http://schemas.microsoft.com/office/drawing/2014/main" id="{BA30D449-A0E2-1833-BC9D-83586194B10C}"/>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CNN architecture as shown in Figure consists of multiple layers that exist in a usual neural network. The CNN has additional layers such as the convolution layer, pooling layer, </a:t>
            </a:r>
            <a:r>
              <a:rPr lang="en-US" sz="1800" dirty="0" err="1">
                <a:latin typeface="Times New Roman" panose="02020603050405020304" pitchFamily="18" charset="0"/>
                <a:cs typeface="Times New Roman" panose="02020603050405020304" pitchFamily="18" charset="0"/>
              </a:rPr>
              <a:t>ReLu</a:t>
            </a:r>
            <a:r>
              <a:rPr lang="en-US" sz="1800" dirty="0">
                <a:latin typeface="Times New Roman" panose="02020603050405020304" pitchFamily="18" charset="0"/>
                <a:cs typeface="Times New Roman" panose="02020603050405020304" pitchFamily="18" charset="0"/>
              </a:rPr>
              <a:t> (rectified linear unit) layer, and a wholly connected layer. The </a:t>
            </a:r>
            <a:r>
              <a:rPr lang="en-US" sz="1800" dirty="0" err="1">
                <a:latin typeface="Times New Roman" panose="02020603050405020304" pitchFamily="18" charset="0"/>
                <a:cs typeface="Times New Roman" panose="02020603050405020304" pitchFamily="18" charset="0"/>
              </a:rPr>
              <a:t>ReLu</a:t>
            </a:r>
            <a:r>
              <a:rPr lang="en-US" sz="1800" dirty="0">
                <a:latin typeface="Times New Roman" panose="02020603050405020304" pitchFamily="18" charset="0"/>
                <a:cs typeface="Times New Roman" panose="02020603050405020304" pitchFamily="18" charset="0"/>
              </a:rPr>
              <a:t> layer functions as an activation layer that ensures nonlinearity while the data moves through each layer of the network. Absence of this layer could cause the loss of dimensionality that is required to be maintained with the data fed into each layer. The fully connected layer performs classification on the data set. The convolution layer performs the most important function in the network. It places a filter over an array of image pixels, leading to the formation of a “convolved feature map”.</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A53B1D0-5EBA-7C91-FAD7-620E1E1B29BA}"/>
              </a:ext>
            </a:extLst>
          </p:cNvPr>
          <p:cNvSpPr>
            <a:spLocks noGrp="1"/>
          </p:cNvSpPr>
          <p:nvPr>
            <p:ph type="sldNum" sz="quarter" idx="12"/>
          </p:nvPr>
        </p:nvSpPr>
        <p:spPr/>
        <p:txBody>
          <a:bodyPr/>
          <a:lstStyle/>
          <a:p>
            <a:fld id="{B1B7C0DE-DCDD-4E4A-94B2-51DFA80EB953}" type="slidenum">
              <a:rPr lang="en-IN" smtClean="0"/>
              <a:t>23</a:t>
            </a:fld>
            <a:endParaRPr lang="en-IN"/>
          </a:p>
        </p:txBody>
      </p:sp>
      <p:pic>
        <p:nvPicPr>
          <p:cNvPr id="6" name="Picture 5">
            <a:extLst>
              <a:ext uri="{FF2B5EF4-FFF2-40B4-BE49-F238E27FC236}">
                <a16:creationId xmlns:a16="http://schemas.microsoft.com/office/drawing/2014/main" id="{F94E9D87-42E0-750F-43C9-F33CA1C2E7FB}"/>
              </a:ext>
            </a:extLst>
          </p:cNvPr>
          <p:cNvPicPr>
            <a:picLocks noChangeAspect="1"/>
          </p:cNvPicPr>
          <p:nvPr/>
        </p:nvPicPr>
        <p:blipFill>
          <a:blip r:embed="rId2"/>
          <a:stretch>
            <a:fillRect/>
          </a:stretch>
        </p:blipFill>
        <p:spPr>
          <a:xfrm>
            <a:off x="1036320" y="3826111"/>
            <a:ext cx="10119359" cy="2440546"/>
          </a:xfrm>
          <a:prstGeom prst="rect">
            <a:avLst/>
          </a:prstGeom>
        </p:spPr>
      </p:pic>
    </p:spTree>
    <p:extLst>
      <p:ext uri="{BB962C8B-B14F-4D97-AF65-F5344CB8AC3E}">
        <p14:creationId xmlns:p14="http://schemas.microsoft.com/office/powerpoint/2010/main" val="3954478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7112-8F31-19DE-7BA7-EAAB73DD780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Convolution Neural Network (CNN)</a:t>
            </a:r>
          </a:p>
        </p:txBody>
      </p:sp>
      <p:pic>
        <p:nvPicPr>
          <p:cNvPr id="6" name="Content Placeholder 5">
            <a:extLst>
              <a:ext uri="{FF2B5EF4-FFF2-40B4-BE49-F238E27FC236}">
                <a16:creationId xmlns:a16="http://schemas.microsoft.com/office/drawing/2014/main" id="{1BC163B0-CDA2-CDF6-C95C-0EA9674769D2}"/>
              </a:ext>
            </a:extLst>
          </p:cNvPr>
          <p:cNvPicPr>
            <a:picLocks noGrp="1" noChangeAspect="1"/>
          </p:cNvPicPr>
          <p:nvPr>
            <p:ph idx="1"/>
          </p:nvPr>
        </p:nvPicPr>
        <p:blipFill>
          <a:blip r:embed="rId2"/>
          <a:stretch>
            <a:fillRect/>
          </a:stretch>
        </p:blipFill>
        <p:spPr>
          <a:xfrm>
            <a:off x="4856480" y="1530984"/>
            <a:ext cx="6640606" cy="4825365"/>
          </a:xfrm>
        </p:spPr>
      </p:pic>
      <p:sp>
        <p:nvSpPr>
          <p:cNvPr id="4" name="Slide Number Placeholder 3">
            <a:extLst>
              <a:ext uri="{FF2B5EF4-FFF2-40B4-BE49-F238E27FC236}">
                <a16:creationId xmlns:a16="http://schemas.microsoft.com/office/drawing/2014/main" id="{E0225C07-1F48-FA8B-F328-6C2F22960C5F}"/>
              </a:ext>
            </a:extLst>
          </p:cNvPr>
          <p:cNvSpPr>
            <a:spLocks noGrp="1"/>
          </p:cNvSpPr>
          <p:nvPr>
            <p:ph type="sldNum" sz="quarter" idx="12"/>
          </p:nvPr>
        </p:nvSpPr>
        <p:spPr/>
        <p:txBody>
          <a:bodyPr/>
          <a:lstStyle/>
          <a:p>
            <a:fld id="{B1B7C0DE-DCDD-4E4A-94B2-51DFA80EB953}" type="slidenum">
              <a:rPr lang="en-IN" smtClean="0"/>
              <a:t>24</a:t>
            </a:fld>
            <a:endParaRPr lang="en-IN"/>
          </a:p>
        </p:txBody>
      </p:sp>
      <p:sp>
        <p:nvSpPr>
          <p:cNvPr id="8" name="TextBox 7">
            <a:extLst>
              <a:ext uri="{FF2B5EF4-FFF2-40B4-BE49-F238E27FC236}">
                <a16:creationId xmlns:a16="http://schemas.microsoft.com/office/drawing/2014/main" id="{5D7B6569-5804-27DB-B824-615329523AB1}"/>
              </a:ext>
            </a:extLst>
          </p:cNvPr>
          <p:cNvSpPr txBox="1"/>
          <p:nvPr/>
        </p:nvSpPr>
        <p:spPr>
          <a:xfrm>
            <a:off x="838200" y="1385560"/>
            <a:ext cx="4018280" cy="5355312"/>
          </a:xfrm>
          <a:prstGeom prst="rect">
            <a:avLst/>
          </a:prstGeom>
          <a:noFill/>
        </p:spPr>
        <p:txBody>
          <a:bodyPr wrap="square">
            <a:spAutoFit/>
          </a:bodyPr>
          <a:lstStyle/>
          <a:p>
            <a:pPr algn="just"/>
            <a:r>
              <a:rPr lang="en-US" sz="1800" b="0" i="0" u="none" strike="noStrike" baseline="0" dirty="0">
                <a:solidFill>
                  <a:srgbClr val="211D1F"/>
                </a:solidFill>
                <a:latin typeface="Times New Roman" panose="02020603050405020304" pitchFamily="18" charset="0"/>
                <a:cs typeface="Times New Roman" panose="02020603050405020304" pitchFamily="18" charset="0"/>
              </a:rPr>
              <a:t>This enables focus on specific features of the image, which might be missed out otherwise. The </a:t>
            </a:r>
            <a:r>
              <a:rPr lang="en-US" sz="1800" b="0" i="1" u="none" strike="noStrike" baseline="0" dirty="0">
                <a:solidFill>
                  <a:srgbClr val="211D1F"/>
                </a:solidFill>
                <a:latin typeface="Times New Roman" panose="02020603050405020304" pitchFamily="18" charset="0"/>
                <a:cs typeface="Times New Roman" panose="02020603050405020304" pitchFamily="18" charset="0"/>
              </a:rPr>
              <a:t>pooling layer </a:t>
            </a:r>
            <a:r>
              <a:rPr lang="en-US" sz="1800" b="0" i="0" u="none" strike="noStrike" baseline="0" dirty="0">
                <a:solidFill>
                  <a:srgbClr val="211D1F"/>
                </a:solidFill>
                <a:latin typeface="Times New Roman" panose="02020603050405020304" pitchFamily="18" charset="0"/>
                <a:cs typeface="Times New Roman" panose="02020603050405020304" pitchFamily="18" charset="0"/>
              </a:rPr>
              <a:t>reduces the number of samples of a feature map, causing a reduction in the number of parameters to process, thereby enabling faster processing. This leads to a pooled feature map. The pooled feature map is obtained by either performing a max pooling (selects the maximum input of a particular convolved feature) or average pooling (calculates the average). Ultimately, the model builds up an image of its own based on its own mathematical rules. If unlabeled data are used, then unsupervised learning methods can be used to </a:t>
            </a:r>
            <a:r>
              <a:rPr lang="en-US" sz="1800" b="0" i="1" u="none" strike="noStrike" baseline="0" dirty="0">
                <a:solidFill>
                  <a:srgbClr val="211D1F"/>
                </a:solidFill>
                <a:latin typeface="Times New Roman" panose="02020603050405020304" pitchFamily="18" charset="0"/>
                <a:cs typeface="Times New Roman" panose="02020603050405020304" pitchFamily="18" charset="0"/>
              </a:rPr>
              <a:t>train the CNN</a:t>
            </a:r>
            <a:r>
              <a:rPr lang="en-US" sz="1800" b="0" i="0" u="none" strike="noStrike" baseline="0" dirty="0">
                <a:solidFill>
                  <a:srgbClr val="211D1F"/>
                </a:solidFill>
                <a:latin typeface="Times New Roman" panose="02020603050405020304" pitchFamily="18" charset="0"/>
                <a:cs typeface="Times New Roman" panose="02020603050405020304" pitchFamily="18" charset="0"/>
              </a:rPr>
              <a:t>. Auto encoders enable us to compress and place the data into a low- dimensional space.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061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4B017-30A0-1B26-8B5C-05D7CC8A910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Recurrent Neural Networks (RNN)</a:t>
            </a:r>
          </a:p>
        </p:txBody>
      </p:sp>
      <p:sp>
        <p:nvSpPr>
          <p:cNvPr id="3" name="Content Placeholder 2">
            <a:extLst>
              <a:ext uri="{FF2B5EF4-FFF2-40B4-BE49-F238E27FC236}">
                <a16:creationId xmlns:a16="http://schemas.microsoft.com/office/drawing/2014/main" id="{A3EEE2B9-AD04-9C80-2482-F45574105ECC}"/>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RNN are used in many applications such as speech recognition, language translation, and prediction of stocks. RNNs are used to model sequential data. </a:t>
            </a:r>
          </a:p>
          <a:p>
            <a:pPr algn="just"/>
            <a:r>
              <a:rPr lang="en-US" sz="2000" b="0" i="0" u="none" strike="noStrike" baseline="0" dirty="0">
                <a:solidFill>
                  <a:srgbClr val="211D1F"/>
                </a:solidFill>
                <a:latin typeface="Times New Roman" panose="02020603050405020304" pitchFamily="18" charset="0"/>
                <a:cs typeface="Times New Roman" panose="02020603050405020304" pitchFamily="18" charset="0"/>
              </a:rPr>
              <a:t>In order to understand this, consider a still snapshot taken of a ball that is in motion over a period.</a:t>
            </a:r>
          </a:p>
          <a:p>
            <a:pPr algn="just"/>
            <a:r>
              <a:rPr lang="en-US" sz="2000" b="0" i="0" u="none" strike="noStrike" baseline="0" dirty="0">
                <a:solidFill>
                  <a:srgbClr val="211D1F"/>
                </a:solidFill>
                <a:latin typeface="Times New Roman" panose="02020603050405020304" pitchFamily="18" charset="0"/>
                <a:cs typeface="Times New Roman" panose="02020603050405020304" pitchFamily="18" charset="0"/>
              </a:rPr>
              <a:t>Now, from this picture we would want to predict the direction of motion that the ball is moving in. Such a prediction with a single standstill picture of the ball will be very difficult. Knowledge of where the ball had been before the current picture is required for an accurate and real- time prediction. If we have recorded many snapshots of the ball’s position in succession (sequential information over time), we will have enough information to make better predictions. </a:t>
            </a:r>
          </a:p>
          <a:p>
            <a:pPr algn="just"/>
            <a:r>
              <a:rPr lang="en-US" sz="2000" b="0" i="0" u="none" strike="noStrike" baseline="0" dirty="0">
                <a:solidFill>
                  <a:srgbClr val="211D1F"/>
                </a:solidFill>
                <a:latin typeface="Times New Roman" panose="02020603050405020304" pitchFamily="18" charset="0"/>
                <a:cs typeface="Times New Roman" panose="02020603050405020304" pitchFamily="18" charset="0"/>
              </a:rPr>
              <a:t>Similarly, audio is sequential information that can be broken up into smaller pieces of information and fed into the RNN for processing. Textual data is another type of sequential information that can be a sequence of alphabets or words. </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CD669C-6C37-BD35-5585-4E1B9DF9A203}"/>
              </a:ext>
            </a:extLst>
          </p:cNvPr>
          <p:cNvSpPr>
            <a:spLocks noGrp="1"/>
          </p:cNvSpPr>
          <p:nvPr>
            <p:ph type="sldNum" sz="quarter" idx="12"/>
          </p:nvPr>
        </p:nvSpPr>
        <p:spPr/>
        <p:txBody>
          <a:bodyPr/>
          <a:lstStyle/>
          <a:p>
            <a:fld id="{B1B7C0DE-DCDD-4E4A-94B2-51DFA80EB953}" type="slidenum">
              <a:rPr lang="en-IN" smtClean="0"/>
              <a:t>25</a:t>
            </a:fld>
            <a:endParaRPr lang="en-IN"/>
          </a:p>
        </p:txBody>
      </p:sp>
      <p:pic>
        <p:nvPicPr>
          <p:cNvPr id="6" name="Picture 5">
            <a:extLst>
              <a:ext uri="{FF2B5EF4-FFF2-40B4-BE49-F238E27FC236}">
                <a16:creationId xmlns:a16="http://schemas.microsoft.com/office/drawing/2014/main" id="{F9474CD5-0C67-63B4-4C1B-389DB07434C2}"/>
              </a:ext>
            </a:extLst>
          </p:cNvPr>
          <p:cNvPicPr>
            <a:picLocks noChangeAspect="1"/>
          </p:cNvPicPr>
          <p:nvPr/>
        </p:nvPicPr>
        <p:blipFill>
          <a:blip r:embed="rId2"/>
          <a:stretch>
            <a:fillRect/>
          </a:stretch>
        </p:blipFill>
        <p:spPr>
          <a:xfrm>
            <a:off x="5080000" y="5086993"/>
            <a:ext cx="3672840" cy="1583365"/>
          </a:xfrm>
          <a:prstGeom prst="rect">
            <a:avLst/>
          </a:prstGeom>
        </p:spPr>
      </p:pic>
    </p:spTree>
    <p:extLst>
      <p:ext uri="{BB962C8B-B14F-4D97-AF65-F5344CB8AC3E}">
        <p14:creationId xmlns:p14="http://schemas.microsoft.com/office/powerpoint/2010/main" val="2776342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042B-F106-0021-AB39-1F2E06C54AC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Recurrent Neural Networks (RNN)</a:t>
            </a:r>
            <a:endParaRPr lang="en-IN" dirty="0"/>
          </a:p>
        </p:txBody>
      </p:sp>
      <p:sp>
        <p:nvSpPr>
          <p:cNvPr id="3" name="Content Placeholder 2">
            <a:extLst>
              <a:ext uri="{FF2B5EF4-FFF2-40B4-BE49-F238E27FC236}">
                <a16:creationId xmlns:a16="http://schemas.microsoft.com/office/drawing/2014/main" id="{585138A9-7BD0-D86B-9395-145AA206E484}"/>
              </a:ext>
            </a:extLst>
          </p:cNvPr>
          <p:cNvSpPr>
            <a:spLocks noGrp="1"/>
          </p:cNvSpPr>
          <p:nvPr>
            <p:ph idx="1"/>
          </p:nvPr>
        </p:nvSpPr>
        <p:spPr/>
        <p:txBody>
          <a:bodyPr>
            <a:normAutofit lnSpcReduction="10000"/>
          </a:bodyPr>
          <a:lstStyle/>
          <a:p>
            <a:pPr algn="just"/>
            <a:r>
              <a:rPr lang="en-US" dirty="0"/>
              <a:t>RNNs work upon these kinds of sequential information to provide predictions based upon a concept called “sequential memory.”</a:t>
            </a:r>
          </a:p>
          <a:p>
            <a:pPr algn="just"/>
            <a:r>
              <a:rPr lang="en-US" dirty="0"/>
              <a:t>Sequential memory is a mechanism that enables the human brain to recognize patterns that occur in a sequence. This is implemented in RNNs with the help of a looping mechanism that enables to pass on earlier information in the forward direction for processing. This intermediary information is represented as the hidden state, which depicts previous inputs that affect the later states.</a:t>
            </a:r>
          </a:p>
          <a:p>
            <a:pPr algn="just"/>
            <a:r>
              <a:rPr lang="en-US" dirty="0"/>
              <a:t>The RNN, however, suffers from a problem, which is short- term memory and vanishing gradient, which is the side effect of the backpropagation methodology in RNNs.</a:t>
            </a:r>
            <a:endParaRPr lang="en-IN" dirty="0"/>
          </a:p>
        </p:txBody>
      </p:sp>
      <p:sp>
        <p:nvSpPr>
          <p:cNvPr id="4" name="Slide Number Placeholder 3">
            <a:extLst>
              <a:ext uri="{FF2B5EF4-FFF2-40B4-BE49-F238E27FC236}">
                <a16:creationId xmlns:a16="http://schemas.microsoft.com/office/drawing/2014/main" id="{D2881780-7318-98BD-7C58-7740738C9C5D}"/>
              </a:ext>
            </a:extLst>
          </p:cNvPr>
          <p:cNvSpPr>
            <a:spLocks noGrp="1"/>
          </p:cNvSpPr>
          <p:nvPr>
            <p:ph type="sldNum" sz="quarter" idx="12"/>
          </p:nvPr>
        </p:nvSpPr>
        <p:spPr/>
        <p:txBody>
          <a:bodyPr/>
          <a:lstStyle/>
          <a:p>
            <a:fld id="{B1B7C0DE-DCDD-4E4A-94B2-51DFA80EB953}" type="slidenum">
              <a:rPr lang="en-IN" smtClean="0"/>
              <a:t>26</a:t>
            </a:fld>
            <a:endParaRPr lang="en-IN"/>
          </a:p>
        </p:txBody>
      </p:sp>
    </p:spTree>
    <p:extLst>
      <p:ext uri="{BB962C8B-B14F-4D97-AF65-F5344CB8AC3E}">
        <p14:creationId xmlns:p14="http://schemas.microsoft.com/office/powerpoint/2010/main" val="4274414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6282-AADE-33AF-FF31-4DA32F0CA98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Recurrent Neural Networks (RNN)</a:t>
            </a:r>
            <a:endParaRPr lang="en-IN" dirty="0"/>
          </a:p>
        </p:txBody>
      </p:sp>
      <p:sp>
        <p:nvSpPr>
          <p:cNvPr id="3" name="Content Placeholder 2">
            <a:extLst>
              <a:ext uri="{FF2B5EF4-FFF2-40B4-BE49-F238E27FC236}">
                <a16:creationId xmlns:a16="http://schemas.microsoft.com/office/drawing/2014/main" id="{61F128B1-D367-1E1F-9EC8-38083B3F27B8}"/>
              </a:ext>
            </a:extLst>
          </p:cNvPr>
          <p:cNvSpPr>
            <a:spLocks noGrp="1"/>
          </p:cNvSpPr>
          <p:nvPr>
            <p:ph idx="1"/>
          </p:nvPr>
        </p:nvSpPr>
        <p:spPr/>
        <p:txBody>
          <a:bodyPr/>
          <a:lstStyle/>
          <a:p>
            <a:pPr algn="just"/>
            <a:r>
              <a:rPr lang="en-US" dirty="0"/>
              <a:t>RNN differs from CNN in that, CNN is a feed- forward network used to filter spatial data while the recurrent neural network (RNN) feeds data back into itself, thereby being the best candidates for sequential data. A CNN can recognize patterns across space whereas RNN can recognize patterns over time.</a:t>
            </a:r>
            <a:endParaRPr lang="en-IN" dirty="0"/>
          </a:p>
        </p:txBody>
      </p:sp>
      <p:sp>
        <p:nvSpPr>
          <p:cNvPr id="4" name="Slide Number Placeholder 3">
            <a:extLst>
              <a:ext uri="{FF2B5EF4-FFF2-40B4-BE49-F238E27FC236}">
                <a16:creationId xmlns:a16="http://schemas.microsoft.com/office/drawing/2014/main" id="{5D880873-5DAE-DF0A-9AA2-C7D399E4DC99}"/>
              </a:ext>
            </a:extLst>
          </p:cNvPr>
          <p:cNvSpPr>
            <a:spLocks noGrp="1"/>
          </p:cNvSpPr>
          <p:nvPr>
            <p:ph type="sldNum" sz="quarter" idx="12"/>
          </p:nvPr>
        </p:nvSpPr>
        <p:spPr/>
        <p:txBody>
          <a:bodyPr/>
          <a:lstStyle/>
          <a:p>
            <a:fld id="{B1B7C0DE-DCDD-4E4A-94B2-51DFA80EB953}" type="slidenum">
              <a:rPr lang="en-IN" smtClean="0"/>
              <a:t>27</a:t>
            </a:fld>
            <a:endParaRPr lang="en-IN"/>
          </a:p>
        </p:txBody>
      </p:sp>
    </p:spTree>
    <p:extLst>
      <p:ext uri="{BB962C8B-B14F-4D97-AF65-F5344CB8AC3E}">
        <p14:creationId xmlns:p14="http://schemas.microsoft.com/office/powerpoint/2010/main" val="4039497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6DB0-85D4-AA99-D851-02BB2BCBB3CC}"/>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Algorithms, Methods, And Techniques</a:t>
            </a:r>
          </a:p>
        </p:txBody>
      </p:sp>
      <p:sp>
        <p:nvSpPr>
          <p:cNvPr id="3" name="Content Placeholder 2">
            <a:extLst>
              <a:ext uri="{FF2B5EF4-FFF2-40B4-BE49-F238E27FC236}">
                <a16:creationId xmlns:a16="http://schemas.microsoft.com/office/drawing/2014/main" id="{DB97A8C1-E923-7DBD-5DE0-C17CEFA9C612}"/>
              </a:ext>
            </a:extLst>
          </p:cNvPr>
          <p:cNvSpPr>
            <a:spLocks noGrp="1"/>
          </p:cNvSpPr>
          <p:nvPr>
            <p:ph sz="half" idx="1"/>
          </p:nvPr>
        </p:nvSpPr>
        <p:spPr/>
        <p:txBody>
          <a:bodyPr>
            <a:normAutofit/>
          </a:bodyPr>
          <a:lstStyle/>
          <a:p>
            <a:pPr algn="just"/>
            <a:r>
              <a:rPr lang="en-US" sz="2400" dirty="0"/>
              <a:t>Back propagation is a method of training the neural networks that works on the principle of the supervised learning methodology.</a:t>
            </a:r>
          </a:p>
          <a:p>
            <a:pPr algn="just"/>
            <a:r>
              <a:rPr lang="en-US" sz="2400" dirty="0"/>
              <a:t>Backpropagation helps in fine- tuning the weights by reassigning it to an approximate value based on the difference inferred between the actual and desired output. The iterations are repeated until a suitable weight is achieved for the model with minimal error value.</a:t>
            </a:r>
            <a:endParaRPr lang="en-IN" sz="2400" dirty="0"/>
          </a:p>
        </p:txBody>
      </p:sp>
      <p:sp>
        <p:nvSpPr>
          <p:cNvPr id="4" name="Content Placeholder 3">
            <a:extLst>
              <a:ext uri="{FF2B5EF4-FFF2-40B4-BE49-F238E27FC236}">
                <a16:creationId xmlns:a16="http://schemas.microsoft.com/office/drawing/2014/main" id="{CB024B79-E0A3-56D9-D375-1607B13CC173}"/>
              </a:ext>
            </a:extLst>
          </p:cNvPr>
          <p:cNvSpPr>
            <a:spLocks noGrp="1"/>
          </p:cNvSpPr>
          <p:nvPr>
            <p:ph sz="half" idx="2"/>
          </p:nvPr>
        </p:nvSpPr>
        <p:spPr/>
        <p:txBody>
          <a:bodyPr>
            <a:normAutofit/>
          </a:bodyPr>
          <a:lstStyle/>
          <a:p>
            <a:pPr marL="0" indent="0">
              <a:buNone/>
            </a:pPr>
            <a:endParaRPr lang="en-IN" dirty="0"/>
          </a:p>
        </p:txBody>
      </p:sp>
      <p:sp>
        <p:nvSpPr>
          <p:cNvPr id="5" name="Slide Number Placeholder 4">
            <a:extLst>
              <a:ext uri="{FF2B5EF4-FFF2-40B4-BE49-F238E27FC236}">
                <a16:creationId xmlns:a16="http://schemas.microsoft.com/office/drawing/2014/main" id="{EB8F5263-BA93-5AD6-B441-9F6E771F29B6}"/>
              </a:ext>
            </a:extLst>
          </p:cNvPr>
          <p:cNvSpPr>
            <a:spLocks noGrp="1"/>
          </p:cNvSpPr>
          <p:nvPr>
            <p:ph type="sldNum" sz="quarter" idx="12"/>
          </p:nvPr>
        </p:nvSpPr>
        <p:spPr/>
        <p:txBody>
          <a:bodyPr/>
          <a:lstStyle/>
          <a:p>
            <a:fld id="{B1B7C0DE-DCDD-4E4A-94B2-51DFA80EB953}" type="slidenum">
              <a:rPr lang="en-IN" smtClean="0"/>
              <a:t>28</a:t>
            </a:fld>
            <a:endParaRPr lang="en-IN"/>
          </a:p>
        </p:txBody>
      </p:sp>
      <p:pic>
        <p:nvPicPr>
          <p:cNvPr id="7" name="Picture 6">
            <a:extLst>
              <a:ext uri="{FF2B5EF4-FFF2-40B4-BE49-F238E27FC236}">
                <a16:creationId xmlns:a16="http://schemas.microsoft.com/office/drawing/2014/main" id="{709BB4EF-8298-B446-F0A0-2B9CC7732906}"/>
              </a:ext>
            </a:extLst>
          </p:cNvPr>
          <p:cNvPicPr>
            <a:picLocks noChangeAspect="1"/>
          </p:cNvPicPr>
          <p:nvPr/>
        </p:nvPicPr>
        <p:blipFill>
          <a:blip r:embed="rId2"/>
          <a:stretch>
            <a:fillRect/>
          </a:stretch>
        </p:blipFill>
        <p:spPr>
          <a:xfrm>
            <a:off x="6254425" y="3050979"/>
            <a:ext cx="5017149" cy="1900629"/>
          </a:xfrm>
          <a:prstGeom prst="rect">
            <a:avLst/>
          </a:prstGeom>
        </p:spPr>
      </p:pic>
    </p:spTree>
    <p:extLst>
      <p:ext uri="{BB962C8B-B14F-4D97-AF65-F5344CB8AC3E}">
        <p14:creationId xmlns:p14="http://schemas.microsoft.com/office/powerpoint/2010/main" val="2876815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812B-170B-FE24-9718-97ABD7CECB7E}"/>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Algorithms, Methods, And Techniques</a:t>
            </a:r>
            <a:endParaRPr lang="en-IN" dirty="0"/>
          </a:p>
        </p:txBody>
      </p:sp>
      <p:sp>
        <p:nvSpPr>
          <p:cNvPr id="3" name="Content Placeholder 2">
            <a:extLst>
              <a:ext uri="{FF2B5EF4-FFF2-40B4-BE49-F238E27FC236}">
                <a16:creationId xmlns:a16="http://schemas.microsoft.com/office/drawing/2014/main" id="{944EFD79-75E0-DCE3-2037-350822440287}"/>
              </a:ext>
            </a:extLst>
          </p:cNvPr>
          <p:cNvSpPr>
            <a:spLocks noGrp="1"/>
          </p:cNvSpPr>
          <p:nvPr>
            <p:ph idx="1"/>
          </p:nvPr>
        </p:nvSpPr>
        <p:spPr/>
        <p:txBody>
          <a:bodyPr>
            <a:normAutofit lnSpcReduction="10000"/>
          </a:bodyPr>
          <a:lstStyle/>
          <a:p>
            <a:pPr algn="just"/>
            <a:r>
              <a:rPr lang="en-US" dirty="0"/>
              <a:t>Stochastic gradient descent is a method that helps in sampling huge volumes of data by randomly selecting data points and sampling them, thereby reducing the amount of computation required. It is based on the unsupervised learning mechanism.</a:t>
            </a:r>
          </a:p>
          <a:p>
            <a:pPr algn="just"/>
            <a:r>
              <a:rPr lang="en-US" dirty="0"/>
              <a:t>Transfer learning is a method adopted to train models in layers by adopting the convolution mechanism. The last few layers tend to be more specific to the data fed as input while the starting layers are more generic pertaining to simple patterns. For example, in a model provided with a training dataset, the early layers might be looking for eyes, ears, and mouth while the later layers may be looking for dogs, humans, and cars.</a:t>
            </a:r>
            <a:endParaRPr lang="en-IN" dirty="0"/>
          </a:p>
        </p:txBody>
      </p:sp>
      <p:sp>
        <p:nvSpPr>
          <p:cNvPr id="4" name="Slide Number Placeholder 3">
            <a:extLst>
              <a:ext uri="{FF2B5EF4-FFF2-40B4-BE49-F238E27FC236}">
                <a16:creationId xmlns:a16="http://schemas.microsoft.com/office/drawing/2014/main" id="{ABED8EDD-8C75-DF59-8C32-77EF0B0CBD52}"/>
              </a:ext>
            </a:extLst>
          </p:cNvPr>
          <p:cNvSpPr>
            <a:spLocks noGrp="1"/>
          </p:cNvSpPr>
          <p:nvPr>
            <p:ph type="sldNum" sz="quarter" idx="12"/>
          </p:nvPr>
        </p:nvSpPr>
        <p:spPr/>
        <p:txBody>
          <a:bodyPr/>
          <a:lstStyle/>
          <a:p>
            <a:fld id="{B1B7C0DE-DCDD-4E4A-94B2-51DFA80EB953}" type="slidenum">
              <a:rPr lang="en-IN" smtClean="0"/>
              <a:t>29</a:t>
            </a:fld>
            <a:endParaRPr lang="en-IN"/>
          </a:p>
        </p:txBody>
      </p:sp>
    </p:spTree>
    <p:extLst>
      <p:ext uri="{BB962C8B-B14F-4D97-AF65-F5344CB8AC3E}">
        <p14:creationId xmlns:p14="http://schemas.microsoft.com/office/powerpoint/2010/main" val="64966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6" y="218685"/>
            <a:ext cx="11568764" cy="1325563"/>
          </a:xfrm>
        </p:spPr>
        <p:txBody>
          <a:bodyPr>
            <a:normAutofit/>
          </a:bodyPr>
          <a:lstStyle/>
          <a:p>
            <a:r>
              <a:rPr lang="en-US" sz="3200" b="1" dirty="0">
                <a:latin typeface="Times New Roman" panose="02020603050405020304" pitchFamily="18" charset="0"/>
                <a:cs typeface="Times New Roman" panose="02020603050405020304" pitchFamily="18" charset="0"/>
              </a:rPr>
              <a:t>BIG DATA ANALYTICS AND COGNITIVE COMPUTING</a:t>
            </a:r>
            <a:br>
              <a:rPr lang="en-IN" sz="3600" u="sng" dirty="0">
                <a:solidFill>
                  <a:srgbClr val="002060"/>
                </a:solidFill>
                <a:latin typeface="Times New Roman" panose="02020603050405020304" pitchFamily="18" charset="0"/>
                <a:cs typeface="Times New Roman" panose="02020603050405020304" pitchFamily="18" charset="0"/>
              </a:rPr>
            </a:br>
            <a:endParaRPr lang="en-IN" sz="36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3</a:t>
            </a:fld>
            <a:endParaRPr lang="en-IN"/>
          </a:p>
        </p:txBody>
      </p:sp>
      <p:sp>
        <p:nvSpPr>
          <p:cNvPr id="3" name="Content Placeholder 2"/>
          <p:cNvSpPr>
            <a:spLocks noGrp="1"/>
          </p:cNvSpPr>
          <p:nvPr>
            <p:ph idx="1"/>
          </p:nvPr>
        </p:nvSpPr>
        <p:spPr>
          <a:xfrm>
            <a:off x="736032" y="881466"/>
            <a:ext cx="10809772" cy="4673142"/>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1. Big Data Analytics:</a:t>
            </a:r>
          </a:p>
          <a:p>
            <a:pPr algn="just"/>
            <a:r>
              <a:rPr lang="en-US" sz="2200" dirty="0">
                <a:latin typeface="Times New Roman" panose="02020603050405020304" pitchFamily="18" charset="0"/>
                <a:cs typeface="Times New Roman" panose="02020603050405020304" pitchFamily="18" charset="0"/>
              </a:rPr>
              <a:t>With the innumerable devices that are connected to each other and the Cloud through the Internet, the amount of data that these devices collect or generate is immeasurable and huge.</a:t>
            </a:r>
          </a:p>
          <a:p>
            <a:pPr algn="just"/>
            <a:r>
              <a:rPr lang="en-US" sz="2200" dirty="0">
                <a:latin typeface="Times New Roman" panose="02020603050405020304" pitchFamily="18" charset="0"/>
                <a:cs typeface="Times New Roman" panose="02020603050405020304" pitchFamily="18" charset="0"/>
              </a:rPr>
              <a:t>This huge volume of data  in different formats is referred to as big data and analysis of this data in order to generate inferences and solutions is called as big data analytics. However, analysis of such data in IoT applications is a huge challenge due to the their size and heterogeneity.</a:t>
            </a:r>
          </a:p>
          <a:p>
            <a:pPr marL="0" indent="0">
              <a:buNone/>
            </a:pPr>
            <a:r>
              <a:rPr lang="en-US" sz="2200" b="1" dirty="0">
                <a:latin typeface="Times New Roman" panose="02020603050405020304" pitchFamily="18" charset="0"/>
                <a:cs typeface="Times New Roman" panose="02020603050405020304" pitchFamily="18" charset="0"/>
              </a:rPr>
              <a:t>2. Cognitive computing :</a:t>
            </a:r>
          </a:p>
          <a:p>
            <a:pPr algn="just"/>
            <a:r>
              <a:rPr lang="en-US" sz="2200" dirty="0">
                <a:latin typeface="Times New Roman" panose="02020603050405020304" pitchFamily="18" charset="0"/>
                <a:cs typeface="Times New Roman" panose="02020603050405020304" pitchFamily="18" charset="0"/>
              </a:rPr>
              <a:t>Cognitive computing is a mechanism used in solving problems that are complex and may have a certain degree of uncertainty in arriving at suitable answers. It is a self- learning system that mimics the human brain/ thinking with the help of computerized models. It is a confluence of several underlying technologies such as natural language processing (NLP), pattern recognition, data mining, sentiment analysis, machine learning, neural networks, and deep learning.</a:t>
            </a:r>
          </a:p>
        </p:txBody>
      </p:sp>
    </p:spTree>
    <p:extLst>
      <p:ext uri="{BB962C8B-B14F-4D97-AF65-F5344CB8AC3E}">
        <p14:creationId xmlns:p14="http://schemas.microsoft.com/office/powerpoint/2010/main" val="1503381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D7D1-E57D-8F34-2609-BDAA0CBABEE9}"/>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Algorithms, Methods, And Techniques</a:t>
            </a:r>
            <a:endParaRPr lang="en-IN" dirty="0"/>
          </a:p>
        </p:txBody>
      </p:sp>
      <p:sp>
        <p:nvSpPr>
          <p:cNvPr id="3" name="Content Placeholder 2">
            <a:extLst>
              <a:ext uri="{FF2B5EF4-FFF2-40B4-BE49-F238E27FC236}">
                <a16:creationId xmlns:a16="http://schemas.microsoft.com/office/drawing/2014/main" id="{0475F0FA-FB15-E820-98BA-946EC22AE847}"/>
              </a:ext>
            </a:extLst>
          </p:cNvPr>
          <p:cNvSpPr>
            <a:spLocks noGrp="1"/>
          </p:cNvSpPr>
          <p:nvPr>
            <p:ph idx="1"/>
          </p:nvPr>
        </p:nvSpPr>
        <p:spPr/>
        <p:txBody>
          <a:bodyPr>
            <a:normAutofit lnSpcReduction="10000"/>
          </a:bodyPr>
          <a:lstStyle/>
          <a:p>
            <a:pPr algn="just"/>
            <a:r>
              <a:rPr lang="en-US" dirty="0"/>
              <a:t>Logistic regression is a classification algorithm working on the principle of supervised learning. It forecasts the probability of a dependent or target variable. The dependent variable has only two outcomes coded as 1 (success/ yes) and 0 (failure/ no). It is the simplest mechanism used in classification problems such as illness prediction (cancer and diabetes) and spam email identification.</a:t>
            </a:r>
          </a:p>
          <a:p>
            <a:pPr algn="just"/>
            <a:r>
              <a:rPr lang="en-US" dirty="0"/>
              <a:t>Naive Bayes algorithm is another classification method based on the supervised learning mechanism. The central idea of the naïve Bayes classifier is the Bayes theorem. The classification has two phases, namely the learning phase (model trained on a given dataset) and evaluation phase (performance testing).</a:t>
            </a:r>
            <a:endParaRPr lang="en-IN" dirty="0"/>
          </a:p>
        </p:txBody>
      </p:sp>
      <p:sp>
        <p:nvSpPr>
          <p:cNvPr id="4" name="Slide Number Placeholder 3">
            <a:extLst>
              <a:ext uri="{FF2B5EF4-FFF2-40B4-BE49-F238E27FC236}">
                <a16:creationId xmlns:a16="http://schemas.microsoft.com/office/drawing/2014/main" id="{C00CDBDC-F158-0154-4937-D28C292A64CC}"/>
              </a:ext>
            </a:extLst>
          </p:cNvPr>
          <p:cNvSpPr>
            <a:spLocks noGrp="1"/>
          </p:cNvSpPr>
          <p:nvPr>
            <p:ph type="sldNum" sz="quarter" idx="12"/>
          </p:nvPr>
        </p:nvSpPr>
        <p:spPr/>
        <p:txBody>
          <a:bodyPr/>
          <a:lstStyle/>
          <a:p>
            <a:fld id="{B1B7C0DE-DCDD-4E4A-94B2-51DFA80EB953}" type="slidenum">
              <a:rPr lang="en-IN" smtClean="0"/>
              <a:t>30</a:t>
            </a:fld>
            <a:endParaRPr lang="en-IN"/>
          </a:p>
        </p:txBody>
      </p:sp>
    </p:spTree>
    <p:extLst>
      <p:ext uri="{BB962C8B-B14F-4D97-AF65-F5344CB8AC3E}">
        <p14:creationId xmlns:p14="http://schemas.microsoft.com/office/powerpoint/2010/main" val="65685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C9E0-FF74-39A9-C795-564EDDD84E6F}"/>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Algorithms, Methods, And Techniques</a:t>
            </a:r>
            <a:endParaRPr lang="en-IN" dirty="0"/>
          </a:p>
        </p:txBody>
      </p:sp>
      <p:sp>
        <p:nvSpPr>
          <p:cNvPr id="3" name="Content Placeholder 2">
            <a:extLst>
              <a:ext uri="{FF2B5EF4-FFF2-40B4-BE49-F238E27FC236}">
                <a16:creationId xmlns:a16="http://schemas.microsoft.com/office/drawing/2014/main" id="{A298D489-3373-F965-EB83-CD33FDD43067}"/>
              </a:ext>
            </a:extLst>
          </p:cNvPr>
          <p:cNvSpPr>
            <a:spLocks noGrp="1"/>
          </p:cNvSpPr>
          <p:nvPr>
            <p:ph sz="half" idx="1"/>
          </p:nvPr>
        </p:nvSpPr>
        <p:spPr/>
        <p:txBody>
          <a:bodyPr>
            <a:normAutofit/>
          </a:bodyPr>
          <a:lstStyle/>
          <a:p>
            <a:pPr algn="just"/>
            <a:r>
              <a:rPr lang="en-US" sz="1600" b="0" i="1" u="none" strike="noStrike" baseline="0" dirty="0">
                <a:solidFill>
                  <a:srgbClr val="211D1F"/>
                </a:solidFill>
                <a:latin typeface="Times New Roman" panose="02020603050405020304" pitchFamily="18" charset="0"/>
                <a:cs typeface="Times New Roman" panose="02020603050405020304" pitchFamily="18" charset="0"/>
              </a:rPr>
              <a:t>Support vector machines </a:t>
            </a:r>
            <a:r>
              <a:rPr lang="en-US" sz="1600" b="0" i="0" u="none" strike="noStrike" baseline="0" dirty="0">
                <a:solidFill>
                  <a:srgbClr val="211D1F"/>
                </a:solidFill>
                <a:latin typeface="Times New Roman" panose="02020603050405020304" pitchFamily="18" charset="0"/>
                <a:cs typeface="Times New Roman" panose="02020603050405020304" pitchFamily="18" charset="0"/>
              </a:rPr>
              <a:t>(SVM) is a machine learning algorithm that follows the supervised learning mechanism. It is widely used in classification problems where the goal is to find a hyperplane that best segregates all the data points into two different categories as shown in figure.</a:t>
            </a:r>
          </a:p>
          <a:p>
            <a:pPr algn="just"/>
            <a:r>
              <a:rPr lang="en-US" sz="1600" dirty="0">
                <a:latin typeface="Times New Roman" panose="02020603050405020304" pitchFamily="18" charset="0"/>
                <a:cs typeface="Times New Roman" panose="02020603050405020304" pitchFamily="18" charset="0"/>
              </a:rPr>
              <a:t>Support vectors are nothing but data points themselves that are closer to the hyperplane whose removal can cause a great change or shift in position of the hyperplane. The success of SVMs is determined from the distance that exists between the hyperplane and the nearest data point, which is called as the margin (greater distance means effective classification). When a clear hyperplane cannot be identified, a 3D view of the data points can help in obtaining the hyperplane, which is done through a mechanism called kernelling. SVM finds its application in many areas such as in the cancer and neurological disease diagnosis and many other research related to health care.</a:t>
            </a:r>
            <a:endParaRPr lang="en-IN" sz="1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315E0B2-950E-63C0-A6B9-948483DD63D9}"/>
              </a:ext>
            </a:extLst>
          </p:cNvPr>
          <p:cNvPicPr>
            <a:picLocks noGrp="1" noChangeAspect="1"/>
          </p:cNvPicPr>
          <p:nvPr>
            <p:ph sz="half" idx="2"/>
          </p:nvPr>
        </p:nvPicPr>
        <p:blipFill>
          <a:blip r:embed="rId2"/>
          <a:stretch>
            <a:fillRect/>
          </a:stretch>
        </p:blipFill>
        <p:spPr>
          <a:xfrm>
            <a:off x="6172200" y="2003230"/>
            <a:ext cx="5181600" cy="3996128"/>
          </a:xfrm>
        </p:spPr>
      </p:pic>
      <p:sp>
        <p:nvSpPr>
          <p:cNvPr id="5" name="Slide Number Placeholder 4">
            <a:extLst>
              <a:ext uri="{FF2B5EF4-FFF2-40B4-BE49-F238E27FC236}">
                <a16:creationId xmlns:a16="http://schemas.microsoft.com/office/drawing/2014/main" id="{165F744A-E869-C313-B3E5-DE75DCDCA746}"/>
              </a:ext>
            </a:extLst>
          </p:cNvPr>
          <p:cNvSpPr>
            <a:spLocks noGrp="1"/>
          </p:cNvSpPr>
          <p:nvPr>
            <p:ph type="sldNum" sz="quarter" idx="12"/>
          </p:nvPr>
        </p:nvSpPr>
        <p:spPr/>
        <p:txBody>
          <a:bodyPr/>
          <a:lstStyle/>
          <a:p>
            <a:fld id="{B1B7C0DE-DCDD-4E4A-94B2-51DFA80EB953}" type="slidenum">
              <a:rPr lang="en-IN" smtClean="0"/>
              <a:t>31</a:t>
            </a:fld>
            <a:endParaRPr lang="en-IN"/>
          </a:p>
        </p:txBody>
      </p:sp>
    </p:spTree>
    <p:extLst>
      <p:ext uri="{BB962C8B-B14F-4D97-AF65-F5344CB8AC3E}">
        <p14:creationId xmlns:p14="http://schemas.microsoft.com/office/powerpoint/2010/main" val="258252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6" y="218685"/>
            <a:ext cx="11568764" cy="1325563"/>
          </a:xfrm>
        </p:spPr>
        <p:txBody>
          <a:bodyPr>
            <a:normAutofit/>
          </a:bodyPr>
          <a:lstStyle/>
          <a:p>
            <a:r>
              <a:rPr lang="en-US" sz="3600" b="1" dirty="0">
                <a:latin typeface="Times New Roman" panose="02020603050405020304" pitchFamily="18" charset="0"/>
                <a:cs typeface="Times New Roman" panose="02020603050405020304" pitchFamily="18" charset="0"/>
              </a:rPr>
              <a:t>Cognitive Computing Capabilities</a:t>
            </a:r>
            <a:br>
              <a:rPr lang="en-IN" sz="3600" u="sng" dirty="0">
                <a:solidFill>
                  <a:srgbClr val="002060"/>
                </a:solidFill>
                <a:latin typeface="Times New Roman" panose="02020603050405020304" pitchFamily="18" charset="0"/>
                <a:cs typeface="Times New Roman" panose="02020603050405020304" pitchFamily="18" charset="0"/>
              </a:rPr>
            </a:br>
            <a:endParaRPr lang="en-IN" sz="36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4</a:t>
            </a:fld>
            <a:endParaRPr lang="en-IN"/>
          </a:p>
        </p:txBody>
      </p:sp>
      <p:sp>
        <p:nvSpPr>
          <p:cNvPr id="3" name="Content Placeholder 2"/>
          <p:cNvSpPr>
            <a:spLocks noGrp="1"/>
          </p:cNvSpPr>
          <p:nvPr>
            <p:ph idx="1"/>
          </p:nvPr>
        </p:nvSpPr>
        <p:spPr>
          <a:xfrm>
            <a:off x="861661" y="1006594"/>
            <a:ext cx="10809772" cy="5349755"/>
          </a:xfrm>
        </p:spPr>
        <p:txBody>
          <a:bodyPr>
            <a:noAutofit/>
          </a:bodyPr>
          <a:lstStyle/>
          <a:p>
            <a:r>
              <a:rPr lang="en-US" sz="2200" b="1" dirty="0">
                <a:latin typeface="Times New Roman" panose="02020603050405020304" pitchFamily="18" charset="0"/>
                <a:cs typeface="Times New Roman" panose="02020603050405020304" pitchFamily="18" charset="0"/>
              </a:rPr>
              <a:t>Cognitive computing :</a:t>
            </a:r>
          </a:p>
          <a:p>
            <a:pPr algn="just"/>
            <a:r>
              <a:rPr lang="en-US" sz="2200" dirty="0">
                <a:latin typeface="Times New Roman" panose="02020603050405020304" pitchFamily="18" charset="0"/>
                <a:cs typeface="Times New Roman" panose="02020603050405020304" pitchFamily="18" charset="0"/>
              </a:rPr>
              <a:t>Cloud platforms offer centralized device management capabilities, allowing for remote monitoring, configuration, and firmware updates of IoT devices. Cognitive computing can offer improved data analysis. For instance, the health care industry assimilates data from various sources such as journals, medical records, diagnostic tools, and other documents. All these data provide evidence and help make informed decisions and recommendation related to the treatment that can be provided to patients. Here is where cognitive computing comes in handy by performing quick and reliable analysis of the data and presenting it to the physicians, surgeons, or medical professionals.</a:t>
            </a:r>
          </a:p>
          <a:p>
            <a:pPr algn="just"/>
            <a:r>
              <a:rPr lang="en-US" sz="2200" dirty="0">
                <a:latin typeface="Times New Roman" panose="02020603050405020304" pitchFamily="18" charset="0"/>
                <a:cs typeface="Times New Roman" panose="02020603050405020304" pitchFamily="18" charset="0"/>
              </a:rPr>
              <a:t>Cognitive computing can lead to improved customer satisfaction levels. For instance, the Hilton group, which is a hospitality and travel business, has employed a robot, Connie (Watson enabled) that provides customers with precise, relevant, and accurate information on various topics related to travel and accommodation. It also provides information on fine dining, amenities offered at hotels, and places to visit thus making the customers have a smart, easy, and enjoyable travel experience.</a:t>
            </a:r>
          </a:p>
        </p:txBody>
      </p:sp>
    </p:spTree>
    <p:extLst>
      <p:ext uri="{BB962C8B-B14F-4D97-AF65-F5344CB8AC3E}">
        <p14:creationId xmlns:p14="http://schemas.microsoft.com/office/powerpoint/2010/main" val="258943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6" y="218685"/>
            <a:ext cx="11568764" cy="1325563"/>
          </a:xfrm>
        </p:spPr>
        <p:txBody>
          <a:bodyPr>
            <a:normAutofit/>
          </a:bodyPr>
          <a:lstStyle/>
          <a:p>
            <a:r>
              <a:rPr lang="en-US" sz="3600" b="1" dirty="0">
                <a:latin typeface="Times New Roman" panose="02020603050405020304" pitchFamily="18" charset="0"/>
                <a:cs typeface="Times New Roman" panose="02020603050405020304" pitchFamily="18" charset="0"/>
              </a:rPr>
              <a:t>Cognitive Computing Capabilities</a:t>
            </a:r>
            <a:br>
              <a:rPr lang="en-IN" sz="3600" u="sng" dirty="0">
                <a:solidFill>
                  <a:srgbClr val="002060"/>
                </a:solidFill>
                <a:latin typeface="Times New Roman" panose="02020603050405020304" pitchFamily="18" charset="0"/>
                <a:cs typeface="Times New Roman" panose="02020603050405020304" pitchFamily="18" charset="0"/>
              </a:rPr>
            </a:br>
            <a:endParaRPr lang="en-IN" sz="36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5</a:t>
            </a:fld>
            <a:endParaRPr lang="en-IN"/>
          </a:p>
        </p:txBody>
      </p:sp>
      <p:sp>
        <p:nvSpPr>
          <p:cNvPr id="3" name="Content Placeholder 2"/>
          <p:cNvSpPr>
            <a:spLocks noGrp="1"/>
          </p:cNvSpPr>
          <p:nvPr>
            <p:ph idx="1"/>
          </p:nvPr>
        </p:nvSpPr>
        <p:spPr>
          <a:xfrm>
            <a:off x="861661" y="1006594"/>
            <a:ext cx="10809772" cy="5349755"/>
          </a:xfrm>
        </p:spPr>
        <p:txBody>
          <a:bodyPr>
            <a:noAutofit/>
          </a:bodyPr>
          <a:lstStyle/>
          <a:p>
            <a:pPr algn="just"/>
            <a:r>
              <a:rPr lang="en-US" sz="2200" dirty="0">
                <a:latin typeface="Times New Roman" panose="02020603050405020304" pitchFamily="18" charset="0"/>
                <a:cs typeface="Times New Roman" panose="02020603050405020304" pitchFamily="18" charset="0"/>
              </a:rPr>
              <a:t>Cognitive computing can simplify complex processes into simpler and efficient processes. In the case of Swiss Re, an insurance company, the application of cognitive computing has made the process of identifying patterns simpler and efficient, thereby enabling </a:t>
            </a:r>
            <a:r>
              <a:rPr lang="en-US" sz="2200" dirty="0" err="1">
                <a:latin typeface="Times New Roman" panose="02020603050405020304" pitchFamily="18" charset="0"/>
                <a:cs typeface="Times New Roman" panose="02020603050405020304" pitchFamily="18" charset="0"/>
              </a:rPr>
              <a:t>realtime</a:t>
            </a:r>
            <a:r>
              <a:rPr lang="en-US" sz="2200" dirty="0">
                <a:latin typeface="Times New Roman" panose="02020603050405020304" pitchFamily="18" charset="0"/>
                <a:cs typeface="Times New Roman" panose="02020603050405020304" pitchFamily="18" charset="0"/>
              </a:rPr>
              <a:t> problem solving for more efficient responses. It has employed the IBM Watson technology to perform analysis of huge volumes of structured and unstructured data pertaining to the risk of exposure of sensitive information. Based on the analysis, measures were adopted to put efficient risk management tools in place and improve the productivity of the business.</a:t>
            </a:r>
          </a:p>
          <a:p>
            <a:pPr algn="just"/>
            <a:r>
              <a:rPr lang="en-US" sz="2200" dirty="0">
                <a:latin typeface="Times New Roman" panose="02020603050405020304" pitchFamily="18" charset="0"/>
                <a:cs typeface="Times New Roman" panose="02020603050405020304" pitchFamily="18" charset="0"/>
              </a:rPr>
              <a:t>Cognitive computing can be employed for identifying safety concerns in a product earlier in the lifecycle, thereby helping to reduce costs that might be incurred in a recall after completion. It also helps in upholding reputations of big organizations by identifying shortcomings at an earlier stage. Also, the delays in time- to- market that might occur if a product fails are also taken care of with early detection.</a:t>
            </a:r>
          </a:p>
          <a:p>
            <a:pPr algn="just"/>
            <a:r>
              <a:rPr lang="en-US" sz="2200" dirty="0">
                <a:latin typeface="Times New Roman" panose="02020603050405020304" pitchFamily="18" charset="0"/>
                <a:cs typeface="Times New Roman" panose="02020603050405020304" pitchFamily="18" charset="0"/>
              </a:rPr>
              <a:t>Cognitive computing over IoT can enable products to make independent and instantaneous decisions in businesses without human interference. Fact- based solutions can be provided proactively to drive the entire business process right from engaging in relevant and meaningful conversations with customers to the manufacturing and maintenance of tools and equipment.</a:t>
            </a:r>
          </a:p>
        </p:txBody>
      </p:sp>
    </p:spTree>
    <p:extLst>
      <p:ext uri="{BB962C8B-B14F-4D97-AF65-F5344CB8AC3E}">
        <p14:creationId xmlns:p14="http://schemas.microsoft.com/office/powerpoint/2010/main" val="72792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088F-F362-86BA-A714-2594C403BEB7}"/>
              </a:ext>
            </a:extLst>
          </p:cNvPr>
          <p:cNvSpPr>
            <a:spLocks noGrp="1"/>
          </p:cNvSpPr>
          <p:nvPr>
            <p:ph type="title"/>
          </p:nvPr>
        </p:nvSpPr>
        <p:spPr>
          <a:xfrm>
            <a:off x="838200" y="365125"/>
            <a:ext cx="10515600" cy="732155"/>
          </a:xfrm>
        </p:spPr>
        <p:txBody>
          <a:bodyPr/>
          <a:lstStyle/>
          <a:p>
            <a:r>
              <a:rPr lang="en-US" sz="4400" b="1" dirty="0">
                <a:latin typeface="Times New Roman" panose="02020603050405020304" pitchFamily="18" charset="0"/>
                <a:cs typeface="Times New Roman" panose="02020603050405020304" pitchFamily="18" charset="0"/>
              </a:rPr>
              <a:t>Cognitive Computing Capabilities</a:t>
            </a:r>
            <a:endParaRPr lang="en-IN" dirty="0"/>
          </a:p>
        </p:txBody>
      </p:sp>
      <p:sp>
        <p:nvSpPr>
          <p:cNvPr id="3" name="Content Placeholder 2">
            <a:extLst>
              <a:ext uri="{FF2B5EF4-FFF2-40B4-BE49-F238E27FC236}">
                <a16:creationId xmlns:a16="http://schemas.microsoft.com/office/drawing/2014/main" id="{A296DA8B-FD21-63D3-8A61-B5E3CCAC7454}"/>
              </a:ext>
            </a:extLst>
          </p:cNvPr>
          <p:cNvSpPr>
            <a:spLocks noGrp="1"/>
          </p:cNvSpPr>
          <p:nvPr>
            <p:ph idx="1"/>
          </p:nvPr>
        </p:nvSpPr>
        <p:spPr>
          <a:xfrm>
            <a:off x="838200" y="1097280"/>
            <a:ext cx="10515600" cy="5079683"/>
          </a:xfrm>
        </p:spPr>
        <p:txBody>
          <a:bodyPr>
            <a:normAutofit/>
          </a:bodyPr>
          <a:lstStyle/>
          <a:p>
            <a:r>
              <a:rPr lang="en-US" sz="1800" dirty="0">
                <a:latin typeface="Times New Roman" panose="02020603050405020304" pitchFamily="18" charset="0"/>
                <a:cs typeface="Times New Roman" panose="02020603050405020304" pitchFamily="18" charset="0"/>
              </a:rPr>
              <a:t>Cognitive computing must possess the following features in order to realize the previously-mentioned capabilities:</a:t>
            </a:r>
          </a:p>
          <a:p>
            <a:pPr marL="0" indent="0" algn="just">
              <a:buNone/>
            </a:pPr>
            <a:r>
              <a:rPr lang="en-US" sz="1800" b="0" i="0" u="none" strike="noStrike" baseline="0" dirty="0">
                <a:solidFill>
                  <a:srgbClr val="211D1F"/>
                </a:solidFill>
                <a:latin typeface="Times New Roman" panose="02020603050405020304" pitchFamily="18" charset="0"/>
                <a:cs typeface="Times New Roman" panose="02020603050405020304" pitchFamily="18" charset="0"/>
              </a:rPr>
              <a:t>• </a:t>
            </a:r>
            <a:r>
              <a:rPr lang="en-US" sz="1800" b="0" i="1" u="none" strike="noStrike" baseline="0" dirty="0">
                <a:solidFill>
                  <a:srgbClr val="211D1F"/>
                </a:solidFill>
                <a:latin typeface="Times New Roman" panose="02020603050405020304" pitchFamily="18" charset="0"/>
                <a:cs typeface="Times New Roman" panose="02020603050405020304" pitchFamily="18" charset="0"/>
              </a:rPr>
              <a:t>Adaptive: </a:t>
            </a:r>
            <a:r>
              <a:rPr lang="en-US" sz="1800" b="0" i="0" u="none" strike="noStrike" baseline="0" dirty="0">
                <a:solidFill>
                  <a:srgbClr val="211D1F"/>
                </a:solidFill>
                <a:latin typeface="Times New Roman" panose="02020603050405020304" pitchFamily="18" charset="0"/>
                <a:cs typeface="Times New Roman" panose="02020603050405020304" pitchFamily="18" charset="0"/>
              </a:rPr>
              <a:t>Cognitive computing must be able to keep up with the dynamically changing data, goals and requirements by learning, and updating constantly. </a:t>
            </a:r>
          </a:p>
          <a:p>
            <a:pPr algn="just"/>
            <a:r>
              <a:rPr lang="en-US" sz="1800" b="0" i="1" u="none" strike="noStrike" baseline="0" dirty="0">
                <a:solidFill>
                  <a:srgbClr val="211D1F"/>
                </a:solidFill>
                <a:latin typeface="Times New Roman" panose="02020603050405020304" pitchFamily="18" charset="0"/>
                <a:cs typeface="Times New Roman" panose="02020603050405020304" pitchFamily="18" charset="0"/>
              </a:rPr>
              <a:t>Interactive: </a:t>
            </a:r>
            <a:r>
              <a:rPr lang="en-US" sz="1800" b="0" i="0" u="none" strike="noStrike" baseline="0" dirty="0">
                <a:solidFill>
                  <a:srgbClr val="211D1F"/>
                </a:solidFill>
                <a:latin typeface="Times New Roman" panose="02020603050405020304" pitchFamily="18" charset="0"/>
                <a:cs typeface="Times New Roman" panose="02020603050405020304" pitchFamily="18" charset="0"/>
              </a:rPr>
              <a:t>Cognitive computing should provide flexibility and ease by allowing users to communicate just the way they would in a real- world human- to- human interaction using voice, gestures, and natural languages. </a:t>
            </a:r>
          </a:p>
          <a:p>
            <a:pPr marL="0" indent="0" algn="just">
              <a:buNone/>
            </a:pPr>
            <a:r>
              <a:rPr lang="en-US" sz="1800" b="0" i="0" u="none" strike="noStrike" baseline="0" dirty="0">
                <a:solidFill>
                  <a:srgbClr val="211D1F"/>
                </a:solidFill>
                <a:latin typeface="Times New Roman" panose="02020603050405020304" pitchFamily="18" charset="0"/>
                <a:cs typeface="Times New Roman" panose="02020603050405020304" pitchFamily="18" charset="0"/>
              </a:rPr>
              <a:t>• </a:t>
            </a:r>
            <a:r>
              <a:rPr lang="en-US" sz="1800" b="0" i="1" u="none" strike="noStrike" baseline="0" dirty="0">
                <a:solidFill>
                  <a:srgbClr val="211D1F"/>
                </a:solidFill>
                <a:latin typeface="Times New Roman" panose="02020603050405020304" pitchFamily="18" charset="0"/>
                <a:cs typeface="Times New Roman" panose="02020603050405020304" pitchFamily="18" charset="0"/>
              </a:rPr>
              <a:t>Iterative and stateful: </a:t>
            </a:r>
            <a:r>
              <a:rPr lang="en-US" sz="1800" b="0" i="0" u="none" strike="noStrike" baseline="0" dirty="0">
                <a:solidFill>
                  <a:srgbClr val="211D1F"/>
                </a:solidFill>
                <a:latin typeface="Times New Roman" panose="02020603050405020304" pitchFamily="18" charset="0"/>
                <a:cs typeface="Times New Roman" panose="02020603050405020304" pitchFamily="18" charset="0"/>
              </a:rPr>
              <a:t>It should possess the capability of collecting relevant information by asking suitable questions from the user in the event where enough information and requirements are not available in order to describe the problem in question.</a:t>
            </a:r>
          </a:p>
          <a:p>
            <a:pPr algn="just"/>
            <a:r>
              <a:rPr lang="en-US" sz="1800" b="0" i="1" u="none" strike="noStrike" baseline="0" dirty="0">
                <a:solidFill>
                  <a:srgbClr val="211D1F"/>
                </a:solidFill>
                <a:latin typeface="Times New Roman" panose="02020603050405020304" pitchFamily="18" charset="0"/>
                <a:cs typeface="Times New Roman" panose="02020603050405020304" pitchFamily="18" charset="0"/>
              </a:rPr>
              <a:t>Contextual: </a:t>
            </a:r>
            <a:r>
              <a:rPr lang="en-US" sz="1800" b="0" i="0" u="none" strike="noStrike" baseline="0" dirty="0">
                <a:solidFill>
                  <a:srgbClr val="211D1F"/>
                </a:solidFill>
                <a:latin typeface="Times New Roman" panose="02020603050405020304" pitchFamily="18" charset="0"/>
                <a:cs typeface="Times New Roman" panose="02020603050405020304" pitchFamily="18" charset="0"/>
              </a:rPr>
              <a:t>Cognitive computing should discover and extract relevant information like location, time, and user details pertaining to the problem based on sensory inputs such as gestures, speech, and vision. Cognitive computing should analyze and process real- time and near real- time data.</a:t>
            </a:r>
          </a:p>
          <a:p>
            <a:pPr algn="just"/>
            <a:r>
              <a:rPr lang="en-US" sz="1800" dirty="0">
                <a:latin typeface="Times New Roman" panose="02020603050405020304" pitchFamily="18" charset="0"/>
                <a:cs typeface="Times New Roman" panose="02020603050405020304" pitchFamily="18" charset="0"/>
              </a:rPr>
              <a:t>Cognitive computing is capable of minimizing the amount of traffic from and to the Cloud in an IoT– Cloud system by imparting intelligence to the edge devices. Devices can be equipped with capabilities that can reduce energy consumption and improve performance and privacy.</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DEE52FD-0ABD-867E-1797-F5A89FA05A15}"/>
              </a:ext>
            </a:extLst>
          </p:cNvPr>
          <p:cNvSpPr>
            <a:spLocks noGrp="1"/>
          </p:cNvSpPr>
          <p:nvPr>
            <p:ph type="sldNum" sz="quarter" idx="12"/>
          </p:nvPr>
        </p:nvSpPr>
        <p:spPr/>
        <p:txBody>
          <a:bodyPr/>
          <a:lstStyle/>
          <a:p>
            <a:fld id="{B1B7C0DE-DCDD-4E4A-94B2-51DFA80EB953}" type="slidenum">
              <a:rPr lang="en-IN" smtClean="0"/>
              <a:t>6</a:t>
            </a:fld>
            <a:endParaRPr lang="en-IN"/>
          </a:p>
        </p:txBody>
      </p:sp>
    </p:spTree>
    <p:extLst>
      <p:ext uri="{BB962C8B-B14F-4D97-AF65-F5344CB8AC3E}">
        <p14:creationId xmlns:p14="http://schemas.microsoft.com/office/powerpoint/2010/main" val="531123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6" y="218685"/>
            <a:ext cx="11568764" cy="1325563"/>
          </a:xfrm>
        </p:spPr>
        <p:txBody>
          <a:bodyPr>
            <a:normAutofit/>
          </a:bodyPr>
          <a:lstStyle/>
          <a:p>
            <a:r>
              <a:rPr lang="en-US" sz="3600" b="1" dirty="0">
                <a:latin typeface="Times New Roman" panose="02020603050405020304" pitchFamily="18" charset="0"/>
                <a:cs typeface="Times New Roman" panose="02020603050405020304" pitchFamily="18" charset="0"/>
              </a:rPr>
              <a:t>Underlying Technologies</a:t>
            </a:r>
            <a:br>
              <a:rPr lang="en-IN" sz="3600" u="sng" dirty="0">
                <a:solidFill>
                  <a:srgbClr val="002060"/>
                </a:solidFill>
                <a:latin typeface="Times New Roman" panose="02020603050405020304" pitchFamily="18" charset="0"/>
                <a:cs typeface="Times New Roman" panose="02020603050405020304" pitchFamily="18" charset="0"/>
              </a:rPr>
            </a:br>
            <a:endParaRPr lang="en-IN" sz="36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7</a:t>
            </a:fld>
            <a:endParaRPr lang="en-IN"/>
          </a:p>
        </p:txBody>
      </p:sp>
      <p:sp>
        <p:nvSpPr>
          <p:cNvPr id="3" name="Content Placeholder 2"/>
          <p:cNvSpPr>
            <a:spLocks noGrp="1"/>
          </p:cNvSpPr>
          <p:nvPr>
            <p:ph idx="1"/>
          </p:nvPr>
        </p:nvSpPr>
        <p:spPr>
          <a:xfrm>
            <a:off x="842412" y="881466"/>
            <a:ext cx="10900410" cy="4673142"/>
          </a:xfrm>
        </p:spPr>
        <p:txBody>
          <a:bodyPr>
            <a:noAutofit/>
          </a:bodyPr>
          <a:lstStyle/>
          <a:p>
            <a:r>
              <a:rPr lang="en-US" sz="2200" b="1" dirty="0">
                <a:latin typeface="Times New Roman" panose="02020603050405020304" pitchFamily="18" charset="0"/>
                <a:cs typeface="Times New Roman" panose="02020603050405020304" pitchFamily="18" charset="0"/>
              </a:rPr>
              <a:t>Natural language processing :</a:t>
            </a:r>
          </a:p>
          <a:p>
            <a:pPr algn="just"/>
            <a:r>
              <a:rPr lang="en-US" sz="2200" dirty="0">
                <a:latin typeface="Times New Roman" panose="02020603050405020304" pitchFamily="18" charset="0"/>
                <a:cs typeface="Times New Roman" panose="02020603050405020304" pitchFamily="18" charset="0"/>
              </a:rPr>
              <a:t>Natural language processing (NLP) is a field of study that helps in translating and interpreting human language by computers. </a:t>
            </a:r>
          </a:p>
          <a:p>
            <a:pPr algn="just"/>
            <a:r>
              <a:rPr lang="en-US" sz="2200" dirty="0">
                <a:latin typeface="Times New Roman" panose="02020603050405020304" pitchFamily="18" charset="0"/>
                <a:cs typeface="Times New Roman" panose="02020603050405020304" pitchFamily="18" charset="0"/>
              </a:rPr>
              <a:t>These computers basically work upon the natural human language by analyzing and understanding the language, thereby being able to extract meaningful information in a smart way. </a:t>
            </a:r>
          </a:p>
          <a:p>
            <a:pPr algn="just"/>
            <a:r>
              <a:rPr lang="en-US" sz="2200" dirty="0">
                <a:latin typeface="Times New Roman" panose="02020603050405020304" pitchFamily="18" charset="0"/>
                <a:cs typeface="Times New Roman" panose="02020603050405020304" pitchFamily="18" charset="0"/>
              </a:rPr>
              <a:t>A piece of software written by developers using the underlying NLP algorithms can help understand the human language (speech and text) better and use it for analysis. Some of the applications made possible due to NLP’s ability to extract meaning from language based on the analysis of the hierarchical structure of language are grammar correction, speech to text convertor, and automatic language translators. NLP algorithms are machine learning based algorithms that enable learning of rules of execution by studying/ analyzing a predefined set of examples such as books or a set of sentences, leading to a statistically generated inference. Here, the programmer is relieved from the burden of having to write/ code the set of rules for analysis. </a:t>
            </a:r>
          </a:p>
        </p:txBody>
      </p:sp>
    </p:spTree>
    <p:extLst>
      <p:ext uri="{BB962C8B-B14F-4D97-AF65-F5344CB8AC3E}">
        <p14:creationId xmlns:p14="http://schemas.microsoft.com/office/powerpoint/2010/main" val="160501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6" y="218685"/>
            <a:ext cx="11568764" cy="1325563"/>
          </a:xfrm>
        </p:spPr>
        <p:txBody>
          <a:bodyPr>
            <a:normAutofit/>
          </a:bodyPr>
          <a:lstStyle/>
          <a:p>
            <a:r>
              <a:rPr lang="en-US" sz="3600" b="1" dirty="0">
                <a:latin typeface="Times New Roman" panose="02020603050405020304" pitchFamily="18" charset="0"/>
                <a:cs typeface="Times New Roman" panose="02020603050405020304" pitchFamily="18" charset="0"/>
              </a:rPr>
              <a:t>Underlying Technologies</a:t>
            </a:r>
            <a:br>
              <a:rPr lang="en-IN" sz="3600" u="sng" dirty="0">
                <a:solidFill>
                  <a:srgbClr val="002060"/>
                </a:solidFill>
                <a:latin typeface="Times New Roman" panose="02020603050405020304" pitchFamily="18" charset="0"/>
                <a:cs typeface="Times New Roman" panose="02020603050405020304" pitchFamily="18" charset="0"/>
              </a:rPr>
            </a:br>
            <a:endParaRPr lang="en-IN" sz="36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8</a:t>
            </a:fld>
            <a:endParaRPr lang="en-IN"/>
          </a:p>
        </p:txBody>
      </p:sp>
      <p:sp>
        <p:nvSpPr>
          <p:cNvPr id="3" name="Content Placeholder 2"/>
          <p:cNvSpPr>
            <a:spLocks noGrp="1"/>
          </p:cNvSpPr>
          <p:nvPr>
            <p:ph idx="1"/>
          </p:nvPr>
        </p:nvSpPr>
        <p:spPr>
          <a:xfrm>
            <a:off x="842412" y="881466"/>
            <a:ext cx="10900410" cy="4673142"/>
          </a:xfrm>
        </p:spPr>
        <p:txBody>
          <a:bodyPr>
            <a:noAutofit/>
          </a:bodyPr>
          <a:lstStyle/>
          <a:p>
            <a:r>
              <a:rPr lang="en-US" sz="2200" b="1" dirty="0">
                <a:latin typeface="Times New Roman" panose="02020603050405020304" pitchFamily="18" charset="0"/>
                <a:cs typeface="Times New Roman" panose="02020603050405020304" pitchFamily="18" charset="0"/>
              </a:rPr>
              <a:t>Natural language processing :</a:t>
            </a:r>
          </a:p>
          <a:p>
            <a:pPr algn="just"/>
            <a:r>
              <a:rPr lang="en-US" sz="1600" dirty="0">
                <a:latin typeface="Times New Roman" panose="02020603050405020304" pitchFamily="18" charset="0"/>
                <a:cs typeface="Times New Roman" panose="02020603050405020304" pitchFamily="18" charset="0"/>
              </a:rPr>
              <a:t>NLP has a set of open standard libraries that assist in real- time application development.</a:t>
            </a:r>
          </a:p>
          <a:p>
            <a:pPr algn="just"/>
            <a:r>
              <a:rPr lang="en-US" sz="1600" dirty="0" err="1">
                <a:latin typeface="Times New Roman" panose="02020603050405020304" pitchFamily="18" charset="0"/>
                <a:cs typeface="Times New Roman" panose="02020603050405020304" pitchFamily="18" charset="0"/>
              </a:rPr>
              <a:t>Algorithmia</a:t>
            </a:r>
            <a:r>
              <a:rPr lang="en-US" sz="1600" dirty="0">
                <a:latin typeface="Times New Roman" panose="02020603050405020304" pitchFamily="18" charset="0"/>
                <a:cs typeface="Times New Roman" panose="02020603050405020304" pitchFamily="18" charset="0"/>
              </a:rPr>
              <a:t> is a model based on machine learning that supports deployment and management of applications without the need to spend efforts in setting up servers and infrastructure. It helps a great deal in automating the machine learning operations for an organization with simple API endpoints to the algorithms, some of which are discussed below.</a:t>
            </a:r>
          </a:p>
          <a:p>
            <a:pPr algn="just"/>
            <a:r>
              <a:rPr lang="en-US" sz="1600" dirty="0">
                <a:latin typeface="Times New Roman" panose="02020603050405020304" pitchFamily="18" charset="0"/>
                <a:cs typeface="Times New Roman" panose="02020603050405020304" pitchFamily="18" charset="0"/>
              </a:rPr>
              <a:t>Apache </a:t>
            </a:r>
            <a:r>
              <a:rPr lang="en-US" sz="1600" dirty="0" err="1">
                <a:latin typeface="Times New Roman" panose="02020603050405020304" pitchFamily="18" charset="0"/>
                <a:cs typeface="Times New Roman" panose="02020603050405020304" pitchFamily="18" charset="0"/>
              </a:rPr>
              <a:t>OpenNLP</a:t>
            </a:r>
            <a:r>
              <a:rPr lang="en-US" sz="1600" dirty="0">
                <a:latin typeface="Times New Roman" panose="02020603050405020304" pitchFamily="18" charset="0"/>
                <a:cs typeface="Times New Roman" panose="02020603050405020304" pitchFamily="18" charset="0"/>
              </a:rPr>
              <a:t> is a toolkit employed to process text that is written in the natural language and helps in development of services that support proficient text processing actions. Common tasks that are performed by NLP like language recognition, segmentation, parsing, and chunking tokenization are supported by this open- source library that is based on machine learning.</a:t>
            </a:r>
          </a:p>
          <a:p>
            <a:pPr algn="just"/>
            <a:r>
              <a:rPr lang="en-US" sz="1600" dirty="0">
                <a:latin typeface="Times New Roman" panose="02020603050405020304" pitchFamily="18" charset="0"/>
                <a:cs typeface="Times New Roman" panose="02020603050405020304" pitchFamily="18" charset="0"/>
              </a:rPr>
              <a:t>Natural Language Toolkit (NLTK) is a collection of efficient libraries for processing text in natural language (English). It is a platform that supports symbolic and statistical NLP with programs written in Python. NLTK has been found more suitable for teaching and research. It is also suitable for empirical linguistics in Python, machine learning, artificial intelligence, and retrieval of meaningful information.</a:t>
            </a:r>
          </a:p>
          <a:p>
            <a:pPr algn="just"/>
            <a:r>
              <a:rPr lang="en-US" sz="1600" dirty="0">
                <a:latin typeface="Times New Roman" panose="02020603050405020304" pitchFamily="18" charset="0"/>
                <a:cs typeface="Times New Roman" panose="02020603050405020304" pitchFamily="18" charset="0"/>
              </a:rPr>
              <a:t>Stanford NLP is a package of NLP software developed and managed by the Stanford NLP group. The tools offered by the group can be integrated into applications that require human language processing, analysis, and interpretation requirements. Its use has been extensive in the fields of academia and in industrial and governmental organizations.</a:t>
            </a:r>
          </a:p>
        </p:txBody>
      </p:sp>
    </p:spTree>
    <p:extLst>
      <p:ext uri="{BB962C8B-B14F-4D97-AF65-F5344CB8AC3E}">
        <p14:creationId xmlns:p14="http://schemas.microsoft.com/office/powerpoint/2010/main" val="209327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536" y="218685"/>
            <a:ext cx="11568764" cy="1325563"/>
          </a:xfrm>
        </p:spPr>
        <p:txBody>
          <a:bodyPr>
            <a:normAutofit/>
          </a:bodyPr>
          <a:lstStyle/>
          <a:p>
            <a:r>
              <a:rPr lang="en-US" sz="3600" b="1" dirty="0">
                <a:latin typeface="Times New Roman" panose="02020603050405020304" pitchFamily="18" charset="0"/>
                <a:cs typeface="Times New Roman" panose="02020603050405020304" pitchFamily="18" charset="0"/>
              </a:rPr>
              <a:t>Underlying Technologies</a:t>
            </a:r>
            <a:br>
              <a:rPr lang="en-IN" sz="3600" u="sng" dirty="0">
                <a:solidFill>
                  <a:srgbClr val="002060"/>
                </a:solidFill>
                <a:latin typeface="Times New Roman" panose="02020603050405020304" pitchFamily="18" charset="0"/>
                <a:cs typeface="Times New Roman" panose="02020603050405020304" pitchFamily="18" charset="0"/>
              </a:rPr>
            </a:br>
            <a:endParaRPr lang="en-IN" sz="3600" u="sng"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1B7C0DE-DCDD-4E4A-94B2-51DFA80EB953}" type="slidenum">
              <a:rPr lang="en-IN" smtClean="0"/>
              <a:t>9</a:t>
            </a:fld>
            <a:endParaRPr lang="en-IN"/>
          </a:p>
        </p:txBody>
      </p:sp>
      <p:sp>
        <p:nvSpPr>
          <p:cNvPr id="3" name="Content Placeholder 2"/>
          <p:cNvSpPr>
            <a:spLocks noGrp="1"/>
          </p:cNvSpPr>
          <p:nvPr>
            <p:ph idx="1"/>
          </p:nvPr>
        </p:nvSpPr>
        <p:spPr>
          <a:xfrm>
            <a:off x="842412" y="881466"/>
            <a:ext cx="10900410" cy="4673142"/>
          </a:xfrm>
        </p:spPr>
        <p:txBody>
          <a:bodyPr>
            <a:noAutofit/>
          </a:bodyPr>
          <a:lstStyle/>
          <a:p>
            <a:r>
              <a:rPr lang="en-US" sz="2200" b="1" dirty="0">
                <a:latin typeface="Times New Roman" panose="02020603050405020304" pitchFamily="18" charset="0"/>
                <a:cs typeface="Times New Roman" panose="02020603050405020304" pitchFamily="18" charset="0"/>
              </a:rPr>
              <a:t>Data mining:</a:t>
            </a:r>
          </a:p>
          <a:p>
            <a:pPr algn="just"/>
            <a:r>
              <a:rPr lang="en-US" sz="2000" dirty="0">
                <a:latin typeface="Times New Roman" panose="02020603050405020304" pitchFamily="18" charset="0"/>
                <a:cs typeface="Times New Roman" panose="02020603050405020304" pitchFamily="18" charset="0"/>
              </a:rPr>
              <a:t>Data mining is the process of excavating huge volumes of data in order to draw inferences, patterns, knowledge, and information that can be used to make improved business decisions, devise effective cost- cutting strategies, and improve revenue. It involves the application of certain mechanisms to help in finding anomalies and correlations in larger data sets, thereby enabling detection of outcomes. It is one of the phases in the process of “knowledge discovery in databases”.</a:t>
            </a:r>
          </a:p>
          <a:p>
            <a:pPr algn="just"/>
            <a:r>
              <a:rPr lang="en-US" sz="2000" dirty="0">
                <a:latin typeface="Times New Roman" panose="02020603050405020304" pitchFamily="18" charset="0"/>
                <a:cs typeface="Times New Roman" panose="02020603050405020304" pitchFamily="18" charset="0"/>
              </a:rPr>
              <a:t>Data mining has six classes of tasks that are performed during the process as listed below.</a:t>
            </a:r>
          </a:p>
          <a:p>
            <a:pPr algn="just"/>
            <a:r>
              <a:rPr lang="en-US" sz="2000" b="1" dirty="0">
                <a:latin typeface="Times New Roman" panose="02020603050405020304" pitchFamily="18" charset="0"/>
                <a:cs typeface="Times New Roman" panose="02020603050405020304" pitchFamily="18" charset="0"/>
              </a:rPr>
              <a:t>Anomaly detection </a:t>
            </a:r>
            <a:r>
              <a:rPr lang="en-US" sz="2000" dirty="0">
                <a:latin typeface="Times New Roman" panose="02020603050405020304" pitchFamily="18" charset="0"/>
                <a:cs typeface="Times New Roman" panose="02020603050405020304" pitchFamily="18" charset="0"/>
              </a:rPr>
              <a:t>is a mechanism applied in order to examine the data and detect any change or outlier or deviation that can be used for further analysis and investigation.</a:t>
            </a:r>
          </a:p>
          <a:p>
            <a:pPr algn="just"/>
            <a:r>
              <a:rPr lang="en-US" sz="2000" b="1" dirty="0">
                <a:latin typeface="Times New Roman" panose="02020603050405020304" pitchFamily="18" charset="0"/>
                <a:cs typeface="Times New Roman" panose="02020603050405020304" pitchFamily="18" charset="0"/>
              </a:rPr>
              <a:t>Association rule learning or also known as market basket analysis</a:t>
            </a:r>
            <a:r>
              <a:rPr lang="en-US" sz="2000" dirty="0">
                <a:latin typeface="Times New Roman" panose="02020603050405020304" pitchFamily="18" charset="0"/>
                <a:cs typeface="Times New Roman" panose="02020603050405020304" pitchFamily="18" charset="0"/>
              </a:rPr>
              <a:t> is a method of identifying relationships, patterns in the data, and associated variables. For example, identification of customer buying habits can help business in understanding frequently bought items and items bought together. This can help in developing efficient marketing strategies.</a:t>
            </a:r>
          </a:p>
        </p:txBody>
      </p:sp>
    </p:spTree>
    <p:extLst>
      <p:ext uri="{BB962C8B-B14F-4D97-AF65-F5344CB8AC3E}">
        <p14:creationId xmlns:p14="http://schemas.microsoft.com/office/powerpoint/2010/main" val="746580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2300</TotalTime>
  <Words>4673</Words>
  <Application>Microsoft Office PowerPoint</Application>
  <PresentationFormat>Widescreen</PresentationFormat>
  <Paragraphs>168</Paragraphs>
  <Slides>31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Topics in Module-5-Smart Computing over IoT-Cloud </vt:lpstr>
      <vt:lpstr>SMART COMPUTING OVER IOT– CLOUD</vt:lpstr>
      <vt:lpstr>BIG DATA ANALYTICS AND COGNITIVE COMPUTING </vt:lpstr>
      <vt:lpstr>Cognitive Computing Capabilities </vt:lpstr>
      <vt:lpstr>Cognitive Computing Capabilities </vt:lpstr>
      <vt:lpstr>Cognitive Computing Capabilities</vt:lpstr>
      <vt:lpstr>Underlying Technologies </vt:lpstr>
      <vt:lpstr>Underlying Technologies </vt:lpstr>
      <vt:lpstr>Underlying Technologies </vt:lpstr>
      <vt:lpstr>Underlying Technologies </vt:lpstr>
      <vt:lpstr>Underlying Technologies</vt:lpstr>
      <vt:lpstr>Underlying Technologies</vt:lpstr>
      <vt:lpstr>Underlying Technologies</vt:lpstr>
      <vt:lpstr>Empowering Analytics</vt:lpstr>
      <vt:lpstr>Empowering Analytics</vt:lpstr>
      <vt:lpstr>Deep Learning Approaches</vt:lpstr>
      <vt:lpstr>Artificial Neural Networks (ANN)</vt:lpstr>
      <vt:lpstr>Artificial Neural Networks (ANN)</vt:lpstr>
      <vt:lpstr>Artificial Neural Networks (ANN)</vt:lpstr>
      <vt:lpstr>Artificial Neural Networks (ANN)</vt:lpstr>
      <vt:lpstr>Artificial Neural Networks (ANN)</vt:lpstr>
      <vt:lpstr>Convolution Neural Network (CNN)</vt:lpstr>
      <vt:lpstr>Convolution Neural Network (CNN)</vt:lpstr>
      <vt:lpstr>Convolution Neural Network (CNN)</vt:lpstr>
      <vt:lpstr>Recurrent Neural Networks (RNN)</vt:lpstr>
      <vt:lpstr>Recurrent Neural Networks (RNN)</vt:lpstr>
      <vt:lpstr>Recurrent Neural Networks (RNN)</vt:lpstr>
      <vt:lpstr>Algorithms, Methods, And Techniques</vt:lpstr>
      <vt:lpstr>Algorithms, Methods, And Techniques</vt:lpstr>
      <vt:lpstr>Algorithms, Methods, And Techniques</vt:lpstr>
      <vt:lpstr>Algorithms, Methods, And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ECE3047 - Machine Learning Fundamentals</dc:title>
  <dc:creator>Microsoft account</dc:creator>
  <cp:lastModifiedBy>Mangal Das</cp:lastModifiedBy>
  <cp:revision>622</cp:revision>
  <dcterms:created xsi:type="dcterms:W3CDTF">2022-07-20T05:09:46Z</dcterms:created>
  <dcterms:modified xsi:type="dcterms:W3CDTF">2024-03-14T17:11:39Z</dcterms:modified>
</cp:coreProperties>
</file>