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385B-3CF7-4E91-AB91-5E4BA5258D5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43A-EC07-4CE4-8F8F-2D5BD57A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Export and Data Preprocessing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Environmental Real time Data/Other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AC219-7615-9E0B-257C-3C950CBE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2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2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C453E-93E8-1D9D-5620-0C14A18A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6" y="1294192"/>
            <a:ext cx="810076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326570" y="990192"/>
            <a:ext cx="87147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--------------- Importing the dataset 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'D:\Data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\Data_1.csv'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%%---------------Data </a:t>
            </a:r>
            <a:r>
              <a:rPr lang="en-IN" sz="1800" b="0" i="0" dirty="0" err="1">
                <a:solidFill>
                  <a:srgbClr val="008013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Handling Missing Values 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1: Deleting rows or column 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complete_data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rmmissing</a:t>
            </a:r>
            <a:r>
              <a:rPr lang="en-IN" sz="1800" b="0" i="0" dirty="0">
                <a:effectLst/>
                <a:latin typeface="Menlo"/>
              </a:rPr>
              <a:t>(data)</a:t>
            </a:r>
          </a:p>
          <a:p>
            <a:r>
              <a:rPr lang="en-IN" sz="1800" b="0" i="0" dirty="0" err="1">
                <a:effectLst/>
                <a:latin typeface="Menlo"/>
              </a:rPr>
              <a:t>complete_data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rmmissing</a:t>
            </a:r>
            <a:r>
              <a:rPr lang="en-IN" sz="1800" b="0" i="0" dirty="0">
                <a:effectLst/>
                <a:latin typeface="Menlo"/>
              </a:rPr>
              <a:t>(data,2)</a:t>
            </a: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complete_data</a:t>
            </a:r>
            <a:r>
              <a:rPr lang="en-IN" sz="1800" b="0" i="0" dirty="0">
                <a:effectLst/>
                <a:latin typeface="Menlo"/>
              </a:rPr>
              <a:t>; </a:t>
            </a:r>
          </a:p>
          <a:p>
            <a:br>
              <a:rPr lang="en-IN" sz="1800" b="0" i="0" dirty="0">
                <a:effectLst/>
                <a:latin typeface="Menlo"/>
              </a:rPr>
            </a:b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1.1: Deleting rows or columns based on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 Relative Percentage of missing---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restricted_missing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rmmissing</a:t>
            </a:r>
            <a:r>
              <a:rPr lang="en-IN" sz="1800" b="0" i="0" dirty="0">
                <a:effectLst/>
                <a:latin typeface="Menlo"/>
              </a:rPr>
              <a:t>(data,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'MinNumMissing'</a:t>
            </a:r>
            <a:r>
              <a:rPr lang="en-IN" sz="1800" b="0" i="0" dirty="0">
                <a:effectLst/>
                <a:latin typeface="Menlo"/>
              </a:rPr>
              <a:t>,3);</a:t>
            </a:r>
          </a:p>
          <a:p>
            <a:r>
              <a:rPr lang="en-IN" sz="1800" b="0" i="0" dirty="0" err="1">
                <a:effectLst/>
                <a:latin typeface="Menlo"/>
              </a:rPr>
              <a:t>restricted_missing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rmmissing</a:t>
            </a:r>
            <a:r>
              <a:rPr lang="en-IN" sz="1800" b="0" i="0" dirty="0">
                <a:effectLst/>
                <a:latin typeface="Menlo"/>
              </a:rPr>
              <a:t>(data,2,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'MinNumMissing'</a:t>
            </a:r>
            <a:r>
              <a:rPr lang="en-IN" sz="1800" b="0" i="0" dirty="0">
                <a:effectLst/>
                <a:latin typeface="Menlo"/>
              </a:rPr>
              <a:t>,2);</a:t>
            </a:r>
          </a:p>
          <a:p>
            <a:r>
              <a:rPr lang="en-IN" sz="1800" b="0" i="0" dirty="0" err="1">
                <a:effectLst/>
                <a:latin typeface="Menlo"/>
              </a:rPr>
              <a:t>restricted_missing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rmmissing</a:t>
            </a:r>
            <a:r>
              <a:rPr lang="en-IN" sz="1800" b="0" i="0" dirty="0">
                <a:effectLst/>
                <a:latin typeface="Menlo"/>
              </a:rPr>
              <a:t>(data,2,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'MinNumMissing'</a:t>
            </a:r>
            <a:r>
              <a:rPr lang="en-IN" sz="1800" b="0" i="0" dirty="0">
                <a:effectLst/>
                <a:latin typeface="Menlo"/>
              </a:rPr>
              <a:t>,3);</a:t>
            </a: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restricted_missing</a:t>
            </a:r>
            <a:r>
              <a:rPr lang="en-IN" sz="1800" b="0" i="0" dirty="0">
                <a:effectLst/>
                <a:latin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00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345231" y="1242119"/>
            <a:ext cx="8714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2: Using Mean --------------------------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--------------- Importing the dataset 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'D:\Data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\Data_1.csv'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M_Age</a:t>
            </a:r>
            <a:r>
              <a:rPr lang="en-US" sz="1800" b="0" i="0" dirty="0">
                <a:effectLst/>
                <a:latin typeface="Menlo"/>
              </a:rPr>
              <a:t> = mean(</a:t>
            </a:r>
            <a:r>
              <a:rPr lang="en-US" sz="1800" b="0" i="0" dirty="0" err="1">
                <a:effectLst/>
                <a:latin typeface="Menlo"/>
              </a:rPr>
              <a:t>data.Age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omitnan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U_Age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fillmissing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data.Age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'constant'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 err="1">
                <a:effectLst/>
                <a:latin typeface="Menlo"/>
              </a:rPr>
              <a:t>M_Age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data.Age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U_Age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611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Menlo"/>
              </a:rPr>
              <a:t>Dealing with non-numeric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429207" y="1727311"/>
            <a:ext cx="87147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 Method 3: Dealing with non-numeric data 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clc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clear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close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'F:\IoT Lab Session\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environmentalmonitoringusecase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Code+and+Data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\Machine Learning for Data Science using MATLAB\Data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\Data_1.csv'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endParaRPr lang="en-IN" sz="1800" b="0" i="0" dirty="0">
              <a:effectLst/>
              <a:latin typeface="Menlo"/>
            </a:endParaRPr>
          </a:p>
          <a:p>
            <a:br>
              <a:rPr lang="en-IN" sz="1800" b="0" i="0" dirty="0">
                <a:effectLst/>
                <a:latin typeface="Menlo"/>
              </a:rPr>
            </a:br>
            <a:r>
              <a:rPr lang="en-IN" sz="1800" b="0" i="0" dirty="0" err="1">
                <a:effectLst/>
                <a:latin typeface="Menlo"/>
              </a:rPr>
              <a:t>data.Opinion</a:t>
            </a:r>
            <a:r>
              <a:rPr lang="en-IN" sz="1800" b="0" i="0" dirty="0">
                <a:effectLst/>
                <a:latin typeface="Menlo"/>
              </a:rPr>
              <a:t> = categorical(</a:t>
            </a:r>
            <a:r>
              <a:rPr lang="en-IN" sz="1800" b="0" i="0" dirty="0" err="1">
                <a:effectLst/>
                <a:latin typeface="Menlo"/>
              </a:rPr>
              <a:t>data.Opinion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r>
              <a:rPr lang="en-IN" sz="1800" b="0" i="0" dirty="0" err="1">
                <a:effectLst/>
                <a:latin typeface="Menlo"/>
              </a:rPr>
              <a:t>Freq_opinion</a:t>
            </a:r>
            <a:r>
              <a:rPr lang="en-IN" sz="1800" b="0" i="0" dirty="0">
                <a:effectLst/>
                <a:latin typeface="Menlo"/>
              </a:rPr>
              <a:t> = mode(</a:t>
            </a:r>
            <a:r>
              <a:rPr lang="en-IN" sz="1800" b="0" i="0" dirty="0" err="1">
                <a:effectLst/>
                <a:latin typeface="Menlo"/>
              </a:rPr>
              <a:t>data.Opinion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br>
              <a:rPr lang="en-IN" sz="1800" b="0" i="0" dirty="0">
                <a:effectLst/>
                <a:latin typeface="Menlo"/>
              </a:rPr>
            </a:br>
            <a:r>
              <a:rPr lang="en-IN" sz="1800" b="0" i="0" dirty="0">
                <a:effectLst/>
                <a:latin typeface="Menlo"/>
              </a:rPr>
              <a:t>Opinion = </a:t>
            </a:r>
            <a:r>
              <a:rPr lang="en-IN" sz="1800" b="0" i="0" dirty="0" err="1">
                <a:effectLst/>
                <a:latin typeface="Menlo"/>
              </a:rPr>
              <a:t>fillmissing</a:t>
            </a:r>
            <a:r>
              <a:rPr lang="en-IN" sz="1800" b="0" i="0" dirty="0">
                <a:effectLst/>
                <a:latin typeface="Menlo"/>
              </a:rPr>
              <a:t>(data.Opinion,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'constant'</a:t>
            </a:r>
            <a:r>
              <a:rPr lang="en-IN" sz="1800" b="0" i="0" dirty="0">
                <a:effectLst/>
                <a:latin typeface="Menlo"/>
              </a:rPr>
              <a:t>,</a:t>
            </a:r>
            <a:r>
              <a:rPr lang="en-IN" sz="1800" b="0" i="0" dirty="0" err="1">
                <a:effectLst/>
                <a:latin typeface="Menlo"/>
              </a:rPr>
              <a:t>cellstr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Freq_opinion</a:t>
            </a:r>
            <a:r>
              <a:rPr lang="en-IN" sz="1800" b="0" i="0" dirty="0">
                <a:effectLst/>
                <a:latin typeface="Menlo"/>
              </a:rPr>
              <a:t>));</a:t>
            </a:r>
          </a:p>
          <a:p>
            <a:r>
              <a:rPr lang="en-IN" sz="1800" b="0" i="0" dirty="0" err="1">
                <a:effectLst/>
                <a:latin typeface="Menlo"/>
              </a:rPr>
              <a:t>data.Opinion</a:t>
            </a:r>
            <a:r>
              <a:rPr lang="en-IN" sz="1800" b="0" i="0" dirty="0">
                <a:effectLst/>
                <a:latin typeface="Menlo"/>
              </a:rPr>
              <a:t> = Opinion; </a:t>
            </a:r>
          </a:p>
        </p:txBody>
      </p:sp>
    </p:spTree>
    <p:extLst>
      <p:ext uri="{BB962C8B-B14F-4D97-AF65-F5344CB8AC3E}">
        <p14:creationId xmlns:p14="http://schemas.microsoft.com/office/powerpoint/2010/main" val="387176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Menlo"/>
              </a:rPr>
              <a:t>Handling Outliers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429207" y="1727311"/>
            <a:ext cx="87147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Handling Outliers-------------------------------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clc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clear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close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'F:\IoT Lab Session\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environmentalmonitoringusecase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Code+and+Data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\Machine Learning for Data Science using MATLAB\Data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\Data_5.csv'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1: Deleting Rows 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outlier = </a:t>
            </a:r>
            <a:r>
              <a:rPr lang="en-IN" sz="1800" b="0" i="0" dirty="0" err="1">
                <a:effectLst/>
                <a:latin typeface="Menlo"/>
              </a:rPr>
              <a:t>isoutlier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r>
              <a:rPr lang="en-IN" sz="1800" b="0" i="0" dirty="0">
                <a:effectLst/>
                <a:latin typeface="Menlo"/>
              </a:rPr>
              <a:t>data = data(~outlier,:); 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2: Filling Outliers 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Age = </a:t>
            </a:r>
            <a:r>
              <a:rPr lang="en-IN" sz="1800" b="0" i="0" dirty="0" err="1">
                <a:effectLst/>
                <a:latin typeface="Menlo"/>
              </a:rPr>
              <a:t>filloutliers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data.Age,'clip','mean</a:t>
            </a:r>
            <a:r>
              <a:rPr lang="en-IN" sz="1800" b="0" i="0" dirty="0">
                <a:effectLst/>
                <a:latin typeface="Menlo"/>
              </a:rPr>
              <a:t>')</a:t>
            </a:r>
          </a:p>
          <a:p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 = Age;</a:t>
            </a:r>
          </a:p>
          <a:p>
            <a:br>
              <a:rPr lang="en-IN" sz="1800" b="0" i="0" dirty="0">
                <a:effectLst/>
                <a:latin typeface="Menlo"/>
              </a:rPr>
            </a:br>
            <a:endParaRPr lang="en-IN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2027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Menlo"/>
              </a:rPr>
              <a:t>Categorical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429207" y="1727311"/>
            <a:ext cx="87147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Categorical data------------------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Method 1: Categorical data (no order)----------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clc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clear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close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'F:\IoT Lab Session\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environmentalmonitoringusecase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Code+and+Data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\Machine Learning for Data Science using MATLAB\Data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\Data_6.csv'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2: Categorical data (with order)----------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new_variable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categorical_data_to_numbers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data.YearlyIncome</a:t>
            </a:r>
            <a:r>
              <a:rPr lang="en-IN" sz="1800" b="0" i="0" dirty="0">
                <a:effectLst/>
                <a:latin typeface="Menlo"/>
              </a:rPr>
              <a:t>,{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'Average'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'High'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'Very High'</a:t>
            </a:r>
            <a:r>
              <a:rPr lang="en-IN" sz="1800" b="0" i="0" dirty="0">
                <a:effectLst/>
                <a:latin typeface="Menlo"/>
              </a:rPr>
              <a:t>,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'Low'</a:t>
            </a:r>
            <a:r>
              <a:rPr lang="en-IN" sz="1800" b="0" i="0" dirty="0">
                <a:effectLst/>
                <a:latin typeface="Menlo"/>
              </a:rPr>
              <a:t>}, [2 3 5 1]);</a:t>
            </a:r>
          </a:p>
          <a:p>
            <a:r>
              <a:rPr lang="en-IN" sz="1800" b="0" i="0" dirty="0" err="1">
                <a:effectLst/>
                <a:latin typeface="Menlo"/>
              </a:rPr>
              <a:t>data.YearlyIncome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new_variable</a:t>
            </a:r>
            <a:endParaRPr lang="en-IN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910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Menlo"/>
              </a:rPr>
              <a:t>Categorical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429207" y="1727311"/>
            <a:ext cx="87147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Categorical data------------------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Method 1: Categorical data (no order)----------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clc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clear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close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'F:\IoT Lab Session\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environmentalmonitoringusecase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Code+and+Data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\Machine Learning for Data Science using MATLAB\Data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\Data_5.csv'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categorical_data_to_dummy_variables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data,data.Location</a:t>
            </a:r>
            <a:r>
              <a:rPr lang="en-IN" sz="1800" b="0" i="0" dirty="0">
                <a:effectLst/>
                <a:latin typeface="Menlo"/>
              </a:rPr>
              <a:t>);</a:t>
            </a:r>
          </a:p>
          <a:p>
            <a:r>
              <a:rPr lang="en-IN" sz="1800" b="0" i="0" dirty="0" err="1">
                <a:effectLst/>
                <a:latin typeface="Menlo"/>
              </a:rPr>
              <a:t>data.Location</a:t>
            </a:r>
            <a:r>
              <a:rPr lang="en-IN" sz="1800" b="0" i="0" dirty="0">
                <a:effectLst/>
                <a:latin typeface="Menlo"/>
              </a:rPr>
              <a:t> = [];</a:t>
            </a:r>
          </a:p>
          <a:p>
            <a:br>
              <a:rPr lang="en-IN" sz="1800" b="0" i="0" dirty="0">
                <a:effectLst/>
                <a:latin typeface="Menlo"/>
              </a:rPr>
            </a:br>
            <a:r>
              <a:rPr lang="en-IN" sz="1800" b="0" i="0" dirty="0">
                <a:effectLst/>
                <a:latin typeface="Menlo"/>
              </a:rPr>
              <a:t>pause(10)</a:t>
            </a:r>
          </a:p>
        </p:txBody>
      </p:sp>
    </p:spTree>
    <p:extLst>
      <p:ext uri="{BB962C8B-B14F-4D97-AF65-F5344CB8AC3E}">
        <p14:creationId xmlns:p14="http://schemas.microsoft.com/office/powerpoint/2010/main" val="208491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Menlo"/>
              </a:rPr>
              <a:t>Data </a:t>
            </a:r>
            <a:r>
              <a:rPr lang="en-IN" sz="3600" b="1" i="0" dirty="0" err="1">
                <a:effectLst/>
                <a:latin typeface="Menlo"/>
              </a:rPr>
              <a:t>Preprocessing</a:t>
            </a:r>
            <a:r>
              <a:rPr lang="en-IN" sz="3600" b="1" i="0" dirty="0">
                <a:effectLst/>
                <a:latin typeface="Menlo"/>
              </a:rPr>
              <a:t> Missing data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i="0" dirty="0">
                <a:effectLst/>
                <a:latin typeface="Menlo"/>
              </a:rPr>
              <a:t>Feature </a:t>
            </a:r>
            <a:r>
              <a:rPr lang="en-IN" sz="3600" b="1" i="0" dirty="0" err="1">
                <a:effectLst/>
                <a:latin typeface="Menlo"/>
              </a:rPr>
              <a:t>Scalling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CEDC-C710-B6C2-7B5C-0994C5A5F0B1}"/>
              </a:ext>
            </a:extLst>
          </p:cNvPr>
          <p:cNvSpPr txBox="1"/>
          <p:nvPr/>
        </p:nvSpPr>
        <p:spPr>
          <a:xfrm>
            <a:off x="429207" y="1727311"/>
            <a:ext cx="87147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Feature </a:t>
            </a:r>
            <a:r>
              <a:rPr lang="en-IN" sz="1800" b="0" i="0" dirty="0" err="1">
                <a:solidFill>
                  <a:srgbClr val="008013"/>
                </a:solidFill>
                <a:effectLst/>
                <a:latin typeface="Menlo"/>
              </a:rPr>
              <a:t>Scalling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 -------------------------------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1: Standardization 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%% -------------- Feature </a:t>
            </a:r>
            <a:r>
              <a:rPr lang="en-IN" sz="1800" b="0" i="0" dirty="0" err="1">
                <a:solidFill>
                  <a:srgbClr val="008013"/>
                </a:solidFill>
                <a:effectLst/>
                <a:latin typeface="Menlo"/>
              </a:rPr>
              <a:t>Scalling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 -------------------------------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clc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clear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close 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effectLst/>
                <a:latin typeface="Menlo"/>
              </a:rPr>
              <a:t>data = </a:t>
            </a:r>
            <a:r>
              <a:rPr lang="en-IN" sz="1800" b="0" i="0" dirty="0" err="1">
                <a:effectLst/>
                <a:latin typeface="Menlo"/>
              </a:rPr>
              <a:t>readtable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'F:\IoT Lab Session\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environmentalmonitoringusecase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Code+and+Data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\Machine Learning for Data Science using MATLAB\Data 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Preprocessing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\Data_4.csv'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 err="1">
                <a:effectLst/>
                <a:latin typeface="Menlo"/>
              </a:rPr>
              <a:t>stand_age</a:t>
            </a:r>
            <a:r>
              <a:rPr lang="en-IN" sz="1800" b="0" i="0" dirty="0">
                <a:effectLst/>
                <a:latin typeface="Menlo"/>
              </a:rPr>
              <a:t> = 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 - mean(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))/std(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</a:t>
            </a:r>
          </a:p>
          <a:p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stand_age</a:t>
            </a:r>
            <a:r>
              <a:rPr lang="en-IN" sz="1800" b="0" i="0" dirty="0">
                <a:effectLst/>
                <a:latin typeface="Menlo"/>
              </a:rPr>
              <a:t>; </a:t>
            </a: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 Method 2: Normalization 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Code -----------------------------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 err="1">
                <a:effectLst/>
                <a:latin typeface="Menlo"/>
              </a:rPr>
              <a:t>normalize_age</a:t>
            </a:r>
            <a:r>
              <a:rPr lang="en-IN" sz="1800" b="0" i="0" dirty="0">
                <a:effectLst/>
                <a:latin typeface="Menlo"/>
              </a:rPr>
              <a:t> = 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 - min(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)) / (max(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 - min(</a:t>
            </a:r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))</a:t>
            </a:r>
          </a:p>
          <a:p>
            <a:r>
              <a:rPr lang="en-IN" sz="1800" b="0" i="0" dirty="0" err="1">
                <a:effectLst/>
                <a:latin typeface="Menlo"/>
              </a:rPr>
              <a:t>data.Age</a:t>
            </a:r>
            <a:r>
              <a:rPr lang="en-IN" sz="1800" b="0" i="0" dirty="0">
                <a:effectLst/>
                <a:latin typeface="Menlo"/>
              </a:rPr>
              <a:t> = </a:t>
            </a:r>
            <a:r>
              <a:rPr lang="en-IN" sz="1800" b="0" i="0" dirty="0" err="1">
                <a:effectLst/>
                <a:latin typeface="Menlo"/>
              </a:rPr>
              <a:t>normalize_age</a:t>
            </a:r>
            <a:r>
              <a:rPr lang="en-IN" sz="1800" b="0" i="0" dirty="0">
                <a:effectLst/>
                <a:latin typeface="Menlo"/>
              </a:rPr>
              <a:t>;</a:t>
            </a:r>
          </a:p>
          <a:p>
            <a:r>
              <a:rPr lang="en-IN" sz="1800" b="0" i="0" dirty="0" err="1">
                <a:effectLst/>
                <a:latin typeface="Menlo"/>
              </a:rPr>
              <a:t>writetable</a:t>
            </a:r>
            <a:r>
              <a:rPr lang="en-IN" sz="1800" b="0" i="0" dirty="0">
                <a:effectLst/>
                <a:latin typeface="Menlo"/>
              </a:rPr>
              <a:t>(</a:t>
            </a:r>
            <a:r>
              <a:rPr lang="en-IN" sz="1800" b="0" i="0" dirty="0" err="1">
                <a:effectLst/>
                <a:latin typeface="Menlo"/>
              </a:rPr>
              <a:t>data,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Menlo"/>
              </a:rPr>
              <a:t>'D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Menlo"/>
              </a:rPr>
              <a:t>:\preprocessed_data.csv'</a:t>
            </a:r>
            <a:r>
              <a:rPr lang="en-IN" sz="1800" b="0" i="0" dirty="0">
                <a:effectLst/>
                <a:latin typeface="Menlo"/>
              </a:rPr>
              <a:t>); </a:t>
            </a:r>
          </a:p>
          <a:p>
            <a:br>
              <a:rPr lang="en-IN" sz="1800" b="0" i="0" dirty="0">
                <a:effectLst/>
                <a:latin typeface="Menlo"/>
              </a:rPr>
            </a:br>
            <a:endParaRPr lang="en-IN" sz="1800" b="0" i="0" dirty="0">
              <a:effectLst/>
              <a:latin typeface="Menlo"/>
            </a:endParaRPr>
          </a:p>
          <a:p>
            <a:br>
              <a:rPr lang="en-IN" sz="1800" b="0" i="0" dirty="0">
                <a:effectLst/>
                <a:latin typeface="Menlo"/>
              </a:rPr>
            </a:br>
            <a:endParaRPr lang="en-IN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2471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Export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4" y="1616383"/>
            <a:ext cx="6923315" cy="3786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1591" y="2524534"/>
            <a:ext cx="352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Data for Data Preprocessing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2283" y="2941946"/>
            <a:ext cx="1310812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Preprocessing?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94C6-C60A-394A-7870-25D305957737}"/>
              </a:ext>
            </a:extLst>
          </p:cNvPr>
          <p:cNvSpPr txBox="1"/>
          <p:nvPr/>
        </p:nvSpPr>
        <p:spPr>
          <a:xfrm>
            <a:off x="755340" y="1316133"/>
            <a:ext cx="77595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What Is Data Preprocessing?</a:t>
            </a:r>
          </a:p>
          <a:p>
            <a:pPr algn="just"/>
            <a:r>
              <a:rPr lang="en-US" sz="2400" dirty="0"/>
              <a:t>Data preprocessing is </a:t>
            </a:r>
            <a:r>
              <a:rPr lang="en-US" sz="2400" b="1" dirty="0"/>
              <a:t>the task of cleaning and transforming raw data to make it suitable for analysis and modeling. Raw data often includes missing data, outliers, and other inconsistencies, such as formatting issues</a:t>
            </a:r>
            <a:r>
              <a:rPr lang="en-US" sz="2400" dirty="0"/>
              <a:t>. Preprocessing steps include </a:t>
            </a:r>
            <a:r>
              <a:rPr lang="en-US" sz="2400" b="1" dirty="0"/>
              <a:t>data cleaning, data normalization, and data transformation</a:t>
            </a:r>
            <a:r>
              <a:rPr lang="en-US" sz="2400" dirty="0"/>
              <a:t>. The goal of data preprocessing is to </a:t>
            </a:r>
            <a:r>
              <a:rPr lang="en-US" sz="2400" b="1" dirty="0"/>
              <a:t>improve both the accuracy and efficiency of downstream analysis and modeling.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MATLAB® provides apps and functions to preprocess input data to make it suitable for statistical modeling, machine learning algorithms, and other data-driven applications.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2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28AD-72A8-5B61-4A07-1C2C2A2D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5" y="1459059"/>
            <a:ext cx="84208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F9BB-86F4-A44D-7CED-7D693F8D45C8}"/>
              </a:ext>
            </a:extLst>
          </p:cNvPr>
          <p:cNvSpPr txBox="1"/>
          <p:nvPr/>
        </p:nvSpPr>
        <p:spPr>
          <a:xfrm>
            <a:off x="439992" y="796788"/>
            <a:ext cx="86121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Data Preprocessing Techniques</a:t>
            </a:r>
          </a:p>
          <a:p>
            <a:pPr algn="just"/>
            <a:r>
              <a:rPr lang="en-US" sz="2400" dirty="0"/>
              <a:t>Data preprocessing techniques can be grouped into three main categories: data cleaning, data transformation, and structural operations. These steps can happen in any order and iteratively.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Data </a:t>
            </a:r>
            <a:r>
              <a:rPr lang="en-US" sz="2400" b="1" dirty="0" err="1"/>
              <a:t>Cleaning:</a:t>
            </a:r>
            <a:r>
              <a:rPr lang="en-US" sz="2400" dirty="0" err="1"/>
              <a:t>Data</a:t>
            </a:r>
            <a:r>
              <a:rPr lang="en-US" sz="2400" dirty="0"/>
              <a:t> cleaning is the process of addressing anomalies in the data set using techniques such as: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Managing outliers: </a:t>
            </a:r>
            <a:r>
              <a:rPr lang="en-US" sz="2400" dirty="0"/>
              <a:t>Identifying, and then removing outliers, or replacing them with statistically estimated values.</a:t>
            </a:r>
          </a:p>
          <a:p>
            <a:pPr algn="just"/>
            <a:r>
              <a:rPr lang="en-US" sz="2400" b="1" dirty="0"/>
              <a:t>Filling missing data: </a:t>
            </a:r>
            <a:r>
              <a:rPr lang="en-US" sz="2400" dirty="0"/>
              <a:t>Identifying missing or invalid data points and replacing them with interpolated values.</a:t>
            </a:r>
          </a:p>
          <a:p>
            <a:pPr algn="just"/>
            <a:r>
              <a:rPr lang="en-US" sz="2400" b="1" dirty="0"/>
              <a:t>Smoothing: </a:t>
            </a:r>
            <a:r>
              <a:rPr lang="en-US" sz="2400" dirty="0"/>
              <a:t>Filtering out noise using techniques such as moving mean, linear regression, and more specialized filtering methods.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5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ED1-459F-A710-CC4A-782F2E28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1" y="1500973"/>
            <a:ext cx="828365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F9BB-86F4-A44D-7CED-7D693F8D45C8}"/>
              </a:ext>
            </a:extLst>
          </p:cNvPr>
          <p:cNvSpPr txBox="1"/>
          <p:nvPr/>
        </p:nvSpPr>
        <p:spPr>
          <a:xfrm>
            <a:off x="402670" y="1351508"/>
            <a:ext cx="86121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Transformation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transformation is the process of modifying a data set into a preferred format by using operations such as: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Normalization and rescaling: 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Standardizing data sets with different scales into a uniform scale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Detrending: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Removing polynomial trends to enhance visibility of variations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3097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0" y="13400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4F7C-887D-0C4D-E1AE-3F136858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6" y="1180905"/>
            <a:ext cx="5616427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39" y="0"/>
            <a:ext cx="7886700" cy="1235077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8B92B-67EE-5C68-79CF-7E719A6AF62A}"/>
              </a:ext>
            </a:extLst>
          </p:cNvPr>
          <p:cNvSpPr txBox="1"/>
          <p:nvPr/>
        </p:nvSpPr>
        <p:spPr>
          <a:xfrm>
            <a:off x="186612" y="6354661"/>
            <a:ext cx="851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Image Courtesy: https://in.mathworks.com/discovery/data-preprocessing.html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33706-95D3-B37F-0D50-0E56F179F5C2}"/>
              </a:ext>
            </a:extLst>
          </p:cNvPr>
          <p:cNvSpPr txBox="1"/>
          <p:nvPr/>
        </p:nvSpPr>
        <p:spPr>
          <a:xfrm>
            <a:off x="393339" y="982176"/>
            <a:ext cx="86293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Structural Operations</a:t>
            </a:r>
          </a:p>
          <a:p>
            <a:r>
              <a:rPr lang="en-US" sz="2400" dirty="0"/>
              <a:t>Structural operations are often used for combining, reorganizing, and categorizing data sets and include:</a:t>
            </a:r>
          </a:p>
          <a:p>
            <a:endParaRPr lang="en-US" sz="2400" dirty="0"/>
          </a:p>
          <a:p>
            <a:r>
              <a:rPr lang="en-US" sz="2400" b="1" dirty="0"/>
              <a:t>Joining: </a:t>
            </a:r>
            <a:r>
              <a:rPr lang="en-US" sz="2400" dirty="0"/>
              <a:t>Combining two tables or timetables by rows using a common key variable</a:t>
            </a:r>
          </a:p>
          <a:p>
            <a:r>
              <a:rPr lang="en-US" sz="2400" b="1" dirty="0"/>
              <a:t>Stacking and unstacking: </a:t>
            </a:r>
            <a:r>
              <a:rPr lang="en-US" sz="2400" dirty="0"/>
              <a:t>Reshaping multidimensional arrays to consolidate or redistribute data within the table, making it easier for analysis</a:t>
            </a:r>
          </a:p>
          <a:p>
            <a:r>
              <a:rPr lang="en-US" sz="2400" b="1" dirty="0"/>
              <a:t>Grouping and binning: </a:t>
            </a:r>
            <a:r>
              <a:rPr lang="en-US" sz="2400" dirty="0"/>
              <a:t>Reorganizing the data set to extract valuable insights</a:t>
            </a:r>
          </a:p>
          <a:p>
            <a:r>
              <a:rPr lang="en-US" sz="2400" b="1" dirty="0"/>
              <a:t>Calculating pivot tables: </a:t>
            </a:r>
            <a:r>
              <a:rPr lang="en-US" sz="2400" dirty="0"/>
              <a:t>Breaking down large tabular data sets into sub-tables to gain focused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119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BB809321C6B47B131F5366690686F" ma:contentTypeVersion="3" ma:contentTypeDescription="Create a new document." ma:contentTypeScope="" ma:versionID="b5c138dcba0412823a5035475a230b0c">
  <xsd:schema xmlns:xsd="http://www.w3.org/2001/XMLSchema" xmlns:xs="http://www.w3.org/2001/XMLSchema" xmlns:p="http://schemas.microsoft.com/office/2006/metadata/properties" xmlns:ns2="edfecab5-2ff9-4512-9ba9-80226acf52c1" targetNamespace="http://schemas.microsoft.com/office/2006/metadata/properties" ma:root="true" ma:fieldsID="a0abb7183f0e8982cdc77034f7691631" ns2:_="">
    <xsd:import namespace="edfecab5-2ff9-4512-9ba9-80226acf5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ecab5-2ff9-4512-9ba9-80226acf5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9555D-C0D9-4D24-BEDF-7D319E553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ecab5-2ff9-4512-9ba9-80226acf5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8A8EE9-6577-417E-9D39-B05FC34797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2FA8A-1AC8-4FF6-9391-58DC3305796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a81e43-d045-42eb-bddc-d03f7f519a1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1497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Roboto</vt:lpstr>
      <vt:lpstr>Times New Roman</vt:lpstr>
      <vt:lpstr>Office Theme</vt:lpstr>
      <vt:lpstr>Experiment 2 Data Export and Data Preprocessing for Environmental Real time Data/Other Data</vt:lpstr>
      <vt:lpstr>ThingSpeak - Export Data</vt:lpstr>
      <vt:lpstr>What Is Data Preprocessing? </vt:lpstr>
      <vt:lpstr>Examples</vt:lpstr>
      <vt:lpstr>Data Preprocessing Techniques </vt:lpstr>
      <vt:lpstr>Examples</vt:lpstr>
      <vt:lpstr>Data Preprocessing Techniques </vt:lpstr>
      <vt:lpstr>Examples</vt:lpstr>
      <vt:lpstr>Structural Operations</vt:lpstr>
      <vt:lpstr>Examples</vt:lpstr>
      <vt:lpstr>Types of Data Preprocessing</vt:lpstr>
      <vt:lpstr>Data Preprocessing Missing data </vt:lpstr>
      <vt:lpstr>Data Preprocessing Missing data </vt:lpstr>
      <vt:lpstr>Data Preprocessing Missing data  Dealing with non-numeric data</vt:lpstr>
      <vt:lpstr>Data Preprocessing Missing data  Handling Outliers</vt:lpstr>
      <vt:lpstr>Data Preprocessing Missing data  Categorical data</vt:lpstr>
      <vt:lpstr>Data Preprocessing Missing data  Categorical data</vt:lpstr>
      <vt:lpstr>Data Preprocessing Missing data  Feature Scalling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7  Environmental monitoring using NodeMCU (ESP32) with DHT22 and Thingspeak Cloud Computing</dc:title>
  <dc:creator>intel-vsc</dc:creator>
  <cp:lastModifiedBy>Manigandan Muniraj</cp:lastModifiedBy>
  <cp:revision>20</cp:revision>
  <dcterms:created xsi:type="dcterms:W3CDTF">2023-06-16T15:48:50Z</dcterms:created>
  <dcterms:modified xsi:type="dcterms:W3CDTF">2024-01-18T09:37:22Z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0x010100F51BB809321C6B47B131F5366690686F</vt:lpwstr>
  </property>
</Properties>
</file>