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5" r:id="rId2"/>
    <p:sldId id="257" r:id="rId3"/>
    <p:sldId id="406" r:id="rId4"/>
    <p:sldId id="256" r:id="rId5"/>
    <p:sldId id="258" r:id="rId6"/>
    <p:sldId id="259" r:id="rId7"/>
    <p:sldId id="283" r:id="rId8"/>
    <p:sldId id="284" r:id="rId9"/>
    <p:sldId id="394" r:id="rId10"/>
    <p:sldId id="396" r:id="rId11"/>
    <p:sldId id="393" r:id="rId12"/>
    <p:sldId id="398" r:id="rId13"/>
    <p:sldId id="397" r:id="rId14"/>
    <p:sldId id="399" r:id="rId15"/>
    <p:sldId id="401" r:id="rId16"/>
    <p:sldId id="402" r:id="rId17"/>
    <p:sldId id="403" r:id="rId18"/>
    <p:sldId id="404" r:id="rId19"/>
    <p:sldId id="400" r:id="rId20"/>
    <p:sldId id="407" r:id="rId21"/>
    <p:sldId id="408" r:id="rId22"/>
    <p:sldId id="4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A5AD-33B3-443E-A9D6-E83AECA33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6E11A-3E02-4393-A793-DB9EAA9B1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C263-DFDE-4E2B-BB59-878DF807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3FDE-C8CB-4622-9275-20700452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B654-9B10-4B51-8557-DACB7004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9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28D9-203C-43DE-AF31-D32652C0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C746-D69D-4E02-80B7-0A28AC78D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FE3F-8F0F-45D1-BA8B-A63145C2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3CDA-EEF0-4038-A97D-70D94C4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B62A-0D86-4591-B0C3-301688BE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9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65C57-3194-41E8-BD4F-A141744A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BD6CF-C007-4E6C-A1FB-9C13640A5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429B-203C-46F1-86AA-FEDC9984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BE8D-DD8F-47D7-9FF9-CB63AF1C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F89F8-9E64-4E00-AD21-0F444055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5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4403-E2AC-46A4-AF00-1C91B390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B89F-03A4-4197-B672-F62064E6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D7CC-8D58-4902-924E-067DAEBA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E6B3-7AD2-45EE-BF1A-76887C02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C582-9900-4E9F-AE64-AAB4CFCE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C674-C47C-43DA-ABC6-E4140F2D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EA30-6C5D-4323-B493-36238265F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954-15ED-49E4-A421-CE0A3AE6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43F90-4738-4D46-A617-A12DDCC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F7AF-4B6E-47BE-9350-59A8DA98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1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0DCD-7250-4A8A-B896-4D87F2B2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3861-314F-410C-B97C-F17C09C1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AC5A8-E922-4012-9599-281ECC6A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6CA9-EEFE-4912-9A60-5E2B3782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EE32-BB5B-4A3A-88D0-DDA4D91F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4DAD-78F1-4EE1-A089-F9AE0532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6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4CA2-0928-4377-8C17-F4F6EB6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BACD-5422-47BD-83FC-524581F1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8959-E4E6-41DF-8497-E548F59B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DC529-8FF7-4233-86EB-538C192B5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E87E1-120F-488F-AA75-C19DB43F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186FE-92CE-43F9-9212-17AF347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85D34-8EE4-4395-80B9-3C6AD658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B606D-7D04-4424-99C8-5CE3C77E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82A8-ABFF-4CF5-AB93-0FAB4CDE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B0B21-1C9B-4DCE-9B87-61FDDC01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F6A8B-170C-479D-8E78-255E9E5A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EC20C-EE10-460E-9D2B-2F393234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9886E-BFA6-4EBE-8486-0B3AB8F9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9617C-CDD8-455F-B8E9-3D2FE8C2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4282B-5140-4761-B75A-9CE89F1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A4E8-E8BC-4E1D-A061-175EDC8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6E1A-52F5-49F1-8414-DF6DB9B7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2C97E-18FA-4B45-8751-5ADB410B4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B1A1-6536-487D-9D45-B8713E8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E4450-9F64-4FDA-B8D1-6E275439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9771-DE9B-4EEE-86D1-35DFCF64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AD97-C82F-48F3-92F2-2598AB34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4B7F8-2363-454A-8FE7-8E243F579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1CF7E-C691-452E-9CE1-D9A4CA48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811E0-E5BB-467F-990B-497788DD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2D03B-917D-4372-86C0-7EFCCF25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6E7D-AB4C-4036-8B64-A7B3F108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4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D219A-1EC7-4A15-B09A-A44373DA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233F-F760-4C11-887A-8BA36384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220C-5C45-4271-A603-A386A2A8C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C0F0-C7CA-41E0-8F95-2808C6D4BF3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9EA3-7D88-42F5-AF1C-43B71BB99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3799-8D17-4694-8BEF-A95E7641F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23B8-455B-4D91-A9DE-1C7598BDB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7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249-75F1-4E6C-8B7A-77EB8B8A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- 1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5656D-384E-4F43-BC11-78EB1E32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4687" cy="409809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Verilog coding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INTEL Quartus Prime tool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simulation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to verify the half adder and full adder circuits.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test bench to simulate the above.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8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ABF9-FE85-4EDD-AC52-2A4747EB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7EFB47-9EBF-48EC-BF09-A2CFD84B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062" y="1342103"/>
            <a:ext cx="9319875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2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0B3CA-E22B-4CE8-BE46-6646A200E56D}"/>
              </a:ext>
            </a:extLst>
          </p:cNvPr>
          <p:cNvSpPr/>
          <p:nvPr/>
        </p:nvSpPr>
        <p:spPr>
          <a:xfrm>
            <a:off x="329381" y="1364977"/>
            <a:ext cx="539299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bcd7segmentBehavioral(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 [3:0]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reg [6:0] seg);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0: seg = 7'b100_0000;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1: seg = 7'b111_1001;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2: seg = 7'b010_0100;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3: seg = 7'b011_0000;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400F0-557D-41B1-A93C-F2AAA9D4392A}"/>
              </a:ext>
            </a:extLst>
          </p:cNvPr>
          <p:cNvSpPr/>
          <p:nvPr/>
        </p:nvSpPr>
        <p:spPr>
          <a:xfrm>
            <a:off x="6268065" y="1364977"/>
            <a:ext cx="5594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seg = 7'b001_1001;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5: seg = 7'b001_0010;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6: seg = 7'b000_0010;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7: seg = 7'b111_1000;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8: seg = 7'b000_0000;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9: seg = 7'b001_0000;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 seg=7'b111_1111;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DFC75-219E-45F0-9999-D27499E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2592"/>
            <a:ext cx="9601200" cy="1142385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8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6D7B-CE8D-4E70-92A2-A8E02C7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01D8-D258-48F4-A792-B2D11EBF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301850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binary coded decimal.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perform the addition of BCD numbers.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BCD digit can have any of ten possible four-bit representations.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we have two 4-bit numbers A and B.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and B can vary from 0(0000 in binary) to 9(1001 in binary) because we are considering decimal numbers. 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9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61D-6650-420D-9677-82B3E6C9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 ADDER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11031-16EB-492B-894C-1B06EEDDA054}"/>
              </a:ext>
            </a:extLst>
          </p:cNvPr>
          <p:cNvSpPr/>
          <p:nvPr/>
        </p:nvSpPr>
        <p:spPr>
          <a:xfrm>
            <a:off x="420330" y="918662"/>
            <a:ext cx="563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bcd_adder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a,b,carry_in,sum,sum_temp,carry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[3:0]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carry_in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reg [3:0] sum,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sum_temp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reg carry;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a,b,carry_in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a+b+carry_in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9)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sum_temp+6;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carry = 1;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sum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[3:0];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AB52E-F8E7-4493-9E78-2D9831021E1D}"/>
              </a:ext>
            </a:extLst>
          </p:cNvPr>
          <p:cNvSpPr/>
          <p:nvPr/>
        </p:nvSpPr>
        <p:spPr>
          <a:xfrm>
            <a:off x="6132872" y="918662"/>
            <a:ext cx="50316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carry =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sum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sum_temp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[3:0];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1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F84E022-7485-4AB7-89E3-412DE16906E2}"/>
              </a:ext>
            </a:extLst>
          </p:cNvPr>
          <p:cNvGrpSpPr/>
          <p:nvPr/>
        </p:nvGrpSpPr>
        <p:grpSpPr>
          <a:xfrm>
            <a:off x="781452" y="1139687"/>
            <a:ext cx="10028402" cy="4770783"/>
            <a:chOff x="1296325" y="1179443"/>
            <a:chExt cx="10028402" cy="47707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C82109-F48F-4E03-8E9D-DEAC202AD962}"/>
                </a:ext>
              </a:extLst>
            </p:cNvPr>
            <p:cNvSpPr/>
            <p:nvPr/>
          </p:nvSpPr>
          <p:spPr>
            <a:xfrm>
              <a:off x="2584174" y="1179443"/>
              <a:ext cx="7407965" cy="477078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C2E95F2-C8BE-4928-A040-D9DB6A9EA6FB}"/>
                </a:ext>
              </a:extLst>
            </p:cNvPr>
            <p:cNvSpPr/>
            <p:nvPr/>
          </p:nvSpPr>
          <p:spPr>
            <a:xfrm>
              <a:off x="3284151" y="1477444"/>
              <a:ext cx="2374527" cy="35716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FFD20A-AB4A-4625-89CF-80C43049C3B8}"/>
                </a:ext>
              </a:extLst>
            </p:cNvPr>
            <p:cNvSpPr txBox="1"/>
            <p:nvPr/>
          </p:nvSpPr>
          <p:spPr>
            <a:xfrm>
              <a:off x="3654341" y="2730691"/>
              <a:ext cx="1561857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BCD ADDER</a:t>
              </a:r>
              <a:endPara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4FED27-59FD-4958-8D62-CE55D5AA7829}"/>
                </a:ext>
              </a:extLst>
            </p:cNvPr>
            <p:cNvSpPr/>
            <p:nvPr/>
          </p:nvSpPr>
          <p:spPr>
            <a:xfrm>
              <a:off x="6745356" y="2014330"/>
              <a:ext cx="2213113" cy="1086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8166EE-8E68-495F-8399-A9DF7075DEC3}"/>
                </a:ext>
              </a:extLst>
            </p:cNvPr>
            <p:cNvSpPr/>
            <p:nvPr/>
          </p:nvSpPr>
          <p:spPr>
            <a:xfrm>
              <a:off x="6718851" y="3982278"/>
              <a:ext cx="2213113" cy="1086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3DBB16-D6C9-40F3-A08B-A4D41F515FA6}"/>
                </a:ext>
              </a:extLst>
            </p:cNvPr>
            <p:cNvSpPr txBox="1"/>
            <p:nvPr/>
          </p:nvSpPr>
          <p:spPr>
            <a:xfrm>
              <a:off x="7000949" y="2316178"/>
              <a:ext cx="1662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7-SEGMENT DISPLAY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8DC8C7-C3BB-455F-AC2A-FCB976E1555A}"/>
                </a:ext>
              </a:extLst>
            </p:cNvPr>
            <p:cNvSpPr txBox="1"/>
            <p:nvPr/>
          </p:nvSpPr>
          <p:spPr>
            <a:xfrm>
              <a:off x="7000949" y="4209073"/>
              <a:ext cx="1662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7-SEGMENT DISPLAY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CA8583-54D0-45FD-8057-93EE1303008F}"/>
                </a:ext>
              </a:extLst>
            </p:cNvPr>
            <p:cNvCxnSpPr/>
            <p:nvPr/>
          </p:nvCxnSpPr>
          <p:spPr>
            <a:xfrm>
              <a:off x="1654134" y="2557668"/>
              <a:ext cx="163001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A85C5D-EACC-45BF-9D33-EB5DCDC0C911}"/>
                </a:ext>
              </a:extLst>
            </p:cNvPr>
            <p:cNvCxnSpPr/>
            <p:nvPr/>
          </p:nvCxnSpPr>
          <p:spPr>
            <a:xfrm>
              <a:off x="1654134" y="3428638"/>
              <a:ext cx="163001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A541B5-7CBF-4BAF-BDC5-5CB8F131E3A2}"/>
                </a:ext>
              </a:extLst>
            </p:cNvPr>
            <p:cNvCxnSpPr/>
            <p:nvPr/>
          </p:nvCxnSpPr>
          <p:spPr>
            <a:xfrm>
              <a:off x="1654134" y="4323160"/>
              <a:ext cx="163001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A18BCB-D2BD-4F06-B758-02C07BBC41F8}"/>
                </a:ext>
              </a:extLst>
            </p:cNvPr>
            <p:cNvCxnSpPr/>
            <p:nvPr/>
          </p:nvCxnSpPr>
          <p:spPr>
            <a:xfrm>
              <a:off x="5658678" y="2557668"/>
              <a:ext cx="10866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B863DD3-71F7-4129-9DD6-897F17383FE9}"/>
                </a:ext>
              </a:extLst>
            </p:cNvPr>
            <p:cNvCxnSpPr/>
            <p:nvPr/>
          </p:nvCxnSpPr>
          <p:spPr>
            <a:xfrm>
              <a:off x="5632173" y="4532240"/>
              <a:ext cx="10866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3D6707-964D-4AC3-B52E-6DB27A8210D2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8958469" y="2557668"/>
              <a:ext cx="1404731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480980-59AF-4CC6-B4AD-9EEA826DE0CA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931964" y="4525616"/>
              <a:ext cx="147099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C1B6C13-27B3-45C1-8927-ACD3FF986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5167"/>
            <a:stretch/>
          </p:blipFill>
          <p:spPr>
            <a:xfrm>
              <a:off x="10365159" y="1872155"/>
              <a:ext cx="923732" cy="13710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731083A-B60B-4BE3-925D-8BA3AA9AA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5167"/>
            <a:stretch/>
          </p:blipFill>
          <p:spPr>
            <a:xfrm>
              <a:off x="10400995" y="3846727"/>
              <a:ext cx="923732" cy="13710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0A5A3C-E366-48D2-99EA-C0628ACF774E}"/>
                </a:ext>
              </a:extLst>
            </p:cNvPr>
            <p:cNvSpPr txBox="1"/>
            <p:nvPr/>
          </p:nvSpPr>
          <p:spPr>
            <a:xfrm>
              <a:off x="1296325" y="2107096"/>
              <a:ext cx="1407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num1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7C96AF-02D7-4E2F-BD77-E3BF8D7FD075}"/>
                </a:ext>
              </a:extLst>
            </p:cNvPr>
            <p:cNvSpPr txBox="1"/>
            <p:nvPr/>
          </p:nvSpPr>
          <p:spPr>
            <a:xfrm>
              <a:off x="1317183" y="2976913"/>
              <a:ext cx="1407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num2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198C72-CBA1-4ED3-9FBA-2646E7B9DC27}"/>
                </a:ext>
              </a:extLst>
            </p:cNvPr>
            <p:cNvSpPr txBox="1"/>
            <p:nvPr/>
          </p:nvSpPr>
          <p:spPr>
            <a:xfrm>
              <a:off x="1333631" y="3854870"/>
              <a:ext cx="1407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carry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45D3864-07FB-4872-AFDD-004738597236}"/>
              </a:ext>
            </a:extLst>
          </p:cNvPr>
          <p:cNvSpPr/>
          <p:nvPr/>
        </p:nvSpPr>
        <p:spPr>
          <a:xfrm>
            <a:off x="530086" y="171771"/>
            <a:ext cx="11184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to add two decimal numbers (0-9) along with carry and display the output as BCD using 7-segment LED display available in Altera DE2 board.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E346E-1271-4144-9031-0B2AF7E35AD8}"/>
              </a:ext>
            </a:extLst>
          </p:cNvPr>
          <p:cNvSpPr txBox="1"/>
          <p:nvPr/>
        </p:nvSpPr>
        <p:spPr>
          <a:xfrm>
            <a:off x="8733295" y="2148579"/>
            <a:ext cx="64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2E802-4AB9-4CD3-9CC6-68BE63242E06}"/>
              </a:ext>
            </a:extLst>
          </p:cNvPr>
          <p:cNvSpPr txBox="1"/>
          <p:nvPr/>
        </p:nvSpPr>
        <p:spPr>
          <a:xfrm>
            <a:off x="5170309" y="3937404"/>
            <a:ext cx="8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out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32676-543C-4ED4-80EA-6B992BDC99ED}"/>
              </a:ext>
            </a:extLst>
          </p:cNvPr>
          <p:cNvSpPr txBox="1"/>
          <p:nvPr/>
        </p:nvSpPr>
        <p:spPr>
          <a:xfrm>
            <a:off x="5195834" y="2148579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sum[3:0]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17BA0-F154-41A6-A617-C00EF523B86E}"/>
              </a:ext>
            </a:extLst>
          </p:cNvPr>
          <p:cNvSpPr txBox="1"/>
          <p:nvPr/>
        </p:nvSpPr>
        <p:spPr>
          <a:xfrm>
            <a:off x="8521265" y="4169317"/>
            <a:ext cx="117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8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52FB-80DB-40C2-9218-4CC3E112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8DE4-832E-424A-9454-28F8B72C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4-bit up counter in Altera DE2 FPGA board.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4-bit counter using behavioral modeling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clock divider to generate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slow_clock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(50M) for ALTERA DE2 FPGA board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23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86A79A-1E6C-4D7C-9DCD-CEBD3081BD9E}"/>
              </a:ext>
            </a:extLst>
          </p:cNvPr>
          <p:cNvSpPr/>
          <p:nvPr/>
        </p:nvSpPr>
        <p:spPr>
          <a:xfrm>
            <a:off x="1152939" y="583096"/>
            <a:ext cx="102836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counter(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reset,count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clk,reset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reg [3:0] count;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(reset == 0)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 = 4'b0000;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 = count + 1;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7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11066B-8B0C-4940-9C0A-9421CAD572D6}"/>
              </a:ext>
            </a:extLst>
          </p:cNvPr>
          <p:cNvSpPr/>
          <p:nvPr/>
        </p:nvSpPr>
        <p:spPr>
          <a:xfrm>
            <a:off x="887894" y="336636"/>
            <a:ext cx="931627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module </a:t>
            </a:r>
            <a:r>
              <a:rPr lang="en-IN" sz="3200" dirty="0" err="1"/>
              <a:t>clock_divider</a:t>
            </a:r>
            <a:r>
              <a:rPr lang="en-IN" sz="3200" dirty="0"/>
              <a:t>(</a:t>
            </a:r>
            <a:r>
              <a:rPr lang="en-IN" sz="3200" dirty="0" err="1"/>
              <a:t>clk,rst,slowclk,count</a:t>
            </a:r>
            <a:r>
              <a:rPr lang="en-IN" sz="3200" dirty="0"/>
              <a:t>);</a:t>
            </a:r>
          </a:p>
          <a:p>
            <a:r>
              <a:rPr lang="en-IN" sz="3200" dirty="0"/>
              <a:t>input </a:t>
            </a:r>
            <a:r>
              <a:rPr lang="en-IN" sz="3200" dirty="0" err="1"/>
              <a:t>clk,rst</a:t>
            </a:r>
            <a:r>
              <a:rPr lang="en-IN" sz="3200" dirty="0"/>
              <a:t>;</a:t>
            </a:r>
          </a:p>
          <a:p>
            <a:r>
              <a:rPr lang="en-IN" sz="3200" dirty="0"/>
              <a:t>output </a:t>
            </a:r>
            <a:r>
              <a:rPr lang="en-IN" sz="3200" dirty="0" err="1"/>
              <a:t>slowclk</a:t>
            </a:r>
            <a:r>
              <a:rPr lang="en-IN" sz="3200" dirty="0"/>
              <a:t>;</a:t>
            </a:r>
          </a:p>
          <a:p>
            <a:r>
              <a:rPr lang="en-IN" sz="3200" dirty="0"/>
              <a:t>output reg[25:0]count;</a:t>
            </a:r>
          </a:p>
          <a:p>
            <a:r>
              <a:rPr lang="en-IN" sz="3200" dirty="0"/>
              <a:t>always@(</a:t>
            </a:r>
            <a:r>
              <a:rPr lang="en-IN" sz="3200" dirty="0" err="1"/>
              <a:t>posedge</a:t>
            </a:r>
            <a:r>
              <a:rPr lang="en-IN" sz="3200" dirty="0"/>
              <a:t> </a:t>
            </a:r>
            <a:r>
              <a:rPr lang="en-IN" sz="3200" dirty="0" err="1"/>
              <a:t>clk</a:t>
            </a:r>
            <a:r>
              <a:rPr lang="en-IN" sz="3200" dirty="0"/>
              <a:t>)</a:t>
            </a:r>
          </a:p>
          <a:p>
            <a:r>
              <a:rPr lang="en-IN" sz="3200" dirty="0"/>
              <a:t>begin</a:t>
            </a:r>
          </a:p>
          <a:p>
            <a:r>
              <a:rPr lang="en-IN" sz="3200" dirty="0"/>
              <a:t>if(</a:t>
            </a:r>
            <a:r>
              <a:rPr lang="en-IN" sz="3200" dirty="0" err="1"/>
              <a:t>rst</a:t>
            </a:r>
            <a:r>
              <a:rPr lang="en-IN" sz="3200" dirty="0"/>
              <a:t>)</a:t>
            </a:r>
          </a:p>
          <a:p>
            <a:r>
              <a:rPr lang="en-IN" sz="3200" dirty="0"/>
              <a:t>count =0;</a:t>
            </a:r>
          </a:p>
          <a:p>
            <a:r>
              <a:rPr lang="en-IN" sz="3200" dirty="0"/>
              <a:t>else</a:t>
            </a:r>
          </a:p>
          <a:p>
            <a:r>
              <a:rPr lang="en-IN" sz="3200" dirty="0"/>
              <a:t>count =count+1;</a:t>
            </a:r>
          </a:p>
          <a:p>
            <a:r>
              <a:rPr lang="en-IN" sz="3200" dirty="0"/>
              <a:t>end</a:t>
            </a:r>
          </a:p>
          <a:p>
            <a:r>
              <a:rPr lang="en-IN" sz="3200" dirty="0"/>
              <a:t>assign </a:t>
            </a:r>
            <a:r>
              <a:rPr lang="en-IN" sz="3200" dirty="0" err="1"/>
              <a:t>slowclk</a:t>
            </a:r>
            <a:r>
              <a:rPr lang="en-IN" sz="3200" dirty="0"/>
              <a:t>=count[25];</a:t>
            </a:r>
          </a:p>
          <a:p>
            <a:r>
              <a:rPr lang="en-IN" sz="3200" dirty="0" err="1"/>
              <a:t>endmodule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2430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BE88F-373E-401D-82AA-8B71F8116DB9}"/>
              </a:ext>
            </a:extLst>
          </p:cNvPr>
          <p:cNvSpPr/>
          <p:nvPr/>
        </p:nvSpPr>
        <p:spPr>
          <a:xfrm>
            <a:off x="530087" y="397565"/>
            <a:ext cx="101776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counter_implementation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clk,reset,count_imp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clk,reset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reg [3:0]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count_imp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slow_clk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[25:0]count;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clock_divider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uut1(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clk,reset,slow_clk,count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uut2(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slow_clk,reset,count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2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52FB-80DB-40C2-9218-4CC3E112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8DE4-832E-424A-9454-28F8B72C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to implement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using Multiplexer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3:8 Decoder (structural and behavioral)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Encoder (Behavioral)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4-bit up/down counter in Altera DE2 FPGA board.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249-75F1-4E6C-8B7A-77EB8B8A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- 2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5656D-384E-4F43-BC11-78EB1E32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4687" cy="409809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flow and demo for implementation in Altera DE2 board.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for 4-bit Ripple Carry Adder using Full Adder instances in behavioral modelling.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same and verify the output using Altera DE2 board.</a:t>
            </a:r>
          </a:p>
          <a:p>
            <a:pPr marL="457200" lvl="1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ll Adder using 4:1 MUX | Download ...">
            <a:extLst>
              <a:ext uri="{FF2B5EF4-FFF2-40B4-BE49-F238E27FC236}">
                <a16:creationId xmlns:a16="http://schemas.microsoft.com/office/drawing/2014/main" id="{72A66A38-F990-4E5D-B86C-5F42E782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84" y="1841211"/>
            <a:ext cx="4461848" cy="472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E2651C-DAA6-4BA6-A12C-1E519E0B414E}"/>
              </a:ext>
            </a:extLst>
          </p:cNvPr>
          <p:cNvSpPr/>
          <p:nvPr/>
        </p:nvSpPr>
        <p:spPr>
          <a:xfrm>
            <a:off x="4170462" y="789346"/>
            <a:ext cx="3294492" cy="561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using Multiplexer</a:t>
            </a:r>
          </a:p>
        </p:txBody>
      </p:sp>
    </p:spTree>
    <p:extLst>
      <p:ext uri="{BB962C8B-B14F-4D97-AF65-F5344CB8AC3E}">
        <p14:creationId xmlns:p14="http://schemas.microsoft.com/office/powerpoint/2010/main" val="405282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-to-8 line decoder. | Download ...">
            <a:extLst>
              <a:ext uri="{FF2B5EF4-FFF2-40B4-BE49-F238E27FC236}">
                <a16:creationId xmlns:a16="http://schemas.microsoft.com/office/drawing/2014/main" id="{636C32A0-5E61-45C6-9361-CF4F71068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6" y="1343024"/>
            <a:ext cx="5838203" cy="38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coder, 3 to 8 Decoder Block Diagram ...">
            <a:extLst>
              <a:ext uri="{FF2B5EF4-FFF2-40B4-BE49-F238E27FC236}">
                <a16:creationId xmlns:a16="http://schemas.microsoft.com/office/drawing/2014/main" id="{D4D2214C-71A0-41A6-8AD0-7A889C41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23" y="1451239"/>
            <a:ext cx="5218802" cy="37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9B4BE3-A868-4168-93AA-A137D7B79FCE}"/>
              </a:ext>
            </a:extLst>
          </p:cNvPr>
          <p:cNvSpPr/>
          <p:nvPr/>
        </p:nvSpPr>
        <p:spPr>
          <a:xfrm>
            <a:off x="3408484" y="206043"/>
            <a:ext cx="4288353" cy="561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3:8 Decoder (structural and behavioral)</a:t>
            </a:r>
          </a:p>
        </p:txBody>
      </p:sp>
    </p:spTree>
    <p:extLst>
      <p:ext uri="{BB962C8B-B14F-4D97-AF65-F5344CB8AC3E}">
        <p14:creationId xmlns:p14="http://schemas.microsoft.com/office/powerpoint/2010/main" val="174243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ority Encoder Types &amp; Real-World ...">
            <a:extLst>
              <a:ext uri="{FF2B5EF4-FFF2-40B4-BE49-F238E27FC236}">
                <a16:creationId xmlns:a16="http://schemas.microsoft.com/office/drawing/2014/main" id="{C8F9A394-48F7-4A99-9E40-A832D2BA5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494" y="2037831"/>
            <a:ext cx="7758817" cy="370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4E0600-4FB0-4DEF-92FB-2C323EC8FE2E}"/>
              </a:ext>
            </a:extLst>
          </p:cNvPr>
          <p:cNvSpPr/>
          <p:nvPr/>
        </p:nvSpPr>
        <p:spPr>
          <a:xfrm>
            <a:off x="4651986" y="93514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Encoder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40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249-75F1-4E6C-8B7A-77EB8B8A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- 3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5656D-384E-4F43-BC11-78EB1E32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4687" cy="409809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- 1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for 4*4 Array multiplier with AND gates, Half Adder and Full Adder instances in behavioral modelling.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same and verify the output using Altera DE2 board.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– 2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for Quadrable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 x 1 Multiplexer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behavioral modelling.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same and verify the output using Altera DE2 board.</a:t>
            </a: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5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EA03E2-7EA9-4AFF-9F99-AB69D4DDF8D1}"/>
              </a:ext>
            </a:extLst>
          </p:cNvPr>
          <p:cNvGrpSpPr/>
          <p:nvPr/>
        </p:nvGrpSpPr>
        <p:grpSpPr>
          <a:xfrm>
            <a:off x="260075" y="350738"/>
            <a:ext cx="11548415" cy="6010305"/>
            <a:chOff x="260075" y="350738"/>
            <a:chExt cx="11548415" cy="60103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17BEB3-DD36-4911-93CD-CBE27A173504}"/>
                </a:ext>
              </a:extLst>
            </p:cNvPr>
            <p:cNvGrpSpPr/>
            <p:nvPr/>
          </p:nvGrpSpPr>
          <p:grpSpPr>
            <a:xfrm>
              <a:off x="260075" y="550793"/>
              <a:ext cx="11548415" cy="5810250"/>
              <a:chOff x="260075" y="550793"/>
              <a:chExt cx="11548415" cy="5810250"/>
            </a:xfrm>
          </p:grpSpPr>
          <p:pic>
            <p:nvPicPr>
              <p:cNvPr id="1026" name="Picture 2" descr="4x4 Array Multiplier : Construction, Working and Applications">
                <a:extLst>
                  <a:ext uri="{FF2B5EF4-FFF2-40B4-BE49-F238E27FC236}">
                    <a16:creationId xmlns:a16="http://schemas.microsoft.com/office/drawing/2014/main" id="{0C5162F1-0F52-4D7E-808F-741972253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661"/>
              <a:stretch/>
            </p:blipFill>
            <p:spPr bwMode="auto">
              <a:xfrm>
                <a:off x="260075" y="1733550"/>
                <a:ext cx="3786395" cy="3390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C6909D-7FB2-4495-B226-F2E10AAA1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1514" y="550793"/>
                <a:ext cx="6816976" cy="5810250"/>
              </a:xfrm>
              <a:prstGeom prst="rect">
                <a:avLst/>
              </a:prstGeom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4F234DD3-9597-42BD-A3A9-2F12620C5C8B}"/>
                  </a:ext>
                </a:extLst>
              </p:cNvPr>
              <p:cNvSpPr/>
              <p:nvPr/>
            </p:nvSpPr>
            <p:spPr>
              <a:xfrm>
                <a:off x="4236140" y="3021495"/>
                <a:ext cx="918956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777A8-6FDA-40AE-B1CE-DD7997D19809}"/>
                </a:ext>
              </a:extLst>
            </p:cNvPr>
            <p:cNvSpPr txBox="1"/>
            <p:nvPr/>
          </p:nvSpPr>
          <p:spPr>
            <a:xfrm>
              <a:off x="3889513" y="350738"/>
              <a:ext cx="3253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4*4 Array Multiplier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79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57] Quadrable 2x1 Multiplexer (MUX) with 2 designs - YouTube">
            <a:extLst>
              <a:ext uri="{FF2B5EF4-FFF2-40B4-BE49-F238E27FC236}">
                <a16:creationId xmlns:a16="http://schemas.microsoft.com/office/drawing/2014/main" id="{D95BDA71-6813-4033-AFA9-C1AF6666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2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249-75F1-4E6C-8B7A-77EB8B8A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- 4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5656D-384E-4F43-BC11-78EB1E32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4687" cy="409809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- 1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for 8-bit Carry Lookahead Adder in behavioral modelling.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same and verify the output using Altera DE2 board.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- 2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to display BCD numbers (0-9) using 7-segment LED display available in Altera DE2 board.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– 3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Verilog code to add two decimal numbers (0-9) and display the output as BCD using 7-segment LED display available in Altera DE2 board.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0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2A39D13-D937-44CC-AE59-53926170F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6540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Depth-4 carry-lookahead</a:t>
            </a:r>
          </a:p>
        </p:txBody>
      </p:sp>
      <p:pic>
        <p:nvPicPr>
          <p:cNvPr id="1028" name="Picture 4" descr="Carry-lookahead Adder">
            <a:extLst>
              <a:ext uri="{FF2B5EF4-FFF2-40B4-BE49-F238E27FC236}">
                <a16:creationId xmlns:a16="http://schemas.microsoft.com/office/drawing/2014/main" id="{5F50CD9C-E6D1-417E-8A9D-485AC96F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11" y="2574833"/>
            <a:ext cx="3496503" cy="28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ry Look Ahead Adder VHDL Code">
            <a:extLst>
              <a:ext uri="{FF2B5EF4-FFF2-40B4-BE49-F238E27FC236}">
                <a16:creationId xmlns:a16="http://schemas.microsoft.com/office/drawing/2014/main" id="{99285594-EF23-43CA-873E-B0069641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53" y="2316163"/>
            <a:ext cx="7209346" cy="334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ry-Look-Ahead Adder (8-bit) | Download Scientific Diagram">
            <a:extLst>
              <a:ext uri="{FF2B5EF4-FFF2-40B4-BE49-F238E27FC236}">
                <a16:creationId xmlns:a16="http://schemas.microsoft.com/office/drawing/2014/main" id="{D3A02537-E5A5-4609-9303-37D0EAFE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13" y="1189457"/>
            <a:ext cx="8998374" cy="519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DCD23EF-BEFF-46F9-8927-D6FAC79A437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Depth-8 carry-lookahead</a:t>
            </a:r>
          </a:p>
        </p:txBody>
      </p:sp>
    </p:spTree>
    <p:extLst>
      <p:ext uri="{BB962C8B-B14F-4D97-AF65-F5344CB8AC3E}">
        <p14:creationId xmlns:p14="http://schemas.microsoft.com/office/powerpoint/2010/main" val="317194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BE96-0AAE-4184-A688-38BE81E8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Segment Display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23CEB-BD44-4FC9-A821-C7B1035B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anode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will glow if we give logic 0 to the segment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0 is for enable or logic 1 is for disable the seven segment display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81747-CA4E-4B8A-B434-0FB04B13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16" y="3535158"/>
            <a:ext cx="3739178" cy="24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11" ma:contentTypeDescription="Create a new document." ma:contentTypeScope="" ma:versionID="bdfaa2bb5473c08c413eb37a47e47df5">
  <xsd:schema xmlns:xsd="http://www.w3.org/2001/XMLSchema" xmlns:xs="http://www.w3.org/2001/XMLSchema" xmlns:p="http://schemas.microsoft.com/office/2006/metadata/properties" xmlns:ns2="f8b3528e-c29d-4111-b526-c93a7a094c4f" xmlns:ns3="6562e32e-0032-41c3-8e5b-5171b9e2853b" targetNamespace="http://schemas.microsoft.com/office/2006/metadata/properties" ma:root="true" ma:fieldsID="001f3872ccd340e0f791f2437721dee9" ns2:_="" ns3:_="">
    <xsd:import namespace="f8b3528e-c29d-4111-b526-c93a7a094c4f"/>
    <xsd:import namespace="6562e32e-0032-41c3-8e5b-5171b9e285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e32e-0032-41c3-8e5b-5171b9e2853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7bf3bc6-2809-4292-908c-454d07bbe58b}" ma:internalName="TaxCatchAll" ma:showField="CatchAllData" ma:web="6562e32e-0032-41c3-8e5b-5171b9e28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b3528e-c29d-4111-b526-c93a7a094c4f">
      <Terms xmlns="http://schemas.microsoft.com/office/infopath/2007/PartnerControls"/>
    </lcf76f155ced4ddcb4097134ff3c332f>
    <TaxCatchAll xmlns="6562e32e-0032-41c3-8e5b-5171b9e2853b" xsi:nil="true"/>
  </documentManagement>
</p:properties>
</file>

<file path=customXml/itemProps1.xml><?xml version="1.0" encoding="utf-8"?>
<ds:datastoreItem xmlns:ds="http://schemas.openxmlformats.org/officeDocument/2006/customXml" ds:itemID="{6ECEBA2C-387E-40A1-9E2F-D1D2964F5E99}"/>
</file>

<file path=customXml/itemProps2.xml><?xml version="1.0" encoding="utf-8"?>
<ds:datastoreItem xmlns:ds="http://schemas.openxmlformats.org/officeDocument/2006/customXml" ds:itemID="{D6261129-4712-4431-BB45-9EF4A37E0CD6}"/>
</file>

<file path=customXml/itemProps3.xml><?xml version="1.0" encoding="utf-8"?>
<ds:datastoreItem xmlns:ds="http://schemas.openxmlformats.org/officeDocument/2006/customXml" ds:itemID="{9DE4081A-4687-418B-BFD0-2BFEF7E91E44}"/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905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Week - 1</vt:lpstr>
      <vt:lpstr>Week - 2</vt:lpstr>
      <vt:lpstr>Week - 3</vt:lpstr>
      <vt:lpstr>PowerPoint Presentation</vt:lpstr>
      <vt:lpstr>PowerPoint Presentation</vt:lpstr>
      <vt:lpstr>Week - 4</vt:lpstr>
      <vt:lpstr>Depth-4 carry-lookahead</vt:lpstr>
      <vt:lpstr>PowerPoint Presentation</vt:lpstr>
      <vt:lpstr>Seven Segment Display</vt:lpstr>
      <vt:lpstr>Truth Table</vt:lpstr>
      <vt:lpstr>Verilog Code</vt:lpstr>
      <vt:lpstr>BCD ADDER</vt:lpstr>
      <vt:lpstr>BCD ADDER</vt:lpstr>
      <vt:lpstr>PowerPoint Presentation</vt:lpstr>
      <vt:lpstr>WEEK-5</vt:lpstr>
      <vt:lpstr>PowerPoint Presentation</vt:lpstr>
      <vt:lpstr>PowerPoint Presentation</vt:lpstr>
      <vt:lpstr>PowerPoint Presentation</vt:lpstr>
      <vt:lpstr>WEEK-6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- 2</dc:title>
  <dc:creator>Deepa M</dc:creator>
  <cp:lastModifiedBy>Deepa M</cp:lastModifiedBy>
  <cp:revision>14</cp:revision>
  <dcterms:created xsi:type="dcterms:W3CDTF">2024-07-26T09:20:57Z</dcterms:created>
  <dcterms:modified xsi:type="dcterms:W3CDTF">2024-08-23T06:36:50Z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