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56" r:id="rId5"/>
    <p:sldId id="313" r:id="rId6"/>
    <p:sldId id="314" r:id="rId7"/>
    <p:sldId id="315" r:id="rId8"/>
    <p:sldId id="318" r:id="rId9"/>
    <p:sldId id="319"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65F3E-3983-D9DB-AF3F-B86565FB28B8}" v="1" dt="2024-11-22T15:27:50.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war Vasantha Kumar" userId="S::nitishwarvasantha.kumar2021@vitstudent.ac.in::0b7d351d-264a-47bf-852a-e3d6dd1d71df" providerId="AD" clId="Web-{21465F3E-3983-D9DB-AF3F-B86565FB28B8}"/>
    <pc:docChg chg="modSld">
      <pc:chgData name="Nitishwar Vasantha Kumar" userId="S::nitishwarvasantha.kumar2021@vitstudent.ac.in::0b7d351d-264a-47bf-852a-e3d6dd1d71df" providerId="AD" clId="Web-{21465F3E-3983-D9DB-AF3F-B86565FB28B8}" dt="2024-11-22T15:27:50.896" v="0" actId="1076"/>
      <pc:docMkLst>
        <pc:docMk/>
      </pc:docMkLst>
      <pc:sldChg chg="modSp">
        <pc:chgData name="Nitishwar Vasantha Kumar" userId="S::nitishwarvasantha.kumar2021@vitstudent.ac.in::0b7d351d-264a-47bf-852a-e3d6dd1d71df" providerId="AD" clId="Web-{21465F3E-3983-D9DB-AF3F-B86565FB28B8}" dt="2024-11-22T15:27:50.896" v="0" actId="1076"/>
        <pc:sldMkLst>
          <pc:docMk/>
          <pc:sldMk cId="1759929736" sldId="336"/>
        </pc:sldMkLst>
        <pc:spChg chg="mod">
          <ac:chgData name="Nitishwar Vasantha Kumar" userId="S::nitishwarvasantha.kumar2021@vitstudent.ac.in::0b7d351d-264a-47bf-852a-e3d6dd1d71df" providerId="AD" clId="Web-{21465F3E-3983-D9DB-AF3F-B86565FB28B8}" dt="2024-11-22T15:27:50.896" v="0" actId="1076"/>
          <ac:spMkLst>
            <pc:docMk/>
            <pc:sldMk cId="1759929736" sldId="336"/>
            <ac:spMk id="22531" creationId="{00000000-0000-0000-0000-000000000000}"/>
          </ac:spMkLst>
        </pc:spChg>
      </pc:sldChg>
    </pc:docChg>
  </pc:docChgLst>
  <pc:docChgLst>
    <pc:chgData name="Harini S" userId="S::harini.s2021b@vitstudent.ac.in::71c46113-3e3d-4a28-94aa-bfc55eae1ba9" providerId="AD" clId="Web-{026C0245-B6C9-FF79-0590-E79F3C1FDAD1}"/>
    <pc:docChg chg="modSld">
      <pc:chgData name="Harini S" userId="S::harini.s2021b@vitstudent.ac.in::71c46113-3e3d-4a28-94aa-bfc55eae1ba9" providerId="AD" clId="Web-{026C0245-B6C9-FF79-0590-E79F3C1FDAD1}" dt="2024-08-23T04:39:35.972" v="0" actId="1076"/>
      <pc:docMkLst>
        <pc:docMk/>
      </pc:docMkLst>
      <pc:sldChg chg="modSp">
        <pc:chgData name="Harini S" userId="S::harini.s2021b@vitstudent.ac.in::71c46113-3e3d-4a28-94aa-bfc55eae1ba9" providerId="AD" clId="Web-{026C0245-B6C9-FF79-0590-E79F3C1FDAD1}" dt="2024-08-23T04:39:35.972" v="0" actId="1076"/>
        <pc:sldMkLst>
          <pc:docMk/>
          <pc:sldMk cId="3176079556" sldId="329"/>
        </pc:sldMkLst>
        <pc:spChg chg="mod">
          <ac:chgData name="Harini S" userId="S::harini.s2021b@vitstudent.ac.in::71c46113-3e3d-4a28-94aa-bfc55eae1ba9" providerId="AD" clId="Web-{026C0245-B6C9-FF79-0590-E79F3C1FDAD1}" dt="2024-08-23T04:39:35.972" v="0" actId="1076"/>
          <ac:spMkLst>
            <pc:docMk/>
            <pc:sldMk cId="3176079556" sldId="329"/>
            <ac:spMk id="153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D5B4C-5447-4D70-B7AE-57FDF7835350}" type="datetimeFigureOut">
              <a:rPr lang="en-IN" smtClean="0"/>
              <a:t>22-11-2024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09F85-814C-4808-A17F-FD7894EEC82D}" type="slidenum">
              <a:rPr lang="en-IN" smtClean="0"/>
              <a:t>‹#›</a:t>
            </a:fld>
            <a:endParaRPr lang="en-IN"/>
          </a:p>
        </p:txBody>
      </p:sp>
    </p:spTree>
    <p:extLst>
      <p:ext uri="{BB962C8B-B14F-4D97-AF65-F5344CB8AC3E}">
        <p14:creationId xmlns:p14="http://schemas.microsoft.com/office/powerpoint/2010/main" val="11869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417FBFDA-035C-4C6F-A3B3-F7F860C0530C}" type="slidenum">
              <a:rPr lang="en-US" sz="1200"/>
              <a:pPr/>
              <a:t>7</a:t>
            </a:fld>
            <a:endParaRPr 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747F228C-FA6F-40E0-A714-3CC04547BDFB}" type="slidenum">
              <a:rPr lang="en-US" sz="1200"/>
              <a:pPr/>
              <a:t>16</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7066457B-1F4D-4979-9AD8-4DC14050887F}" type="slidenum">
              <a:rPr lang="en-US" sz="1200"/>
              <a:pPr/>
              <a:t>17</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1B37E4A2-D4C8-47EB-BE2A-3B5D36054D8D}" type="slidenum">
              <a:rPr lang="en-US" sz="1200"/>
              <a:pPr/>
              <a:t>18</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B48BD038-EBCD-4C3F-BCF5-EC28442B1830}" type="slidenum">
              <a:rPr lang="en-US" sz="1200"/>
              <a:pPr/>
              <a:t>19</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6CB5BAA9-667E-4D54-B115-27A44145063D}" type="slidenum">
              <a:rPr lang="en-US" sz="1200"/>
              <a:pPr/>
              <a:t>20</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C972379D-88A5-4C57-97D6-A91A5631737B}" type="slidenum">
              <a:rPr lang="en-US" sz="1200"/>
              <a:pPr/>
              <a:t>21</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5A37916D-33DF-4782-8CFD-287FBEEC9BD4}" type="slidenum">
              <a:rPr lang="en-US" sz="1200"/>
              <a:pPr/>
              <a:t>22</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15139CAA-70C3-45D1-984C-436505C48606}" type="slidenum">
              <a:rPr lang="en-US" sz="1200"/>
              <a:pPr/>
              <a:t>23</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FC542F32-5D8A-4221-AE9D-7E9ED106077D}" type="slidenum">
              <a:rPr lang="en-US" sz="1200"/>
              <a:pPr/>
              <a:t>24</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A621DED7-A13A-426E-8EBD-6A5555127733}" type="slidenum">
              <a:rPr lang="en-US" sz="1200"/>
              <a:pPr/>
              <a:t>25</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552914A2-3882-4527-81DB-35E838A2A6A5}" type="slidenum">
              <a:rPr lang="en-US" sz="1200"/>
              <a:pPr/>
              <a:t>8</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9DCA48EC-7425-4795-90D6-B8D8D0882A1D}" type="slidenum">
              <a:rPr lang="en-US" sz="1200"/>
              <a:pPr/>
              <a:t>26</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A5B52912-BB7E-425D-AEA6-E8681BA1CDC2}" type="slidenum">
              <a:rPr lang="en-US" sz="1200"/>
              <a:pPr/>
              <a:t>27</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05055D60-3DE4-45E6-9220-695DECD9695A}" type="slidenum">
              <a:rPr lang="en-US" sz="1200"/>
              <a:pPr/>
              <a:t>28</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531B928A-71F4-4C9D-862A-54AE9984F490}" type="slidenum">
              <a:rPr lang="en-US" sz="1200"/>
              <a:pPr/>
              <a:t>29</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93264BAA-215D-4658-94F8-94930CB36878}" type="slidenum">
              <a:rPr lang="en-US" sz="1200"/>
              <a:pPr/>
              <a:t>30</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93D2B8C5-EEBD-43BC-83E6-E6AAC17F22EC}" type="slidenum">
              <a:rPr lang="en-US" sz="1200"/>
              <a:pPr/>
              <a:t>31</a:t>
            </a:fld>
            <a:endParaRPr 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8D57706F-EF0D-4C95-969B-7A1D1CFF0137}" type="slidenum">
              <a:rPr lang="en-US" sz="1200"/>
              <a:pPr/>
              <a:t>32</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47AE9EFC-07AB-417A-B8A0-3129B0F76005}" type="slidenum">
              <a:rPr lang="en-US" sz="1200"/>
              <a:pPr/>
              <a:t>33</a:t>
            </a:fld>
            <a:endParaRPr 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3C568553-68ED-46F7-95BA-C8B57B32ACB0}" type="slidenum">
              <a:rPr lang="en-US" sz="1200"/>
              <a:pPr/>
              <a:t>34</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10223B4F-584E-4154-B28F-68A079EB405F}" type="slidenum">
              <a:rPr lang="en-US" sz="1200"/>
              <a:pPr/>
              <a:t>35</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B84F5C21-1764-4699-935D-CD80BF1DBFFB}" type="slidenum">
              <a:rPr lang="en-US" sz="1200"/>
              <a:pPr/>
              <a:t>9</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DF7A0FD-2866-4C44-BC7F-4B2C3F592BC7}" type="slidenum">
              <a:rPr lang="en-IN" smtClean="0"/>
              <a:t>49</a:t>
            </a:fld>
            <a:endParaRPr lang="en-IN"/>
          </a:p>
        </p:txBody>
      </p:sp>
    </p:spTree>
    <p:extLst>
      <p:ext uri="{BB962C8B-B14F-4D97-AF65-F5344CB8AC3E}">
        <p14:creationId xmlns:p14="http://schemas.microsoft.com/office/powerpoint/2010/main" val="190736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B4F3BDCB-23F0-40E2-931E-F81AA8CC1538}" type="slidenum">
              <a:rPr lang="en-US" sz="1200"/>
              <a:pPr/>
              <a:t>10</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4787B58A-FB8C-4704-8978-0DA8B3ADAFF1}" type="slidenum">
              <a:rPr lang="en-US" sz="1200"/>
              <a:pPr/>
              <a:t>11</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3E82E110-EAEB-4287-91C5-968584D9BE7C}" type="slidenum">
              <a:rPr lang="en-US" sz="1200"/>
              <a:pPr/>
              <a:t>12</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5A4FBB32-CC21-4332-8566-258770EE907F}" type="slidenum">
              <a:rPr lang="en-US" sz="1200"/>
              <a:pPr/>
              <a:t>13</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CDB02F46-6099-41C8-9237-9B00D009B7E7}" type="slidenum">
              <a:rPr lang="en-US" sz="1200"/>
              <a:pPr/>
              <a:t>14</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Times" pitchFamily="1" charset="0"/>
              </a:defRPr>
            </a:lvl1pPr>
            <a:lvl2pPr marL="742950" indent="-285750">
              <a:defRPr sz="2400">
                <a:solidFill>
                  <a:schemeClr val="tx1"/>
                </a:solidFill>
                <a:latin typeface="Times" pitchFamily="1" charset="0"/>
              </a:defRPr>
            </a:lvl2pPr>
            <a:lvl3pPr marL="1143000" indent="-228600">
              <a:defRPr sz="2400">
                <a:solidFill>
                  <a:schemeClr val="tx1"/>
                </a:solidFill>
                <a:latin typeface="Times" pitchFamily="1" charset="0"/>
              </a:defRPr>
            </a:lvl3pPr>
            <a:lvl4pPr marL="1600200" indent="-228600">
              <a:defRPr sz="2400">
                <a:solidFill>
                  <a:schemeClr val="tx1"/>
                </a:solidFill>
                <a:latin typeface="Times" pitchFamily="1" charset="0"/>
              </a:defRPr>
            </a:lvl4pPr>
            <a:lvl5pPr marL="2057400" indent="-228600">
              <a:defRPr sz="2400">
                <a:solidFill>
                  <a:schemeClr val="tx1"/>
                </a:solidFill>
                <a:latin typeface="Times" pitchFamily="1" charset="0"/>
              </a:defRPr>
            </a:lvl5pPr>
            <a:lvl6pPr marL="2514600" indent="-228600" eaLnBrk="0" fontAlgn="base" hangingPunct="0">
              <a:spcBef>
                <a:spcPct val="0"/>
              </a:spcBef>
              <a:spcAft>
                <a:spcPct val="0"/>
              </a:spcAft>
              <a:defRPr sz="2400">
                <a:solidFill>
                  <a:schemeClr val="tx1"/>
                </a:solidFill>
                <a:latin typeface="Times" pitchFamily="1" charset="0"/>
              </a:defRPr>
            </a:lvl6pPr>
            <a:lvl7pPr marL="2971800" indent="-228600" eaLnBrk="0" fontAlgn="base" hangingPunct="0">
              <a:spcBef>
                <a:spcPct val="0"/>
              </a:spcBef>
              <a:spcAft>
                <a:spcPct val="0"/>
              </a:spcAft>
              <a:defRPr sz="2400">
                <a:solidFill>
                  <a:schemeClr val="tx1"/>
                </a:solidFill>
                <a:latin typeface="Times" pitchFamily="1" charset="0"/>
              </a:defRPr>
            </a:lvl7pPr>
            <a:lvl8pPr marL="3429000" indent="-228600" eaLnBrk="0" fontAlgn="base" hangingPunct="0">
              <a:spcBef>
                <a:spcPct val="0"/>
              </a:spcBef>
              <a:spcAft>
                <a:spcPct val="0"/>
              </a:spcAft>
              <a:defRPr sz="2400">
                <a:solidFill>
                  <a:schemeClr val="tx1"/>
                </a:solidFill>
                <a:latin typeface="Times" pitchFamily="1" charset="0"/>
              </a:defRPr>
            </a:lvl8pPr>
            <a:lvl9pPr marL="3886200" indent="-228600" eaLnBrk="0" fontAlgn="base" hangingPunct="0">
              <a:spcBef>
                <a:spcPct val="0"/>
              </a:spcBef>
              <a:spcAft>
                <a:spcPct val="0"/>
              </a:spcAft>
              <a:defRPr sz="2400">
                <a:solidFill>
                  <a:schemeClr val="tx1"/>
                </a:solidFill>
                <a:latin typeface="Times" pitchFamily="1" charset="0"/>
              </a:defRPr>
            </a:lvl9pPr>
          </a:lstStyle>
          <a:p>
            <a:fld id="{EAF3341C-B6BE-4206-9C63-6F25E4E879B4}" type="slidenum">
              <a:rPr lang="en-US" sz="1200"/>
              <a:pPr/>
              <a:t>15</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206671A-8DF6-4422-9AC8-EA8998FDB307}"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17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83930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4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828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85800" y="39624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B45022-09B0-46F6-BE46-3E1AFD879719}" type="slidenum">
              <a:rPr lang="en-US"/>
              <a:pPr>
                <a:defRPr/>
              </a:pPr>
              <a:t>‹#›</a:t>
            </a:fld>
            <a:endParaRPr lang="en-US"/>
          </a:p>
        </p:txBody>
      </p:sp>
    </p:spTree>
    <p:extLst>
      <p:ext uri="{BB962C8B-B14F-4D97-AF65-F5344CB8AC3E}">
        <p14:creationId xmlns:p14="http://schemas.microsoft.com/office/powerpoint/2010/main" val="16801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08196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6671A-8DF6-4422-9AC8-EA8998FDB307}"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p>
        </p:txBody>
      </p:sp>
      <p:sp>
        <p:nvSpPr>
          <p:cNvPr id="3" name="Content Placeholder 2"/>
          <p:cNvSpPr>
            <a:spLocks noGrp="1"/>
          </p:cNvSpPr>
          <p:nvPr>
            <p:ph sz="half" idx="1"/>
          </p:nvPr>
        </p:nvSpPr>
        <p:spPr>
          <a:xfrm>
            <a:off x="768095"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6671A-8DF6-4422-9AC8-EA8998FDB307}"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9114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316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6671A-8DF6-4422-9AC8-EA8998FDB307}"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745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6671A-8DF6-4422-9AC8-EA8998FDB307}"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7292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6671A-8DF6-4422-9AC8-EA8998FDB307}"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23796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41612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11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06671A-8DF6-4422-9AC8-EA8998FDB307}" type="datetimeFigureOut">
              <a:rPr lang="en-IN" smtClean="0"/>
              <a:t>22-11-2024</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B4C72E-4EC2-4F98-BCD1-ED3E14212395}"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4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Sensors Technology</a:t>
            </a:r>
            <a:endParaRPr lang="en-IN"/>
          </a:p>
        </p:txBody>
      </p:sp>
      <p:sp>
        <p:nvSpPr>
          <p:cNvPr id="3" name="Subtitle 2"/>
          <p:cNvSpPr>
            <a:spLocks noGrp="1"/>
          </p:cNvSpPr>
          <p:nvPr>
            <p:ph type="subTitle" idx="1"/>
          </p:nvPr>
        </p:nvSpPr>
        <p:spPr/>
        <p:txBody>
          <a:bodyPr>
            <a:normAutofit/>
          </a:bodyPr>
          <a:lstStyle/>
          <a:p>
            <a:r>
              <a:rPr lang="en-US" b="1">
                <a:solidFill>
                  <a:srgbClr val="0D0D0D"/>
                </a:solidFill>
                <a:latin typeface="Tw Cen MT" pitchFamily="34" charset="0"/>
              </a:rPr>
              <a:t>BECE409E</a:t>
            </a:r>
          </a:p>
          <a:p>
            <a:r>
              <a:rPr lang="en-US" b="1">
                <a:solidFill>
                  <a:srgbClr val="0D0D0D"/>
                </a:solidFill>
                <a:latin typeface="Tw Cen MT" pitchFamily="34" charset="0"/>
              </a:rPr>
              <a:t>Module-1</a:t>
            </a:r>
          </a:p>
          <a:p>
            <a:r>
              <a:rPr lang="en-US" b="1">
                <a:solidFill>
                  <a:srgbClr val="0D0D0D"/>
                </a:solidFill>
                <a:latin typeface="Tw Cen MT" pitchFamily="34" charset="0"/>
              </a:rPr>
              <a:t>Lecture 1&amp;2:</a:t>
            </a: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6165304"/>
            <a:ext cx="12763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57192"/>
          </a:xfrm>
          <a:prstGeom prst="rect">
            <a:avLst/>
          </a:prstGeom>
        </p:spPr>
      </p:pic>
    </p:spTree>
    <p:extLst>
      <p:ext uri="{BB962C8B-B14F-4D97-AF65-F5344CB8AC3E}">
        <p14:creationId xmlns:p14="http://schemas.microsoft.com/office/powerpoint/2010/main" val="241872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solidFill>
                  <a:schemeClr val="tx1"/>
                </a:solidFill>
              </a:rPr>
              <a:t>Definitions - Transducer</a:t>
            </a:r>
          </a:p>
        </p:txBody>
      </p:sp>
      <p:sp>
        <p:nvSpPr>
          <p:cNvPr id="6147" name="Rectangle 3"/>
          <p:cNvSpPr>
            <a:spLocks noGrp="1" noChangeArrowheads="1"/>
          </p:cNvSpPr>
          <p:nvPr>
            <p:ph type="body" idx="1"/>
          </p:nvPr>
        </p:nvSpPr>
        <p:spPr/>
        <p:txBody>
          <a:bodyPr>
            <a:normAutofit lnSpcReduction="10000"/>
          </a:bodyPr>
          <a:lstStyle/>
          <a:p>
            <a:pPr>
              <a:defRPr/>
            </a:pPr>
            <a:r>
              <a:rPr lang="en-US" sz="2000"/>
              <a:t>A device that is actuated by power from one system and supplies power usually in another form to a second system. (New Collegiate Dictionary)</a:t>
            </a:r>
          </a:p>
          <a:p>
            <a:pPr>
              <a:defRPr/>
            </a:pPr>
            <a:endParaRPr lang="en-US" sz="2000"/>
          </a:p>
          <a:p>
            <a:pPr>
              <a:defRPr/>
            </a:pPr>
            <a:r>
              <a:rPr lang="en-US" sz="2000"/>
              <a:t>A substance or device, such as a piezoelectric crystal, that converts input energy of one form into output energy of another. (from: Trans-ducere – to transfer, to lead) (American Heritage Dictionary, 3</a:t>
            </a:r>
            <a:r>
              <a:rPr lang="en-US" sz="2000" baseline="30000"/>
              <a:t>rd</a:t>
            </a:r>
            <a:r>
              <a:rPr lang="en-US" sz="2000"/>
              <a:t> ed., 1996)</a:t>
            </a:r>
          </a:p>
          <a:p>
            <a:pPr>
              <a:defRPr/>
            </a:pPr>
            <a:endParaRPr lang="en-US" sz="2000"/>
          </a:p>
          <a:p>
            <a:pPr>
              <a:defRPr/>
            </a:pPr>
            <a:r>
              <a:rPr lang="en-US" sz="2000"/>
              <a:t>A device that is actuated by power from one system and supplies power usually in another form to a second system (a loudspeaker is a transducer that transforms electrical signals to sound energy) . (Webster, 3</a:t>
            </a:r>
            <a:r>
              <a:rPr lang="en-US" sz="2000" baseline="30000"/>
              <a:t>rd</a:t>
            </a:r>
            <a:r>
              <a:rPr lang="en-US" sz="2000"/>
              <a:t> ed., 1999)</a:t>
            </a:r>
          </a:p>
        </p:txBody>
      </p:sp>
    </p:spTree>
    <p:extLst>
      <p:ext uri="{BB962C8B-B14F-4D97-AF65-F5344CB8AC3E}">
        <p14:creationId xmlns:p14="http://schemas.microsoft.com/office/powerpoint/2010/main" val="89946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a:solidFill>
                  <a:schemeClr val="tx1"/>
                </a:solidFill>
              </a:rPr>
              <a:t>Definitions - Actuator</a:t>
            </a:r>
          </a:p>
        </p:txBody>
      </p:sp>
      <p:sp>
        <p:nvSpPr>
          <p:cNvPr id="7171" name="Rectangle 3"/>
          <p:cNvSpPr>
            <a:spLocks noGrp="1" noChangeArrowheads="1"/>
          </p:cNvSpPr>
          <p:nvPr>
            <p:ph type="body" idx="1"/>
          </p:nvPr>
        </p:nvSpPr>
        <p:spPr/>
        <p:txBody>
          <a:bodyPr>
            <a:normAutofit lnSpcReduction="10000"/>
          </a:bodyPr>
          <a:lstStyle/>
          <a:p>
            <a:pPr>
              <a:defRPr/>
            </a:pPr>
            <a:r>
              <a:rPr lang="en-US" sz="2400"/>
              <a:t>A mechanism for moving or controlling something indirectly instead of by hand. (New Collegiate Dictionary)</a:t>
            </a:r>
          </a:p>
          <a:p>
            <a:pPr>
              <a:defRPr/>
            </a:pPr>
            <a:endParaRPr lang="en-US" sz="2400"/>
          </a:p>
          <a:p>
            <a:pPr>
              <a:defRPr/>
            </a:pPr>
            <a:r>
              <a:rPr lang="en-US" sz="2400"/>
              <a:t>One that activates, especially a device responsible for actuating a mechanical device such as one connected to a computer by a sensor link (American Heritage Dictionary, 3</a:t>
            </a:r>
            <a:r>
              <a:rPr lang="en-US" sz="2400" baseline="30000"/>
              <a:t>rd</a:t>
            </a:r>
            <a:r>
              <a:rPr lang="en-US" sz="2400"/>
              <a:t> ed., 1996)</a:t>
            </a:r>
          </a:p>
          <a:p>
            <a:pPr>
              <a:buFont typeface="Wingdings" pitchFamily="2" charset="2"/>
              <a:buNone/>
              <a:defRPr/>
            </a:pPr>
            <a:endParaRPr lang="en-US" sz="2400"/>
          </a:p>
          <a:p>
            <a:pPr>
              <a:defRPr/>
            </a:pPr>
            <a:r>
              <a:rPr lang="en-US" sz="2400"/>
              <a:t>One that actuates; a mechanical device for moving or controlling something. (Webster, 3</a:t>
            </a:r>
            <a:r>
              <a:rPr lang="en-US" sz="2400" baseline="30000"/>
              <a:t>rd</a:t>
            </a:r>
            <a:r>
              <a:rPr lang="en-US" sz="2400"/>
              <a:t> ed., 1999)</a:t>
            </a:r>
          </a:p>
        </p:txBody>
      </p:sp>
    </p:spTree>
    <p:extLst>
      <p:ext uri="{BB962C8B-B14F-4D97-AF65-F5344CB8AC3E}">
        <p14:creationId xmlns:p14="http://schemas.microsoft.com/office/powerpoint/2010/main" val="91002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t>More confusion</a:t>
            </a:r>
          </a:p>
        </p:txBody>
      </p:sp>
      <p:sp>
        <p:nvSpPr>
          <p:cNvPr id="10243" name="Rectangle 3"/>
          <p:cNvSpPr>
            <a:spLocks noGrp="1" noChangeArrowheads="1"/>
          </p:cNvSpPr>
          <p:nvPr>
            <p:ph type="body" idx="1"/>
          </p:nvPr>
        </p:nvSpPr>
        <p:spPr/>
        <p:txBody>
          <a:bodyPr>
            <a:normAutofit lnSpcReduction="10000"/>
          </a:bodyPr>
          <a:lstStyle/>
          <a:p>
            <a:pPr>
              <a:lnSpc>
                <a:spcPct val="80000"/>
              </a:lnSpc>
              <a:defRPr/>
            </a:pPr>
            <a:r>
              <a:rPr lang="en-US" sz="2800"/>
              <a:t>Transducer can mean:</a:t>
            </a:r>
          </a:p>
          <a:p>
            <a:pPr>
              <a:lnSpc>
                <a:spcPct val="80000"/>
              </a:lnSpc>
              <a:buFont typeface="Wingdings" pitchFamily="2" charset="2"/>
              <a:buNone/>
              <a:defRPr/>
            </a:pPr>
            <a:r>
              <a:rPr lang="en-US" sz="2800"/>
              <a:t>		sensor</a:t>
            </a:r>
          </a:p>
          <a:p>
            <a:pPr>
              <a:lnSpc>
                <a:spcPct val="80000"/>
              </a:lnSpc>
              <a:buFont typeface="Wingdings" pitchFamily="2" charset="2"/>
              <a:buNone/>
              <a:defRPr/>
            </a:pPr>
            <a:r>
              <a:rPr lang="en-US" sz="2800"/>
              <a:t>		actuator</a:t>
            </a:r>
          </a:p>
          <a:p>
            <a:pPr>
              <a:lnSpc>
                <a:spcPct val="80000"/>
              </a:lnSpc>
              <a:buFont typeface="Wingdings" pitchFamily="2" charset="2"/>
              <a:buNone/>
              <a:defRPr/>
            </a:pPr>
            <a:r>
              <a:rPr lang="en-US" sz="2800"/>
              <a:t>		transducer can be part of a sensor</a:t>
            </a:r>
          </a:p>
          <a:p>
            <a:pPr>
              <a:lnSpc>
                <a:spcPct val="80000"/>
              </a:lnSpc>
              <a:buFont typeface="Wingdings" pitchFamily="2" charset="2"/>
              <a:buNone/>
              <a:defRPr/>
            </a:pPr>
            <a:r>
              <a:rPr lang="en-US" sz="2800"/>
              <a:t>		sensor can be part of a transducer</a:t>
            </a:r>
          </a:p>
          <a:p>
            <a:pPr>
              <a:lnSpc>
                <a:spcPct val="80000"/>
              </a:lnSpc>
              <a:defRPr/>
            </a:pPr>
            <a:r>
              <a:rPr lang="en-US" sz="2800"/>
              <a:t>Many sensors can work as actuators (duality)</a:t>
            </a:r>
          </a:p>
          <a:p>
            <a:pPr>
              <a:lnSpc>
                <a:spcPct val="80000"/>
              </a:lnSpc>
              <a:defRPr/>
            </a:pPr>
            <a:r>
              <a:rPr lang="en-US" sz="2800"/>
              <a:t>Many actuators can work as sensors</a:t>
            </a:r>
          </a:p>
          <a:p>
            <a:pPr>
              <a:lnSpc>
                <a:spcPct val="80000"/>
              </a:lnSpc>
              <a:defRPr/>
            </a:pPr>
            <a:r>
              <a:rPr lang="en-US" sz="2800"/>
              <a:t>What is it then? - All of the above!</a:t>
            </a:r>
          </a:p>
          <a:p>
            <a:pPr>
              <a:lnSpc>
                <a:spcPct val="80000"/>
              </a:lnSpc>
              <a:buFont typeface="Wingdings" pitchFamily="2" charset="2"/>
              <a:buNone/>
              <a:defRPr/>
            </a:pPr>
            <a:endParaRPr lang="en-US" sz="2800"/>
          </a:p>
          <a:p>
            <a:pPr>
              <a:lnSpc>
                <a:spcPct val="80000"/>
              </a:lnSpc>
              <a:buFont typeface="Wingdings" pitchFamily="2" charset="2"/>
              <a:buNone/>
              <a:defRPr/>
            </a:pPr>
            <a:endParaRPr lang="en-US" sz="2800"/>
          </a:p>
        </p:txBody>
      </p:sp>
    </p:spTree>
    <p:extLst>
      <p:ext uri="{BB962C8B-B14F-4D97-AF65-F5344CB8AC3E}">
        <p14:creationId xmlns:p14="http://schemas.microsoft.com/office/powerpoint/2010/main" val="345292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609600"/>
            <a:ext cx="7772400" cy="727075"/>
          </a:xfrm>
        </p:spPr>
        <p:txBody>
          <a:bodyPr/>
          <a:lstStyle/>
          <a:p>
            <a:pPr>
              <a:defRPr/>
            </a:pPr>
            <a:r>
              <a:rPr lang="en-US"/>
              <a:t>Example</a:t>
            </a:r>
          </a:p>
        </p:txBody>
      </p:sp>
      <p:sp>
        <p:nvSpPr>
          <p:cNvPr id="12292" name="Rectangle 4"/>
          <p:cNvSpPr>
            <a:spLocks noGrp="1" noChangeArrowheads="1"/>
          </p:cNvSpPr>
          <p:nvPr>
            <p:ph type="body" sz="half" idx="2"/>
          </p:nvPr>
        </p:nvSpPr>
        <p:spPr/>
        <p:txBody>
          <a:bodyPr/>
          <a:lstStyle/>
          <a:p>
            <a:pPr>
              <a:defRPr/>
            </a:pPr>
            <a:r>
              <a:rPr lang="en-US" sz="2400"/>
              <a:t>Direct sensor actuator link (not always possible)</a:t>
            </a:r>
          </a:p>
          <a:p>
            <a:pPr>
              <a:defRPr/>
            </a:pPr>
            <a:r>
              <a:rPr lang="en-US" sz="2400"/>
              <a:t>Two transduction steps (sound-electrical and vice versa)</a:t>
            </a:r>
          </a:p>
          <a:p>
            <a:pPr>
              <a:defRPr/>
            </a:pPr>
            <a:r>
              <a:rPr lang="en-US" sz="2400"/>
              <a:t>Note: sensor/transducer are one and the same</a:t>
            </a:r>
          </a:p>
        </p:txBody>
      </p:sp>
      <p:pic>
        <p:nvPicPr>
          <p:cNvPr id="12295" name="Picture 7"/>
          <p:cNvPicPr>
            <a:picLocks noGrp="1" noChangeAspect="1" noChangeArrowheads="1"/>
          </p:cNvPicPr>
          <p:nvPr>
            <p:ph sz="half" idx="1"/>
          </p:nvPr>
        </p:nvPicPr>
        <p:blipFill>
          <a:blip r:embed="rId3"/>
          <a:srcRect/>
          <a:stretch>
            <a:fillRect/>
          </a:stretch>
        </p:blipFill>
        <p:spPr>
          <a:xfrm>
            <a:off x="1709738" y="1828800"/>
            <a:ext cx="5724525" cy="1982788"/>
          </a:xfrm>
        </p:spPr>
      </p:pic>
    </p:spTree>
    <p:extLst>
      <p:ext uri="{BB962C8B-B14F-4D97-AF65-F5344CB8AC3E}">
        <p14:creationId xmlns:p14="http://schemas.microsoft.com/office/powerpoint/2010/main" val="237330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609600"/>
            <a:ext cx="7772400" cy="727075"/>
          </a:xfrm>
        </p:spPr>
        <p:txBody>
          <a:bodyPr/>
          <a:lstStyle/>
          <a:p>
            <a:pPr>
              <a:defRPr/>
            </a:pPr>
            <a:r>
              <a:rPr lang="en-US"/>
              <a:t>Example</a:t>
            </a:r>
          </a:p>
        </p:txBody>
      </p:sp>
      <p:sp>
        <p:nvSpPr>
          <p:cNvPr id="14340" name="Rectangle 4"/>
          <p:cNvSpPr>
            <a:spLocks noGrp="1" noChangeArrowheads="1"/>
          </p:cNvSpPr>
          <p:nvPr>
            <p:ph type="body" sz="half" idx="2"/>
          </p:nvPr>
        </p:nvSpPr>
        <p:spPr/>
        <p:txBody>
          <a:bodyPr>
            <a:normAutofit lnSpcReduction="10000"/>
          </a:bodyPr>
          <a:lstStyle/>
          <a:p>
            <a:pPr>
              <a:lnSpc>
                <a:spcPct val="80000"/>
              </a:lnSpc>
              <a:defRPr/>
            </a:pPr>
            <a:r>
              <a:rPr lang="en-US" sz="2800"/>
              <a:t>Direct sensor actuator link </a:t>
            </a:r>
          </a:p>
          <a:p>
            <a:pPr>
              <a:lnSpc>
                <a:spcPct val="80000"/>
              </a:lnSpc>
              <a:defRPr/>
            </a:pPr>
            <a:r>
              <a:rPr lang="en-US" sz="2800"/>
              <a:t>Two transduction steps (sound-vibration and vice versa)</a:t>
            </a:r>
          </a:p>
          <a:p>
            <a:pPr>
              <a:lnSpc>
                <a:spcPct val="80000"/>
              </a:lnSpc>
              <a:defRPr/>
            </a:pPr>
            <a:r>
              <a:rPr lang="en-US" sz="2800"/>
              <a:t>What is the sensor sensor/actuator and what is the transducer? </a:t>
            </a:r>
          </a:p>
        </p:txBody>
      </p:sp>
      <p:pic>
        <p:nvPicPr>
          <p:cNvPr id="14346" name="Picture 10"/>
          <p:cNvPicPr>
            <a:picLocks noGrp="1" noChangeAspect="1" noChangeArrowheads="1"/>
          </p:cNvPicPr>
          <p:nvPr>
            <p:ph sz="half" idx="1"/>
          </p:nvPr>
        </p:nvPicPr>
        <p:blipFill>
          <a:blip r:embed="rId3"/>
          <a:srcRect/>
          <a:stretch>
            <a:fillRect/>
          </a:stretch>
        </p:blipFill>
        <p:spPr>
          <a:xfrm>
            <a:off x="685800" y="2146300"/>
            <a:ext cx="7772400" cy="1347788"/>
          </a:xfrm>
        </p:spPr>
      </p:pic>
    </p:spTree>
    <p:extLst>
      <p:ext uri="{BB962C8B-B14F-4D97-AF65-F5344CB8AC3E}">
        <p14:creationId xmlns:p14="http://schemas.microsoft.com/office/powerpoint/2010/main" val="268385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609600"/>
            <a:ext cx="7772400" cy="727075"/>
          </a:xfrm>
        </p:spPr>
        <p:txBody>
          <a:bodyPr/>
          <a:lstStyle/>
          <a:p>
            <a:pPr>
              <a:defRPr/>
            </a:pPr>
            <a:r>
              <a:rPr lang="en-US"/>
              <a:t>Example</a:t>
            </a:r>
          </a:p>
        </p:txBody>
      </p:sp>
      <p:sp>
        <p:nvSpPr>
          <p:cNvPr id="15363" name="Rectangle 3"/>
          <p:cNvSpPr>
            <a:spLocks noGrp="1" noChangeArrowheads="1"/>
          </p:cNvSpPr>
          <p:nvPr>
            <p:ph type="body" sz="half" idx="2"/>
          </p:nvPr>
        </p:nvSpPr>
        <p:spPr>
          <a:xfrm>
            <a:off x="685800" y="3908076"/>
            <a:ext cx="7772400" cy="2667000"/>
          </a:xfrm>
        </p:spPr>
        <p:txBody>
          <a:bodyPr>
            <a:normAutofit fontScale="92500" lnSpcReduction="10000"/>
          </a:bodyPr>
          <a:lstStyle/>
          <a:p>
            <a:pPr>
              <a:defRPr/>
            </a:pPr>
            <a:r>
              <a:rPr lang="en-US" sz="2400"/>
              <a:t>Direct sensor actuator link </a:t>
            </a:r>
          </a:p>
          <a:p>
            <a:pPr>
              <a:defRPr/>
            </a:pPr>
            <a:r>
              <a:rPr lang="en-US" sz="2400"/>
              <a:t>Does not work:</a:t>
            </a:r>
          </a:p>
          <a:p>
            <a:pPr>
              <a:defRPr/>
            </a:pPr>
            <a:r>
              <a:rPr lang="en-US" sz="2400"/>
              <a:t>Sound is converted into change of resistance</a:t>
            </a:r>
          </a:p>
          <a:p>
            <a:pPr>
              <a:defRPr/>
            </a:pPr>
            <a:r>
              <a:rPr lang="en-US" sz="2400"/>
              <a:t>No transduction takes place (no change of energy)!</a:t>
            </a:r>
          </a:p>
          <a:p>
            <a:pPr>
              <a:defRPr/>
            </a:pPr>
            <a:r>
              <a:rPr lang="en-US" sz="2400"/>
              <a:t>Must add power to affect transduction</a:t>
            </a:r>
          </a:p>
          <a:p>
            <a:pPr>
              <a:defRPr/>
            </a:pPr>
            <a:r>
              <a:rPr lang="en-US" sz="2400"/>
              <a:t>Cannot work in opposite direction either </a:t>
            </a:r>
          </a:p>
        </p:txBody>
      </p:sp>
      <p:pic>
        <p:nvPicPr>
          <p:cNvPr id="15367" name="Picture 7"/>
          <p:cNvPicPr>
            <a:picLocks noGrp="1" noChangeAspect="1" noChangeArrowheads="1"/>
          </p:cNvPicPr>
          <p:nvPr>
            <p:ph sz="half" idx="1"/>
          </p:nvPr>
        </p:nvPicPr>
        <p:blipFill>
          <a:blip r:embed="rId3"/>
          <a:srcRect/>
          <a:stretch>
            <a:fillRect/>
          </a:stretch>
        </p:blipFill>
        <p:spPr>
          <a:xfrm>
            <a:off x="1143000" y="1676400"/>
            <a:ext cx="6264275" cy="1981200"/>
          </a:xfrm>
        </p:spPr>
      </p:pic>
    </p:spTree>
    <p:extLst>
      <p:ext uri="{BB962C8B-B14F-4D97-AF65-F5344CB8AC3E}">
        <p14:creationId xmlns:p14="http://schemas.microsoft.com/office/powerpoint/2010/main" val="317607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609600"/>
            <a:ext cx="7772400" cy="727075"/>
          </a:xfrm>
        </p:spPr>
        <p:txBody>
          <a:bodyPr/>
          <a:lstStyle/>
          <a:p>
            <a:pPr>
              <a:defRPr/>
            </a:pPr>
            <a:r>
              <a:rPr lang="en-US"/>
              <a:t>Example</a:t>
            </a:r>
          </a:p>
        </p:txBody>
      </p:sp>
      <p:sp>
        <p:nvSpPr>
          <p:cNvPr id="16387" name="Rectangle 3"/>
          <p:cNvSpPr>
            <a:spLocks noGrp="1" noChangeArrowheads="1"/>
          </p:cNvSpPr>
          <p:nvPr>
            <p:ph type="body" sz="half" idx="2"/>
          </p:nvPr>
        </p:nvSpPr>
        <p:spPr>
          <a:xfrm>
            <a:off x="685800" y="4038600"/>
            <a:ext cx="7772400" cy="1903413"/>
          </a:xfrm>
        </p:spPr>
        <p:txBody>
          <a:bodyPr/>
          <a:lstStyle/>
          <a:p>
            <a:pPr>
              <a:defRPr/>
            </a:pPr>
            <a:r>
              <a:rPr lang="en-US" sz="2800"/>
              <a:t>Transduction: pressure to current </a:t>
            </a:r>
          </a:p>
          <a:p>
            <a:pPr>
              <a:defRPr/>
            </a:pPr>
            <a:r>
              <a:rPr lang="en-US" sz="2800"/>
              <a:t>A telephone system has two of these! </a:t>
            </a:r>
          </a:p>
        </p:txBody>
      </p:sp>
      <p:pic>
        <p:nvPicPr>
          <p:cNvPr id="16392" name="Picture 8"/>
          <p:cNvPicPr>
            <a:picLocks noGrp="1" noChangeAspect="1" noChangeArrowheads="1"/>
          </p:cNvPicPr>
          <p:nvPr>
            <p:ph sz="half" idx="1"/>
          </p:nvPr>
        </p:nvPicPr>
        <p:blipFill>
          <a:blip r:embed="rId3"/>
          <a:srcRect/>
          <a:stretch>
            <a:fillRect/>
          </a:stretch>
        </p:blipFill>
        <p:spPr>
          <a:xfrm>
            <a:off x="990600" y="1905000"/>
            <a:ext cx="6586538" cy="1981200"/>
          </a:xfrm>
        </p:spPr>
      </p:pic>
    </p:spTree>
    <p:extLst>
      <p:ext uri="{BB962C8B-B14F-4D97-AF65-F5344CB8AC3E}">
        <p14:creationId xmlns:p14="http://schemas.microsoft.com/office/powerpoint/2010/main" val="54107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72400" cy="792163"/>
          </a:xfrm>
        </p:spPr>
        <p:txBody>
          <a:bodyPr/>
          <a:lstStyle/>
          <a:p>
            <a:pPr>
              <a:defRPr/>
            </a:pPr>
            <a:r>
              <a:rPr lang="en-US"/>
              <a:t>Our definitions:</a:t>
            </a:r>
          </a:p>
        </p:txBody>
      </p:sp>
      <p:sp>
        <p:nvSpPr>
          <p:cNvPr id="17411" name="Rectangle 3"/>
          <p:cNvSpPr>
            <a:spLocks noGrp="1" noChangeArrowheads="1"/>
          </p:cNvSpPr>
          <p:nvPr>
            <p:ph type="body" idx="1"/>
          </p:nvPr>
        </p:nvSpPr>
        <p:spPr/>
        <p:txBody>
          <a:bodyPr>
            <a:normAutofit fontScale="92500" lnSpcReduction="20000"/>
          </a:bodyPr>
          <a:lstStyle/>
          <a:p>
            <a:pPr>
              <a:buFont typeface="Wingdings" pitchFamily="2" charset="2"/>
              <a:buNone/>
              <a:defRPr/>
            </a:pPr>
            <a:r>
              <a:rPr lang="en-US" sz="2800" b="1">
                <a:solidFill>
                  <a:srgbClr val="ED1714"/>
                </a:solidFill>
              </a:rPr>
              <a:t>Sensor</a:t>
            </a:r>
            <a:endParaRPr lang="en-US" sz="2800" b="1"/>
          </a:p>
          <a:p>
            <a:pPr>
              <a:defRPr/>
            </a:pPr>
            <a:r>
              <a:rPr lang="en-US" sz="2400"/>
              <a:t>A device that responds to a physical stimulus.	</a:t>
            </a:r>
          </a:p>
          <a:p>
            <a:pPr>
              <a:defRPr/>
            </a:pPr>
            <a:endParaRPr lang="en-US" sz="2400"/>
          </a:p>
          <a:p>
            <a:pPr>
              <a:buFont typeface="Wingdings" pitchFamily="2" charset="2"/>
              <a:buNone/>
              <a:defRPr/>
            </a:pPr>
            <a:r>
              <a:rPr lang="en-US" sz="2800" b="1">
                <a:solidFill>
                  <a:srgbClr val="ED1714"/>
                </a:solidFill>
              </a:rPr>
              <a:t>Transducer</a:t>
            </a:r>
            <a:endParaRPr lang="en-US" sz="2800" b="1"/>
          </a:p>
          <a:p>
            <a:pPr>
              <a:defRPr/>
            </a:pPr>
            <a:r>
              <a:rPr lang="en-US" sz="2400"/>
              <a:t>A device that converts energy of one form into energy of another form.</a:t>
            </a:r>
          </a:p>
          <a:p>
            <a:pPr>
              <a:defRPr/>
            </a:pPr>
            <a:endParaRPr lang="en-US" sz="2400"/>
          </a:p>
          <a:p>
            <a:pPr>
              <a:buFont typeface="Wingdings" pitchFamily="2" charset="2"/>
              <a:buNone/>
              <a:defRPr/>
            </a:pPr>
            <a:r>
              <a:rPr lang="en-US" sz="2800" b="1">
                <a:solidFill>
                  <a:srgbClr val="ED1714"/>
                </a:solidFill>
              </a:rPr>
              <a:t>Actuator</a:t>
            </a:r>
            <a:endParaRPr lang="en-US" sz="2800" b="1"/>
          </a:p>
          <a:p>
            <a:pPr>
              <a:defRPr/>
            </a:pPr>
            <a:r>
              <a:rPr lang="en-US" sz="2400"/>
              <a:t>A device or mechanism capable of performing a physical action</a:t>
            </a:r>
            <a:endParaRPr lang="en-US" sz="2800"/>
          </a:p>
        </p:txBody>
      </p:sp>
    </p:spTree>
    <p:extLst>
      <p:ext uri="{BB962C8B-B14F-4D97-AF65-F5344CB8AC3E}">
        <p14:creationId xmlns:p14="http://schemas.microsoft.com/office/powerpoint/2010/main" val="71674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609600"/>
            <a:ext cx="7772400" cy="792163"/>
          </a:xfrm>
        </p:spPr>
        <p:txBody>
          <a:bodyPr/>
          <a:lstStyle/>
          <a:p>
            <a:pPr>
              <a:defRPr/>
            </a:pPr>
            <a:r>
              <a:rPr lang="en-US"/>
              <a:t>Our definitions:</a:t>
            </a:r>
          </a:p>
        </p:txBody>
      </p:sp>
      <p:sp>
        <p:nvSpPr>
          <p:cNvPr id="19459" name="Rectangle 3"/>
          <p:cNvSpPr>
            <a:spLocks noGrp="1" noChangeArrowheads="1"/>
          </p:cNvSpPr>
          <p:nvPr>
            <p:ph type="body" idx="1"/>
          </p:nvPr>
        </p:nvSpPr>
        <p:spPr/>
        <p:txBody>
          <a:bodyPr/>
          <a:lstStyle/>
          <a:p>
            <a:pPr>
              <a:buFont typeface="Wingdings" pitchFamily="2" charset="2"/>
              <a:buNone/>
              <a:defRPr/>
            </a:pPr>
            <a:r>
              <a:rPr lang="en-US" sz="2800" b="1">
                <a:solidFill>
                  <a:srgbClr val="ED1714"/>
                </a:solidFill>
              </a:rPr>
              <a:t>Stimulus</a:t>
            </a:r>
            <a:endParaRPr lang="en-US" sz="2800" b="1"/>
          </a:p>
          <a:p>
            <a:pPr>
              <a:defRPr/>
            </a:pPr>
            <a:r>
              <a:rPr lang="en-US" sz="2400"/>
              <a:t>The quantity that is sensed.	</a:t>
            </a:r>
            <a:endParaRPr lang="en-US" sz="2800" b="1"/>
          </a:p>
          <a:p>
            <a:pPr>
              <a:defRPr/>
            </a:pPr>
            <a:r>
              <a:rPr lang="en-US" sz="2400"/>
              <a:t>Sometimes called the measurand.</a:t>
            </a:r>
            <a:endParaRPr lang="en-US" sz="2800"/>
          </a:p>
        </p:txBody>
      </p:sp>
    </p:spTree>
    <p:extLst>
      <p:ext uri="{BB962C8B-B14F-4D97-AF65-F5344CB8AC3E}">
        <p14:creationId xmlns:p14="http://schemas.microsoft.com/office/powerpoint/2010/main" val="171459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609600"/>
            <a:ext cx="7772400" cy="792163"/>
          </a:xfrm>
        </p:spPr>
        <p:txBody>
          <a:bodyPr>
            <a:normAutofit fontScale="90000"/>
          </a:bodyPr>
          <a:lstStyle/>
          <a:p>
            <a:pPr>
              <a:defRPr/>
            </a:pPr>
            <a:r>
              <a:rPr lang="en-US">
                <a:solidFill>
                  <a:schemeClr val="tx1"/>
                </a:solidFill>
              </a:rPr>
              <a:t>Classification of Sensors and Actuators</a:t>
            </a:r>
          </a:p>
        </p:txBody>
      </p:sp>
      <p:sp>
        <p:nvSpPr>
          <p:cNvPr id="18435" name="Rectangle 3"/>
          <p:cNvSpPr>
            <a:spLocks noGrp="1" noChangeArrowheads="1"/>
          </p:cNvSpPr>
          <p:nvPr>
            <p:ph type="body" idx="1"/>
          </p:nvPr>
        </p:nvSpPr>
        <p:spPr>
          <a:xfrm>
            <a:off x="900113" y="1901825"/>
            <a:ext cx="7272337" cy="3968750"/>
          </a:xfrm>
        </p:spPr>
        <p:txBody>
          <a:bodyPr/>
          <a:lstStyle/>
          <a:p>
            <a:pPr marL="609600" indent="-609600">
              <a:lnSpc>
                <a:spcPct val="80000"/>
              </a:lnSpc>
              <a:buClr>
                <a:srgbClr val="ED1714"/>
              </a:buClr>
              <a:defRPr/>
            </a:pPr>
            <a:r>
              <a:rPr lang="en-US" sz="2400" b="1"/>
              <a:t>Based on physical laws</a:t>
            </a:r>
          </a:p>
          <a:p>
            <a:pPr marL="609600" indent="-609600">
              <a:lnSpc>
                <a:spcPct val="80000"/>
              </a:lnSpc>
              <a:buClr>
                <a:srgbClr val="ED1714"/>
              </a:buClr>
              <a:defRPr/>
            </a:pPr>
            <a:r>
              <a:rPr lang="en-US" sz="2400" b="1"/>
              <a:t>Based on any convenient distinguishing property</a:t>
            </a:r>
          </a:p>
          <a:p>
            <a:pPr marL="609600" indent="-609600">
              <a:lnSpc>
                <a:spcPct val="80000"/>
              </a:lnSpc>
              <a:buClr>
                <a:srgbClr val="ED1714"/>
              </a:buClr>
              <a:defRPr/>
            </a:pPr>
            <a:r>
              <a:rPr lang="en-US" sz="2400" b="1"/>
              <a:t>Possible to a certain extent - some devices defy classification</a:t>
            </a:r>
            <a:r>
              <a:rPr lang="en-US" sz="2000"/>
              <a:t>	</a:t>
            </a:r>
          </a:p>
          <a:p>
            <a:pPr marL="609600" indent="-609600">
              <a:lnSpc>
                <a:spcPct val="80000"/>
              </a:lnSpc>
              <a:defRPr/>
            </a:pPr>
            <a:endParaRPr lang="en-US" sz="2000"/>
          </a:p>
          <a:p>
            <a:pPr marL="609600" indent="-609600">
              <a:lnSpc>
                <a:spcPct val="80000"/>
              </a:lnSpc>
              <a:buFontTx/>
              <a:buAutoNum type="arabicPeriod"/>
              <a:defRPr/>
            </a:pPr>
            <a:r>
              <a:rPr lang="en-US" sz="2400" b="1"/>
              <a:t>Active and Passive sensors</a:t>
            </a:r>
          </a:p>
          <a:p>
            <a:pPr marL="609600" indent="-609600">
              <a:lnSpc>
                <a:spcPct val="80000"/>
              </a:lnSpc>
              <a:buFontTx/>
              <a:buAutoNum type="arabicPeriod"/>
              <a:defRPr/>
            </a:pPr>
            <a:r>
              <a:rPr lang="en-US" sz="2400" b="1"/>
              <a:t>Contact and non-contact sensors</a:t>
            </a:r>
          </a:p>
          <a:p>
            <a:pPr marL="609600" indent="-609600">
              <a:lnSpc>
                <a:spcPct val="80000"/>
              </a:lnSpc>
              <a:buFontTx/>
              <a:buAutoNum type="arabicPeriod"/>
              <a:defRPr/>
            </a:pPr>
            <a:r>
              <a:rPr lang="en-US" sz="2400" b="1"/>
              <a:t>Absolute and relative sensors</a:t>
            </a:r>
          </a:p>
          <a:p>
            <a:pPr marL="609600" indent="-609600">
              <a:lnSpc>
                <a:spcPct val="80000"/>
              </a:lnSpc>
              <a:buFontTx/>
              <a:buAutoNum type="arabicPeriod"/>
              <a:defRPr/>
            </a:pPr>
            <a:r>
              <a:rPr lang="en-US" sz="2400" b="1"/>
              <a:t>Other schemes</a:t>
            </a:r>
          </a:p>
          <a:p>
            <a:pPr marL="609600" indent="-609600">
              <a:lnSpc>
                <a:spcPct val="80000"/>
              </a:lnSpc>
              <a:buFont typeface="Wingdings" pitchFamily="2" charset="2"/>
              <a:buNone/>
              <a:defRPr/>
            </a:pPr>
            <a:endParaRPr lang="en-US" sz="2400" b="1"/>
          </a:p>
        </p:txBody>
      </p:sp>
    </p:spTree>
    <p:extLst>
      <p:ext uri="{BB962C8B-B14F-4D97-AF65-F5344CB8AC3E}">
        <p14:creationId xmlns:p14="http://schemas.microsoft.com/office/powerpoint/2010/main" val="43253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1460-2B78-493F-892B-CBC39EAECCF3}"/>
              </a:ext>
            </a:extLst>
          </p:cNvPr>
          <p:cNvSpPr>
            <a:spLocks noGrp="1"/>
          </p:cNvSpPr>
          <p:nvPr>
            <p:ph type="title"/>
          </p:nvPr>
        </p:nvSpPr>
        <p:spPr/>
        <p:txBody>
          <a:bodyPr/>
          <a:lstStyle/>
          <a:p>
            <a:r>
              <a:rPr lang="en-US"/>
              <a:t>Objectives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32856"/>
            <a:ext cx="8621008"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09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620713"/>
            <a:ext cx="7772400" cy="792162"/>
          </a:xfrm>
        </p:spPr>
        <p:txBody>
          <a:bodyPr/>
          <a:lstStyle/>
          <a:p>
            <a:pPr>
              <a:defRPr/>
            </a:pPr>
            <a:r>
              <a:rPr lang="en-US">
                <a:solidFill>
                  <a:schemeClr val="tx1"/>
                </a:solidFill>
              </a:rPr>
              <a:t>1. Active and passive sensors</a:t>
            </a:r>
          </a:p>
        </p:txBody>
      </p:sp>
      <p:sp>
        <p:nvSpPr>
          <p:cNvPr id="20483" name="Rectangle 3"/>
          <p:cNvSpPr>
            <a:spLocks noGrp="1" noChangeArrowheads="1"/>
          </p:cNvSpPr>
          <p:nvPr>
            <p:ph type="body" idx="1"/>
          </p:nvPr>
        </p:nvSpPr>
        <p:spPr>
          <a:xfrm>
            <a:off x="685800" y="1828800"/>
            <a:ext cx="7772400" cy="4495800"/>
          </a:xfrm>
        </p:spPr>
        <p:txBody>
          <a:bodyPr/>
          <a:lstStyle/>
          <a:p>
            <a:pPr>
              <a:lnSpc>
                <a:spcPct val="80000"/>
              </a:lnSpc>
              <a:buFont typeface="Wingdings" pitchFamily="2" charset="2"/>
              <a:buNone/>
              <a:defRPr/>
            </a:pPr>
            <a:r>
              <a:rPr lang="en-US" sz="2400" b="1">
                <a:solidFill>
                  <a:srgbClr val="ED1714"/>
                </a:solidFill>
              </a:rPr>
              <a:t>Active sensor:</a:t>
            </a:r>
            <a:r>
              <a:rPr lang="en-US" sz="2400" b="1"/>
              <a:t> a sensor that requires external power to operate. Examples: the carbon microphone, thermistors, strain gauges, capacitive and inductive sensors, etc.</a:t>
            </a:r>
            <a:endParaRPr lang="en-US" sz="2400" b="1">
              <a:solidFill>
                <a:srgbClr val="ED1714"/>
              </a:solidFill>
            </a:endParaRPr>
          </a:p>
          <a:p>
            <a:pPr>
              <a:lnSpc>
                <a:spcPct val="80000"/>
              </a:lnSpc>
              <a:buFont typeface="Wingdings" pitchFamily="2" charset="2"/>
              <a:buNone/>
              <a:defRPr/>
            </a:pPr>
            <a:r>
              <a:rPr lang="en-US" sz="2400" b="1"/>
              <a:t>Other name: parametric sensors (output is a function of a parameter - like resistance)</a:t>
            </a:r>
          </a:p>
          <a:p>
            <a:pPr>
              <a:lnSpc>
                <a:spcPct val="80000"/>
              </a:lnSpc>
              <a:buFont typeface="Wingdings" pitchFamily="2" charset="2"/>
              <a:buNone/>
              <a:defRPr/>
            </a:pPr>
            <a:endParaRPr lang="en-US" sz="2400" b="1"/>
          </a:p>
          <a:p>
            <a:pPr>
              <a:lnSpc>
                <a:spcPct val="80000"/>
              </a:lnSpc>
              <a:buFont typeface="Wingdings" pitchFamily="2" charset="2"/>
              <a:buNone/>
              <a:defRPr/>
            </a:pPr>
            <a:r>
              <a:rPr lang="en-US" sz="2400" b="1">
                <a:solidFill>
                  <a:srgbClr val="ED1714"/>
                </a:solidFill>
              </a:rPr>
              <a:t>Passive sensor:</a:t>
            </a:r>
            <a:r>
              <a:rPr lang="en-US" sz="2400" b="1"/>
              <a:t> generates its own electric signal and does not require a power source. Examples:  thermocouples, magnetic microphones, piezoelectric sensors.</a:t>
            </a:r>
          </a:p>
          <a:p>
            <a:pPr>
              <a:lnSpc>
                <a:spcPct val="80000"/>
              </a:lnSpc>
              <a:buFont typeface="Wingdings" pitchFamily="2" charset="2"/>
              <a:buNone/>
              <a:defRPr/>
            </a:pPr>
            <a:r>
              <a:rPr lang="en-US" sz="2400" b="1"/>
              <a:t>Other name: self-generating sensors</a:t>
            </a:r>
          </a:p>
          <a:p>
            <a:pPr>
              <a:lnSpc>
                <a:spcPct val="80000"/>
              </a:lnSpc>
              <a:buFont typeface="Wingdings" pitchFamily="2" charset="2"/>
              <a:buNone/>
              <a:defRPr/>
            </a:pPr>
            <a:r>
              <a:rPr lang="en-US" sz="2400" b="1"/>
              <a:t>Note: some define these exactly the other way around</a:t>
            </a:r>
          </a:p>
          <a:p>
            <a:pPr>
              <a:lnSpc>
                <a:spcPct val="80000"/>
              </a:lnSpc>
              <a:buFont typeface="Wingdings" pitchFamily="2" charset="2"/>
              <a:buNone/>
              <a:defRPr/>
            </a:pPr>
            <a:endParaRPr lang="en-US" sz="2400" b="1">
              <a:solidFill>
                <a:srgbClr val="ED1714"/>
              </a:solidFill>
            </a:endParaRPr>
          </a:p>
          <a:p>
            <a:pPr>
              <a:lnSpc>
                <a:spcPct val="80000"/>
              </a:lnSpc>
              <a:buFont typeface="Wingdings" pitchFamily="2" charset="2"/>
              <a:buNone/>
              <a:defRPr/>
            </a:pPr>
            <a:endParaRPr lang="en-US" sz="2400" b="1"/>
          </a:p>
        </p:txBody>
      </p:sp>
    </p:spTree>
    <p:extLst>
      <p:ext uri="{BB962C8B-B14F-4D97-AF65-F5344CB8AC3E}">
        <p14:creationId xmlns:p14="http://schemas.microsoft.com/office/powerpoint/2010/main" val="1659581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20713"/>
            <a:ext cx="7772400" cy="792162"/>
          </a:xfrm>
        </p:spPr>
        <p:txBody>
          <a:bodyPr>
            <a:normAutofit fontScale="90000"/>
          </a:bodyPr>
          <a:lstStyle/>
          <a:p>
            <a:pPr>
              <a:defRPr/>
            </a:pPr>
            <a:r>
              <a:rPr lang="en-US">
                <a:solidFill>
                  <a:schemeClr val="tx1"/>
                </a:solidFill>
              </a:rPr>
              <a:t>2. Contact and noncontact sensors</a:t>
            </a:r>
          </a:p>
        </p:txBody>
      </p:sp>
      <p:sp>
        <p:nvSpPr>
          <p:cNvPr id="21507" name="Rectangle 3"/>
          <p:cNvSpPr>
            <a:spLocks noGrp="1" noChangeArrowheads="1"/>
          </p:cNvSpPr>
          <p:nvPr>
            <p:ph type="body" idx="1"/>
          </p:nvPr>
        </p:nvSpPr>
        <p:spPr>
          <a:xfrm>
            <a:off x="685800" y="2333625"/>
            <a:ext cx="7772400" cy="3609975"/>
          </a:xfrm>
        </p:spPr>
        <p:txBody>
          <a:bodyPr/>
          <a:lstStyle/>
          <a:p>
            <a:pPr>
              <a:buFont typeface="Wingdings" pitchFamily="2" charset="2"/>
              <a:buNone/>
              <a:defRPr/>
            </a:pPr>
            <a:r>
              <a:rPr lang="en-US" sz="2400" b="1">
                <a:solidFill>
                  <a:srgbClr val="ED1714"/>
                </a:solidFill>
              </a:rPr>
              <a:t>Contact sensor:</a:t>
            </a:r>
            <a:r>
              <a:rPr lang="en-US" sz="2400" b="1"/>
              <a:t> a sensor that requires physical contact with the stimulus. Examples: strain gauges, most temperature sensors</a:t>
            </a:r>
            <a:endParaRPr lang="en-US" sz="2400" b="1">
              <a:solidFill>
                <a:srgbClr val="ED1714"/>
              </a:solidFill>
            </a:endParaRPr>
          </a:p>
          <a:p>
            <a:pPr>
              <a:buFont typeface="Wingdings" pitchFamily="2" charset="2"/>
              <a:buNone/>
              <a:defRPr/>
            </a:pPr>
            <a:endParaRPr lang="en-US" sz="2400" b="1"/>
          </a:p>
          <a:p>
            <a:pPr>
              <a:buFont typeface="Wingdings" pitchFamily="2" charset="2"/>
              <a:buNone/>
              <a:defRPr/>
            </a:pPr>
            <a:r>
              <a:rPr lang="en-US" sz="2400" b="1">
                <a:solidFill>
                  <a:srgbClr val="ED1714"/>
                </a:solidFill>
              </a:rPr>
              <a:t>Non-contact sensor:</a:t>
            </a:r>
            <a:r>
              <a:rPr lang="en-US" sz="2400" b="1"/>
              <a:t> requires no physical contact. Examples: most optical and magnetic sensors, infrared thermometers, etc.</a:t>
            </a:r>
          </a:p>
          <a:p>
            <a:pPr>
              <a:buFont typeface="Wingdings" pitchFamily="2" charset="2"/>
              <a:buNone/>
              <a:defRPr/>
            </a:pPr>
            <a:endParaRPr lang="en-US" sz="2400" b="1">
              <a:solidFill>
                <a:srgbClr val="ED1714"/>
              </a:solidFill>
            </a:endParaRPr>
          </a:p>
          <a:p>
            <a:pPr>
              <a:buFont typeface="Wingdings" pitchFamily="2" charset="2"/>
              <a:buNone/>
              <a:defRPr/>
            </a:pPr>
            <a:endParaRPr lang="en-US" sz="2400" b="1"/>
          </a:p>
        </p:txBody>
      </p:sp>
    </p:spTree>
    <p:extLst>
      <p:ext uri="{BB962C8B-B14F-4D97-AF65-F5344CB8AC3E}">
        <p14:creationId xmlns:p14="http://schemas.microsoft.com/office/powerpoint/2010/main" val="239149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20713"/>
            <a:ext cx="7772400" cy="792162"/>
          </a:xfrm>
        </p:spPr>
        <p:txBody>
          <a:bodyPr/>
          <a:lstStyle/>
          <a:p>
            <a:pPr>
              <a:defRPr/>
            </a:pPr>
            <a:r>
              <a:rPr lang="en-US">
                <a:solidFill>
                  <a:schemeClr val="tx1"/>
                </a:solidFill>
              </a:rPr>
              <a:t>3. Absolute and relative sensors</a:t>
            </a:r>
          </a:p>
        </p:txBody>
      </p:sp>
      <p:sp>
        <p:nvSpPr>
          <p:cNvPr id="22531" name="Rectangle 3"/>
          <p:cNvSpPr>
            <a:spLocks noGrp="1" noChangeArrowheads="1"/>
          </p:cNvSpPr>
          <p:nvPr>
            <p:ph type="body" idx="1"/>
          </p:nvPr>
        </p:nvSpPr>
        <p:spPr>
          <a:xfrm>
            <a:off x="507505" y="2171594"/>
            <a:ext cx="7772400" cy="3733800"/>
          </a:xfrm>
        </p:spPr>
        <p:txBody>
          <a:bodyPr/>
          <a:lstStyle/>
          <a:p>
            <a:pPr>
              <a:buFont typeface="Wingdings" pitchFamily="2" charset="2"/>
              <a:buNone/>
              <a:defRPr/>
            </a:pPr>
            <a:r>
              <a:rPr lang="en-US" sz="2400" b="1">
                <a:solidFill>
                  <a:srgbClr val="ED1714"/>
                </a:solidFill>
              </a:rPr>
              <a:t>Absolute sensor:</a:t>
            </a:r>
            <a:r>
              <a:rPr lang="en-US" sz="2400" b="1"/>
              <a:t> a sensor that reacts to a stimulus on an absolute scale: Thermistors, strain gauges, etc., (thermistor will always read the absolute temperature) </a:t>
            </a:r>
            <a:endParaRPr lang="en-US" sz="2400" b="1">
              <a:solidFill>
                <a:srgbClr val="ED1714"/>
              </a:solidFill>
            </a:endParaRPr>
          </a:p>
          <a:p>
            <a:pPr>
              <a:buFont typeface="Wingdings" pitchFamily="2" charset="2"/>
              <a:buNone/>
              <a:defRPr/>
            </a:pPr>
            <a:endParaRPr lang="en-US" sz="2400" b="1"/>
          </a:p>
          <a:p>
            <a:pPr>
              <a:buFont typeface="Wingdings" pitchFamily="2" charset="2"/>
              <a:buNone/>
              <a:defRPr/>
            </a:pPr>
            <a:r>
              <a:rPr lang="en-US" sz="2400" b="1">
                <a:solidFill>
                  <a:srgbClr val="ED1714"/>
                </a:solidFill>
              </a:rPr>
              <a:t>Relative scale:</a:t>
            </a:r>
            <a:r>
              <a:rPr lang="en-US" sz="2400" b="1"/>
              <a:t> The stimulus is sensed relative to a fixed or variable reference. Thermocouple measures the temperature difference, pressure is often measured relative to atmospheric pressure.</a:t>
            </a:r>
          </a:p>
          <a:p>
            <a:pPr>
              <a:buFont typeface="Wingdings" pitchFamily="2" charset="2"/>
              <a:buNone/>
              <a:defRPr/>
            </a:pPr>
            <a:endParaRPr lang="en-US" sz="2000" b="1"/>
          </a:p>
        </p:txBody>
      </p:sp>
    </p:spTree>
    <p:extLst>
      <p:ext uri="{BB962C8B-B14F-4D97-AF65-F5344CB8AC3E}">
        <p14:creationId xmlns:p14="http://schemas.microsoft.com/office/powerpoint/2010/main" val="175992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20713"/>
            <a:ext cx="7772400" cy="792162"/>
          </a:xfrm>
        </p:spPr>
        <p:txBody>
          <a:bodyPr/>
          <a:lstStyle/>
          <a:p>
            <a:pPr>
              <a:defRPr/>
            </a:pPr>
            <a:r>
              <a:rPr lang="en-US">
                <a:solidFill>
                  <a:schemeClr val="tx1"/>
                </a:solidFill>
              </a:rPr>
              <a:t>4. Other schemes</a:t>
            </a:r>
          </a:p>
        </p:txBody>
      </p:sp>
      <p:sp>
        <p:nvSpPr>
          <p:cNvPr id="23555" name="Rectangle 3"/>
          <p:cNvSpPr>
            <a:spLocks noGrp="1" noChangeArrowheads="1"/>
          </p:cNvSpPr>
          <p:nvPr>
            <p:ph type="body" idx="1"/>
          </p:nvPr>
        </p:nvSpPr>
        <p:spPr>
          <a:xfrm>
            <a:off x="1219200" y="2133600"/>
            <a:ext cx="7772400" cy="4495800"/>
          </a:xfrm>
        </p:spPr>
        <p:txBody>
          <a:bodyPr>
            <a:normAutofit fontScale="92500" lnSpcReduction="20000"/>
          </a:bodyPr>
          <a:lstStyle/>
          <a:p>
            <a:pPr>
              <a:lnSpc>
                <a:spcPct val="80000"/>
              </a:lnSpc>
              <a:buFont typeface="Wingdings" pitchFamily="2" charset="2"/>
              <a:buNone/>
              <a:defRPr/>
            </a:pPr>
            <a:r>
              <a:rPr lang="en-US" sz="2800" b="1">
                <a:solidFill>
                  <a:srgbClr val="ED1714"/>
                </a:solidFill>
              </a:rPr>
              <a:t>Classification by broad area of detection</a:t>
            </a:r>
            <a:endParaRPr lang="en-US" sz="2800" b="1"/>
          </a:p>
          <a:p>
            <a:pPr>
              <a:lnSpc>
                <a:spcPct val="80000"/>
              </a:lnSpc>
              <a:defRPr/>
            </a:pPr>
            <a:r>
              <a:rPr lang="en-US" sz="2000"/>
              <a:t>Electric sensors</a:t>
            </a:r>
          </a:p>
          <a:p>
            <a:pPr>
              <a:lnSpc>
                <a:spcPct val="80000"/>
              </a:lnSpc>
              <a:defRPr/>
            </a:pPr>
            <a:r>
              <a:rPr lang="en-US" sz="2000"/>
              <a:t>Magnetic </a:t>
            </a:r>
          </a:p>
          <a:p>
            <a:pPr>
              <a:lnSpc>
                <a:spcPct val="80000"/>
              </a:lnSpc>
              <a:defRPr/>
            </a:pPr>
            <a:r>
              <a:rPr lang="en-US" sz="2000"/>
              <a:t>Electromagnetic</a:t>
            </a:r>
          </a:p>
          <a:p>
            <a:pPr>
              <a:lnSpc>
                <a:spcPct val="80000"/>
              </a:lnSpc>
              <a:defRPr/>
            </a:pPr>
            <a:r>
              <a:rPr lang="en-US" sz="2000"/>
              <a:t>Acoustic</a:t>
            </a:r>
          </a:p>
          <a:p>
            <a:pPr>
              <a:lnSpc>
                <a:spcPct val="80000"/>
              </a:lnSpc>
              <a:defRPr/>
            </a:pPr>
            <a:r>
              <a:rPr lang="en-US" sz="2000"/>
              <a:t>Chemical</a:t>
            </a:r>
          </a:p>
          <a:p>
            <a:pPr>
              <a:lnSpc>
                <a:spcPct val="80000"/>
              </a:lnSpc>
              <a:defRPr/>
            </a:pPr>
            <a:r>
              <a:rPr lang="en-US" sz="2000"/>
              <a:t>Optical</a:t>
            </a:r>
          </a:p>
          <a:p>
            <a:pPr>
              <a:lnSpc>
                <a:spcPct val="80000"/>
              </a:lnSpc>
              <a:defRPr/>
            </a:pPr>
            <a:r>
              <a:rPr lang="en-US" sz="2000"/>
              <a:t>Heat, Temperature</a:t>
            </a:r>
          </a:p>
          <a:p>
            <a:pPr>
              <a:lnSpc>
                <a:spcPct val="80000"/>
              </a:lnSpc>
              <a:defRPr/>
            </a:pPr>
            <a:r>
              <a:rPr lang="en-US" sz="2000"/>
              <a:t>Mechanical</a:t>
            </a:r>
          </a:p>
          <a:p>
            <a:pPr>
              <a:lnSpc>
                <a:spcPct val="80000"/>
              </a:lnSpc>
              <a:defRPr/>
            </a:pPr>
            <a:r>
              <a:rPr lang="en-US" sz="2000"/>
              <a:t>Radiation</a:t>
            </a:r>
          </a:p>
          <a:p>
            <a:pPr>
              <a:lnSpc>
                <a:spcPct val="80000"/>
              </a:lnSpc>
              <a:defRPr/>
            </a:pPr>
            <a:r>
              <a:rPr lang="en-US" sz="2000"/>
              <a:t>Biological</a:t>
            </a:r>
          </a:p>
          <a:p>
            <a:pPr>
              <a:lnSpc>
                <a:spcPct val="80000"/>
              </a:lnSpc>
              <a:defRPr/>
            </a:pPr>
            <a:r>
              <a:rPr lang="en-US" sz="2000"/>
              <a:t>Etc.</a:t>
            </a:r>
          </a:p>
          <a:p>
            <a:pPr>
              <a:lnSpc>
                <a:spcPct val="80000"/>
              </a:lnSpc>
              <a:buFont typeface="Wingdings" pitchFamily="2" charset="2"/>
              <a:buNone/>
              <a:defRPr/>
            </a:pPr>
            <a:endParaRPr lang="en-US" sz="2000" b="1">
              <a:solidFill>
                <a:srgbClr val="ED1714"/>
              </a:solidFill>
            </a:endParaRPr>
          </a:p>
          <a:p>
            <a:pPr>
              <a:lnSpc>
                <a:spcPct val="80000"/>
              </a:lnSpc>
              <a:buFont typeface="Wingdings" pitchFamily="2" charset="2"/>
              <a:buNone/>
              <a:defRPr/>
            </a:pPr>
            <a:endParaRPr lang="en-US" sz="2000" b="1"/>
          </a:p>
        </p:txBody>
      </p:sp>
    </p:spTree>
    <p:extLst>
      <p:ext uri="{BB962C8B-B14F-4D97-AF65-F5344CB8AC3E}">
        <p14:creationId xmlns:p14="http://schemas.microsoft.com/office/powerpoint/2010/main" val="350702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50938" y="609600"/>
            <a:ext cx="6777037" cy="727075"/>
          </a:xfrm>
        </p:spPr>
        <p:txBody>
          <a:bodyPr/>
          <a:lstStyle/>
          <a:p>
            <a:pPr>
              <a:defRPr/>
            </a:pPr>
            <a:r>
              <a:rPr lang="en-US">
                <a:solidFill>
                  <a:schemeClr val="tx1"/>
                </a:solidFill>
              </a:rPr>
              <a:t>4. Other schemes (cont.)</a:t>
            </a:r>
          </a:p>
        </p:txBody>
      </p:sp>
      <p:sp>
        <p:nvSpPr>
          <p:cNvPr id="24579" name="Rectangle 3"/>
          <p:cNvSpPr>
            <a:spLocks noGrp="1" noChangeArrowheads="1"/>
          </p:cNvSpPr>
          <p:nvPr>
            <p:ph type="body" idx="1"/>
          </p:nvPr>
        </p:nvSpPr>
        <p:spPr>
          <a:xfrm>
            <a:off x="899592" y="1268760"/>
            <a:ext cx="7772400" cy="5105400"/>
          </a:xfrm>
        </p:spPr>
        <p:txBody>
          <a:bodyPr>
            <a:normAutofit fontScale="85000" lnSpcReduction="20000"/>
          </a:bodyPr>
          <a:lstStyle/>
          <a:p>
            <a:pPr>
              <a:lnSpc>
                <a:spcPct val="80000"/>
              </a:lnSpc>
              <a:buFont typeface="Wingdings" pitchFamily="2" charset="2"/>
              <a:buNone/>
              <a:defRPr/>
            </a:pPr>
            <a:r>
              <a:rPr lang="en-US" sz="2800" b="1">
                <a:solidFill>
                  <a:srgbClr val="ED1714"/>
                </a:solidFill>
              </a:rPr>
              <a:t>Classification by physical law</a:t>
            </a:r>
            <a:endParaRPr lang="en-US" sz="2800"/>
          </a:p>
          <a:p>
            <a:pPr>
              <a:lnSpc>
                <a:spcPct val="80000"/>
              </a:lnSpc>
              <a:defRPr/>
            </a:pPr>
            <a:r>
              <a:rPr lang="en-US" sz="2000"/>
              <a:t>Photoelectric</a:t>
            </a:r>
          </a:p>
          <a:p>
            <a:pPr>
              <a:lnSpc>
                <a:spcPct val="80000"/>
              </a:lnSpc>
              <a:defRPr/>
            </a:pPr>
            <a:r>
              <a:rPr lang="en-US" sz="2000" err="1"/>
              <a:t>Magnetoelectric</a:t>
            </a:r>
            <a:endParaRPr lang="en-US" sz="2000"/>
          </a:p>
          <a:p>
            <a:pPr>
              <a:lnSpc>
                <a:spcPct val="80000"/>
              </a:lnSpc>
              <a:defRPr/>
            </a:pPr>
            <a:r>
              <a:rPr lang="en-US" sz="2000"/>
              <a:t>Thermoelectric</a:t>
            </a:r>
          </a:p>
          <a:p>
            <a:pPr>
              <a:lnSpc>
                <a:spcPct val="80000"/>
              </a:lnSpc>
              <a:defRPr/>
            </a:pPr>
            <a:r>
              <a:rPr lang="en-US" sz="2000"/>
              <a:t>Photoconductive</a:t>
            </a:r>
          </a:p>
          <a:p>
            <a:pPr>
              <a:lnSpc>
                <a:spcPct val="80000"/>
              </a:lnSpc>
              <a:defRPr/>
            </a:pPr>
            <a:r>
              <a:rPr lang="en-US" sz="2000" err="1"/>
              <a:t>Magnitostrictive</a:t>
            </a:r>
            <a:endParaRPr lang="en-US" sz="2000"/>
          </a:p>
          <a:p>
            <a:pPr>
              <a:lnSpc>
                <a:spcPct val="80000"/>
              </a:lnSpc>
              <a:defRPr/>
            </a:pPr>
            <a:r>
              <a:rPr lang="en-US" sz="2000" err="1"/>
              <a:t>Electrostrictive</a:t>
            </a:r>
            <a:endParaRPr lang="en-US" sz="2000"/>
          </a:p>
          <a:p>
            <a:pPr>
              <a:lnSpc>
                <a:spcPct val="80000"/>
              </a:lnSpc>
              <a:defRPr/>
            </a:pPr>
            <a:r>
              <a:rPr lang="en-US" sz="2000" err="1"/>
              <a:t>Photomagnetic</a:t>
            </a:r>
            <a:endParaRPr lang="en-US" sz="2000"/>
          </a:p>
          <a:p>
            <a:pPr>
              <a:lnSpc>
                <a:spcPct val="80000"/>
              </a:lnSpc>
              <a:defRPr/>
            </a:pPr>
            <a:r>
              <a:rPr lang="en-US" sz="2000" err="1"/>
              <a:t>Thermoelastic</a:t>
            </a:r>
            <a:endParaRPr lang="en-US" sz="2000"/>
          </a:p>
          <a:p>
            <a:pPr>
              <a:lnSpc>
                <a:spcPct val="80000"/>
              </a:lnSpc>
              <a:defRPr/>
            </a:pPr>
            <a:r>
              <a:rPr lang="en-US" sz="2000"/>
              <a:t>Thermomagnetic</a:t>
            </a:r>
          </a:p>
          <a:p>
            <a:pPr>
              <a:lnSpc>
                <a:spcPct val="80000"/>
              </a:lnSpc>
              <a:defRPr/>
            </a:pPr>
            <a:r>
              <a:rPr lang="en-US" sz="2000" err="1"/>
              <a:t>Thermooptic</a:t>
            </a:r>
            <a:endParaRPr lang="en-US" sz="2000"/>
          </a:p>
          <a:p>
            <a:pPr>
              <a:lnSpc>
                <a:spcPct val="80000"/>
              </a:lnSpc>
              <a:defRPr/>
            </a:pPr>
            <a:r>
              <a:rPr lang="en-US" sz="2000" err="1"/>
              <a:t>Electrochermical</a:t>
            </a:r>
            <a:endParaRPr lang="en-US" sz="2000"/>
          </a:p>
          <a:p>
            <a:pPr>
              <a:lnSpc>
                <a:spcPct val="80000"/>
              </a:lnSpc>
              <a:defRPr/>
            </a:pPr>
            <a:r>
              <a:rPr lang="en-US" sz="2000" err="1"/>
              <a:t>Magnetoresistive</a:t>
            </a:r>
            <a:endParaRPr lang="en-US" sz="2000"/>
          </a:p>
          <a:p>
            <a:pPr>
              <a:lnSpc>
                <a:spcPct val="80000"/>
              </a:lnSpc>
              <a:defRPr/>
            </a:pPr>
            <a:r>
              <a:rPr lang="en-US" sz="2000" err="1"/>
              <a:t>Photoelastic</a:t>
            </a:r>
            <a:endParaRPr lang="en-US" sz="2000"/>
          </a:p>
          <a:p>
            <a:pPr>
              <a:lnSpc>
                <a:spcPct val="80000"/>
              </a:lnSpc>
              <a:defRPr/>
            </a:pPr>
            <a:r>
              <a:rPr lang="en-US" sz="2000"/>
              <a:t>Etc.</a:t>
            </a:r>
            <a:endParaRPr lang="en-US" sz="1800" b="1"/>
          </a:p>
        </p:txBody>
      </p:sp>
    </p:spTree>
    <p:extLst>
      <p:ext uri="{BB962C8B-B14F-4D97-AF65-F5344CB8AC3E}">
        <p14:creationId xmlns:p14="http://schemas.microsoft.com/office/powerpoint/2010/main" val="395394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50938" y="609600"/>
            <a:ext cx="6777037" cy="727075"/>
          </a:xfrm>
        </p:spPr>
        <p:txBody>
          <a:bodyPr/>
          <a:lstStyle/>
          <a:p>
            <a:pPr>
              <a:defRPr/>
            </a:pPr>
            <a:r>
              <a:rPr lang="en-US">
                <a:solidFill>
                  <a:schemeClr val="tx1"/>
                </a:solidFill>
              </a:rPr>
              <a:t>4. Other schemes (cont.)</a:t>
            </a:r>
          </a:p>
        </p:txBody>
      </p:sp>
      <p:sp>
        <p:nvSpPr>
          <p:cNvPr id="25603" name="Rectangle 3"/>
          <p:cNvSpPr>
            <a:spLocks noGrp="1" noChangeArrowheads="1"/>
          </p:cNvSpPr>
          <p:nvPr>
            <p:ph type="body" idx="1"/>
          </p:nvPr>
        </p:nvSpPr>
        <p:spPr>
          <a:xfrm>
            <a:off x="1143000" y="1752600"/>
            <a:ext cx="7772400" cy="5105400"/>
          </a:xfrm>
        </p:spPr>
        <p:txBody>
          <a:bodyPr>
            <a:normAutofit fontScale="70000" lnSpcReduction="20000"/>
          </a:bodyPr>
          <a:lstStyle/>
          <a:p>
            <a:pPr>
              <a:lnSpc>
                <a:spcPct val="80000"/>
              </a:lnSpc>
              <a:buFont typeface="Wingdings" pitchFamily="2" charset="2"/>
              <a:buNone/>
              <a:defRPr/>
            </a:pPr>
            <a:r>
              <a:rPr lang="en-US" sz="2400" b="1">
                <a:solidFill>
                  <a:srgbClr val="ED1714"/>
                </a:solidFill>
              </a:rPr>
              <a:t>Classification by specifications</a:t>
            </a:r>
            <a:endParaRPr lang="en-US" sz="2800"/>
          </a:p>
          <a:p>
            <a:pPr>
              <a:lnSpc>
                <a:spcPct val="80000"/>
              </a:lnSpc>
              <a:defRPr/>
            </a:pPr>
            <a:r>
              <a:rPr lang="en-US" sz="2000"/>
              <a:t>Accuracy</a:t>
            </a:r>
          </a:p>
          <a:p>
            <a:pPr>
              <a:lnSpc>
                <a:spcPct val="80000"/>
              </a:lnSpc>
              <a:defRPr/>
            </a:pPr>
            <a:r>
              <a:rPr lang="en-US" sz="2000"/>
              <a:t>Sensitivity</a:t>
            </a:r>
          </a:p>
          <a:p>
            <a:pPr>
              <a:lnSpc>
                <a:spcPct val="80000"/>
              </a:lnSpc>
              <a:defRPr/>
            </a:pPr>
            <a:r>
              <a:rPr lang="en-US" sz="2000"/>
              <a:t>Stability</a:t>
            </a:r>
          </a:p>
          <a:p>
            <a:pPr>
              <a:lnSpc>
                <a:spcPct val="80000"/>
              </a:lnSpc>
              <a:defRPr/>
            </a:pPr>
            <a:r>
              <a:rPr lang="en-US" sz="2000"/>
              <a:t>Response time</a:t>
            </a:r>
          </a:p>
          <a:p>
            <a:pPr>
              <a:lnSpc>
                <a:spcPct val="80000"/>
              </a:lnSpc>
              <a:defRPr/>
            </a:pPr>
            <a:r>
              <a:rPr lang="en-US" sz="2000"/>
              <a:t>Hysteresis</a:t>
            </a:r>
          </a:p>
          <a:p>
            <a:pPr>
              <a:lnSpc>
                <a:spcPct val="80000"/>
              </a:lnSpc>
              <a:defRPr/>
            </a:pPr>
            <a:r>
              <a:rPr lang="en-US" sz="2000"/>
              <a:t>Frequency response</a:t>
            </a:r>
          </a:p>
          <a:p>
            <a:pPr>
              <a:lnSpc>
                <a:spcPct val="80000"/>
              </a:lnSpc>
              <a:defRPr/>
            </a:pPr>
            <a:r>
              <a:rPr lang="en-US" sz="2000"/>
              <a:t>Input (stimulus) range</a:t>
            </a:r>
          </a:p>
          <a:p>
            <a:pPr>
              <a:lnSpc>
                <a:spcPct val="80000"/>
              </a:lnSpc>
              <a:defRPr/>
            </a:pPr>
            <a:r>
              <a:rPr lang="en-US" sz="2000"/>
              <a:t>Resolution</a:t>
            </a:r>
          </a:p>
          <a:p>
            <a:pPr>
              <a:lnSpc>
                <a:spcPct val="80000"/>
              </a:lnSpc>
              <a:defRPr/>
            </a:pPr>
            <a:r>
              <a:rPr lang="en-US" sz="2000"/>
              <a:t>Linearity</a:t>
            </a:r>
          </a:p>
          <a:p>
            <a:pPr>
              <a:lnSpc>
                <a:spcPct val="80000"/>
              </a:lnSpc>
              <a:defRPr/>
            </a:pPr>
            <a:r>
              <a:rPr lang="en-US" sz="2000"/>
              <a:t>Hardness (to environmental conditions, etc.)</a:t>
            </a:r>
          </a:p>
          <a:p>
            <a:pPr>
              <a:lnSpc>
                <a:spcPct val="80000"/>
              </a:lnSpc>
              <a:defRPr/>
            </a:pPr>
            <a:r>
              <a:rPr lang="en-US" sz="2000"/>
              <a:t>Cost</a:t>
            </a:r>
          </a:p>
          <a:p>
            <a:pPr>
              <a:lnSpc>
                <a:spcPct val="80000"/>
              </a:lnSpc>
              <a:defRPr/>
            </a:pPr>
            <a:r>
              <a:rPr lang="en-US" sz="2000"/>
              <a:t>Size, weight,</a:t>
            </a:r>
          </a:p>
          <a:p>
            <a:pPr>
              <a:lnSpc>
                <a:spcPct val="80000"/>
              </a:lnSpc>
              <a:defRPr/>
            </a:pPr>
            <a:r>
              <a:rPr lang="en-US" sz="2000"/>
              <a:t>Construction materials</a:t>
            </a:r>
          </a:p>
          <a:p>
            <a:pPr>
              <a:lnSpc>
                <a:spcPct val="80000"/>
              </a:lnSpc>
              <a:defRPr/>
            </a:pPr>
            <a:r>
              <a:rPr lang="en-US" sz="2000"/>
              <a:t>Operating temperature</a:t>
            </a:r>
          </a:p>
          <a:p>
            <a:pPr>
              <a:lnSpc>
                <a:spcPct val="80000"/>
              </a:lnSpc>
              <a:defRPr/>
            </a:pPr>
            <a:r>
              <a:rPr lang="en-US" sz="2000"/>
              <a:t>Etc.</a:t>
            </a:r>
          </a:p>
          <a:p>
            <a:pPr>
              <a:lnSpc>
                <a:spcPct val="80000"/>
              </a:lnSpc>
              <a:buFont typeface="Wingdings" pitchFamily="2" charset="2"/>
              <a:buNone/>
              <a:defRPr/>
            </a:pPr>
            <a:endParaRPr lang="en-US" sz="1600" b="1">
              <a:solidFill>
                <a:srgbClr val="ED1714"/>
              </a:solidFill>
            </a:endParaRPr>
          </a:p>
          <a:p>
            <a:pPr>
              <a:lnSpc>
                <a:spcPct val="80000"/>
              </a:lnSpc>
              <a:buFont typeface="Wingdings" pitchFamily="2" charset="2"/>
              <a:buNone/>
              <a:defRPr/>
            </a:pPr>
            <a:endParaRPr lang="en-US" sz="1600" b="1"/>
          </a:p>
        </p:txBody>
      </p:sp>
    </p:spTree>
    <p:extLst>
      <p:ext uri="{BB962C8B-B14F-4D97-AF65-F5344CB8AC3E}">
        <p14:creationId xmlns:p14="http://schemas.microsoft.com/office/powerpoint/2010/main" val="83203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50938" y="609600"/>
            <a:ext cx="6777037" cy="727075"/>
          </a:xfrm>
        </p:spPr>
        <p:txBody>
          <a:bodyPr/>
          <a:lstStyle/>
          <a:p>
            <a:pPr>
              <a:defRPr/>
            </a:pPr>
            <a:r>
              <a:rPr lang="en-US">
                <a:solidFill>
                  <a:schemeClr val="tx1"/>
                </a:solidFill>
              </a:rPr>
              <a:t>4. Other schemes (cont.)</a:t>
            </a:r>
          </a:p>
        </p:txBody>
      </p:sp>
      <p:sp>
        <p:nvSpPr>
          <p:cNvPr id="26627" name="Rectangle 3"/>
          <p:cNvSpPr>
            <a:spLocks noGrp="1" noChangeArrowheads="1"/>
          </p:cNvSpPr>
          <p:nvPr>
            <p:ph type="body" idx="1"/>
          </p:nvPr>
        </p:nvSpPr>
        <p:spPr>
          <a:xfrm>
            <a:off x="899592" y="1340768"/>
            <a:ext cx="7772400" cy="5105400"/>
          </a:xfrm>
        </p:spPr>
        <p:txBody>
          <a:bodyPr>
            <a:normAutofit fontScale="85000" lnSpcReduction="20000"/>
          </a:bodyPr>
          <a:lstStyle/>
          <a:p>
            <a:pPr>
              <a:buFont typeface="Wingdings" pitchFamily="2" charset="2"/>
              <a:buNone/>
              <a:defRPr/>
            </a:pPr>
            <a:r>
              <a:rPr lang="en-US" sz="2800" b="1">
                <a:solidFill>
                  <a:srgbClr val="ED1714"/>
                </a:solidFill>
              </a:rPr>
              <a:t>Classification by area of application</a:t>
            </a:r>
            <a:endParaRPr lang="en-US" sz="2800" b="1"/>
          </a:p>
          <a:p>
            <a:pPr>
              <a:defRPr/>
            </a:pPr>
            <a:r>
              <a:rPr lang="en-US" sz="2000"/>
              <a:t>Consumer products</a:t>
            </a:r>
          </a:p>
          <a:p>
            <a:pPr>
              <a:defRPr/>
            </a:pPr>
            <a:r>
              <a:rPr lang="en-US" sz="2000"/>
              <a:t>Military applications</a:t>
            </a:r>
          </a:p>
          <a:p>
            <a:pPr>
              <a:defRPr/>
            </a:pPr>
            <a:r>
              <a:rPr lang="en-US" sz="2000"/>
              <a:t>Infrastructure </a:t>
            </a:r>
          </a:p>
          <a:p>
            <a:pPr>
              <a:defRPr/>
            </a:pPr>
            <a:r>
              <a:rPr lang="en-US" sz="2000"/>
              <a:t>Energy</a:t>
            </a:r>
          </a:p>
          <a:p>
            <a:pPr>
              <a:defRPr/>
            </a:pPr>
            <a:r>
              <a:rPr lang="en-US" sz="2000"/>
              <a:t>Heat</a:t>
            </a:r>
          </a:p>
          <a:p>
            <a:pPr>
              <a:defRPr/>
            </a:pPr>
            <a:r>
              <a:rPr lang="en-US" sz="2000"/>
              <a:t>Manufacturing</a:t>
            </a:r>
          </a:p>
          <a:p>
            <a:pPr>
              <a:defRPr/>
            </a:pPr>
            <a:r>
              <a:rPr lang="en-US" sz="2000"/>
              <a:t>Transportation</a:t>
            </a:r>
          </a:p>
          <a:p>
            <a:pPr>
              <a:defRPr/>
            </a:pPr>
            <a:r>
              <a:rPr lang="en-US" sz="2000"/>
              <a:t>Automotive</a:t>
            </a:r>
          </a:p>
          <a:p>
            <a:pPr>
              <a:defRPr/>
            </a:pPr>
            <a:r>
              <a:rPr lang="en-US" sz="2000"/>
              <a:t>Avionic</a:t>
            </a:r>
          </a:p>
          <a:p>
            <a:pPr>
              <a:defRPr/>
            </a:pPr>
            <a:r>
              <a:rPr lang="en-US" sz="2000"/>
              <a:t>Marine</a:t>
            </a:r>
          </a:p>
          <a:p>
            <a:pPr>
              <a:defRPr/>
            </a:pPr>
            <a:r>
              <a:rPr lang="en-US" sz="2000"/>
              <a:t>Space</a:t>
            </a:r>
          </a:p>
          <a:p>
            <a:pPr>
              <a:defRPr/>
            </a:pPr>
            <a:r>
              <a:rPr lang="en-US" sz="2000"/>
              <a:t>Scientific</a:t>
            </a:r>
          </a:p>
          <a:p>
            <a:pPr>
              <a:defRPr/>
            </a:pPr>
            <a:r>
              <a:rPr lang="en-US" sz="2000"/>
              <a:t>Etc.</a:t>
            </a:r>
            <a:endParaRPr lang="en-US" sz="1600" b="1"/>
          </a:p>
        </p:txBody>
      </p:sp>
    </p:spTree>
    <p:extLst>
      <p:ext uri="{BB962C8B-B14F-4D97-AF65-F5344CB8AC3E}">
        <p14:creationId xmlns:p14="http://schemas.microsoft.com/office/powerpoint/2010/main" val="1800478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50938" y="609600"/>
            <a:ext cx="6777037" cy="727075"/>
          </a:xfrm>
        </p:spPr>
        <p:txBody>
          <a:bodyPr/>
          <a:lstStyle/>
          <a:p>
            <a:pPr>
              <a:defRPr/>
            </a:pPr>
            <a:r>
              <a:rPr lang="en-US">
                <a:solidFill>
                  <a:schemeClr val="tx1"/>
                </a:solidFill>
              </a:rPr>
              <a:t>Classification of actuators</a:t>
            </a:r>
          </a:p>
        </p:txBody>
      </p:sp>
      <p:sp>
        <p:nvSpPr>
          <p:cNvPr id="27651" name="Rectangle 3"/>
          <p:cNvSpPr>
            <a:spLocks noGrp="1" noChangeArrowheads="1"/>
          </p:cNvSpPr>
          <p:nvPr>
            <p:ph type="body" idx="1"/>
          </p:nvPr>
        </p:nvSpPr>
        <p:spPr>
          <a:xfrm>
            <a:off x="1143000" y="1752600"/>
            <a:ext cx="7772400" cy="5105400"/>
          </a:xfrm>
        </p:spPr>
        <p:txBody>
          <a:bodyPr/>
          <a:lstStyle/>
          <a:p>
            <a:pPr>
              <a:lnSpc>
                <a:spcPct val="80000"/>
              </a:lnSpc>
              <a:buFont typeface="Wingdings" pitchFamily="2" charset="2"/>
              <a:buNone/>
              <a:defRPr/>
            </a:pPr>
            <a:r>
              <a:rPr lang="en-US" sz="2800" b="1">
                <a:solidFill>
                  <a:srgbClr val="ED1714"/>
                </a:solidFill>
              </a:rPr>
              <a:t>All of the above</a:t>
            </a:r>
          </a:p>
          <a:p>
            <a:pPr>
              <a:lnSpc>
                <a:spcPct val="80000"/>
              </a:lnSpc>
              <a:buFont typeface="Wingdings" pitchFamily="2" charset="2"/>
              <a:buNone/>
              <a:defRPr/>
            </a:pPr>
            <a:r>
              <a:rPr lang="en-US" sz="2800" b="1"/>
              <a:t>In addition:</a:t>
            </a:r>
          </a:p>
          <a:p>
            <a:pPr>
              <a:lnSpc>
                <a:spcPct val="80000"/>
              </a:lnSpc>
              <a:buFont typeface="Wingdings" pitchFamily="2" charset="2"/>
              <a:buNone/>
              <a:defRPr/>
            </a:pPr>
            <a:r>
              <a:rPr lang="en-US" b="1"/>
              <a:t>Classification of actuators by type of motion </a:t>
            </a:r>
          </a:p>
          <a:p>
            <a:pPr>
              <a:lnSpc>
                <a:spcPct val="80000"/>
              </a:lnSpc>
              <a:defRPr/>
            </a:pPr>
            <a:r>
              <a:rPr lang="en-US"/>
              <a:t>Linear</a:t>
            </a:r>
          </a:p>
          <a:p>
            <a:pPr>
              <a:lnSpc>
                <a:spcPct val="80000"/>
              </a:lnSpc>
              <a:defRPr/>
            </a:pPr>
            <a:r>
              <a:rPr lang="en-US"/>
              <a:t>Rotary</a:t>
            </a:r>
          </a:p>
          <a:p>
            <a:pPr>
              <a:lnSpc>
                <a:spcPct val="80000"/>
              </a:lnSpc>
              <a:defRPr/>
            </a:pPr>
            <a:r>
              <a:rPr lang="en-US"/>
              <a:t>One-axis</a:t>
            </a:r>
          </a:p>
          <a:p>
            <a:pPr>
              <a:lnSpc>
                <a:spcPct val="80000"/>
              </a:lnSpc>
              <a:defRPr/>
            </a:pPr>
            <a:r>
              <a:rPr lang="en-US"/>
              <a:t>Two-axes</a:t>
            </a:r>
          </a:p>
          <a:p>
            <a:pPr>
              <a:lnSpc>
                <a:spcPct val="80000"/>
              </a:lnSpc>
              <a:defRPr/>
            </a:pPr>
            <a:r>
              <a:rPr lang="en-US"/>
              <a:t>Three-axes</a:t>
            </a:r>
          </a:p>
          <a:p>
            <a:pPr>
              <a:lnSpc>
                <a:spcPct val="80000"/>
              </a:lnSpc>
              <a:defRPr/>
            </a:pPr>
            <a:r>
              <a:rPr lang="en-US" sz="2800" b="1"/>
              <a:t>Etc.</a:t>
            </a:r>
          </a:p>
          <a:p>
            <a:pPr>
              <a:lnSpc>
                <a:spcPct val="80000"/>
              </a:lnSpc>
              <a:buFont typeface="Wingdings" pitchFamily="2" charset="2"/>
              <a:buNone/>
              <a:defRPr/>
            </a:pPr>
            <a:endParaRPr lang="en-US" sz="1600" b="1"/>
          </a:p>
        </p:txBody>
      </p:sp>
    </p:spTree>
    <p:extLst>
      <p:ext uri="{BB962C8B-B14F-4D97-AF65-F5344CB8AC3E}">
        <p14:creationId xmlns:p14="http://schemas.microsoft.com/office/powerpoint/2010/main" val="416082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50938" y="609600"/>
            <a:ext cx="6777037" cy="727075"/>
          </a:xfrm>
        </p:spPr>
        <p:txBody>
          <a:bodyPr/>
          <a:lstStyle/>
          <a:p>
            <a:pPr>
              <a:defRPr/>
            </a:pPr>
            <a:r>
              <a:rPr lang="en-US">
                <a:solidFill>
                  <a:schemeClr val="tx1"/>
                </a:solidFill>
              </a:rPr>
              <a:t>Classification of actuators</a:t>
            </a:r>
          </a:p>
        </p:txBody>
      </p:sp>
      <p:sp>
        <p:nvSpPr>
          <p:cNvPr id="28675" name="Rectangle 3"/>
          <p:cNvSpPr>
            <a:spLocks noGrp="1" noChangeArrowheads="1"/>
          </p:cNvSpPr>
          <p:nvPr>
            <p:ph type="body" idx="1"/>
          </p:nvPr>
        </p:nvSpPr>
        <p:spPr>
          <a:xfrm>
            <a:off x="1143000" y="1524000"/>
            <a:ext cx="7772400" cy="5105400"/>
          </a:xfrm>
        </p:spPr>
        <p:txBody>
          <a:bodyPr/>
          <a:lstStyle/>
          <a:p>
            <a:pPr>
              <a:buFont typeface="Wingdings" pitchFamily="2" charset="2"/>
              <a:buNone/>
              <a:defRPr/>
            </a:pPr>
            <a:endParaRPr lang="en-US" b="1"/>
          </a:p>
          <a:p>
            <a:pPr>
              <a:defRPr/>
            </a:pPr>
            <a:r>
              <a:rPr lang="en-US"/>
              <a:t>Low power actuators</a:t>
            </a:r>
          </a:p>
          <a:p>
            <a:pPr>
              <a:defRPr/>
            </a:pPr>
            <a:r>
              <a:rPr lang="en-US"/>
              <a:t>High power actuators</a:t>
            </a:r>
          </a:p>
          <a:p>
            <a:pPr>
              <a:defRPr/>
            </a:pPr>
            <a:r>
              <a:rPr lang="en-US"/>
              <a:t>Micropower actuators</a:t>
            </a:r>
            <a:endParaRPr lang="en-US" sz="2800"/>
          </a:p>
          <a:p>
            <a:pPr>
              <a:defRPr/>
            </a:pPr>
            <a:r>
              <a:rPr lang="en-US" sz="2400" b="1"/>
              <a:t>Etc.</a:t>
            </a:r>
          </a:p>
          <a:p>
            <a:pPr>
              <a:buFont typeface="Wingdings" pitchFamily="2" charset="2"/>
              <a:buNone/>
              <a:defRPr/>
            </a:pPr>
            <a:endParaRPr lang="en-US" sz="1400" b="1">
              <a:solidFill>
                <a:srgbClr val="ED1714"/>
              </a:solidFill>
            </a:endParaRPr>
          </a:p>
          <a:p>
            <a:pPr>
              <a:buFont typeface="Wingdings" pitchFamily="2" charset="2"/>
              <a:buNone/>
              <a:defRPr/>
            </a:pPr>
            <a:endParaRPr lang="en-US" sz="1400" b="1"/>
          </a:p>
        </p:txBody>
      </p:sp>
    </p:spTree>
    <p:extLst>
      <p:ext uri="{BB962C8B-B14F-4D97-AF65-F5344CB8AC3E}">
        <p14:creationId xmlns:p14="http://schemas.microsoft.com/office/powerpoint/2010/main" val="59768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73138" y="884238"/>
            <a:ext cx="7340600" cy="606425"/>
          </a:xfrm>
        </p:spPr>
        <p:txBody>
          <a:bodyPr>
            <a:noAutofit/>
          </a:bodyPr>
          <a:lstStyle/>
          <a:p>
            <a:pPr>
              <a:defRPr/>
            </a:pPr>
            <a:r>
              <a:rPr lang="en-US" sz="4800">
                <a:solidFill>
                  <a:schemeClr val="tx1"/>
                </a:solidFill>
              </a:rPr>
              <a:t>Sensing and actuating strategies</a:t>
            </a:r>
          </a:p>
        </p:txBody>
      </p:sp>
      <p:sp>
        <p:nvSpPr>
          <p:cNvPr id="29699" name="Rectangle 3"/>
          <p:cNvSpPr>
            <a:spLocks noGrp="1" noChangeArrowheads="1"/>
          </p:cNvSpPr>
          <p:nvPr>
            <p:ph type="body" idx="1"/>
          </p:nvPr>
        </p:nvSpPr>
        <p:spPr>
          <a:xfrm>
            <a:off x="685800" y="2133600"/>
            <a:ext cx="7772400" cy="3735388"/>
          </a:xfrm>
        </p:spPr>
        <p:txBody>
          <a:bodyPr/>
          <a:lstStyle/>
          <a:p>
            <a:pPr>
              <a:lnSpc>
                <a:spcPct val="80000"/>
              </a:lnSpc>
              <a:buFont typeface="Wingdings" pitchFamily="2" charset="2"/>
              <a:buNone/>
              <a:defRPr/>
            </a:pPr>
            <a:r>
              <a:rPr lang="en-US"/>
              <a:t>Look at sensors based on broad area of detection</a:t>
            </a:r>
          </a:p>
          <a:p>
            <a:pPr>
              <a:lnSpc>
                <a:spcPct val="80000"/>
              </a:lnSpc>
              <a:buFont typeface="Wingdings" pitchFamily="2" charset="2"/>
              <a:buNone/>
              <a:defRPr/>
            </a:pPr>
            <a:r>
              <a:rPr lang="en-US"/>
              <a:t>Discuss actuators wherever they fit with sensors </a:t>
            </a:r>
          </a:p>
          <a:p>
            <a:pPr>
              <a:lnSpc>
                <a:spcPct val="80000"/>
              </a:lnSpc>
              <a:buFont typeface="Wingdings" pitchFamily="2" charset="2"/>
              <a:buNone/>
              <a:defRPr/>
            </a:pPr>
            <a:r>
              <a:rPr lang="en-US"/>
              <a:t>Concentrate on the major classes</a:t>
            </a:r>
          </a:p>
          <a:p>
            <a:pPr>
              <a:lnSpc>
                <a:spcPct val="80000"/>
              </a:lnSpc>
              <a:buFont typeface="Wingdings" pitchFamily="2" charset="2"/>
              <a:buNone/>
              <a:defRPr/>
            </a:pPr>
            <a:r>
              <a:rPr lang="en-US"/>
              <a:t>Emphasize compatibility of classes of sensors and actuators.</a:t>
            </a:r>
          </a:p>
          <a:p>
            <a:pPr>
              <a:lnSpc>
                <a:spcPct val="80000"/>
              </a:lnSpc>
              <a:buFont typeface="Wingdings" pitchFamily="2" charset="2"/>
              <a:buNone/>
              <a:defRPr/>
            </a:pPr>
            <a:endParaRPr lang="en-US" sz="1400">
              <a:solidFill>
                <a:srgbClr val="ED1714"/>
              </a:solidFill>
            </a:endParaRPr>
          </a:p>
          <a:p>
            <a:pPr>
              <a:lnSpc>
                <a:spcPct val="80000"/>
              </a:lnSpc>
              <a:buFont typeface="Wingdings" pitchFamily="2" charset="2"/>
              <a:buNone/>
              <a:defRPr/>
            </a:pPr>
            <a:endParaRPr lang="en-US" sz="1400"/>
          </a:p>
        </p:txBody>
      </p:sp>
    </p:spTree>
    <p:extLst>
      <p:ext uri="{BB962C8B-B14F-4D97-AF65-F5344CB8AC3E}">
        <p14:creationId xmlns:p14="http://schemas.microsoft.com/office/powerpoint/2010/main" val="12277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5983-FE64-4412-9E58-EF2B3E0B4E8C}"/>
              </a:ext>
            </a:extLst>
          </p:cNvPr>
          <p:cNvSpPr>
            <a:spLocks noGrp="1"/>
          </p:cNvSpPr>
          <p:nvPr>
            <p:ph type="title"/>
          </p:nvPr>
        </p:nvSpPr>
        <p:spPr/>
        <p:txBody>
          <a:bodyPr/>
          <a:lstStyle/>
          <a:p>
            <a:r>
              <a:rPr lang="en-US"/>
              <a:t>Course Outcomes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77033"/>
            <a:ext cx="8130694" cy="298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89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73138" y="884238"/>
            <a:ext cx="7340600" cy="606425"/>
          </a:xfrm>
        </p:spPr>
        <p:txBody>
          <a:bodyPr/>
          <a:lstStyle/>
          <a:p>
            <a:pPr>
              <a:defRPr/>
            </a:pPr>
            <a:r>
              <a:rPr lang="en-US" sz="4000" b="1">
                <a:solidFill>
                  <a:srgbClr val="FF0000"/>
                </a:solidFill>
              </a:rPr>
              <a:t>Requirements for interfacing</a:t>
            </a:r>
          </a:p>
        </p:txBody>
      </p:sp>
      <p:sp>
        <p:nvSpPr>
          <p:cNvPr id="30723" name="Rectangle 3"/>
          <p:cNvSpPr>
            <a:spLocks noGrp="1" noChangeArrowheads="1"/>
          </p:cNvSpPr>
          <p:nvPr>
            <p:ph type="body" idx="1"/>
          </p:nvPr>
        </p:nvSpPr>
        <p:spPr>
          <a:xfrm>
            <a:off x="685800" y="2133600"/>
            <a:ext cx="7772400" cy="3735388"/>
          </a:xfrm>
        </p:spPr>
        <p:txBody>
          <a:bodyPr/>
          <a:lstStyle/>
          <a:p>
            <a:pPr>
              <a:buFont typeface="Wingdings" pitchFamily="2" charset="2"/>
              <a:buNone/>
              <a:defRPr/>
            </a:pPr>
            <a:r>
              <a:rPr lang="en-US" sz="2400" b="1"/>
              <a:t>Needs:</a:t>
            </a:r>
          </a:p>
          <a:p>
            <a:pPr>
              <a:defRPr/>
            </a:pPr>
            <a:r>
              <a:rPr lang="en-US" sz="2400"/>
              <a:t>Matching (impedances, voltages, currents, power)</a:t>
            </a:r>
          </a:p>
          <a:p>
            <a:pPr>
              <a:defRPr/>
            </a:pPr>
            <a:r>
              <a:rPr lang="en-US" sz="2400"/>
              <a:t>Transformations (AC/DC, DC/AC, A/D, D/A, VtoF, etc.)</a:t>
            </a:r>
          </a:p>
          <a:p>
            <a:pPr>
              <a:defRPr/>
            </a:pPr>
            <a:r>
              <a:rPr lang="en-US" sz="2400"/>
              <a:t>Matching of specifications (temperature ranges, environmental conditions, etc.)</a:t>
            </a:r>
          </a:p>
          <a:p>
            <a:pPr>
              <a:defRPr/>
            </a:pPr>
            <a:r>
              <a:rPr lang="en-US" sz="2400"/>
              <a:t>Alternative designs</a:t>
            </a:r>
          </a:p>
          <a:p>
            <a:pPr>
              <a:defRPr/>
            </a:pPr>
            <a:r>
              <a:rPr lang="en-US" sz="2400"/>
              <a:t>Etc.</a:t>
            </a:r>
            <a:endParaRPr lang="en-US" sz="2400" b="1"/>
          </a:p>
          <a:p>
            <a:pPr>
              <a:buFont typeface="Wingdings" pitchFamily="2" charset="2"/>
              <a:buNone/>
              <a:defRPr/>
            </a:pPr>
            <a:endParaRPr lang="en-US" sz="1000" b="1">
              <a:solidFill>
                <a:srgbClr val="ED1714"/>
              </a:solidFill>
            </a:endParaRPr>
          </a:p>
          <a:p>
            <a:pPr>
              <a:buFont typeface="Wingdings" pitchFamily="2" charset="2"/>
              <a:buNone/>
              <a:defRPr/>
            </a:pPr>
            <a:endParaRPr lang="en-US" sz="1000" b="1"/>
          </a:p>
        </p:txBody>
      </p:sp>
    </p:spTree>
    <p:extLst>
      <p:ext uri="{BB962C8B-B14F-4D97-AF65-F5344CB8AC3E}">
        <p14:creationId xmlns:p14="http://schemas.microsoft.com/office/powerpoint/2010/main" val="2141697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a:t>Connection of sensors/actuators</a:t>
            </a:r>
          </a:p>
        </p:txBody>
      </p:sp>
      <p:sp>
        <p:nvSpPr>
          <p:cNvPr id="49156" name="Rectangle 4"/>
          <p:cNvSpPr>
            <a:spLocks noGrp="1" noChangeArrowheads="1"/>
          </p:cNvSpPr>
          <p:nvPr>
            <p:ph type="body" sz="half" idx="2"/>
          </p:nvPr>
        </p:nvSpPr>
        <p:spPr/>
        <p:txBody>
          <a:bodyPr>
            <a:normAutofit lnSpcReduction="10000"/>
          </a:bodyPr>
          <a:lstStyle/>
          <a:p>
            <a:pPr>
              <a:defRPr/>
            </a:pPr>
            <a:r>
              <a:rPr lang="en-US" sz="2000"/>
              <a:t>The processor should be viewed as a general block</a:t>
            </a:r>
            <a:endParaRPr lang="en-US" sz="2400"/>
          </a:p>
          <a:p>
            <a:pPr lvl="1">
              <a:defRPr/>
            </a:pPr>
            <a:r>
              <a:rPr lang="en-US" sz="1800"/>
              <a:t>Microprocessor</a:t>
            </a:r>
          </a:p>
          <a:p>
            <a:pPr lvl="1">
              <a:defRPr/>
            </a:pPr>
            <a:r>
              <a:rPr lang="en-US" sz="1800"/>
              <a:t>Amplifier</a:t>
            </a:r>
          </a:p>
          <a:p>
            <a:pPr lvl="1">
              <a:defRPr/>
            </a:pPr>
            <a:r>
              <a:rPr lang="en-US" sz="1800"/>
              <a:t>Driver</a:t>
            </a:r>
          </a:p>
          <a:p>
            <a:pPr lvl="1">
              <a:defRPr/>
            </a:pPr>
            <a:r>
              <a:rPr lang="en-US" sz="1800"/>
              <a:t>Etc.</a:t>
            </a:r>
          </a:p>
          <a:p>
            <a:pPr>
              <a:defRPr/>
            </a:pPr>
            <a:r>
              <a:rPr lang="en-US" sz="2000"/>
              <a:t>Matching: between sensor/processor and processor/actuator</a:t>
            </a:r>
            <a:endParaRPr lang="en-US" sz="2400"/>
          </a:p>
        </p:txBody>
      </p:sp>
      <p:pic>
        <p:nvPicPr>
          <p:cNvPr id="49157" name="Picture 5"/>
          <p:cNvPicPr>
            <a:picLocks noGrp="1" noChangeAspect="1" noChangeArrowheads="1"/>
          </p:cNvPicPr>
          <p:nvPr>
            <p:ph sz="half" idx="1"/>
          </p:nvPr>
        </p:nvPicPr>
        <p:blipFill>
          <a:blip r:embed="rId3"/>
          <a:srcRect/>
          <a:stretch>
            <a:fillRect/>
          </a:stretch>
        </p:blipFill>
        <p:spPr>
          <a:xfrm>
            <a:off x="820738" y="1828800"/>
            <a:ext cx="7502525" cy="1982788"/>
          </a:xfrm>
        </p:spPr>
      </p:pic>
    </p:spTree>
    <p:extLst>
      <p:ext uri="{BB962C8B-B14F-4D97-AF65-F5344CB8AC3E}">
        <p14:creationId xmlns:p14="http://schemas.microsoft.com/office/powerpoint/2010/main" val="2887430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t>Example - Temperature control</a:t>
            </a:r>
          </a:p>
        </p:txBody>
      </p:sp>
      <p:sp>
        <p:nvSpPr>
          <p:cNvPr id="31748" name="Rectangle 4"/>
          <p:cNvSpPr>
            <a:spLocks noGrp="1" noChangeArrowheads="1"/>
          </p:cNvSpPr>
          <p:nvPr>
            <p:ph type="body" sz="half" idx="2"/>
          </p:nvPr>
        </p:nvSpPr>
        <p:spPr/>
        <p:txBody>
          <a:bodyPr/>
          <a:lstStyle/>
          <a:p>
            <a:pPr>
              <a:defRPr/>
            </a:pPr>
            <a:r>
              <a:rPr lang="en-US" sz="2800"/>
              <a:t>Sense the temperature of a CPU</a:t>
            </a:r>
          </a:p>
          <a:p>
            <a:pPr>
              <a:defRPr/>
            </a:pPr>
            <a:r>
              <a:rPr lang="en-US" sz="2800"/>
              <a:t>Control the speed of the fan to keep the temperature constant</a:t>
            </a:r>
          </a:p>
        </p:txBody>
      </p:sp>
      <p:pic>
        <p:nvPicPr>
          <p:cNvPr id="31750" name="Picture 6"/>
          <p:cNvPicPr>
            <a:picLocks noGrp="1" noChangeAspect="1" noChangeArrowheads="1"/>
          </p:cNvPicPr>
          <p:nvPr>
            <p:ph sz="half" idx="1"/>
          </p:nvPr>
        </p:nvPicPr>
        <p:blipFill>
          <a:blip r:embed="rId3"/>
          <a:srcRect/>
          <a:stretch>
            <a:fillRect/>
          </a:stretch>
        </p:blipFill>
        <p:spPr>
          <a:xfrm>
            <a:off x="1270000" y="1828800"/>
            <a:ext cx="6602413" cy="1982788"/>
          </a:xfrm>
        </p:spPr>
      </p:pic>
    </p:spTree>
    <p:extLst>
      <p:ext uri="{BB962C8B-B14F-4D97-AF65-F5344CB8AC3E}">
        <p14:creationId xmlns:p14="http://schemas.microsoft.com/office/powerpoint/2010/main" val="2083095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a:defRPr/>
            </a:pPr>
            <a:r>
              <a:rPr lang="en-US"/>
              <a:t>Temperature control - implementation</a:t>
            </a:r>
          </a:p>
        </p:txBody>
      </p:sp>
      <p:sp>
        <p:nvSpPr>
          <p:cNvPr id="32772" name="Rectangle 4"/>
          <p:cNvSpPr>
            <a:spLocks noGrp="1" noChangeArrowheads="1"/>
          </p:cNvSpPr>
          <p:nvPr>
            <p:ph type="body" sz="half" idx="2"/>
          </p:nvPr>
        </p:nvSpPr>
        <p:spPr/>
        <p:txBody>
          <a:bodyPr/>
          <a:lstStyle/>
          <a:p>
            <a:pPr>
              <a:lnSpc>
                <a:spcPct val="80000"/>
              </a:lnSpc>
              <a:defRPr/>
            </a:pPr>
            <a:r>
              <a:rPr lang="en-US" sz="2400"/>
              <a:t>Sometimes the A/D and signal conditioning are separate from the processor</a:t>
            </a:r>
          </a:p>
          <a:p>
            <a:pPr>
              <a:lnSpc>
                <a:spcPct val="80000"/>
              </a:lnSpc>
              <a:defRPr/>
            </a:pPr>
            <a:r>
              <a:rPr lang="en-US" sz="2400"/>
              <a:t>The whole circuitry may be integrated into a “smart sensor”</a:t>
            </a:r>
          </a:p>
          <a:p>
            <a:pPr>
              <a:lnSpc>
                <a:spcPct val="80000"/>
              </a:lnSpc>
              <a:defRPr/>
            </a:pPr>
            <a:r>
              <a:rPr lang="en-US" sz="2400"/>
              <a:t>Match: impedance at input to amplifier and at processor</a:t>
            </a:r>
          </a:p>
          <a:p>
            <a:pPr>
              <a:lnSpc>
                <a:spcPct val="80000"/>
              </a:lnSpc>
              <a:defRPr/>
            </a:pPr>
            <a:endParaRPr lang="en-US" sz="2400"/>
          </a:p>
        </p:txBody>
      </p:sp>
      <p:pic>
        <p:nvPicPr>
          <p:cNvPr id="32781" name="Picture 13"/>
          <p:cNvPicPr>
            <a:picLocks noGrp="1" noChangeAspect="1" noChangeArrowheads="1"/>
          </p:cNvPicPr>
          <p:nvPr>
            <p:ph sz="half" idx="1"/>
          </p:nvPr>
        </p:nvPicPr>
        <p:blipFill>
          <a:blip r:embed="rId3"/>
          <a:srcRect/>
          <a:stretch>
            <a:fillRect/>
          </a:stretch>
        </p:blipFill>
        <p:spPr>
          <a:xfrm>
            <a:off x="2573338" y="1828800"/>
            <a:ext cx="3995737" cy="1982788"/>
          </a:xfrm>
        </p:spPr>
      </p:pic>
    </p:spTree>
    <p:extLst>
      <p:ext uri="{BB962C8B-B14F-4D97-AF65-F5344CB8AC3E}">
        <p14:creationId xmlns:p14="http://schemas.microsoft.com/office/powerpoint/2010/main" val="4007382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a:defRPr/>
            </a:pPr>
            <a:r>
              <a:rPr lang="en-US"/>
              <a:t>Temperature control - Alternative design</a:t>
            </a:r>
          </a:p>
        </p:txBody>
      </p:sp>
      <p:sp>
        <p:nvSpPr>
          <p:cNvPr id="33795" name="Rectangle 3"/>
          <p:cNvSpPr>
            <a:spLocks noGrp="1" noChangeArrowheads="1"/>
          </p:cNvSpPr>
          <p:nvPr>
            <p:ph type="body" sz="half" idx="2"/>
          </p:nvPr>
        </p:nvSpPr>
        <p:spPr/>
        <p:txBody>
          <a:bodyPr/>
          <a:lstStyle/>
          <a:p>
            <a:pPr>
              <a:defRPr/>
            </a:pPr>
            <a:r>
              <a:rPr lang="en-US" sz="2000"/>
              <a:t>Simpler (uses an integrated sensor that contains some of the necessary circuitry). May still require an A/D</a:t>
            </a:r>
          </a:p>
          <a:p>
            <a:pPr>
              <a:defRPr/>
            </a:pPr>
            <a:r>
              <a:rPr lang="en-US" sz="2000"/>
              <a:t>The performance of this design is not the same (range is 0-85</a:t>
            </a:r>
            <a:r>
              <a:rPr lang="en-US" sz="2000">
                <a:latin typeface="Symbol" pitchFamily="18" charset="2"/>
                <a:sym typeface="Symbol" pitchFamily="18" charset="2"/>
              </a:rPr>
              <a:t></a:t>
            </a:r>
            <a:r>
              <a:rPr lang="en-US" sz="2000"/>
              <a:t>C</a:t>
            </a:r>
            <a:r>
              <a:rPr lang="en-US" sz="2400"/>
              <a:t> </a:t>
            </a:r>
            <a:r>
              <a:rPr lang="en-US" sz="2000"/>
              <a:t>while the previous design was </a:t>
            </a:r>
            <a:r>
              <a:rPr lang="en-US" sz="2000">
                <a:latin typeface="Symbol" pitchFamily="18" charset="2"/>
              </a:rPr>
              <a:t>-</a:t>
            </a:r>
            <a:r>
              <a:rPr lang="en-US" sz="2000"/>
              <a:t>200 to 2000 </a:t>
            </a:r>
            <a:r>
              <a:rPr lang="en-US" sz="2000">
                <a:latin typeface="Symbol" pitchFamily="18" charset="2"/>
                <a:sym typeface="Symbol" pitchFamily="18" charset="2"/>
              </a:rPr>
              <a:t></a:t>
            </a:r>
            <a:r>
              <a:rPr lang="en-US" sz="2000"/>
              <a:t>C</a:t>
            </a:r>
            <a:r>
              <a:rPr lang="en-US" sz="2400"/>
              <a:t> </a:t>
            </a:r>
            <a:r>
              <a:rPr lang="en-US" sz="2000"/>
              <a:t>or more)</a:t>
            </a:r>
          </a:p>
          <a:p>
            <a:pPr>
              <a:defRPr/>
            </a:pPr>
            <a:endParaRPr lang="en-US" sz="2000"/>
          </a:p>
        </p:txBody>
      </p:sp>
      <p:pic>
        <p:nvPicPr>
          <p:cNvPr id="33802" name="Picture 10"/>
          <p:cNvPicPr>
            <a:picLocks noGrp="1" noChangeAspect="1" noChangeArrowheads="1"/>
          </p:cNvPicPr>
          <p:nvPr>
            <p:ph sz="half" idx="1"/>
          </p:nvPr>
        </p:nvPicPr>
        <p:blipFill>
          <a:blip r:embed="rId3"/>
          <a:srcRect/>
          <a:stretch>
            <a:fillRect/>
          </a:stretch>
        </p:blipFill>
        <p:spPr>
          <a:xfrm>
            <a:off x="2095500" y="1828800"/>
            <a:ext cx="4953000" cy="1982788"/>
          </a:xfrm>
        </p:spPr>
      </p:pic>
    </p:spTree>
    <p:extLst>
      <p:ext uri="{BB962C8B-B14F-4D97-AF65-F5344CB8AC3E}">
        <p14:creationId xmlns:p14="http://schemas.microsoft.com/office/powerpoint/2010/main" val="783229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a:t>Units</a:t>
            </a:r>
          </a:p>
        </p:txBody>
      </p:sp>
      <p:sp>
        <p:nvSpPr>
          <p:cNvPr id="34819" name="Rectangle 3"/>
          <p:cNvSpPr>
            <a:spLocks noGrp="1" noChangeArrowheads="1"/>
          </p:cNvSpPr>
          <p:nvPr>
            <p:ph type="body" idx="1"/>
          </p:nvPr>
        </p:nvSpPr>
        <p:spPr/>
        <p:txBody>
          <a:bodyPr/>
          <a:lstStyle/>
          <a:p>
            <a:pPr>
              <a:defRPr/>
            </a:pPr>
            <a:r>
              <a:rPr lang="en-US"/>
              <a:t>SI units in most cases</a:t>
            </a:r>
          </a:p>
          <a:p>
            <a:pPr>
              <a:defRPr/>
            </a:pPr>
            <a:r>
              <a:rPr lang="en-US"/>
              <a:t>Standard units when understanding warrants it (e.g. psi for pressure)</a:t>
            </a:r>
          </a:p>
          <a:p>
            <a:pPr>
              <a:defRPr/>
            </a:pPr>
            <a:r>
              <a:rPr lang="en-US"/>
              <a:t>Will avoid mixed units (a common problem in sensors and actuators)</a:t>
            </a:r>
          </a:p>
          <a:p>
            <a:pPr>
              <a:buFont typeface="Wingdings" pitchFamily="2" charset="2"/>
              <a:buNone/>
              <a:defRPr/>
            </a:pPr>
            <a:endParaRPr lang="en-US"/>
          </a:p>
        </p:txBody>
      </p:sp>
    </p:spTree>
    <p:extLst>
      <p:ext uri="{BB962C8B-B14F-4D97-AF65-F5344CB8AC3E}">
        <p14:creationId xmlns:p14="http://schemas.microsoft.com/office/powerpoint/2010/main" val="2136537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Magnetic sensors</a:t>
            </a:r>
          </a:p>
        </p:txBody>
      </p:sp>
      <p:sp>
        <p:nvSpPr>
          <p:cNvPr id="4" name="Rectangle 3"/>
          <p:cNvSpPr/>
          <p:nvPr/>
        </p:nvSpPr>
        <p:spPr>
          <a:xfrm>
            <a:off x="21456" y="2492896"/>
            <a:ext cx="9144000" cy="3046988"/>
          </a:xfrm>
          <a:prstGeom prst="rect">
            <a:avLst/>
          </a:prstGeom>
        </p:spPr>
        <p:txBody>
          <a:bodyPr wrap="square">
            <a:spAutoFit/>
          </a:bodyPr>
          <a:lstStyle/>
          <a:p>
            <a:pPr algn="just"/>
            <a:r>
              <a:rPr lang="en-IN" sz="2400"/>
              <a:t>Magnetic sensors are used to detect magnetic fields in the form of flux, strength and directions.</a:t>
            </a:r>
          </a:p>
          <a:p>
            <a:pPr algn="just"/>
            <a:endParaRPr lang="en-IN" sz="2400"/>
          </a:p>
          <a:p>
            <a:pPr algn="just"/>
            <a:r>
              <a:rPr lang="en-IN" sz="2400"/>
              <a:t> So far, different types of magnetic sensors such as </a:t>
            </a:r>
            <a:r>
              <a:rPr lang="en-IN" sz="2400">
                <a:solidFill>
                  <a:srgbClr val="FF0000"/>
                </a:solidFill>
              </a:rPr>
              <a:t>Hall sensors</a:t>
            </a:r>
            <a:r>
              <a:rPr lang="en-IN" sz="2400"/>
              <a:t>, semiconducting </a:t>
            </a:r>
            <a:r>
              <a:rPr lang="en-IN" sz="2400" err="1"/>
              <a:t>magnetoresistors</a:t>
            </a:r>
            <a:r>
              <a:rPr lang="en-IN" sz="2400"/>
              <a:t>, ferromagnetic </a:t>
            </a:r>
            <a:r>
              <a:rPr lang="en-IN" sz="2400" err="1"/>
              <a:t>magnetoresistors</a:t>
            </a:r>
            <a:r>
              <a:rPr lang="en-IN" sz="2400"/>
              <a:t>, fluxgate sensors, superconducting quantum interference device (SQUID), resonant sensors, Eddy current sensors, etc., have been developed for different applications. </a:t>
            </a:r>
          </a:p>
        </p:txBody>
      </p:sp>
    </p:spTree>
    <p:extLst>
      <p:ext uri="{BB962C8B-B14F-4D97-AF65-F5344CB8AC3E}">
        <p14:creationId xmlns:p14="http://schemas.microsoft.com/office/powerpoint/2010/main" val="592042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Hall Effect</a:t>
            </a:r>
          </a:p>
        </p:txBody>
      </p:sp>
      <p:sp>
        <p:nvSpPr>
          <p:cNvPr id="3" name="Content Placeholder 2"/>
          <p:cNvSpPr>
            <a:spLocks noGrp="1"/>
          </p:cNvSpPr>
          <p:nvPr>
            <p:ph idx="1"/>
          </p:nvPr>
        </p:nvSpPr>
        <p:spPr/>
        <p:txBody>
          <a:bodyPr/>
          <a:lstStyle/>
          <a:p>
            <a:pPr algn="just"/>
            <a:r>
              <a:rPr lang="en-IN"/>
              <a:t>The Hall effect is the production of a voltage difference (the Hall voltage) across an electrical conductor, transverse to an electric current in the conductor and to an applied magnetic field perpendicular to the current.</a:t>
            </a:r>
          </a:p>
        </p:txBody>
      </p:sp>
      <p:pic>
        <p:nvPicPr>
          <p:cNvPr id="1026" name="Picture 2" descr="Image result for hall 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077072"/>
            <a:ext cx="37338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13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all Effect on an Electr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356992"/>
            <a:ext cx="4446572" cy="3744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484784"/>
            <a:ext cx="9144000" cy="2031325"/>
          </a:xfrm>
          <a:prstGeom prst="rect">
            <a:avLst/>
          </a:prstGeom>
        </p:spPr>
        <p:txBody>
          <a:bodyPr wrap="square">
            <a:spAutoFit/>
          </a:bodyPr>
          <a:lstStyle/>
          <a:p>
            <a:pPr algn="just"/>
            <a:r>
              <a:rPr lang="en-IN" b="1"/>
              <a:t>From Lorentz to Hall</a:t>
            </a:r>
          </a:p>
          <a:p>
            <a:pPr algn="just"/>
            <a:r>
              <a:rPr lang="en-IN"/>
              <a:t>The Hall effect is an extension of the Lorentz force, which describes the force exerted on a charged particle—such as an electron—moving through a magnetic field.</a:t>
            </a:r>
          </a:p>
          <a:p>
            <a:pPr algn="just"/>
            <a:endParaRPr lang="en-IN"/>
          </a:p>
          <a:p>
            <a:pPr algn="just"/>
            <a:r>
              <a:rPr lang="en-IN"/>
              <a:t> If the magnetic field is oriented perpendicular to the direction of the electron’s motion, the electron experiences a force that is perpendicular to both the direction of motion and the orientation of the magnetic field</a:t>
            </a:r>
          </a:p>
        </p:txBody>
      </p:sp>
    </p:spTree>
    <p:extLst>
      <p:ext uri="{BB962C8B-B14F-4D97-AF65-F5344CB8AC3E}">
        <p14:creationId xmlns:p14="http://schemas.microsoft.com/office/powerpoint/2010/main" val="3571755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71563" y="44624"/>
            <a:ext cx="6797675" cy="1303338"/>
          </a:xfrm>
        </p:spPr>
        <p:txBody>
          <a:bodyPr/>
          <a:lstStyle/>
          <a:p>
            <a:pPr eaLnBrk="1" hangingPunct="1"/>
            <a:r>
              <a:rPr lang="en-US" altLang="en-US">
                <a:ln>
                  <a:noFill/>
                </a:ln>
              </a:rPr>
              <a:t>Hall effect sensors</a:t>
            </a:r>
          </a:p>
        </p:txBody>
      </p:sp>
      <p:sp>
        <p:nvSpPr>
          <p:cNvPr id="107523" name="Rectangle 3"/>
          <p:cNvSpPr>
            <a:spLocks noGrp="1" noChangeArrowheads="1"/>
          </p:cNvSpPr>
          <p:nvPr>
            <p:ph idx="1"/>
          </p:nvPr>
        </p:nvSpPr>
        <p:spPr>
          <a:xfrm>
            <a:off x="0" y="1600200"/>
            <a:ext cx="9144000" cy="4525963"/>
          </a:xfrm>
        </p:spPr>
        <p:txBody>
          <a:bodyPr rtlCol="0">
            <a:normAutofit/>
          </a:bodyPr>
          <a:lstStyle/>
          <a:p>
            <a:pPr algn="just" eaLnBrk="1" fontAlgn="auto" hangingPunct="1">
              <a:lnSpc>
                <a:spcPct val="90000"/>
              </a:lnSpc>
              <a:buClr>
                <a:schemeClr val="tx1"/>
              </a:buClr>
              <a:buFont typeface="Arial"/>
              <a:buChar char="•"/>
              <a:defRPr/>
            </a:pPr>
            <a:r>
              <a:rPr lang="en-US" altLang="en-US">
                <a:solidFill>
                  <a:schemeClr val="tx1">
                    <a:lumMod val="85000"/>
                    <a:lumOff val="15000"/>
                  </a:schemeClr>
                </a:solidFill>
              </a:rPr>
              <a:t>Hall effect was discovered in 1879 by Edward H. Hall</a:t>
            </a:r>
          </a:p>
          <a:p>
            <a:pPr algn="just" eaLnBrk="1" fontAlgn="auto" hangingPunct="1">
              <a:lnSpc>
                <a:spcPct val="90000"/>
              </a:lnSpc>
              <a:buClr>
                <a:schemeClr val="tx1"/>
              </a:buClr>
              <a:buFont typeface="Arial"/>
              <a:buChar char="•"/>
              <a:defRPr/>
            </a:pPr>
            <a:r>
              <a:rPr lang="en-US" altLang="en-US">
                <a:solidFill>
                  <a:schemeClr val="tx1">
                    <a:lumMod val="85000"/>
                    <a:lumOff val="15000"/>
                  </a:schemeClr>
                </a:solidFill>
              </a:rPr>
              <a:t>Exists in all conducting materials </a:t>
            </a:r>
          </a:p>
          <a:p>
            <a:pPr algn="just" eaLnBrk="1" fontAlgn="auto" hangingPunct="1">
              <a:lnSpc>
                <a:spcPct val="90000"/>
              </a:lnSpc>
              <a:buClr>
                <a:schemeClr val="tx1"/>
              </a:buClr>
              <a:buFont typeface="Arial"/>
              <a:buChar char="•"/>
              <a:defRPr/>
            </a:pPr>
            <a:r>
              <a:rPr lang="en-US" altLang="en-US">
                <a:solidFill>
                  <a:schemeClr val="tx1">
                    <a:lumMod val="85000"/>
                    <a:lumOff val="15000"/>
                  </a:schemeClr>
                </a:solidFill>
              </a:rPr>
              <a:t>Is particularly pronounced and useful in semiconductors. </a:t>
            </a:r>
          </a:p>
          <a:p>
            <a:pPr algn="just" eaLnBrk="1" fontAlgn="auto" hangingPunct="1">
              <a:lnSpc>
                <a:spcPct val="90000"/>
              </a:lnSpc>
              <a:buClr>
                <a:schemeClr val="tx1"/>
              </a:buClr>
              <a:buFont typeface="Arial"/>
              <a:buChar char="•"/>
              <a:defRPr/>
            </a:pPr>
            <a:r>
              <a:rPr lang="en-US" altLang="en-US">
                <a:solidFill>
                  <a:schemeClr val="tx1">
                    <a:lumMod val="85000"/>
                    <a:lumOff val="15000"/>
                  </a:schemeClr>
                </a:solidFill>
              </a:rPr>
              <a:t>One of the simplest of all magnetic sensing devices</a:t>
            </a:r>
          </a:p>
          <a:p>
            <a:pPr algn="just" eaLnBrk="1" fontAlgn="auto" hangingPunct="1">
              <a:lnSpc>
                <a:spcPct val="90000"/>
              </a:lnSpc>
              <a:buClr>
                <a:schemeClr val="tx1"/>
              </a:buClr>
              <a:buFont typeface="Arial"/>
              <a:buChar char="•"/>
              <a:defRPr/>
            </a:pPr>
            <a:r>
              <a:rPr lang="en-US" altLang="en-US">
                <a:solidFill>
                  <a:schemeClr val="tx1">
                    <a:lumMod val="85000"/>
                    <a:lumOff val="15000"/>
                  </a:schemeClr>
                </a:solidFill>
              </a:rPr>
              <a:t>Used extensively in sensing position and measuring magnetic fields</a:t>
            </a:r>
          </a:p>
        </p:txBody>
      </p:sp>
    </p:spTree>
    <p:extLst>
      <p:ext uri="{BB962C8B-B14F-4D97-AF65-F5344CB8AC3E}">
        <p14:creationId xmlns:p14="http://schemas.microsoft.com/office/powerpoint/2010/main" val="14610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02B8-08A5-48BC-81DA-B1064F29626E}"/>
              </a:ext>
            </a:extLst>
          </p:cNvPr>
          <p:cNvSpPr>
            <a:spLocks noGrp="1"/>
          </p:cNvSpPr>
          <p:nvPr>
            <p:ph type="title"/>
          </p:nvPr>
        </p:nvSpPr>
        <p:spPr/>
        <p:txBody>
          <a:bodyPr/>
          <a:lstStyle/>
          <a:p>
            <a:r>
              <a:rPr lang="en-US"/>
              <a:t>Course- modules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26428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595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Materials</a:t>
            </a:r>
          </a:p>
        </p:txBody>
      </p:sp>
      <p:sp>
        <p:nvSpPr>
          <p:cNvPr id="3" name="Content Placeholder 2"/>
          <p:cNvSpPr>
            <a:spLocks noGrp="1"/>
          </p:cNvSpPr>
          <p:nvPr>
            <p:ph idx="1"/>
          </p:nvPr>
        </p:nvSpPr>
        <p:spPr/>
        <p:txBody>
          <a:bodyPr>
            <a:normAutofit/>
          </a:bodyPr>
          <a:lstStyle/>
          <a:p>
            <a:pPr marL="0" indent="0" algn="just">
              <a:buNone/>
            </a:pPr>
            <a:r>
              <a:rPr lang="en-IN"/>
              <a:t>The key factor determining sensitivity of Hall effect sensors is high electron mobility. As a result, the following materials are especially suitable for Hall effect sensors:</a:t>
            </a:r>
          </a:p>
          <a:p>
            <a:pPr algn="just"/>
            <a:endParaRPr lang="en-IN"/>
          </a:p>
          <a:p>
            <a:pPr algn="just"/>
            <a:r>
              <a:rPr lang="en-IN"/>
              <a:t>gallium arsenide (</a:t>
            </a:r>
            <a:r>
              <a:rPr lang="en-IN" err="1"/>
              <a:t>GaAs</a:t>
            </a:r>
            <a:r>
              <a:rPr lang="en-IN"/>
              <a:t>)</a:t>
            </a:r>
          </a:p>
          <a:p>
            <a:pPr algn="just"/>
            <a:r>
              <a:rPr lang="en-IN"/>
              <a:t>indium arsenide (</a:t>
            </a:r>
            <a:r>
              <a:rPr lang="en-IN" err="1"/>
              <a:t>InAs</a:t>
            </a:r>
            <a:r>
              <a:rPr lang="en-IN"/>
              <a:t>)</a:t>
            </a:r>
          </a:p>
          <a:p>
            <a:pPr algn="just"/>
            <a:r>
              <a:rPr lang="en-IN"/>
              <a:t>indium phosphide (</a:t>
            </a:r>
            <a:r>
              <a:rPr lang="en-IN" err="1"/>
              <a:t>InP</a:t>
            </a:r>
            <a:r>
              <a:rPr lang="en-IN"/>
              <a:t>)</a:t>
            </a:r>
          </a:p>
          <a:p>
            <a:pPr algn="just"/>
            <a:r>
              <a:rPr lang="en-IN"/>
              <a:t>indium </a:t>
            </a:r>
            <a:r>
              <a:rPr lang="en-IN" err="1"/>
              <a:t>antimonide</a:t>
            </a:r>
            <a:r>
              <a:rPr lang="en-IN"/>
              <a:t> (</a:t>
            </a:r>
            <a:r>
              <a:rPr lang="en-IN" err="1"/>
              <a:t>InSb</a:t>
            </a:r>
            <a:r>
              <a:rPr lang="en-IN"/>
              <a:t>)</a:t>
            </a:r>
          </a:p>
          <a:p>
            <a:pPr algn="just"/>
            <a:r>
              <a:rPr lang="en-IN"/>
              <a:t>graphene </a:t>
            </a:r>
          </a:p>
        </p:txBody>
      </p:sp>
    </p:spTree>
    <p:extLst>
      <p:ext uri="{BB962C8B-B14F-4D97-AF65-F5344CB8AC3E}">
        <p14:creationId xmlns:p14="http://schemas.microsoft.com/office/powerpoint/2010/main" val="634583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67544" y="1348535"/>
            <a:ext cx="3714323" cy="2628000"/>
          </a:xfrm>
        </p:spPr>
      </p:pic>
      <p:pic>
        <p:nvPicPr>
          <p:cNvPr id="4098" name="Picture 2" descr="https://www.electronics-tutorials.ws/wp-content/uploads/2013/08/mag3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437112"/>
            <a:ext cx="2390775" cy="16573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txBox="1">
            <a:spLocks noChangeArrowheads="1"/>
          </p:cNvSpPr>
          <p:nvPr/>
        </p:nvSpPr>
        <p:spPr>
          <a:xfrm>
            <a:off x="1071563" y="44624"/>
            <a:ext cx="6797675" cy="13033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a:t>Hall effect sensors</a:t>
            </a:r>
          </a:p>
        </p:txBody>
      </p:sp>
      <p:pic>
        <p:nvPicPr>
          <p:cNvPr id="4100" name="Picture 4" descr="hall effect sensor princi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1340768"/>
            <a:ext cx="4858013"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530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84784"/>
            <a:ext cx="9144000" cy="4524315"/>
          </a:xfrm>
          <a:prstGeom prst="rect">
            <a:avLst/>
          </a:prstGeom>
        </p:spPr>
        <p:txBody>
          <a:bodyPr wrap="square">
            <a:spAutoFit/>
          </a:bodyPr>
          <a:lstStyle/>
          <a:p>
            <a:pPr marL="342900" indent="-342900" algn="just">
              <a:buFont typeface="Arial" pitchFamily="34" charset="0"/>
              <a:buChar char="•"/>
            </a:pPr>
            <a:r>
              <a:rPr lang="en-IN" sz="2400" b="1"/>
              <a:t>Hall Effect Sensors</a:t>
            </a:r>
            <a:r>
              <a:rPr lang="en-IN" sz="2400"/>
              <a:t> consist basically of a thin piece of rectangular p-type semiconductor material such as gallium arsenide (</a:t>
            </a:r>
            <a:r>
              <a:rPr lang="en-IN" sz="2400" err="1"/>
              <a:t>GaAs</a:t>
            </a:r>
            <a:r>
              <a:rPr lang="en-IN" sz="2400"/>
              <a:t>), indium </a:t>
            </a:r>
            <a:r>
              <a:rPr lang="en-IN" sz="2400" err="1"/>
              <a:t>antimonide</a:t>
            </a:r>
            <a:r>
              <a:rPr lang="en-IN" sz="2400"/>
              <a:t> (</a:t>
            </a:r>
            <a:r>
              <a:rPr lang="en-IN" sz="2400" err="1"/>
              <a:t>InSb</a:t>
            </a:r>
            <a:r>
              <a:rPr lang="en-IN" sz="2400"/>
              <a:t>) or indium arsenide (</a:t>
            </a:r>
            <a:r>
              <a:rPr lang="en-IN" sz="2400" err="1"/>
              <a:t>InAs</a:t>
            </a:r>
            <a:r>
              <a:rPr lang="en-IN" sz="2400"/>
              <a:t>) passing a continuous current through itself. </a:t>
            </a:r>
          </a:p>
          <a:p>
            <a:pPr marL="342900" indent="-342900" algn="just">
              <a:buFont typeface="Arial" pitchFamily="34" charset="0"/>
              <a:buChar char="•"/>
            </a:pPr>
            <a:endParaRPr lang="en-IN" sz="2400"/>
          </a:p>
          <a:p>
            <a:pPr marL="342900" indent="-342900" algn="just">
              <a:buFont typeface="Arial" pitchFamily="34" charset="0"/>
              <a:buChar char="•"/>
            </a:pPr>
            <a:r>
              <a:rPr lang="en-IN" sz="2400"/>
              <a:t>When the device is placed within a magnetic field, the magnetic flux lines exert a force on the semiconductor material which deflects the charge carriers, electrons and holes, to either side of the semiconductor slab. </a:t>
            </a:r>
          </a:p>
          <a:p>
            <a:pPr marL="342900" indent="-342900" algn="just">
              <a:buFont typeface="Arial" pitchFamily="34" charset="0"/>
              <a:buChar char="•"/>
            </a:pPr>
            <a:endParaRPr lang="en-IN" sz="2400"/>
          </a:p>
          <a:p>
            <a:pPr marL="342900" indent="-342900" algn="just">
              <a:buFont typeface="Arial" pitchFamily="34" charset="0"/>
              <a:buChar char="•"/>
            </a:pPr>
            <a:r>
              <a:rPr lang="en-IN" sz="2400"/>
              <a:t>This movement of charge carriers is a result of the magnetic force they experience passing through the semiconductor material.</a:t>
            </a:r>
          </a:p>
        </p:txBody>
      </p:sp>
      <p:sp>
        <p:nvSpPr>
          <p:cNvPr id="5" name="Rectangle 2"/>
          <p:cNvSpPr txBox="1">
            <a:spLocks noChangeArrowheads="1"/>
          </p:cNvSpPr>
          <p:nvPr/>
        </p:nvSpPr>
        <p:spPr>
          <a:xfrm>
            <a:off x="1071563" y="44624"/>
            <a:ext cx="6797675" cy="13033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a:t>Hall effect sensors</a:t>
            </a:r>
          </a:p>
        </p:txBody>
      </p:sp>
    </p:spTree>
    <p:extLst>
      <p:ext uri="{BB962C8B-B14F-4D97-AF65-F5344CB8AC3E}">
        <p14:creationId xmlns:p14="http://schemas.microsoft.com/office/powerpoint/2010/main" val="3843043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Autofit/>
          </a:bodyPr>
          <a:lstStyle/>
          <a:p>
            <a:pPr algn="just"/>
            <a:r>
              <a:rPr lang="en-IN" sz="2400"/>
              <a:t>As these electrons and holes move side wards a potential difference is produced between the two sides of the semiconductor material by the build-up of these charge carriers. </a:t>
            </a:r>
          </a:p>
          <a:p>
            <a:pPr algn="just"/>
            <a:endParaRPr lang="en-IN" sz="2400"/>
          </a:p>
          <a:p>
            <a:pPr algn="just"/>
            <a:r>
              <a:rPr lang="en-IN" sz="2400"/>
              <a:t>Then the movement of electrons through the semiconductor material is affected by the presence of an external magnetic field which is at right angles to it and this effect is greater in a flat rectangular shaped material.</a:t>
            </a:r>
          </a:p>
          <a:p>
            <a:pPr algn="just"/>
            <a:endParaRPr lang="en-IN" sz="2400"/>
          </a:p>
          <a:p>
            <a:pPr algn="just"/>
            <a:r>
              <a:rPr lang="en-IN" sz="2400"/>
              <a:t>The output voltage, called the Hall voltage, (VH) of the basic Hall Element is directly proportional to the strength of the magnetic field passing through the semiconductor material (output ∝ H).</a:t>
            </a:r>
          </a:p>
          <a:p>
            <a:pPr algn="just"/>
            <a:endParaRPr lang="en-IN" sz="2400"/>
          </a:p>
        </p:txBody>
      </p:sp>
      <p:sp>
        <p:nvSpPr>
          <p:cNvPr id="4" name="Rectangle 2"/>
          <p:cNvSpPr txBox="1">
            <a:spLocks noChangeArrowheads="1"/>
          </p:cNvSpPr>
          <p:nvPr/>
        </p:nvSpPr>
        <p:spPr>
          <a:xfrm>
            <a:off x="1071563" y="44624"/>
            <a:ext cx="6797675" cy="13033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a:t>Hall effect sensors</a:t>
            </a:r>
          </a:p>
        </p:txBody>
      </p:sp>
    </p:spTree>
    <p:extLst>
      <p:ext uri="{BB962C8B-B14F-4D97-AF65-F5344CB8AC3E}">
        <p14:creationId xmlns:p14="http://schemas.microsoft.com/office/powerpoint/2010/main" val="3006188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71563" y="476250"/>
            <a:ext cx="6797675" cy="1303338"/>
          </a:xfrm>
        </p:spPr>
        <p:txBody>
          <a:bodyPr/>
          <a:lstStyle/>
          <a:p>
            <a:pPr eaLnBrk="1" hangingPunct="1"/>
            <a:r>
              <a:rPr lang="en-US" altLang="en-US">
                <a:ln>
                  <a:noFill/>
                </a:ln>
              </a:rPr>
              <a:t>Hall effect - principles</a:t>
            </a:r>
            <a:endParaRPr lang="en-US" altLang="en-US" b="1">
              <a:ln>
                <a:noFill/>
              </a:ln>
            </a:endParaRPr>
          </a:p>
        </p:txBody>
      </p:sp>
      <p:sp>
        <p:nvSpPr>
          <p:cNvPr id="109571" name="Rectangle 3"/>
          <p:cNvSpPr>
            <a:spLocks noGrp="1" noChangeArrowheads="1"/>
          </p:cNvSpPr>
          <p:nvPr>
            <p:ph idx="1"/>
          </p:nvPr>
        </p:nvSpPr>
        <p:spPr>
          <a:xfrm>
            <a:off x="685800" y="1905000"/>
            <a:ext cx="7772400" cy="2438400"/>
          </a:xfrm>
        </p:spPr>
        <p:txBody>
          <a:bodyPr rtlCol="0">
            <a:normAutofit/>
          </a:bodyPr>
          <a:lstStyle/>
          <a:p>
            <a:pPr eaLnBrk="1" fontAlgn="auto" hangingPunct="1">
              <a:lnSpc>
                <a:spcPct val="90000"/>
              </a:lnSpc>
              <a:buClr>
                <a:schemeClr val="tx1"/>
              </a:buClr>
              <a:buFont typeface="Arial"/>
              <a:buChar char="•"/>
              <a:defRPr/>
            </a:pPr>
            <a:r>
              <a:rPr lang="en-US" altLang="en-US" sz="2800">
                <a:solidFill>
                  <a:schemeClr val="tx1">
                    <a:lumMod val="85000"/>
                    <a:lumOff val="15000"/>
                  </a:schemeClr>
                </a:solidFill>
              </a:rPr>
              <a:t>A voltage develops between the back (positive) and front (negative) surface. This voltage is the Hall voltage and is given by:</a:t>
            </a:r>
          </a:p>
          <a:p>
            <a:pPr eaLnBrk="1" fontAlgn="auto" hangingPunct="1">
              <a:lnSpc>
                <a:spcPct val="90000"/>
              </a:lnSpc>
              <a:buClr>
                <a:schemeClr val="tx1"/>
              </a:buClr>
              <a:buFont typeface="Arial"/>
              <a:buChar char="•"/>
              <a:defRPr/>
            </a:pPr>
            <a:endParaRPr lang="en-US" altLang="en-US" sz="2800">
              <a:solidFill>
                <a:schemeClr val="tx1">
                  <a:lumMod val="85000"/>
                  <a:lumOff val="15000"/>
                </a:schemeClr>
              </a:solidFill>
            </a:endParaRPr>
          </a:p>
        </p:txBody>
      </p:sp>
      <p:graphicFrame>
        <p:nvGraphicFramePr>
          <p:cNvPr id="26628" name="Object 4"/>
          <p:cNvGraphicFramePr>
            <a:graphicFrameLocks noChangeAspect="1"/>
          </p:cNvGraphicFramePr>
          <p:nvPr>
            <p:extLst>
              <p:ext uri="{D42A27DB-BD31-4B8C-83A1-F6EECF244321}">
                <p14:modId xmlns:p14="http://schemas.microsoft.com/office/powerpoint/2010/main" val="2224933782"/>
              </p:ext>
            </p:extLst>
          </p:nvPr>
        </p:nvGraphicFramePr>
        <p:xfrm>
          <a:off x="1367251" y="3501008"/>
          <a:ext cx="3280949" cy="858515"/>
        </p:xfrm>
        <a:graphic>
          <a:graphicData uri="http://schemas.openxmlformats.org/presentationml/2006/ole">
            <mc:AlternateContent xmlns:mc="http://schemas.openxmlformats.org/markup-compatibility/2006">
              <mc:Choice xmlns:v="urn:schemas-microsoft-com:vml" Requires="v">
                <p:oleObj name="Document" r:id="rId2" imgW="1167384" imgH="304800" progId="Word.Document.8">
                  <p:embed/>
                </p:oleObj>
              </mc:Choice>
              <mc:Fallback>
                <p:oleObj name="Document" r:id="rId2" imgW="1167384" imgH="30480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251" y="3501008"/>
                        <a:ext cx="3280949" cy="858515"/>
                      </a:xfrm>
                      <a:prstGeom prst="rect">
                        <a:avLst/>
                      </a:prstGeom>
                      <a:noFill/>
                      <a:ln>
                        <a:noFill/>
                      </a:ln>
                      <a:effectLst/>
                    </p:spPr>
                  </p:pic>
                </p:oleObj>
              </mc:Fallback>
            </mc:AlternateContent>
          </a:graphicData>
        </a:graphic>
      </p:graphicFrame>
      <p:sp>
        <p:nvSpPr>
          <p:cNvPr id="26629" name="Rectangle 5"/>
          <p:cNvSpPr>
            <a:spLocks noChangeArrowheads="1"/>
          </p:cNvSpPr>
          <p:nvPr/>
        </p:nvSpPr>
        <p:spPr bwMode="auto">
          <a:xfrm>
            <a:off x="-396552" y="5029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lnSpc>
                <a:spcPct val="90000"/>
              </a:lnSpc>
            </a:pPr>
            <a:r>
              <a:rPr lang="en-US" altLang="en-US" sz="2400" i="1"/>
              <a:t>d</a:t>
            </a:r>
            <a:r>
              <a:rPr lang="en-US" altLang="en-US" sz="2400"/>
              <a:t> is the thickness of the hall plate, </a:t>
            </a:r>
          </a:p>
          <a:p>
            <a:pPr lvl="1">
              <a:lnSpc>
                <a:spcPct val="90000"/>
              </a:lnSpc>
            </a:pPr>
            <a:r>
              <a:rPr lang="en-US" altLang="en-US" sz="2400" i="1"/>
              <a:t>n</a:t>
            </a:r>
            <a:r>
              <a:rPr lang="en-US" altLang="en-US" sz="2400"/>
              <a:t> is the carrier density [charges/m</a:t>
            </a:r>
            <a:r>
              <a:rPr lang="en-US" altLang="en-US" sz="2400" baseline="30000"/>
              <a:t>3</a:t>
            </a:r>
            <a:r>
              <a:rPr lang="en-US" altLang="en-US" sz="2400"/>
              <a:t>]  </a:t>
            </a:r>
          </a:p>
          <a:p>
            <a:pPr lvl="1">
              <a:lnSpc>
                <a:spcPct val="90000"/>
              </a:lnSpc>
            </a:pPr>
            <a:r>
              <a:rPr lang="en-US" altLang="en-US" sz="2400" i="1"/>
              <a:t>q</a:t>
            </a:r>
            <a:r>
              <a:rPr lang="en-US" altLang="en-US" sz="2400"/>
              <a:t> is the charge of the electron [C]</a:t>
            </a:r>
          </a:p>
        </p:txBody>
      </p:sp>
      <p:pic>
        <p:nvPicPr>
          <p:cNvPr id="6" name="Picture 5" descr="hall effect linear volt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844" y="3933056"/>
            <a:ext cx="3841675"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325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71563" y="476250"/>
            <a:ext cx="6797675" cy="1303338"/>
          </a:xfrm>
        </p:spPr>
        <p:txBody>
          <a:bodyPr/>
          <a:lstStyle/>
          <a:p>
            <a:pPr eaLnBrk="1" hangingPunct="1"/>
            <a:r>
              <a:rPr lang="en-US" altLang="en-US">
                <a:ln>
                  <a:noFill/>
                </a:ln>
              </a:rPr>
              <a:t>Hall effect - principles</a:t>
            </a:r>
            <a:endParaRPr lang="en-US" altLang="en-US" b="1">
              <a:ln>
                <a:noFill/>
              </a:ln>
            </a:endParaRPr>
          </a:p>
        </p:txBody>
      </p:sp>
      <p:sp>
        <p:nvSpPr>
          <p:cNvPr id="111619" name="Rectangle 3"/>
          <p:cNvSpPr>
            <a:spLocks noGrp="1" noChangeArrowheads="1"/>
          </p:cNvSpPr>
          <p:nvPr>
            <p:ph idx="1"/>
          </p:nvPr>
        </p:nvSpPr>
        <p:spPr>
          <a:xfrm>
            <a:off x="179512" y="2133600"/>
            <a:ext cx="8964488" cy="3352800"/>
          </a:xfrm>
        </p:spPr>
        <p:txBody>
          <a:bodyPr rtlCol="0">
            <a:noAutofit/>
          </a:bodyPr>
          <a:lstStyle/>
          <a:p>
            <a:pPr eaLnBrk="1" fontAlgn="auto" hangingPunct="1">
              <a:lnSpc>
                <a:spcPct val="90000"/>
              </a:lnSpc>
              <a:buFont typeface="Arial"/>
              <a:buChar char="•"/>
              <a:defRPr/>
            </a:pPr>
            <a:r>
              <a:rPr lang="en-US" altLang="en-US">
                <a:solidFill>
                  <a:schemeClr val="tx1">
                    <a:lumMod val="85000"/>
                    <a:lumOff val="15000"/>
                  </a:schemeClr>
                </a:solidFill>
              </a:rPr>
              <a:t>If the current changes direction or the magnetic field changes direction, the polarity of the Hall voltage flips. </a:t>
            </a:r>
          </a:p>
          <a:p>
            <a:pPr eaLnBrk="1" fontAlgn="auto" hangingPunct="1">
              <a:lnSpc>
                <a:spcPct val="90000"/>
              </a:lnSpc>
              <a:buFont typeface="Arial"/>
              <a:buChar char="•"/>
              <a:defRPr/>
            </a:pPr>
            <a:r>
              <a:rPr lang="en-US" altLang="en-US">
                <a:solidFill>
                  <a:schemeClr val="tx1">
                    <a:lumMod val="85000"/>
                    <a:lumOff val="15000"/>
                  </a:schemeClr>
                </a:solidFill>
              </a:rPr>
              <a:t>The Hall effect sensor is polarity dependent, </a:t>
            </a:r>
          </a:p>
          <a:p>
            <a:pPr lvl="1" eaLnBrk="1" fontAlgn="auto" hangingPunct="1">
              <a:lnSpc>
                <a:spcPct val="90000"/>
              </a:lnSpc>
              <a:buFont typeface="Arial"/>
              <a:buChar char="•"/>
              <a:defRPr/>
            </a:pPr>
            <a:r>
              <a:rPr lang="en-US" altLang="en-US">
                <a:solidFill>
                  <a:schemeClr val="tx1">
                    <a:lumMod val="85000"/>
                    <a:lumOff val="15000"/>
                  </a:schemeClr>
                </a:solidFill>
              </a:rPr>
              <a:t>may be used to measure direction of a field </a:t>
            </a:r>
          </a:p>
          <a:p>
            <a:pPr lvl="1" eaLnBrk="1" fontAlgn="auto" hangingPunct="1">
              <a:lnSpc>
                <a:spcPct val="90000"/>
              </a:lnSpc>
              <a:buFont typeface="Arial"/>
              <a:buChar char="•"/>
              <a:defRPr/>
            </a:pPr>
            <a:r>
              <a:rPr lang="en-US" altLang="en-US">
                <a:solidFill>
                  <a:schemeClr val="tx1">
                    <a:lumMod val="85000"/>
                    <a:lumOff val="15000"/>
                  </a:schemeClr>
                </a:solidFill>
              </a:rPr>
              <a:t>or direction of motion if the sensor is properly set up.</a:t>
            </a:r>
          </a:p>
          <a:p>
            <a:pPr eaLnBrk="1" fontAlgn="auto" hangingPunct="1">
              <a:lnSpc>
                <a:spcPct val="90000"/>
              </a:lnSpc>
              <a:buFont typeface="Arial"/>
              <a:buChar char="•"/>
              <a:defRPr/>
            </a:pPr>
            <a:r>
              <a:rPr lang="en-US" altLang="en-US">
                <a:solidFill>
                  <a:schemeClr val="tx1">
                    <a:lumMod val="85000"/>
                    <a:lumOff val="15000"/>
                  </a:schemeClr>
                </a:solidFill>
              </a:rPr>
              <a:t>The term 1/</a:t>
            </a:r>
            <a:r>
              <a:rPr lang="en-US" altLang="en-US" err="1">
                <a:solidFill>
                  <a:schemeClr val="tx1">
                    <a:lumMod val="85000"/>
                    <a:lumOff val="15000"/>
                  </a:schemeClr>
                </a:solidFill>
              </a:rPr>
              <a:t>qn</a:t>
            </a:r>
            <a:r>
              <a:rPr lang="en-US" altLang="en-US">
                <a:solidFill>
                  <a:schemeClr val="tx1">
                    <a:lumMod val="85000"/>
                    <a:lumOff val="15000"/>
                  </a:schemeClr>
                </a:solidFill>
              </a:rPr>
              <a:t> [m</a:t>
            </a:r>
            <a:r>
              <a:rPr lang="en-US" altLang="en-US" baseline="30000">
                <a:solidFill>
                  <a:schemeClr val="tx1">
                    <a:lumMod val="85000"/>
                    <a:lumOff val="15000"/>
                  </a:schemeClr>
                </a:solidFill>
              </a:rPr>
              <a:t>3</a:t>
            </a:r>
            <a:r>
              <a:rPr lang="en-US" altLang="en-US">
                <a:solidFill>
                  <a:schemeClr val="tx1">
                    <a:lumMod val="85000"/>
                    <a:lumOff val="15000"/>
                  </a:schemeClr>
                </a:solidFill>
              </a:rPr>
              <a:t>/C] is material dependent and is called the Hall coefficient </a:t>
            </a:r>
            <a:r>
              <a:rPr lang="en-US" altLang="en-US" i="1">
                <a:solidFill>
                  <a:schemeClr val="tx1">
                    <a:lumMod val="85000"/>
                    <a:lumOff val="15000"/>
                  </a:schemeClr>
                </a:solidFill>
              </a:rPr>
              <a:t>K</a:t>
            </a:r>
            <a:r>
              <a:rPr lang="en-US" altLang="en-US" i="1" baseline="-25000">
                <a:solidFill>
                  <a:schemeClr val="tx1">
                    <a:lumMod val="85000"/>
                    <a:lumOff val="15000"/>
                  </a:schemeClr>
                </a:solidFill>
              </a:rPr>
              <a:t>H</a:t>
            </a:r>
            <a:r>
              <a:rPr lang="en-US" altLang="en-US">
                <a:solidFill>
                  <a:schemeClr val="tx1">
                    <a:lumMod val="85000"/>
                    <a:lumOff val="15000"/>
                  </a:schemeClr>
                </a:solidFill>
              </a:rPr>
              <a:t>. </a:t>
            </a:r>
          </a:p>
        </p:txBody>
      </p:sp>
    </p:spTree>
    <p:extLst>
      <p:ext uri="{BB962C8B-B14F-4D97-AF65-F5344CB8AC3E}">
        <p14:creationId xmlns:p14="http://schemas.microsoft.com/office/powerpoint/2010/main" val="4099856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71563" y="476250"/>
            <a:ext cx="6797675" cy="1303338"/>
          </a:xfrm>
        </p:spPr>
        <p:txBody>
          <a:bodyPr/>
          <a:lstStyle/>
          <a:p>
            <a:pPr eaLnBrk="1" hangingPunct="1"/>
            <a:r>
              <a:rPr lang="en-US" altLang="en-US">
                <a:ln>
                  <a:noFill/>
                </a:ln>
              </a:rPr>
              <a:t>Hall coefficient</a:t>
            </a:r>
            <a:endParaRPr lang="en-US" altLang="en-US" b="1">
              <a:ln>
                <a:noFill/>
              </a:ln>
            </a:endParaRPr>
          </a:p>
        </p:txBody>
      </p:sp>
      <p:sp>
        <p:nvSpPr>
          <p:cNvPr id="28675" name="Rectangle 3"/>
          <p:cNvSpPr>
            <a:spLocks noGrp="1" noChangeArrowheads="1"/>
          </p:cNvSpPr>
          <p:nvPr>
            <p:ph idx="1"/>
          </p:nvPr>
        </p:nvSpPr>
        <p:spPr>
          <a:xfrm>
            <a:off x="685800" y="1828800"/>
            <a:ext cx="7924800" cy="609600"/>
          </a:xfrm>
        </p:spPr>
        <p:txBody>
          <a:bodyPr/>
          <a:lstStyle/>
          <a:p>
            <a:pPr eaLnBrk="1" hangingPunct="1"/>
            <a:r>
              <a:rPr lang="en-US" altLang="en-US" sz="2800"/>
              <a:t>The hall voltage is usually represented as:</a:t>
            </a:r>
            <a:endParaRPr lang="en-US" altLang="en-US"/>
          </a:p>
        </p:txBody>
      </p:sp>
      <p:sp>
        <p:nvSpPr>
          <p:cNvPr id="28677" name="Rectangle 5"/>
          <p:cNvSpPr>
            <a:spLocks noChangeArrowheads="1"/>
          </p:cNvSpPr>
          <p:nvPr/>
        </p:nvSpPr>
        <p:spPr bwMode="auto">
          <a:xfrm>
            <a:off x="762000" y="3429000"/>
            <a:ext cx="7848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Char char="•"/>
            </a:pPr>
            <a:r>
              <a:rPr lang="en-US" altLang="en-US" sz="2800"/>
              <a:t> Hall coefficients vary from material to material </a:t>
            </a:r>
          </a:p>
          <a:p>
            <a:pPr>
              <a:buFontTx/>
              <a:buChar char="•"/>
            </a:pPr>
            <a:r>
              <a:rPr lang="en-US" altLang="en-US" sz="2800"/>
              <a:t> Are particularly large in semiconductors. </a:t>
            </a:r>
          </a:p>
          <a:p>
            <a:pPr>
              <a:buFontTx/>
              <a:buChar char="•"/>
            </a:pPr>
            <a:r>
              <a:rPr lang="en-US" altLang="en-US" sz="2800"/>
              <a:t> Hall voltage is linear with respect to the field for   given current and dimensions. </a:t>
            </a:r>
          </a:p>
          <a:p>
            <a:pPr>
              <a:buFontTx/>
              <a:buChar char="•"/>
            </a:pPr>
            <a:r>
              <a:rPr lang="en-US" altLang="en-US" sz="2800"/>
              <a:t> Hall coefficient is temperature dependent and this must be compensated if accurate sensing is needed. </a:t>
            </a:r>
          </a:p>
        </p:txBody>
      </p:sp>
      <p:pic>
        <p:nvPicPr>
          <p:cNvPr id="286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369" y="2636968"/>
            <a:ext cx="3733862" cy="79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072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Few applications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7" y="1599742"/>
            <a:ext cx="3984000" cy="29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135238" y="1599742"/>
            <a:ext cx="4973206" cy="2987999"/>
          </a:xfrm>
        </p:spPr>
      </p:pic>
      <p:sp>
        <p:nvSpPr>
          <p:cNvPr id="4" name="Rectangle 3"/>
          <p:cNvSpPr/>
          <p:nvPr/>
        </p:nvSpPr>
        <p:spPr>
          <a:xfrm>
            <a:off x="4283968" y="4869160"/>
            <a:ext cx="4362861" cy="369332"/>
          </a:xfrm>
          <a:prstGeom prst="rect">
            <a:avLst/>
          </a:prstGeom>
        </p:spPr>
        <p:txBody>
          <a:bodyPr wrap="none">
            <a:spAutoFit/>
          </a:bodyPr>
          <a:lstStyle/>
          <a:p>
            <a:r>
              <a:rPr lang="en-US" altLang="en-US">
                <a:solidFill>
                  <a:schemeClr val="tx1">
                    <a:lumMod val="85000"/>
                    <a:lumOff val="15000"/>
                  </a:schemeClr>
                </a:solidFill>
              </a:rPr>
              <a:t>Hall sensors used to control a CDROM motor</a:t>
            </a:r>
            <a:endParaRPr lang="en-IN"/>
          </a:p>
        </p:txBody>
      </p:sp>
      <p:sp>
        <p:nvSpPr>
          <p:cNvPr id="6" name="Rectangle 5"/>
          <p:cNvSpPr/>
          <p:nvPr/>
        </p:nvSpPr>
        <p:spPr>
          <a:xfrm>
            <a:off x="344707" y="4869160"/>
            <a:ext cx="3313599" cy="369332"/>
          </a:xfrm>
          <a:prstGeom prst="rect">
            <a:avLst/>
          </a:prstGeom>
        </p:spPr>
        <p:txBody>
          <a:bodyPr wrap="none">
            <a:spAutoFit/>
          </a:bodyPr>
          <a:lstStyle/>
          <a:p>
            <a:r>
              <a:rPr lang="en-IN"/>
              <a:t>Engine fan with Hall effect sensor</a:t>
            </a:r>
          </a:p>
        </p:txBody>
      </p:sp>
    </p:spTree>
    <p:extLst>
      <p:ext uri="{BB962C8B-B14F-4D97-AF65-F5344CB8AC3E}">
        <p14:creationId xmlns:p14="http://schemas.microsoft.com/office/powerpoint/2010/main" val="3922028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7/7e/Hall_sensor_tach.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466" y="1701923"/>
            <a:ext cx="2609850" cy="1943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261" y="4089846"/>
            <a:ext cx="3200360" cy="923330"/>
          </a:xfrm>
          <a:prstGeom prst="rect">
            <a:avLst/>
          </a:prstGeom>
        </p:spPr>
        <p:txBody>
          <a:bodyPr wrap="square">
            <a:spAutoFit/>
          </a:bodyPr>
          <a:lstStyle/>
          <a:p>
            <a:pPr algn="just"/>
            <a:r>
              <a:rPr lang="en-IN"/>
              <a:t>A wheel containing two magnets passing by a Hall effect sensor</a:t>
            </a:r>
          </a:p>
        </p:txBody>
      </p:sp>
      <p:pic>
        <p:nvPicPr>
          <p:cNvPr id="2052" name="Picture 4" descr="https://upload.wikimedia.org/wikipedia/commons/9/9c/Cylinders_with_Hall_sens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129" y="1449256"/>
            <a:ext cx="2587596" cy="428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52927" y="5685055"/>
            <a:ext cx="4572000" cy="1200329"/>
          </a:xfrm>
          <a:prstGeom prst="rect">
            <a:avLst/>
          </a:prstGeom>
        </p:spPr>
        <p:txBody>
          <a:bodyPr>
            <a:spAutoFit/>
          </a:bodyPr>
          <a:lstStyle/>
          <a:p>
            <a:pPr algn="just"/>
            <a:r>
              <a:rPr lang="en-IN"/>
              <a:t>The magnetic piston (1) in this pneumatic cylinder will cause the Hall effect sensors (2 and 3) mounted on its outer wall to activate when it is fully retracted or extended.</a:t>
            </a:r>
          </a:p>
        </p:txBody>
      </p:sp>
      <p:sp>
        <p:nvSpPr>
          <p:cNvPr id="8" name="Rectangle 7"/>
          <p:cNvSpPr/>
          <p:nvPr/>
        </p:nvSpPr>
        <p:spPr>
          <a:xfrm>
            <a:off x="-1" y="28334"/>
            <a:ext cx="9124927" cy="923330"/>
          </a:xfrm>
          <a:prstGeom prst="rect">
            <a:avLst/>
          </a:prstGeom>
        </p:spPr>
        <p:txBody>
          <a:bodyPr wrap="square">
            <a:spAutoFit/>
          </a:bodyPr>
          <a:lstStyle/>
          <a:p>
            <a:pPr algn="just"/>
            <a:r>
              <a:rPr lang="en-IN"/>
              <a:t>A Hall effect sensor is a transducer that varies its output voltage in response to a magnetic field. Hall effect sensors are used for proximity switching, positioning, speed detection, and current sensing applications</a:t>
            </a:r>
          </a:p>
        </p:txBody>
      </p:sp>
    </p:spTree>
    <p:extLst>
      <p:ext uri="{BB962C8B-B14F-4D97-AF65-F5344CB8AC3E}">
        <p14:creationId xmlns:p14="http://schemas.microsoft.com/office/powerpoint/2010/main" val="1125712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buNone/>
            </a:pPr>
            <a:r>
              <a:rPr lang="en-IN"/>
              <a:t>Applications</a:t>
            </a:r>
          </a:p>
          <a:p>
            <a:pPr marL="0" indent="0">
              <a:buNone/>
            </a:pPr>
            <a:r>
              <a:rPr lang="en-IN"/>
              <a:t>Position sensing</a:t>
            </a:r>
          </a:p>
          <a:p>
            <a:r>
              <a:rPr lang="en-IN"/>
              <a:t>Sensing the presence of magnetic objects (connected with the position sensing) is the most common industrial application of Hall effect sensors, especially those operating in the switch mode (on/off mode). The Hall effect sensors are also used in the brushless DC motor to sense the position of the rotor and to switch the transistors in the right sequence.</a:t>
            </a:r>
          </a:p>
          <a:p>
            <a:endParaRPr lang="en-IN"/>
          </a:p>
          <a:p>
            <a:pPr marL="0" indent="0">
              <a:buNone/>
            </a:pPr>
            <a:r>
              <a:rPr lang="en-IN"/>
              <a:t>Direct current (DC) transformers</a:t>
            </a:r>
          </a:p>
          <a:p>
            <a:r>
              <a:rPr lang="en-IN"/>
              <a:t>Hall effect sensors may be utilized for contactless measurements of DC current in current transformers. In such a case the Hall effect sensor is mounted in the gap in magnetic core around the current conductor. As a result, the DC magnetic flux can be measured, and the DC current in the conductor can be calculated.</a:t>
            </a:r>
          </a:p>
          <a:p>
            <a:endParaRPr lang="en-IN"/>
          </a:p>
          <a:p>
            <a:pPr marL="0" indent="0">
              <a:buNone/>
            </a:pPr>
            <a:r>
              <a:rPr lang="en-IN"/>
              <a:t>Automotive fuel level indicator</a:t>
            </a:r>
          </a:p>
          <a:p>
            <a:r>
              <a:rPr lang="en-IN"/>
              <a:t>The Hall sensor is used in some automotive fuel level indicators. The main principle of operation of such indicator is position sensing of a floating element. This can either be done by using a vertical float magnet or a rotating lever sensor.</a:t>
            </a:r>
          </a:p>
          <a:p>
            <a:endParaRPr lang="en-IN"/>
          </a:p>
          <a:p>
            <a:r>
              <a:rPr lang="en-IN"/>
              <a:t>In a vertical float system a permanent magnet is mounted on the surface of a floating object. The current carrying conductor is fixed on the top of the tank lining up with the magnet. When the level of fuel rises, an increasing magnetic field is applied on the current resulting in higher Hall voltage. As the fuel level decreases, the Hall voltage will also decrease. The fuel level is indicated and displayed by proper signal condition of Hall voltage.</a:t>
            </a:r>
          </a:p>
        </p:txBody>
      </p:sp>
    </p:spTree>
    <p:extLst>
      <p:ext uri="{BB962C8B-B14F-4D97-AF65-F5344CB8AC3E}">
        <p14:creationId xmlns:p14="http://schemas.microsoft.com/office/powerpoint/2010/main" val="198101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3300-31A3-4937-8DB3-E565CAFB5A7E}"/>
              </a:ext>
            </a:extLst>
          </p:cNvPr>
          <p:cNvSpPr>
            <a:spLocks noGrp="1"/>
          </p:cNvSpPr>
          <p:nvPr>
            <p:ph type="title"/>
          </p:nvPr>
        </p:nvSpPr>
        <p:spPr>
          <a:xfrm>
            <a:off x="827584" y="116632"/>
            <a:ext cx="7290054" cy="1499616"/>
          </a:xfrm>
        </p:spPr>
        <p:txBody>
          <a:bodyPr/>
          <a:lstStyle/>
          <a:p>
            <a:r>
              <a:rPr lang="en-US"/>
              <a:t>Course-modules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810948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18" y="2637761"/>
            <a:ext cx="8123228" cy="403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13FA-62CA-4726-8679-FA600DE6DACC}"/>
              </a:ext>
            </a:extLst>
          </p:cNvPr>
          <p:cNvSpPr>
            <a:spLocks noGrp="1"/>
          </p:cNvSpPr>
          <p:nvPr>
            <p:ph type="title"/>
          </p:nvPr>
        </p:nvSpPr>
        <p:spPr/>
        <p:txBody>
          <a:bodyPr/>
          <a:lstStyle/>
          <a:p>
            <a:r>
              <a:rPr lang="en-US"/>
              <a:t>Books to follow</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804404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defRPr/>
            </a:pPr>
            <a:r>
              <a:rPr lang="en-US">
                <a:solidFill>
                  <a:schemeClr val="tx1"/>
                </a:solidFill>
              </a:rPr>
              <a:t>Some general statements</a:t>
            </a:r>
          </a:p>
        </p:txBody>
      </p:sp>
      <p:sp>
        <p:nvSpPr>
          <p:cNvPr id="3075" name="Rectangle 3"/>
          <p:cNvSpPr>
            <a:spLocks noGrp="1" noChangeArrowheads="1"/>
          </p:cNvSpPr>
          <p:nvPr>
            <p:ph type="body" idx="1"/>
          </p:nvPr>
        </p:nvSpPr>
        <p:spPr/>
        <p:txBody>
          <a:bodyPr/>
          <a:lstStyle/>
          <a:p>
            <a:pPr>
              <a:defRPr/>
            </a:pPr>
            <a:r>
              <a:rPr lang="en-US"/>
              <a:t>Sensors/actuators are common</a:t>
            </a:r>
          </a:p>
          <a:p>
            <a:pPr>
              <a:defRPr/>
            </a:pPr>
            <a:r>
              <a:rPr lang="en-US"/>
              <a:t>Usually integrated in a system (never alone)</a:t>
            </a:r>
          </a:p>
          <a:p>
            <a:pPr>
              <a:defRPr/>
            </a:pPr>
            <a:r>
              <a:rPr lang="en-US"/>
              <a:t>A system of any complexity cannot be designed without them</a:t>
            </a:r>
          </a:p>
          <a:p>
            <a:pPr>
              <a:defRPr/>
            </a:pPr>
            <a:r>
              <a:rPr lang="en-US"/>
              <a:t>Very difficult to classify</a:t>
            </a:r>
          </a:p>
          <a:p>
            <a:pPr>
              <a:defRPr/>
            </a:pPr>
            <a:r>
              <a:rPr lang="en-US"/>
              <a:t>Difficult to get good data on them</a:t>
            </a:r>
          </a:p>
          <a:p>
            <a:pPr>
              <a:defRPr/>
            </a:pPr>
            <a:r>
              <a:rPr lang="en-US"/>
              <a:t>Definitions and terms are confusing</a:t>
            </a:r>
          </a:p>
        </p:txBody>
      </p:sp>
    </p:spTree>
    <p:extLst>
      <p:ext uri="{BB962C8B-B14F-4D97-AF65-F5344CB8AC3E}">
        <p14:creationId xmlns:p14="http://schemas.microsoft.com/office/powerpoint/2010/main" val="33891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a:solidFill>
                  <a:schemeClr val="tx1"/>
                </a:solidFill>
              </a:rPr>
              <a:t>Definitions</a:t>
            </a:r>
          </a:p>
        </p:txBody>
      </p:sp>
      <p:sp>
        <p:nvSpPr>
          <p:cNvPr id="4099" name="Rectangle 3"/>
          <p:cNvSpPr>
            <a:spLocks noGrp="1" noChangeArrowheads="1"/>
          </p:cNvSpPr>
          <p:nvPr>
            <p:ph type="body" idx="1"/>
          </p:nvPr>
        </p:nvSpPr>
        <p:spPr/>
        <p:txBody>
          <a:bodyPr/>
          <a:lstStyle/>
          <a:p>
            <a:pPr>
              <a:defRPr/>
            </a:pPr>
            <a:r>
              <a:rPr lang="en-US"/>
              <a:t>What are sensors and actuators?</a:t>
            </a:r>
          </a:p>
          <a:p>
            <a:pPr>
              <a:defRPr/>
            </a:pPr>
            <a:r>
              <a:rPr lang="en-US"/>
              <a:t>Why are they so difficult to classify?</a:t>
            </a:r>
          </a:p>
          <a:p>
            <a:pPr>
              <a:defRPr/>
            </a:pPr>
            <a:r>
              <a:rPr lang="en-US"/>
              <a:t>Too many principles involved</a:t>
            </a:r>
          </a:p>
          <a:p>
            <a:pPr>
              <a:defRPr/>
            </a:pPr>
            <a:r>
              <a:rPr lang="en-US"/>
              <a:t>Multi-discipline devices</a:t>
            </a:r>
          </a:p>
          <a:p>
            <a:pPr>
              <a:defRPr/>
            </a:pPr>
            <a:r>
              <a:rPr lang="en-US"/>
              <a:t>A mix of approaches to their design</a:t>
            </a:r>
          </a:p>
          <a:p>
            <a:pPr>
              <a:defRPr/>
            </a:pPr>
            <a:r>
              <a:rPr lang="en-US"/>
              <a:t>A mix of units and a range of complexities</a:t>
            </a:r>
          </a:p>
        </p:txBody>
      </p:sp>
    </p:spTree>
    <p:extLst>
      <p:ext uri="{BB962C8B-B14F-4D97-AF65-F5344CB8AC3E}">
        <p14:creationId xmlns:p14="http://schemas.microsoft.com/office/powerpoint/2010/main" val="204006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a:solidFill>
                  <a:schemeClr val="tx1"/>
                </a:solidFill>
              </a:rPr>
              <a:t>Definitions - Sensors</a:t>
            </a:r>
          </a:p>
        </p:txBody>
      </p:sp>
      <p:sp>
        <p:nvSpPr>
          <p:cNvPr id="5123" name="Rectangle 3"/>
          <p:cNvSpPr>
            <a:spLocks noGrp="1" noChangeArrowheads="1"/>
          </p:cNvSpPr>
          <p:nvPr>
            <p:ph type="body" idx="1"/>
          </p:nvPr>
        </p:nvSpPr>
        <p:spPr/>
        <p:txBody>
          <a:bodyPr/>
          <a:lstStyle/>
          <a:p>
            <a:pPr>
              <a:lnSpc>
                <a:spcPct val="80000"/>
              </a:lnSpc>
              <a:defRPr/>
            </a:pPr>
            <a:r>
              <a:rPr lang="en-US"/>
              <a:t>Also called: transducer, probe, gauge, detector, pick-up etc.</a:t>
            </a:r>
          </a:p>
          <a:p>
            <a:pPr>
              <a:lnSpc>
                <a:spcPct val="80000"/>
              </a:lnSpc>
              <a:defRPr/>
            </a:pPr>
            <a:r>
              <a:rPr lang="en-US"/>
              <a:t>Start with the dictionary:</a:t>
            </a:r>
          </a:p>
          <a:p>
            <a:pPr>
              <a:lnSpc>
                <a:spcPct val="80000"/>
              </a:lnSpc>
              <a:defRPr/>
            </a:pPr>
            <a:r>
              <a:rPr lang="en-US" sz="1800"/>
              <a:t>A device that responds to a physical stimulus and transmits a resulting impulse. (New Collegiate Dictionary)</a:t>
            </a:r>
          </a:p>
          <a:p>
            <a:pPr>
              <a:lnSpc>
                <a:spcPct val="80000"/>
              </a:lnSpc>
              <a:buFont typeface="Wingdings" pitchFamily="2" charset="2"/>
              <a:buNone/>
              <a:defRPr/>
            </a:pPr>
            <a:r>
              <a:rPr lang="en-US" sz="1800"/>
              <a:t>	</a:t>
            </a:r>
          </a:p>
          <a:p>
            <a:pPr>
              <a:lnSpc>
                <a:spcPct val="80000"/>
              </a:lnSpc>
              <a:defRPr/>
            </a:pPr>
            <a:r>
              <a:rPr lang="en-US" sz="1800"/>
              <a:t>A device, such as a photoelectric cell, that receives and responds to a signal or stimulus. (American Heritage Dictionary, 3</a:t>
            </a:r>
            <a:r>
              <a:rPr lang="en-US" sz="1800" baseline="30000"/>
              <a:t>rd</a:t>
            </a:r>
            <a:r>
              <a:rPr lang="en-US" sz="1800"/>
              <a:t> ed., 1996)</a:t>
            </a:r>
          </a:p>
          <a:p>
            <a:pPr>
              <a:lnSpc>
                <a:spcPct val="80000"/>
              </a:lnSpc>
              <a:defRPr/>
            </a:pPr>
            <a:endParaRPr lang="en-US" sz="1800"/>
          </a:p>
          <a:p>
            <a:pPr>
              <a:lnSpc>
                <a:spcPct val="80000"/>
              </a:lnSpc>
              <a:defRPr/>
            </a:pPr>
            <a:r>
              <a:rPr lang="en-US" sz="1800"/>
              <a:t>A device that responds to a physical stimulus (as heat, light, sound, pressure, magnetism, or a particular motion) and transmits a resulting impulse (as for measurement or operating a control) . (Webster, 3</a:t>
            </a:r>
            <a:r>
              <a:rPr lang="en-US" sz="1800" baseline="30000"/>
              <a:t>rd</a:t>
            </a:r>
            <a:r>
              <a:rPr lang="en-US" sz="1800"/>
              <a:t> ed., 1999)</a:t>
            </a:r>
            <a:endParaRPr lang="en-US"/>
          </a:p>
        </p:txBody>
      </p:sp>
    </p:spTree>
    <p:extLst>
      <p:ext uri="{BB962C8B-B14F-4D97-AF65-F5344CB8AC3E}">
        <p14:creationId xmlns:p14="http://schemas.microsoft.com/office/powerpoint/2010/main" val="576300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per them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8b3528e-c29d-4111-b526-c93a7a094c4f">
      <Terms xmlns="http://schemas.microsoft.com/office/infopath/2007/PartnerControls"/>
    </lcf76f155ced4ddcb4097134ff3c332f>
    <TaxCatchAll xmlns="6562e32e-0032-41c3-8e5b-5171b9e2853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30828B62F68548B536606B169F73C7" ma:contentTypeVersion="12" ma:contentTypeDescription="Create a new document." ma:contentTypeScope="" ma:versionID="216f2672dfce6dbe1d1afb2429bac517">
  <xsd:schema xmlns:xsd="http://www.w3.org/2001/XMLSchema" xmlns:xs="http://www.w3.org/2001/XMLSchema" xmlns:p="http://schemas.microsoft.com/office/2006/metadata/properties" xmlns:ns2="f8b3528e-c29d-4111-b526-c93a7a094c4f" xmlns:ns3="6562e32e-0032-41c3-8e5b-5171b9e2853b" targetNamespace="http://schemas.microsoft.com/office/2006/metadata/properties" ma:root="true" ma:fieldsID="5f52127f2fff5fb3e26a432dde7a99c6" ns2:_="" ns3:_="">
    <xsd:import namespace="f8b3528e-c29d-4111-b526-c93a7a094c4f"/>
    <xsd:import namespace="6562e32e-0032-41c3-8e5b-5171b9e2853b"/>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b3528e-c29d-4111-b526-c93a7a094c4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562e32e-0032-41c3-8e5b-5171b9e2853b"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900aa54-3d3d-448f-b84a-e36aa217c4db}" ma:internalName="TaxCatchAll" ma:showField="CatchAllData" ma:web="6562e32e-0032-41c3-8e5b-5171b9e2853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5A36C6-2525-4466-ACCC-152515D5C689}">
  <ds:schemaRefs>
    <ds:schemaRef ds:uri="6562e32e-0032-41c3-8e5b-5171b9e2853b"/>
    <ds:schemaRef ds:uri="f8b3528e-c29d-4111-b526-c93a7a094c4f"/>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D73371-B8F1-43EA-8BB4-61298FE07677}">
  <ds:schemaRefs>
    <ds:schemaRef ds:uri="6562e32e-0032-41c3-8e5b-5171b9e2853b"/>
    <ds:schemaRef ds:uri="f8b3528e-c29d-4111-b526-c93a7a094c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BF1B12-838F-4F75-AB4B-311AC2E7BB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super theme</Template>
  <Application>Microsoft Office PowerPoint</Application>
  <PresentationFormat>On-screen Show (4:3)</PresentationFormat>
  <Slides>49</Slides>
  <Notes>30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super theme</vt:lpstr>
      <vt:lpstr>Sensors Technology</vt:lpstr>
      <vt:lpstr>Objectives</vt:lpstr>
      <vt:lpstr>Course Outcomes</vt:lpstr>
      <vt:lpstr>Course- modules</vt:lpstr>
      <vt:lpstr>Course-modules</vt:lpstr>
      <vt:lpstr>Books to follow</vt:lpstr>
      <vt:lpstr>Some general statements</vt:lpstr>
      <vt:lpstr>Definitions</vt:lpstr>
      <vt:lpstr>Definitions - Sensors</vt:lpstr>
      <vt:lpstr>Definitions - Transducer</vt:lpstr>
      <vt:lpstr>Definitions - Actuator</vt:lpstr>
      <vt:lpstr>More confusion</vt:lpstr>
      <vt:lpstr>Example</vt:lpstr>
      <vt:lpstr>Example</vt:lpstr>
      <vt:lpstr>Example</vt:lpstr>
      <vt:lpstr>Example</vt:lpstr>
      <vt:lpstr>Our definitions:</vt:lpstr>
      <vt:lpstr>Our definitions:</vt:lpstr>
      <vt:lpstr>Classification of Sensors and Actuators</vt:lpstr>
      <vt:lpstr>1. Active and passive sensors</vt:lpstr>
      <vt:lpstr>2. Contact and noncontact sensors</vt:lpstr>
      <vt:lpstr>3. Absolute and relative sensors</vt:lpstr>
      <vt:lpstr>4. Other schemes</vt:lpstr>
      <vt:lpstr>4. Other schemes (cont.)</vt:lpstr>
      <vt:lpstr>4. Other schemes (cont.)</vt:lpstr>
      <vt:lpstr>4. Other schemes (cont.)</vt:lpstr>
      <vt:lpstr>Classification of actuators</vt:lpstr>
      <vt:lpstr>Classification of actuators</vt:lpstr>
      <vt:lpstr>Sensing and actuating strategies</vt:lpstr>
      <vt:lpstr>Requirements for interfacing</vt:lpstr>
      <vt:lpstr>Connection of sensors/actuators</vt:lpstr>
      <vt:lpstr>Example - Temperature control</vt:lpstr>
      <vt:lpstr>Temperature control - implementation</vt:lpstr>
      <vt:lpstr>Temperature control - Alternative design</vt:lpstr>
      <vt:lpstr>Units</vt:lpstr>
      <vt:lpstr>Magnetic sensors</vt:lpstr>
      <vt:lpstr>Hall Effect</vt:lpstr>
      <vt:lpstr>PowerPoint Presentation</vt:lpstr>
      <vt:lpstr>Hall effect sensors</vt:lpstr>
      <vt:lpstr>Materials</vt:lpstr>
      <vt:lpstr>PowerPoint Presentation</vt:lpstr>
      <vt:lpstr>PowerPoint Presentation</vt:lpstr>
      <vt:lpstr>PowerPoint Presentation</vt:lpstr>
      <vt:lpstr>Hall effect - principles</vt:lpstr>
      <vt:lpstr>Hall effect - principles</vt:lpstr>
      <vt:lpstr>Hall coefficient</vt:lpstr>
      <vt:lpstr>Few applications</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Communication Systems</dc:title>
  <dc:creator>Admin</dc:creator>
  <cp:revision>1</cp:revision>
  <dcterms:created xsi:type="dcterms:W3CDTF">2019-11-30T14:57:16Z</dcterms:created>
  <dcterms:modified xsi:type="dcterms:W3CDTF">2024-11-22T15:27:52Z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0x0101000C30828B62F68548B536606B169F73C7</vt:lpwstr>
  </property>
  <property fmtid="{D5CDD505-2E9C-101B-9397-08002B2CF9AE}" pid="3" name="MediaServiceImageTags">
    <vt:lpwstr/>
  </property>
</Properties>
</file>