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3" r:id="rId4"/>
    <p:sldId id="264" r:id="rId5"/>
    <p:sldId id="266" r:id="rId6"/>
    <p:sldId id="268" r:id="rId7"/>
    <p:sldId id="272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74" r:id="rId16"/>
    <p:sldId id="273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168F4-0946-4151-A0F1-54A83357DAD4}" v="2" dt="2024-10-01T06:25:52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Chattopadhyay" userId="S::aniket.chattopadhyay2021@vitstudent.ac.in::89cc63a6-42e7-4fdf-8bd2-e7f599f09d8a" providerId="AD" clId="Web-{E25168F4-0946-4151-A0F1-54A83357DAD4}"/>
    <pc:docChg chg="modSld">
      <pc:chgData name="Aniket Chattopadhyay" userId="S::aniket.chattopadhyay2021@vitstudent.ac.in::89cc63a6-42e7-4fdf-8bd2-e7f599f09d8a" providerId="AD" clId="Web-{E25168F4-0946-4151-A0F1-54A83357DAD4}" dt="2024-10-01T06:25:52.709" v="1" actId="1076"/>
      <pc:docMkLst>
        <pc:docMk/>
      </pc:docMkLst>
      <pc:sldChg chg="modSp">
        <pc:chgData name="Aniket Chattopadhyay" userId="S::aniket.chattopadhyay2021@vitstudent.ac.in::89cc63a6-42e7-4fdf-8bd2-e7f599f09d8a" providerId="AD" clId="Web-{E25168F4-0946-4151-A0F1-54A83357DAD4}" dt="2024-10-01T06:25:52.709" v="1" actId="1076"/>
        <pc:sldMkLst>
          <pc:docMk/>
          <pc:sldMk cId="1081880873" sldId="288"/>
        </pc:sldMkLst>
        <pc:picChg chg="mod">
          <ac:chgData name="Aniket Chattopadhyay" userId="S::aniket.chattopadhyay2021@vitstudent.ac.in::89cc63a6-42e7-4fdf-8bd2-e7f599f09d8a" providerId="AD" clId="Web-{E25168F4-0946-4151-A0F1-54A83357DAD4}" dt="2024-10-01T06:25:52.709" v="1" actId="1076"/>
          <ac:picMkLst>
            <pc:docMk/>
            <pc:sldMk cId="1081880873" sldId="288"/>
            <ac:picMk id="1536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4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1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7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0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FFB8-2FB6-43F7-998C-7EC83AFD2703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9BDAC-A7B9-43E8-AB68-9D2DB523D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Module:3 </a:t>
            </a:r>
            <a:br>
              <a:rPr lang="en-IN" dirty="0"/>
            </a:br>
            <a:r>
              <a:rPr lang="en-IN" dirty="0"/>
              <a:t>Sensor Signal Conditioning</a:t>
            </a:r>
          </a:p>
        </p:txBody>
      </p:sp>
    </p:spTree>
    <p:extLst>
      <p:ext uri="{BB962C8B-B14F-4D97-AF65-F5344CB8AC3E}">
        <p14:creationId xmlns:p14="http://schemas.microsoft.com/office/powerpoint/2010/main" val="379700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9629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12416"/>
            <a:ext cx="7162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648" y="4653136"/>
            <a:ext cx="596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i="1" dirty="0"/>
              <a:t>If the resistance values undergo small changes</a:t>
            </a:r>
          </a:p>
        </p:txBody>
      </p:sp>
    </p:spTree>
    <p:extLst>
      <p:ext uri="{BB962C8B-B14F-4D97-AF65-F5344CB8AC3E}">
        <p14:creationId xmlns:p14="http://schemas.microsoft.com/office/powerpoint/2010/main" val="12955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of a Wheatstone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Sensitivity of a Wheatstone bridge is defined as the ratio of the maximum expected change in the output voltage to the excitation voltage.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69437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5733256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</a:t>
            </a:r>
            <a:r>
              <a:rPr lang="en-IN" i="1" dirty="0"/>
              <a:t>V</a:t>
            </a:r>
            <a:r>
              <a:rPr lang="en-IN" dirty="0"/>
              <a:t>ex = 10 V and the full scale bridge output is 12 mV, find the bridge’s sensitivity.?</a:t>
            </a:r>
          </a:p>
        </p:txBody>
      </p:sp>
    </p:spTree>
    <p:extLst>
      <p:ext uri="{BB962C8B-B14F-4D97-AF65-F5344CB8AC3E}">
        <p14:creationId xmlns:p14="http://schemas.microsoft.com/office/powerpoint/2010/main" val="406500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Wheatstone Bridge Driven by a Constant Voltage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84784"/>
            <a:ext cx="5307000" cy="52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006" y="2355846"/>
            <a:ext cx="38164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Four common Wheatstone bridge configurations under a constant voltage</a:t>
            </a:r>
          </a:p>
          <a:p>
            <a:pPr algn="just"/>
            <a:r>
              <a:rPr lang="en-IN" sz="2000" dirty="0"/>
              <a:t>drive: </a:t>
            </a:r>
          </a:p>
          <a:p>
            <a:pPr marL="342900" indent="-342900" algn="just">
              <a:buAutoNum type="alphaLcParenBoth"/>
            </a:pPr>
            <a:r>
              <a:rPr lang="en-IN" sz="2000" dirty="0"/>
              <a:t>single-element; </a:t>
            </a:r>
          </a:p>
          <a:p>
            <a:pPr algn="just"/>
            <a:endParaRPr lang="en-IN" sz="2000" dirty="0"/>
          </a:p>
          <a:p>
            <a:pPr marL="342900" indent="-342900" algn="just">
              <a:buAutoNum type="alphaLcParenBoth"/>
            </a:pPr>
            <a:r>
              <a:rPr lang="en-IN" sz="2000" dirty="0"/>
              <a:t>two-diagonal-element; </a:t>
            </a:r>
          </a:p>
          <a:p>
            <a:pPr algn="just"/>
            <a:endParaRPr lang="en-IN" sz="2000" dirty="0"/>
          </a:p>
          <a:p>
            <a:pPr marL="342900" indent="-342900" algn="just">
              <a:buAutoNum type="alphaLcParenBoth"/>
            </a:pPr>
            <a:r>
              <a:rPr lang="en-IN" sz="2000" dirty="0"/>
              <a:t>two-adjacent-element; </a:t>
            </a:r>
          </a:p>
          <a:p>
            <a:pPr marL="342900" indent="-342900" algn="just">
              <a:buAutoNum type="alphaLcParenBoth"/>
            </a:pPr>
            <a:endParaRPr lang="en-IN" sz="2000" dirty="0"/>
          </a:p>
          <a:p>
            <a:pPr algn="just"/>
            <a:r>
              <a:rPr lang="en-IN" sz="2000" dirty="0"/>
              <a:t>(d) Four element  variations.</a:t>
            </a:r>
          </a:p>
        </p:txBody>
      </p:sp>
    </p:spTree>
    <p:extLst>
      <p:ext uri="{BB962C8B-B14F-4D97-AF65-F5344CB8AC3E}">
        <p14:creationId xmlns:p14="http://schemas.microsoft.com/office/powerpoint/2010/main" val="180829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/>
          <a:stretch/>
        </p:blipFill>
        <p:spPr bwMode="auto">
          <a:xfrm>
            <a:off x="387458" y="1052736"/>
            <a:ext cx="8113867" cy="22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"/>
          <a:stretch/>
        </p:blipFill>
        <p:spPr bwMode="auto">
          <a:xfrm>
            <a:off x="511444" y="3933056"/>
            <a:ext cx="7966042" cy="24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80312" y="2780928"/>
            <a:ext cx="1368152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5848" y="5935588"/>
            <a:ext cx="1368152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153773" y="1052736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15286" y="3933056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77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/>
          <a:stretch/>
        </p:blipFill>
        <p:spPr bwMode="auto">
          <a:xfrm>
            <a:off x="395536" y="908718"/>
            <a:ext cx="8068511" cy="468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20677" y="959070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11563" y="3447781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524328" y="2888938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435146" y="5085184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2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Wheatstone Bridge Driven by a Constant 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The current drive, though not as popular as the</a:t>
            </a:r>
          </a:p>
          <a:p>
            <a:pPr marL="0" indent="0" algn="just">
              <a:buNone/>
            </a:pPr>
            <a:r>
              <a:rPr lang="en-IN" dirty="0"/>
              <a:t>voltage drive, has two advantages: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• The measurement will not be affected by the voltage drop in wire or excitation line resistance. Thus, the bridge can be located remotely from the source of excitation.</a:t>
            </a:r>
          </a:p>
          <a:p>
            <a:pPr marL="0" indent="0" algn="just">
              <a:buNone/>
            </a:pPr>
            <a:r>
              <a:rPr lang="en-IN" dirty="0"/>
              <a:t>• The bridge output is more linear over a large range of ΔR than that of the voltage drive.</a:t>
            </a:r>
          </a:p>
        </p:txBody>
      </p:sp>
    </p:spTree>
    <p:extLst>
      <p:ext uri="{BB962C8B-B14F-4D97-AF65-F5344CB8AC3E}">
        <p14:creationId xmlns:p14="http://schemas.microsoft.com/office/powerpoint/2010/main" val="245287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962204" cy="44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49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2736"/>
            <a:ext cx="54006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75" y="171313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Four common Wheatstone bridge configurations under a constant current</a:t>
            </a:r>
          </a:p>
          <a:p>
            <a:r>
              <a:rPr lang="en-IN" dirty="0"/>
              <a:t>drive: </a:t>
            </a:r>
          </a:p>
          <a:p>
            <a:endParaRPr lang="en-IN" dirty="0"/>
          </a:p>
          <a:p>
            <a:r>
              <a:rPr lang="en-IN" dirty="0"/>
              <a:t>(a) single-element;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(b) two-diagonal-element;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(c) two-adjacent-element; and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(d) four element variations.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65" y="1700808"/>
            <a:ext cx="21907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5" y="3284984"/>
            <a:ext cx="1504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5" y="4653136"/>
            <a:ext cx="15049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5" y="5822997"/>
            <a:ext cx="12382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11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Compare the performance of a Wheatstone bridge driven by a constant voltage and a constant current with the configuration of: (1) the single-element variation; (2) the two-element variation (diagonally mounted). Assume that the nominal resistance R is 120 Ω, ΔR changes from −100 Ω to +100 Ω. The constant voltage source is 5 VDC, and the constant current source is 41.67 mA</a:t>
            </a:r>
          </a:p>
        </p:txBody>
      </p:sp>
    </p:spTree>
    <p:extLst>
      <p:ext uri="{BB962C8B-B14F-4D97-AF65-F5344CB8AC3E}">
        <p14:creationId xmlns:p14="http://schemas.microsoft.com/office/powerpoint/2010/main" val="368305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/>
              <a:t>One of the major drawbacks of the Wheatstone bridge is that although it can measure the resistance from few ohm to several mega ohm – it gives significant errors when measuring low resistances.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 Kelvin bridge, which is not only suitable for measuring low value of resistance but has wide range of applications in the industrial world</a:t>
            </a:r>
          </a:p>
        </p:txBody>
      </p:sp>
    </p:spTree>
    <p:extLst>
      <p:ext uri="{BB962C8B-B14F-4D97-AF65-F5344CB8AC3E}">
        <p14:creationId xmlns:p14="http://schemas.microsoft.com/office/powerpoint/2010/main" val="70189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Signal Conditioning-Introduction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•Definition: The method of manipulating an </a:t>
            </a:r>
            <a:r>
              <a:rPr lang="en-IN" dirty="0" err="1"/>
              <a:t>analog</a:t>
            </a:r>
            <a:r>
              <a:rPr lang="en-IN" dirty="0"/>
              <a:t> or digital signal such that it satisfies the requirements of next stage of measurement system for further processing. (or)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•Signal conditioning is the technique of making a signal from a sensor or transducer suitable for processing by data acquisition equipment.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Types: </a:t>
            </a:r>
          </a:p>
          <a:p>
            <a:pPr marL="0" indent="0">
              <a:buNone/>
            </a:pPr>
            <a:r>
              <a:rPr lang="en-IN" dirty="0"/>
              <a:t>1)</a:t>
            </a:r>
            <a:r>
              <a:rPr lang="en-IN" dirty="0" err="1"/>
              <a:t>Analog</a:t>
            </a:r>
            <a:r>
              <a:rPr lang="en-IN" dirty="0"/>
              <a:t> Signal conditioning; </a:t>
            </a:r>
            <a:r>
              <a:rPr lang="en-IN" dirty="0" err="1"/>
              <a:t>Analog</a:t>
            </a:r>
            <a:r>
              <a:rPr lang="en-IN" dirty="0"/>
              <a:t> signals in &amp;out </a:t>
            </a:r>
          </a:p>
          <a:p>
            <a:pPr marL="0" indent="0">
              <a:buNone/>
            </a:pPr>
            <a:r>
              <a:rPr lang="en-IN" dirty="0"/>
              <a:t>2)Digital signal conditioning; Digital signals in &amp;out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53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Kelvin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Kelvin bridge (also known as </a:t>
            </a:r>
            <a:r>
              <a:rPr lang="en-IN" i="1" dirty="0"/>
              <a:t>Kelvin network</a:t>
            </a:r>
            <a:r>
              <a:rPr lang="en-IN" dirty="0"/>
              <a:t>, </a:t>
            </a:r>
            <a:r>
              <a:rPr lang="en-IN" i="1" dirty="0"/>
              <a:t>double bridge</a:t>
            </a:r>
            <a:r>
              <a:rPr lang="en-IN" dirty="0"/>
              <a:t>, </a:t>
            </a:r>
            <a:r>
              <a:rPr lang="en-IN" i="1" dirty="0"/>
              <a:t>Thomson bridge</a:t>
            </a:r>
            <a:r>
              <a:rPr lang="en-IN" dirty="0"/>
              <a:t>) is a special version of the Wheatstone bridge designed to eliminate the effect of lead and contact resistance and provide accurate measurement of low resistance</a:t>
            </a:r>
          </a:p>
        </p:txBody>
      </p:sp>
    </p:spTree>
    <p:extLst>
      <p:ext uri="{BB962C8B-B14F-4D97-AF65-F5344CB8AC3E}">
        <p14:creationId xmlns:p14="http://schemas.microsoft.com/office/powerpoint/2010/main" val="1281553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1366"/>
            <a:ext cx="8246540" cy="64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6286092"/>
            <a:ext cx="853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(a) A standard Wheatstone bridge; (b) a Kelvin double bridge.</a:t>
            </a:r>
          </a:p>
        </p:txBody>
      </p:sp>
    </p:spTree>
    <p:extLst>
      <p:ext uri="{BB962C8B-B14F-4D97-AF65-F5344CB8AC3E}">
        <p14:creationId xmlns:p14="http://schemas.microsoft.com/office/powerpoint/2010/main" val="210577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Both R1 and R2 are high resistance arms, thus their lead resistances are negligible. </a:t>
            </a:r>
          </a:p>
          <a:p>
            <a:pPr algn="just"/>
            <a:r>
              <a:rPr lang="en-IN" dirty="0"/>
              <a:t>Rx (the sensor) and R4 are low resistance arms, whose lead resistances, Ra and </a:t>
            </a:r>
            <a:r>
              <a:rPr lang="en-IN" dirty="0" err="1"/>
              <a:t>Rb</a:t>
            </a:r>
            <a:r>
              <a:rPr lang="en-IN" dirty="0"/>
              <a:t> respectively, are not negligible. </a:t>
            </a:r>
          </a:p>
          <a:p>
            <a:pPr algn="just"/>
            <a:r>
              <a:rPr lang="en-IN" dirty="0"/>
              <a:t>Ra is added to the unknown Rx resulting in a higher evaluation of Rx. </a:t>
            </a:r>
            <a:r>
              <a:rPr lang="en-IN" dirty="0" err="1"/>
              <a:t>Rb</a:t>
            </a:r>
            <a:r>
              <a:rPr lang="en-IN" dirty="0"/>
              <a:t> is added to R4, making the measurement of Rx lower than its actual value.</a:t>
            </a:r>
          </a:p>
          <a:p>
            <a:pPr algn="just"/>
            <a:r>
              <a:rPr lang="en-IN" dirty="0"/>
              <a:t>The Kelvin bridge shown in Figure overcomes the lead resistance effect. </a:t>
            </a:r>
            <a:r>
              <a:rPr lang="en-IN" dirty="0" err="1"/>
              <a:t>Ry</a:t>
            </a:r>
            <a:r>
              <a:rPr lang="en-IN" dirty="0"/>
              <a:t> is a heavy copper yoke of low resistance connected between Rx and R4. </a:t>
            </a:r>
          </a:p>
        </p:txBody>
      </p:sp>
    </p:spTree>
    <p:extLst>
      <p:ext uri="{BB962C8B-B14F-4D97-AF65-F5344CB8AC3E}">
        <p14:creationId xmlns:p14="http://schemas.microsoft.com/office/powerpoint/2010/main" val="323556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80395"/>
            <a:ext cx="5636126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2828836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Thus, the Kelvin bridge eliminates the lead resistance effect on the bridge measurement by introducing two ratio arms </a:t>
            </a:r>
            <a:r>
              <a:rPr lang="en-IN" sz="2800" i="1" dirty="0"/>
              <a:t>R</a:t>
            </a:r>
            <a:r>
              <a:rPr lang="en-IN" sz="2800" dirty="0"/>
              <a:t>2/</a:t>
            </a:r>
            <a:r>
              <a:rPr lang="en-IN" sz="2800" i="1" dirty="0"/>
              <a:t>R</a:t>
            </a:r>
            <a:r>
              <a:rPr lang="en-IN" sz="2800" dirty="0"/>
              <a:t>1 (main ratio) and </a:t>
            </a:r>
            <a:r>
              <a:rPr lang="en-IN" sz="2800" i="1" dirty="0"/>
              <a:t>Ra</a:t>
            </a:r>
            <a:r>
              <a:rPr lang="en-IN" sz="2800" dirty="0"/>
              <a:t>/</a:t>
            </a:r>
            <a:r>
              <a:rPr lang="en-IN" sz="2800" i="1" dirty="0" err="1"/>
              <a:t>Rb</a:t>
            </a:r>
            <a:r>
              <a:rPr lang="en-IN" sz="2800" i="1" dirty="0"/>
              <a:t> </a:t>
            </a:r>
            <a:r>
              <a:rPr lang="en-IN" sz="2800" dirty="0"/>
              <a:t>(auxiliary ratio)</a:t>
            </a:r>
          </a:p>
        </p:txBody>
      </p:sp>
    </p:spTree>
    <p:extLst>
      <p:ext uri="{BB962C8B-B14F-4D97-AF65-F5344CB8AC3E}">
        <p14:creationId xmlns:p14="http://schemas.microsoft.com/office/powerpoint/2010/main" val="1221559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AC BRIDGES FOR CAPACITANCE AND INDUCTANCE</a:t>
            </a:r>
            <a:br>
              <a:rPr lang="en-IN" dirty="0"/>
            </a:br>
            <a:r>
              <a:rPr lang="en-IN" dirty="0"/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43461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0"/>
                <a:cs typeface="Arial" pitchFamily="34" charset="0"/>
              </a:rPr>
              <a:t>Types of bridges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f20"/>
                <a:cs typeface="Arial" pitchFamily="34" charset="0"/>
              </a:rPr>
              <a:t>T!o types of bridge are used in measurement"#$ DC bridge"a$ %heatstone Bridgeb$ elvin Bridge'$ AC bridge"a$ (imilar Angle Bridgeb$ Opposite Angle Bridge)*ay Bridgec$ +a!ell Bridged$ %ein Bridgee$ -adio re/uency Bridgef$ (chering Bridge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  </a:t>
            </a:r>
            <a:r>
              <a:rPr kumimoji="0" lang="en-US" sz="1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Sans Pro"/>
                <a:cs typeface="Arial" pitchFamily="34" charset="0"/>
              </a:rPr>
              <a:t>      </a:t>
            </a:r>
          </a:p>
        </p:txBody>
      </p:sp>
      <p:sp>
        <p:nvSpPr>
          <p:cNvPr id="5" name="AutoShape 2" descr="https://html.scribdassets.com/854s9gadkw4oo4jm/images/4-8e9afbdbc6.jpg"/>
          <p:cNvSpPr>
            <a:spLocks noChangeAspect="1" noChangeArrowheads="1"/>
          </p:cNvSpPr>
          <p:nvPr/>
        </p:nvSpPr>
        <p:spPr bwMode="auto">
          <a:xfrm>
            <a:off x="42863" y="10979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9030040" cy="39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79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sz="2800" dirty="0"/>
              <a:t>An AC bridge has the same structure as a DC bridge, except that: The excitation source is an AC voltage or current at a desired frequency.</a:t>
            </a:r>
          </a:p>
          <a:p>
            <a:pPr algn="just"/>
            <a:r>
              <a:rPr lang="en-IN" sz="2800" dirty="0"/>
              <a:t>All four bridge arms are considered as impedance (Z1, Z2, Z3, and Z4) and consist of either resistors or frequency-dependent components, such as capacitors and inductors, or their combination.</a:t>
            </a:r>
          </a:p>
          <a:p>
            <a:pPr algn="just"/>
            <a:r>
              <a:rPr lang="en-IN" sz="2800" dirty="0"/>
              <a:t>The detector that measures the bridge output is an AC responding device.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916" y="4213615"/>
            <a:ext cx="3641335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44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-107148"/>
            <a:ext cx="3641335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60281" y="574093"/>
            <a:ext cx="5927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For the balance condition: </a:t>
            </a:r>
            <a:r>
              <a:rPr lang="en-IN" sz="2400" i="1" dirty="0"/>
              <a:t>V</a:t>
            </a:r>
            <a:r>
              <a:rPr lang="en-IN" sz="2400" i="1" baseline="-25000" dirty="0"/>
              <a:t>B</a:t>
            </a:r>
            <a:r>
              <a:rPr lang="en-IN" sz="2400" i="1" dirty="0"/>
              <a:t> </a:t>
            </a:r>
            <a:r>
              <a:rPr lang="en-IN" sz="2400" dirty="0"/>
              <a:t>= </a:t>
            </a:r>
            <a:r>
              <a:rPr lang="en-IN" sz="2400" i="1" dirty="0"/>
              <a:t>V</a:t>
            </a:r>
            <a:r>
              <a:rPr lang="en-IN" sz="2400" i="1" baseline="-25000" dirty="0"/>
              <a:t>D</a:t>
            </a:r>
            <a:endParaRPr lang="en-IN" sz="2400" baseline="-25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98" y="1206852"/>
            <a:ext cx="1623275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20851"/>
            <a:ext cx="8629176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18714" y="4221088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676241" y="6130334"/>
            <a:ext cx="14182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8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628800"/>
            <a:ext cx="9136482" cy="11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880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Schering bridge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Schering bridge use for measuring the capacitance of the capacitor, dissipation factor, properties of an insulator, capacitor bushing, insulating oil and other insulating materials.</a:t>
            </a:r>
          </a:p>
        </p:txBody>
      </p:sp>
    </p:spTree>
    <p:extLst>
      <p:ext uri="{BB962C8B-B14F-4D97-AF65-F5344CB8AC3E}">
        <p14:creationId xmlns:p14="http://schemas.microsoft.com/office/powerpoint/2010/main" val="266889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581" y="521845"/>
            <a:ext cx="8335818" cy="57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7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1" y="1556792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 – capacitor whose capacitance is to be determined</a:t>
            </a:r>
            <a:br>
              <a:rPr lang="en-IN" dirty="0"/>
            </a:b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32856"/>
            <a:ext cx="37052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56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0" y="332656"/>
            <a:ext cx="8751471" cy="56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543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1490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Advantages of Schering Bridge</a:t>
            </a:r>
          </a:p>
          <a:p>
            <a:r>
              <a:rPr lang="en-IN" sz="2400" dirty="0"/>
              <a:t>Balance equations are free from frequency.</a:t>
            </a:r>
          </a:p>
          <a:p>
            <a:r>
              <a:rPr lang="en-IN" sz="2400" dirty="0"/>
              <a:t>The arrangement of the bridge is less costly as compared to the other bridges.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0" y="620688"/>
            <a:ext cx="8799270" cy="30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1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19833"/>
            <a:ext cx="8794115" cy="4806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1594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sensors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particular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signal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conditioning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circuits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various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purposes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Thermistors</a:t>
            </a:r>
            <a:r>
              <a:rPr sz="32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require</a:t>
            </a:r>
            <a:r>
              <a:rPr sz="32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3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linearization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Strain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gauges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interference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cancellation.</a:t>
            </a:r>
            <a:endParaRPr sz="3200">
              <a:latin typeface="Times New Roman"/>
              <a:cs typeface="Times New Roman"/>
            </a:endParaRPr>
          </a:p>
          <a:p>
            <a:pPr marL="355600" marR="140970" indent="-34290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Sensors</a:t>
            </a:r>
            <a:r>
              <a:rPr sz="32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that yield</a:t>
            </a:r>
            <a:r>
              <a:rPr sz="32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small</a:t>
            </a:r>
            <a:r>
              <a:rPr sz="32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outputs</a:t>
            </a:r>
            <a:r>
              <a:rPr sz="32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require</a:t>
            </a:r>
            <a:r>
              <a:rPr sz="32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Times New Roman"/>
                <a:cs typeface="Times New Roman"/>
              </a:rPr>
              <a:t>large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gains </a:t>
            </a:r>
            <a:r>
              <a:rPr sz="3200" spc="-7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in order for the dynamic range of the output signal </a:t>
            </a:r>
            <a:r>
              <a:rPr sz="3200" spc="-7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3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match</a:t>
            </a:r>
            <a:r>
              <a:rPr sz="3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input</a:t>
            </a:r>
            <a:r>
              <a:rPr sz="32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range</a:t>
            </a:r>
            <a:r>
              <a:rPr sz="32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of the</a:t>
            </a:r>
            <a:r>
              <a:rPr sz="3200" spc="-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ADC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Conditioners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remote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sensors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insensitive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connecting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resistance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compensate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67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258" y="49783"/>
            <a:ext cx="6938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Signal</a:t>
            </a:r>
            <a:r>
              <a:rPr sz="4400" spc="10" dirty="0"/>
              <a:t> </a:t>
            </a:r>
            <a:r>
              <a:rPr sz="4400" spc="-5" dirty="0"/>
              <a:t>Conditioning-Objectives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069594"/>
            <a:ext cx="8074025" cy="24034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350" indent="-342900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spc="-135" dirty="0">
                <a:latin typeface="Calibri"/>
                <a:cs typeface="Calibri"/>
              </a:rPr>
              <a:t>To </a:t>
            </a:r>
            <a:r>
              <a:rPr sz="3000" b="1" spc="-10" dirty="0">
                <a:latin typeface="Calibri"/>
                <a:cs typeface="Calibri"/>
              </a:rPr>
              <a:t>provide </a:t>
            </a:r>
            <a:r>
              <a:rPr sz="3000" b="1" spc="-5" dirty="0">
                <a:latin typeface="Calibri"/>
                <a:cs typeface="Calibri"/>
              </a:rPr>
              <a:t>sufficient </a:t>
            </a:r>
            <a:r>
              <a:rPr sz="3000" b="1" spc="-20" dirty="0">
                <a:latin typeface="Calibri"/>
                <a:cs typeface="Calibri"/>
              </a:rPr>
              <a:t>voltage </a:t>
            </a:r>
            <a:r>
              <a:rPr sz="3000" b="1" spc="-5" dirty="0">
                <a:latin typeface="Calibri"/>
                <a:cs typeface="Calibri"/>
              </a:rPr>
              <a:t>or </a:t>
            </a:r>
            <a:r>
              <a:rPr sz="3000" b="1" spc="-15" dirty="0">
                <a:latin typeface="Calibri"/>
                <a:cs typeface="Calibri"/>
              </a:rPr>
              <a:t>current </a:t>
            </a:r>
            <a:r>
              <a:rPr sz="3000" b="1" spc="-10" dirty="0">
                <a:latin typeface="Calibri"/>
                <a:cs typeface="Calibri"/>
              </a:rPr>
              <a:t>to drive 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sensors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in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order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to</a:t>
            </a:r>
            <a:r>
              <a:rPr sz="3000" b="1" spc="-10" dirty="0">
                <a:latin typeface="Calibri"/>
                <a:cs typeface="Calibri"/>
              </a:rPr>
              <a:t> obtain</a:t>
            </a:r>
            <a:r>
              <a:rPr sz="3000" b="1" spc="-5" dirty="0">
                <a:latin typeface="Calibri"/>
                <a:cs typeface="Calibri"/>
              </a:rPr>
              <a:t> the</a:t>
            </a:r>
            <a:r>
              <a:rPr sz="3000" b="1" spc="66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suitable 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output </a:t>
            </a:r>
            <a:r>
              <a:rPr sz="3000" b="1" spc="-15" dirty="0">
                <a:latin typeface="Calibri"/>
                <a:cs typeface="Calibri"/>
              </a:rPr>
              <a:t>form </a:t>
            </a:r>
            <a:r>
              <a:rPr sz="3000" b="1" dirty="0">
                <a:latin typeface="Calibri"/>
                <a:cs typeface="Calibri"/>
              </a:rPr>
              <a:t>such </a:t>
            </a:r>
            <a:r>
              <a:rPr sz="3000" b="1" spc="-10" dirty="0">
                <a:latin typeface="Calibri"/>
                <a:cs typeface="Calibri"/>
              </a:rPr>
              <a:t>as </a:t>
            </a:r>
            <a:r>
              <a:rPr sz="3000" b="1" spc="-15" dirty="0">
                <a:latin typeface="Calibri"/>
                <a:cs typeface="Calibri"/>
              </a:rPr>
              <a:t>voltage, current, </a:t>
            </a:r>
            <a:r>
              <a:rPr sz="3000" b="1" spc="-30" dirty="0">
                <a:latin typeface="Calibri"/>
                <a:cs typeface="Calibri"/>
              </a:rPr>
              <a:t>frequency, 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time</a:t>
            </a:r>
            <a:r>
              <a:rPr sz="3000" b="1" spc="-20" dirty="0">
                <a:latin typeface="Calibri"/>
                <a:cs typeface="Calibri"/>
              </a:rPr>
              <a:t> etc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35" dirty="0">
                <a:solidFill>
                  <a:srgbClr val="943735"/>
                </a:solidFill>
                <a:latin typeface="Calibri"/>
                <a:cs typeface="Calibri"/>
              </a:rPr>
              <a:t>To</a:t>
            </a:r>
            <a:r>
              <a:rPr sz="3000" spc="-1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compensate</a:t>
            </a:r>
            <a:r>
              <a:rPr sz="3000" spc="6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943735"/>
                </a:solidFill>
                <a:latin typeface="Calibri"/>
                <a:cs typeface="Calibri"/>
              </a:rPr>
              <a:t>influence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943735"/>
                </a:solidFill>
                <a:latin typeface="Calibri"/>
                <a:cs typeface="Calibri"/>
              </a:rPr>
              <a:t>of</a:t>
            </a:r>
            <a:r>
              <a:rPr sz="3000" spc="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943735"/>
                </a:solidFill>
                <a:latin typeface="Calibri"/>
                <a:cs typeface="Calibri"/>
              </a:rPr>
              <a:t>interference 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 occurs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943735"/>
                </a:solidFill>
                <a:latin typeface="Calibri"/>
                <a:cs typeface="Calibri"/>
              </a:rPr>
              <a:t>measurement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943735"/>
                </a:solidFill>
                <a:latin typeface="Calibri"/>
                <a:cs typeface="Calibri"/>
              </a:rPr>
              <a:t>system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47669"/>
            <a:ext cx="6175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237615" algn="l"/>
                <a:tab pos="3071495" algn="l"/>
                <a:tab pos="4121785" algn="l"/>
              </a:tabLst>
            </a:pPr>
            <a:r>
              <a:rPr sz="3000" b="1" spc="-135" dirty="0">
                <a:latin typeface="Calibri"/>
                <a:cs typeface="Calibri"/>
              </a:rPr>
              <a:t>To	</a:t>
            </a:r>
            <a:r>
              <a:rPr sz="3000" b="1" spc="-15" dirty="0">
                <a:latin typeface="Calibri"/>
                <a:cs typeface="Calibri"/>
              </a:rPr>
              <a:t>improve	</a:t>
            </a:r>
            <a:r>
              <a:rPr sz="3000" b="1" spc="-5" dirty="0">
                <a:latin typeface="Calibri"/>
                <a:cs typeface="Calibri"/>
              </a:rPr>
              <a:t>the	</a:t>
            </a:r>
            <a:r>
              <a:rPr sz="3000" b="1" spc="-10" dirty="0">
                <a:latin typeface="Calibri"/>
                <a:cs typeface="Calibri"/>
              </a:rPr>
              <a:t>performance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7757" y="3447669"/>
            <a:ext cx="1400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sz="3000" b="1" spc="-5" dirty="0">
                <a:latin typeface="Calibri"/>
                <a:cs typeface="Calibri"/>
              </a:rPr>
              <a:t>o</a:t>
            </a:r>
            <a:r>
              <a:rPr sz="3000" b="1" dirty="0">
                <a:latin typeface="Calibri"/>
                <a:cs typeface="Calibri"/>
              </a:rPr>
              <a:t>f	</a:t>
            </a:r>
            <a:r>
              <a:rPr sz="3000" b="1" spc="-10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813429"/>
            <a:ext cx="6205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8890" algn="l"/>
                <a:tab pos="3982720" algn="l"/>
                <a:tab pos="5028565" algn="l"/>
              </a:tabLst>
            </a:pPr>
            <a:r>
              <a:rPr sz="3000" b="1" spc="-15" dirty="0">
                <a:latin typeface="Calibri"/>
                <a:cs typeface="Calibri"/>
              </a:rPr>
              <a:t>measurement	</a:t>
            </a:r>
            <a:r>
              <a:rPr sz="3000" b="1" spc="-25" dirty="0">
                <a:latin typeface="Calibri"/>
                <a:cs typeface="Calibri"/>
              </a:rPr>
              <a:t>system	</a:t>
            </a:r>
            <a:r>
              <a:rPr sz="3000" b="1" spc="-5" dirty="0">
                <a:latin typeface="Calibri"/>
                <a:cs typeface="Calibri"/>
              </a:rPr>
              <a:t>with	</a:t>
            </a:r>
            <a:r>
              <a:rPr sz="3000" b="1" spc="-10" dirty="0">
                <a:latin typeface="Calibri"/>
                <a:cs typeface="Calibri"/>
              </a:rPr>
              <a:t>respect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9114" y="3813429"/>
            <a:ext cx="1219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3000" b="1" spc="-20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o	</a:t>
            </a:r>
            <a:r>
              <a:rPr sz="3000" b="1" spc="-10" dirty="0">
                <a:latin typeface="Calibri"/>
                <a:cs typeface="Calibri"/>
              </a:rPr>
              <a:t>t</a:t>
            </a:r>
            <a:r>
              <a:rPr sz="3000" b="1" dirty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79570"/>
            <a:ext cx="8072755" cy="203771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715" algn="just">
              <a:lnSpc>
                <a:spcPct val="80000"/>
              </a:lnSpc>
              <a:spcBef>
                <a:spcPts val="820"/>
              </a:spcBef>
            </a:pPr>
            <a:r>
              <a:rPr sz="3000" b="1" spc="-5" dirty="0">
                <a:latin typeface="Calibri"/>
                <a:cs typeface="Calibri"/>
              </a:rPr>
              <a:t>acquisition,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linearity,</a:t>
            </a:r>
            <a:r>
              <a:rPr sz="3000" b="1" spc="-15" dirty="0">
                <a:latin typeface="Calibri"/>
                <a:cs typeface="Calibri"/>
              </a:rPr>
              <a:t> sensitivity,</a:t>
            </a:r>
            <a:r>
              <a:rPr sz="3000" b="1" spc="-10" dirty="0">
                <a:latin typeface="Calibri"/>
                <a:cs typeface="Calibri"/>
              </a:rPr>
              <a:t> resolution, 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accuracy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35" dirty="0">
                <a:solidFill>
                  <a:srgbClr val="943735"/>
                </a:solidFill>
                <a:latin typeface="Calibri"/>
                <a:cs typeface="Calibri"/>
              </a:rPr>
              <a:t>To</a:t>
            </a:r>
            <a:r>
              <a:rPr sz="3000" spc="-1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compensate</a:t>
            </a:r>
            <a:r>
              <a:rPr sz="3000" spc="-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943735"/>
                </a:solidFill>
                <a:latin typeface="Calibri"/>
                <a:cs typeface="Calibri"/>
              </a:rPr>
              <a:t>errors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occur</a:t>
            </a:r>
            <a:r>
              <a:rPr sz="300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due</a:t>
            </a:r>
            <a:r>
              <a:rPr sz="300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to</a:t>
            </a:r>
            <a:r>
              <a:rPr sz="3000" spc="-10" dirty="0">
                <a:solidFill>
                  <a:srgbClr val="943735"/>
                </a:solidFill>
                <a:latin typeface="Calibri"/>
                <a:cs typeface="Calibri"/>
              </a:rPr>
              <a:t> self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 heating, lead 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resistance, </a:t>
            </a:r>
            <a:r>
              <a:rPr sz="3000" spc="-20" dirty="0">
                <a:solidFill>
                  <a:srgbClr val="943735"/>
                </a:solidFill>
                <a:latin typeface="Calibri"/>
                <a:cs typeface="Calibri"/>
              </a:rPr>
              <a:t>contact </a:t>
            </a:r>
            <a:r>
              <a:rPr sz="3000" spc="-15" dirty="0">
                <a:solidFill>
                  <a:srgbClr val="943735"/>
                </a:solidFill>
                <a:latin typeface="Calibri"/>
                <a:cs typeface="Calibri"/>
              </a:rPr>
              <a:t>resistance, </a:t>
            </a:r>
            <a:r>
              <a:rPr sz="3000" spc="-35" dirty="0">
                <a:solidFill>
                  <a:srgbClr val="943735"/>
                </a:solidFill>
                <a:latin typeface="Calibri"/>
                <a:cs typeface="Calibri"/>
              </a:rPr>
              <a:t>stray </a:t>
            </a:r>
            <a:r>
              <a:rPr sz="3000" spc="-3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943735"/>
                </a:solidFill>
                <a:latin typeface="Calibri"/>
                <a:cs typeface="Calibri"/>
              </a:rPr>
              <a:t>capacitance,</a:t>
            </a:r>
            <a:r>
              <a:rPr sz="3000" spc="-4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943735"/>
                </a:solidFill>
                <a:latin typeface="Calibri"/>
                <a:cs typeface="Calibri"/>
              </a:rPr>
              <a:t>inductive</a:t>
            </a:r>
            <a:r>
              <a:rPr sz="3000" spc="-2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943735"/>
                </a:solidFill>
                <a:latin typeface="Calibri"/>
                <a:cs typeface="Calibri"/>
              </a:rPr>
              <a:t>coupling</a:t>
            </a:r>
            <a:r>
              <a:rPr sz="3000" spc="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943735"/>
                </a:solidFill>
                <a:latin typeface="Calibri"/>
                <a:cs typeface="Calibri"/>
              </a:rPr>
              <a:t>effects.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6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DC BRIDGES FOR RESISTANCE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36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A DC bridge typically uses a constant voltage drive, and it is often used to measure resistance changes in resistive sensors. </a:t>
            </a:r>
          </a:p>
          <a:p>
            <a:pPr algn="just"/>
            <a:r>
              <a:rPr lang="en-IN" dirty="0"/>
              <a:t>A DC bridge has a typical Wheatstone bridge configuration. </a:t>
            </a:r>
          </a:p>
          <a:p>
            <a:pPr algn="just"/>
            <a:r>
              <a:rPr lang="en-IN" dirty="0"/>
              <a:t>The Wheatstone bridge was originally developed in 1833 by Samuel H. Christie, a mathematics teacher and scientist, to measure and compare wire conductance. It was Charles Wheatstone, a physicist and inventor, who first recognized the value of Christie’s circuit and used it extensively in many significant measurements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Wheatstone bridge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550545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A typical bridge consists of four arms connected to form a quadrilateral. 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Each arm has one or more components, either constant components (resistors, capacitors, inductors, or their combination)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A source of excitation (DC or AC voltage or current) is supplied across one of the diagonals and a bridge voltage output is measured across the other diagonal.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556792"/>
            <a:ext cx="36385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05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29" y="5568181"/>
            <a:ext cx="8191222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556792"/>
            <a:ext cx="36385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556792"/>
            <a:ext cx="55054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/>
              <a:t>consists of an excitation voltage source (V</a:t>
            </a:r>
            <a:r>
              <a:rPr lang="en-IN" sz="2400" baseline="-25000" dirty="0"/>
              <a:t>ex</a:t>
            </a:r>
            <a:r>
              <a:rPr lang="en-IN" sz="2400" dirty="0"/>
              <a:t>) and four resistors (R1, R2, R3, and R4). One of the four resistors is the resistive sensor (a variable resistor).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140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12" ma:contentTypeDescription="Create a new document." ma:contentTypeScope="" ma:versionID="216f2672dfce6dbe1d1afb2429bac517">
  <xsd:schema xmlns:xsd="http://www.w3.org/2001/XMLSchema" xmlns:xs="http://www.w3.org/2001/XMLSchema" xmlns:p="http://schemas.microsoft.com/office/2006/metadata/properties" xmlns:ns2="f8b3528e-c29d-4111-b526-c93a7a094c4f" xmlns:ns3="6562e32e-0032-41c3-8e5b-5171b9e2853b" targetNamespace="http://schemas.microsoft.com/office/2006/metadata/properties" ma:root="true" ma:fieldsID="5f52127f2fff5fb3e26a432dde7a99c6" ns2:_="" ns3:_="">
    <xsd:import namespace="f8b3528e-c29d-4111-b526-c93a7a094c4f"/>
    <xsd:import namespace="6562e32e-0032-41c3-8e5b-5171b9e285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e32e-0032-41c3-8e5b-5171b9e2853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900aa54-3d3d-448f-b84a-e36aa217c4db}" ma:internalName="TaxCatchAll" ma:showField="CatchAllData" ma:web="6562e32e-0032-41c3-8e5b-5171b9e28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36019C-F845-4849-BEAF-8AA44358F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3528e-c29d-4111-b526-c93a7a094c4f"/>
    <ds:schemaRef ds:uri="6562e32e-0032-41c3-8e5b-5171b9e28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01C17D-F957-4550-832D-1E4A59C174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1146</Words>
  <Application>Microsoft Office PowerPoint</Application>
  <PresentationFormat>On-screen Show (4:3)</PresentationFormat>
  <Paragraphs>100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Module:3  Sensor Signal Conditioning</vt:lpstr>
      <vt:lpstr>Signal Conditioning-Introduction  </vt:lpstr>
      <vt:lpstr>PowerPoint Presentation</vt:lpstr>
      <vt:lpstr>PowerPoint Presentation</vt:lpstr>
      <vt:lpstr>Signal Conditioning-Objectives</vt:lpstr>
      <vt:lpstr>DC BRIDGES FOR RESISTANCE MEASUREMENTS</vt:lpstr>
      <vt:lpstr>PowerPoint Presentation</vt:lpstr>
      <vt:lpstr>A Wheatstone bridge structure</vt:lpstr>
      <vt:lpstr>PowerPoint Presentation</vt:lpstr>
      <vt:lpstr>PowerPoint Presentation</vt:lpstr>
      <vt:lpstr>Sensitivity of a Wheatstone Bridge</vt:lpstr>
      <vt:lpstr>Wheatstone Bridge Driven by a Constant Voltage</vt:lpstr>
      <vt:lpstr>PowerPoint Presentation</vt:lpstr>
      <vt:lpstr>PowerPoint Presentation</vt:lpstr>
      <vt:lpstr>Wheatstone Bridge Driven by a Constant current</vt:lpstr>
      <vt:lpstr>PowerPoint Presentation</vt:lpstr>
      <vt:lpstr>PowerPoint Presentation</vt:lpstr>
      <vt:lpstr>PowerPoint Presentation</vt:lpstr>
      <vt:lpstr>PowerPoint Presentation</vt:lpstr>
      <vt:lpstr>Kelvin bridge</vt:lpstr>
      <vt:lpstr>PowerPoint Presentation</vt:lpstr>
      <vt:lpstr>PowerPoint Presentation</vt:lpstr>
      <vt:lpstr>PowerPoint Presentation</vt:lpstr>
      <vt:lpstr>AC BRIDGES FOR CAPACITANCE AND INDUCTANCE MEASUREMENTS</vt:lpstr>
      <vt:lpstr>PowerPoint Presentation</vt:lpstr>
      <vt:lpstr> </vt:lpstr>
      <vt:lpstr>PowerPoint Presentation</vt:lpstr>
      <vt:lpstr>PowerPoint Presentation</vt:lpstr>
      <vt:lpstr>Schering bridge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BRIDGES FOR RESISTANCE MEASUREMENTS</dc:title>
  <dc:creator>Admin</dc:creator>
  <cp:lastModifiedBy>Admin</cp:lastModifiedBy>
  <cp:revision>22</cp:revision>
  <dcterms:created xsi:type="dcterms:W3CDTF">2023-08-29T11:09:05Z</dcterms:created>
  <dcterms:modified xsi:type="dcterms:W3CDTF">2024-10-01T06:25:54Z</dcterms:modified>
</cp:coreProperties>
</file>