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083800" cy="7556500"/>
  <p:notesSz cx="100838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79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270" y="-1270"/>
            <a:ext cx="10082530" cy="185420"/>
          </a:xfrm>
          <a:custGeom>
            <a:avLst/>
            <a:gdLst/>
            <a:ahLst/>
            <a:cxnLst/>
            <a:rect l="l" t="t" r="r" b="b"/>
            <a:pathLst>
              <a:path w="10082530" h="18542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0" y="185420"/>
                </a:lnTo>
                <a:lnTo>
                  <a:pt x="10082530" y="18542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A9CC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70" y="184150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40"/>
                </a:lnTo>
                <a:lnTo>
                  <a:pt x="10082530" y="91440"/>
                </a:lnTo>
                <a:lnTo>
                  <a:pt x="10082530" y="0"/>
                </a:lnTo>
                <a:close/>
              </a:path>
            </a:pathLst>
          </a:custGeom>
          <a:solidFill>
            <a:srgbClr val="A8C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70" y="27558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A7C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70" y="368300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40">
                <a:moveTo>
                  <a:pt x="10082530" y="0"/>
                </a:moveTo>
                <a:lnTo>
                  <a:pt x="0" y="0"/>
                </a:lnTo>
                <a:lnTo>
                  <a:pt x="0" y="91440"/>
                </a:lnTo>
                <a:lnTo>
                  <a:pt x="10082530" y="91440"/>
                </a:lnTo>
                <a:lnTo>
                  <a:pt x="10082530" y="0"/>
                </a:lnTo>
                <a:close/>
              </a:path>
            </a:pathLst>
          </a:custGeom>
          <a:solidFill>
            <a:srgbClr val="A6C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1270" y="45973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09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A5C8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1270" y="55244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09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A4C7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1270" y="645160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40">
                <a:moveTo>
                  <a:pt x="10082530" y="0"/>
                </a:moveTo>
                <a:lnTo>
                  <a:pt x="0" y="0"/>
                </a:lnTo>
                <a:lnTo>
                  <a:pt x="0" y="91440"/>
                </a:lnTo>
                <a:lnTo>
                  <a:pt x="10082530" y="91440"/>
                </a:lnTo>
                <a:lnTo>
                  <a:pt x="10082530" y="0"/>
                </a:lnTo>
                <a:close/>
              </a:path>
            </a:pathLst>
          </a:custGeom>
          <a:solidFill>
            <a:srgbClr val="A3C7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1270" y="73659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09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A2C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1270" y="829310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40">
                <a:moveTo>
                  <a:pt x="10082530" y="0"/>
                </a:moveTo>
                <a:lnTo>
                  <a:pt x="0" y="0"/>
                </a:lnTo>
                <a:lnTo>
                  <a:pt x="0" y="91440"/>
                </a:lnTo>
                <a:lnTo>
                  <a:pt x="10082530" y="91440"/>
                </a:lnTo>
                <a:lnTo>
                  <a:pt x="10082530" y="0"/>
                </a:lnTo>
                <a:close/>
              </a:path>
            </a:pathLst>
          </a:custGeom>
          <a:solidFill>
            <a:srgbClr val="A1C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1270" y="92074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09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A0C5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1270" y="101346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09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9FC4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1270" y="110616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40">
                <a:moveTo>
                  <a:pt x="10082530" y="0"/>
                </a:moveTo>
                <a:lnTo>
                  <a:pt x="0" y="0"/>
                </a:lnTo>
                <a:lnTo>
                  <a:pt x="0" y="91439"/>
                </a:lnTo>
                <a:lnTo>
                  <a:pt x="10082530" y="91439"/>
                </a:lnTo>
                <a:lnTo>
                  <a:pt x="10082530" y="0"/>
                </a:lnTo>
                <a:close/>
              </a:path>
            </a:pathLst>
          </a:custGeom>
          <a:solidFill>
            <a:srgbClr val="9EC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1270" y="119761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09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9DC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1270" y="129031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09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9CC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-1270" y="138302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40">
                <a:moveTo>
                  <a:pt x="10082530" y="0"/>
                </a:moveTo>
                <a:lnTo>
                  <a:pt x="0" y="0"/>
                </a:lnTo>
                <a:lnTo>
                  <a:pt x="0" y="91440"/>
                </a:lnTo>
                <a:lnTo>
                  <a:pt x="10082530" y="91440"/>
                </a:lnTo>
                <a:lnTo>
                  <a:pt x="10082530" y="0"/>
                </a:lnTo>
                <a:close/>
              </a:path>
            </a:pathLst>
          </a:custGeom>
          <a:solidFill>
            <a:srgbClr val="9BC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-1270" y="147446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09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9AC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-1270" y="156717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40"/>
                </a:lnTo>
                <a:lnTo>
                  <a:pt x="10082530" y="91440"/>
                </a:lnTo>
                <a:lnTo>
                  <a:pt x="10082530" y="0"/>
                </a:lnTo>
                <a:close/>
              </a:path>
            </a:pathLst>
          </a:custGeom>
          <a:solidFill>
            <a:srgbClr val="99C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-1270" y="165861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98B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-1270" y="175132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97B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-1270" y="1844040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39"/>
                </a:lnTo>
                <a:lnTo>
                  <a:pt x="10082530" y="91439"/>
                </a:lnTo>
                <a:lnTo>
                  <a:pt x="10082530" y="0"/>
                </a:lnTo>
                <a:close/>
              </a:path>
            </a:pathLst>
          </a:custGeom>
          <a:solidFill>
            <a:srgbClr val="96B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-1270" y="193547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95BD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-1270" y="2028190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39"/>
                </a:lnTo>
                <a:lnTo>
                  <a:pt x="10082530" y="91439"/>
                </a:lnTo>
                <a:lnTo>
                  <a:pt x="10082530" y="0"/>
                </a:lnTo>
                <a:close/>
              </a:path>
            </a:pathLst>
          </a:custGeom>
          <a:solidFill>
            <a:srgbClr val="94BC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-1270" y="211962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93BC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-1270" y="2212340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39"/>
                </a:lnTo>
                <a:lnTo>
                  <a:pt x="10082530" y="91439"/>
                </a:lnTo>
                <a:lnTo>
                  <a:pt x="10082530" y="0"/>
                </a:lnTo>
                <a:close/>
              </a:path>
            </a:pathLst>
          </a:custGeom>
          <a:solidFill>
            <a:srgbClr val="92BB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-1270" y="230377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91BA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-1270" y="239649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90B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-1270" y="2489200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39"/>
                </a:lnTo>
                <a:lnTo>
                  <a:pt x="10082530" y="91439"/>
                </a:lnTo>
                <a:lnTo>
                  <a:pt x="10082530" y="0"/>
                </a:lnTo>
                <a:close/>
              </a:path>
            </a:pathLst>
          </a:custGeom>
          <a:solidFill>
            <a:srgbClr val="8FB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-1270" y="258064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8EB8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-1270" y="267335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8DB8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-1270" y="276605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39"/>
                </a:lnTo>
                <a:lnTo>
                  <a:pt x="10082530" y="91439"/>
                </a:lnTo>
                <a:lnTo>
                  <a:pt x="10082530" y="0"/>
                </a:lnTo>
                <a:close/>
              </a:path>
            </a:pathLst>
          </a:custGeom>
          <a:solidFill>
            <a:srgbClr val="8CB7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-1270" y="285750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8BB6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-1270" y="295020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8AB6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-1270" y="304291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39"/>
                </a:lnTo>
                <a:lnTo>
                  <a:pt x="10082530" y="91439"/>
                </a:lnTo>
                <a:lnTo>
                  <a:pt x="10082530" y="0"/>
                </a:lnTo>
                <a:close/>
              </a:path>
            </a:pathLst>
          </a:custGeom>
          <a:solidFill>
            <a:srgbClr val="89B5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-1270" y="313435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88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-1270" y="322706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39"/>
                </a:lnTo>
                <a:lnTo>
                  <a:pt x="10082530" y="91439"/>
                </a:lnTo>
                <a:lnTo>
                  <a:pt x="10082530" y="0"/>
                </a:lnTo>
                <a:close/>
              </a:path>
            </a:pathLst>
          </a:custGeom>
          <a:solidFill>
            <a:srgbClr val="87B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-1270" y="331850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86B3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-1270" y="341122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85B2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-1270" y="350392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40"/>
                </a:lnTo>
                <a:lnTo>
                  <a:pt x="10082530" y="91440"/>
                </a:lnTo>
                <a:lnTo>
                  <a:pt x="10082530" y="0"/>
                </a:lnTo>
                <a:close/>
              </a:path>
            </a:pathLst>
          </a:custGeom>
          <a:solidFill>
            <a:srgbClr val="84B1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-1270" y="359537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83B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-1270" y="368807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40"/>
                </a:lnTo>
                <a:lnTo>
                  <a:pt x="10082530" y="91440"/>
                </a:lnTo>
                <a:lnTo>
                  <a:pt x="10082530" y="0"/>
                </a:lnTo>
                <a:close/>
              </a:path>
            </a:pathLst>
          </a:custGeom>
          <a:solidFill>
            <a:srgbClr val="82B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-1270" y="377952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81A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-1270" y="387222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80AF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-1270" y="396493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39"/>
                </a:lnTo>
                <a:lnTo>
                  <a:pt x="10082530" y="91439"/>
                </a:lnTo>
                <a:lnTo>
                  <a:pt x="10082530" y="0"/>
                </a:lnTo>
                <a:close/>
              </a:path>
            </a:pathLst>
          </a:custGeom>
          <a:solidFill>
            <a:srgbClr val="7FAE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-1270" y="405637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7EA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-1270" y="414908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39"/>
                </a:lnTo>
                <a:lnTo>
                  <a:pt x="10082530" y="91439"/>
                </a:lnTo>
                <a:lnTo>
                  <a:pt x="10082530" y="0"/>
                </a:lnTo>
                <a:close/>
              </a:path>
            </a:pathLst>
          </a:custGeom>
          <a:solidFill>
            <a:srgbClr val="7DAD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-1270" y="424052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7CA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-1270" y="433323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7B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-1270" y="4425950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39"/>
                </a:lnTo>
                <a:lnTo>
                  <a:pt x="10082530" y="91439"/>
                </a:lnTo>
                <a:lnTo>
                  <a:pt x="10082530" y="0"/>
                </a:lnTo>
                <a:close/>
              </a:path>
            </a:pathLst>
          </a:custGeom>
          <a:solidFill>
            <a:srgbClr val="7AAB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-1270" y="451738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79A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-1270" y="461010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78A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-1270" y="470280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39"/>
                </a:lnTo>
                <a:lnTo>
                  <a:pt x="10082530" y="91439"/>
                </a:lnTo>
                <a:lnTo>
                  <a:pt x="10082530" y="0"/>
                </a:lnTo>
                <a:close/>
              </a:path>
            </a:pathLst>
          </a:custGeom>
          <a:solidFill>
            <a:srgbClr val="77A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-1270" y="479425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76A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-1270" y="488695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39"/>
                </a:lnTo>
                <a:lnTo>
                  <a:pt x="10082530" y="91439"/>
                </a:lnTo>
                <a:lnTo>
                  <a:pt x="10082530" y="0"/>
                </a:lnTo>
                <a:close/>
              </a:path>
            </a:pathLst>
          </a:custGeom>
          <a:solidFill>
            <a:srgbClr val="75A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-1270" y="497840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74A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-1270" y="507110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39"/>
                </a:lnTo>
                <a:lnTo>
                  <a:pt x="10082530" y="91439"/>
                </a:lnTo>
                <a:lnTo>
                  <a:pt x="10082530" y="0"/>
                </a:lnTo>
                <a:close/>
              </a:path>
            </a:pathLst>
          </a:custGeom>
          <a:solidFill>
            <a:srgbClr val="73A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-1270" y="516255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72A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-1270" y="525525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71A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-1270" y="5347970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39"/>
                </a:lnTo>
                <a:lnTo>
                  <a:pt x="10082530" y="91439"/>
                </a:lnTo>
                <a:lnTo>
                  <a:pt x="10082530" y="0"/>
                </a:lnTo>
                <a:close/>
              </a:path>
            </a:pathLst>
          </a:custGeom>
          <a:solidFill>
            <a:srgbClr val="70A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-1270" y="543940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6FA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-1270" y="553212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6EA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-1270" y="562482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40"/>
                </a:lnTo>
                <a:lnTo>
                  <a:pt x="10082530" y="91440"/>
                </a:lnTo>
                <a:lnTo>
                  <a:pt x="10082530" y="0"/>
                </a:lnTo>
                <a:close/>
              </a:path>
            </a:pathLst>
          </a:custGeom>
          <a:solidFill>
            <a:srgbClr val="6DA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-1270" y="571627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6CA1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-1270" y="580897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6BA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-1270" y="590168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40"/>
                </a:lnTo>
                <a:lnTo>
                  <a:pt x="10082530" y="91440"/>
                </a:lnTo>
                <a:lnTo>
                  <a:pt x="10082530" y="0"/>
                </a:lnTo>
                <a:close/>
              </a:path>
            </a:pathLst>
          </a:custGeom>
          <a:solidFill>
            <a:srgbClr val="6AA0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-1270" y="599312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699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-1270" y="608583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40"/>
                </a:lnTo>
                <a:lnTo>
                  <a:pt x="10082530" y="91440"/>
                </a:lnTo>
                <a:lnTo>
                  <a:pt x="10082530" y="0"/>
                </a:lnTo>
                <a:close/>
              </a:path>
            </a:pathLst>
          </a:custGeom>
          <a:solidFill>
            <a:srgbClr val="689E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-1270" y="617727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679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-1270" y="626998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39">
                <a:moveTo>
                  <a:pt x="10082530" y="0"/>
                </a:moveTo>
                <a:lnTo>
                  <a:pt x="0" y="0"/>
                </a:lnTo>
                <a:lnTo>
                  <a:pt x="0" y="91440"/>
                </a:lnTo>
                <a:lnTo>
                  <a:pt x="10082530" y="91440"/>
                </a:lnTo>
                <a:lnTo>
                  <a:pt x="10082530" y="0"/>
                </a:lnTo>
                <a:close/>
              </a:path>
            </a:pathLst>
          </a:custGeom>
          <a:solidFill>
            <a:srgbClr val="669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-1270" y="636142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10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669C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-1270" y="645413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09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649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-1270" y="6546849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40">
                <a:moveTo>
                  <a:pt x="10082530" y="0"/>
                </a:moveTo>
                <a:lnTo>
                  <a:pt x="0" y="0"/>
                </a:lnTo>
                <a:lnTo>
                  <a:pt x="0" y="91440"/>
                </a:lnTo>
                <a:lnTo>
                  <a:pt x="10082530" y="91440"/>
                </a:lnTo>
                <a:lnTo>
                  <a:pt x="10082530" y="0"/>
                </a:lnTo>
                <a:close/>
              </a:path>
            </a:pathLst>
          </a:custGeom>
          <a:solidFill>
            <a:srgbClr val="639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-1270" y="663828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09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62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-1270" y="673099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09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61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-1270" y="6823710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40">
                <a:moveTo>
                  <a:pt x="10082530" y="0"/>
                </a:moveTo>
                <a:lnTo>
                  <a:pt x="0" y="0"/>
                </a:lnTo>
                <a:lnTo>
                  <a:pt x="0" y="91440"/>
                </a:lnTo>
                <a:lnTo>
                  <a:pt x="10082530" y="91440"/>
                </a:lnTo>
                <a:lnTo>
                  <a:pt x="10082530" y="0"/>
                </a:lnTo>
                <a:close/>
              </a:path>
            </a:pathLst>
          </a:custGeom>
          <a:solidFill>
            <a:srgbClr val="6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-1270" y="691514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09">
                <a:moveTo>
                  <a:pt x="10082530" y="0"/>
                </a:moveTo>
                <a:lnTo>
                  <a:pt x="0" y="0"/>
                </a:lnTo>
                <a:lnTo>
                  <a:pt x="0" y="92709"/>
                </a:lnTo>
                <a:lnTo>
                  <a:pt x="10082530" y="92709"/>
                </a:lnTo>
                <a:lnTo>
                  <a:pt x="10082530" y="0"/>
                </a:lnTo>
                <a:close/>
              </a:path>
            </a:pathLst>
          </a:custGeom>
          <a:solidFill>
            <a:srgbClr val="5F98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-1270" y="7007860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40">
                <a:moveTo>
                  <a:pt x="10082530" y="0"/>
                </a:moveTo>
                <a:lnTo>
                  <a:pt x="0" y="0"/>
                </a:lnTo>
                <a:lnTo>
                  <a:pt x="0" y="91440"/>
                </a:lnTo>
                <a:lnTo>
                  <a:pt x="10082530" y="91440"/>
                </a:lnTo>
                <a:lnTo>
                  <a:pt x="10082530" y="0"/>
                </a:lnTo>
                <a:close/>
              </a:path>
            </a:pathLst>
          </a:custGeom>
          <a:solidFill>
            <a:srgbClr val="5E97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-1270" y="7099299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09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5D97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-1270" y="719201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09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5C96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-1270" y="7284720"/>
            <a:ext cx="10082530" cy="91440"/>
          </a:xfrm>
          <a:custGeom>
            <a:avLst/>
            <a:gdLst/>
            <a:ahLst/>
            <a:cxnLst/>
            <a:rect l="l" t="t" r="r" b="b"/>
            <a:pathLst>
              <a:path w="10082530" h="91440">
                <a:moveTo>
                  <a:pt x="10082530" y="0"/>
                </a:moveTo>
                <a:lnTo>
                  <a:pt x="0" y="0"/>
                </a:lnTo>
                <a:lnTo>
                  <a:pt x="0" y="91439"/>
                </a:lnTo>
                <a:lnTo>
                  <a:pt x="10082530" y="91439"/>
                </a:lnTo>
                <a:lnTo>
                  <a:pt x="10082530" y="0"/>
                </a:lnTo>
                <a:close/>
              </a:path>
            </a:pathLst>
          </a:custGeom>
          <a:solidFill>
            <a:srgbClr val="5B95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-1270" y="7376160"/>
            <a:ext cx="10082530" cy="92710"/>
          </a:xfrm>
          <a:custGeom>
            <a:avLst/>
            <a:gdLst/>
            <a:ahLst/>
            <a:cxnLst/>
            <a:rect l="l" t="t" r="r" b="b"/>
            <a:pathLst>
              <a:path w="10082530" h="92709">
                <a:moveTo>
                  <a:pt x="10082530" y="0"/>
                </a:moveTo>
                <a:lnTo>
                  <a:pt x="0" y="0"/>
                </a:lnTo>
                <a:lnTo>
                  <a:pt x="0" y="92710"/>
                </a:lnTo>
                <a:lnTo>
                  <a:pt x="10082530" y="92710"/>
                </a:lnTo>
                <a:lnTo>
                  <a:pt x="10082530" y="0"/>
                </a:lnTo>
                <a:close/>
              </a:path>
            </a:pathLst>
          </a:custGeom>
          <a:solidFill>
            <a:srgbClr val="5A95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7468870"/>
            <a:ext cx="10081260" cy="87630"/>
          </a:xfrm>
          <a:custGeom>
            <a:avLst/>
            <a:gdLst/>
            <a:ahLst/>
            <a:cxnLst/>
            <a:rect l="l" t="t" r="r" b="b"/>
            <a:pathLst>
              <a:path w="10081260" h="87629">
                <a:moveTo>
                  <a:pt x="0" y="87629"/>
                </a:moveTo>
                <a:lnTo>
                  <a:pt x="0" y="0"/>
                </a:lnTo>
                <a:lnTo>
                  <a:pt x="10081260" y="0"/>
                </a:lnTo>
                <a:lnTo>
                  <a:pt x="10081260" y="87629"/>
                </a:lnTo>
                <a:lnTo>
                  <a:pt x="0" y="87629"/>
                </a:lnTo>
                <a:close/>
              </a:path>
            </a:pathLst>
          </a:custGeom>
          <a:solidFill>
            <a:srgbClr val="5994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0780" y="876300"/>
            <a:ext cx="776223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4110" y="1902460"/>
            <a:ext cx="8234045" cy="4815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uromag.com/products/122hw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neuromag.com/pdf/viivibrochyr_apr03_v4.pdf" TargetMode="Externa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ps.caltech.edu/tempfiles/magnetic_microscopy/SQUIDmicro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ps.caltech.edu/tempfiles/magnetic_microscopy/" TargetMode="Externa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s.vuw.ac.nz/~walbraandr/squid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homepages.nildram.co.uk/~phekda/richdawe/squid/popular/" TargetMode="External"/><Relationship Id="rId3" Type="http://schemas.openxmlformats.org/officeDocument/2006/relationships/hyperlink" Target="http://en.wikipedia.org/wiki/Josephson_effect" TargetMode="External"/><Relationship Id="rId7" Type="http://schemas.openxmlformats.org/officeDocument/2006/relationships/hyperlink" Target="http://www.finoag.com/fitm/squid.html" TargetMode="External"/><Relationship Id="rId2" Type="http://schemas.openxmlformats.org/officeDocument/2006/relationships/hyperlink" Target="http://en.wikipedia.org/wiki/SQU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mp.liv.ac.uk/frink/thesis/thesis/node47.html" TargetMode="External"/><Relationship Id="rId5" Type="http://schemas.openxmlformats.org/officeDocument/2006/relationships/hyperlink" Target="http://en.wikipedia.org/wiki/B._D._Josephson" TargetMode="External"/><Relationship Id="rId10" Type="http://schemas.openxmlformats.org/officeDocument/2006/relationships/hyperlink" Target="http://www.neuromag.com/main.html" TargetMode="External"/><Relationship Id="rId4" Type="http://schemas.openxmlformats.org/officeDocument/2006/relationships/hyperlink" Target="http://en.wikipedia.org/wiki/Josephson_junction" TargetMode="External"/><Relationship Id="rId9" Type="http://schemas.openxmlformats.org/officeDocument/2006/relationships/hyperlink" Target="http://www.abdn.ac.uk/physics/case/99/squid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m.phy.cam.ac.uk/~bdj1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banet.com.mx/articulos/josephson.gi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r.physics.ed.ynu.ac.jp/labs/magne/shimazu/031101/results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mp.liv.ac.uk/frink/thesis/thesis/node47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.physics.ed.ynu.ac.jp/labs/magne/shimazu/031101/results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9" y="566420"/>
            <a:ext cx="8344534" cy="131572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959610" marR="5080" indent="-1946910">
              <a:lnSpc>
                <a:spcPts val="4880"/>
              </a:lnSpc>
              <a:spcBef>
                <a:spcPts val="595"/>
              </a:spcBef>
            </a:pPr>
            <a:r>
              <a:rPr dirty="0"/>
              <a:t>SQUID</a:t>
            </a:r>
            <a:r>
              <a:rPr spc="10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Superconducting</a:t>
            </a:r>
            <a:r>
              <a:rPr spc="40" dirty="0"/>
              <a:t> </a:t>
            </a:r>
            <a:r>
              <a:rPr spc="-10" dirty="0"/>
              <a:t>QUantum </a:t>
            </a:r>
            <a:r>
              <a:rPr dirty="0"/>
              <a:t>Interference </a:t>
            </a:r>
            <a:r>
              <a:rPr spc="-10" dirty="0"/>
              <a:t>Device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818129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345059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660" y="4081779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660" y="1902460"/>
            <a:ext cx="2433320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23850">
              <a:lnSpc>
                <a:spcPct val="129400"/>
              </a:lnSpc>
              <a:spcBef>
                <a:spcPts val="100"/>
              </a:spcBef>
              <a:buSzPct val="45312"/>
              <a:buFont typeface="Calibri"/>
              <a:buChar char="●"/>
              <a:tabLst>
                <a:tab pos="336550" algn="l"/>
              </a:tabLst>
            </a:pPr>
            <a:r>
              <a:rPr sz="3200" spc="-10" dirty="0">
                <a:latin typeface="Times New Roman"/>
                <a:cs typeface="Times New Roman"/>
              </a:rPr>
              <a:t>Introduction History Operation Applications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284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Operation</a:t>
            </a:r>
            <a:r>
              <a:rPr spc="5" dirty="0"/>
              <a:t> </a:t>
            </a:r>
            <a:r>
              <a:rPr dirty="0"/>
              <a:t>–</a:t>
            </a:r>
            <a:r>
              <a:rPr spc="25" dirty="0"/>
              <a:t> </a:t>
            </a:r>
            <a:r>
              <a:rPr spc="-10" dirty="0"/>
              <a:t>Interference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18694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4110" y="1876152"/>
            <a:ext cx="8204200" cy="537591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35"/>
              </a:spcBef>
            </a:pPr>
            <a:r>
              <a:rPr sz="3200" dirty="0">
                <a:latin typeface="Times New Roman"/>
                <a:cs typeface="Times New Roman"/>
              </a:rPr>
              <a:t>Background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magnetic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fields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problem.</a:t>
            </a:r>
            <a:endParaRPr sz="3200">
              <a:latin typeface="Times New Roman"/>
              <a:cs typeface="Times New Roman"/>
            </a:endParaRPr>
          </a:p>
          <a:p>
            <a:pPr marL="469900" marR="1050925" indent="-287020">
              <a:lnSpc>
                <a:spcPts val="3100"/>
              </a:lnSpc>
              <a:spcBef>
                <a:spcPts val="1490"/>
              </a:spcBef>
              <a:buSzPct val="75000"/>
              <a:buFont typeface="Calibri"/>
              <a:buChar char="–"/>
              <a:tabLst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Shielded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room: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expensive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cannot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easily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be </a:t>
            </a:r>
            <a:r>
              <a:rPr sz="2800" spc="-10" dirty="0">
                <a:latin typeface="Times New Roman"/>
                <a:cs typeface="Times New Roman"/>
              </a:rPr>
              <a:t>moved.</a:t>
            </a:r>
            <a:endParaRPr sz="2800">
              <a:latin typeface="Times New Roman"/>
              <a:cs typeface="Times New Roman"/>
            </a:endParaRPr>
          </a:p>
          <a:p>
            <a:pPr marL="469900" marR="30480" indent="-287020">
              <a:lnSpc>
                <a:spcPct val="92100"/>
              </a:lnSpc>
              <a:spcBef>
                <a:spcPts val="1075"/>
              </a:spcBef>
              <a:buSzPct val="75000"/>
              <a:buFont typeface="Calibri"/>
              <a:buChar char="–"/>
              <a:tabLst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Gradiometer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measures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gradient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field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rather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than </a:t>
            </a:r>
            <a:r>
              <a:rPr sz="2800" dirty="0">
                <a:latin typeface="Times New Roman"/>
                <a:cs typeface="Times New Roman"/>
              </a:rPr>
              <a:t>absolute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value.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Interfering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magnetic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sources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generally </a:t>
            </a:r>
            <a:r>
              <a:rPr sz="2800" dirty="0">
                <a:latin typeface="Times New Roman"/>
                <a:cs typeface="Times New Roman"/>
              </a:rPr>
              <a:t>much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further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away,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vary </a:t>
            </a:r>
            <a:r>
              <a:rPr sz="2800" spc="-10" dirty="0">
                <a:latin typeface="Times New Roman"/>
                <a:cs typeface="Times New Roman"/>
              </a:rPr>
              <a:t>less.</a:t>
            </a:r>
            <a:endParaRPr sz="2800">
              <a:latin typeface="Times New Roman"/>
              <a:cs typeface="Times New Roman"/>
            </a:endParaRPr>
          </a:p>
          <a:p>
            <a:pPr marL="469900" marR="548640" indent="-287020">
              <a:lnSpc>
                <a:spcPts val="3100"/>
              </a:lnSpc>
              <a:spcBef>
                <a:spcPts val="1200"/>
              </a:spcBef>
              <a:buSzPct val="75000"/>
              <a:buFont typeface="Calibri"/>
              <a:buChar char="–"/>
              <a:tabLst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Measure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ambient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magnetic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field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subtract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from </a:t>
            </a:r>
            <a:r>
              <a:rPr sz="2800" spc="-10" dirty="0">
                <a:latin typeface="Times New Roman"/>
                <a:cs typeface="Times New Roman"/>
              </a:rPr>
              <a:t>measurements.</a:t>
            </a:r>
            <a:endParaRPr sz="2800">
              <a:latin typeface="Times New Roman"/>
              <a:cs typeface="Times New Roman"/>
            </a:endParaRPr>
          </a:p>
          <a:p>
            <a:pPr marL="469265" indent="-286385">
              <a:lnSpc>
                <a:spcPct val="100000"/>
              </a:lnSpc>
              <a:spcBef>
                <a:spcPts val="81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sz="2800" dirty="0">
                <a:latin typeface="Times New Roman"/>
                <a:cs typeface="Times New Roman"/>
              </a:rPr>
              <a:t>Damping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coils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cancel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out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background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field.</a:t>
            </a:r>
            <a:endParaRPr sz="2800">
              <a:latin typeface="Times New Roman"/>
              <a:cs typeface="Times New Roman"/>
            </a:endParaRPr>
          </a:p>
          <a:p>
            <a:pPr marL="469900" marR="759460" indent="-287020">
              <a:lnSpc>
                <a:spcPts val="3100"/>
              </a:lnSpc>
              <a:spcBef>
                <a:spcPts val="1190"/>
              </a:spcBef>
              <a:buSzPct val="75000"/>
              <a:buFont typeface="Calibri"/>
              <a:buChar char="–"/>
              <a:tabLst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Johnson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noise: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magnetic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field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created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thermal </a:t>
            </a:r>
            <a:r>
              <a:rPr sz="2800" dirty="0">
                <a:latin typeface="Times New Roman"/>
                <a:cs typeface="Times New Roman"/>
              </a:rPr>
              <a:t>motion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surrounding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particles.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7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18694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2818129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660" y="345059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9510" y="1902460"/>
            <a:ext cx="4893310" cy="191897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3200" spc="-10" dirty="0">
                <a:latin typeface="Times New Roman"/>
                <a:cs typeface="Times New Roman"/>
              </a:rPr>
              <a:t>Biomagnetism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29400"/>
              </a:lnSpc>
            </a:pPr>
            <a:r>
              <a:rPr sz="3200" dirty="0">
                <a:latin typeface="Times New Roman"/>
                <a:cs typeface="Times New Roman"/>
              </a:rPr>
              <a:t>Scanning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SQUID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microscopy Geophysics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Applications</a:t>
            </a:r>
            <a:r>
              <a:rPr spc="10" dirty="0"/>
              <a:t> </a:t>
            </a:r>
            <a:r>
              <a:rPr dirty="0"/>
              <a:t>–</a:t>
            </a:r>
            <a:r>
              <a:rPr spc="25" dirty="0"/>
              <a:t> </a:t>
            </a:r>
            <a:r>
              <a:rPr spc="-10" dirty="0"/>
              <a:t>Biomagnetism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18694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327025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4110" y="2045970"/>
            <a:ext cx="7947659" cy="51854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 marR="536575">
              <a:lnSpc>
                <a:spcPts val="3550"/>
              </a:lnSpc>
              <a:spcBef>
                <a:spcPts val="459"/>
              </a:spcBef>
            </a:pPr>
            <a:r>
              <a:rPr sz="3200" dirty="0">
                <a:latin typeface="Times New Roman"/>
                <a:cs typeface="Times New Roman"/>
              </a:rPr>
              <a:t>Processes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animals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small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magnetic </a:t>
            </a:r>
            <a:r>
              <a:rPr sz="3200" dirty="0">
                <a:latin typeface="Times New Roman"/>
                <a:cs typeface="Times New Roman"/>
              </a:rPr>
              <a:t>fields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(10</a:t>
            </a:r>
            <a:r>
              <a:rPr sz="2775" baseline="31531" dirty="0">
                <a:latin typeface="Times New Roman"/>
                <a:cs typeface="Times New Roman"/>
              </a:rPr>
              <a:t>-12</a:t>
            </a:r>
            <a:r>
              <a:rPr sz="2775" spc="532" baseline="3153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 10</a:t>
            </a:r>
            <a:r>
              <a:rPr sz="2775" baseline="31531" dirty="0">
                <a:latin typeface="Times New Roman"/>
                <a:cs typeface="Times New Roman"/>
              </a:rPr>
              <a:t>-9</a:t>
            </a:r>
            <a:r>
              <a:rPr sz="2775" spc="517" baseline="31531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tesla).</a:t>
            </a:r>
            <a:endParaRPr sz="3200">
              <a:latin typeface="Times New Roman"/>
              <a:cs typeface="Times New Roman"/>
            </a:endParaRPr>
          </a:p>
          <a:p>
            <a:pPr marL="38100" marR="696595">
              <a:lnSpc>
                <a:spcPct val="92600"/>
              </a:lnSpc>
              <a:spcBef>
                <a:spcPts val="1345"/>
              </a:spcBef>
            </a:pPr>
            <a:r>
              <a:rPr sz="3200" dirty="0">
                <a:latin typeface="Times New Roman"/>
                <a:cs typeface="Times New Roman"/>
              </a:rPr>
              <a:t>Fields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associated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neural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activity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imaged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machines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based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array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SQUIDs,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magnetoencephalography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(MEG).</a:t>
            </a:r>
            <a:endParaRPr sz="3200">
              <a:latin typeface="Times New Roman"/>
              <a:cs typeface="Times New Roman"/>
            </a:endParaRPr>
          </a:p>
          <a:p>
            <a:pPr marL="469265" indent="-286385">
              <a:lnSpc>
                <a:spcPct val="100000"/>
              </a:lnSpc>
              <a:spcBef>
                <a:spcPts val="117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sz="2800" dirty="0">
                <a:latin typeface="Times New Roman"/>
                <a:cs typeface="Times New Roman"/>
              </a:rPr>
              <a:t>Generally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gradiometer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DC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SQUIDs.</a:t>
            </a:r>
            <a:endParaRPr sz="2800">
              <a:latin typeface="Times New Roman"/>
              <a:cs typeface="Times New Roman"/>
            </a:endParaRPr>
          </a:p>
          <a:p>
            <a:pPr marL="469900" marR="30480" indent="-287020">
              <a:lnSpc>
                <a:spcPct val="92200"/>
              </a:lnSpc>
              <a:spcBef>
                <a:spcPts val="1140"/>
              </a:spcBef>
              <a:buSzPct val="75000"/>
              <a:buFont typeface="Calibri"/>
              <a:buChar char="–"/>
              <a:tabLst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Advantage: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higher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temporal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resolution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images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acquired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millisecond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intervals,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respond </a:t>
            </a:r>
            <a:r>
              <a:rPr sz="2800" dirty="0">
                <a:latin typeface="Times New Roman"/>
                <a:cs typeface="Times New Roman"/>
              </a:rPr>
              <a:t>rapidly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changes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neural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activity.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MRI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temporal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resolution on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 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second, </a:t>
            </a:r>
            <a:r>
              <a:rPr sz="2800" dirty="0">
                <a:latin typeface="Times New Roman"/>
                <a:cs typeface="Times New Roman"/>
              </a:rPr>
              <a:t>higher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spatial </a:t>
            </a:r>
            <a:r>
              <a:rPr sz="2800" spc="-10" dirty="0">
                <a:latin typeface="Times New Roman"/>
                <a:cs typeface="Times New Roman"/>
              </a:rPr>
              <a:t>resolution.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Applications</a:t>
            </a:r>
            <a:r>
              <a:rPr spc="10" dirty="0"/>
              <a:t> </a:t>
            </a:r>
            <a:r>
              <a:rPr dirty="0"/>
              <a:t>–</a:t>
            </a:r>
            <a:r>
              <a:rPr spc="25" dirty="0"/>
              <a:t> </a:t>
            </a:r>
            <a:r>
              <a:rPr spc="-10" dirty="0"/>
              <a:t>Biomagnetism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2477770"/>
            <a:ext cx="3813810" cy="29527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7680" y="1910079"/>
            <a:ext cx="2168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Neuromag-</a:t>
            </a:r>
            <a:r>
              <a:rPr sz="2400" spc="-20" dirty="0">
                <a:latin typeface="Times New Roman"/>
                <a:cs typeface="Times New Roman"/>
              </a:rPr>
              <a:t>122™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950" y="5499100"/>
            <a:ext cx="27686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  <a:hlinkClick r:id="rId3"/>
              </a:rPr>
              <a:t>http://www.neuromag.com/products/122hw.html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0129" y="2414270"/>
            <a:ext cx="4739639" cy="35941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37759" y="1896109"/>
            <a:ext cx="3109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Neuromag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Vectorview™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2690" y="6064250"/>
            <a:ext cx="33121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  <a:hlinkClick r:id="rId5"/>
              </a:rPr>
              <a:t>http://www.neuromag.com/pdf/viivibrochyr_apr03_v4.pdf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Applications</a:t>
            </a:r>
            <a:r>
              <a:rPr spc="10" dirty="0"/>
              <a:t> </a:t>
            </a:r>
            <a:r>
              <a:rPr dirty="0"/>
              <a:t>–</a:t>
            </a:r>
            <a:r>
              <a:rPr spc="25" dirty="0"/>
              <a:t> </a:t>
            </a:r>
            <a:r>
              <a:rPr spc="-10" dirty="0"/>
              <a:t>Biomagnetism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18694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510" y="2045970"/>
            <a:ext cx="7782559" cy="9639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550"/>
              </a:lnSpc>
              <a:spcBef>
                <a:spcPts val="459"/>
              </a:spcBef>
            </a:pPr>
            <a:r>
              <a:rPr sz="3200" dirty="0">
                <a:latin typeface="Times New Roman"/>
                <a:cs typeface="Times New Roman"/>
              </a:rPr>
              <a:t>SQUIDs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also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measure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heartbeat; </a:t>
            </a:r>
            <a:r>
              <a:rPr sz="3200" dirty="0">
                <a:latin typeface="Times New Roman"/>
                <a:cs typeface="Times New Roman"/>
              </a:rPr>
              <a:t>called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magnetocardiogram.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819" y="134619"/>
            <a:ext cx="7381240" cy="131572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383790" marR="5080" indent="-2371090">
              <a:lnSpc>
                <a:spcPts val="4880"/>
              </a:lnSpc>
              <a:spcBef>
                <a:spcPts val="595"/>
              </a:spcBef>
            </a:pPr>
            <a:r>
              <a:rPr dirty="0"/>
              <a:t>Applications</a:t>
            </a:r>
            <a:r>
              <a:rPr spc="20" dirty="0"/>
              <a:t> </a:t>
            </a:r>
            <a:r>
              <a:rPr dirty="0"/>
              <a:t>–</a:t>
            </a:r>
            <a:r>
              <a:rPr spc="30" dirty="0"/>
              <a:t> </a:t>
            </a:r>
            <a:r>
              <a:rPr dirty="0"/>
              <a:t>Scanning</a:t>
            </a:r>
            <a:r>
              <a:rPr spc="30" dirty="0"/>
              <a:t> </a:t>
            </a:r>
            <a:r>
              <a:rPr spc="-10" dirty="0"/>
              <a:t>SQUID microscopy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177800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510" y="1635759"/>
            <a:ext cx="4561840" cy="23190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860425">
              <a:lnSpc>
                <a:spcPts val="3550"/>
              </a:lnSpc>
              <a:spcBef>
                <a:spcPts val="459"/>
              </a:spcBef>
            </a:pP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scanning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SQUID </a:t>
            </a:r>
            <a:r>
              <a:rPr sz="3200" dirty="0">
                <a:latin typeface="Times New Roman"/>
                <a:cs typeface="Times New Roman"/>
              </a:rPr>
              <a:t>probe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over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sample,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550"/>
              </a:lnSpc>
              <a:spcBef>
                <a:spcPts val="10"/>
              </a:spcBef>
            </a:pPr>
            <a:r>
              <a:rPr sz="3200" dirty="0">
                <a:latin typeface="Times New Roman"/>
                <a:cs typeface="Times New Roman"/>
              </a:rPr>
              <a:t>high-resolution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image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25" dirty="0">
                <a:latin typeface="Times New Roman"/>
                <a:cs typeface="Times New Roman"/>
              </a:rPr>
              <a:t>its </a:t>
            </a:r>
            <a:r>
              <a:rPr sz="3200" dirty="0">
                <a:latin typeface="Times New Roman"/>
                <a:cs typeface="Times New Roman"/>
              </a:rPr>
              <a:t>magnetic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field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structure </a:t>
            </a:r>
            <a:r>
              <a:rPr sz="3200" spc="-25" dirty="0">
                <a:latin typeface="Times New Roman"/>
                <a:cs typeface="Times New Roman"/>
              </a:rPr>
              <a:t>can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90"/>
              </a:lnSpc>
            </a:pP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obtained.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1400" y="1540510"/>
            <a:ext cx="3600450" cy="54902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64529" y="7153909"/>
            <a:ext cx="4192270" cy="34798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220"/>
              </a:lnSpc>
              <a:spcBef>
                <a:spcPts val="225"/>
              </a:spcBef>
            </a:pPr>
            <a:r>
              <a:rPr sz="1100" spc="-10" dirty="0">
                <a:latin typeface="Times New Roman"/>
                <a:cs typeface="Times New Roman"/>
                <a:hlinkClick r:id="rId3"/>
              </a:rPr>
              <a:t>http://www.gps.caltech.edu/tempfiles/magnetic_microscopy/SQUIDmicro</a:t>
            </a:r>
            <a:r>
              <a:rPr sz="1100" spc="-10" dirty="0">
                <a:latin typeface="Times New Roman"/>
                <a:cs typeface="Times New Roman"/>
              </a:rPr>
              <a:t> scope.jpg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580" y="3938270"/>
            <a:ext cx="2407920" cy="312292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983229" y="4578350"/>
            <a:ext cx="2550160" cy="10655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algn="just">
              <a:lnSpc>
                <a:spcPct val="92200"/>
              </a:lnSpc>
              <a:spcBef>
                <a:spcPts val="325"/>
              </a:spcBef>
            </a:pPr>
            <a:r>
              <a:rPr sz="2400" dirty="0">
                <a:latin typeface="Times New Roman"/>
                <a:cs typeface="Times New Roman"/>
              </a:rPr>
              <a:t>SQUID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microscopy </a:t>
            </a:r>
            <a:r>
              <a:rPr sz="2400" dirty="0">
                <a:latin typeface="Times New Roman"/>
                <a:cs typeface="Times New Roman"/>
              </a:rPr>
              <a:t>image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1mm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slice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Martian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meteorite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250" y="7153909"/>
            <a:ext cx="34417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  <a:hlinkClick r:id="rId5"/>
              </a:rPr>
              <a:t>http://www.gps.caltech.edu/tempfiles/magnetic_microscopy/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1225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Applications</a:t>
            </a:r>
            <a:r>
              <a:rPr spc="1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spc="-10" dirty="0"/>
              <a:t>Geophysics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18694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327025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660" y="4353559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660" y="5972809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4110" y="2045970"/>
            <a:ext cx="8210550" cy="42989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 marR="30480">
              <a:lnSpc>
                <a:spcPts val="3550"/>
              </a:lnSpc>
              <a:spcBef>
                <a:spcPts val="459"/>
              </a:spcBef>
            </a:pPr>
            <a:r>
              <a:rPr sz="3200" dirty="0">
                <a:latin typeface="Times New Roman"/>
                <a:cs typeface="Times New Roman"/>
              </a:rPr>
              <a:t>Measure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movement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Earth's magnetic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poles, </a:t>
            </a:r>
            <a:r>
              <a:rPr sz="3200" dirty="0">
                <a:latin typeface="Times New Roman"/>
                <a:cs typeface="Times New Roman"/>
              </a:rPr>
              <a:t>variations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thickness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crust.</a:t>
            </a:r>
            <a:endParaRPr sz="3200">
              <a:latin typeface="Times New Roman"/>
              <a:cs typeface="Times New Roman"/>
            </a:endParaRPr>
          </a:p>
          <a:p>
            <a:pPr marL="38100" marR="1787525">
              <a:lnSpc>
                <a:spcPts val="3560"/>
              </a:lnSpc>
              <a:spcBef>
                <a:spcPts val="1410"/>
              </a:spcBef>
            </a:pPr>
            <a:r>
              <a:rPr sz="3200" dirty="0">
                <a:latin typeface="Times New Roman"/>
                <a:cs typeface="Times New Roman"/>
              </a:rPr>
              <a:t>Oil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prospecting,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earthquake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prediction, </a:t>
            </a:r>
            <a:r>
              <a:rPr sz="3200" dirty="0">
                <a:latin typeface="Times New Roman"/>
                <a:cs typeface="Times New Roman"/>
              </a:rPr>
              <a:t>geothermal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energy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surveying.</a:t>
            </a:r>
            <a:endParaRPr sz="3200">
              <a:latin typeface="Times New Roman"/>
              <a:cs typeface="Times New Roman"/>
            </a:endParaRPr>
          </a:p>
          <a:p>
            <a:pPr marL="38100" marR="1192530">
              <a:lnSpc>
                <a:spcPts val="3550"/>
              </a:lnSpc>
              <a:spcBef>
                <a:spcPts val="1420"/>
              </a:spcBef>
            </a:pPr>
            <a:r>
              <a:rPr sz="3200" dirty="0">
                <a:latin typeface="Times New Roman"/>
                <a:cs typeface="Times New Roman"/>
              </a:rPr>
              <a:t>Require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portable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containers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sufficient </a:t>
            </a:r>
            <a:r>
              <a:rPr sz="3200" dirty="0">
                <a:latin typeface="Times New Roman"/>
                <a:cs typeface="Times New Roman"/>
              </a:rPr>
              <a:t>insulation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carry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liquid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helium.</a:t>
            </a:r>
            <a:endParaRPr sz="32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1110"/>
              </a:spcBef>
              <a:tabLst>
                <a:tab pos="469265" algn="l"/>
              </a:tabLst>
            </a:pPr>
            <a:r>
              <a:rPr sz="3150" spc="97" baseline="7936" dirty="0">
                <a:latin typeface="Calibri"/>
                <a:cs typeface="Calibri"/>
              </a:rPr>
              <a:t>–</a:t>
            </a:r>
            <a:r>
              <a:rPr sz="3150" baseline="7936" dirty="0">
                <a:latin typeface="Calibri"/>
                <a:cs typeface="Calibri"/>
              </a:rPr>
              <a:t>	</a:t>
            </a:r>
            <a:r>
              <a:rPr sz="2800" dirty="0">
                <a:latin typeface="Times New Roman"/>
                <a:cs typeface="Times New Roman"/>
              </a:rPr>
              <a:t>High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temperature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superconductors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would</a:t>
            </a:r>
            <a:r>
              <a:rPr sz="2800" spc="-10" dirty="0">
                <a:latin typeface="Times New Roman"/>
                <a:cs typeface="Times New Roman"/>
              </a:rPr>
              <a:t> help.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30"/>
              </a:spcBef>
            </a:pPr>
            <a:r>
              <a:rPr sz="3200" dirty="0">
                <a:latin typeface="Times New Roman"/>
                <a:cs typeface="Times New Roman"/>
              </a:rPr>
              <a:t>Methods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reducing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magnetic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noise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needed.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80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18694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2404" rIns="0" bIns="0" rtlCol="0">
            <a:spAutoFit/>
          </a:bodyPr>
          <a:lstStyle/>
          <a:p>
            <a:pPr marL="38100" marR="5080">
              <a:lnSpc>
                <a:spcPct val="92500"/>
              </a:lnSpc>
              <a:spcBef>
                <a:spcPts val="385"/>
              </a:spcBef>
            </a:pPr>
            <a:r>
              <a:rPr dirty="0"/>
              <a:t>SQUIDs are</a:t>
            </a:r>
            <a:r>
              <a:rPr spc="20" dirty="0"/>
              <a:t> </a:t>
            </a:r>
            <a:r>
              <a:rPr dirty="0"/>
              <a:t>likely</a:t>
            </a:r>
            <a:r>
              <a:rPr spc="4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dirty="0"/>
              <a:t>be</a:t>
            </a:r>
            <a:r>
              <a:rPr spc="5" dirty="0"/>
              <a:t> </a:t>
            </a:r>
            <a:r>
              <a:rPr dirty="0"/>
              <a:t>used</a:t>
            </a:r>
            <a:r>
              <a:rPr spc="15" dirty="0"/>
              <a:t> </a:t>
            </a:r>
            <a:r>
              <a:rPr dirty="0"/>
              <a:t>increasingly</a:t>
            </a:r>
            <a:r>
              <a:rPr spc="40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25" dirty="0"/>
              <a:t>the </a:t>
            </a:r>
            <a:r>
              <a:rPr dirty="0"/>
              <a:t>future</a:t>
            </a:r>
            <a:r>
              <a:rPr spc="5" dirty="0"/>
              <a:t> </a:t>
            </a:r>
            <a:r>
              <a:rPr dirty="0"/>
              <a:t>as</a:t>
            </a:r>
            <a:r>
              <a:rPr spc="5" dirty="0"/>
              <a:t> </a:t>
            </a:r>
            <a:r>
              <a:rPr dirty="0"/>
              <a:t>they</a:t>
            </a:r>
            <a:r>
              <a:rPr spc="25" dirty="0"/>
              <a:t> </a:t>
            </a:r>
            <a:r>
              <a:rPr dirty="0"/>
              <a:t>become</a:t>
            </a:r>
            <a:r>
              <a:rPr spc="15" dirty="0"/>
              <a:t> </a:t>
            </a:r>
            <a:r>
              <a:rPr dirty="0"/>
              <a:t>cheaper</a:t>
            </a:r>
            <a:r>
              <a:rPr spc="5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dirty="0"/>
              <a:t>more</a:t>
            </a:r>
            <a:r>
              <a:rPr spc="20" dirty="0"/>
              <a:t> </a:t>
            </a:r>
            <a:r>
              <a:rPr spc="-10" dirty="0"/>
              <a:t>versatile </a:t>
            </a:r>
            <a:r>
              <a:rPr dirty="0"/>
              <a:t>due</a:t>
            </a:r>
            <a:r>
              <a:rPr spc="10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dirty="0"/>
              <a:t>development</a:t>
            </a:r>
            <a:r>
              <a:rPr spc="2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high-</a:t>
            </a:r>
            <a:r>
              <a:rPr spc="-10" dirty="0"/>
              <a:t>temperature </a:t>
            </a:r>
            <a:r>
              <a:rPr dirty="0"/>
              <a:t>superconductors</a:t>
            </a:r>
            <a:r>
              <a:rPr spc="25" dirty="0"/>
              <a:t> </a:t>
            </a:r>
            <a:r>
              <a:rPr dirty="0"/>
              <a:t>and</a:t>
            </a:r>
            <a:r>
              <a:rPr spc="40" dirty="0"/>
              <a:t> </a:t>
            </a:r>
            <a:r>
              <a:rPr dirty="0"/>
              <a:t>better</a:t>
            </a:r>
            <a:r>
              <a:rPr spc="30" dirty="0"/>
              <a:t> </a:t>
            </a:r>
            <a:r>
              <a:rPr dirty="0"/>
              <a:t>cooling</a:t>
            </a:r>
            <a:r>
              <a:rPr spc="40" dirty="0"/>
              <a:t> </a:t>
            </a:r>
            <a:r>
              <a:rPr spc="-10" dirty="0"/>
              <a:t>systems.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02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Notes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18694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510" y="2045970"/>
            <a:ext cx="8403590" cy="9639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550"/>
              </a:lnSpc>
              <a:spcBef>
                <a:spcPts val="459"/>
              </a:spcBef>
            </a:pPr>
            <a:r>
              <a:rPr sz="3200" dirty="0">
                <a:latin typeface="Times New Roman"/>
                <a:cs typeface="Times New Roman"/>
              </a:rPr>
              <a:t>Notes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copies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these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slides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available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at </a:t>
            </a:r>
            <a:r>
              <a:rPr sz="3200" spc="-10" dirty="0">
                <a:solidFill>
                  <a:srgbClr val="0000CC"/>
                </a:solidFill>
                <a:latin typeface="Times New Roman"/>
                <a:cs typeface="Times New Roman"/>
                <a:hlinkClick r:id="rId2"/>
              </a:rPr>
              <a:t>http://www.mcs.vuw.ac.nz/~walbraandr/squid.html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96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150109"/>
            <a:ext cx="1123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35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269" y="2503170"/>
            <a:ext cx="1123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35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2857500"/>
            <a:ext cx="1123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35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3211829"/>
            <a:ext cx="1123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35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3269" y="3564890"/>
            <a:ext cx="1123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35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3269" y="3919220"/>
            <a:ext cx="1123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35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69" y="4273550"/>
            <a:ext cx="1123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35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269" y="4626609"/>
            <a:ext cx="1123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35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269" y="4980940"/>
            <a:ext cx="1123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35" dirty="0">
                <a:latin typeface="Calibri"/>
                <a:cs typeface="Calibri"/>
              </a:rPr>
              <a:t>●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8389" y="2014219"/>
            <a:ext cx="6748780" cy="3209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0"/>
              </a:spcBef>
            </a:pP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  <a:hlinkClick r:id="rId2"/>
              </a:rPr>
              <a:t>http://en.wikipedia.org/wiki/SQUID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  <a:hlinkClick r:id="rId3"/>
              </a:rPr>
              <a:t>http://en.wikipedia.org/wiki/Josephson_effect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  <a:hlinkClick r:id="rId4"/>
              </a:rPr>
              <a:t>http://en.wikipedia.org/wiki/Josephson_junction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  <a:hlinkClick r:id="rId5"/>
              </a:rPr>
              <a:t>http://en.wikipedia.org/wiki/B._D._Josephson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  <a:hlinkClick r:id="rId6"/>
              </a:rPr>
              <a:t>http://www.cmp.liv.ac.uk/frink/thesis/thesis/node47.html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  <a:hlinkClick r:id="rId7"/>
              </a:rPr>
              <a:t>http://www.finoag.com/fitm/squid.html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  <a:hlinkClick r:id="rId8"/>
              </a:rPr>
              <a:t>http://homepages.nildram.co.uk/~phekda/richdawe/squid/popular/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  <a:hlinkClick r:id="rId9"/>
              </a:rPr>
              <a:t>http://www.abdn.ac.uk/physics/case/99/squid.html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  <a:hlinkClick r:id="rId10"/>
              </a:rPr>
              <a:t>http://www.neuromag.com/main.html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93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18694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2818129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660" y="4353559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30"/>
              </a:spcBef>
            </a:pPr>
            <a:r>
              <a:rPr dirty="0"/>
              <a:t>Very</a:t>
            </a:r>
            <a:r>
              <a:rPr spc="15" dirty="0"/>
              <a:t> </a:t>
            </a:r>
            <a:r>
              <a:rPr dirty="0"/>
              <a:t>sensitive</a:t>
            </a:r>
            <a:r>
              <a:rPr spc="25" dirty="0"/>
              <a:t> </a:t>
            </a:r>
            <a:r>
              <a:rPr spc="-10" dirty="0"/>
              <a:t>magnetometer</a:t>
            </a:r>
          </a:p>
          <a:p>
            <a:pPr marL="38100" marR="302895">
              <a:lnSpc>
                <a:spcPct val="92600"/>
              </a:lnSpc>
              <a:spcBef>
                <a:spcPts val="1415"/>
              </a:spcBef>
            </a:pPr>
            <a:r>
              <a:rPr dirty="0"/>
              <a:t>Superconducting</a:t>
            </a:r>
            <a:r>
              <a:rPr spc="40" dirty="0"/>
              <a:t> </a:t>
            </a:r>
            <a:r>
              <a:rPr dirty="0"/>
              <a:t>quantum</a:t>
            </a:r>
            <a:r>
              <a:rPr spc="20" dirty="0"/>
              <a:t> </a:t>
            </a:r>
            <a:r>
              <a:rPr dirty="0"/>
              <a:t>interference</a:t>
            </a:r>
            <a:r>
              <a:rPr spc="35" dirty="0"/>
              <a:t> </a:t>
            </a:r>
            <a:r>
              <a:rPr dirty="0"/>
              <a:t>device</a:t>
            </a:r>
            <a:r>
              <a:rPr spc="35" dirty="0"/>
              <a:t> </a:t>
            </a:r>
            <a:r>
              <a:rPr spc="-50" dirty="0"/>
              <a:t>– </a:t>
            </a:r>
            <a:r>
              <a:rPr dirty="0"/>
              <a:t>based</a:t>
            </a:r>
            <a:r>
              <a:rPr spc="10" dirty="0"/>
              <a:t> </a:t>
            </a:r>
            <a:r>
              <a:rPr dirty="0"/>
              <a:t>on</a:t>
            </a:r>
            <a:r>
              <a:rPr spc="20" dirty="0"/>
              <a:t> </a:t>
            </a:r>
            <a:r>
              <a:rPr dirty="0"/>
              <a:t>quantum</a:t>
            </a:r>
            <a:r>
              <a:rPr spc="-5" dirty="0"/>
              <a:t> </a:t>
            </a:r>
            <a:r>
              <a:rPr dirty="0"/>
              <a:t>effects</a:t>
            </a:r>
            <a:r>
              <a:rPr spc="10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superconducting </a:t>
            </a:r>
            <a:r>
              <a:rPr spc="-20" dirty="0"/>
              <a:t>loop</a:t>
            </a:r>
          </a:p>
          <a:p>
            <a:pPr marL="38100" marR="5080">
              <a:lnSpc>
                <a:spcPts val="3550"/>
              </a:lnSpc>
              <a:spcBef>
                <a:spcPts val="1490"/>
              </a:spcBef>
            </a:pPr>
            <a:r>
              <a:rPr dirty="0"/>
              <a:t>Useful</a:t>
            </a:r>
            <a:r>
              <a:rPr spc="5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dirty="0"/>
              <a:t>many</a:t>
            </a:r>
            <a:r>
              <a:rPr spc="35" dirty="0"/>
              <a:t> </a:t>
            </a:r>
            <a:r>
              <a:rPr dirty="0"/>
              <a:t>purposes</a:t>
            </a:r>
            <a:r>
              <a:rPr spc="20" dirty="0"/>
              <a:t> </a:t>
            </a:r>
            <a:r>
              <a:rPr dirty="0"/>
              <a:t>in</a:t>
            </a:r>
            <a:r>
              <a:rPr spc="25" dirty="0"/>
              <a:t> </a:t>
            </a:r>
            <a:r>
              <a:rPr dirty="0"/>
              <a:t>physics,</a:t>
            </a:r>
            <a:r>
              <a:rPr spc="20" dirty="0"/>
              <a:t> </a:t>
            </a:r>
            <a:r>
              <a:rPr dirty="0"/>
              <a:t>biology</a:t>
            </a:r>
            <a:r>
              <a:rPr spc="40" dirty="0"/>
              <a:t> </a:t>
            </a:r>
            <a:r>
              <a:rPr spc="-25" dirty="0"/>
              <a:t>and </a:t>
            </a:r>
            <a:r>
              <a:rPr spc="-10" dirty="0"/>
              <a:t>medicine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41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18694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417322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9510" y="2045970"/>
            <a:ext cx="5824220" cy="29502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2500"/>
              </a:lnSpc>
              <a:spcBef>
                <a:spcPts val="385"/>
              </a:spcBef>
            </a:pPr>
            <a:r>
              <a:rPr sz="3200" dirty="0">
                <a:latin typeface="Times New Roman"/>
                <a:cs typeface="Times New Roman"/>
              </a:rPr>
              <a:t>1962: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British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physicist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Brian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David </a:t>
            </a:r>
            <a:r>
              <a:rPr sz="3200" dirty="0">
                <a:latin typeface="Times New Roman"/>
                <a:cs typeface="Times New Roman"/>
              </a:rPr>
              <a:t>Josephson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discovers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Josephson </a:t>
            </a:r>
            <a:r>
              <a:rPr sz="3200" dirty="0">
                <a:latin typeface="Times New Roman"/>
                <a:cs typeface="Times New Roman"/>
              </a:rPr>
              <a:t>effect,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invents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Josephson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junction, SQUID</a:t>
            </a:r>
            <a:endParaRPr sz="3200">
              <a:latin typeface="Times New Roman"/>
              <a:cs typeface="Times New Roman"/>
            </a:endParaRPr>
          </a:p>
          <a:p>
            <a:pPr marL="12700" marR="242570">
              <a:lnSpc>
                <a:spcPts val="3560"/>
              </a:lnSpc>
              <a:spcBef>
                <a:spcPts val="1485"/>
              </a:spcBef>
            </a:pPr>
            <a:r>
              <a:rPr sz="3200" dirty="0">
                <a:latin typeface="Times New Roman"/>
                <a:cs typeface="Times New Roman"/>
              </a:rPr>
              <a:t>1973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Nobel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Prize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(with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Leo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Esaki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Ivar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Giaever)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0769" y="2143760"/>
            <a:ext cx="1780539" cy="23812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69150" y="4584700"/>
            <a:ext cx="22301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  <a:hlinkClick r:id="rId3"/>
              </a:rPr>
              <a:t>http://www.tcm.phy.cam.ac.uk/~bdj10/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Operation</a:t>
            </a:r>
            <a:r>
              <a:rPr spc="20" dirty="0"/>
              <a:t> </a:t>
            </a:r>
            <a:r>
              <a:rPr dirty="0"/>
              <a:t>–</a:t>
            </a:r>
            <a:r>
              <a:rPr spc="35" dirty="0"/>
              <a:t> </a:t>
            </a:r>
            <a:r>
              <a:rPr dirty="0"/>
              <a:t>Josephson</a:t>
            </a:r>
            <a:r>
              <a:rPr spc="35" dirty="0"/>
              <a:t> </a:t>
            </a:r>
            <a:r>
              <a:rPr spc="-10" dirty="0"/>
              <a:t>effect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045970"/>
            <a:ext cx="7732395" cy="382142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36550" marR="5080" indent="-323850">
              <a:lnSpc>
                <a:spcPct val="92500"/>
              </a:lnSpc>
              <a:spcBef>
                <a:spcPts val="385"/>
              </a:spcBef>
              <a:buSzPct val="45312"/>
              <a:buFont typeface="Calibri"/>
              <a:buChar char="●"/>
              <a:tabLst>
                <a:tab pos="33655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Josephson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effect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occurs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electric </a:t>
            </a:r>
            <a:r>
              <a:rPr sz="3200" dirty="0">
                <a:latin typeface="Times New Roman"/>
                <a:cs typeface="Times New Roman"/>
              </a:rPr>
              <a:t>current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(Cooper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pairs)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flows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between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two </a:t>
            </a:r>
            <a:r>
              <a:rPr sz="3200" dirty="0">
                <a:latin typeface="Times New Roman"/>
                <a:cs typeface="Times New Roman"/>
              </a:rPr>
              <a:t>superconductors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separated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thin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non- </a:t>
            </a:r>
            <a:r>
              <a:rPr sz="3200" dirty="0">
                <a:latin typeface="Times New Roman"/>
                <a:cs typeface="Times New Roman"/>
              </a:rPr>
              <a:t>superconducting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layer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through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quantum tunnelling.</a:t>
            </a:r>
            <a:endParaRPr sz="3200">
              <a:latin typeface="Times New Roman"/>
              <a:cs typeface="Times New Roman"/>
            </a:endParaRPr>
          </a:p>
          <a:p>
            <a:pPr marL="13970">
              <a:lnSpc>
                <a:spcPts val="2770"/>
              </a:lnSpc>
              <a:spcBef>
                <a:spcPts val="1000"/>
              </a:spcBef>
            </a:pPr>
            <a:r>
              <a:rPr sz="2400" dirty="0">
                <a:latin typeface="Times New Roman"/>
                <a:cs typeface="Times New Roman"/>
              </a:rPr>
              <a:t>Junction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Josephson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junction.</a:t>
            </a:r>
            <a:endParaRPr sz="2400">
              <a:latin typeface="Times New Roman"/>
              <a:cs typeface="Times New Roman"/>
            </a:endParaRPr>
          </a:p>
          <a:p>
            <a:pPr marL="769620" marR="2338070" indent="-288290">
              <a:lnSpc>
                <a:spcPts val="2650"/>
              </a:lnSpc>
              <a:spcBef>
                <a:spcPts val="170"/>
              </a:spcBef>
            </a:pP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certain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maximum </a:t>
            </a:r>
            <a:r>
              <a:rPr sz="2400" dirty="0">
                <a:latin typeface="Times New Roman"/>
                <a:cs typeface="Times New Roman"/>
              </a:rPr>
              <a:t>(critical)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superconducting state.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6530" y="4644390"/>
            <a:ext cx="3037839" cy="1714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29350" y="6440170"/>
            <a:ext cx="354837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00CC"/>
                </a:solidFill>
                <a:latin typeface="Times New Roman"/>
                <a:cs typeface="Times New Roman"/>
                <a:hlinkClick r:id="rId3"/>
              </a:rPr>
              <a:t>http://www.albanet.com.mx/articulos/josephson.gif</a:t>
            </a:r>
            <a:r>
              <a:rPr sz="1100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(modified)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>
              <a:lnSpc>
                <a:spcPct val="100000"/>
              </a:lnSpc>
              <a:spcBef>
                <a:spcPts val="100"/>
              </a:spcBef>
            </a:pPr>
            <a:r>
              <a:rPr dirty="0"/>
              <a:t>Operation</a:t>
            </a:r>
            <a:r>
              <a:rPr spc="25" dirty="0"/>
              <a:t> </a:t>
            </a:r>
            <a:r>
              <a:rPr dirty="0"/>
              <a:t>–</a:t>
            </a:r>
            <a:r>
              <a:rPr spc="25" dirty="0"/>
              <a:t> </a:t>
            </a:r>
            <a:r>
              <a:rPr dirty="0"/>
              <a:t>Josephson</a:t>
            </a:r>
            <a:r>
              <a:rPr spc="30" dirty="0"/>
              <a:t> </a:t>
            </a:r>
            <a:r>
              <a:rPr spc="-10" dirty="0"/>
              <a:t>junctions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200" y="218694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650" y="2045970"/>
            <a:ext cx="4055110" cy="34010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8100" marR="790575">
              <a:lnSpc>
                <a:spcPts val="3550"/>
              </a:lnSpc>
              <a:spcBef>
                <a:spcPts val="459"/>
              </a:spcBef>
            </a:pPr>
            <a:r>
              <a:rPr sz="3200" dirty="0">
                <a:latin typeface="Times New Roman"/>
                <a:cs typeface="Times New Roman"/>
              </a:rPr>
              <a:t>Types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Josephson junctions:</a:t>
            </a:r>
            <a:endParaRPr sz="3200">
              <a:latin typeface="Times New Roman"/>
              <a:cs typeface="Times New Roman"/>
            </a:endParaRPr>
          </a:p>
          <a:p>
            <a:pPr marL="469900" marR="50165" indent="-288290">
              <a:lnSpc>
                <a:spcPts val="3100"/>
              </a:lnSpc>
              <a:spcBef>
                <a:spcPts val="1420"/>
              </a:spcBef>
              <a:buSzPct val="75000"/>
              <a:buFont typeface="Calibri"/>
              <a:buChar char="–"/>
              <a:tabLst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Tunnel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junctions, </a:t>
            </a:r>
            <a:r>
              <a:rPr sz="2800" spc="-10" dirty="0">
                <a:latin typeface="Times New Roman"/>
                <a:cs typeface="Times New Roman"/>
              </a:rPr>
              <a:t>barrier </a:t>
            </a:r>
            <a:r>
              <a:rPr sz="2800" dirty="0">
                <a:latin typeface="Times New Roman"/>
                <a:cs typeface="Times New Roman"/>
              </a:rPr>
              <a:t>is an oxide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insulator</a:t>
            </a:r>
            <a:endParaRPr sz="2800">
              <a:latin typeface="Times New Roman"/>
              <a:cs typeface="Times New Roman"/>
            </a:endParaRPr>
          </a:p>
          <a:p>
            <a:pPr marL="469265" indent="-288290">
              <a:lnSpc>
                <a:spcPct val="100000"/>
              </a:lnSpc>
              <a:spcBef>
                <a:spcPts val="81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sz="2800" dirty="0">
                <a:latin typeface="Times New Roman"/>
                <a:cs typeface="Times New Roman"/>
              </a:rPr>
              <a:t>Semiconductor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junctions</a:t>
            </a:r>
            <a:endParaRPr sz="2800">
              <a:latin typeface="Times New Roman"/>
              <a:cs typeface="Times New Roman"/>
            </a:endParaRPr>
          </a:p>
          <a:p>
            <a:pPr marL="469900" marR="71755" indent="-288290">
              <a:lnSpc>
                <a:spcPts val="3090"/>
              </a:lnSpc>
              <a:spcBef>
                <a:spcPts val="1205"/>
              </a:spcBef>
              <a:buSzPct val="75000"/>
              <a:buFont typeface="Calibri"/>
              <a:buChar char="–"/>
              <a:tabLst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Dayem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bridge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junctions, </a:t>
            </a:r>
            <a:r>
              <a:rPr sz="2800" dirty="0">
                <a:latin typeface="Times New Roman"/>
                <a:cs typeface="Times New Roman"/>
              </a:rPr>
              <a:t>based 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constriction.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0970" y="3059429"/>
            <a:ext cx="4572000" cy="3429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77509" y="6652259"/>
            <a:ext cx="398652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  <a:hlinkClick r:id="rId3"/>
              </a:rPr>
              <a:t>http://cr.physics.ed.ynu.ac.jp/labs/magne/shimazu/031101/results.html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9079" y="2459990"/>
            <a:ext cx="2355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Josephson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junction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/>
              <a:t>Operation</a:t>
            </a:r>
            <a:r>
              <a:rPr spc="30" dirty="0"/>
              <a:t> </a:t>
            </a:r>
            <a:r>
              <a:rPr dirty="0"/>
              <a:t>–</a:t>
            </a:r>
            <a:r>
              <a:rPr spc="35" dirty="0"/>
              <a:t> </a:t>
            </a:r>
            <a:r>
              <a:rPr dirty="0"/>
              <a:t>Superconducting</a:t>
            </a:r>
            <a:r>
              <a:rPr spc="35" dirty="0"/>
              <a:t> </a:t>
            </a:r>
            <a:r>
              <a:rPr spc="-20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18694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376174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660" y="443357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660" y="5515609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9510" y="2045970"/>
            <a:ext cx="8195309" cy="474472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30225">
              <a:lnSpc>
                <a:spcPct val="92600"/>
              </a:lnSpc>
              <a:spcBef>
                <a:spcPts val="384"/>
              </a:spcBef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SQUID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consists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a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loop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superconductor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more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Josephson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junctions,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called </a:t>
            </a:r>
            <a:r>
              <a:rPr sz="3200" dirty="0">
                <a:latin typeface="Times New Roman"/>
                <a:cs typeface="Times New Roman"/>
              </a:rPr>
              <a:t>weak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links.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3200" dirty="0">
                <a:latin typeface="Times New Roman"/>
                <a:cs typeface="Times New Roman"/>
              </a:rPr>
              <a:t>Inner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diameter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loop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~ 100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entury Gothic"/>
                <a:cs typeface="Century Gothic"/>
              </a:rPr>
              <a:t>µ</a:t>
            </a:r>
            <a:r>
              <a:rPr sz="3200" spc="-20" dirty="0">
                <a:latin typeface="Times New Roman"/>
                <a:cs typeface="Times New Roman"/>
              </a:rPr>
              <a:t>m..</a:t>
            </a:r>
            <a:endParaRPr sz="3200">
              <a:latin typeface="Times New Roman"/>
              <a:cs typeface="Times New Roman"/>
            </a:endParaRPr>
          </a:p>
          <a:p>
            <a:pPr marL="12700" marR="342265">
              <a:lnSpc>
                <a:spcPts val="3560"/>
              </a:lnSpc>
              <a:spcBef>
                <a:spcPts val="1730"/>
              </a:spcBef>
            </a:pPr>
            <a:r>
              <a:rPr sz="3200" dirty="0">
                <a:latin typeface="Times New Roman"/>
                <a:cs typeface="Times New Roman"/>
              </a:rPr>
              <a:t>Generally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made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either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alloy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lead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gold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indium,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pure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niobium.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92600"/>
              </a:lnSpc>
              <a:spcBef>
                <a:spcPts val="1340"/>
              </a:spcBef>
            </a:pPr>
            <a:r>
              <a:rPr sz="3200" dirty="0">
                <a:latin typeface="Times New Roman"/>
                <a:cs typeface="Times New Roman"/>
              </a:rPr>
              <a:t>Ceramic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superconductors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such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yttrium-</a:t>
            </a:r>
            <a:r>
              <a:rPr sz="3200" spc="-10" dirty="0">
                <a:latin typeface="Times New Roman"/>
                <a:cs typeface="Times New Roman"/>
              </a:rPr>
              <a:t>barium- </a:t>
            </a:r>
            <a:r>
              <a:rPr sz="3200" dirty="0">
                <a:latin typeface="Times New Roman"/>
                <a:cs typeface="Times New Roman"/>
              </a:rPr>
              <a:t>copper-oxide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also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possible,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but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difficult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to </a:t>
            </a:r>
            <a:r>
              <a:rPr sz="3200" spc="-10" dirty="0">
                <a:latin typeface="Times New Roman"/>
                <a:cs typeface="Times New Roman"/>
              </a:rPr>
              <a:t>manufacture.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094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Operation</a:t>
            </a:r>
            <a:r>
              <a:rPr spc="10" dirty="0"/>
              <a:t> </a:t>
            </a:r>
            <a:r>
              <a:rPr dirty="0"/>
              <a:t>–</a:t>
            </a:r>
            <a:r>
              <a:rPr spc="20" dirty="0"/>
              <a:t> </a:t>
            </a:r>
            <a:r>
              <a:rPr dirty="0"/>
              <a:t>DC</a:t>
            </a:r>
            <a:r>
              <a:rPr spc="15" dirty="0"/>
              <a:t> </a:t>
            </a:r>
            <a:r>
              <a:rPr spc="-10" dirty="0"/>
              <a:t>SQUID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18694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372110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660" y="4804409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9510" y="2045970"/>
            <a:ext cx="4384675" cy="493522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157480">
              <a:lnSpc>
                <a:spcPct val="92600"/>
              </a:lnSpc>
              <a:spcBef>
                <a:spcPts val="384"/>
              </a:spcBef>
            </a:pPr>
            <a:r>
              <a:rPr sz="3200" dirty="0">
                <a:latin typeface="Times New Roman"/>
                <a:cs typeface="Times New Roman"/>
              </a:rPr>
              <a:t>Current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made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flow </a:t>
            </a:r>
            <a:r>
              <a:rPr sz="3200" dirty="0">
                <a:latin typeface="Times New Roman"/>
                <a:cs typeface="Times New Roman"/>
              </a:rPr>
              <a:t>around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loop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through </a:t>
            </a:r>
            <a:r>
              <a:rPr sz="3200" dirty="0">
                <a:latin typeface="Times New Roman"/>
                <a:cs typeface="Times New Roman"/>
              </a:rPr>
              <a:t>both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Josephson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junctions.</a:t>
            </a:r>
            <a:endParaRPr sz="3200">
              <a:latin typeface="Times New Roman"/>
              <a:cs typeface="Times New Roman"/>
            </a:endParaRPr>
          </a:p>
          <a:p>
            <a:pPr marL="12700" marR="331470">
              <a:lnSpc>
                <a:spcPts val="3550"/>
              </a:lnSpc>
              <a:spcBef>
                <a:spcPts val="1490"/>
              </a:spcBef>
            </a:pPr>
            <a:r>
              <a:rPr sz="3200" dirty="0">
                <a:latin typeface="Times New Roman"/>
                <a:cs typeface="Times New Roman"/>
              </a:rPr>
              <a:t>Electrons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tunnel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through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junctions,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interfere.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92600"/>
              </a:lnSpc>
              <a:spcBef>
                <a:spcPts val="1340"/>
              </a:spcBef>
            </a:pPr>
            <a:r>
              <a:rPr sz="3200" dirty="0">
                <a:latin typeface="Times New Roman"/>
                <a:cs typeface="Times New Roman"/>
              </a:rPr>
              <a:t>Magnetic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field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through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loop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causes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phase </a:t>
            </a:r>
            <a:r>
              <a:rPr sz="3200" dirty="0">
                <a:latin typeface="Times New Roman"/>
                <a:cs typeface="Times New Roman"/>
              </a:rPr>
              <a:t>difference </a:t>
            </a:r>
            <a:r>
              <a:rPr sz="3200" spc="-10" dirty="0">
                <a:latin typeface="Times New Roman"/>
                <a:cs typeface="Times New Roman"/>
              </a:rPr>
              <a:t>between </a:t>
            </a:r>
            <a:r>
              <a:rPr sz="3200" dirty="0">
                <a:latin typeface="Times New Roman"/>
                <a:cs typeface="Times New Roman"/>
              </a:rPr>
              <a:t>electrons,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affects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current </a:t>
            </a:r>
            <a:r>
              <a:rPr sz="3200" dirty="0">
                <a:latin typeface="Times New Roman"/>
                <a:cs typeface="Times New Roman"/>
              </a:rPr>
              <a:t>through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loop.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2490" y="2217420"/>
            <a:ext cx="3796029" cy="44691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52490" y="6827519"/>
            <a:ext cx="323469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  <a:hlinkClick r:id="rId3"/>
              </a:rPr>
              <a:t>http://www.cmp.liv.ac.uk/frink/thesis/thesis/node47.html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094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Operation</a:t>
            </a:r>
            <a:r>
              <a:rPr spc="10" dirty="0"/>
              <a:t> </a:t>
            </a:r>
            <a:r>
              <a:rPr dirty="0"/>
              <a:t>–</a:t>
            </a:r>
            <a:r>
              <a:rPr spc="20" dirty="0"/>
              <a:t> </a:t>
            </a:r>
            <a:r>
              <a:rPr dirty="0"/>
              <a:t>DC</a:t>
            </a:r>
            <a:r>
              <a:rPr spc="15" dirty="0"/>
              <a:t> </a:t>
            </a:r>
            <a:r>
              <a:rPr spc="-10" dirty="0"/>
              <a:t>SQUID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18694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417322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9510" y="2045970"/>
            <a:ext cx="8086090" cy="29502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44450">
              <a:lnSpc>
                <a:spcPct val="92500"/>
              </a:lnSpc>
              <a:spcBef>
                <a:spcPts val="385"/>
              </a:spcBef>
            </a:pPr>
            <a:r>
              <a:rPr sz="3200" dirty="0">
                <a:latin typeface="Times New Roman"/>
                <a:cs typeface="Times New Roman"/>
              </a:rPr>
              <a:t>Flux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(magnetic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field)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through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loop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induces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current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around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loop.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affects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current </a:t>
            </a:r>
            <a:r>
              <a:rPr sz="3200" dirty="0">
                <a:latin typeface="Times New Roman"/>
                <a:cs typeface="Times New Roman"/>
              </a:rPr>
              <a:t>flowing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through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loop,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because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net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current </a:t>
            </a:r>
            <a:r>
              <a:rPr sz="3200" dirty="0">
                <a:latin typeface="Times New Roman"/>
                <a:cs typeface="Times New Roman"/>
              </a:rPr>
              <a:t>through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each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junction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longer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same.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560"/>
              </a:lnSpc>
              <a:spcBef>
                <a:spcPts val="1485"/>
              </a:spcBef>
            </a:pPr>
            <a:r>
              <a:rPr sz="3200" dirty="0">
                <a:latin typeface="Times New Roman"/>
                <a:cs typeface="Times New Roman"/>
              </a:rPr>
              <a:t>Resulting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potential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difference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across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loop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can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measured.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0420" y="4999990"/>
            <a:ext cx="1856739" cy="22009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50129" y="7292340"/>
            <a:ext cx="39878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  <a:hlinkClick r:id="rId3"/>
              </a:rPr>
              <a:t>http://cr.physics.ed.ynu.ac.jp/labs/magne/shimazu/031101/results.html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10990" y="5656579"/>
            <a:ext cx="145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SQUID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7295">
              <a:lnSpc>
                <a:spcPct val="100000"/>
              </a:lnSpc>
              <a:spcBef>
                <a:spcPts val="100"/>
              </a:spcBef>
            </a:pPr>
            <a:r>
              <a:rPr dirty="0"/>
              <a:t>Operation</a:t>
            </a:r>
            <a:r>
              <a:rPr spc="5" dirty="0"/>
              <a:t> </a:t>
            </a:r>
            <a:r>
              <a:rPr dirty="0"/>
              <a:t>–</a:t>
            </a:r>
            <a:r>
              <a:rPr spc="15" dirty="0"/>
              <a:t> </a:t>
            </a:r>
            <a:r>
              <a:rPr dirty="0"/>
              <a:t>RF</a:t>
            </a:r>
            <a:r>
              <a:rPr spc="5" dirty="0"/>
              <a:t> </a:t>
            </a:r>
            <a:r>
              <a:rPr spc="-10" dirty="0"/>
              <a:t>SQUID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60" y="218694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60" y="2818129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660" y="3450590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660" y="4081779"/>
            <a:ext cx="163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210" dirty="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30"/>
              </a:spcBef>
            </a:pPr>
            <a:r>
              <a:rPr dirty="0"/>
              <a:t>Also</a:t>
            </a:r>
            <a:r>
              <a:rPr spc="10" dirty="0"/>
              <a:t> </a:t>
            </a:r>
            <a:r>
              <a:rPr dirty="0"/>
              <a:t>called</a:t>
            </a:r>
            <a:r>
              <a:rPr spc="10" dirty="0"/>
              <a:t> </a:t>
            </a:r>
            <a:r>
              <a:rPr dirty="0"/>
              <a:t>AC</a:t>
            </a:r>
            <a:r>
              <a:rPr spc="10" dirty="0"/>
              <a:t> </a:t>
            </a:r>
            <a:r>
              <a:rPr spc="-20" dirty="0"/>
              <a:t>SQUID</a:t>
            </a:r>
          </a:p>
          <a:p>
            <a:pPr marL="38100" marR="2422525">
              <a:lnSpc>
                <a:spcPct val="129400"/>
              </a:lnSpc>
            </a:pPr>
            <a:r>
              <a:rPr dirty="0"/>
              <a:t>Only</a:t>
            </a:r>
            <a:r>
              <a:rPr spc="25" dirty="0"/>
              <a:t> </a:t>
            </a:r>
            <a:r>
              <a:rPr dirty="0"/>
              <a:t>one</a:t>
            </a:r>
            <a:r>
              <a:rPr spc="30" dirty="0"/>
              <a:t> </a:t>
            </a:r>
            <a:r>
              <a:rPr dirty="0"/>
              <a:t>Josephson</a:t>
            </a:r>
            <a:r>
              <a:rPr spc="30" dirty="0"/>
              <a:t> </a:t>
            </a:r>
            <a:r>
              <a:rPr spc="-10" dirty="0"/>
              <a:t>junction. </a:t>
            </a:r>
            <a:r>
              <a:rPr dirty="0"/>
              <a:t>Radio</a:t>
            </a:r>
            <a:r>
              <a:rPr spc="20" dirty="0"/>
              <a:t> </a:t>
            </a:r>
            <a:r>
              <a:rPr dirty="0"/>
              <a:t>frequency</a:t>
            </a:r>
            <a:r>
              <a:rPr spc="30" dirty="0"/>
              <a:t> </a:t>
            </a:r>
            <a:r>
              <a:rPr dirty="0"/>
              <a:t>oscillating</a:t>
            </a:r>
            <a:r>
              <a:rPr spc="25" dirty="0"/>
              <a:t> </a:t>
            </a:r>
            <a:r>
              <a:rPr spc="-10" dirty="0"/>
              <a:t>current </a:t>
            </a:r>
            <a:r>
              <a:rPr dirty="0"/>
              <a:t>Measure</a:t>
            </a:r>
            <a:r>
              <a:rPr spc="15" dirty="0"/>
              <a:t> </a:t>
            </a:r>
            <a:r>
              <a:rPr dirty="0"/>
              <a:t>interactions</a:t>
            </a:r>
            <a:r>
              <a:rPr spc="20" dirty="0"/>
              <a:t> </a:t>
            </a:r>
            <a:r>
              <a:rPr dirty="0"/>
              <a:t>between</a:t>
            </a:r>
            <a:r>
              <a:rPr spc="35" dirty="0"/>
              <a:t> </a:t>
            </a:r>
            <a:r>
              <a:rPr spc="-25" dirty="0"/>
              <a:t>the</a:t>
            </a:r>
          </a:p>
          <a:p>
            <a:pPr marL="38100" marR="30480">
              <a:lnSpc>
                <a:spcPts val="3550"/>
              </a:lnSpc>
              <a:spcBef>
                <a:spcPts val="80"/>
              </a:spcBef>
            </a:pPr>
            <a:r>
              <a:rPr dirty="0"/>
              <a:t>superconducting</a:t>
            </a:r>
            <a:r>
              <a:rPr spc="30" dirty="0"/>
              <a:t> </a:t>
            </a:r>
            <a:r>
              <a:rPr dirty="0"/>
              <a:t>ring</a:t>
            </a:r>
            <a:r>
              <a:rPr spc="30" dirty="0"/>
              <a:t>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an</a:t>
            </a:r>
            <a:r>
              <a:rPr spc="30" dirty="0"/>
              <a:t> </a:t>
            </a:r>
            <a:r>
              <a:rPr dirty="0"/>
              <a:t>external</a:t>
            </a:r>
            <a:r>
              <a:rPr spc="20" dirty="0"/>
              <a:t> </a:t>
            </a:r>
            <a:r>
              <a:rPr dirty="0"/>
              <a:t>resonant</a:t>
            </a:r>
            <a:r>
              <a:rPr spc="35" dirty="0"/>
              <a:t> </a:t>
            </a:r>
            <a:r>
              <a:rPr spc="-25" dirty="0"/>
              <a:t>LC </a:t>
            </a:r>
            <a:r>
              <a:rPr spc="-10" dirty="0"/>
              <a:t>circuit</a:t>
            </a:r>
          </a:p>
          <a:p>
            <a:pPr marL="469900" marR="113030" indent="-287020" algn="just">
              <a:lnSpc>
                <a:spcPts val="3100"/>
              </a:lnSpc>
              <a:spcBef>
                <a:spcPts val="1420"/>
              </a:spcBef>
            </a:pPr>
            <a:r>
              <a:rPr sz="3150" spc="172" baseline="7936" dirty="0">
                <a:latin typeface="Calibri"/>
                <a:cs typeface="Calibri"/>
              </a:rPr>
              <a:t>–</a:t>
            </a:r>
            <a:r>
              <a:rPr sz="3150" spc="97" baseline="7936" dirty="0">
                <a:latin typeface="Calibri"/>
                <a:cs typeface="Calibri"/>
              </a:rPr>
              <a:t>  </a:t>
            </a:r>
            <a:r>
              <a:rPr sz="2800" dirty="0"/>
              <a:t>External inductor</a:t>
            </a:r>
            <a:r>
              <a:rPr sz="2800" spc="-5" dirty="0"/>
              <a:t> </a:t>
            </a:r>
            <a:r>
              <a:rPr sz="2800" dirty="0"/>
              <a:t>induces</a:t>
            </a:r>
            <a:r>
              <a:rPr sz="2800" spc="-10" dirty="0"/>
              <a:t> </a:t>
            </a:r>
            <a:r>
              <a:rPr sz="2800" dirty="0"/>
              <a:t>current</a:t>
            </a:r>
            <a:r>
              <a:rPr sz="2800" spc="-10" dirty="0"/>
              <a:t> </a:t>
            </a:r>
            <a:r>
              <a:rPr sz="2800" dirty="0"/>
              <a:t>in</a:t>
            </a:r>
            <a:r>
              <a:rPr sz="2800" spc="-10" dirty="0"/>
              <a:t> </a:t>
            </a:r>
            <a:r>
              <a:rPr sz="2800" dirty="0"/>
              <a:t>SQUID</a:t>
            </a:r>
            <a:r>
              <a:rPr sz="2800" spc="-15" dirty="0"/>
              <a:t> </a:t>
            </a:r>
            <a:r>
              <a:rPr sz="2800" dirty="0"/>
              <a:t>ring,</a:t>
            </a:r>
            <a:r>
              <a:rPr sz="2800" spc="-10" dirty="0"/>
              <a:t> </a:t>
            </a:r>
            <a:r>
              <a:rPr sz="2800" spc="-25" dirty="0"/>
              <a:t>and </a:t>
            </a:r>
            <a:r>
              <a:rPr sz="2800" dirty="0"/>
              <a:t>when</a:t>
            </a:r>
            <a:r>
              <a:rPr sz="2800" spc="-10" dirty="0"/>
              <a:t> </a:t>
            </a:r>
            <a:r>
              <a:rPr sz="2800" dirty="0"/>
              <a:t>the</a:t>
            </a:r>
            <a:r>
              <a:rPr sz="2800" spc="-15" dirty="0"/>
              <a:t> </a:t>
            </a:r>
            <a:r>
              <a:rPr sz="2800" dirty="0"/>
              <a:t>Josephson junction enters the</a:t>
            </a:r>
            <a:r>
              <a:rPr sz="2800" spc="-15" dirty="0"/>
              <a:t> </a:t>
            </a:r>
            <a:r>
              <a:rPr sz="2800" dirty="0"/>
              <a:t>resistive</a:t>
            </a:r>
            <a:r>
              <a:rPr sz="2800" spc="-10" dirty="0"/>
              <a:t> state </a:t>
            </a:r>
            <a:r>
              <a:rPr sz="2800" dirty="0"/>
              <a:t>it</a:t>
            </a:r>
            <a:r>
              <a:rPr sz="2800" spc="-15" dirty="0"/>
              <a:t> </a:t>
            </a:r>
            <a:r>
              <a:rPr sz="2800" dirty="0"/>
              <a:t>damps</a:t>
            </a:r>
            <a:r>
              <a:rPr sz="2800" spc="-15" dirty="0"/>
              <a:t> </a:t>
            </a:r>
            <a:r>
              <a:rPr sz="2800" dirty="0"/>
              <a:t>the</a:t>
            </a:r>
            <a:r>
              <a:rPr sz="2800" spc="-20" dirty="0"/>
              <a:t> </a:t>
            </a:r>
            <a:r>
              <a:rPr sz="2800" dirty="0"/>
              <a:t>LC</a:t>
            </a:r>
            <a:r>
              <a:rPr sz="2800" spc="-15" dirty="0"/>
              <a:t> </a:t>
            </a:r>
            <a:r>
              <a:rPr sz="2800" spc="-10" dirty="0"/>
              <a:t>circuit.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0828B62F68548B536606B169F73C7" ma:contentTypeVersion="12" ma:contentTypeDescription="Create a new document." ma:contentTypeScope="" ma:versionID="216f2672dfce6dbe1d1afb2429bac517">
  <xsd:schema xmlns:xsd="http://www.w3.org/2001/XMLSchema" xmlns:xs="http://www.w3.org/2001/XMLSchema" xmlns:p="http://schemas.microsoft.com/office/2006/metadata/properties" xmlns:ns2="f8b3528e-c29d-4111-b526-c93a7a094c4f" xmlns:ns3="6562e32e-0032-41c3-8e5b-5171b9e2853b" targetNamespace="http://schemas.microsoft.com/office/2006/metadata/properties" ma:root="true" ma:fieldsID="5f52127f2fff5fb3e26a432dde7a99c6" ns2:_="" ns3:_="">
    <xsd:import namespace="f8b3528e-c29d-4111-b526-c93a7a094c4f"/>
    <xsd:import namespace="6562e32e-0032-41c3-8e5b-5171b9e2853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3528e-c29d-4111-b526-c93a7a094c4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e32e-0032-41c3-8e5b-5171b9e2853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5900aa54-3d3d-448f-b84a-e36aa217c4db}" ma:internalName="TaxCatchAll" ma:showField="CatchAllData" ma:web="6562e32e-0032-41c3-8e5b-5171b9e285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8b3528e-c29d-4111-b526-c93a7a094c4f">
      <Terms xmlns="http://schemas.microsoft.com/office/infopath/2007/PartnerControls"/>
    </lcf76f155ced4ddcb4097134ff3c332f>
    <TaxCatchAll xmlns="6562e32e-0032-41c3-8e5b-5171b9e2853b" xsi:nil="true"/>
  </documentManagement>
</p:properties>
</file>

<file path=customXml/itemProps1.xml><?xml version="1.0" encoding="utf-8"?>
<ds:datastoreItem xmlns:ds="http://schemas.openxmlformats.org/officeDocument/2006/customXml" ds:itemID="{864522BF-E54D-44A4-B94C-3E6F642921C9}"/>
</file>

<file path=customXml/itemProps2.xml><?xml version="1.0" encoding="utf-8"?>
<ds:datastoreItem xmlns:ds="http://schemas.openxmlformats.org/officeDocument/2006/customXml" ds:itemID="{5351D589-9413-4BA5-9DA8-A949E33969F0}"/>
</file>

<file path=customXml/itemProps3.xml><?xml version="1.0" encoding="utf-8"?>
<ds:datastoreItem xmlns:ds="http://schemas.openxmlformats.org/officeDocument/2006/customXml" ds:itemID="{2585C86D-4F86-4B27-8036-124C65E3484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1043</Words>
  <Application>Microsoft Office PowerPoint</Application>
  <PresentationFormat>Custom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Century Gothic</vt:lpstr>
      <vt:lpstr>Times New Roman</vt:lpstr>
      <vt:lpstr>Office Theme</vt:lpstr>
      <vt:lpstr>SQUID - Superconducting QUantum Interference Device</vt:lpstr>
      <vt:lpstr>Introduction</vt:lpstr>
      <vt:lpstr>History</vt:lpstr>
      <vt:lpstr>Operation – Josephson effect</vt:lpstr>
      <vt:lpstr>Operation – Josephson junctions</vt:lpstr>
      <vt:lpstr>Operation – Superconducting loop</vt:lpstr>
      <vt:lpstr>Operation – DC SQUID</vt:lpstr>
      <vt:lpstr>Operation – DC SQUID</vt:lpstr>
      <vt:lpstr>Operation – RF SQUID</vt:lpstr>
      <vt:lpstr>Operation – Interference</vt:lpstr>
      <vt:lpstr>Applications</vt:lpstr>
      <vt:lpstr>Applications – Biomagnetism</vt:lpstr>
      <vt:lpstr>Applications – Biomagnetism</vt:lpstr>
      <vt:lpstr>Applications – Biomagnetism</vt:lpstr>
      <vt:lpstr>Applications – Scanning SQUID microscopy</vt:lpstr>
      <vt:lpstr>Applications - Geophysics</vt:lpstr>
      <vt:lpstr>Conclusions</vt:lpstr>
      <vt:lpstr>Notes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Manigandan Muniraj</dc:creator>
  <cp:lastModifiedBy>Manigandan Muniraj</cp:lastModifiedBy>
  <cp:revision>1</cp:revision>
  <dcterms:created xsi:type="dcterms:W3CDTF">2024-10-24T02:52:31Z</dcterms:created>
  <dcterms:modified xsi:type="dcterms:W3CDTF">2024-11-06T03:29:34Z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2005-05-20T00:00:00Z</vt:filetime>
  </property>
  <property fmtid="{D5CDD505-2E9C-101B-9397-08002B2CF9AE}" pid="3" name="Creator">
    <vt:lpwstr>Impress</vt:lpwstr>
  </property>
  <property fmtid="{D5CDD505-2E9C-101B-9397-08002B2CF9AE}" pid="4" name="Producer">
    <vt:lpwstr>OpenOffice.org 1.1.3</vt:lpwstr>
  </property>
  <property fmtid="{D5CDD505-2E9C-101B-9397-08002B2CF9AE}" pid="5" name="LastSaved">
    <vt:filetime>2005-05-20T00:00:00Z</vt:filetime>
  </property>
  <property fmtid="{D5CDD505-2E9C-101B-9397-08002B2CF9AE}" pid="6" name="ContentTypeId">
    <vt:lpwstr>0x0101000C30828B62F68548B536606B169F73C7</vt:lpwstr>
  </property>
</Properties>
</file>