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F3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B6F31"/>
                </a:solidFill>
                <a:latin typeface="Berlin Sans FB Demi" pitchFamily="34" charset="0"/>
              </a:rPr>
              <a:t>L’ARTICLE  INDÉFINI</a:t>
            </a:r>
            <a:endParaRPr lang="en-US" dirty="0">
              <a:solidFill>
                <a:srgbClr val="1B6F31"/>
              </a:solidFill>
              <a:latin typeface="Berlin Sans FB Dem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Une</a:t>
            </a:r>
            <a:r>
              <a:rPr lang="en-US" b="1" dirty="0" smtClean="0"/>
              <a:t>   </a:t>
            </a:r>
            <a:r>
              <a:rPr lang="en-US" b="1" dirty="0" err="1" smtClean="0"/>
              <a:t>école</a:t>
            </a:r>
            <a:endParaRPr lang="en-US" b="1" dirty="0" smtClean="0"/>
          </a:p>
          <a:p>
            <a:r>
              <a:rPr lang="en-US" b="1" dirty="0" smtClean="0"/>
              <a:t>Un  habit</a:t>
            </a:r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usine</a:t>
            </a:r>
            <a:endParaRPr lang="en-US" b="1" dirty="0" smtClean="0"/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entreprise</a:t>
            </a:r>
            <a:endParaRPr lang="en-US" b="1" dirty="0" smtClean="0"/>
          </a:p>
          <a:p>
            <a:r>
              <a:rPr lang="en-US" b="1" dirty="0" smtClean="0"/>
              <a:t>Un  journal</a:t>
            </a:r>
          </a:p>
          <a:p>
            <a:r>
              <a:rPr lang="en-US" b="1" dirty="0" smtClean="0"/>
              <a:t>Un  </a:t>
            </a:r>
            <a:r>
              <a:rPr lang="en-US" b="1" dirty="0" err="1" smtClean="0"/>
              <a:t>hebdomadaire</a:t>
            </a:r>
            <a:endParaRPr lang="en-US" b="1" dirty="0" smtClean="0"/>
          </a:p>
          <a:p>
            <a:r>
              <a:rPr lang="en-US" b="1" dirty="0" smtClean="0"/>
              <a:t>Un  </a:t>
            </a:r>
            <a:r>
              <a:rPr lang="en-US" b="1" dirty="0" err="1" smtClean="0"/>
              <a:t>avion</a:t>
            </a:r>
            <a:endParaRPr lang="en-US" b="1" dirty="0" smtClean="0"/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vache</a:t>
            </a:r>
            <a:endParaRPr lang="en-US" b="1" dirty="0" smtClean="0"/>
          </a:p>
          <a:p>
            <a:r>
              <a:rPr lang="en-US" b="1" dirty="0" smtClean="0"/>
              <a:t>Un  </a:t>
            </a:r>
            <a:r>
              <a:rPr lang="en-US" b="1" dirty="0" err="1" smtClean="0"/>
              <a:t>g</a:t>
            </a:r>
            <a:r>
              <a:rPr lang="en-US" b="1" dirty="0" err="1" smtClean="0">
                <a:latin typeface="High Tower Text"/>
              </a:rPr>
              <a:t>â</a:t>
            </a:r>
            <a:r>
              <a:rPr lang="en-US" b="1" dirty="0" err="1" smtClean="0"/>
              <a:t>teau</a:t>
            </a:r>
            <a:endParaRPr lang="en-US" b="1" dirty="0" smtClean="0"/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télévision</a:t>
            </a:r>
            <a:endParaRPr lang="en-US" b="1" dirty="0" smtClean="0"/>
          </a:p>
          <a:p>
            <a:r>
              <a:rPr lang="en-US" b="1" dirty="0" err="1" smtClean="0"/>
              <a:t>Une</a:t>
            </a:r>
            <a:r>
              <a:rPr lang="en-US" b="1" dirty="0" smtClean="0"/>
              <a:t>  photo</a:t>
            </a:r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bouteille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Une</a:t>
            </a:r>
            <a:r>
              <a:rPr lang="en-US" b="1" dirty="0" smtClean="0"/>
              <a:t>   </a:t>
            </a:r>
            <a:r>
              <a:rPr lang="en-US" b="1" dirty="0" err="1" smtClean="0"/>
              <a:t>poisson</a:t>
            </a:r>
            <a:endParaRPr lang="en-US" b="1" dirty="0" smtClean="0"/>
          </a:p>
          <a:p>
            <a:r>
              <a:rPr lang="en-US" b="1" dirty="0" err="1" smtClean="0"/>
              <a:t>Une</a:t>
            </a:r>
            <a:r>
              <a:rPr lang="en-US" b="1" dirty="0" smtClean="0"/>
              <a:t>  cartable</a:t>
            </a:r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église</a:t>
            </a:r>
            <a:endParaRPr lang="en-US" b="1" dirty="0" smtClean="0"/>
          </a:p>
          <a:p>
            <a:r>
              <a:rPr lang="en-US" b="1" dirty="0" err="1" smtClean="0"/>
              <a:t>Une</a:t>
            </a:r>
            <a:r>
              <a:rPr lang="en-US" b="1" dirty="0" smtClean="0"/>
              <a:t>  </a:t>
            </a:r>
            <a:r>
              <a:rPr lang="en-US" b="1" dirty="0" err="1" smtClean="0"/>
              <a:t>r</a:t>
            </a:r>
            <a:r>
              <a:rPr lang="en-US" b="1" dirty="0" err="1" smtClean="0">
                <a:latin typeface="High Tower Text"/>
              </a:rPr>
              <a:t>è</a:t>
            </a:r>
            <a:r>
              <a:rPr lang="en-US" b="1" dirty="0" err="1" smtClean="0"/>
              <a:t>gle</a:t>
            </a:r>
            <a:endParaRPr lang="en-US" b="1" dirty="0" smtClean="0"/>
          </a:p>
          <a:p>
            <a:r>
              <a:rPr lang="en-US" b="1" dirty="0" smtClean="0"/>
              <a:t>Un  tableau</a:t>
            </a:r>
          </a:p>
          <a:p>
            <a:r>
              <a:rPr lang="en-US" b="1" dirty="0" err="1" smtClean="0"/>
              <a:t>Une</a:t>
            </a:r>
            <a:r>
              <a:rPr lang="en-US" b="1" dirty="0" smtClean="0"/>
              <a:t>  femme</a:t>
            </a:r>
          </a:p>
          <a:p>
            <a:r>
              <a:rPr lang="en-US" b="1" dirty="0" err="1" smtClean="0"/>
              <a:t>Une</a:t>
            </a:r>
            <a:r>
              <a:rPr lang="en-US" b="1" dirty="0" smtClean="0"/>
              <a:t>  fleur</a:t>
            </a:r>
          </a:p>
          <a:p>
            <a:r>
              <a:rPr lang="en-US" b="1" dirty="0" smtClean="0"/>
              <a:t>Un  bureau</a:t>
            </a:r>
          </a:p>
          <a:p>
            <a:r>
              <a:rPr lang="en-US" b="1" dirty="0" smtClean="0"/>
              <a:t>Un  train</a:t>
            </a:r>
          </a:p>
          <a:p>
            <a:r>
              <a:rPr lang="en-US" b="1" dirty="0" smtClean="0"/>
              <a:t>Un  autobus</a:t>
            </a:r>
          </a:p>
          <a:p>
            <a:r>
              <a:rPr lang="en-US" b="1" dirty="0" smtClean="0"/>
              <a:t>Un  </a:t>
            </a:r>
            <a:r>
              <a:rPr lang="en-US" b="1" dirty="0" err="1" smtClean="0"/>
              <a:t>arbre</a:t>
            </a:r>
            <a:endParaRPr lang="en-US" b="1" dirty="0" smtClean="0"/>
          </a:p>
          <a:p>
            <a:r>
              <a:rPr lang="en-US" b="1" dirty="0" smtClean="0"/>
              <a:t>Un  </a:t>
            </a:r>
            <a:r>
              <a:rPr lang="en-US" b="1" dirty="0" err="1" smtClean="0"/>
              <a:t>vélo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                                  </a:t>
            </a:r>
            <a:r>
              <a:rPr lang="en-US" b="1" dirty="0" smtClean="0"/>
              <a:t>                          Prof P.G.R                       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        9940261620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L’ARTICLE D</a:t>
            </a:r>
            <a:r>
              <a:rPr lang="en-US" b="1" dirty="0" smtClean="0">
                <a:latin typeface="High Tower Text"/>
              </a:rPr>
              <a:t>É</a:t>
            </a:r>
            <a:r>
              <a:rPr lang="en-US" b="1" dirty="0" smtClean="0"/>
              <a:t>FINI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762000"/>
            <a:ext cx="4038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Le café</a:t>
            </a:r>
          </a:p>
          <a:p>
            <a:pPr>
              <a:buNone/>
            </a:pPr>
            <a:r>
              <a:rPr lang="en-US" sz="2400" b="1" dirty="0" smtClean="0"/>
              <a:t>L’ </a:t>
            </a:r>
            <a:r>
              <a:rPr lang="en-US" sz="2400" b="1" dirty="0" err="1" smtClean="0"/>
              <a:t>étudiant</a:t>
            </a:r>
            <a:r>
              <a:rPr lang="en-US" sz="2400" b="1" dirty="0" smtClean="0"/>
              <a:t>(e)</a:t>
            </a:r>
          </a:p>
          <a:p>
            <a:pPr>
              <a:buNone/>
            </a:pPr>
            <a:r>
              <a:rPr lang="en-US" sz="2400" b="1" dirty="0" err="1" smtClean="0"/>
              <a:t>L’université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La </a:t>
            </a:r>
            <a:r>
              <a:rPr lang="en-US" sz="2400" b="1" dirty="0" err="1" smtClean="0"/>
              <a:t>ville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La </a:t>
            </a:r>
            <a:r>
              <a:rPr lang="en-US" sz="2400" b="1" dirty="0" err="1" smtClean="0"/>
              <a:t>biblioth</a:t>
            </a:r>
            <a:r>
              <a:rPr lang="en-US" sz="2400" b="1" dirty="0" err="1" smtClean="0">
                <a:latin typeface="High Tower Text"/>
              </a:rPr>
              <a:t>è</a:t>
            </a:r>
            <a:r>
              <a:rPr lang="en-US" sz="2400" b="1" dirty="0" err="1" smtClean="0"/>
              <a:t>que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La </a:t>
            </a:r>
            <a:r>
              <a:rPr lang="en-US" sz="2400" b="1" dirty="0" err="1" smtClean="0"/>
              <a:t>classe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Le bureau</a:t>
            </a:r>
          </a:p>
          <a:p>
            <a:pPr>
              <a:buNone/>
            </a:pPr>
            <a:r>
              <a:rPr lang="en-US" sz="2400" b="1" dirty="0" smtClean="0"/>
              <a:t>La </a:t>
            </a:r>
            <a:r>
              <a:rPr lang="en-US" sz="2400" b="1" dirty="0" err="1" smtClean="0"/>
              <a:t>voiture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La radio</a:t>
            </a:r>
          </a:p>
          <a:p>
            <a:pPr>
              <a:buNone/>
            </a:pPr>
            <a:r>
              <a:rPr lang="en-US" sz="2400" b="1" dirty="0" smtClean="0"/>
              <a:t>Le </a:t>
            </a:r>
            <a:r>
              <a:rPr lang="en-US" sz="2400" b="1" dirty="0" err="1" smtClean="0"/>
              <a:t>tél</a:t>
            </a:r>
            <a:r>
              <a:rPr lang="en-US" sz="2400" b="1" dirty="0" err="1" smtClean="0">
                <a:latin typeface="High Tower Text"/>
              </a:rPr>
              <a:t>é</a:t>
            </a:r>
            <a:r>
              <a:rPr lang="en-US" sz="2400" b="1" dirty="0" err="1" smtClean="0"/>
              <a:t>phone</a:t>
            </a:r>
            <a:endParaRPr lang="en-US" sz="2400" b="1" dirty="0" smtClean="0"/>
          </a:p>
          <a:p>
            <a:pPr>
              <a:buNone/>
            </a:pPr>
            <a:r>
              <a:rPr lang="en-US" sz="2400" b="1" smtClean="0"/>
              <a:t>La </a:t>
            </a:r>
            <a:r>
              <a:rPr lang="en-US" sz="2400" b="1" dirty="0" err="1" smtClean="0"/>
              <a:t>musée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La rue</a:t>
            </a:r>
          </a:p>
          <a:p>
            <a:pPr>
              <a:buNone/>
            </a:pPr>
            <a:r>
              <a:rPr lang="en-US" sz="2400" b="1" dirty="0" smtClean="0"/>
              <a:t>La </a:t>
            </a:r>
            <a:r>
              <a:rPr lang="en-US" sz="2400" b="1" dirty="0" err="1" smtClean="0"/>
              <a:t>gare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La </a:t>
            </a:r>
            <a:r>
              <a:rPr lang="en-US" sz="2400" b="1" dirty="0" err="1" smtClean="0"/>
              <a:t>maison</a:t>
            </a:r>
            <a:endParaRPr lang="en-US" sz="2400" b="1" dirty="0" smtClean="0"/>
          </a:p>
          <a:p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4038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     </a:t>
            </a:r>
            <a:r>
              <a:rPr lang="en-US" sz="2200" b="1" dirty="0" err="1" smtClean="0"/>
              <a:t>L’ami</a:t>
            </a:r>
            <a:r>
              <a:rPr lang="en-US" sz="2200" b="1" dirty="0" smtClean="0"/>
              <a:t>(e)</a:t>
            </a:r>
          </a:p>
          <a:p>
            <a:pPr>
              <a:buNone/>
            </a:pPr>
            <a:r>
              <a:rPr lang="en-US" sz="2200" b="1" dirty="0" smtClean="0"/>
              <a:t>      La </a:t>
            </a:r>
            <a:r>
              <a:rPr lang="en-US" sz="2200" b="1" dirty="0" err="1" smtClean="0"/>
              <a:t>poupée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Le </a:t>
            </a:r>
            <a:r>
              <a:rPr lang="en-US" sz="2200" b="1" dirty="0" err="1" smtClean="0"/>
              <a:t>livre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Le cahier </a:t>
            </a:r>
            <a:r>
              <a:rPr lang="en-US" sz="2200" b="1" dirty="0" err="1" smtClean="0"/>
              <a:t>d’exercise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La table</a:t>
            </a:r>
          </a:p>
          <a:p>
            <a:pPr>
              <a:buNone/>
            </a:pPr>
            <a:r>
              <a:rPr lang="en-US" sz="2200" b="1" dirty="0" smtClean="0"/>
              <a:t>      Le </a:t>
            </a:r>
            <a:r>
              <a:rPr lang="en-US" sz="2200" b="1" dirty="0" err="1" smtClean="0"/>
              <a:t>gar</a:t>
            </a:r>
            <a:r>
              <a:rPr lang="en-US" sz="2200" b="1" dirty="0" err="1" smtClean="0">
                <a:latin typeface="High Tower Text"/>
              </a:rPr>
              <a:t>ç</a:t>
            </a:r>
            <a:r>
              <a:rPr lang="en-US" sz="2200" b="1" dirty="0" err="1" smtClean="0"/>
              <a:t>on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La </a:t>
            </a:r>
            <a:r>
              <a:rPr lang="en-US" sz="2200" b="1" dirty="0" err="1" smtClean="0"/>
              <a:t>fille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Le </a:t>
            </a:r>
            <a:r>
              <a:rPr lang="en-US" sz="2200" b="1" dirty="0" err="1" smtClean="0"/>
              <a:t>stylo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La robe</a:t>
            </a:r>
          </a:p>
          <a:p>
            <a:pPr>
              <a:buNone/>
            </a:pPr>
            <a:r>
              <a:rPr lang="en-US" sz="2200" b="1" dirty="0" smtClean="0"/>
              <a:t>      </a:t>
            </a:r>
            <a:r>
              <a:rPr lang="en-US" sz="2200" b="1" dirty="0" err="1" smtClean="0"/>
              <a:t>L’h</a:t>
            </a:r>
            <a:r>
              <a:rPr lang="en-US" sz="2200" b="1" dirty="0" err="1" smtClean="0">
                <a:latin typeface="High Tower Text"/>
              </a:rPr>
              <a:t>ô</a:t>
            </a:r>
            <a:r>
              <a:rPr lang="en-US" sz="2200" b="1" dirty="0" err="1" smtClean="0"/>
              <a:t>tel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Le restaurant</a:t>
            </a:r>
          </a:p>
          <a:p>
            <a:pPr>
              <a:buNone/>
            </a:pPr>
            <a:r>
              <a:rPr lang="en-US" sz="2200" b="1" dirty="0" smtClean="0"/>
              <a:t>      Le </a:t>
            </a:r>
            <a:r>
              <a:rPr lang="en-US" sz="2200" b="1" dirty="0" err="1" smtClean="0"/>
              <a:t>chien</a:t>
            </a:r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      La </a:t>
            </a:r>
            <a:r>
              <a:rPr lang="en-US" sz="2200" b="1" dirty="0" err="1" smtClean="0"/>
              <a:t>musique</a:t>
            </a:r>
            <a:endParaRPr lang="en-US" sz="2200" b="1" dirty="0" smtClean="0"/>
          </a:p>
          <a:p>
            <a:endParaRPr lang="en-US" sz="2200" b="1" dirty="0" smtClean="0"/>
          </a:p>
          <a:p>
            <a:pPr>
              <a:buNone/>
            </a:pPr>
            <a:r>
              <a:rPr lang="en-US" sz="2200" b="1" dirty="0" smtClean="0">
                <a:solidFill>
                  <a:srgbClr val="3E4D1F"/>
                </a:solidFill>
              </a:rPr>
              <a:t>                              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3E4D1F"/>
                </a:solidFill>
              </a:rPr>
              <a:t>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286E9DA7-F467-4131-BDBA-5CF6FE904CC7}"/>
</file>

<file path=customXml/itemProps2.xml><?xml version="1.0" encoding="utf-8"?>
<ds:datastoreItem xmlns:ds="http://schemas.openxmlformats.org/officeDocument/2006/customXml" ds:itemID="{8DF7772F-E859-46B3-8950-CCAB8F064B71}"/>
</file>

<file path=customXml/itemProps3.xml><?xml version="1.0" encoding="utf-8"?>
<ds:datastoreItem xmlns:ds="http://schemas.openxmlformats.org/officeDocument/2006/customXml" ds:itemID="{A54D0854-5AD9-4EB9-A30C-BA65517C21D3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129</TotalTime>
  <Words>127</Words>
  <Application>Microsoft Office PowerPoint</Application>
  <PresentationFormat>On-screen Show (4:3)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Berlin Sans FB Demi</vt:lpstr>
      <vt:lpstr>Georgia</vt:lpstr>
      <vt:lpstr>High Tower Text</vt:lpstr>
      <vt:lpstr>Wingdings</vt:lpstr>
      <vt:lpstr>Wingdings 2</vt:lpstr>
      <vt:lpstr>Civic</vt:lpstr>
      <vt:lpstr>L’ARTICLE  INDÉFINI</vt:lpstr>
      <vt:lpstr>L’ARTICLE DÉFINI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L’ARTICLE  INDÉFINI</dc:title>
  <dc:creator>VIT24</dc:creator>
  <cp:lastModifiedBy>user</cp:lastModifiedBy>
  <cp:revision>14</cp:revision>
  <dcterms:created xsi:type="dcterms:W3CDTF">2006-08-16T00:00:00Z</dcterms:created>
  <dcterms:modified xsi:type="dcterms:W3CDTF">2019-01-10T02:55:19Z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