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rgbClr val="FFC000"/>
                </a:solidFill>
              </a:rPr>
              <a:t>LES </a:t>
            </a:r>
            <a:r>
              <a:rPr lang="en-US" b="1" dirty="0" smtClean="0">
                <a:solidFill>
                  <a:srgbClr val="FFC000"/>
                </a:solidFill>
              </a:rPr>
              <a:t>ARTICLES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38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   </a:t>
            </a:r>
            <a:r>
              <a:rPr lang="en-US" dirty="0" err="1" smtClean="0">
                <a:solidFill>
                  <a:srgbClr val="FFFF00"/>
                </a:solidFill>
              </a:rPr>
              <a:t>d</a:t>
            </a:r>
            <a:r>
              <a:rPr lang="en-US" dirty="0" err="1" smtClean="0">
                <a:solidFill>
                  <a:srgbClr val="FFFF00"/>
                </a:solidFill>
                <a:latin typeface="High Tower Text"/>
              </a:rPr>
              <a:t>é</a:t>
            </a:r>
            <a:r>
              <a:rPr lang="en-US" dirty="0" err="1" smtClean="0">
                <a:solidFill>
                  <a:srgbClr val="FFFF00"/>
                </a:solidFill>
              </a:rPr>
              <a:t>fini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LE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smtClean="0">
                <a:solidFill>
                  <a:srgbClr val="FFFF00"/>
                </a:solidFill>
                <a:latin typeface="Andalus" pitchFamily="18" charset="-78"/>
                <a:cs typeface="Andalus" pitchFamily="18" charset="-78"/>
              </a:rPr>
              <a:t>m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LA</a:t>
            </a:r>
            <a:r>
              <a:rPr lang="en-US" dirty="0" smtClean="0">
                <a:solidFill>
                  <a:srgbClr val="FFFF00"/>
                </a:solidFill>
              </a:rPr>
              <a:t>(f)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L</a:t>
            </a:r>
            <a:r>
              <a:rPr lang="en-US" dirty="0" smtClean="0">
                <a:solidFill>
                  <a:srgbClr val="FFFF00"/>
                </a:solidFill>
              </a:rPr>
              <a:t>’  (</a:t>
            </a:r>
            <a:r>
              <a:rPr lang="en-US" dirty="0" smtClean="0">
                <a:solidFill>
                  <a:srgbClr val="FFFF00"/>
                </a:solidFill>
                <a:latin typeface="Andalus" pitchFamily="18" charset="-78"/>
                <a:cs typeface="Andalus" pitchFamily="18" charset="-78"/>
              </a:rPr>
              <a:t>v</a:t>
            </a:r>
            <a:r>
              <a:rPr lang="en-US" dirty="0" smtClean="0">
                <a:solidFill>
                  <a:srgbClr val="FFFF00"/>
                </a:solidFill>
              </a:rPr>
              <a:t>)             </a:t>
            </a:r>
            <a:r>
              <a:rPr lang="en-US" dirty="0" smtClean="0">
                <a:solidFill>
                  <a:srgbClr val="FFFF00"/>
                </a:solidFill>
                <a:latin typeface="Algerian" pitchFamily="82" charset="0"/>
              </a:rPr>
              <a:t> the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LES</a:t>
            </a:r>
            <a:r>
              <a:rPr lang="en-US" dirty="0" smtClean="0">
                <a:solidFill>
                  <a:srgbClr val="FFFF00"/>
                </a:solidFill>
                <a:latin typeface="Andalus" pitchFamily="18" charset="-78"/>
                <a:cs typeface="Andalus" pitchFamily="18" charset="-78"/>
              </a:rPr>
              <a:t>(pl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</a:p>
          <a:p>
            <a:pPr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lonna MT" pitchFamily="82" charset="0"/>
              </a:rPr>
              <a:t>                  used  before vowels  </a:t>
            </a:r>
            <a:r>
              <a:rPr lang="en-US" dirty="0" smtClean="0">
                <a:solidFill>
                  <a:srgbClr val="FFFF00"/>
                </a:solidFill>
                <a:latin typeface="Colonna MT" pitchFamily="82" charset="0"/>
              </a:rPr>
              <a:t>( </a:t>
            </a:r>
            <a:r>
              <a:rPr lang="en-US" dirty="0" err="1" smtClean="0">
                <a:solidFill>
                  <a:srgbClr val="FFFF00"/>
                </a:solidFill>
                <a:latin typeface="Colonna MT" pitchFamily="82" charset="0"/>
              </a:rPr>
              <a:t>a,e,i,o,u,h,y</a:t>
            </a:r>
            <a:r>
              <a:rPr lang="en-US" dirty="0" smtClean="0">
                <a:solidFill>
                  <a:srgbClr val="FFFF00"/>
                </a:solidFill>
                <a:latin typeface="Colonna MT" pitchFamily="82" charset="0"/>
              </a:rPr>
              <a:t> </a:t>
            </a:r>
            <a:r>
              <a:rPr lang="en-US" dirty="0" smtClean="0">
                <a:latin typeface="Colonna MT" pitchFamily="82" charset="0"/>
              </a:rPr>
              <a:t>)</a:t>
            </a:r>
            <a:endParaRPr lang="en-US" dirty="0">
              <a:latin typeface="Colonna MT" pitchFamily="8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      </a:t>
            </a:r>
            <a:r>
              <a:rPr lang="en-US" dirty="0" err="1" smtClean="0">
                <a:solidFill>
                  <a:srgbClr val="FFFF00"/>
                </a:solidFill>
              </a:rPr>
              <a:t>ind</a:t>
            </a:r>
            <a:r>
              <a:rPr lang="en-US" dirty="0" err="1" smtClean="0">
                <a:solidFill>
                  <a:srgbClr val="FFFF00"/>
                </a:solidFill>
                <a:latin typeface="High Tower Text"/>
              </a:rPr>
              <a:t>é</a:t>
            </a:r>
            <a:r>
              <a:rPr lang="en-US" dirty="0" err="1" smtClean="0">
                <a:solidFill>
                  <a:srgbClr val="FFFF00"/>
                </a:solidFill>
              </a:rPr>
              <a:t>fini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UN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smtClean="0">
                <a:solidFill>
                  <a:srgbClr val="FFFF00"/>
                </a:solidFill>
                <a:latin typeface="Andalus" pitchFamily="18" charset="-78"/>
                <a:cs typeface="Andalus" pitchFamily="18" charset="-78"/>
              </a:rPr>
              <a:t>m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UNE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smtClean="0">
                <a:solidFill>
                  <a:srgbClr val="FFFF00"/>
                </a:solidFill>
                <a:latin typeface="Andalus" pitchFamily="18" charset="-78"/>
                <a:cs typeface="Andalus" pitchFamily="18" charset="-78"/>
              </a:rPr>
              <a:t>f</a:t>
            </a:r>
            <a:r>
              <a:rPr lang="en-US" dirty="0" smtClean="0">
                <a:solidFill>
                  <a:srgbClr val="FFFF00"/>
                </a:solidFill>
              </a:rPr>
              <a:t>)          </a:t>
            </a:r>
            <a:r>
              <a:rPr lang="en-US" dirty="0" smtClean="0">
                <a:solidFill>
                  <a:srgbClr val="FFFF00"/>
                </a:solidFill>
                <a:latin typeface="Algerian" pitchFamily="82" charset="0"/>
              </a:rPr>
              <a:t> a/an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DES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smtClean="0">
                <a:solidFill>
                  <a:srgbClr val="FFFF00"/>
                </a:solidFill>
                <a:latin typeface="Andalus" pitchFamily="18" charset="-78"/>
                <a:cs typeface="Andalus" pitchFamily="18" charset="-78"/>
              </a:rPr>
              <a:t>p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</a:p>
          <a:p>
            <a:pPr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Colonna MT" pitchFamily="82" charset="0"/>
              </a:rPr>
              <a:t>                   has no  </a:t>
            </a:r>
            <a:r>
              <a:rPr lang="en-US" sz="2400" dirty="0" smtClean="0">
                <a:solidFill>
                  <a:srgbClr val="FFFF00"/>
                </a:solidFill>
                <a:latin typeface="Colonna MT" pitchFamily="82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Colonna MT" pitchFamily="82" charset="0"/>
              </a:rPr>
              <a:t>proper    </a:t>
            </a:r>
            <a:r>
              <a:rPr lang="en-US" sz="2400" dirty="0" smtClean="0">
                <a:solidFill>
                  <a:srgbClr val="FFFF00"/>
                </a:solidFill>
                <a:latin typeface="Colonna MT" pitchFamily="82" charset="0"/>
              </a:rPr>
              <a:t>      		meaning</a:t>
            </a:r>
            <a:endParaRPr lang="en-US" sz="2400" dirty="0" smtClean="0">
              <a:solidFill>
                <a:srgbClr val="FFFF00"/>
              </a:solidFill>
              <a:latin typeface="Colonna MT" pitchFamily="82" charset="0"/>
            </a:endParaRPr>
          </a:p>
          <a:p>
            <a:pPr>
              <a:buNone/>
            </a:pPr>
            <a:r>
              <a:rPr lang="en-US" dirty="0" smtClean="0"/>
              <a:t>       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Prof P.G.R.</a:t>
            </a:r>
          </a:p>
          <a:p>
            <a:pPr>
              <a:buNone/>
            </a:pPr>
            <a:r>
              <a:rPr lang="en-US" dirty="0" smtClean="0"/>
              <a:t>                             9940261620</a:t>
            </a:r>
            <a:endParaRPr lang="en-US" dirty="0"/>
          </a:p>
        </p:txBody>
      </p:sp>
      <p:cxnSp>
        <p:nvCxnSpPr>
          <p:cNvPr id="8" name="Straight Arrow Connector 7"/>
          <p:cNvCxnSpPr>
            <a:stCxn id="2" idx="2"/>
          </p:cNvCxnSpPr>
          <p:nvPr/>
        </p:nvCxnSpPr>
        <p:spPr>
          <a:xfrm>
            <a:off x="4572000" y="1417638"/>
            <a:ext cx="1524000" cy="1477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</p:cNvCxnSpPr>
          <p:nvPr/>
        </p:nvCxnSpPr>
        <p:spPr>
          <a:xfrm flipH="1">
            <a:off x="2819400" y="1417638"/>
            <a:ext cx="1752600" cy="1477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>
            <a:off x="1447800" y="2133600"/>
            <a:ext cx="688848" cy="2209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5943600" y="2209800"/>
            <a:ext cx="304800" cy="1447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257800" y="35052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14400" y="3429000"/>
            <a:ext cx="1524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9" ma:contentTypeDescription="Create a new document." ma:contentTypeScope="" ma:versionID="bb7534a7aa99b8f30ff0f45faaeddfca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a2728a0ab8cc7549eba2e8f10c988538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Size"/>
                <xsd:element ref="ns2:Updat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Size" ma:index="23" ma:displayName="Size" ma:format="Dropdown" ma:internalName="Size">
      <xsd:simpleType>
        <xsd:restriction base="dms:Text">
          <xsd:maxLength value="255"/>
        </xsd:restriction>
      </xsd:simpleType>
    </xsd:element>
    <xsd:element name="UpdatedBy" ma:index="24" nillable="true" ma:displayName="Updated By" ma:format="Dropdown" ma:list="UserInfo" ma:SharePointGroup="0" ma:internalName="Updat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07f9c4a-995e-4db6-9467-dbc957b4dbb6}" ma:internalName="TaxCatchAll" ma:showField="CatchAllData" ma:web="a14683dc-acff-4aa3-9ceb-a35f8ebed1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2f77d6-7435-44c9-91b9-005915f196b3">
      <Terms xmlns="http://schemas.microsoft.com/office/infopath/2007/PartnerControls"/>
    </lcf76f155ced4ddcb4097134ff3c332f>
    <TaxCatchAll xmlns="a14683dc-acff-4aa3-9ceb-a35f8ebed1f0" xsi:nil="true"/>
    <Size xmlns="d12f77d6-7435-44c9-91b9-005915f196b3"/>
    <UpdatedBy xmlns="d12f77d6-7435-44c9-91b9-005915f196b3">
      <UserInfo>
        <DisplayName/>
        <AccountId xsi:nil="true"/>
        <AccountType/>
      </UserInfo>
    </UpdatedBy>
  </documentManagement>
</p:properties>
</file>

<file path=customXml/itemProps1.xml><?xml version="1.0" encoding="utf-8"?>
<ds:datastoreItem xmlns:ds="http://schemas.openxmlformats.org/officeDocument/2006/customXml" ds:itemID="{AAADA1C9-C978-49F1-9DCF-ACEA20F81497}"/>
</file>

<file path=customXml/itemProps2.xml><?xml version="1.0" encoding="utf-8"?>
<ds:datastoreItem xmlns:ds="http://schemas.openxmlformats.org/officeDocument/2006/customXml" ds:itemID="{006E16A4-64D2-424F-BA5F-12646841D909}"/>
</file>

<file path=customXml/itemProps3.xml><?xml version="1.0" encoding="utf-8"?>
<ds:datastoreItem xmlns:ds="http://schemas.openxmlformats.org/officeDocument/2006/customXml" ds:itemID="{A4B1B2B9-33C8-42C9-AACE-BC5D6FC208F4}"/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14</TotalTime>
  <Words>38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Metro</vt:lpstr>
      <vt:lpstr>        LES ARTICLES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ARTICLES</dc:title>
  <dc:creator>VIT24</dc:creator>
  <cp:lastModifiedBy>VIT24</cp:lastModifiedBy>
  <cp:revision>10</cp:revision>
  <dcterms:created xsi:type="dcterms:W3CDTF">2006-08-16T00:00:00Z</dcterms:created>
  <dcterms:modified xsi:type="dcterms:W3CDTF">2012-08-13T02:44:31Z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</Properties>
</file>