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s/slide3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9.xml" ContentType="application/vnd.openxmlformats-officedocument.presentationml.slideLayout+xml"/>
  <Override PartName="/ppt/ink/ink3.xml" ContentType="application/inkml+xml"/>
  <Override PartName="/ppt/theme/theme2.xml" ContentType="application/vnd.openxmlformats-officedocument.theme+xml"/>
  <Override PartName="/ppt/ink/ink2.xml" ContentType="application/inkml+xml"/>
  <Override PartName="/ppt/ink/ink1.xml" ContentType="application/inkml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96" r:id="rId20"/>
    <p:sldId id="289" r:id="rId21"/>
    <p:sldId id="290" r:id="rId22"/>
    <p:sldId id="291" r:id="rId23"/>
    <p:sldId id="292" r:id="rId24"/>
    <p:sldId id="293" r:id="rId25"/>
    <p:sldId id="298" r:id="rId26"/>
    <p:sldId id="294" r:id="rId27"/>
    <p:sldId id="299" r:id="rId28"/>
    <p:sldId id="300" r:id="rId29"/>
    <p:sldId id="301" r:id="rId30"/>
    <p:sldId id="302" r:id="rId31"/>
    <p:sldId id="275" r:id="rId32"/>
    <p:sldId id="276" r:id="rId33"/>
    <p:sldId id="277" r:id="rId34"/>
    <p:sldId id="278" r:id="rId35"/>
    <p:sldId id="279" r:id="rId36"/>
    <p:sldId id="295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97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08-24T08:18:28.0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14261 3537 741,'8'-3'84,"-5"1"-18,3 0 8,1-1 17,-4 1-3,0-1-3,4 1 0,-3 2 2,2-3 12,-2 0 5,-1-1-5,-3-1-9,3 0-1,-3 0-6,-3-1-1,3-3-5,-3 0-5,-4 2 0,0-5-6,-3-1 0,0 1 5,-3-1-4,0 1-4,-4-3-3,0 3 1,0-1-4,1 3-1,-1 0-7,1 6-3,-4-4-3,-1 8-8,2 0-1,-1 0-3,-4 5-1,5 2-3,-5 3-4,0 2-4,1 1 1,4 2-3,-2 1-3,4 1 0,4 0 0,0 3-3,2-2 6,5 2-8,3-3 1,3 0 4,3 4 0,3-1 1,1-3 3,7 3 1,2 1 4,4-2 4,4 1 10,3 0-3,-5 1-1,5-4-2,3 3 18,0-3-11,-3 1-2,-3-1 8,-1 1 3,-4-4-3,2 2-3,-4 1 9,-1-2-4,-2 0-10,-4 0 3,-1 3-7,-5-3 0,0 0-4,-8 0-2,0 0-3,-5 3-3,-4-1-2,-4-3-1,-4-1-4,-1 0 3,-2-1-7,-9 2 0,0-8 7,-8 2-3,4-6-8,1-2-5,-8-2-13,1 0-21,0-9-11,-4 4-15,4-7-18,2 0-21,-1-4-26,4 1-26,6-1-35,4 1-45,5-3-49,5 0-135,10 6-124,1-7 52,7 6-46,3-4-37</inkml:trace>
  <inkml:trace contextRef="#ctx0" brushRef="#br0" timeOffset="288.2322">14615 3264 1435,'23'-9'-3,"-4"-4"20,-1 5 42,-8 4 24,-4-1 14,1 2 8,0 3 14,-7 3 16,3 4 7,-6 3-1,0 6 10,-3 3-1,-5 4 0,1 10-5,-4 6-5,1 6-2,-4 5-10,1 8-8,7 4-7,-2 1-15,3 1-13,6-3-1,2-6-6,2 2-18,12 6-16,2-5 3,5-4-3,-2-9-23,9-6-22,5 2-29,5-8-31,1-6-38,-2-2-42,-1-7-38,-2-6-34,-1-1-30,-3-7-38,-7-4-88,-5 0-102,-2-1-24,-2-11-30,-2 0-29</inkml:trace>
  <inkml:trace contextRef="#ctx0" brushRef="#br0" timeOffset="558.508">15075 3612 1632,'21'-12'117,"-2"1"10,5 4 12,-4 2 0,3 0 2,3 3-1,1 2-12,3 0-6,0 2-18,0 1-6,0-1-6,0 3-14,-3 2 2,0 1-12,0 2 0,-4 3-11,0 2-5,-6 0 3,0 2-12,-4 3-3,-3 1-6,0-2 6,-8 1-11,3 3-2,-10-1-2,3-2 0,-8 0-33,0 0-12,-7 0-26,1-5-23,-5 0-29,2-2-34,-1-3-29,-4 0-39,0-3-26,2-4-94,-2-3-116,1-3-239,2-1-170</inkml:trace>
  <inkml:trace contextRef="#ctx0" brushRef="#br0" timeOffset="770.9396">15315 3621 1780,'24'-19'-16,"-5"6"30,5 1 34,-5 5 22,-2 1 14,4 5 18,-1 1 6,-4 4 4,5 6 1,-1 0-5,-5 8-1,5 7-4,0 0-6,-2 4-14,-1 1-3,-2 3-9,3 0-9,-2 4-6,1-2-4,0-5-8,3 3-1,-3-6-23,3-2-31,0-2-29,-4-5-27,8-6-31,-4 0-28,3-5-27,0-4-26,1-3-25,-4-3-38,-1-4-85,2-3-317,-4-4-142</inkml:trace>
  <inkml:trace contextRef="#ctx0" brushRef="#br0" timeOffset="1006.8247">16025 3382 1734,'0'-10'-22,"0"2"23,5 6 36,-2 2 35,3 0 22,4 5 23,1 5 19,5 5 8,4 7 15,0 3 6,3 3-5,1 10-4,2 2-8,1 7-12,3 6-16,-7-2-9,0 3-14,1 1-5,-7-5-8,-4-3-11,0 1-11,-2-3-4,-8-5-7,0-4-35,-3 3-36,-3-4-35,0-5-37,-8 0-45,1-8-46,4 1-51,-8-3-96,-2-6-158,2-3-42,1-4-127,0 1-154</inkml:trace>
  <inkml:trace contextRef="#ctx0" brushRef="#br0" timeOffset="1153.8063">16876 3525 1833,'14'-5'-25,"-1"2"-3,-3 6 9,-3-1-2,-1 3 8,-3 0-25,1 0-44,-4 3-102,-4-1-300,4 4 9</inkml:trace>
  <inkml:trace contextRef="#ctx0" brushRef="#br0" timeOffset="1314.1389">17053 3920 1405,'10'7'32,"0"-1"-2,0-4 3,-4 1-6,5 0-19,-1-3-57,-4 0-83,5-6-163,-5 4-66,1 2 127</inkml:trace>
  <inkml:trace contextRef="#ctx0" brushRef="#br0" timeOffset="1982.3094">18150 3638 994,'-7'-3'11,"4"3"19,3-2 19,0 2 11,-3-3 9,0 0 9,3-3-1,6 2 15,-3-1 4,7 0 6,1-2 6,5-1 2,1 3-3,-1-2 1,8 2-2,2 0-5,-2 2-7,0 3-4,6 0-5,-4 5-2,-1 0 6,3 3-11,-1 4 2,3 0-9,-7 9 2,0-4-11,1 8-6,-8-1-3,-2 2-6,-8 4 0,-2-2-10,0-1-1,-8 0-5,0 2-20,-6 0-30,-6-4-30,1 0-32,-4 0-32,0-5-38,-3-5-46,3 0-48,-4-4-98,0-4-115,-2-5-143,7-2-99</inkml:trace>
  <inkml:trace contextRef="#ctx0" brushRef="#br0" timeOffset="2189.755">18500 3577 1615,'12'-7'-28,"3"1"9,-2 5 34,-2-2 16,-2 6 22,1 1 17,1 4 18,1 4 9,2 3 9,0 4-1,2 10-13,0 1-6,2 0-8,4 10-7,-1-2-7,2 1-6,4 1-8,-1-2-5,1-1-39,3-2-34,0-2-37,0-4-41,7-1-40,0-3-33,-1-7-75,1-3-394,3-3-145</inkml:trace>
  <inkml:trace contextRef="#ctx0" brushRef="#br0" timeOffset="2650.5244">19934 3592 1795,'7'-5'-32,"0"0"16,3 5 49,-7 5 25,3 0 18,1 5 16,-3 2 8,3 7 5,-1 0-1,1 4-10,-4 2-2,4 0 1,3 5-7,-4 3-8,1-4-8,3-1-3,0 2-7,3-5-2,1 0-7,2-8 0,1 1-1,0-3-13,3-6 7,3-1-4,4-4-7,-8-4-3,8-4 0,0-4-8,0-4-2,-5-5-2,3-5-1,-6-6-2,-3 1 0,2-6-2,-8 2-2,0 0 0,-8 0-4,2 4-1,0 4-1,-4 1 4,-8 2-8,6 5 2,-6 0-4,3 5 2,-6 2-5,2 1-4,-4 4-4,-1 3 3,4 3 0,-4-1-2,5 3 1,2 3 2,1-1 8,1 5-6,5-1 1,0 1 0,8 3 6,-3 3-3,6 0 3,3-1-3,-1 0 0,4 3 0,-4-2 1,4-1 2,-4 1-2,0-1-3,-4 1-4,-1-3-28,-6 0-33,2 0-39,-10-3-37,3 1-52,-7-5-66,-5 0-149,-3-7-84,-4 2-89,-8-3-86</inkml:trace>
  <inkml:trace contextRef="#ctx0" brushRef="#br0" timeOffset="2780.177">19784 3294 1611,'14'-14'-39,"2"1"7,4 4 7,4 1 6,-1 3 3,3-1-25,4 6-35,0-2-86,4 7-247,3-1 81</inkml:trace>
  <inkml:trace contextRef="#ctx0" brushRef="#br0" timeOffset="3199.0592">21254 3955 1230,'11'5'46,"-1"-3"13,7-2 27,-4 0 0,4-5-3,3-2-2,0-2-5,0-7-1,7-4-6,-12-3-7,3-4-7,-2-6-4,0-4-6,1-9-3,-6-1-7,-5 0-3,0-3-5,-2 1-3,-4 5 0,-4 4-2,2 0 1,-2 5 0,-2 3-3,-5 2-3,2 2-1,-4 6-4,-2 7-2,0 0 1,-2 2-2,4 11 1,-8 2-4,5 0-20,-2 4-2,8 4-4,1 2 4,-2 1-2,9 1 5,2 2 2,2-1 3,9 5-3,-2 0 10,12 1 20,6 4 14,-1-7 11,-2 5 5,6-3 4,0 2-1,-3 0-4,-1 0-3,0-3-2,-2 3-4,-7 3-6,-1-3-1,-5 0-5,-5-1-6,-6 5-16,0-2-30,-11 0-30,5 1-35,-10 2-29,-1-3-39,-3 1-48,-6-3-103,2-1-344,1-6-150</inkml:trace>
  <inkml:trace contextRef="#ctx0" brushRef="#br0" timeOffset="4370.4538">21788 3750 1745,'34'-13'-54,"-1"-2"12,-6 1 19,-1 1 8,-2-2 9,0-5 7,-5-1 8,1-4 4,-7-2 12,1-5-4,-4-6 2,-7-2 0,-3-7 11,-3-6 0,-7-4 5,-4-5 1,1-1 5,-4-2 5,-2 4 1,5 12 7,-2 4 9,2 2 1,1 8-2,3 8-8,3 4 1,0 11 3,1 4-2,3 8-8,-4 3-2,4 9 5,-1 3 1,4 8-7,4 2 17,-1 13-4,4 1-5,-4 9-2,3 4-1,15 8-5,-12 3-6,9-4 2,5 4-8,0-3-3,0-2 0,4-3-3,6-3-7,1-4-3,2-6 4,-3-9-1,5-6 4,-2-4-8,1-9-1,-1-1 1,1-8-5,-3-5-3,-2-5-2,6-5-2,-6-7-4,2-12 0,-1-3-7,-6-7-6,-3-4 0,-5-2-2,-5 3 1,-1-1-1,-6 5-6,-3 4 2,-4 6-3,-4 1 1,0 7 3,-2 0 0,-7 7 1,-5 4 3,6 4 3,-12 5-1,8 5 5,-4 2-3,-1 8 0,2 5 2,1 2 2,6 3 1,-2 3-1,8 2 1,-2-3 0,6 3 6,4 3-3,6-1 0,1-1 1,4-2 4,7-1 0,0-6 0,8-2 1,2-5 6,-7-3-3,7-5-2,-4-1-2,4-3-2,0-8 1,0 0 2,0-8 0,0-2-7,0-5 4,-3-2-10,-3-6-5,6-6-9,-21 1-7,5 3-5,-4-3 1,0 3-3,-10 7 2,4 4 4,-4 1 0,-4 5 6,-3 4-3,1 4 3,-4 5 2,3 0 3,-3 5 0,0 4 5,4 2 2,-2 1 0,2 3 4,3 3 8,3-1 9,0 3 5,0 0 10,6 0 4,2 3-6,1-6 3,4 4-3,1-4-1,2-3 5,1-3-4,3-4 1,-3-2-1,3-5-1,3-3-10,-3-4 3,-3-6-5,-1-1 0,5-9-6,-5-4 1,-2-9 0,-6-6-2,0-9 4,-4 2-4,-4-4-1,0 9 8,-4 4 8,4 1 11,0 10-4,-8 1-4,8 9 2,-2 4 7,2 4 11,-3 9 1,6 4 10,-3 9 13,10 11 1,-3 8 18,3 15 14,3 5 11,7 12 7,7 24 4,3 3-1,3 5-8,4-2-9,-7-3-10,3-1-9,0-6-8,-6-11-7,0-14-7,-1-2-5,-5-7-5,-2-6-5,1-3-8,-2-10 2,-2-2-5,-6-2-3,0-5-3,0-7-2,0-6-4,-10-2-5,0-7-6,0 2-9,-7-23-12,4-3-23,-13-13-11,-1-9-6,-4-11-1,2-6 5,-2 0 2,9 0 3,1 2 3,4 11 1,7 1 3,4 9 5,-1 5 2,11 4 1,2 1 7,7 7 1,-2 2 2,2 6 2,0 4 3,1 6-1,-1 5-1,-3 2 2,3 5 4,-2 2 1,-5 8 0,1 2 2,-11 6-2,1 2 4,0 2-1,-7 4-3,0-4-11,-4 0-32,1 6-33,-4-8-28,1 0-28,3-3-27,-4-4-28,0-1-40,0-4-51,1-1-51,3-4-20,-4-8-118,0-2-76,7-6-180,0-5-218</inkml:trace>
  <inkml:trace contextRef="#ctx0" brushRef="#br0" timeOffset="4527.1823">23846 3462 1950,'27'-20'-32,"-11"5"38,8 8 40,-7 0 26,-1 7 14,-2 1 10,-1 7 9,4 2-8,-4 5-4,1 2-13,-8 4-6,4-1-9,-4 5-6,2 0-6,-5 0-15,0-3-51,-3 3-47,0-5-44,3 0-38,4-3-36,-7-5-82,0 0-134,0-6-197,0 0-91</inkml:trace>
  <inkml:trace contextRef="#ctx0" brushRef="#br0" timeOffset="4672.7976">23946 3002 1672,'-3'-13'-12,"3"9"3,3 1 1,-3 3 3,3 0 4,1 5-2,3 2-1,-1-1 0,1 6-2,7 3-26,-8 3-36,4-1-96,-4 3-298,2 3 32</inkml:trace>
  <inkml:trace contextRef="#ctx0" brushRef="#br0" timeOffset="4962.8391">24189 3560 1372,'8'7'42,"-8"-2"16,3 0 15,0-2-2,-3-1 12,0-2 5,0 0 2,0-10-2,-3 2-4,3-4-7,0-6-10,-3-4-7,6-1-3,0-2-2,4 0 4,-7 3-1,9 0 1,-1-1-2,5 3 0,-8 6-6,10-3-2,-2 8 1,-1 2 0,6 2-8,-1 7 3,-2 3-3,3 5 0,2 6-7,0 6 1,-3 3-4,6 3-4,-10 1-4,4 4-1,-10-1-1,6 5-3,-3-4-34,-7 0-31,1-3-39,2-5-35,-6-1-42,4-6-80,-8-3-192,4 0-59,0-5-68,-6-5-62</inkml:trace>
  <inkml:trace contextRef="#ctx0" brushRef="#br0" timeOffset="5458.062">24774 3014 1583,'13'-14'80,"-7"6"15,5-2 28,-8 3 2,0 2-7,4 2-9,-7 0-10,-7 2-9,7 1-12,-14 7-7,8-2-7,-10 5-8,2-1-6,-2 9-3,-8 0-3,4 4-6,-4 1-3,5-2-2,2 3-6,1-2-2,2-5-3,1 4-2,-1-4 0,11-4-4,3 2 4,0-6-1,0 3-4,3-3 2,4-1-3,3-4 3,3-1-6,1-3 5,-1 0-5,1-3 11,-5-1-2,1 1 8,4-2 0,-1-4 3,1 5 0,-5-4 0,4 4 2,-5-1 6,5-1-2,-10 4-1,3 2 1,2 2-1,-2 6 6,4 2 4,-7 3 4,8 4 5,-5 5 14,4 9 7,-4-1 4,2 4 8,5 4-2,-10-1 8,11 9-4,-11 4-9,7-5-7,-10 2-7,3-2-6,-3-2-4,-3-3-7,-4 2-2,1-4-6,-5-1-3,-2-2-7,-1-5-3,-2 0-4,-1-4-6,-2-7-23,-5-4-25,4-5-15,-4-2-32,5-6-27,2-7-30,-10-7-28,0-10-42,-3-14-49,-3-1-59,-10-13-122,-14-15-157,-6 2 42,6 16-177,-19-3-216</inkml:trace>
  <inkml:trace contextRef="#ctx0" brushRef="#br0" timeOffset="10724.7958">15535 3759 1865,'4'-4'-89,"-1"-1"9,-3 0 27,0-1 8,0 2 15,0-1 17,0 0 10,-3 0 13,3-2 2,0 2 1,-4-3 5,-2 3 10,3-3-6,-4 3-1,4-2 16,-4-1-5,-3-2 5,0 3 4,0-1-2,0 1 12,2-1-7,0 1-2,-3-1-2,0 1 1,6 2 3,-9-3-2,3 3-6,3 3-4,-6-3-4,1 2-1,-1 1-3,-2 2-4,2 0 1,-2 0-2,-1 0-5,4 5 2,-4 0-4,1 2 2,2 1-3,1 1 0,-1 3 0,1 2-7,-1 1 2,1 2 4,3 0 10,3 1 9,1 2-5,-4 0 9,3 0 1,0 3 5,1-3 1,2 2-1,1 1 3,0-1-2,3-2-3,0 3-1,0-5 6,3 4 1,-3-5-10,7 1 1,-4-4 6,4 2-2,3-1 1,0 0 1,-1-6-7,5 2-2,-1-2-1,1 0 0,-1-2-1,4-2-9,-4 0 4,4-3-2,-1 1 2,4-3 5,-2 0 1,1-3 1,1 1 0,-4 0 4,8-6-2,-5 1-3,3-2 2,-3 1 1,0-4-5,-1 0 3,-1-3-7,-1 0-1,-2-2-4,-1-3-1,-1-3-7,-2-4 7,-2-3-9,-1-3 0,-2 0 1,-5-4-1,5-3 4,-10 0-3,5 0-10,-2-2 0,-6-6 0,2-2 2,0 2 1,-4 4-8,0-5 2,0 8 2,-3-2 2,-2 1-3,5 6-4,2 2 4,-6-2 0,4 7 1,-1-4 1,2 6 0,-1-1-5,-1 6 10,2-1 9,1 6 2,0-4-5,0 3-3,2 6 6,-1 0-4,4 0 2,0 2-3,0-1 4,-5 7 6,8-1-7,-3 2 6,3 3 0,0 11 6,0-2 0,3 4 7,0 4 1,2 11 16,1 4 12,7 11-1,1 7 7,-1 7 11,9 6-1,0 1-1,8 24 8,-1-15-1,1 12 0,-3-15 0,-1-11-6,8-2-5,-8 2-4,4-7-8,-3-1 3,-3-12-2,-1 2-2,0-9-3,1 0 5,-4-4-2,-1-6 0,2 1 3,-4-6 2,2-2-6,1-5-2,1 0-5,1-3-7,2-4-4,-4-3-4,7 0 2,-3-5-9,1-5-2,-1 0-2,3-5-5,-4 1-14,7-2-23,-10-1-40,-3-3-55,0 0-73,-4 2-82,-3 1-108,-7-1-135,-6 6-254,-7-3 102,-7 5 96,-16-1-359,-10 2-407</inkml:trace>
  <inkml:trace contextRef="#ctx0" brushRef="#br0" timeOffset="13773.8061">18197 3850 685,'-10'0'137,"0"0"-53,-3 0-30,2 2 7,1-2-12,4 6 4,3-4 5,-1 4 3,4-2 14,4 1 4,5 0 8,1 0 1,4-3 5,2 0 2,4 1-4,4 0-7,6-3 1,0-3-4,3 0-3,1-1-4,2-3-2,5-1-5,-2-2 1,-5 0-7,-1-3-2,3-2 2,-9 0 0,3 3-9,-3-6 7,-3 0-3,-4-2 2,-4 3-1,-3 0-5,-6-1-2,0 1 0,-4 2-8,-6 2 0,0 1-6,-8 2 1,1-1-8,-6 9-2,-7 2-6,-7 5-2,-10 10-3,-8 3-1,-3 7-29,-9 7-31,4 1-37,-3 2-41,6 0-55,6 2-46,4-9-100,2 2-170,5-5-164,-1 0-155</inkml:trace>
  <inkml:trace contextRef="#ctx0" brushRef="#br0" timeOffset="14122.8753">17386 3246 1820,'0'-19'-21,"2"4"23,3 0 29,-1 3 26,-2 2 10,-2 3 4,4-4 4,0 6 3,-1 3 20,3 4 10,1 8 1,-1 8 5,2 2-12,5 5-3,-4 8-13,5-2-7,0 10-8,-2 1-9,2 3-8,0 2-4,2 1-7,-5-2-28,1-4-24,-2-4-26,1-6-24,-5 0-24,0-4-22,-2-3-20,-8-5-29,1 2-22,0-5-33,-11-4-70,4-3-97,-5-5-189,-3-2-66</inkml:trace>
  <inkml:trace contextRef="#ctx0" brushRef="#br0" timeOffset="14853.7561">17007 3189 1545,'13'-30'-36,"4"6"17,-4 3 15,4 3 14,-4 2 4,4 0 2,-4 2 9,4 2 7,5-1 10,2 0 0,-4 3 1,7-3-3,-3 4 3,-2 1-1,2 0-5,-1 2 0,-3 0-4,0-1 3,-3 1-1,-4 4 6,1-3 3,-1 0 7,0 0 2,-3 2 3,-3 1-2,3 2-4,-3-3 3,-1-1-7,4 4-1,-7-3-7,4 1 1,-3 2-1,-2 5 7,2 4 12,0 4-1,-2 7 11,5 5 5,-3 7 6,3 6 3,5 8-4,-1 3-7,-2 1-3,5 0-6,-1 0-1,0 3-6,1-6-9,0 0-5,-2-3-6,6-5 0,-9-6-5,5-6-4,-4 0 0,-1-3-1,-2-7 4,1-5-10,1-2-3,-3-5-2,1-5-5,4 0 0,-5-7 0,0-1-2,5-4-7,-4-8-1,3-1-2,-4-3-3,5-3-2,-5 3-2,4 2 0,-4-1 5,2 5-6,1 2-3,-5 0 1,5 4-1,-1 2 4,-2 6 0,4 1 0,0 3 3,0 4 2,0 4-1,0 2 3,4 3 8,-2 4-9,2 1 1,-1 2-1,-2 0 1,2 5 2,0-3 3,4 3-2,-4-3 2,-3-3 1,3-2-3,4 0-1,-4-4 5,4-4 6,0-2-7,3-3-2,-4-4 2,8-4 1,-1-3-5,1-2 3,-5-4-2,5-4 0,-4-8-1,0-3-1,-7-2-1,0-5 4,-2 0-2,-8 0-7,0 3 2,-6 2-1,3 2 3,-6 6-1,-2 2-2,2 7 4,-4 5-3,-4 4 4,1 4 1,4 2-1,-5 5 0,4 4 1,4 2-3,-2 1 4,5 4 0,6-1-1,1 1-2,3 2-7,-1-3-16,7 0-13,4-1-15,4-2-22,1-3-27,7-1-29,1-6-31,4-1-31,3 0-24,-3-6-57,2 0-100,4-4-268,-2 0-141</inkml:trace>
  <inkml:trace contextRef="#ctx0" brushRef="#br0" timeOffset="15256.2119">18984 3152 1723,'0'-10'-49,"0"5"26,0 0 5,-3 3 12,-4-1 17,-3 6 14,0 2 8,0 2 13,-4 3 10,2 0 4,-2 5 2,-2 3 0,2-1-8,1 1-3,-4 2-5,7 0-4,0-3-4,0 3-4,3-2-2,4-4-2,-4-1-1,7-1 0,4-1 1,-1-4-3,0-2 2,4-3-4,3-4-3,-3-1-5,2-4 1,5 0 1,-4-6-7,0-6 1,0-2 1,-3-9-4,2-2 0,-5-1 1,-1-6-4,-3-2 1,-3-5-1,-1 5 0,1 0 8,0 4 16,0 3 14,-4 1-1,3 8-6,1 2-1,3 5-3,-3 11 4,3 2-3,0 5-2,0 0-1,3 20-1,-3-4-4,7 4-3,0 4 1,-1 7-5,4 3 0,1 1-1,-2 0-1,4 0-5,4 3 0,-4-6-17,1-1-31,2-2-36,-2-4-31,-1-4-27,4-4-31,-1-3-32,-2-1-47,-1-8-109,1 0-321,-1-3-163</inkml:trace>
  <inkml:trace contextRef="#ctx0" brushRef="#br0" timeOffset="15852.6097">19210 2960 1798,'-3'-5'-67,"-3"5"36,-1 0 27,1 5 24,-2 2 14,-1 1 15,5 6 9,-2 6 10,-1 1-3,0 4-2,4-3-9,0 6-3,3-3-7,0 0-3,3 0-4,0 0-4,4-5-3,-3 1-4,2-3-1,4 0-3,0-3-2,0 0-2,-3-7-2,2-3 0,2 0-5,-4-2 2,2-6 0,-2 3-5,-3-9-2,2 2 1,-2-2-3,-4-7-11,-4-6-1,1 0-2,0-1-1,-5-2-4,2 3 5,3-1-2,0 3-2,3 2-1,0 0 3,0 4 2,3-1 1,10 3 0,-3-1 1,3 1 1,1 3 0,2 0-1,5 2 4,-2-1-1,5-2 2,-7 5 0,9-2-1,-4 2 2,6-2 1,-1-1-2,-2-1 4,0 2 2,-5 2-3,0 1 3,-6-1 1,2-1 2,-2 4 2,-2-3-1,-2 3-1,0 2 0,-6-3 1,-4 3-3,0 0 1,0 0-2,-11 10 1,5-5 0,-4 3-3,1-1 1,-5 2 0,0 3 0,-2 0 0,2 3-2,1-3 1,3 0 1,1 0 0,-2 2 2,3-4-4,6-3 0,-1 5 3,-3-4-2,6-3 2,2 2-2,2-2 4,1-1 1,3-1 0,3 3 0,-2 0 6,3 0 0,6 7 4,-1 4 5,-1 7-3,4 5 0,-3 8-3,0 9-1,-1 4-1,-2 12-2,-4 1-21,-7-6-61,0 3-49,-3-2-42,-13 1-126,-4-1-382,-10-5-166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08-24T08:20:21.1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7901 11700 603,'-2'-3'111,"2"2"-40,-3-5-15,-2 0 15,5 4 0,0-4-11,-3 5-1,3-4 3,0 2 8,0 3 3,-3-5 2,3 3 6,0 2 5,-4-5 3,4 5 4,0-3 1,0 3-3,0-5-2,0 5-4,0-3-2,0 3-9,0 0 11,0 0 4,0 0-1,10 6-5,-2 1 0,-2-2 1,0 0-11,1 3-2,1-1-5,-2 4-1,3-4-6,-2 1-1,1-1-3,1-3-6,-3 2-1,1 1-5,1-2 4,-2-3 4,4 4 5,-1-4 8,5-2 4,-1 0 1,4-8 1,3 1-4,3-6-11,7-4-4,7-9 2,0 0-4,9-11 7,5-9-9,15-16-1,4-6-3,-2 0-7,-2 0-2,-3 5-5,1 0-4,-11 13-6,-10 10 2,-10 7-1,4 0-5,-7 6 3,-7 4-5,1 4-5,0 1 4,-8 0-17,-2 6-24,-2 0-28,2 2-25,-4-1-33,0 5-33,-4-2-42,2 1-52,-2 1-66,1 3-150,-4 1-110,-3-3 48,6-3-81,-1 1-99</inkml:trace>
  <inkml:trace contextRef="#ctx0" brushRef="#br0" timeOffset="9395.3403">7311 12221 1505,'0'0'-108,"0"0"9,3 1 13,2-1 9,-5 0 14,3 3 4,0-3 9,-3 0 6,0 0 3,7 0 4,-7 0 12,3 2 6,-3-2 9,3 0 3,-3 0 1,0 0-1,0 3 2,0-3 2,0 0 4,0 0 2,0 0 0,0 0-1,0 0-1,0 0 0,0 0 1,0 0-12,0 0-28,3-5-69,-3 5-103,0-4 71</inkml:trace>
  <inkml:trace contextRef="#ctx0" brushRef="#br0" timeOffset="10345.3598">7371 12030 618,'-3'-3'14,"3"-2"-2,-3 0 5,3 0 6,0 1 7,-3-4 2,3 4-17,0-4 16,-4-4-1,4 6-1,-3-4 5,3 0 6,0 0 0,0 0-4,0 1 4,0-5-2,-3 4 4,6-2-15,-3 2 7,0-3-7,3-2-8,1 2 8,2-1-4,-3 1-7,5-2 7,-2 3-9,4-3-3,0 0-5,0 0 9,3 2-4,1-1-7,-1 2 11,-3-2 4,3 2-2,4 2-3,-3-3 3,2 3-1,1 3 9,-1-1-5,1 1-8,-4-1 2,4 2 5,3 2-2,-7 2 2,8-4 3,-5 6 4,1-2 0,1 2 2,0 0-3,0 2 2,1 1-5,-3 0 0,3-1-1,-1 2-1,0 2-3,-3 0-2,5-1 2,-3-1-3,0 4 13,-4-3-1,4 2-3,-1 3-3,4-2 1,-2-1 1,-2 1-3,1 1-1,-7 0-4,7-2 5,-7 3 2,2-3-4,2 1 3,-1 2 0,-2 0 0,2-4-2,-3 6-1,0-3 2,-3 2-6,-1-2 1,4 1 3,-3 0-3,0-2 0,-1 2-2,1 3-1,-4-4-1,4 1 0,-3 0 3,2-2-2,-3 1 0,4-1-4,-4 2 4,1-2 2,3 2 0,-4-2-2,0-1 2,0 0 0,0 1-3,1-1 1,-1 1-2,4-3 0,-7 0-2,7 3 2,-4-3-2,-3-1-2,3 4 2,1-5-4,-1 1 4,0-1-6,1 1 0,-1-1 3,1 0 1,-1-1 1,-3 1-1,0-1 2,3 1-1,-3-1-3,0 0 1,0-2 0,3 3-2,-3-3 3,4 3-3,-4-3 2,3 2-2,-3-2 1,0 3-3,0-3 4,3 0-4,-3 0 3,0 1-1,0-1-5,0 0 6,0 0-1,0 0-2,4 4 0,-4-4 0,0 0-2,0 0-13,0 0-18,0 0-23,0 0-16,0 0-17,0 2-12,7-2-25,-4 0-31,-3 0-50,6-2-404,-2-2-111</inkml:trace>
  <inkml:trace contextRef="#ctx0" brushRef="#br0" timeOffset="18165.8845">10396 11262 732,'-3'-2'148,"-3"-1"-59,3 3-26,-2 0 1,-1 0 21,6 0-3,-7 3 2,4 4-2,-3 1 2,3 2 6,3 2 5,-5 4 3,5-2-4,0 6-4,0 0-5,5 3-6,-2-1-3,-3 1-5,3-1-7,0 1-6,4 2-3,-1-4-2,-3 3-1,5-2-4,-2-2-2,1 3-5,-1-5-5,-3 1-3,5-4-2,-5-2-3,0 3 2,0-7 3,1 3 6,2-2-2,-6-2 5,8 2 3,-8-4 3,3 2 8,0-2-5,-3-6-12,0 0 1,-3-10-6,-5 2-3,5-7-6,-7-2 0,1-5-6,-2-9-1,1-1-2,-2-1-5,-2-2 2,1-7-7,-1-1 1,-2 3-1,5 5 1,5 2 0,-4 4-4,7 2-2,-5 1 1,5 1-1,3 3-2,3-1 1,1 0-1,6 4 0,0-1 3,4 0 1,-1 4-4,7-1 4,-4 5-2,1 2 0,4 2-1,-5 3 3,4 0 0,-4 5-4,1 2 3,-4 1 5,1 5 2,-1-1-1,-7 4 0,5 1-2,-4 0 2,-4 3 0,-3 0-4,0 3 1,-8 2 0,3 0-2,-6 0-1,2-1-2,-5 2-17,-6-1-23,0 0-25,1 0-24,-2-5-25,1 0-28,4-1-29,-1-1-42,1-2-102,2-7-143,1 1-219,2-2-172</inkml:trace>
  <inkml:trace contextRef="#ctx0" brushRef="#br0" timeOffset="18535.6981">11040 10997 1801,'11'-5'-59,"-2"0"25,-2 0 14,-1 3 23,1-1 11,-3 1 16,-1 2 6,0-3 12,1 3 5,-4 0 6,0 0-6,0 0 8,0 0 10,-10 13 6,2-4 7,-1 7 7,-4 1 3,-1 8 4,-2-1-5,2 7 5,1 1-9,-4 6 1,1 2-1,-1 3 0,7 2-8,-1 0 0,5-1-9,3-1-4,3 0-9,3-3-3,3 5-3,8-3-7,2 1-2,5-3-8,-1-5 0,7 3-11,3-7-1,3 0-8,0-4-30,4-2-32,-7-7-37,3-4-43,4-1-40,-4-2-49,-3-7-56,-3-1-159,-4-3-94,1-3-133,-11-4-152</inkml:trace>
  <inkml:trace contextRef="#ctx0" brushRef="#br0" timeOffset="22701.7048">11347 11285 1711,'3'-3'-67,"-3"3"24,3-2 26,-3 2 16,4 0 16,0-3 11,-4 3 6,0 0 6,0 0 4,3 0 3,-3 0 3,0 0 3,0 0 0,3-2 0,-3 2 3,0 0-4,0 0 2,0 0-6,0 0-3,0 0 5,0 7 14,-3-2-6,3 2 2,3 0 2,-3 7 0,3-2 0,0 3-3,1 3 1,-1-2-2,0 5 1,5 1-3,-5 1-3,3 3-3,4-4-2,-3 2-7,0 0 1,-1-2-7,1 0-4,-1 1-1,5-3-3,-8-1-2,3-1-7,1-4 0,-1 0 0,-1 1-2,-2-3 1,3-2-4,-2 0 0,-1 0 1,-3-2-2,3 2 0,0-4-2,-1 0-4,4 0 1,-6-2-5,3 1 4,0 0-2,-3-5 3,0 0-6,0 0 3,-3-12-1,0 4-7,-3-1 6,1-4-4,-5-3 0,1-1-9,-2 0 3,-2 0 1,-4-9-2,1 4 6,-1 0-3,1-1-2,-2-3 0,2 3 3,2-1-1,5 4 0,-2-2 0,1 2 3,1-1 1,2 1-2,0-2 0,0 5 2,4-1 0,0 3 2,-4-2 1,4 2-3,0 0 4,-1 2-2,1 1 0,3-1-3,-4 3 8,4 2-7,0-1 3,-3-1-4,3 2 2,3-2 4,1 3-5,-4-1 2,3 1 0,-3-1-2,4 3 3,-1-2-4,0 2 1,1-4 3,-1 8-2,0-5 3,4 4 0,0-3-3,-1 3 3,1-1 0,3 3-2,-4 0 2,5 0 0,-2 0-3,5 0 2,-4 3 3,0-1-3,4 0 0,-5 3 3,4 1-4,1-1 1,-4 0 2,0 3-1,0-1 4,0 3-4,-1-1 2,-1 2-1,2 1-2,-4 1-1,-3 1 9,5-1-8,-5 7 3,3-3-2,-6 2-1,4 0 3,-4-1 3,-4-1-3,4 4-6,-3-4 3,0 3-1,-6-3 3,4 1-3,-5-1 0,1-2 1,-2 0-4,-2 0-4,-1 1-4,1-4 0,0 0-3,-1-5-2,2 4 4,-2-4-3,4-2 7,-4 3-1,4-3 1,4-3-3,-4 4 2,3-4 0,4 1 4,-1-3-2,4 3 2,0-3-1,0 0-1,0 0 4,21-3 0,-15 6 2,7-3 7,1 1 2,6 4 3,-4 1 2,8 1 2,0 0-3,-2 3 0,5-3 2,0 4-1,0 2 1,-1-4-3,0 4 5,-1-1-7,1-2 0,-3 0-3,1-1 3,-4 3-3,-1-4-4,4-2-4,-5 0-17,-2-2-16,5-1-19,-6-3-13,3 0-14,-6-3-9,6-1-14,-1-4-6,-1 1 4,-3-10-7,4 3-2,-4-1 4,-2-5 10,2 0 7,-3 0 13,0 0 4,0-1 12,0-3 4,-3 4 18,2 1 7,-2-1 13,-4 2 16,5-2 9,-5 5 12,0 1 21,0 0 2,-3-1 6,0 3 6,0 1 1,-3-1 1,-3 5 3,-2 0 4,2 2 7,-4 2 5,0 3 5,-4 5 0,2-1-3,-2 2 3,-3 4-2,0 2-2,1 1-7,-1 2-4,4 0-3,-4 3-4,4-1-8,3-3-1,0 4-5,0 0-3,2-3-5,2 0-3,2 0 1,2-3-5,2 2-3,2-5 0,2 1-2,-1-3-4,8 1 3,-4-3-3,6-3 0,-3 0-2,0-2-1,0 0-2,3-2 1,-3-3-2,0-2 1,0-1-2,0-1-1,0-2-1,-3 2 0,0-3 1,-4 6 0,3-4 1,1 2 4,-4 3 4,1 0-3,3-2-4,-4 2 0,-3 0 2,3 2-2,0 2 3,-3 1 11,7 1-1,-7 4 3,3-2-3,5 4 2,-5 0 6,0 4 1,3-2-1,1-1 4,0 4-4,0 0 4,2 0-2,-2-3-4,4 1 4,-2-2-9,4-1 0,-2 1-2,2-1 4,4-1-6,-1-4-2,1 1-4,-1-3-3,1 0 4,-1-3 2,-2 1-1,3-4-7,-4-4 0,0 0 3,-2-5 2,-1 1-8,-1-4 1,-5-2-4,-4 2 3,0 1-1,4 3-2,-8-2-3,4 0 3,0 4 2,0 0 0,-4 2-4,4 1 6,0 1-8,0 2 2,-3 4 2,0 2 0,3 0 1,0 8 1,-3 0-4,3-2 8,0 2-8,3 1 4,-3 4-4,0-3 4,0 3-2,0-3 5,3 2-1,-3-2-2,0 0 3,3 0-2,-3-3 2,4 1-5,-4-4 0,0 4 3,4-2-7,-4 0 10,0-2-6,3-4 4,0 2-5,-3-2 2,3-9 2,1 0-2,-1 0 2,-3-6-3,0-1-2,3-1 4,-3 3-7,3-2 4,-3 1 0,4 0 0,-4 3-4,0 3 6,4-5-2,2 7 1,-3-1 0,1 1-4,2 2 6,1 0-1,0 5-5,0-3 2,-1 6 2,0-3-2,5 5 7,-4-3-4,-1 5 0,4-1-3,0 0 7,-3 3-9,-1-1 7,1 1 1,0-1 0,0 1-4,-1 2 1,-1-4 3,3 1 3,-5-2-10,5 3 3,-5-1 4,0-1-5,4-2 3,-4 0 3,0 0 13,0-3-22,1 3 7,0-2 0,-4-1 5,3-2-6,0-5-1,-3 0 7,3-4-1,-3-2-3,0-1-1,0-3-3,0 0-3,0-3-2,4 3 6,-4-2-3,3 1 0,0 2 3,4-1-3,-3 2-4,2 4 2,1-3 8,2 8-4,1-1 2,1 5 11,-2 0-2,5 5-6,-4-1 13,1 5-6,-6 0 0,5 4-9,-3-1 12,1 1-4,-3 2-2,2-2 2,0 2-4,0-3 1,-3 1-4,1-1-8,-1 1-7,-1-3-12,4 1-19,-7-5-20,7 4-25,-7-7-46,4 1-35,-1-1-35,-1-3-39,2-5-86,0-2-134,2-3-52,0 0-83,4-5-96</inkml:trace>
  <inkml:trace contextRef="#ctx0" brushRef="#br0" timeOffset="22863.2741">13035 11297 1623,'12'3'4,"-1"-2"23,-1 5 41,-4 5 32,1 1 21,0 5 15,-4 5 13,1 3-9,-4 0 5,3 6-24,-3 2 0,6 1-21,-3 4-9,1-4-18,-1-1-61,1 0-68,3 2-85,-1-6-131,4-1-258,0-4 56,3-5-56,1-2-34</inkml:trace>
  <inkml:trace contextRef="#ctx0" brushRef="#br0" timeOffset="25120.2094">13684 11267 825,'0'0'120,"0"-2"-44,0 2 17,0 0-11,0 0-6,-3-3-3,3 3 2,0 0-1,-7 0 4,7 0 4,0 0 0,-6 3-6,6-3 3,0 4 19,-4 2 0,4 4 6,0-1 9,0 10-2,0-2-6,4 3-1,0 2-7,-2 3-2,2 3-3,-1-2-6,4 8-6,-1-5-11,2 3-7,-2-3-1,0 1-11,1 0 0,0-5-13,-1-1 0,1-3-7,-4 1-8,4-4-31,-3 0-21,-1-6-26,1 0-26,-2-2-27,2-2-32,-4-1-20,3-5-16,-3-2-14,0 0-14,-3-9-28,-1-2-46,2-3-340,-5-3-117</inkml:trace>
  <inkml:trace contextRef="#ctx0" brushRef="#br0" timeOffset="26219.2874">13651 11262 1619,'-3'-15'-63,"3"3"25,0-1 19,0 1 14,0 2 20,0 0 17,-4-3 9,4 5 5,0-1 8,0 0 6,-3 2 5,3 0-1,0 0-1,0-1-4,0 1 3,7-1 0,-4 1 2,8-3-1,-1 2-1,-1 1 1,4-1-1,4 1-4,0 2 1,3 0-1,0 2-2,-3 3-1,2 3-1,5-1-6,0 6 0,-5 4-5,1 4-3,1 1-2,-5 3-5,1 5-5,-7-6 2,-1 6-3,2 0-6,-8-1 4,4 2-6,-7 2-2,-4-3 0,4 0-4,-6 3-4,0-3 0,-2-3-1,2 1-2,-4 0-13,0-4-6,0-1-1,3 2 2,-3-5 0,3-3 2,0 1-1,1-3 4,0 0-4,2 0 0,1-5-1,3 2 1,0 1 2,0-2 1,3-2 3,4 1-2,-1 0 0,1 0 3,3-1 0,3 2 4,-3-1-2,7 0 2,4 2 10,-2 1 0,4-1 6,-2-1 6,6 2-1,-2-7 4,2 4 0,0-2 3,3 0 0,-6-3-3,-1 0 0,7-3-8,-3 0 1,-4-2 1,3-2-3,-2-3-2,-4-3-6,3-2 6,-3-4-4,1-1-2,-5-6-4,1-1 0,-7-1 5,0 1-8,-3 2-1,-1 0 0,-4 2 2,-2 1 0,5 5 0,-5-1-4,-5 7 0,3 2 3,-4 1-4,-5 5 3,0 3-2,3 3 2,-3 0 0,-2 4 3,0 3-5,2-1 2,-1 5 5,1-4-5,1 5 1,4-3-1,-1 0-1,0 0 5,4 2-5,3-4 1,-4 0 0,8-1 5,-1-1-3,1 0-1,6-4 2,-4 2-1,4-4-3,1 1-1,-2-2 2,1-1 0,1 0-2,2-1 1,-7-2 3,5 1 0,-3-4-1,0 2-3,2-4 0,-3 0 5,-2 1-4,3 0 0,-6-1 0,6-1 3,-4 3-4,-1-1-2,0 2 3,-1-3 2,6 3 0,-8 0-2,2 3-1,3-4-1,-2 4-1,1 0 3,-1-1 7,-3 3-4,10 3 7,-1 1 3,-1-1 2,0 5 7,2-3-1,5 2 6,-5 1-1,4-1-3,-2-1 0,1 2 0,1-4 7,-2 1-9,3 0 5,-2-3-3,4 1-3,-4-1 1,7-2-4,-4 0-5,5 0 0,-7-2 9,2-1-14,1 1 8,-8-6 0,5 3 2,-4-4 9,0-3-1,-4 3 5,1-3-8,0 1 6,-4-1 0,1 2 8,-1 1 1,-3-3 6,3 5-6,-3 0-3,0 2-3,3-2-5,-3 4-1,0 0 4,0 3-4,0 11 6,0-4 10,4 3 0,-1 3 4,-3 4 1,0 0 2,4 3-3,-4 4-1,3 0-6,-3 1-3,3 3-3,-3-1-3,0 3-1,-3-5-2,6 3-5,-6-6 0,3 2-27,0-3-22,-3-6-27,3 3-55,-7-3-25,3-5-38,-2-2-40,-1-4-41,1-4-44,2-4-50,-6-8-117,4-8-84,-1-1 29,1-9-74,-2-8-95</inkml:trace>
  <inkml:trace contextRef="#ctx0" brushRef="#br0" timeOffset="26358.4128">14795 11088 1542,'0'-13'-12,"0"2"12,0 2 7,0 1 9,0 3 6,0 0 1,3 3 4,-3-1-10,4 1-1,2 2 0,2 2-3,-2 1-7,0 2-28,4-1-41,4 2-25,-1 1-47,1 0-111,-1 4-142,4 2 101</inkml:trace>
  <inkml:trace contextRef="#ctx0" brushRef="#br0" timeOffset="26555.8842">15333 11301 1119,'13'12'45,"4"2"38,-4 1 39,4 3 32,-9 4 21,6 6 10,-3 1 25,-6 9 8,0-1 6,-2 4-6,-3 1-19,-3 1-28,3-1-17,-7 6-16,4-6-16,-5-2-38,5-2-50,0-1-47,-3-3-72,-1-8-80,4-1-110,3-4-269,-3-4 19,3-5 70,3-2-87,0-3-45</inkml:trace>
  <inkml:trace contextRef="#ctx0" brushRef="#br0" timeOffset="29259.9539">16246 11157 1458,'0'0'-9,"-7"8"32,4-4 26,-4 7 22,4 1 21,-4 3 16,1 3 13,-1 4 11,0 0 5,1 3-4,2 0-2,-2 3-11,2 1-2,-3 0-12,4-2-7,0 1-11,0-3-8,-1 2-9,1-1-4,3-2-7,-3 1-7,3-5-9,0-2-4,3-1 5,-6-2-14,6 0 3,-3-3-8,-3 0-2,6 0 2,-3-3 1,0-4-4,0 0-11,0-5 2,0 0-1,-7-12 3,0 2-7,1-7-2,-4-4 2,-4-4-6,1-4-3,-7-4 3,1-4-1,-5-1 1,4 1-6,4 4 2,-2 0 4,6 3-1,-2 2-6,4 3-1,7 3 4,0 0-1,-2 4 2,10 1-3,-2 2 1,3 0 0,7 2-1,-2-2 7,2 5-9,4-2 4,-1 3-1,-2 2 4,5 2-2,-2 1-2,-1 4 7,5 0-9,-4 4 5,2 4 2,-2 5-3,0-1 3,-4 6-4,0-3 9,1 5 0,-4 2-4,-4 3 0,1-3 1,-7 3-1,4 0 3,-4 3-3,-4-3-2,-3 0-6,4 3 2,-3-3 2,-1-3-4,0 1-1,-3 0-11,4-6-2,-4 3-6,3-5 1,0-1 2,1-1-3,-1-2-4,4 0 2,-1-3-3,-3 2 0,4-2-1,3-2-3,-3 2 0,0-2 4,6 1 3,0-2 4,0 1 3,8 1 2,-1-3 0,6 4 2,1-3 2,3 2 1,7-1 3,-1-1-1,1 0 3,3-3 0,3-2 4,-3 0-5,0 0 3,3-2 1,-3-3 0,5 0-1,-5-3 4,0 1-2,-8-6-1,2 1-1,-4 0 2,-1-6 5,-1 0-8,2-2 2,-10 1 0,-1-2 3,-3 1-4,-1 1 0,-2 1 3,0 3-3,-3 0 2,0 2-1,-3 3 1,0 0 2,-5 4 1,-1 0-2,2 6 2,-4 0-1,5 0 2,-3 6 0,2-2-2,-4 1 4,4 5-1,-2-3 5,6 3-5,-5-3-2,5 4 0,3-1 3,0 1 0,0-2-2,0-2 0,3 3-2,2-5 3,1 3-2,1-6 0,2 3 2,2-5-3,-1 0 1,-1 0 2,2-3-3,2 1 1,-4 0-1,2-1 1,-4 1-1,2-1 2,2 1 5,-4-4-4,-1 4-3,-3 2 3,3-2 1,2 4 2,-1 0 3,-1 1 3,1 2 6,0 3 7,-1-1-2,4 1-2,-3 1 2,3 3 9,0-3-4,3 1-2,-3 2 1,0-4-3,4 2-1,-4-4-2,3 2-2,1-2-1,-2-3 1,6 0-1,-2-3-5,1-3 1,-4-2-4,4-3 6,-4-5-10,4 1 2,-7-6 1,-4-1-4,1-7 1,-3-4-1,-8-7 3,-3-8 0,-3-3 3,-3-4-4,-4-6-2,0 11 2,4 2-7,-4 2 19,4 11-2,4 2 1,-5 2-5,4 6-4,0 7 5,3 7 0,0 3 1,1 5 4,6 0 8,-6 15 0,2-2 7,1 2 3,3 10 13,3-1-4,4 6 6,-4 3-7,7 0 1,-4 1-8,5 2 2,2-4-2,1 0-8,2 1-2,-2-5-5,-1-3 1,-4-5-7,5-1-1,-4-1 0,-4 0-2,5-8 2,-5-3-12,1-2-5,-1-5-10,-2-2-10,-4-5-15,0-6-8,-7-5-12,4-4-2,-4-3-1,4-1 4,-3 2 2,2 2 8,4-4 1,0 6 7,0 3 0,4 0 7,2 4 2,1 0 1,2 1 5,2 4 2,2 1 4,1 4 2,-1 1 1,1 2-1,2 0 6,-2 5 1,-2 0 1,1-1 0,-2 4-1,2 2 2,-2 0 1,-5 3 1,0-1 0,-2 3-1,-4 0 4,0 0-2,0 0 3,-4 3 0,-2-1-5,3-2 4,0 0-3,-2 1 2,2-2-2,0 1 5,0 0 1,3 0-4,0-2 4,0 2-3,0-3-2,3-2 4,3 3-1,2-6 0,1 2-1,4-3 1,5-4 4,-2 2-4,4-4 0,4 0-1,-1-6 1,4 0 1,-1 0 0,1-7 2,-1 0-3,1-4 2,-3-3 1,-5-2-6,-2-1-2,-1-4 2,-6-1 3,0 3-5,-3 3 1,-3-3 1,0 5 5,-4 2-6,-4 1 5,0 1 0,-3 4-3,1 2-2,-3 3 4,1 2 0,-2 5-2,-2 0 10,4 7-10,-2 0 0,1 6 1,5-1 1,-2 9 2,6-6-1,-4 7 1,8-2 1,-2 1-1,2-2 7,2 1-7,5-1-1,-5 1 2,7-6 1,4-2-2,0 1-1,0-3 6,-1-5-3,2 0-4,1-5 2,1 0 0,-3-4-6,0 3 4,3-10 1,-4 2 3,1-4-7,-4-2 1,1-2 0,-1-4-3,-4 4 4,-1-5-2,-2 4 4,1 0-2,-1 4 1,-1 1-3,-2 1 2,0 0-4,0 4-5,-3 0 9,3 5-8,-3 3 5,0 0-3,0 7-2,4 2 4,-4 0 2,3 2 2,0 1 5,0 1-11,5-1 8,-2 3-1,1 0-2,-1 0 1,1 0-2,3 0 3,-3-2 4,-1 0-2,1-4-4,3 1-9,-3 0-3,-1 0-3,-3-3-3,5 1 1,-5 0 2,4-3-3,-4 3 2,0-5-2,3 1-1,-2-4 3,3 0 0,0-3 5,-1 2-2,-3-10 5,4 1-1,0-5 1,0-8 1,-1-1-2,1-9 1,-4-3 1,4-1 8,-4-1-6,1 1-1,-1-2 4,3 3 2,-6 4 0,4 4 22,-4 3 2,3 3 8,-3 4-5,4 0 1,-4 4-4,-4 1-1,4 3 2,0 2 4,-3 7 2,-4 1-1,4 4-1,-4 4 0,4 2-7,-4 5 4,4 5 2,-4-1-2,4 6-6,0 0-4,-1 0 1,1 3 1,3 0-7,0-3 2,0 0-3,3-3 1,4 3-1,-1-5 0,1 0-1,3 0-3,3-5 3,1 0 3,-1-5-6,1 0-1,2-5 3,1 0-4,-4 0 1,4-7-3,-1-1 4,2 0 2,-2-4-7,-2 0 3,2-1-4,-2 3-4,2-2 3,1 2 3,-4-1-2,1 2 2,2-1-1,-2 2 4,2 3 2,-2 0-8,-1 3 3,-1 0-3,2 2 4,4 2-3,-6 0 0,5 3 0,-4 3 6,4-1-8,-4 1-1,4 0-14,-4-6-23,-3 3-30,3-1-26,-3-3-31,0 1-31,4-2-27,-4 0-32,4-5-37,-2 0-120,2-3-99,0-4-111,-2 2-87</inkml:trace>
  <inkml:trace contextRef="#ctx0" brushRef="#br0" timeOffset="29426.5085">18837 10987 1584,'7'-5'8,"-1"3"25,2 2 46,-2 2 27,0 5 18,8 4 14,-1 4 8,8 7-4,-2 3-9,5 10-11,2 3-14,4 12-13,-6 3-43,-8-6-83,1 15-98,-14-9-157,1 2-221,-8 2-145,-5-2-149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v"/>
        </inkml:traceFormat>
        <inkml:channelProperties>
          <inkml:channelProperty channel="X" name="resolution" value="3225.09839" units="1/cm"/>
          <inkml:channelProperty channel="Y" name="resolution" value="4300.13135" units="1/cm"/>
          <inkml:channelProperty channel="F" name="resolution" value="0" units="1/dev"/>
        </inkml:channelProperties>
      </inkml:inkSource>
      <inkml:timestamp xml:id="ts0" timeString="2021-08-24T08:22:04.1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6747 11380 309,'-2'0'79,"-5"0"-26,7 0-9,-7 0-1,7 0-9,-10 0 10,6 2-11,2-2 2,2 0 3,-9 3 11,9-3 4,-2 0-6,-1 3 11,0-1 15,3 1-2,-3-2 3,-1 2 5,0 0 1,4-1 0,-2 1-2,2 2-3,-3-3-4,3 3-3,0-3 2,0 4-1,3-1-3,3 0 12,4-1 1,4 2 0,2-4 3,8 1 5,6-2 6,9-2 0,9-4 3,15-1 0,7-1 7,16-3-6,4-2 0,34-4-3,-17 2-4,-17 1-12,33-4-3,-27 4-11,-8-2 1,-6 3-5,-2 2-5,-10-1-6,-6 4 3,-4 0-6,-13-1-5,0 3-2,-7 0-11,-4 0 6,-6 0-7,0 2 3,-3 2 1,-3-4-1,-5 2 1,1 0 2,1-3-3,-8 5-4,4 1 0,-4-3 0,1 0-7,-5 3-1,4-2 0,-2-1-3,-1 3-8,-2 0-32,1-2-35,0 0-53,-5-3-80,2 0-96,-6-5-182,2 0-135,-2-2 66,0-5-104,5 1-141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6404D-DDDD-4D97-915A-08B06638B8DC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B82A7E-CDB6-46EF-BF9B-86AF1F6790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80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7B5A953-3F70-4EB4-B9E5-F127440ED721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77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77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37FCE1-6E69-4758-B4B5-43472102818F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177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3BC301B-4142-418B-B3BA-2E970963468D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63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63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F306B8-F977-4B1D-BF32-DA3D99390454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1863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00F85B9A-B0AB-4306-9A54-4AF6DC1FD179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7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7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7F3331-2FD5-4CB7-8EDA-B658392587E6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187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394190E-FF6E-4865-ADA9-4180ACBBD6AF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84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84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5DF359-5684-41F3-812D-65B3206D4013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1884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84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C38F06D1-6475-4634-AA9F-E6EE722FC8A3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9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9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C9A695-BA6E-4000-9B7B-3A3F4A74E2C2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189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1ABF0C29-C174-4566-AC14-33C4C6BD016B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904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904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E30085-6797-48A7-AFCC-3BE21DAC4796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1904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04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B7F4A35-FE6C-4B98-A887-382FB389F35B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91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91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306E1A-D9EF-466A-A187-822302710056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191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1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6B053F1-923A-4E76-A01D-3CFE157790A1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925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925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E7E0F9-8640-44E7-A594-7EDD6B1B74C9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1925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DE91BF96-C9D1-44D4-B81B-6874DD68BE0A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781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781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B01306-3D62-4952-8392-DA9BC58CA1DF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1781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3A2899F1-FA71-468F-B5AE-CCBBF5BC102D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79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79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861CAE-2FA3-4CC5-BD26-0ECEBD9CEEDC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179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58E4B131-53BD-4143-BEF6-AC62D1A7C604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02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02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CF712F-2ACE-4169-9119-F34C84E6119B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1802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A877414-5812-4FF1-812A-FAEBB798CD2F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1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1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6146C2-9EC2-4B19-BFD4-1F916FEDFBB2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181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0E90ECA-7FDA-498A-97FF-3F7E4C516DAD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22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22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D0EE7E0-F236-44C7-A2F2-E361BF3F64B7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1822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70999B61-A851-40CC-8877-D158A5324EAF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3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3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5B7477-D9DB-4E12-BF60-B1D32B5CF96A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183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43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F22B1B9F-36F9-4C6F-82EF-EE2FBC526DBF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43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43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2DA31-8A73-4221-AD5E-3F0CB7FE07AA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1843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TW" altLang="en-US"/>
              <a:t>Discrete Math - Module #1 - Logic</a:t>
            </a:r>
            <a:endParaRPr lang="en-US" altLang="zh-TW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CD8E744-5AE9-4A19-A12F-BB746D193379}" type="datetime1">
              <a:rPr lang="zh-TW" altLang="en-US"/>
              <a:pPr/>
              <a:t>2021/8/24</a:t>
            </a:fld>
            <a:endParaRPr lang="en-US" altLang="zh-TW"/>
          </a:p>
        </p:txBody>
      </p:sp>
      <p:sp>
        <p:nvSpPr>
          <p:cNvPr id="185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TW" altLang="en-US"/>
              <a:t>(c)2001-2002, Michael P. Frank</a:t>
            </a:r>
            <a:endParaRPr lang="en-US" altLang="zh-TW"/>
          </a:p>
        </p:txBody>
      </p:sp>
      <p:sp>
        <p:nvSpPr>
          <p:cNvPr id="185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CFEF80-F222-4C4A-8D5B-8220E1821AE7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185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4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6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7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 i="1" smtClean="0">
                <a:ea typeface="新細明體" pitchFamily="18" charset="-120"/>
              </a:rPr>
              <a:t>Predicate logic</a:t>
            </a:r>
            <a:r>
              <a:rPr lang="en-US" altLang="zh-TW" smtClean="0">
                <a:ea typeface="新細明體" pitchFamily="18" charset="-120"/>
              </a:rPr>
              <a:t> is an extension of propositional logic that permits concisely reasoning about whole </a:t>
            </a:r>
            <a:r>
              <a:rPr lang="en-US" altLang="zh-TW" i="1" smtClean="0">
                <a:ea typeface="新細明體" pitchFamily="18" charset="-120"/>
              </a:rPr>
              <a:t>classes</a:t>
            </a:r>
            <a:r>
              <a:rPr lang="en-US" altLang="zh-TW" smtClean="0">
                <a:ea typeface="新細明體" pitchFamily="18" charset="-120"/>
              </a:rPr>
              <a:t> of entities.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Propositional logic (recall) treats simple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propositions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 (sentences) as atomic entities.</a:t>
            </a:r>
          </a:p>
          <a:p>
            <a:pPr eaLnBrk="1" hangingPunct="1"/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In contrast,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</a:rPr>
              <a:t>predicate 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logic distinguishes the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</a:rPr>
              <a:t>subject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 of a sentence from its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</a:rPr>
              <a:t>predicate.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pPr lvl="1" eaLnBrk="1" hangingPunct="1"/>
            <a:endParaRPr lang="en-US" altLang="zh-TW" smtClean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Predicate Logic</a:t>
            </a:r>
          </a:p>
        </p:txBody>
      </p:sp>
      <p:sp>
        <p:nvSpPr>
          <p:cNvPr id="107524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i="1" smtClean="0">
                <a:ea typeface="新細明體" pitchFamily="18" charset="-120"/>
              </a:rPr>
              <a:t>P</a:t>
            </a:r>
            <a:r>
              <a:rPr lang="en-US" altLang="zh-TW" sz="2800" smtClean="0">
                <a:ea typeface="新細明體" pitchFamily="18" charset="-120"/>
              </a:rPr>
              <a:t>(</a:t>
            </a:r>
            <a:r>
              <a:rPr lang="en-US" altLang="zh-TW" sz="2800" i="1" smtClean="0">
                <a:ea typeface="新細明體" pitchFamily="18" charset="-120"/>
              </a:rPr>
              <a:t>x,y</a:t>
            </a:r>
            <a:r>
              <a:rPr lang="en-US" altLang="zh-TW" sz="2800" smtClean="0">
                <a:ea typeface="新細明體" pitchFamily="18" charset="-120"/>
              </a:rPr>
              <a:t>) has 2 free variables, </a:t>
            </a:r>
            <a:r>
              <a:rPr lang="en-US" altLang="zh-TW" sz="2800" i="1" smtClean="0">
                <a:ea typeface="新細明體" pitchFamily="18" charset="-120"/>
              </a:rPr>
              <a:t>x</a:t>
            </a:r>
            <a:r>
              <a:rPr lang="en-US" altLang="zh-TW" sz="2800" smtClean="0">
                <a:ea typeface="新細明體" pitchFamily="18" charset="-120"/>
              </a:rPr>
              <a:t> and </a:t>
            </a:r>
            <a:r>
              <a:rPr lang="en-US" altLang="zh-TW" sz="2800" i="1" smtClean="0">
                <a:ea typeface="新細明體" pitchFamily="18" charset="-120"/>
              </a:rPr>
              <a:t>y</a:t>
            </a:r>
            <a:r>
              <a:rPr lang="en-US" altLang="zh-TW" sz="2800" smtClean="0">
                <a:ea typeface="新細明體" pitchFamily="18" charset="-120"/>
              </a:rPr>
              <a:t>.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sz="2800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800" i="1" smtClean="0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800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sz="2800" i="1" smtClean="0"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) has 1 free variable, and one bound variable.  </a:t>
            </a:r>
            <a:r>
              <a:rPr lang="en-US" altLang="zh-TW" sz="280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[Which is which?]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“</a:t>
            </a:r>
            <a:r>
              <a:rPr lang="en-US" altLang="zh-TW" sz="2800" i="1" smtClean="0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800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), where </a:t>
            </a:r>
            <a:r>
              <a:rPr lang="en-US" altLang="zh-TW" sz="2800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=3” is another way to bind </a:t>
            </a:r>
            <a:r>
              <a:rPr lang="en-US" altLang="zh-TW" sz="2800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.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An expression with </a:t>
            </a:r>
            <a:r>
              <a:rPr lang="en-US" altLang="zh-TW" sz="2800" u="sng" smtClean="0">
                <a:ea typeface="新細明體" pitchFamily="18" charset="-120"/>
                <a:sym typeface="Symbol" pitchFamily="18" charset="2"/>
              </a:rPr>
              <a:t>zero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 free variables is a bona-fide (actual) proposition.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An expression with </a:t>
            </a:r>
            <a:r>
              <a:rPr lang="en-US" altLang="zh-TW" sz="2800" u="sng" smtClean="0">
                <a:ea typeface="新細明體" pitchFamily="18" charset="-120"/>
                <a:sym typeface="Symbol" pitchFamily="18" charset="2"/>
              </a:rPr>
              <a:t>one or more</a:t>
            </a:r>
            <a:r>
              <a:rPr lang="en-US" altLang="zh-TW" sz="2800" smtClean="0">
                <a:ea typeface="新細明體" pitchFamily="18" charset="-120"/>
                <a:sym typeface="Symbol" pitchFamily="18" charset="2"/>
              </a:rPr>
              <a:t> free variables is still only a predicate: </a:t>
            </a:r>
            <a:r>
              <a:rPr lang="en-US" altLang="zh-TW" sz="2800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e.g.</a:t>
            </a:r>
            <a:r>
              <a:rPr lang="en-US" altLang="zh-TW" sz="280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let </a:t>
            </a:r>
            <a:r>
              <a:rPr lang="en-US" altLang="zh-TW" sz="2800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z="280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800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sz="280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 = </a:t>
            </a:r>
            <a:r>
              <a:rPr lang="en-US" altLang="zh-TW" sz="2800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80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z="2800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z="280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z="2800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z="280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sz="2800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sz="2800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Example of Binding</a:t>
            </a:r>
          </a:p>
        </p:txBody>
      </p:sp>
      <p:sp>
        <p:nvSpPr>
          <p:cNvPr id="139268" name="WordArt 4"/>
          <p:cNvSpPr>
            <a:spLocks noChangeArrowheads="1" noChangeShapeType="1" noTextEdit="1"/>
          </p:cNvSpPr>
          <p:nvPr/>
        </p:nvSpPr>
        <p:spPr bwMode="auto">
          <a:xfrm>
            <a:off x="3429000" y="2362200"/>
            <a:ext cx="4572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y</a:t>
            </a:r>
          </a:p>
        </p:txBody>
      </p:sp>
      <p:sp>
        <p:nvSpPr>
          <p:cNvPr id="139269" name="WordArt 5"/>
          <p:cNvSpPr>
            <a:spLocks noChangeArrowheads="1" noChangeShapeType="1" noTextEdit="1"/>
          </p:cNvSpPr>
          <p:nvPr/>
        </p:nvSpPr>
        <p:spPr bwMode="auto">
          <a:xfrm>
            <a:off x="6553200" y="2438400"/>
            <a:ext cx="457200" cy="6096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en-US" sz="3600" i="1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/>
              </a:rPr>
              <a:t>x</a:t>
            </a:r>
          </a:p>
        </p:txBody>
      </p:sp>
      <p:sp>
        <p:nvSpPr>
          <p:cNvPr id="116742" name="Text Box 6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A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9" dur="1" fill="hold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6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    It is </a:t>
            </a:r>
            <a:r>
              <a:rPr lang="en-US" altLang="zh-TW" i="1" smtClean="0">
                <a:ea typeface="新細明體" pitchFamily="18" charset="-120"/>
              </a:rPr>
              <a:t>the</a:t>
            </a:r>
            <a:r>
              <a:rPr lang="en-US" altLang="zh-TW" smtClean="0">
                <a:ea typeface="新細明體" pitchFamily="18" charset="-120"/>
              </a:rPr>
              <a:t> formal notation for writing perfectly clear, concise, and unambiguous mathematical </a:t>
            </a:r>
            <a:r>
              <a:rPr lang="en-US" altLang="zh-TW" i="1" smtClean="0">
                <a:ea typeface="新細明體" pitchFamily="18" charset="-120"/>
              </a:rPr>
              <a:t>definitions</a:t>
            </a:r>
            <a:r>
              <a:rPr lang="en-US" altLang="zh-TW" smtClean="0">
                <a:ea typeface="新細明體" pitchFamily="18" charset="-120"/>
              </a:rPr>
              <a:t>, </a:t>
            </a:r>
            <a:r>
              <a:rPr lang="en-US" altLang="zh-TW" i="1" smtClean="0">
                <a:ea typeface="新細明體" pitchFamily="18" charset="-120"/>
              </a:rPr>
              <a:t>axioms</a:t>
            </a:r>
            <a:r>
              <a:rPr lang="en-US" altLang="zh-TW" smtClean="0">
                <a:ea typeface="新細明體" pitchFamily="18" charset="-120"/>
              </a:rPr>
              <a:t>, and </a:t>
            </a:r>
            <a:r>
              <a:rPr lang="en-US" altLang="zh-TW" i="1" smtClean="0">
                <a:ea typeface="新細明體" pitchFamily="18" charset="-120"/>
              </a:rPr>
              <a:t>theorems </a:t>
            </a:r>
            <a:r>
              <a:rPr lang="en-US" altLang="zh-TW" smtClean="0">
                <a:ea typeface="新細明體" pitchFamily="18" charset="-120"/>
              </a:rPr>
              <a:t>or </a:t>
            </a:r>
            <a:r>
              <a:rPr lang="en-US" altLang="zh-TW" i="1" smtClean="0">
                <a:ea typeface="新細明體" pitchFamily="18" charset="-120"/>
              </a:rPr>
              <a:t>any </a:t>
            </a:r>
            <a:r>
              <a:rPr lang="en-US" altLang="zh-TW" smtClean="0">
                <a:ea typeface="新細明體" pitchFamily="18" charset="-120"/>
              </a:rPr>
              <a:t>branch of mathematics.  </a:t>
            </a: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Applications of Predicate Logic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43000"/>
            <a:ext cx="7772400" cy="502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Example: Let the U.D. of 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&amp; </a:t>
            </a:r>
            <a:r>
              <a:rPr lang="en-US" altLang="zh-TW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 be people.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Let </a:t>
            </a:r>
            <a:r>
              <a:rPr lang="en-US" altLang="zh-TW" i="1" smtClean="0">
                <a:ea typeface="新細明體" pitchFamily="18" charset="-120"/>
              </a:rPr>
              <a:t>L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,</a:t>
            </a:r>
            <a:r>
              <a:rPr lang="en-US" altLang="zh-TW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)=“</a:t>
            </a:r>
            <a:r>
              <a:rPr lang="en-US" altLang="zh-TW" i="1" smtClean="0">
                <a:ea typeface="新細明體" pitchFamily="18" charset="-120"/>
              </a:rPr>
              <a:t>x </a:t>
            </a:r>
            <a:r>
              <a:rPr lang="en-US" altLang="zh-TW" smtClean="0">
                <a:ea typeface="新細明體" pitchFamily="18" charset="-120"/>
              </a:rPr>
              <a:t>likes </a:t>
            </a:r>
            <a:r>
              <a:rPr lang="en-US" altLang="zh-TW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”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(a predicate w. 2 f.v.’s)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Then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新細明體" pitchFamily="18" charset="-120"/>
              </a:rPr>
              <a:t>y L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x,y</a:t>
            </a:r>
            <a:r>
              <a:rPr lang="en-US" altLang="zh-TW" smtClean="0">
                <a:ea typeface="新細明體" pitchFamily="18" charset="-120"/>
              </a:rPr>
              <a:t>) = “There is someone whom 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likes.”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(A predicate w. 1 free variable,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Then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(</a:t>
            </a:r>
            <a:r>
              <a:rPr lang="en-US" altLang="zh-TW" i="1" smtClean="0">
                <a:ea typeface="新細明體" pitchFamily="18" charset="-120"/>
              </a:rPr>
              <a:t>y L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x,y</a:t>
            </a:r>
            <a:r>
              <a:rPr lang="en-US" altLang="zh-TW" smtClean="0">
                <a:ea typeface="新細明體" pitchFamily="18" charset="-120"/>
              </a:rPr>
              <a:t>)) =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 “Everyone has someone whom they like.”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/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A __________ will have ___ free variables.</a:t>
            </a:r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Nesting of Quantifiers</a:t>
            </a:r>
          </a:p>
        </p:txBody>
      </p:sp>
      <p:sp>
        <p:nvSpPr>
          <p:cNvPr id="140292" name="WordArt 4"/>
          <p:cNvSpPr>
            <a:spLocks noChangeArrowheads="1" noChangeShapeType="1" noTextEdit="1"/>
          </p:cNvSpPr>
          <p:nvPr/>
        </p:nvSpPr>
        <p:spPr bwMode="auto">
          <a:xfrm>
            <a:off x="1600200" y="4876800"/>
            <a:ext cx="19812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Proposition</a:t>
            </a:r>
          </a:p>
        </p:txBody>
      </p:sp>
      <p:sp>
        <p:nvSpPr>
          <p:cNvPr id="140293" name="WordArt 5"/>
          <p:cNvSpPr>
            <a:spLocks noChangeArrowheads="1" noChangeShapeType="1" noTextEdit="1"/>
          </p:cNvSpPr>
          <p:nvPr/>
        </p:nvSpPr>
        <p:spPr bwMode="auto">
          <a:xfrm>
            <a:off x="5257800" y="4724400"/>
            <a:ext cx="476250" cy="6096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13449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/>
                  </a:outerShdw>
                </a:effectLst>
                <a:latin typeface="Impact"/>
              </a:rPr>
              <a:t>0</a:t>
            </a:r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 animBg="1"/>
      <p:bldP spid="14029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Objects 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, </a:t>
            </a:r>
            <a:r>
              <a:rPr lang="en-US" altLang="zh-TW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, </a:t>
            </a:r>
            <a:r>
              <a:rPr lang="en-US" altLang="zh-TW" i="1" smtClean="0">
                <a:ea typeface="新細明體" pitchFamily="18" charset="-120"/>
              </a:rPr>
              <a:t>z</a:t>
            </a:r>
            <a:r>
              <a:rPr lang="en-US" altLang="zh-TW" smtClean="0">
                <a:ea typeface="新細明體" pitchFamily="18" charset="-120"/>
              </a:rPr>
              <a:t>, … 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Predicates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,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Q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,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R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, … are functions mapping objects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 to propositions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).</a:t>
            </a:r>
          </a:p>
          <a:p>
            <a:pPr eaLnBrk="1" hangingPunct="1"/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Multi-argument predicates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</a:rPr>
              <a:t>P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(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,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</a:rPr>
              <a:t>y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).</a:t>
            </a:r>
          </a:p>
          <a:p>
            <a:pPr eaLnBrk="1" hangingPunct="1"/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Quantifiers: [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)] :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cs typeface="Times New Roman" pitchFamily="18" charset="0"/>
                <a:sym typeface="Symbol" pitchFamily="18" charset="2"/>
              </a:rPr>
              <a:t>≡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 “For all 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’s, 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).” </a:t>
            </a:r>
            <a:b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</a:b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[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)] :≡ “There is an 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 such that 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).”</a:t>
            </a:r>
          </a:p>
          <a:p>
            <a:pPr eaLnBrk="1" hangingPunct="1"/>
            <a:r>
              <a:rPr lang="en-US" altLang="zh-TW" smtClean="0">
                <a:solidFill>
                  <a:srgbClr val="660066"/>
                </a:solidFill>
                <a:ea typeface="新細明體" pitchFamily="18" charset="-120"/>
                <a:sym typeface="Symbol" pitchFamily="18" charset="2"/>
              </a:rPr>
              <a:t>Universes of discourse, bound &amp; free vars.</a:t>
            </a: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Review: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</a:rPr>
              <a:t>If </a:t>
            </a:r>
            <a:r>
              <a:rPr lang="en-US" altLang="zh-TW" i="1" smtClean="0">
                <a:ea typeface="新細明體" pitchFamily="18" charset="-120"/>
              </a:rPr>
              <a:t>R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,</a:t>
            </a:r>
            <a:r>
              <a:rPr lang="en-US" altLang="zh-TW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)=“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relies upon </a:t>
            </a:r>
            <a:r>
              <a:rPr lang="en-US" altLang="zh-TW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,” express the following in unambiguous English: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(</a:t>
            </a:r>
            <a:r>
              <a:rPr lang="en-US" altLang="zh-TW" i="1" smtClean="0">
                <a:ea typeface="新細明體" pitchFamily="18" charset="-120"/>
              </a:rPr>
              <a:t>y R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x,y</a:t>
            </a:r>
            <a:r>
              <a:rPr lang="en-US" altLang="zh-TW" smtClean="0">
                <a:ea typeface="新細明體" pitchFamily="18" charset="-120"/>
              </a:rPr>
              <a:t>))=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i="1" smtClean="0">
                <a:ea typeface="新細明體" pitchFamily="18" charset="-120"/>
              </a:rPr>
              <a:t>R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x,y</a:t>
            </a:r>
            <a:r>
              <a:rPr lang="en-US" altLang="zh-TW" smtClean="0">
                <a:ea typeface="新細明體" pitchFamily="18" charset="-120"/>
              </a:rPr>
              <a:t>))=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(</a:t>
            </a:r>
            <a:r>
              <a:rPr lang="en-US" altLang="zh-TW" i="1" smtClean="0">
                <a:ea typeface="新細明體" pitchFamily="18" charset="-120"/>
              </a:rPr>
              <a:t>y R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x,y</a:t>
            </a:r>
            <a:r>
              <a:rPr lang="en-US" altLang="zh-TW" smtClean="0">
                <a:ea typeface="新細明體" pitchFamily="18" charset="-120"/>
              </a:rPr>
              <a:t>))=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(</a:t>
            </a:r>
            <a:r>
              <a:rPr lang="en-US" altLang="zh-TW" i="1" smtClean="0">
                <a:ea typeface="新細明體" pitchFamily="18" charset="-120"/>
              </a:rPr>
              <a:t>x R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x,y</a:t>
            </a:r>
            <a:r>
              <a:rPr lang="en-US" altLang="zh-TW" smtClean="0">
                <a:ea typeface="新細明體" pitchFamily="18" charset="-120"/>
              </a:rPr>
              <a:t>))=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i="1" smtClean="0">
                <a:ea typeface="新細明體" pitchFamily="18" charset="-120"/>
              </a:rPr>
              <a:t> R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x,y</a:t>
            </a:r>
            <a:r>
              <a:rPr lang="en-US" altLang="zh-TW" smtClean="0">
                <a:ea typeface="新細明體" pitchFamily="18" charset="-120"/>
              </a:rPr>
              <a:t>))=</a:t>
            </a:r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Quantifier Exercise</a:t>
            </a:r>
          </a:p>
        </p:txBody>
      </p:sp>
      <p:sp>
        <p:nvSpPr>
          <p:cNvPr id="153604" name="Text Box 4"/>
          <p:cNvSpPr txBox="1">
            <a:spLocks noChangeArrowheads="1"/>
          </p:cNvSpPr>
          <p:nvPr/>
        </p:nvSpPr>
        <p:spPr bwMode="auto">
          <a:xfrm>
            <a:off x="3352800" y="2895600"/>
            <a:ext cx="46482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Everyone has </a:t>
            </a:r>
            <a:r>
              <a:rPr lang="en-US" altLang="zh-TW" i="1">
                <a:solidFill>
                  <a:schemeClr val="accent2"/>
                </a:solidFill>
                <a:ea typeface="新細明體" pitchFamily="18" charset="-120"/>
              </a:rPr>
              <a:t>someone</a:t>
            </a: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 to rely on.</a:t>
            </a: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3352800" y="3429000"/>
            <a:ext cx="54864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There’s a poor overburdened soul whom </a:t>
            </a:r>
            <a:r>
              <a:rPr lang="en-US" altLang="zh-TW" i="1">
                <a:solidFill>
                  <a:schemeClr val="accent2"/>
                </a:solidFill>
                <a:ea typeface="新細明體" pitchFamily="18" charset="-120"/>
              </a:rPr>
              <a:t>everyone</a:t>
            </a: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 relies upon (including himself)!</a:t>
            </a:r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3352800" y="4191000"/>
            <a:ext cx="52578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There’s some needy person who relies upon </a:t>
            </a:r>
            <a:r>
              <a:rPr lang="en-US" altLang="zh-TW" i="1">
                <a:solidFill>
                  <a:schemeClr val="accent2"/>
                </a:solidFill>
                <a:ea typeface="新細明體" pitchFamily="18" charset="-120"/>
              </a:rPr>
              <a:t>everybody</a:t>
            </a: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 (including himself).</a:t>
            </a:r>
          </a:p>
        </p:txBody>
      </p:sp>
      <p:sp>
        <p:nvSpPr>
          <p:cNvPr id="153607" name="Text Box 7"/>
          <p:cNvSpPr txBox="1">
            <a:spLocks noChangeArrowheads="1"/>
          </p:cNvSpPr>
          <p:nvPr/>
        </p:nvSpPr>
        <p:spPr bwMode="auto">
          <a:xfrm>
            <a:off x="3352800" y="5029200"/>
            <a:ext cx="5943600" cy="4953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Everyone has </a:t>
            </a:r>
            <a:r>
              <a:rPr lang="en-US" altLang="zh-TW" i="1">
                <a:solidFill>
                  <a:schemeClr val="accent2"/>
                </a:solidFill>
                <a:ea typeface="新細明體" pitchFamily="18" charset="-120"/>
              </a:rPr>
              <a:t>someone</a:t>
            </a: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 who relies upon them.</a:t>
            </a:r>
          </a:p>
        </p:txBody>
      </p:sp>
      <p:sp>
        <p:nvSpPr>
          <p:cNvPr id="153608" name="Text Box 8"/>
          <p:cNvSpPr txBox="1">
            <a:spLocks noChangeArrowheads="1"/>
          </p:cNvSpPr>
          <p:nvPr/>
        </p:nvSpPr>
        <p:spPr bwMode="auto">
          <a:xfrm>
            <a:off x="3352800" y="5562600"/>
            <a:ext cx="5105400" cy="86042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i="1">
                <a:solidFill>
                  <a:schemeClr val="accent2"/>
                </a:solidFill>
                <a:ea typeface="新細明體" pitchFamily="18" charset="-120"/>
              </a:rPr>
              <a:t>Everyone</a:t>
            </a: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 relies upon </a:t>
            </a:r>
            <a:r>
              <a:rPr lang="en-US" altLang="zh-TW" i="1">
                <a:solidFill>
                  <a:schemeClr val="accent2"/>
                </a:solidFill>
                <a:ea typeface="新細明體" pitchFamily="18" charset="-120"/>
              </a:rPr>
              <a:t>everybody</a:t>
            </a:r>
            <a:r>
              <a:rPr lang="en-US" altLang="zh-TW">
                <a:solidFill>
                  <a:schemeClr val="accent2"/>
                </a:solidFill>
                <a:ea typeface="新細明體" pitchFamily="18" charset="-120"/>
              </a:rPr>
              <a:t>, (including themselves)!</a:t>
            </a: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 autoUpdateAnimBg="0"/>
      <p:bldP spid="153605" grpId="0" animBg="1" autoUpdateAnimBg="0"/>
      <p:bldP spid="153606" grpId="0" animBg="1" autoUpdateAnimBg="0"/>
      <p:bldP spid="153607" grpId="0" animBg="1" autoUpdateAnimBg="0"/>
      <p:bldP spid="153608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P(x): x is a person, </a:t>
            </a:r>
          </a:p>
          <a:p>
            <a:pPr eaLnBrk="1" hangingPunct="1">
              <a:buFontTx/>
              <a:buNone/>
            </a:pPr>
            <a:r>
              <a:rPr lang="en-US" smtClean="0"/>
              <a:t>          F(x,y): x is the father of y</a:t>
            </a:r>
          </a:p>
          <a:p>
            <a:pPr eaLnBrk="1" hangingPunct="1">
              <a:buFontTx/>
              <a:buNone/>
            </a:pPr>
            <a:r>
              <a:rPr lang="en-US" smtClean="0"/>
              <a:t>          M(x,y): x is the mother of y</a:t>
            </a:r>
          </a:p>
          <a:p>
            <a:pPr eaLnBrk="1" hangingPunct="1">
              <a:buFontTx/>
              <a:buNone/>
            </a:pPr>
            <a:r>
              <a:rPr lang="en-US" smtClean="0"/>
              <a:t>Write the predicate “ x is the father of the mother of y”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新細明體" pitchFamily="18" charset="-120"/>
              </a:rPr>
              <a:t>z (P(z)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 F(x,z)  M(z,y))</a:t>
            </a:r>
            <a:endParaRPr lang="en-US" smtClean="0"/>
          </a:p>
        </p:txBody>
      </p:sp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n-US" smtClean="0"/>
              <a:t>“All cats are animals”</a:t>
            </a:r>
          </a:p>
          <a:p>
            <a:pPr eaLnBrk="1" hangingPunct="1">
              <a:buFontTx/>
              <a:buNone/>
            </a:pPr>
            <a:r>
              <a:rPr lang="en-US" smtClean="0"/>
              <a:t>   C(x): x is a cat</a:t>
            </a:r>
          </a:p>
          <a:p>
            <a:pPr eaLnBrk="1" hangingPunct="1">
              <a:buFontTx/>
              <a:buNone/>
            </a:pPr>
            <a:r>
              <a:rPr lang="en-US" smtClean="0"/>
              <a:t>   A(x): x is an animal.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  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 (</a:t>
            </a:r>
            <a:r>
              <a:rPr lang="en-US" smtClean="0"/>
              <a:t>C(x) </a:t>
            </a:r>
            <a:r>
              <a:rPr lang="en-US" smtClean="0">
                <a:sym typeface="Wingdings" pitchFamily="2" charset="2"/>
              </a:rPr>
              <a:t> A(x)) “All cats are animals”</a:t>
            </a:r>
          </a:p>
          <a:p>
            <a:pPr eaLnBrk="1" hangingPunct="1"/>
            <a:r>
              <a:rPr lang="en-US" smtClean="0">
                <a:sym typeface="Wingdings" pitchFamily="2" charset="2"/>
              </a:rPr>
              <a:t>“Some cats are black”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   B(x): x is black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x</a:t>
            </a:r>
            <a:r>
              <a:rPr lang="en-US" altLang="zh-TW" i="1" smtClean="0">
                <a:ea typeface="新細明體" pitchFamily="18" charset="-120"/>
              </a:rPr>
              <a:t> 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smtClean="0">
                <a:sym typeface="Wingdings" pitchFamily="2" charset="2"/>
              </a:rPr>
              <a:t>C(x)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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B(x))</a:t>
            </a:r>
            <a:r>
              <a:rPr lang="en-US" smtClean="0">
                <a:sym typeface="Wingdings" pitchFamily="2" charset="2"/>
              </a:rPr>
              <a:t> </a:t>
            </a:r>
          </a:p>
        </p:txBody>
      </p:sp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Symbolize the expression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Definitions of quantifiers: If U.D.=a,b,c,…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 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(a) 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(b) 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(c)  … </a:t>
            </a:r>
            <a:b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 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(a) 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(b) 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(c)  …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  <a:sym typeface="Symbol" pitchFamily="18" charset="2"/>
              </a:rPr>
              <a:t>From those, we can prove the laws:</a:t>
            </a:r>
            <a:br>
              <a:rPr lang="en-US" altLang="zh-TW" smtClean="0">
                <a:ea typeface="新細明體" pitchFamily="18" charset="-120"/>
                <a:sym typeface="Symbol" pitchFamily="18" charset="2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  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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  <a:b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  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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  <a:sym typeface="Symbol" pitchFamily="18" charset="2"/>
              </a:rPr>
              <a:t>Which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propositional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equivalence laws can be used to prove this?  </a:t>
            </a:r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Quantifier Equivalence Laws</a:t>
            </a:r>
          </a:p>
        </p:txBody>
      </p:sp>
      <p:sp>
        <p:nvSpPr>
          <p:cNvPr id="123908" name="Text Box 5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mtClean="0"/>
              <a:t>DeMorgan laws for quantifiers </a:t>
            </a:r>
          </a:p>
          <a:p>
            <a:r>
              <a:rPr lang="en-IN" smtClean="0"/>
              <a:t>¬∀x P(x) ⇔ ∃x ¬P(x) </a:t>
            </a:r>
          </a:p>
          <a:p>
            <a:r>
              <a:rPr lang="en-IN" smtClean="0"/>
              <a:t>¬∃x P(x) ⇔ ∀x ¬P(x)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endParaRPr lang="en-I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 Everyone likes everyone</a:t>
            </a:r>
          </a:p>
          <a:p>
            <a:r>
              <a:rPr lang="en-US" dirty="0" smtClean="0"/>
              <a:t>2. Everyone likes someone</a:t>
            </a:r>
          </a:p>
          <a:p>
            <a:r>
              <a:rPr lang="en-US" dirty="0" smtClean="0"/>
              <a:t>3. Someone likes everyone</a:t>
            </a:r>
          </a:p>
          <a:p>
            <a:r>
              <a:rPr lang="en-US" dirty="0" smtClean="0"/>
              <a:t>4. Someone likes someone</a:t>
            </a:r>
          </a:p>
        </p:txBody>
      </p:sp>
      <p:sp>
        <p:nvSpPr>
          <p:cNvPr id="8806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/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Exercise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Write the following using quantifiers</a:t>
            </a:r>
            <a:b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zh-TW" smtClean="0">
                <a:ea typeface="新細明體" pitchFamily="18" charset="-120"/>
              </a:rPr>
              <a:t>In the sentence “The dog is sleeping”: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phrase “the dog” denotes the </a:t>
            </a:r>
            <a:r>
              <a:rPr lang="en-US" altLang="zh-TW" i="1" smtClean="0">
                <a:ea typeface="新細明體" pitchFamily="18" charset="-120"/>
              </a:rPr>
              <a:t>subject</a:t>
            </a:r>
            <a:r>
              <a:rPr lang="en-US" altLang="zh-TW" smtClean="0">
                <a:ea typeface="新細明體" pitchFamily="18" charset="-120"/>
              </a:rPr>
              <a:t> -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the </a:t>
            </a:r>
            <a:r>
              <a:rPr lang="en-US" altLang="zh-TW" i="1" smtClean="0">
                <a:ea typeface="新細明體" pitchFamily="18" charset="-120"/>
              </a:rPr>
              <a:t>object</a:t>
            </a:r>
            <a:r>
              <a:rPr lang="en-US" altLang="zh-TW" smtClean="0">
                <a:ea typeface="新細明體" pitchFamily="18" charset="-120"/>
              </a:rPr>
              <a:t> or </a:t>
            </a:r>
            <a:r>
              <a:rPr lang="en-US" altLang="zh-TW" i="1" smtClean="0">
                <a:ea typeface="新細明體" pitchFamily="18" charset="-120"/>
              </a:rPr>
              <a:t>entity </a:t>
            </a:r>
            <a:r>
              <a:rPr lang="en-US" altLang="zh-TW" smtClean="0">
                <a:ea typeface="新細明體" pitchFamily="18" charset="-120"/>
              </a:rPr>
              <a:t>that the sentence is about.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</a:rPr>
              <a:t>The phrase “is sleeping” denotes the </a:t>
            </a:r>
            <a:r>
              <a:rPr lang="en-US" altLang="zh-TW" i="1" smtClean="0">
                <a:ea typeface="新細明體" pitchFamily="18" charset="-120"/>
              </a:rPr>
              <a:t>predicate</a:t>
            </a:r>
            <a:r>
              <a:rPr lang="en-US" altLang="zh-TW" smtClean="0">
                <a:ea typeface="新細明體" pitchFamily="18" charset="-120"/>
              </a:rPr>
              <a:t>- a property that is true </a:t>
            </a:r>
            <a:r>
              <a:rPr lang="en-US" altLang="zh-TW" b="1" smtClean="0">
                <a:ea typeface="新細明體" pitchFamily="18" charset="-120"/>
              </a:rPr>
              <a:t>of</a:t>
            </a:r>
            <a:r>
              <a:rPr lang="en-US" altLang="zh-TW" smtClean="0">
                <a:ea typeface="新細明體" pitchFamily="18" charset="-120"/>
              </a:rPr>
              <a:t> the subject.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</a:rPr>
              <a:t>In predicate logic, a </a:t>
            </a:r>
            <a:r>
              <a:rPr lang="en-US" altLang="zh-TW" i="1" smtClean="0">
                <a:ea typeface="新細明體" pitchFamily="18" charset="-120"/>
              </a:rPr>
              <a:t>predicate</a:t>
            </a:r>
            <a:r>
              <a:rPr lang="en-US" altLang="zh-TW" smtClean="0">
                <a:ea typeface="新細明體" pitchFamily="18" charset="-120"/>
              </a:rPr>
              <a:t> is modeled as a </a:t>
            </a:r>
            <a:r>
              <a:rPr lang="en-US" altLang="zh-TW" i="1" smtClean="0">
                <a:ea typeface="新細明體" pitchFamily="18" charset="-120"/>
              </a:rPr>
              <a:t>function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i="1" smtClean="0">
                <a:ea typeface="新細明體" pitchFamily="18" charset="-120"/>
              </a:rPr>
              <a:t>P</a:t>
            </a:r>
            <a:r>
              <a:rPr lang="en-US" altLang="zh-TW" smtClean="0">
                <a:ea typeface="新細明體" pitchFamily="18" charset="-120"/>
              </a:rPr>
              <a:t>(·) from objects to propositions.</a:t>
            </a:r>
          </a:p>
          <a:p>
            <a:pPr lvl="1" eaLnBrk="1" hangingPunct="1"/>
            <a:r>
              <a:rPr lang="en-US" altLang="zh-TW" i="1" smtClean="0">
                <a:ea typeface="新細明體" pitchFamily="18" charset="-120"/>
              </a:rPr>
              <a:t>P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) = “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is sleeping” (where 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is any object).</a:t>
            </a: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Subjects and Predicates</a:t>
            </a:r>
          </a:p>
        </p:txBody>
      </p:sp>
      <p:sp>
        <p:nvSpPr>
          <p:cNvPr id="108548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866480" y="1017720"/>
              <a:ext cx="4090680" cy="547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61440" y="1010880"/>
                <a:ext cx="4106520" cy="566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0" dur="1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34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715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4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5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75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Negate the following statements: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Every city in Canada is clean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All humans are good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89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the following expression, pushing negation inward:</a:t>
            </a:r>
          </a:p>
          <a:p>
            <a:pPr algn="ctr">
              <a:buNone/>
            </a:pPr>
            <a:r>
              <a:rPr lang="en-US" dirty="0" smtClean="0">
                <a:sym typeface="Symbol" pitchFamily="18" charset="2"/>
              </a:rPr>
              <a:t> </a:t>
            </a:r>
            <a:r>
              <a:rPr lang="en-US" i="1" dirty="0" smtClean="0"/>
              <a:t>x</a:t>
            </a:r>
            <a:r>
              <a:rPr lang="en-US" dirty="0" smtClean="0">
                <a:sym typeface="Symbol" pitchFamily="18" charset="2"/>
              </a:rPr>
              <a:t> ( </a:t>
            </a:r>
            <a:r>
              <a:rPr lang="en-US" i="1" dirty="0" smtClean="0">
                <a:sym typeface="Symbol" pitchFamily="18" charset="2"/>
              </a:rPr>
              <a:t>y</a:t>
            </a:r>
            <a:r>
              <a:rPr lang="en-US" dirty="0" smtClean="0">
                <a:sym typeface="Symbol" pitchFamily="18" charset="2"/>
              </a:rPr>
              <a:t> </a:t>
            </a:r>
            <a:r>
              <a:rPr lang="en-US" i="1" dirty="0" smtClean="0"/>
              <a:t>z</a:t>
            </a:r>
            <a:r>
              <a:rPr lang="en-US" i="1" dirty="0" smtClean="0">
                <a:sym typeface="Symbol" pitchFamily="18" charset="2"/>
              </a:rPr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x,y,z</a:t>
            </a:r>
            <a:r>
              <a:rPr lang="en-US" dirty="0" smtClean="0"/>
              <a:t>) </a:t>
            </a:r>
            <a:r>
              <a:rPr lang="en-US" dirty="0" smtClean="0">
                <a:sym typeface="Symbol" pitchFamily="18" charset="2"/>
              </a:rPr>
              <a:t> </a:t>
            </a:r>
            <a:r>
              <a:rPr lang="en-US" i="1" dirty="0" smtClean="0"/>
              <a:t> z</a:t>
            </a:r>
            <a:r>
              <a:rPr lang="en-US" dirty="0" smtClean="0">
                <a:sym typeface="Symbol" pitchFamily="18" charset="2"/>
              </a:rPr>
              <a:t> </a:t>
            </a:r>
            <a:r>
              <a:rPr lang="en-US" i="1" dirty="0" smtClean="0"/>
              <a:t>y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x,y,z</a:t>
            </a:r>
            <a:r>
              <a:rPr lang="en-US" dirty="0" smtClean="0"/>
              <a:t>))</a:t>
            </a:r>
          </a:p>
          <a:p>
            <a:r>
              <a:rPr lang="en-US" dirty="0" smtClean="0"/>
              <a:t>Answer:</a:t>
            </a:r>
          </a:p>
          <a:p>
            <a:r>
              <a:rPr lang="en-US" dirty="0" smtClean="0">
                <a:latin typeface="Arial" charset="0"/>
                <a:cs typeface="Arial" charset="0"/>
                <a:sym typeface="Symbol"/>
              </a:rPr>
              <a:t></a:t>
            </a:r>
            <a:r>
              <a:rPr lang="en-US" i="1" dirty="0" smtClean="0"/>
              <a:t>x</a:t>
            </a:r>
            <a:r>
              <a:rPr lang="en-US" dirty="0" smtClean="0">
                <a:sym typeface="Symbol"/>
              </a:rPr>
              <a:t> (</a:t>
            </a:r>
            <a:r>
              <a:rPr lang="en-US" dirty="0" smtClean="0">
                <a:latin typeface="Arial" charset="0"/>
                <a:cs typeface="Arial" charset="0"/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Arial" charset="0"/>
                <a:cs typeface="Arial" charset="0"/>
                <a:sym typeface="Symbol"/>
              </a:rPr>
              <a:t></a:t>
            </a:r>
            <a:r>
              <a:rPr lang="en-US" i="1" dirty="0" smtClean="0"/>
              <a:t>z</a:t>
            </a:r>
            <a:r>
              <a:rPr lang="en-US" i="1" dirty="0" smtClean="0">
                <a:sym typeface="Symbol"/>
              </a:rPr>
              <a:t> </a:t>
            </a:r>
            <a:r>
              <a:rPr lang="en-US" dirty="0" smtClean="0">
                <a:latin typeface="Arial" charset="0"/>
                <a:cs typeface="Arial" charset="0"/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x,y,z</a:t>
            </a:r>
            <a:r>
              <a:rPr lang="en-US" dirty="0" smtClean="0"/>
              <a:t>) </a:t>
            </a:r>
            <a:r>
              <a:rPr lang="en-US" dirty="0" smtClean="0">
                <a:sym typeface="Symbol"/>
              </a:rPr>
              <a:t> </a:t>
            </a:r>
            <a:r>
              <a:rPr lang="en-US" dirty="0" smtClean="0">
                <a:latin typeface="Arial" charset="0"/>
                <a:cs typeface="Arial" charset="0"/>
                <a:sym typeface="Symbol"/>
              </a:rPr>
              <a:t></a:t>
            </a:r>
            <a:r>
              <a:rPr lang="en-US" i="1" dirty="0" smtClean="0"/>
              <a:t>z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Arial" charset="0"/>
                <a:cs typeface="Arial" charset="0"/>
                <a:sym typeface="Symbol"/>
              </a:rPr>
              <a:t></a:t>
            </a:r>
            <a:r>
              <a:rPr lang="en-US" i="1" dirty="0" smtClean="0"/>
              <a:t>y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Arial" charset="0"/>
                <a:cs typeface="Arial" charset="0"/>
                <a:sym typeface="Symbol"/>
              </a:rPr>
              <a:t>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x,y,z</a:t>
            </a:r>
            <a:r>
              <a:rPr lang="en-US" dirty="0" smtClean="0"/>
              <a:t>))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95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8600"/>
            <a:ext cx="8382000" cy="6248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09345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Symbolise</a:t>
            </a:r>
            <a:r>
              <a:rPr lang="en-US" dirty="0" smtClean="0"/>
              <a:t> the expression “All rabbits are faster than all tortoises”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276474"/>
            <a:ext cx="777240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168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Convention:  Lowercase variables </a:t>
            </a:r>
            <a:r>
              <a:rPr lang="en-US" altLang="zh-TW" sz="2800" i="1" smtClean="0">
                <a:ea typeface="新細明體" pitchFamily="18" charset="-120"/>
              </a:rPr>
              <a:t>x</a:t>
            </a:r>
            <a:r>
              <a:rPr lang="en-US" altLang="zh-TW" sz="2800" smtClean="0">
                <a:ea typeface="新細明體" pitchFamily="18" charset="-120"/>
              </a:rPr>
              <a:t>, </a:t>
            </a:r>
            <a:r>
              <a:rPr lang="en-US" altLang="zh-TW" sz="2800" i="1" smtClean="0">
                <a:ea typeface="新細明體" pitchFamily="18" charset="-120"/>
              </a:rPr>
              <a:t>y</a:t>
            </a:r>
            <a:r>
              <a:rPr lang="en-US" altLang="zh-TW" sz="2800" smtClean="0">
                <a:ea typeface="新細明體" pitchFamily="18" charset="-120"/>
              </a:rPr>
              <a:t>, </a:t>
            </a:r>
            <a:r>
              <a:rPr lang="en-US" altLang="zh-TW" sz="2800" i="1" smtClean="0">
                <a:ea typeface="新細明體" pitchFamily="18" charset="-120"/>
              </a:rPr>
              <a:t>z...</a:t>
            </a:r>
            <a:r>
              <a:rPr lang="en-US" altLang="zh-TW" sz="2800" smtClean="0">
                <a:ea typeface="新細明體" pitchFamily="18" charset="-120"/>
              </a:rPr>
              <a:t> denote objects/entities; uppercase variables </a:t>
            </a:r>
            <a:r>
              <a:rPr lang="en-US" altLang="zh-TW" sz="2800" i="1" smtClean="0">
                <a:ea typeface="新細明體" pitchFamily="18" charset="-120"/>
              </a:rPr>
              <a:t>P</a:t>
            </a:r>
            <a:r>
              <a:rPr lang="en-US" altLang="zh-TW" sz="2800" smtClean="0">
                <a:ea typeface="新細明體" pitchFamily="18" charset="-120"/>
              </a:rPr>
              <a:t>, </a:t>
            </a:r>
            <a:r>
              <a:rPr lang="en-US" altLang="zh-TW" sz="2800" i="1" smtClean="0">
                <a:ea typeface="新細明體" pitchFamily="18" charset="-120"/>
              </a:rPr>
              <a:t>Q</a:t>
            </a:r>
            <a:r>
              <a:rPr lang="en-US" altLang="zh-TW" sz="2800" smtClean="0">
                <a:ea typeface="新細明體" pitchFamily="18" charset="-120"/>
              </a:rPr>
              <a:t>, </a:t>
            </a:r>
            <a:r>
              <a:rPr lang="en-US" altLang="zh-TW" sz="2800" i="1" smtClean="0">
                <a:ea typeface="新細明體" pitchFamily="18" charset="-120"/>
              </a:rPr>
              <a:t>R</a:t>
            </a:r>
            <a:r>
              <a:rPr lang="en-US" altLang="zh-TW" sz="2800" smtClean="0">
                <a:ea typeface="新細明體" pitchFamily="18" charset="-120"/>
              </a:rPr>
              <a:t>… denote propositional functions (predicates).</a:t>
            </a:r>
          </a:p>
          <a:p>
            <a:pPr eaLnBrk="1" hangingPunct="1"/>
            <a:r>
              <a:rPr lang="en-US" altLang="zh-TW" sz="2800" smtClean="0">
                <a:ea typeface="新細明體" pitchFamily="18" charset="-120"/>
              </a:rPr>
              <a:t>Keep in mind that the </a:t>
            </a:r>
            <a:r>
              <a:rPr lang="en-US" altLang="zh-TW" sz="2800" i="1" smtClean="0">
                <a:ea typeface="新細明體" pitchFamily="18" charset="-120"/>
              </a:rPr>
              <a:t>result of</a:t>
            </a:r>
            <a:r>
              <a:rPr lang="en-US" altLang="zh-TW" sz="2800" smtClean="0">
                <a:ea typeface="新細明體" pitchFamily="18" charset="-120"/>
              </a:rPr>
              <a:t> </a:t>
            </a:r>
            <a:r>
              <a:rPr lang="en-US" altLang="zh-TW" sz="2800" i="1" smtClean="0">
                <a:ea typeface="新細明體" pitchFamily="18" charset="-120"/>
              </a:rPr>
              <a:t>applying</a:t>
            </a:r>
            <a:r>
              <a:rPr lang="en-US" altLang="zh-TW" sz="2800" smtClean="0">
                <a:ea typeface="新細明體" pitchFamily="18" charset="-120"/>
              </a:rPr>
              <a:t> a predicate </a:t>
            </a:r>
            <a:r>
              <a:rPr lang="en-US" altLang="zh-TW" sz="2800" i="1" smtClean="0">
                <a:ea typeface="新細明體" pitchFamily="18" charset="-120"/>
              </a:rPr>
              <a:t>P</a:t>
            </a:r>
            <a:r>
              <a:rPr lang="en-US" altLang="zh-TW" sz="2800" smtClean="0">
                <a:ea typeface="新細明體" pitchFamily="18" charset="-120"/>
              </a:rPr>
              <a:t> to an object </a:t>
            </a:r>
            <a:r>
              <a:rPr lang="en-US" altLang="zh-TW" sz="2800" i="1" smtClean="0">
                <a:ea typeface="新細明體" pitchFamily="18" charset="-120"/>
              </a:rPr>
              <a:t>x</a:t>
            </a:r>
            <a:r>
              <a:rPr lang="en-US" altLang="zh-TW" sz="2800" smtClean="0">
                <a:ea typeface="新細明體" pitchFamily="18" charset="-120"/>
              </a:rPr>
              <a:t> is the </a:t>
            </a:r>
            <a:r>
              <a:rPr lang="en-US" altLang="zh-TW" sz="2800" i="1" smtClean="0">
                <a:ea typeface="新細明體" pitchFamily="18" charset="-120"/>
              </a:rPr>
              <a:t>proposition P</a:t>
            </a:r>
            <a:r>
              <a:rPr lang="en-US" altLang="zh-TW" sz="2800" smtClean="0">
                <a:ea typeface="新細明體" pitchFamily="18" charset="-120"/>
              </a:rPr>
              <a:t>(</a:t>
            </a:r>
            <a:r>
              <a:rPr lang="en-US" altLang="zh-TW" sz="2800" i="1" smtClean="0">
                <a:ea typeface="新細明體" pitchFamily="18" charset="-120"/>
              </a:rPr>
              <a:t>x</a:t>
            </a:r>
            <a:r>
              <a:rPr lang="en-US" altLang="zh-TW" sz="2800" smtClean="0">
                <a:ea typeface="新細明體" pitchFamily="18" charset="-120"/>
              </a:rPr>
              <a:t>).  But the predicate </a:t>
            </a:r>
            <a:r>
              <a:rPr lang="en-US" altLang="zh-TW" sz="2800" i="1" smtClean="0">
                <a:ea typeface="新細明體" pitchFamily="18" charset="-120"/>
              </a:rPr>
              <a:t>P</a:t>
            </a:r>
            <a:r>
              <a:rPr lang="en-US" altLang="zh-TW" sz="2800" smtClean="0">
                <a:ea typeface="新細明體" pitchFamily="18" charset="-120"/>
              </a:rPr>
              <a:t> </a:t>
            </a:r>
            <a:r>
              <a:rPr lang="en-US" altLang="zh-TW" sz="2800" b="1" smtClean="0">
                <a:ea typeface="新細明體" pitchFamily="18" charset="-120"/>
              </a:rPr>
              <a:t>itself</a:t>
            </a:r>
            <a:r>
              <a:rPr lang="en-US" altLang="zh-TW" sz="2800" smtClean="0">
                <a:ea typeface="新細明體" pitchFamily="18" charset="-120"/>
              </a:rPr>
              <a:t> (</a:t>
            </a:r>
            <a:r>
              <a:rPr lang="en-US" altLang="zh-TW" sz="2800" i="1" smtClean="0">
                <a:ea typeface="新細明體" pitchFamily="18" charset="-120"/>
              </a:rPr>
              <a:t>e.g. P</a:t>
            </a:r>
            <a:r>
              <a:rPr lang="en-US" altLang="zh-TW" sz="2800" smtClean="0">
                <a:ea typeface="新細明體" pitchFamily="18" charset="-120"/>
              </a:rPr>
              <a:t>=“is sleeping”) is </a:t>
            </a:r>
            <a:r>
              <a:rPr lang="en-US" altLang="zh-TW" sz="2800" b="1" smtClean="0">
                <a:ea typeface="新細明體" pitchFamily="18" charset="-120"/>
              </a:rPr>
              <a:t>not </a:t>
            </a:r>
            <a:r>
              <a:rPr lang="en-US" altLang="zh-TW" sz="2800" smtClean="0">
                <a:ea typeface="新細明體" pitchFamily="18" charset="-120"/>
              </a:rPr>
              <a:t>a proposition (not a complete sentence).</a:t>
            </a:r>
          </a:p>
          <a:p>
            <a:pPr lvl="1" eaLnBrk="1" hangingPunct="1"/>
            <a:r>
              <a:rPr lang="en-US" altLang="zh-TW" sz="2400" i="1" smtClean="0">
                <a:ea typeface="新細明體" pitchFamily="18" charset="-120"/>
              </a:rPr>
              <a:t>E.g.</a:t>
            </a:r>
            <a:r>
              <a:rPr lang="en-US" altLang="zh-TW" sz="2400" smtClean="0">
                <a:ea typeface="新細明體" pitchFamily="18" charset="-120"/>
              </a:rPr>
              <a:t> if </a:t>
            </a:r>
            <a:r>
              <a:rPr lang="en-US" altLang="zh-TW" sz="2400" i="1" smtClean="0">
                <a:ea typeface="新細明體" pitchFamily="18" charset="-120"/>
              </a:rPr>
              <a:t>P</a:t>
            </a:r>
            <a:r>
              <a:rPr lang="en-US" altLang="zh-TW" sz="2400" smtClean="0">
                <a:ea typeface="新細明體" pitchFamily="18" charset="-120"/>
              </a:rPr>
              <a:t>(</a:t>
            </a:r>
            <a:r>
              <a:rPr lang="en-US" altLang="zh-TW" sz="2400" i="1" smtClean="0">
                <a:ea typeface="新細明體" pitchFamily="18" charset="-120"/>
              </a:rPr>
              <a:t>x</a:t>
            </a:r>
            <a:r>
              <a:rPr lang="en-US" altLang="zh-TW" sz="2400" smtClean="0">
                <a:ea typeface="新細明體" pitchFamily="18" charset="-120"/>
              </a:rPr>
              <a:t>) = “</a:t>
            </a:r>
            <a:r>
              <a:rPr lang="en-US" altLang="zh-TW" sz="2400" i="1" smtClean="0">
                <a:ea typeface="新細明體" pitchFamily="18" charset="-120"/>
              </a:rPr>
              <a:t>x</a:t>
            </a:r>
            <a:r>
              <a:rPr lang="en-US" altLang="zh-TW" sz="2400" smtClean="0">
                <a:ea typeface="新細明體" pitchFamily="18" charset="-120"/>
              </a:rPr>
              <a:t> is a prime number”,</a:t>
            </a:r>
            <a:br>
              <a:rPr lang="en-US" altLang="zh-TW" sz="2400" smtClean="0">
                <a:ea typeface="新細明體" pitchFamily="18" charset="-120"/>
              </a:rPr>
            </a:br>
            <a:r>
              <a:rPr lang="en-US" altLang="zh-TW" sz="2400" smtClean="0">
                <a:ea typeface="新細明體" pitchFamily="18" charset="-120"/>
              </a:rPr>
              <a:t> </a:t>
            </a:r>
            <a:r>
              <a:rPr lang="en-US" altLang="zh-TW" sz="2400" i="1" smtClean="0">
                <a:ea typeface="新細明體" pitchFamily="18" charset="-120"/>
              </a:rPr>
              <a:t>P</a:t>
            </a:r>
            <a:r>
              <a:rPr lang="en-US" altLang="zh-TW" sz="2400" smtClean="0">
                <a:ea typeface="新細明體" pitchFamily="18" charset="-120"/>
              </a:rPr>
              <a:t>(3) is the </a:t>
            </a:r>
            <a:r>
              <a:rPr lang="en-US" altLang="zh-TW" sz="2400" i="1" smtClean="0">
                <a:ea typeface="新細明體" pitchFamily="18" charset="-120"/>
              </a:rPr>
              <a:t>proposition</a:t>
            </a:r>
            <a:r>
              <a:rPr lang="en-US" altLang="zh-TW" sz="2400" smtClean="0">
                <a:ea typeface="新細明體" pitchFamily="18" charset="-120"/>
              </a:rPr>
              <a:t> “3 is a prime number.”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More About Predicates</a:t>
            </a:r>
          </a:p>
        </p:txBody>
      </p:sp>
      <p:sp>
        <p:nvSpPr>
          <p:cNvPr id="109572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54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Symbolise</a:t>
            </a:r>
            <a:r>
              <a:rPr lang="en-US" dirty="0" smtClean="0"/>
              <a:t> and negate the following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916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83058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405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 P(x)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one can conclude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P(y) where y is a free variable</a:t>
            </a:r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Rule US (Universal Specification)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x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P(x),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one can conclude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P(y)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provided that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y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is not free in any given premise and also not free in any prior step of the derivation.  These requirements can easily be met by choosing a new variable each time 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ES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is used.</a:t>
            </a:r>
            <a:r>
              <a:rPr lang="en-US" smtClean="0"/>
              <a:t> </a:t>
            </a:r>
          </a:p>
        </p:txBody>
      </p:sp>
      <p:sp>
        <p:nvSpPr>
          <p:cNvPr id="75778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Rule ES (Existential Specification)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</a:t>
            </a:r>
            <a:r>
              <a:rPr lang="en-US" i="1" smtClean="0"/>
              <a:t>P(y)</a:t>
            </a:r>
            <a:r>
              <a:rPr lang="en-US" smtClean="0"/>
              <a:t> one can conclude that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 P(x)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provided that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y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is not free in any of the given premises and provided that if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y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is free in a prior step which resulted from use of 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ES,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then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no variables introduced by that use of 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ES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appear free in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P(y).</a:t>
            </a:r>
            <a:r>
              <a:rPr lang="en-US" smtClean="0"/>
              <a:t> </a:t>
            </a:r>
          </a:p>
        </p:txBody>
      </p:sp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8392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Rule UG (Universal Generalization)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From </a:t>
            </a:r>
            <a:r>
              <a:rPr lang="en-US" i="1" smtClean="0"/>
              <a:t>P(y) </a:t>
            </a:r>
            <a:r>
              <a:rPr lang="en-US" smtClean="0"/>
              <a:t>one can conclude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x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P(x)</a:t>
            </a:r>
            <a:endParaRPr lang="en-US" smtClean="0"/>
          </a:p>
        </p:txBody>
      </p:sp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381000" y="609600"/>
            <a:ext cx="85344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Rule EG (Existential Generalization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724400"/>
          </a:xfrm>
        </p:spPr>
        <p:txBody>
          <a:bodyPr/>
          <a:lstStyle/>
          <a:p>
            <a:pPr eaLnBrk="1" hangingPunct="1"/>
            <a:r>
              <a:rPr lang="en-US" smtClean="0"/>
              <a:t>“All men are mortal, Socrates is a man.  Therefore Socrates is a mortal”</a:t>
            </a:r>
          </a:p>
          <a:p>
            <a:pPr eaLnBrk="1" hangingPunct="1">
              <a:buFontTx/>
              <a:buNone/>
            </a:pPr>
            <a:r>
              <a:rPr lang="en-US" smtClean="0"/>
              <a:t>H(x):  x is a man</a:t>
            </a:r>
          </a:p>
          <a:p>
            <a:pPr eaLnBrk="1" hangingPunct="1">
              <a:buFontTx/>
              <a:buNone/>
            </a:pPr>
            <a:r>
              <a:rPr lang="en-US" smtClean="0"/>
              <a:t>M(x): x is mortal</a:t>
            </a:r>
          </a:p>
          <a:p>
            <a:pPr eaLnBrk="1" hangingPunct="1">
              <a:buFontTx/>
              <a:buNone/>
            </a:pPr>
            <a:r>
              <a:rPr lang="en-US" smtClean="0"/>
              <a:t>U.D.: ??</a:t>
            </a:r>
          </a:p>
          <a:p>
            <a:pPr eaLnBrk="1" hangingPunct="1">
              <a:buFontTx/>
              <a:buNone/>
            </a:pPr>
            <a:r>
              <a:rPr lang="en-US" smtClean="0"/>
              <a:t>P1: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smtClean="0"/>
              <a:t>H(x) </a:t>
            </a:r>
            <a:r>
              <a:rPr lang="en-US" smtClean="0">
                <a:sym typeface="Wingdings" pitchFamily="2" charset="2"/>
              </a:rPr>
              <a:t> M(x))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P2: H(s)    where s:= socrates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Wingdings" pitchFamily="2" charset="2"/>
              </a:rPr>
              <a:t>C : M(s)</a:t>
            </a:r>
            <a:endParaRPr lang="en-US" smtClean="0"/>
          </a:p>
        </p:txBody>
      </p:sp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2" dur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 the </a:t>
            </a:r>
            <a:r>
              <a:rPr lang="en-US" smtClean="0"/>
              <a:t>statement “If </a:t>
            </a:r>
            <a:r>
              <a:rPr lang="en-US" dirty="0" smtClean="0"/>
              <a:t>everyone is happy then someone is happy" can be proven correct using this existential generalization rule.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prove it, first let the universe be the set of all people and let H(x) mean that x is happy.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proof is </a:t>
            </a:r>
            <a:br>
              <a:rPr lang="en-US" dirty="0" smtClean="0"/>
            </a:br>
            <a:r>
              <a:rPr lang="en-US" dirty="0" smtClean="0"/>
              <a:t>1. (x) H(x) Hypothesis </a:t>
            </a:r>
          </a:p>
          <a:p>
            <a:r>
              <a:rPr lang="en-US" dirty="0" smtClean="0"/>
              <a:t>2. H(c) Universal specification</a:t>
            </a:r>
          </a:p>
          <a:p>
            <a:r>
              <a:rPr lang="en-US" dirty="0" smtClean="0"/>
              <a:t>3. (</a:t>
            </a:r>
            <a:r>
              <a:rPr lang="el-GR" dirty="0" smtClean="0"/>
              <a:t>϶</a:t>
            </a:r>
            <a:r>
              <a:rPr lang="en-US" dirty="0" smtClean="0"/>
              <a:t>x) H(x) Existential generalization.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84582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1. 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x(P(x)</a:t>
            </a:r>
            <a:r>
              <a:rPr lang="en-US" altLang="zh-TW" i="1" smtClean="0">
                <a:ea typeface="新細明體" pitchFamily="18" charset="-120"/>
                <a:sym typeface="Wingdings" pitchFamily="2" charset="2"/>
              </a:rPr>
              <a:t> Q(x))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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x(Q(x)</a:t>
            </a:r>
            <a:r>
              <a:rPr lang="en-US" altLang="zh-TW" i="1" smtClean="0">
                <a:ea typeface="新細明體" pitchFamily="18" charset="-120"/>
                <a:sym typeface="Wingdings" pitchFamily="2" charset="2"/>
              </a:rPr>
              <a:t> R(x)) </a:t>
            </a:r>
            <a:r>
              <a:rPr lang="en-US" b="1" smtClean="0">
                <a:sym typeface="Symbol" pitchFamily="18" charset="2"/>
              </a:rPr>
              <a:t></a:t>
            </a:r>
            <a:endParaRPr lang="en-US" smtClean="0"/>
          </a:p>
          <a:p>
            <a:pPr eaLnBrk="1" hangingPunct="1">
              <a:buFontTx/>
              <a:buNone/>
            </a:pP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                                              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x(P(x) </a:t>
            </a:r>
            <a:r>
              <a:rPr lang="en-US" altLang="zh-TW" i="1" smtClean="0">
                <a:ea typeface="新細明體" pitchFamily="18" charset="-120"/>
                <a:sym typeface="Wingdings" pitchFamily="2" charset="2"/>
              </a:rPr>
              <a:t> R(x))</a:t>
            </a:r>
          </a:p>
          <a:p>
            <a:pPr eaLnBrk="1" hangingPunct="1">
              <a:buFontTx/>
              <a:buNone/>
            </a:pPr>
            <a:r>
              <a:rPr lang="en-US" smtClean="0"/>
              <a:t>2. Show that (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M(x)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follows logically from the premises 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x(H(x)</a:t>
            </a:r>
            <a:r>
              <a:rPr lang="en-US" altLang="zh-TW" i="1" smtClean="0">
                <a:ea typeface="新細明體" pitchFamily="18" charset="-120"/>
                <a:sym typeface="Wingdings" pitchFamily="2" charset="2"/>
              </a:rPr>
              <a:t> M(x)) </a:t>
            </a:r>
            <a:r>
              <a:rPr lang="en-US" altLang="zh-TW" smtClean="0">
                <a:ea typeface="新細明體" pitchFamily="18" charset="-120"/>
                <a:sym typeface="Wingdings" pitchFamily="2" charset="2"/>
              </a:rPr>
              <a:t>and</a:t>
            </a:r>
            <a:r>
              <a:rPr lang="en-US" altLang="zh-TW" i="1" smtClean="0">
                <a:ea typeface="新細明體" pitchFamily="18" charset="-120"/>
                <a:sym typeface="Wingdings" pitchFamily="2" charset="2"/>
              </a:rPr>
              <a:t> </a:t>
            </a:r>
            <a:r>
              <a:rPr lang="en-US" smtClean="0"/>
              <a:t>(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H(x)</a:t>
            </a:r>
          </a:p>
          <a:p>
            <a:pPr eaLnBrk="1" hangingPunct="1">
              <a:buFontTx/>
              <a:buNone/>
            </a:pPr>
            <a:endParaRPr lang="en-US" i="1" smtClean="0">
              <a:ea typeface="新細明體" pitchFamily="18" charset="-120"/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ea typeface="新細明體" pitchFamily="18" charset="-120"/>
                <a:sym typeface="Symbol" pitchFamily="18" charset="2"/>
              </a:rPr>
              <a:t>3. Prove that </a:t>
            </a:r>
            <a:r>
              <a:rPr lang="en-US" smtClean="0"/>
              <a:t>(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P(x)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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Q(x)) </a:t>
            </a:r>
            <a:r>
              <a:rPr lang="en-US" b="1" smtClean="0">
                <a:sym typeface="Symbol" pitchFamily="18" charset="2"/>
              </a:rPr>
              <a:t>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(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x)P(x)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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(x)Q(x) {Hint: Use Indirect proof}</a:t>
            </a:r>
            <a:r>
              <a:rPr lang="en-US" b="1" smtClean="0">
                <a:sym typeface="Symbol" pitchFamily="18" charset="2"/>
              </a:rPr>
              <a:t> </a:t>
            </a:r>
            <a:endParaRPr lang="en-US" i="1" smtClean="0"/>
          </a:p>
        </p:txBody>
      </p:sp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Practice Problems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Show that 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P(a,b)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follows logically from (x)(y)(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P(x,y)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W(x,y)</a:t>
            </a:r>
            <a:r>
              <a:rPr lang="en-US" altLang="zh-TW" smtClean="0">
                <a:ea typeface="新細明體" pitchFamily="18" charset="-120"/>
                <a:sym typeface="Wingdings" pitchFamily="2" charset="2"/>
              </a:rPr>
              <a:t>) and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W(a,b)</a:t>
            </a:r>
            <a:endParaRPr lang="en-US" altLang="zh-TW" smtClean="0">
              <a:ea typeface="新細明體" pitchFamily="18" charset="-120"/>
              <a:sym typeface="Wingdings" pitchFamily="2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ea typeface="新細明體" pitchFamily="18" charset="-120"/>
                <a:sym typeface="Wingdings" pitchFamily="2" charset="2"/>
              </a:rPr>
              <a:t>Derivation:</a:t>
            </a:r>
          </a:p>
          <a:p>
            <a:pPr eaLnBrk="1" hangingPunct="1">
              <a:buFontTx/>
              <a:buNone/>
            </a:pPr>
            <a:r>
              <a:rPr lang="en-US" smtClean="0">
                <a:ea typeface="新細明體" pitchFamily="18" charset="-120"/>
                <a:sym typeface="Wingdings" pitchFamily="2" charset="2"/>
              </a:rPr>
              <a:t>(y)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(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P(a,y)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W(a,y)</a:t>
            </a:r>
            <a:r>
              <a:rPr lang="en-US" altLang="zh-TW" smtClean="0">
                <a:ea typeface="新細明體" pitchFamily="18" charset="-120"/>
                <a:sym typeface="Wingdings" pitchFamily="2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P(a,b)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W(a,b)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W(a,b)</a:t>
            </a:r>
          </a:p>
          <a:p>
            <a:pPr eaLnBrk="1" hangingPunct="1">
              <a:buFontTx/>
              <a:buNone/>
            </a:pP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P(a,b)</a:t>
            </a:r>
            <a:endParaRPr lang="en-US" smtClean="0"/>
          </a:p>
        </p:txBody>
      </p:sp>
      <p:sp>
        <p:nvSpPr>
          <p:cNvPr id="80898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0772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Example (more than one variable)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TW" altLang="en-US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y P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  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y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br>
              <a:rPr lang="en-US" altLang="zh-TW" smtClean="0">
                <a:ea typeface="新細明體" pitchFamily="18" charset="-120"/>
                <a:sym typeface="Symbol" pitchFamily="18" charset="2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y 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  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y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,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y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 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 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 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 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 Q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b="1" smtClean="0">
                <a:ea typeface="新細明體" pitchFamily="18" charset="-120"/>
                <a:sym typeface="Symbol" pitchFamily="18" charset="2"/>
              </a:rPr>
              <a:t>)</a:t>
            </a:r>
            <a:br>
              <a:rPr lang="en-US" altLang="zh-TW" b="1" smtClean="0">
                <a:ea typeface="新細明體" pitchFamily="18" charset="-120"/>
                <a:sym typeface="Symbol" pitchFamily="18" charset="2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 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Q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 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 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 Q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</a:t>
            </a:r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More Equivalence Laws</a:t>
            </a:r>
          </a:p>
        </p:txBody>
      </p:sp>
      <p:sp>
        <p:nvSpPr>
          <p:cNvPr id="133124" name="Text Box 8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Predicate logic </a:t>
            </a:r>
            <a:r>
              <a:rPr lang="en-US" altLang="zh-TW" i="1" smtClean="0">
                <a:ea typeface="新細明體" pitchFamily="18" charset="-120"/>
              </a:rPr>
              <a:t>generalizes</a:t>
            </a:r>
            <a:r>
              <a:rPr lang="en-US" altLang="zh-TW" smtClean="0">
                <a:ea typeface="新細明體" pitchFamily="18" charset="-120"/>
              </a:rPr>
              <a:t> the grammatical notion of a predicate to also include propositional functions of </a:t>
            </a:r>
            <a:r>
              <a:rPr lang="en-US" altLang="zh-TW" b="1" smtClean="0">
                <a:ea typeface="新細明體" pitchFamily="18" charset="-120"/>
              </a:rPr>
              <a:t>any</a:t>
            </a:r>
            <a:r>
              <a:rPr lang="en-US" altLang="zh-TW" smtClean="0">
                <a:ea typeface="新細明體" pitchFamily="18" charset="-120"/>
              </a:rPr>
              <a:t> number of arguments, each of which may take </a:t>
            </a:r>
            <a:r>
              <a:rPr lang="en-US" altLang="zh-TW" b="1" smtClean="0">
                <a:ea typeface="新細明體" pitchFamily="18" charset="-120"/>
              </a:rPr>
              <a:t>any</a:t>
            </a:r>
            <a:r>
              <a:rPr lang="en-US" altLang="zh-TW" smtClean="0">
                <a:ea typeface="新細明體" pitchFamily="18" charset="-120"/>
              </a:rPr>
              <a:t> grammatical role that a noun can take.</a:t>
            </a:r>
          </a:p>
          <a:p>
            <a:pPr lvl="1" eaLnBrk="1" hangingPunct="1"/>
            <a:r>
              <a:rPr lang="en-US" altLang="zh-TW" i="1" smtClean="0">
                <a:ea typeface="新細明體" pitchFamily="18" charset="-120"/>
              </a:rPr>
              <a:t>E.g.</a:t>
            </a:r>
            <a:r>
              <a:rPr lang="en-US" altLang="zh-TW" smtClean="0">
                <a:ea typeface="新細明體" pitchFamily="18" charset="-120"/>
              </a:rPr>
              <a:t> let </a:t>
            </a:r>
            <a:r>
              <a:rPr lang="en-US" altLang="zh-TW" i="1" smtClean="0">
                <a:ea typeface="新細明體" pitchFamily="18" charset="-120"/>
              </a:rPr>
              <a:t>P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,</a:t>
            </a:r>
            <a:r>
              <a:rPr lang="en-US" altLang="zh-TW" i="1" smtClean="0">
                <a:ea typeface="新細明體" pitchFamily="18" charset="-120"/>
              </a:rPr>
              <a:t>y,z</a:t>
            </a:r>
            <a:r>
              <a:rPr lang="en-US" altLang="zh-TW" smtClean="0">
                <a:ea typeface="新細明體" pitchFamily="18" charset="-120"/>
              </a:rPr>
              <a:t>) = “</a:t>
            </a:r>
            <a:r>
              <a:rPr lang="en-US" altLang="zh-TW" i="1" smtClean="0">
                <a:ea typeface="新細明體" pitchFamily="18" charset="-120"/>
              </a:rPr>
              <a:t>x </a:t>
            </a:r>
            <a:r>
              <a:rPr lang="en-US" altLang="zh-TW" smtClean="0">
                <a:ea typeface="新細明體" pitchFamily="18" charset="-120"/>
              </a:rPr>
              <a:t>gave</a:t>
            </a:r>
            <a:r>
              <a:rPr lang="en-US" altLang="zh-TW" i="1" smtClean="0">
                <a:ea typeface="新細明體" pitchFamily="18" charset="-120"/>
              </a:rPr>
              <a:t> y </a:t>
            </a:r>
            <a:r>
              <a:rPr lang="en-US" altLang="zh-TW" smtClean="0">
                <a:ea typeface="新細明體" pitchFamily="18" charset="-120"/>
              </a:rPr>
              <a:t>the grade</a:t>
            </a:r>
            <a:r>
              <a:rPr lang="en-US" altLang="zh-TW" i="1" smtClean="0">
                <a:ea typeface="新細明體" pitchFamily="18" charset="-120"/>
              </a:rPr>
              <a:t> z</a:t>
            </a:r>
            <a:r>
              <a:rPr lang="en-US" altLang="zh-TW" smtClean="0">
                <a:ea typeface="新細明體" pitchFamily="18" charset="-120"/>
              </a:rPr>
              <a:t>”, then if</a:t>
            </a:r>
            <a:r>
              <a:rPr lang="en-US" altLang="zh-TW" i="1" smtClean="0">
                <a:ea typeface="新細明體" pitchFamily="18" charset="-120"/>
              </a:rPr>
              <a:t/>
            </a:r>
            <a:br>
              <a:rPr lang="en-US" altLang="zh-TW" i="1" smtClean="0">
                <a:ea typeface="新細明體" pitchFamily="18" charset="-120"/>
              </a:rPr>
            </a:br>
            <a:r>
              <a:rPr lang="en-US" altLang="zh-TW" i="1" smtClean="0">
                <a:ea typeface="新細明體" pitchFamily="18" charset="-120"/>
              </a:rPr>
              <a:t>x=</a:t>
            </a:r>
            <a:r>
              <a:rPr lang="en-US" altLang="zh-TW" smtClean="0">
                <a:ea typeface="新細明體" pitchFamily="18" charset="-120"/>
              </a:rPr>
              <a:t>“Kaushik”, </a:t>
            </a:r>
            <a:r>
              <a:rPr lang="en-US" altLang="zh-TW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=“Ankit”, </a:t>
            </a:r>
            <a:r>
              <a:rPr lang="en-US" altLang="zh-TW" i="1" smtClean="0">
                <a:ea typeface="新細明體" pitchFamily="18" charset="-120"/>
              </a:rPr>
              <a:t>z</a:t>
            </a:r>
            <a:r>
              <a:rPr lang="en-US" altLang="zh-TW" smtClean="0">
                <a:ea typeface="新細明體" pitchFamily="18" charset="-120"/>
              </a:rPr>
              <a:t>=“A”, then </a:t>
            </a:r>
            <a:r>
              <a:rPr lang="en-US" altLang="zh-TW" i="1" smtClean="0">
                <a:ea typeface="新細明體" pitchFamily="18" charset="-120"/>
              </a:rPr>
              <a:t>P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,</a:t>
            </a:r>
            <a:r>
              <a:rPr lang="en-US" altLang="zh-TW" i="1" smtClean="0">
                <a:ea typeface="新細明體" pitchFamily="18" charset="-120"/>
              </a:rPr>
              <a:t>y</a:t>
            </a:r>
            <a:r>
              <a:rPr lang="en-US" altLang="zh-TW" smtClean="0">
                <a:ea typeface="新細明體" pitchFamily="18" charset="-120"/>
              </a:rPr>
              <a:t>,</a:t>
            </a:r>
            <a:r>
              <a:rPr lang="en-US" altLang="zh-TW" i="1" smtClean="0">
                <a:ea typeface="新細明體" pitchFamily="18" charset="-120"/>
              </a:rPr>
              <a:t>z</a:t>
            </a:r>
            <a:r>
              <a:rPr lang="en-US" altLang="zh-TW" smtClean="0">
                <a:ea typeface="新細明體" pitchFamily="18" charset="-120"/>
              </a:rPr>
              <a:t>) = “Kaushik gave Ankit the grade A.”</a:t>
            </a:r>
          </a:p>
        </p:txBody>
      </p:sp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Propositional Functions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631960" y="3894120"/>
              <a:ext cx="4237560" cy="509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6920" y="3890880"/>
                <a:ext cx="4248360" cy="515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2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91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28600" y="2209800"/>
            <a:ext cx="8382000" cy="4038600"/>
          </a:xfrm>
          <a:noFill/>
        </p:spPr>
      </p:pic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85800" y="1676400"/>
            <a:ext cx="8001000" cy="5181600"/>
          </a:xfrm>
          <a:noFill/>
        </p:spPr>
      </p:pic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Show that the premises “Everyone in the Computer Science branch has studied Discrete Mathematics” and “Ram is in Computer Science branch” imply that “Ram has studied Discrete Mathematics’</a:t>
            </a:r>
          </a:p>
          <a:p>
            <a:pPr marL="514350" indent="-514350">
              <a:buAutoNum type="arabicPeriod"/>
            </a:pPr>
            <a:r>
              <a:rPr lang="en-US" dirty="0" smtClean="0"/>
              <a:t>Negate the statement “Every student in this class is intelligent” in two different ways.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The power of distinguishing objects from predicates is that it lets you state things about </a:t>
            </a:r>
            <a:r>
              <a:rPr lang="en-US" altLang="zh-TW" i="1" smtClean="0">
                <a:ea typeface="新細明體" pitchFamily="18" charset="-120"/>
              </a:rPr>
              <a:t>many</a:t>
            </a:r>
            <a:r>
              <a:rPr lang="en-US" altLang="zh-TW" smtClean="0">
                <a:ea typeface="新細明體" pitchFamily="18" charset="-120"/>
              </a:rPr>
              <a:t> objects at once.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E.g., let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)=“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+1&gt;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”.  We can then say,</a:t>
            </a:r>
            <a:b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“For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any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 number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,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) is true” instead of</a:t>
            </a:r>
            <a:b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(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</a:rPr>
              <a:t>0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+1&gt;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</a:rPr>
              <a:t>0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)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 (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</a:rPr>
              <a:t>1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+1&gt;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</a:rPr>
              <a:t>1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)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 (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</a:rPr>
              <a:t>2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+1&gt;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</a:rPr>
              <a:t>2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)</a:t>
            </a:r>
            <a:r>
              <a:rPr lang="en-US" altLang="zh-TW" b="1" smtClean="0">
                <a:solidFill>
                  <a:schemeClr val="accent2"/>
                </a:solidFill>
                <a:ea typeface="新細明體" pitchFamily="18" charset="-120"/>
              </a:rPr>
              <a:t>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 ...</a:t>
            </a:r>
            <a:r>
              <a:rPr lang="en-US" altLang="zh-TW" smtClean="0">
                <a:ea typeface="新細明體" pitchFamily="18" charset="-120"/>
              </a:rPr>
              <a:t> </a:t>
            </a:r>
          </a:p>
          <a:p>
            <a:pPr eaLnBrk="1" hangingPunct="1"/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The collection of values that a variable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 can take is called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’s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</a:rPr>
              <a:t>universe of discourse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</a:rPr>
              <a:t>.</a:t>
            </a:r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Universes of Discourse (U.D.s)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405520" y="4008600"/>
              <a:ext cx="708480" cy="114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9760" y="4005360"/>
                <a:ext cx="720360" cy="12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zh-TW" i="1" smtClean="0">
                <a:ea typeface="新細明體" pitchFamily="18" charset="-120"/>
              </a:rPr>
              <a:t>Quantifiers</a:t>
            </a:r>
            <a:r>
              <a:rPr lang="en-US" altLang="zh-TW" smtClean="0">
                <a:ea typeface="新細明體" pitchFamily="18" charset="-120"/>
              </a:rPr>
              <a:t> provide a notation that allows us to </a:t>
            </a:r>
            <a:r>
              <a:rPr lang="en-US" altLang="zh-TW" i="1" smtClean="0">
                <a:ea typeface="新細明體" pitchFamily="18" charset="-120"/>
              </a:rPr>
              <a:t>quantify </a:t>
            </a:r>
            <a:r>
              <a:rPr lang="en-US" altLang="zh-TW" smtClean="0">
                <a:ea typeface="新細明體" pitchFamily="18" charset="-120"/>
              </a:rPr>
              <a:t>(count) </a:t>
            </a:r>
            <a:r>
              <a:rPr lang="en-US" altLang="zh-TW" i="1" smtClean="0">
                <a:ea typeface="新細明體" pitchFamily="18" charset="-120"/>
              </a:rPr>
              <a:t>how many</a:t>
            </a:r>
            <a:r>
              <a:rPr lang="en-US" altLang="zh-TW" smtClean="0">
                <a:ea typeface="新細明體" pitchFamily="18" charset="-120"/>
              </a:rPr>
              <a:t> objects in the univ. of disc. satisfy a given predicate.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“” is the FORLL or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universal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quantifier.</a:t>
            </a:r>
            <a:b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) means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for all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x in the U.D.,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holds.</a:t>
            </a:r>
          </a:p>
          <a:p>
            <a:pPr eaLnBrk="1" hangingPunct="1"/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“” is the XISTS or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existential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 quantifier.</a:t>
            </a:r>
            <a:b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</a:b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x P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) means </a:t>
            </a:r>
            <a:r>
              <a:rPr lang="en-US" altLang="zh-TW" u="sng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there </a:t>
            </a:r>
            <a:r>
              <a:rPr lang="en-US" altLang="zh-TW" i="1" u="sng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exists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 an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 in the U.D. (that is, 1 or more) </a:t>
            </a:r>
            <a:r>
              <a:rPr lang="en-US" altLang="zh-TW" u="sng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such that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solidFill>
                  <a:srgbClr val="006600"/>
                </a:solidFill>
                <a:ea typeface="新細明體" pitchFamily="18" charset="-120"/>
                <a:sym typeface="Symbol" pitchFamily="18" charset="2"/>
              </a:rPr>
              <a:t>) is true.</a:t>
            </a:r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Quantifier Expressions</a:t>
            </a:r>
          </a:p>
        </p:txBody>
      </p: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Example: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Let the U.D. of x be </a:t>
            </a:r>
            <a:r>
              <a:rPr lang="en-US" altLang="zh-TW" u="sng" smtClean="0">
                <a:solidFill>
                  <a:schemeClr val="accent2"/>
                </a:solidFill>
                <a:ea typeface="新細明體" pitchFamily="18" charset="-120"/>
              </a:rPr>
              <a:t>parking spaces at ASV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.</a:t>
            </a:r>
            <a:b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Let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) be the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predicate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  P(x): “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 is full.”</a:t>
            </a:r>
            <a:b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Then the </a:t>
            </a:r>
            <a:r>
              <a:rPr lang="en-US" altLang="zh-TW" i="1" smtClean="0">
                <a:ea typeface="新細明體" pitchFamily="18" charset="-120"/>
              </a:rPr>
              <a:t>existential quantification of P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),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), is the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proposition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:</a:t>
            </a:r>
            <a:endParaRPr lang="en-US" altLang="zh-TW" i="1" smtClean="0">
              <a:ea typeface="新細明體" pitchFamily="18" charset="-120"/>
              <a:sym typeface="Symbol" pitchFamily="18" charset="2"/>
            </a:endParaRPr>
          </a:p>
          <a:p>
            <a:pPr lvl="1" eaLnBrk="1" hangingPunct="1"/>
            <a:r>
              <a:rPr lang="en-US" altLang="zh-TW" smtClean="0">
                <a:ea typeface="新細明體" pitchFamily="18" charset="-120"/>
                <a:sym typeface="Symbol" pitchFamily="18" charset="2"/>
              </a:rPr>
              <a:t>“Some parking space at ASV is full.”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  <a:sym typeface="Symbol" pitchFamily="18" charset="2"/>
              </a:rPr>
              <a:t>“There is a parking space at ASV that is full.”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  <a:sym typeface="Symbol" pitchFamily="18" charset="2"/>
              </a:rPr>
              <a:t>“At least one parking space at ASV is full.”</a:t>
            </a:r>
            <a:endParaRPr lang="en-US" altLang="zh-TW" smtClean="0">
              <a:ea typeface="新細明體" pitchFamily="18" charset="-120"/>
            </a:endParaRPr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The Existential Quantifier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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9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Example: </a:t>
            </a:r>
            <a:br>
              <a:rPr lang="en-US" altLang="zh-TW" smtClean="0">
                <a:ea typeface="新細明體" pitchFamily="18" charset="-120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Let the U.D. of x be </a:t>
            </a:r>
            <a:r>
              <a:rPr lang="en-US" altLang="zh-TW" u="sng" smtClean="0">
                <a:solidFill>
                  <a:schemeClr val="accent2"/>
                </a:solidFill>
                <a:ea typeface="新細明體" pitchFamily="18" charset="-120"/>
              </a:rPr>
              <a:t>parking spaces at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ASV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.</a:t>
            </a:r>
            <a:b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</a:b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Let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P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(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) be the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predicate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 “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</a:rPr>
              <a:t>x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 is full.”</a:t>
            </a:r>
            <a:b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</a:br>
            <a:r>
              <a:rPr lang="en-US" altLang="zh-TW" smtClean="0">
                <a:ea typeface="新細明體" pitchFamily="18" charset="-120"/>
              </a:rPr>
              <a:t>Then the </a:t>
            </a:r>
            <a:r>
              <a:rPr lang="en-US" altLang="zh-TW" i="1" smtClean="0">
                <a:ea typeface="新細明體" pitchFamily="18" charset="-120"/>
              </a:rPr>
              <a:t>universal quantification of P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),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(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x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), is the </a:t>
            </a:r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proposition:</a:t>
            </a:r>
          </a:p>
          <a:p>
            <a:pPr lvl="1" eaLnBrk="1" hangingPunct="1"/>
            <a:r>
              <a:rPr lang="en-US" altLang="zh-TW" smtClean="0">
                <a:ea typeface="新細明體" pitchFamily="18" charset="-120"/>
                <a:sym typeface="Symbol" pitchFamily="18" charset="2"/>
              </a:rPr>
              <a:t>“All parking spaces at ASV are full.”</a:t>
            </a:r>
          </a:p>
          <a:p>
            <a:pPr lvl="1" eaLnBrk="1" hangingPunct="1"/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i.e.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, “Every parking space at ASV is full.”</a:t>
            </a:r>
          </a:p>
          <a:p>
            <a:pPr lvl="1" eaLnBrk="1" hangingPunct="1"/>
            <a:r>
              <a:rPr lang="en-US" altLang="zh-TW" i="1" smtClean="0">
                <a:ea typeface="新細明體" pitchFamily="18" charset="-120"/>
                <a:sym typeface="Symbol" pitchFamily="18" charset="2"/>
              </a:rPr>
              <a:t>i.e.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, “For each parking space at ASV, that space is full.”</a:t>
            </a:r>
            <a:endParaRPr lang="en-US" altLang="zh-TW" sz="3600" smtClean="0">
              <a:ea typeface="新細明體" pitchFamily="18" charset="-120"/>
            </a:endParaRPr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The Universal Quantifier </a:t>
            </a:r>
            <a:r>
              <a:rPr lang="en-US" altLang="zh-TW" smtClean="0">
                <a:ea typeface="新細明體" pitchFamily="18" charset="-120"/>
                <a:sym typeface="Symbol" pitchFamily="18" charset="2"/>
              </a:rPr>
              <a:t></a:t>
            </a: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RIVEB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ea typeface="新細明體" pitchFamily="18" charset="-120"/>
              </a:rPr>
              <a:t>An expression like </a:t>
            </a:r>
            <a:r>
              <a:rPr lang="en-US" altLang="zh-TW" i="1" smtClean="0">
                <a:ea typeface="新細明體" pitchFamily="18" charset="-120"/>
              </a:rPr>
              <a:t>P</a:t>
            </a:r>
            <a:r>
              <a:rPr lang="en-US" altLang="zh-TW" smtClean="0">
                <a:ea typeface="新細明體" pitchFamily="18" charset="-120"/>
              </a:rPr>
              <a:t>(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) is said to have a </a:t>
            </a:r>
            <a:r>
              <a:rPr lang="en-US" altLang="zh-TW" i="1" smtClean="0">
                <a:ea typeface="新細明體" pitchFamily="18" charset="-120"/>
              </a:rPr>
              <a:t>free variable</a:t>
            </a:r>
            <a:r>
              <a:rPr lang="en-US" altLang="zh-TW" smtClean="0">
                <a:ea typeface="新細明體" pitchFamily="18" charset="-120"/>
              </a:rPr>
              <a:t> </a:t>
            </a:r>
            <a:r>
              <a:rPr lang="en-US" altLang="zh-TW" i="1" smtClean="0">
                <a:ea typeface="新細明體" pitchFamily="18" charset="-120"/>
              </a:rPr>
              <a:t>x </a:t>
            </a:r>
            <a:r>
              <a:rPr lang="en-US" altLang="zh-TW" smtClean="0">
                <a:ea typeface="新細明體" pitchFamily="18" charset="-120"/>
              </a:rPr>
              <a:t>(meaning, </a:t>
            </a:r>
            <a:r>
              <a:rPr lang="en-US" altLang="zh-TW" i="1" smtClean="0">
                <a:ea typeface="新細明體" pitchFamily="18" charset="-120"/>
              </a:rPr>
              <a:t>x</a:t>
            </a:r>
            <a:r>
              <a:rPr lang="en-US" altLang="zh-TW" smtClean="0">
                <a:ea typeface="新細明體" pitchFamily="18" charset="-120"/>
              </a:rPr>
              <a:t> is undefined).</a:t>
            </a:r>
          </a:p>
          <a:p>
            <a:pPr eaLnBrk="1" hangingPunct="1"/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A quantifier (either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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</a:rPr>
              <a:t> or 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)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operates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on an expression having one or more free variables, and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binds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one or more of those variables, to produce an expression having one or more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bound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 </a:t>
            </a:r>
            <a:r>
              <a:rPr lang="en-US" altLang="zh-TW" i="1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variables</a:t>
            </a:r>
            <a:r>
              <a:rPr lang="en-US" altLang="zh-TW" smtClean="0">
                <a:solidFill>
                  <a:schemeClr val="accent2"/>
                </a:solidFill>
                <a:ea typeface="新細明體" pitchFamily="18" charset="-120"/>
                <a:sym typeface="Symbol" pitchFamily="18" charset="2"/>
              </a:rPr>
              <a:t>.</a:t>
            </a:r>
            <a:endParaRPr lang="en-US" altLang="zh-TW" smtClean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TW" smtClean="0">
                <a:ea typeface="新細明體" pitchFamily="18" charset="-120"/>
              </a:rPr>
              <a:t>Free and Bound Variables</a:t>
            </a: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6122988" y="76200"/>
            <a:ext cx="294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altLang="zh-TW" sz="2000">
                <a:solidFill>
                  <a:schemeClr val="bg1"/>
                </a:solidFill>
                <a:ea typeface="新細明體" pitchFamily="18" charset="-120"/>
              </a:rPr>
              <a:t>Topic #3 – Predicate Logic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UpdatedBy xmlns="d12f77d6-7435-44c9-91b9-005915f196b3">
      <UserInfo>
        <DisplayName/>
        <AccountId xsi:nil="true"/>
        <AccountType/>
      </UserInfo>
    </UpdatedBy>
    <TaxCatchAll xmlns="a14683dc-acff-4aa3-9ceb-a35f8ebed1f0" xsi:nil="true"/>
    <Size xmlns="d12f77d6-7435-44c9-91b9-005915f196b3"/>
  </documentManagement>
</p:properties>
</file>

<file path=customXml/itemProps1.xml><?xml version="1.0" encoding="utf-8"?>
<ds:datastoreItem xmlns:ds="http://schemas.openxmlformats.org/officeDocument/2006/customXml" ds:itemID="{94711DA3-67C7-4892-9F86-F7D4AD720E55}"/>
</file>

<file path=customXml/itemProps2.xml><?xml version="1.0" encoding="utf-8"?>
<ds:datastoreItem xmlns:ds="http://schemas.openxmlformats.org/officeDocument/2006/customXml" ds:itemID="{65C5734D-6DE2-4875-9B0E-43194D5F1058}"/>
</file>

<file path=customXml/itemProps3.xml><?xml version="1.0" encoding="utf-8"?>
<ds:datastoreItem xmlns:ds="http://schemas.openxmlformats.org/officeDocument/2006/customXml" ds:itemID="{3AE1989C-0F2F-450A-B916-151494C4974A}"/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1745</Words>
  <Application>Microsoft Office PowerPoint</Application>
  <PresentationFormat>On-screen Show (4:3)</PresentationFormat>
  <Paragraphs>230</Paragraphs>
  <Slides>45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Office Theme</vt:lpstr>
      <vt:lpstr>Predicate Logic</vt:lpstr>
      <vt:lpstr>Subjects and Predicates</vt:lpstr>
      <vt:lpstr>More About Predicates</vt:lpstr>
      <vt:lpstr>Propositional Functions</vt:lpstr>
      <vt:lpstr>Universes of Discourse (U.D.s)</vt:lpstr>
      <vt:lpstr>Quantifier Expressions</vt:lpstr>
      <vt:lpstr>The Existential Quantifier </vt:lpstr>
      <vt:lpstr>The Universal Quantifier </vt:lpstr>
      <vt:lpstr>Free and Bound Variables</vt:lpstr>
      <vt:lpstr>Example of Binding</vt:lpstr>
      <vt:lpstr>Applications of Predicate Logic</vt:lpstr>
      <vt:lpstr>Nesting of Quantifiers</vt:lpstr>
      <vt:lpstr>Review: Predicate Logic</vt:lpstr>
      <vt:lpstr>Quantifier Exercise</vt:lpstr>
      <vt:lpstr>Example:</vt:lpstr>
      <vt:lpstr>Symbolize the expression</vt:lpstr>
      <vt:lpstr>Quantifier Equivalence Laws</vt:lpstr>
      <vt:lpstr>PowerPoint Presentation</vt:lpstr>
      <vt:lpstr> Exercise Write the following using quantifiers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</vt:lpstr>
      <vt:lpstr>EXAMPLE</vt:lpstr>
      <vt:lpstr>PowerPoint Presentation</vt:lpstr>
      <vt:lpstr>PowerPoint Presentation</vt:lpstr>
      <vt:lpstr>Symbolise the expression “All rabbits are faster than all tortoises”</vt:lpstr>
      <vt:lpstr>Symbolise and negate the following statement</vt:lpstr>
      <vt:lpstr>Rule US (Universal Specification)</vt:lpstr>
      <vt:lpstr>Rule ES (Existential Specification)</vt:lpstr>
      <vt:lpstr>Rule UG (Universal Generalization)</vt:lpstr>
      <vt:lpstr>Rule EG (Existential Generalization</vt:lpstr>
      <vt:lpstr>Example</vt:lpstr>
      <vt:lpstr>Example</vt:lpstr>
      <vt:lpstr>Practice Problems</vt:lpstr>
      <vt:lpstr>Example (more than one variable)</vt:lpstr>
      <vt:lpstr>More Equivalence Laws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VITCC</dc:creator>
  <cp:lastModifiedBy>admin</cp:lastModifiedBy>
  <cp:revision>14</cp:revision>
  <dcterms:created xsi:type="dcterms:W3CDTF">2006-08-16T00:00:00Z</dcterms:created>
  <dcterms:modified xsi:type="dcterms:W3CDTF">2021-08-24T11:08:48Z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</Properties>
</file>