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3.xml" ContentType="application/vnd.openxmlformats-officedocument.customXmlProperties+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customXml/_rels/item1.xml.rels" ContentType="application/vnd.openxmlformats-package.relationships+xml"/>
  <Override PartName="/customXml/_rels/item2.xml.rels" ContentType="application/vnd.openxmlformats-package.relationships+xml"/>
  <Override PartName="/customXml/_rels/item3.xml.rels" ContentType="application/vnd.openxmlformats-package.relationships+xml"/>
  <Override PartName="/customXml/item3.xml" ContentType="application/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_rels/notesSlide41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58.xml.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7.xml.rels" ContentType="application/vnd.openxmlformats-package.relationships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Layouts/slideLayout5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_rels/slideLayout5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79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84.xml.rels" ContentType="application/vnd.openxmlformats-package.relationships+xml"/>
  <Override PartName="/ppt/notesMasters/notesMaster1.xml" ContentType="application/vnd.openxmlformats-officedocument.presentationml.notesMaster+xml"/>
  <Override PartName="/ppt/notesMasters/_rels/notesMaster1.xml.rels" ContentType="application/vnd.openxmlformats-package.relationships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32.xml" ContentType="application/vnd.openxmlformats-officedocument.presentationml.slide+xml"/>
  <Override PartName="/ppt/slides/slide54.xml" ContentType="application/vnd.openxmlformats-officedocument.presentationml.slide+xml"/>
  <Override PartName="/ppt/slides/slide11.xml" ContentType="application/vnd.openxmlformats-officedocument.presentationml.slide+xml"/>
  <Override PartName="/ppt/slides/slide33.xml" ContentType="application/vnd.openxmlformats-officedocument.presentationml.slide+xml"/>
  <Override PartName="/ppt/slides/slide55.xml" ContentType="application/vnd.openxmlformats-officedocument.presentationml.slide+xml"/>
  <Override PartName="/ppt/slides/slide12.xml" ContentType="application/vnd.openxmlformats-officedocument.presentationml.slide+xml"/>
  <Override PartName="/ppt/slides/slide34.xml" ContentType="application/vnd.openxmlformats-officedocument.presentationml.slide+xml"/>
  <Override PartName="/ppt/slides/slide56.xml" ContentType="application/vnd.openxmlformats-officedocument.presentationml.slide+xml"/>
  <Override PartName="/ppt/slides/slide13.xml" ContentType="application/vnd.openxmlformats-officedocument.presentationml.slide+xml"/>
  <Override PartName="/ppt/slides/slide35.xml" ContentType="application/vnd.openxmlformats-officedocument.presentationml.slide+xml"/>
  <Override PartName="/ppt/slides/slide57.xml" ContentType="application/vnd.openxmlformats-officedocument.presentationml.slide+xml"/>
  <Override PartName="/ppt/slides/slide14.xml" ContentType="application/vnd.openxmlformats-officedocument.presentationml.slide+xml"/>
  <Override PartName="/ppt/slides/slide36.xml" ContentType="application/vnd.openxmlformats-officedocument.presentationml.slide+xml"/>
  <Override PartName="/ppt/slides/slide58.xml" ContentType="application/vnd.openxmlformats-officedocument.presentationml.slide+xml"/>
  <Override PartName="/ppt/slides/slide15.xml" ContentType="application/vnd.openxmlformats-officedocument.presentationml.slide+xml"/>
  <Override PartName="/ppt/slides/slide37.xml" ContentType="application/vnd.openxmlformats-officedocument.presentationml.slide+xml"/>
  <Override PartName="/ppt/slides/slide59.xml" ContentType="application/vnd.openxmlformats-officedocument.presentationml.slide+xml"/>
  <Override PartName="/ppt/slides/slide16.xml" ContentType="application/vnd.openxmlformats-officedocument.presentationml.slide+xml"/>
  <Override PartName="/ppt/slides/slide38.xml" ContentType="application/vnd.openxmlformats-officedocument.presentationml.slide+xml"/>
  <Override PartName="/ppt/slides/slide17.xml" ContentType="application/vnd.openxmlformats-officedocument.presentationml.slide+xml"/>
  <Override PartName="/ppt/slides/slide39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42.xml" ContentType="application/vnd.openxmlformats-officedocument.presentationml.slide+xml"/>
  <Override PartName="/ppt/slides/slide64.xml" ContentType="application/vnd.openxmlformats-officedocument.presentationml.slide+xml"/>
  <Override PartName="/ppt/slides/slide21.xml" ContentType="application/vnd.openxmlformats-officedocument.presentationml.slide+xml"/>
  <Override PartName="/ppt/slides/slide43.xml" ContentType="application/vnd.openxmlformats-officedocument.presentationml.slide+xml"/>
  <Override PartName="/ppt/slides/slide22.xml" ContentType="application/vnd.openxmlformats-officedocument.presentationml.slide+xml"/>
  <Override PartName="/ppt/slides/slide44.xml" ContentType="application/vnd.openxmlformats-officedocument.presentationml.slide+xml"/>
  <Override PartName="/ppt/slides/slide23.xml" ContentType="application/vnd.openxmlformats-officedocument.presentationml.slide+xml"/>
  <Override PartName="/ppt/slides/slide45.xml" ContentType="application/vnd.openxmlformats-officedocument.presentationml.slide+xml"/>
  <Override PartName="/ppt/slides/slide24.xml" ContentType="application/vnd.openxmlformats-officedocument.presentationml.slide+xml"/>
  <Override PartName="/ppt/slides/slide46.xml" ContentType="application/vnd.openxmlformats-officedocument.presentationml.slide+xml"/>
  <Override PartName="/ppt/slides/slide25.xml" ContentType="application/vnd.openxmlformats-officedocument.presentationml.slide+xml"/>
  <Override PartName="/ppt/slides/slide47.xml" ContentType="application/vnd.openxmlformats-officedocument.presentationml.slide+xml"/>
  <Override PartName="/ppt/slides/slide26.xml" ContentType="application/vnd.openxmlformats-officedocument.presentationml.slide+xml"/>
  <Override PartName="/ppt/slides/slide48.xml" ContentType="application/vnd.openxmlformats-officedocument.presentationml.slide+xml"/>
  <Override PartName="/ppt/slides/slide27.xml" ContentType="application/vnd.openxmlformats-officedocument.presentationml.slide+xml"/>
  <Override PartName="/ppt/slides/slide49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52.xml" ContentType="application/vnd.openxmlformats-officedocument.presentationml.slide+xml"/>
  <Override PartName="/ppt/slides/slide31.xml" ContentType="application/vnd.openxmlformats-officedocument.presentationml.slide+xml"/>
  <Override PartName="/ppt/slides/slide53.xml" ContentType="application/vnd.openxmlformats-officedocument.presentationml.slide+xml"/>
  <Override PartName="/ppt/slides/slide40.xml" ContentType="application/vnd.openxmlformats-officedocument.presentationml.slide+xml"/>
  <Override PartName="/ppt/slides/slide62.xml" ContentType="application/vnd.openxmlformats-officedocument.presentationml.slide+xml"/>
  <Override PartName="/ppt/slides/slide41.xml" ContentType="application/vnd.openxmlformats-officedocument.presentationml.slide+xml"/>
  <Override PartName="/ppt/slides/slide63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54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55.xml.rels" ContentType="application/vnd.openxmlformats-package.relationships+xml"/>
  <Override PartName="/ppt/slides/_rels/slide33.xml.rels" ContentType="application/vnd.openxmlformats-package.relationships+xml"/>
  <Override PartName="/ppt/slides/_rels/slide11.xml.rels" ContentType="application/vnd.openxmlformats-package.relationships+xml"/>
  <Override PartName="/ppt/slides/_rels/slide56.xml.rels" ContentType="application/vnd.openxmlformats-package.relationships+xml"/>
  <Override PartName="/ppt/slides/_rels/slide34.xml.rels" ContentType="application/vnd.openxmlformats-package.relationships+xml"/>
  <Override PartName="/ppt/slides/_rels/slide12.xml.rels" ContentType="application/vnd.openxmlformats-package.relationships+xml"/>
  <Override PartName="/ppt/slides/_rels/slide57.xml.rels" ContentType="application/vnd.openxmlformats-package.relationships+xml"/>
  <Override PartName="/ppt/slides/_rels/slide35.xml.rels" ContentType="application/vnd.openxmlformats-package.relationships+xml"/>
  <Override PartName="/ppt/slides/_rels/slide13.xml.rels" ContentType="application/vnd.openxmlformats-package.relationships+xml"/>
  <Override PartName="/ppt/slides/_rels/slide58.xml.rels" ContentType="application/vnd.openxmlformats-package.relationships+xml"/>
  <Override PartName="/ppt/slides/_rels/slide36.xml.rels" ContentType="application/vnd.openxmlformats-package.relationships+xml"/>
  <Override PartName="/ppt/slides/_rels/slide14.xml.rels" ContentType="application/vnd.openxmlformats-package.relationships+xml"/>
  <Override PartName="/ppt/slides/_rels/slide59.xml.rels" ContentType="application/vnd.openxmlformats-package.relationships+xml"/>
  <Override PartName="/ppt/slides/_rels/slide37.xml.rels" ContentType="application/vnd.openxmlformats-package.relationships+xml"/>
  <Override PartName="/ppt/slides/_rels/slide15.xml.rels" ContentType="application/vnd.openxmlformats-package.relationships+xml"/>
  <Override PartName="/ppt/slides/_rels/slide38.xml.rels" ContentType="application/vnd.openxmlformats-package.relationships+xml"/>
  <Override PartName="/ppt/slides/_rels/slide16.xml.rels" ContentType="application/vnd.openxmlformats-package.relationships+xml"/>
  <Override PartName="/ppt/slides/_rels/slide39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64.xml.rels" ContentType="application/vnd.openxmlformats-package.relationships+xml"/>
  <Override PartName="/ppt/slides/_rels/slide42.xml.rels" ContentType="application/vnd.openxmlformats-package.relationships+xml"/>
  <Override PartName="/ppt/slides/_rels/slide20.xml.rels" ContentType="application/vnd.openxmlformats-package.relationships+xml"/>
  <Override PartName="/ppt/slides/_rels/slide43.xml.rels" ContentType="application/vnd.openxmlformats-package.relationships+xml"/>
  <Override PartName="/ppt/slides/_rels/slide21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45.xml.rels" ContentType="application/vnd.openxmlformats-package.relationships+xml"/>
  <Override PartName="/ppt/slides/_rels/slide23.xml.rels" ContentType="application/vnd.openxmlformats-package.relationships+xml"/>
  <Override PartName="/ppt/slides/_rels/slide46.xml.rels" ContentType="application/vnd.openxmlformats-package.relationships+xml"/>
  <Override PartName="/ppt/slides/_rels/slide24.xml.rels" ContentType="application/vnd.openxmlformats-package.relationships+xml"/>
  <Override PartName="/ppt/slides/_rels/slide47.xml.rels" ContentType="application/vnd.openxmlformats-package.relationships+xml"/>
  <Override PartName="/ppt/slides/_rels/slide25.xml.rels" ContentType="application/vnd.openxmlformats-package.relationships+xml"/>
  <Override PartName="/ppt/slides/_rels/slide48.xml.rels" ContentType="application/vnd.openxmlformats-package.relationships+xml"/>
  <Override PartName="/ppt/slides/_rels/slide26.xml.rels" ContentType="application/vnd.openxmlformats-package.relationships+xml"/>
  <Override PartName="/ppt/slides/_rels/slide49.xml.rels" ContentType="application/vnd.openxmlformats-package.relationships+xml"/>
  <Override PartName="/ppt/slides/_rels/slide27.xml.rels" ContentType="application/vnd.openxmlformats-package.relationships+xml"/>
  <Override PartName="/ppt/slides/_rels/slide28.xml.rels" ContentType="application/vnd.openxmlformats-package.relationships+xml"/>
  <Override PartName="/ppt/slides/_rels/slide29.xml.rels" ContentType="application/vnd.openxmlformats-package.relationships+xml"/>
  <Override PartName="/ppt/slides/_rels/slide52.xml.rels" ContentType="application/vnd.openxmlformats-package.relationships+xml"/>
  <Override PartName="/ppt/slides/_rels/slide30.xml.rels" ContentType="application/vnd.openxmlformats-package.relationships+xml"/>
  <Override PartName="/ppt/slides/_rels/slide53.xml.rels" ContentType="application/vnd.openxmlformats-package.relationships+xml"/>
  <Override PartName="/ppt/slides/_rels/slide31.xml.rels" ContentType="application/vnd.openxmlformats-package.relationships+xml"/>
  <Override PartName="/ppt/slides/_rels/slide62.xml.rels" ContentType="application/vnd.openxmlformats-package.relationships+xml"/>
  <Override PartName="/ppt/slides/_rels/slide40.xml.rels" ContentType="application/vnd.openxmlformats-package.relationships+xml"/>
  <Override PartName="/ppt/slides/_rels/slide63.xml.rels" ContentType="application/vnd.openxmlformats-package.relationships+xml"/>
  <Override PartName="/ppt/slides/_rels/slide41.xml.rels" ContentType="application/vnd.openxmlformats-package.relationships+xml"/>
  <Override PartName="/ppt/slides/_rels/slide50.xml.rels" ContentType="application/vnd.openxmlformats-package.relationships+xml"/>
  <Override PartName="/ppt/slides/_rels/slide51.xml.rels" ContentType="application/vnd.openxmlformats-package.relationships+xml"/>
  <Override PartName="/ppt/slides/_rels/slide60.xml.rels" ContentType="application/vnd.openxmlformats-package.relationships+xml"/>
  <Override PartName="/ppt/slides/_rels/slide61.xml.rels" ContentType="application/vnd.openxmlformats-package.relationships+xml"/>
  <Override PartName="/ppt/embeddings/oleObject1.bin" ContentType="application/vnd.openxmlformats-officedocument.oleObject"/>
  <Override PartName="/ppt/media/image1.png" ContentType="image/png"/>
  <Override PartName="/ppt/media/image51.png" ContentType="image/png"/>
  <Override PartName="/ppt/media/image2.png" ContentType="image/png"/>
  <Override PartName="/ppt/media/image52.png" ContentType="image/png"/>
  <Override PartName="/ppt/media/image30.png" ContentType="image/png"/>
  <Override PartName="/ppt/media/image3.png" ContentType="image/png"/>
  <Override PartName="/ppt/media/image4.png" ContentType="image/png"/>
  <Override PartName="/ppt/media/image53.png" ContentType="image/png"/>
  <Override PartName="/ppt/media/image31.png" ContentType="image/png"/>
  <Override PartName="/ppt/media/image5.png" ContentType="image/png"/>
  <Override PartName="/ppt/media/image10.png" ContentType="image/png"/>
  <Override PartName="/ppt/media/image32.png" ContentType="image/png"/>
  <Override PartName="/ppt/media/image54.png" ContentType="image/png"/>
  <Override PartName="/ppt/media/image6.png" ContentType="image/png"/>
  <Override PartName="/ppt/media/image11.png" ContentType="image/png"/>
  <Override PartName="/ppt/media/image33.png" ContentType="image/png"/>
  <Override PartName="/ppt/media/image55.png" ContentType="image/png"/>
  <Override PartName="/ppt/media/image7.png" ContentType="image/png"/>
  <Override PartName="/ppt/media/image12.png" ContentType="image/png"/>
  <Override PartName="/ppt/media/image34.png" ContentType="image/png"/>
  <Override PartName="/ppt/media/image8.png" ContentType="image/png"/>
  <Override PartName="/ppt/media/image13.png" ContentType="image/png"/>
  <Override PartName="/ppt/media/image35.png" ContentType="image/png"/>
  <Override PartName="/ppt/media/image9.wmf" ContentType="image/x-wmf"/>
  <Override PartName="/ppt/media/image50.jpeg" ContentType="image/jpeg"/>
  <Override PartName="/ppt/media/image14.png" ContentType="image/png"/>
  <Override PartName="/ppt/media/image36.png" ContentType="image/png"/>
  <Override PartName="/ppt/media/image15.png" ContentType="image/png"/>
  <Override PartName="/ppt/media/image37.png" ContentType="image/png"/>
  <Override PartName="/ppt/media/image41.wmf" ContentType="image/x-wmf"/>
  <Override PartName="/ppt/media/image16.png" ContentType="image/png"/>
  <Override PartName="/ppt/media/image38.png" ContentType="image/png"/>
  <Override PartName="/ppt/media/image17.png" ContentType="image/png"/>
  <Override PartName="/ppt/media/image39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42.png" ContentType="image/png"/>
  <Override PartName="/ppt/media/image21.png" ContentType="image/png"/>
  <Override PartName="/ppt/media/image43.png" ContentType="image/png"/>
  <Override PartName="/ppt/media/image22.png" ContentType="image/png"/>
  <Override PartName="/ppt/media/image44.png" ContentType="image/png"/>
  <Override PartName="/ppt/media/image23.png" ContentType="image/png"/>
  <Override PartName="/ppt/media/image45.png" ContentType="image/png"/>
  <Override PartName="/ppt/media/image24.png" ContentType="image/png"/>
  <Override PartName="/ppt/media/image46.png" ContentType="image/png"/>
  <Override PartName="/ppt/media/image25.png" ContentType="image/png"/>
  <Override PartName="/ppt/media/image47.png" ContentType="image/png"/>
  <Override PartName="/ppt/media/image26.png" ContentType="image/png"/>
  <Override PartName="/ppt/media/image48.png" ContentType="image/png"/>
  <Override PartName="/ppt/media/image27.png" ContentType="image/png"/>
  <Override PartName="/ppt/media/image49.png" ContentType="image/png"/>
  <Override PartName="/ppt/media/image28.png" ContentType="image/png"/>
  <Override PartName="/ppt/media/image29.png" ContentType="image/png"/>
  <Override PartName="/ppt/media/image40.png" ContentType="image/png"/>
  <Override PartName="/ppt/_rels/presentation.xml.rels" ContentType="application/vnd.openxmlformats-package.relationships+xml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89" r:id="rId43"/>
    <p:sldId id="290" r:id="rId44"/>
    <p:sldId id="291" r:id="rId45"/>
    <p:sldId id="292" r:id="rId46"/>
    <p:sldId id="293" r:id="rId47"/>
    <p:sldId id="294" r:id="rId48"/>
    <p:sldId id="295" r:id="rId49"/>
    <p:sldId id="296" r:id="rId50"/>
    <p:sldId id="297" r:id="rId51"/>
    <p:sldId id="298" r:id="rId52"/>
    <p:sldId id="299" r:id="rId53"/>
    <p:sldId id="300" r:id="rId54"/>
    <p:sldId id="301" r:id="rId55"/>
    <p:sldId id="302" r:id="rId56"/>
    <p:sldId id="303" r:id="rId57"/>
    <p:sldId id="304" r:id="rId58"/>
    <p:sldId id="305" r:id="rId59"/>
    <p:sldId id="306" r:id="rId60"/>
    <p:sldId id="307" r:id="rId61"/>
    <p:sldId id="308" r:id="rId62"/>
    <p:sldId id="309" r:id="rId63"/>
    <p:sldId id="310" r:id="rId64"/>
    <p:sldId id="311" r:id="rId65"/>
    <p:sldId id="312" r:id="rId66"/>
    <p:sldId id="313" r:id="rId67"/>
    <p:sldId id="314" r:id="rId68"/>
    <p:sldId id="315" r:id="rId69"/>
    <p:sldId id="316" r:id="rId70"/>
    <p:sldId id="317" r:id="rId71"/>
    <p:sldId id="318" r:id="rId72"/>
    <p:sldId id="319" r:id="rId73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33" Type="http://schemas.openxmlformats.org/officeDocument/2006/relationships/slide" Target="slides/slide24.xml"/><Relationship Id="rId34" Type="http://schemas.openxmlformats.org/officeDocument/2006/relationships/slide" Target="slides/slide25.xml"/><Relationship Id="rId35" Type="http://schemas.openxmlformats.org/officeDocument/2006/relationships/slide" Target="slides/slide26.xml"/><Relationship Id="rId36" Type="http://schemas.openxmlformats.org/officeDocument/2006/relationships/slide" Target="slides/slide27.xml"/><Relationship Id="rId37" Type="http://schemas.openxmlformats.org/officeDocument/2006/relationships/slide" Target="slides/slide28.xml"/><Relationship Id="rId38" Type="http://schemas.openxmlformats.org/officeDocument/2006/relationships/slide" Target="slides/slide29.xml"/><Relationship Id="rId39" Type="http://schemas.openxmlformats.org/officeDocument/2006/relationships/slide" Target="slides/slide30.xml"/><Relationship Id="rId40" Type="http://schemas.openxmlformats.org/officeDocument/2006/relationships/slide" Target="slides/slide31.xml"/><Relationship Id="rId41" Type="http://schemas.openxmlformats.org/officeDocument/2006/relationships/slide" Target="slides/slide32.xml"/><Relationship Id="rId42" Type="http://schemas.openxmlformats.org/officeDocument/2006/relationships/slide" Target="slides/slide33.xml"/><Relationship Id="rId43" Type="http://schemas.openxmlformats.org/officeDocument/2006/relationships/slide" Target="slides/slide34.xml"/><Relationship Id="rId44" Type="http://schemas.openxmlformats.org/officeDocument/2006/relationships/slide" Target="slides/slide35.xml"/><Relationship Id="rId45" Type="http://schemas.openxmlformats.org/officeDocument/2006/relationships/slide" Target="slides/slide36.xml"/><Relationship Id="rId46" Type="http://schemas.openxmlformats.org/officeDocument/2006/relationships/slide" Target="slides/slide37.xml"/><Relationship Id="rId47" Type="http://schemas.openxmlformats.org/officeDocument/2006/relationships/slide" Target="slides/slide38.xml"/><Relationship Id="rId48" Type="http://schemas.openxmlformats.org/officeDocument/2006/relationships/slide" Target="slides/slide39.xml"/><Relationship Id="rId49" Type="http://schemas.openxmlformats.org/officeDocument/2006/relationships/slide" Target="slides/slide40.xml"/><Relationship Id="rId50" Type="http://schemas.openxmlformats.org/officeDocument/2006/relationships/slide" Target="slides/slide41.xml"/><Relationship Id="rId51" Type="http://schemas.openxmlformats.org/officeDocument/2006/relationships/slide" Target="slides/slide42.xml"/><Relationship Id="rId52" Type="http://schemas.openxmlformats.org/officeDocument/2006/relationships/slide" Target="slides/slide43.xml"/><Relationship Id="rId53" Type="http://schemas.openxmlformats.org/officeDocument/2006/relationships/slide" Target="slides/slide44.xml"/><Relationship Id="rId54" Type="http://schemas.openxmlformats.org/officeDocument/2006/relationships/slide" Target="slides/slide45.xml"/><Relationship Id="rId55" Type="http://schemas.openxmlformats.org/officeDocument/2006/relationships/slide" Target="slides/slide46.xml"/><Relationship Id="rId56" Type="http://schemas.openxmlformats.org/officeDocument/2006/relationships/slide" Target="slides/slide47.xml"/><Relationship Id="rId57" Type="http://schemas.openxmlformats.org/officeDocument/2006/relationships/slide" Target="slides/slide48.xml"/><Relationship Id="rId58" Type="http://schemas.openxmlformats.org/officeDocument/2006/relationships/slide" Target="slides/slide49.xml"/><Relationship Id="rId59" Type="http://schemas.openxmlformats.org/officeDocument/2006/relationships/slide" Target="slides/slide50.xml"/><Relationship Id="rId60" Type="http://schemas.openxmlformats.org/officeDocument/2006/relationships/slide" Target="slides/slide51.xml"/><Relationship Id="rId61" Type="http://schemas.openxmlformats.org/officeDocument/2006/relationships/slide" Target="slides/slide52.xml"/><Relationship Id="rId62" Type="http://schemas.openxmlformats.org/officeDocument/2006/relationships/slide" Target="slides/slide53.xml"/><Relationship Id="rId63" Type="http://schemas.openxmlformats.org/officeDocument/2006/relationships/slide" Target="slides/slide54.xml"/><Relationship Id="rId64" Type="http://schemas.openxmlformats.org/officeDocument/2006/relationships/slide" Target="slides/slide55.xml"/><Relationship Id="rId65" Type="http://schemas.openxmlformats.org/officeDocument/2006/relationships/slide" Target="slides/slide56.xml"/><Relationship Id="rId66" Type="http://schemas.openxmlformats.org/officeDocument/2006/relationships/slide" Target="slides/slide57.xml"/><Relationship Id="rId67" Type="http://schemas.openxmlformats.org/officeDocument/2006/relationships/slide" Target="slides/slide58.xml"/><Relationship Id="rId68" Type="http://schemas.openxmlformats.org/officeDocument/2006/relationships/slide" Target="slides/slide59.xml"/><Relationship Id="rId69" Type="http://schemas.openxmlformats.org/officeDocument/2006/relationships/slide" Target="slides/slide60.xml"/><Relationship Id="rId70" Type="http://schemas.openxmlformats.org/officeDocument/2006/relationships/slide" Target="slides/slide61.xml"/><Relationship Id="rId71" Type="http://schemas.openxmlformats.org/officeDocument/2006/relationships/slide" Target="slides/slide62.xml"/><Relationship Id="rId72" Type="http://schemas.openxmlformats.org/officeDocument/2006/relationships/slide" Target="slides/slide63.xml"/><Relationship Id="rId73" Type="http://schemas.openxmlformats.org/officeDocument/2006/relationships/slide" Target="slides/slide64.xml"/><Relationship Id="rId7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Click to edit the notes' format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1" name="PlaceHolder 4"/>
          <p:cNvSpPr>
            <a:spLocks noGrp="1"/>
          </p:cNvSpPr>
          <p:nvPr>
            <p:ph type="dt" idx="22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2" name="PlaceHolder 5"/>
          <p:cNvSpPr>
            <a:spLocks noGrp="1"/>
          </p:cNvSpPr>
          <p:nvPr>
            <p:ph type="ftr" idx="23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3" name="PlaceHolder 6"/>
          <p:cNvSpPr>
            <a:spLocks noGrp="1"/>
          </p:cNvSpPr>
          <p:nvPr>
            <p:ph type="sldNum" idx="24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3259DC6B-B587-4822-B5C1-4745C62DB5CC}" type="slidenum"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58.xml.rels><?xml version="1.0" encoding="UTF-8"?>
<Relationships xmlns="http://schemas.openxmlformats.org/package/2006/relationships"><Relationship Id="rId1" Type="http://schemas.openxmlformats.org/officeDocument/2006/relationships/slide" Target="../slides/slide58.xml"/><Relationship Id="rId2" Type="http://schemas.openxmlformats.org/officeDocument/2006/relationships/notesMaster" Target="../notesMasters/notesMaster1.xml"/>
</Relationship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PlaceHolder 1"/>
          <p:cNvSpPr>
            <a:spLocks noGrp="1"/>
          </p:cNvSpPr>
          <p:nvPr>
            <p:ph type="sldNum" idx="77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AEC9DEA-3D76-4695-BB8B-F78035A24632}" type="slidenum">
              <a:rPr b="0" lang="en-GB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9" name="Text Box 2"/>
          <p:cNvSpPr/>
          <p:nvPr/>
        </p:nvSpPr>
        <p:spPr>
          <a:xfrm>
            <a:off x="1181160" y="685800"/>
            <a:ext cx="4498560" cy="342864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E" sz="1800" spc="-1" strike="noStrike">
              <a:solidFill>
                <a:srgbClr val="000000"/>
              </a:solidFill>
              <a:latin typeface="Verdana"/>
              <a:ea typeface="+mn-ea"/>
            </a:endParaRPr>
          </a:p>
        </p:txBody>
      </p:sp>
      <p:sp>
        <p:nvSpPr>
          <p:cNvPr id="920" name="PlaceHolder 2"/>
          <p:cNvSpPr>
            <a:spLocks noGrp="1"/>
          </p:cNvSpPr>
          <p:nvPr>
            <p:ph type="body"/>
          </p:nvPr>
        </p:nvSpPr>
        <p:spPr>
          <a:xfrm>
            <a:off x="687240" y="4343400"/>
            <a:ext cx="548280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PlaceHolder 1"/>
          <p:cNvSpPr>
            <a:spLocks noGrp="1"/>
          </p:cNvSpPr>
          <p:nvPr>
            <p:ph type="sldNum" idx="78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C8E47B7-B9C7-45AA-A589-6D108993359A}" type="slidenum">
              <a:rPr b="0" lang="en-GB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2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923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IE" sz="2000" spc="-1" strike="noStrike">
                <a:solidFill>
                  <a:srgbClr val="000000"/>
                </a:solidFill>
                <a:latin typeface="Arial"/>
              </a:rPr>
              <a:t>A partition P1 precedes a partition P2 if the integers in P1 can be added to obtain the partition P2.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PlaceHolder 1"/>
          <p:cNvSpPr>
            <a:spLocks noGrp="1"/>
          </p:cNvSpPr>
          <p:nvPr>
            <p:ph type="sldNum" idx="79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1AE79BA-980A-4199-AF1A-3D2DE7A1A4F4}" type="slidenum">
              <a:rPr b="0" lang="en-GB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5" name="PlaceHolder 2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926" name="PlaceHolder 3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16000" indent="0">
              <a:lnSpc>
                <a:spcPct val="100000"/>
              </a:lnSpc>
              <a:buNone/>
            </a:pPr>
            <a:r>
              <a:rPr b="0" lang="en-IE" sz="2000" spc="-1" strike="noStrike">
                <a:solidFill>
                  <a:srgbClr val="000000"/>
                </a:solidFill>
                <a:latin typeface="Arial"/>
              </a:rPr>
              <a:t>From Schaum’s Discrete Mathematics.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For two natural numbers m and n the divisibility relation (|) can be written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|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if </a:t>
            </a:r>
            <a:r>
              <a:rPr b="0" i="1" lang="en-US" sz="2000" spc="-1" strike="noStrike">
                <a:solidFill>
                  <a:srgbClr val="000000"/>
                </a:solidFill>
                <a:latin typeface="Arial"/>
              </a:rPr>
              <a:t>n divides m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without remainder. 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PlaceHolder 1"/>
          <p:cNvSpPr>
            <a:spLocks noGrp="1"/>
          </p:cNvSpPr>
          <p:nvPr>
            <p:ph type="sldNum" idx="80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A441599-4721-4378-A5BC-C9849F57F101}" type="slidenum">
              <a:rPr b="0" lang="en-GB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8" name="Text Box 1"/>
          <p:cNvSpPr/>
          <p:nvPr/>
        </p:nvSpPr>
        <p:spPr>
          <a:xfrm>
            <a:off x="1181160" y="685800"/>
            <a:ext cx="4487400" cy="341748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IE" sz="1800" spc="-1" strike="noStrike">
              <a:solidFill>
                <a:srgbClr val="000000"/>
              </a:solidFill>
              <a:latin typeface="Verdana"/>
              <a:ea typeface="+mn-ea"/>
            </a:endParaRPr>
          </a:p>
        </p:txBody>
      </p:sp>
      <p:sp>
        <p:nvSpPr>
          <p:cNvPr id="929" name="PlaceHolder 2"/>
          <p:cNvSpPr>
            <a:spLocks noGrp="1"/>
          </p:cNvSpPr>
          <p:nvPr>
            <p:ph type="body"/>
          </p:nvPr>
        </p:nvSpPr>
        <p:spPr>
          <a:xfrm>
            <a:off x="687240" y="4343400"/>
            <a:ext cx="5473440" cy="4113000"/>
          </a:xfrm>
          <a:prstGeom prst="rect">
            <a:avLst/>
          </a:prstGeom>
          <a:noFill/>
          <a:ln w="0">
            <a:noFill/>
          </a:ln>
        </p:spPr>
        <p:txBody>
          <a:bodyPr lIns="87480" rIns="87480" tIns="43560" bIns="43560" anchor="ctr">
            <a:noAutofit/>
          </a:bodyPr>
          <a:p>
            <a:pPr marL="216000" indent="0">
              <a:buNone/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18A8AA1-9C19-4614-B122-F8BE95B0616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70115EF-DB72-4D53-B72F-9728935CAD4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75C0D82-EB5D-438F-AA62-3D76F36D68D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4783C2C-CF66-47D3-A9B0-8D05307F0AA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5321064-EACD-4313-988F-71F46A571AD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0239648-5BB8-43D2-829A-358F4E5C721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9CE0018-D664-42DA-BB94-25C3DEEAFBB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377DFAB-DC76-4A3E-8040-039E95EE4AD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22A4049-59DF-4402-B2A1-8E0CA7DE532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A0F8BFC-87C9-4BCF-8F92-174ABE9A9B3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744FC2D-C354-4603-928A-FCB1234CCC9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9B6E4B2-37FC-4B1C-8EF6-FB4F8A78A73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4C2D192-6A92-41A5-8770-AA1EBAD7D31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7189D42-5CD7-4969-9A5B-108E387FF31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4A1B79A-CA25-43E8-A9A5-CF0A14C3CAC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6066F44-F6E6-4EDE-814B-52ECEF93FFA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07477F9-B56F-4D05-B3FB-B7C90313293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BF16D78F-ED1A-4BD8-9F31-B8B5C89012E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2C98752-0440-4257-84CA-13AD65D31E3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98DCB53-B235-4143-A527-F0FE6C0D6B2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029F655-6C68-4D82-BC06-087F46D9646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A4F17EE-ED94-4F8F-8392-D1A84F3588E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F240FFC-5761-4A75-A287-DE6CC65F624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315CD82-4E57-4C63-B20D-83AEA125D59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F454E62-17F2-43A3-8F0A-CFF574ACF82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E2AA102-C500-4585-AEF2-2907ABE2E6A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F7CDC11-7785-42B1-8655-04E290F67D9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D10C03C-0F6E-4C22-8BD2-82D3693E9B1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6D83815-66D1-4699-8A65-7650CF94CE5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A8450B5-A9E2-4AA4-A517-B49561D54CC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7933FB6-9F30-420E-A589-D6FBBDB2EE4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501323E-D331-472D-864D-E51B7775ECE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DEC9601-C8FA-482A-8141-8BECA0F0C3B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3B82AF1-82F0-48B0-AA80-571C78480B8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804711A-FAB8-4E2F-9994-E1B2C097B15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42A07AB-1CD6-4BFF-BF23-9A8B839AF3E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BD2C25C-2550-4A86-BE26-4629AD93BDF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D454AD1D-95D6-498B-9E84-42F60F756E6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704FBB6-9B3A-45BF-91BB-71C48FA02A9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9DB421D-0E21-484F-887B-3E9FB3DD473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50DEFF9-9E2C-4F41-827C-BD079DA0165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BC552EA-B458-43C9-8716-26CAD8E86D2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2DF46CF-8E1F-49E3-9894-6DA1128AEAE8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070008DF-3E64-4B05-B8CD-71BEC6EDE7C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9BC6076-8CD4-41E5-B864-EBEF4A52FFA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975B11E3-EF91-4DD3-9ED9-12C46634C0C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38FEEC26-C41B-4F36-A2E3-5D1B008F99F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D65E9B40-1248-4B67-952D-68B733BDAF4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73EC674B-F056-4148-BB96-E957D593738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0B278CE7-A484-4273-A2FD-447FDA4460E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DA905B89-A3F1-42B9-85DF-BE813E3352D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1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2C7EBC1B-2129-4CEE-BF51-B6CDF1B98A7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6E863D21-2FB3-474B-A626-B87560A37F4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F54E4940-CAE9-41D5-9A6C-6CF38953C13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5AAF8969-0146-461D-9C11-B9BD4BEE2F6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A130C75-2C89-4173-93EF-3C015618D1F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8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0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53E25974-F0C4-426B-A3AA-F2C25C15321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A2DC3375-DF0B-4570-87D0-7DE09EB5110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21CD9D57-CBC9-4EBB-8EB1-1984443DE7D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2F1630AF-2F45-4669-B06D-CB923E86CE5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25DF6BEA-DE68-4283-B264-5C94C66EDDB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458D6E05-C407-4EA9-BD13-325CEC0FC08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F6A132E0-C7CD-4911-B705-12EAAAFCB02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19933DE1-0908-4A23-9AC0-EB227CCC157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DFD64258-DE42-45E5-9AF9-20CFD4A7239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541EF4DF-0D52-419E-B8C6-05CE56613A7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219704B-6D79-44C1-B646-AA0F8648EB8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A3155AF5-064C-4765-A99A-F74E30656C3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7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6E0E4652-603E-45E1-BC4A-D99EEE418878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0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1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2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3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4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56D2E678-C1B4-4547-A2D9-B4E8D00A73D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5E1A65A3-DCBB-4979-AE22-15FB3F8C614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4DE034BD-643A-4B6F-89F8-E9F40E2E9A1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45D55B98-F371-4A5E-A6D6-63D19056E94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B4F57DFA-3C27-4125-B93A-6F9190E81D9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8F9E162F-8A3A-4668-BB1D-2B13E2C6B7C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BFA13C5E-8F5E-4A31-A7D0-393D046F9C9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4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0896D3D7-3405-4B33-9EF9-443B1038704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FA147D2-B156-4513-B18D-7E317481E3B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BC08D7CF-431B-45C9-8829-6056FBF12A0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2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A06EDE68-9419-4043-BA99-5617049B187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5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65F92A9F-C734-46E7-AB80-6DDB49E560C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9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0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DF7B4A16-649A-49EB-A767-0CA96EBC532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4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5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6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7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5FD426CE-B581-45BC-8CC5-DFD91232C20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E2037FF-5CA0-42F1-830B-92FD6350ED8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I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49.xml"/><Relationship Id="rId3" Type="http://schemas.openxmlformats.org/officeDocument/2006/relationships/slideLayout" Target="../slideLayouts/slideLayout50.xml"/><Relationship Id="rId4" Type="http://schemas.openxmlformats.org/officeDocument/2006/relationships/slideLayout" Target="../slideLayouts/slideLayout51.xml"/><Relationship Id="rId5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4.xml"/><Relationship Id="rId8" Type="http://schemas.openxmlformats.org/officeDocument/2006/relationships/slideLayout" Target="../slideLayouts/slideLayout55.xml"/><Relationship Id="rId9" Type="http://schemas.openxmlformats.org/officeDocument/2006/relationships/slideLayout" Target="../slideLayouts/slideLayout56.xml"/><Relationship Id="rId10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1.xml"/><Relationship Id="rId3" Type="http://schemas.openxmlformats.org/officeDocument/2006/relationships/slideLayout" Target="../slideLayouts/slideLayout62.xml"/><Relationship Id="rId4" Type="http://schemas.openxmlformats.org/officeDocument/2006/relationships/slideLayout" Target="../slideLayouts/slideLayout63.xml"/><Relationship Id="rId5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6.xml"/><Relationship Id="rId8" Type="http://schemas.openxmlformats.org/officeDocument/2006/relationships/slideLayout" Target="../slideLayouts/slideLayout67.xml"/><Relationship Id="rId9" Type="http://schemas.openxmlformats.org/officeDocument/2006/relationships/slideLayout" Target="../slideLayouts/slideLayout68.xml"/><Relationship Id="rId10" Type="http://schemas.openxmlformats.org/officeDocument/2006/relationships/slideLayout" Target="../slideLayouts/slideLayout69.xml"/><Relationship Id="rId11" Type="http://schemas.openxmlformats.org/officeDocument/2006/relationships/slideLayout" Target="../slideLayouts/slideLayout70.xml"/><Relationship Id="rId12" Type="http://schemas.openxmlformats.org/officeDocument/2006/relationships/slideLayout" Target="../slideLayouts/slideLayout71.xml"/><Relationship Id="rId13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3.xml"/><Relationship Id="rId3" Type="http://schemas.openxmlformats.org/officeDocument/2006/relationships/slideLayout" Target="../slideLayouts/slideLayout74.xml"/><Relationship Id="rId4" Type="http://schemas.openxmlformats.org/officeDocument/2006/relationships/slideLayout" Target="../slideLayouts/slideLayout75.xml"/><Relationship Id="rId5" Type="http://schemas.openxmlformats.org/officeDocument/2006/relationships/slideLayout" Target="../slideLayouts/slideLayout76.xml"/><Relationship Id="rId6" Type="http://schemas.openxmlformats.org/officeDocument/2006/relationships/slideLayout" Target="../slideLayouts/slideLayout77.xml"/><Relationship Id="rId7" Type="http://schemas.openxmlformats.org/officeDocument/2006/relationships/slideLayout" Target="../slideLayouts/slideLayout78.xml"/><Relationship Id="rId8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2.xml"/><Relationship Id="rId12" Type="http://schemas.openxmlformats.org/officeDocument/2006/relationships/slideLayout" Target="../slideLayouts/slideLayout83.xml"/><Relationship Id="rId13" Type="http://schemas.openxmlformats.org/officeDocument/2006/relationships/slideLayout" Target="../slideLayouts/slideLayout8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FB30E38-74A9-47B9-A450-08E3A88460C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1370160" y="301680"/>
            <a:ext cx="731340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1370160" y="1827360"/>
            <a:ext cx="357948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5102280" y="1827360"/>
            <a:ext cx="3580920" cy="1980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5102280" y="3960720"/>
            <a:ext cx="3580920" cy="1980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&lt;footer&gt;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638EAF7-F643-45E8-8A1C-3FECBBC452E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370160" y="301680"/>
            <a:ext cx="731340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1370160" y="1827360"/>
            <a:ext cx="357948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86000"/>
          </a:bodyPr>
          <a:p>
            <a:pPr marL="371520" indent="-27864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7864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2" marL="1114560" indent="-24768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486080" indent="-18576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1857600" indent="-1857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5" marL="2229120" indent="-1857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6" marL="2600640" indent="-18576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body"/>
          </p:nvPr>
        </p:nvSpPr>
        <p:spPr>
          <a:xfrm>
            <a:off x="5102280" y="1827360"/>
            <a:ext cx="358092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&lt;footer&gt;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A76111F-138D-47E2-AD4C-956D2F73EB9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370160" y="301680"/>
            <a:ext cx="731340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1370160" y="1827360"/>
            <a:ext cx="357948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5102280" y="1827360"/>
            <a:ext cx="3580920" cy="1980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 type="body"/>
          </p:nvPr>
        </p:nvSpPr>
        <p:spPr>
          <a:xfrm>
            <a:off x="5102280" y="3960720"/>
            <a:ext cx="3580920" cy="1980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" name="PlaceHolder 6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&lt;footer&gt;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" name="PlaceHolder 7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A26C3D7-3D53-4165-B180-C3B5852F313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4" name="PlaceHolder 6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3F6144D-A0F6-4BA7-B884-0A4A00BF98A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1370160" y="301680"/>
            <a:ext cx="731340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body"/>
          </p:nvPr>
        </p:nvSpPr>
        <p:spPr>
          <a:xfrm>
            <a:off x="1370160" y="1827360"/>
            <a:ext cx="3579480" cy="1980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body"/>
          </p:nvPr>
        </p:nvSpPr>
        <p:spPr>
          <a:xfrm>
            <a:off x="5102280" y="1827360"/>
            <a:ext cx="3580920" cy="1980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1370160" y="3960720"/>
            <a:ext cx="3579480" cy="1980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5" name="PlaceHolder 5"/>
          <p:cNvSpPr>
            <a:spLocks noGrp="1"/>
          </p:cNvSpPr>
          <p:nvPr>
            <p:ph type="body"/>
          </p:nvPr>
        </p:nvSpPr>
        <p:spPr>
          <a:xfrm>
            <a:off x="5102280" y="3960720"/>
            <a:ext cx="3580920" cy="1980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PlaceHolder 6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" name="PlaceHolder 7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&lt;footer&gt;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8" name="PlaceHolder 8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9B118E7-FF98-4A4A-982D-B348520E677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1370160" y="301680"/>
            <a:ext cx="731340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1370160" y="1827360"/>
            <a:ext cx="3579480" cy="1980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1370160" y="3960720"/>
            <a:ext cx="3579480" cy="1980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body"/>
          </p:nvPr>
        </p:nvSpPr>
        <p:spPr>
          <a:xfrm>
            <a:off x="5102280" y="1827360"/>
            <a:ext cx="358092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9" name="PlaceHolder 5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buNone/>
              <a:defRPr b="0" lang="en-IN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N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0" name="PlaceHolder 6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&lt;footer&gt;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1" name="PlaceHolder 7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D44D063-8624-49CA-931D-BD00C84B8D5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oleObject" Target="../embeddings/oleObject1.bin"/><Relationship Id="rId2" Type="http://schemas.openxmlformats.org/officeDocument/2006/relationships/image" Target="../media/image9.wmf"/><Relationship Id="rId3" Type="http://schemas.openxmlformats.org/officeDocument/2006/relationships/slideLayout" Target="../slideLayouts/slideLayout5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slideLayout" Target="../slideLayouts/slideLayout2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7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image" Target="../media/image18.png"/><Relationship Id="rId3" Type="http://schemas.openxmlformats.org/officeDocument/2006/relationships/image" Target="../media/image19.png"/><Relationship Id="rId4" Type="http://schemas.openxmlformats.org/officeDocument/2006/relationships/slideLayout" Target="../slideLayouts/slideLayout7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5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slideLayout" Target="../slideLayouts/slideLayout5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image" Target="../media/image25.png"/><Relationship Id="rId4" Type="http://schemas.openxmlformats.org/officeDocument/2006/relationships/slideLayout" Target="../slideLayouts/slideLayout37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6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0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29.png"/><Relationship Id="rId2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png"/><Relationship Id="rId3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png"/><Relationship Id="rId3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7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9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image" Target="../media/image39.png"/><Relationship Id="rId3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hyperlink" Target="http://en.wikipedia.org/wiki/Image:Lattice_of_the_divisibility_of_60.svg" TargetMode="External"/><Relationship Id="rId2" Type="http://schemas.openxmlformats.org/officeDocument/2006/relationships/image" Target="../media/image40.png"/><Relationship Id="rId3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image" Target="../media/image41.wmf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42.png"/><Relationship Id="rId2" Type="http://schemas.openxmlformats.org/officeDocument/2006/relationships/image" Target="../media/image43.png"/><Relationship Id="rId3" Type="http://schemas.openxmlformats.org/officeDocument/2006/relationships/slideLayout" Target="../slideLayouts/slideLayout37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79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image" Target="../media/image46.png"/><Relationship Id="rId3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5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image" Target="../media/image48.png"/><Relationship Id="rId3" Type="http://schemas.openxmlformats.org/officeDocument/2006/relationships/slideLayout" Target="../slideLayouts/slideLayout1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8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50.jpe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0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image" Target="../media/image52.png"/><Relationship Id="rId3" Type="http://schemas.openxmlformats.org/officeDocument/2006/relationships/slideLayout" Target="../slideLayouts/slideLayout1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image" Target="../media/image54.png"/><Relationship Id="rId3" Type="http://schemas.openxmlformats.org/officeDocument/2006/relationships/slideLayout" Target="../slideLayouts/slideLayout1.xml"/>
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3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0000"/>
                </a:solidFill>
                <a:latin typeface="Calibri"/>
              </a:rPr>
              <a:t>Outline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5" name="PlaceHolder 2"/>
          <p:cNvSpPr>
            <a:spLocks noGrp="1"/>
          </p:cNvSpPr>
          <p:nvPr>
            <p:ph/>
          </p:nvPr>
        </p:nvSpPr>
        <p:spPr>
          <a:xfrm>
            <a:off x="457200" y="187488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9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b="1" lang="en-US" sz="2500" spc="-1" strike="noStrike">
                <a:solidFill>
                  <a:srgbClr val="ff0000"/>
                </a:solidFill>
                <a:latin typeface="Calibri"/>
              </a:rPr>
              <a:t>Relations</a:t>
            </a:r>
            <a:endParaRPr b="0" lang="en-US" sz="25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9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b="1" lang="en-US" sz="2500" spc="-1" strike="noStrike">
                <a:solidFill>
                  <a:srgbClr val="ff0000"/>
                </a:solidFill>
                <a:latin typeface="Calibri"/>
              </a:rPr>
              <a:t>Inverse Relation</a:t>
            </a:r>
            <a:endParaRPr b="0" lang="en-US" sz="25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9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b="1" lang="en-US" sz="2500" spc="-1" strike="noStrike">
                <a:solidFill>
                  <a:srgbClr val="ff0000"/>
                </a:solidFill>
                <a:latin typeface="Calibri"/>
              </a:rPr>
              <a:t>Composition</a:t>
            </a:r>
            <a:endParaRPr b="0" lang="en-US" sz="25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9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b="1" lang="en-US" sz="2500" spc="-1" strike="noStrike">
                <a:solidFill>
                  <a:srgbClr val="ff0000"/>
                </a:solidFill>
                <a:latin typeface="Calibri"/>
              </a:rPr>
              <a:t>Reflexive</a:t>
            </a:r>
            <a:endParaRPr b="0" lang="en-US" sz="25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9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b="1" lang="en-US" sz="2500" spc="-1" strike="noStrike">
                <a:solidFill>
                  <a:srgbClr val="ff0000"/>
                </a:solidFill>
                <a:latin typeface="Calibri"/>
              </a:rPr>
              <a:t>Symmetric</a:t>
            </a:r>
            <a:endParaRPr b="0" lang="en-US" sz="25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9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b="1" lang="en-US" sz="2500" spc="-1" strike="noStrike">
                <a:solidFill>
                  <a:srgbClr val="ff0000"/>
                </a:solidFill>
                <a:latin typeface="Calibri"/>
              </a:rPr>
              <a:t>Transitive</a:t>
            </a:r>
            <a:endParaRPr b="0" lang="en-US" sz="25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9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b="1" lang="en-US" sz="2500" spc="-1" strike="noStrike">
                <a:solidFill>
                  <a:srgbClr val="ff0000"/>
                </a:solidFill>
                <a:latin typeface="Calibri"/>
              </a:rPr>
              <a:t>Antisymmetric</a:t>
            </a:r>
            <a:endParaRPr b="0" lang="en-US" sz="25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9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b="1" lang="en-US" sz="2500" spc="-1" strike="noStrike">
                <a:solidFill>
                  <a:srgbClr val="ff0000"/>
                </a:solidFill>
                <a:latin typeface="Calibri"/>
              </a:rPr>
              <a:t>Equivalence</a:t>
            </a:r>
            <a:endParaRPr b="0" lang="en-US" sz="25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9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b="1" i="1" lang="en-US" sz="2500" spc="-1" strike="noStrike">
                <a:solidFill>
                  <a:srgbClr val="ff0000"/>
                </a:solidFill>
                <a:latin typeface="Calibri"/>
              </a:rPr>
              <a:t>Poset [Partially ordered set]</a:t>
            </a:r>
            <a:endParaRPr b="0" lang="en-US" sz="25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90000"/>
              </a:lnSpc>
              <a:spcBef>
                <a:spcPts val="499"/>
              </a:spcBef>
              <a:buClr>
                <a:srgbClr val="ff0000"/>
              </a:buClr>
              <a:buFont typeface="Arial"/>
              <a:buChar char="•"/>
            </a:pPr>
            <a:r>
              <a:rPr b="1" i="1" lang="en-US" sz="2500" spc="-1" strike="noStrike">
                <a:solidFill>
                  <a:srgbClr val="ff0000"/>
                </a:solidFill>
                <a:latin typeface="Calibri"/>
              </a:rPr>
              <a:t>Hasse Diagram</a:t>
            </a:r>
            <a:endParaRPr b="0" lang="en-US" sz="25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6" name="PlaceHolder 3"/>
          <p:cNvSpPr>
            <a:spLocks noGrp="1"/>
          </p:cNvSpPr>
          <p:nvPr>
            <p:ph type="sldNum" idx="2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ff0000"/>
                </a:solidFill>
                <a:latin typeface="Verdan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5A6DB2E-A4B4-48FF-9996-8494EE07236A}" type="slidenum">
              <a:rPr b="0" lang="en-US" sz="1200" spc="-1" strike="noStrike">
                <a:solidFill>
                  <a:srgbClr val="ff0000"/>
                </a:solidFill>
                <a:latin typeface="Verdana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Composition of Relations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337" name="Object 12"/>
          <p:cNvGraphicFramePr/>
          <p:nvPr/>
        </p:nvGraphicFramePr>
        <p:xfrm>
          <a:off x="914400" y="3760920"/>
          <a:ext cx="3123720" cy="202680"/>
        </p:xfrm>
        <a:graphic>
          <a:graphicData uri="http://schemas.openxmlformats.org/presentationml/2006/ole">
            <p:oleObj progId="Equation.3" r:id="rId1" spid="">
              <p:embed/>
              <p:pic>
                <p:nvPicPr>
                  <p:cNvPr id="338" name="Object 12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914400" y="3760920"/>
                    <a:ext cx="3123720" cy="202680"/>
                  </a:xfrm>
                  <a:prstGeom prst="rect">
                    <a:avLst/>
                  </a:prstGeom>
                  <a:ln w="0">
                    <a:noFill/>
                  </a:ln>
                </p:spPr>
              </p:pic>
            </p:oleObj>
          </a:graphicData>
        </a:graphic>
      </p:graphicFrame>
      <p:sp>
        <p:nvSpPr>
          <p:cNvPr id="339" name="PlaceHolder 2"/>
          <p:cNvSpPr>
            <a:spLocks noGrp="1"/>
          </p:cNvSpPr>
          <p:nvPr>
            <p:ph type="sldNum" idx="3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0086E5B-BDF2-430B-A1CF-BFEDB55417F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0" name="Text Box 11"/>
          <p:cNvSpPr/>
          <p:nvPr/>
        </p:nvSpPr>
        <p:spPr>
          <a:xfrm>
            <a:off x="609480" y="1981080"/>
            <a:ext cx="7695720" cy="2742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Le R be a relations whose domain is A and whose image is B.  Let S be a relation whose domain contains B and whose range is C.  The composition of S and R is a subset of AXC.  It is defined by: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Composition is Associative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1370160" y="301680"/>
            <a:ext cx="731340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Composition of Relations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/>
          </p:nvPr>
        </p:nvSpPr>
        <p:spPr>
          <a:xfrm>
            <a:off x="1295280" y="4648320"/>
            <a:ext cx="6910200" cy="948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1000"/>
          </a:bodyPr>
          <a:p>
            <a:pPr marL="391680" indent="-39168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500" spc="-1" strike="noStrike">
                <a:solidFill>
                  <a:srgbClr val="000000"/>
                </a:solidFill>
                <a:latin typeface="Calibri"/>
              </a:rPr>
              <a:t>Example:</a:t>
            </a:r>
            <a:endParaRPr b="0" lang="en-US" sz="2500" spc="-1" strike="noStrike">
              <a:solidFill>
                <a:srgbClr val="000000"/>
              </a:solidFill>
              <a:latin typeface="Calibri"/>
            </a:endParaRPr>
          </a:p>
          <a:p>
            <a:pPr lvl="1" marL="777960" indent="-384840">
              <a:lnSpc>
                <a:spcPct val="9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200" spc="-1" strike="noStrike">
                <a:solidFill>
                  <a:srgbClr val="000000"/>
                </a:solidFill>
                <a:latin typeface="NewBaskerville-Roman"/>
              </a:rPr>
              <a:t>Consider the relations </a:t>
            </a:r>
            <a:r>
              <a:rPr b="0" i="1" lang="en-US" sz="2200" spc="-1" strike="noStrike">
                <a:solidFill>
                  <a:srgbClr val="000000"/>
                </a:solidFill>
                <a:latin typeface="NewBaskerville-Italic"/>
              </a:rPr>
              <a:t>R </a:t>
            </a:r>
            <a:r>
              <a:rPr b="0" lang="en-US" sz="2200" spc="-1" strike="noStrike">
                <a:solidFill>
                  <a:srgbClr val="000000"/>
                </a:solidFill>
                <a:latin typeface="NewBaskerville-Roman"/>
              </a:rPr>
              <a:t>and </a:t>
            </a:r>
            <a:r>
              <a:rPr b="0" i="1" lang="en-US" sz="2200" spc="-1" strike="noStrike">
                <a:solidFill>
                  <a:srgbClr val="000000"/>
                </a:solidFill>
                <a:latin typeface="NewBaskerville-Italic"/>
              </a:rPr>
              <a:t>S </a:t>
            </a:r>
            <a:r>
              <a:rPr b="0" lang="en-US" sz="2200" spc="-1" strike="noStrike">
                <a:solidFill>
                  <a:srgbClr val="000000"/>
                </a:solidFill>
                <a:latin typeface="NewBaskerville-Roman"/>
              </a:rPr>
              <a:t>as given above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777960" indent="-384840">
              <a:lnSpc>
                <a:spcPct val="90000"/>
              </a:lnSpc>
              <a:spcBef>
                <a:spcPts val="43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200" spc="-1" strike="noStrike">
                <a:solidFill>
                  <a:srgbClr val="000000"/>
                </a:solidFill>
                <a:latin typeface="NewBaskerville-Roman"/>
              </a:rPr>
              <a:t>The composition  </a:t>
            </a:r>
            <a:r>
              <a:rPr b="0" i="1" lang="en-US" sz="2200" spc="-1" strike="noStrike">
                <a:solidFill>
                  <a:srgbClr val="000000"/>
                </a:solidFill>
                <a:latin typeface="NewBaskerville-Italic"/>
              </a:rPr>
              <a:t>S </a:t>
            </a:r>
            <a:r>
              <a:rPr b="0" lang="en-US" sz="2200" spc="-1" strike="noStrike">
                <a:solidFill>
                  <a:srgbClr val="000000"/>
                </a:solidFill>
                <a:latin typeface="MTSYN"/>
              </a:rPr>
              <a:t>◦ </a:t>
            </a:r>
            <a:r>
              <a:rPr b="0" i="1" lang="en-US" sz="2200" spc="-1" strike="noStrike">
                <a:solidFill>
                  <a:srgbClr val="000000"/>
                </a:solidFill>
                <a:latin typeface="NewBaskerville-Italic"/>
              </a:rPr>
              <a:t>R </a:t>
            </a:r>
            <a:r>
              <a:rPr b="0" lang="en-US" sz="2200" spc="-1" strike="noStrike">
                <a:solidFill>
                  <a:srgbClr val="000000"/>
                </a:solidFill>
                <a:latin typeface="NewBaskerville-Roman"/>
              </a:rPr>
              <a:t>is shown on the right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marL="777960" indent="0">
              <a:lnSpc>
                <a:spcPct val="90000"/>
              </a:lnSpc>
              <a:spcBef>
                <a:spcPts val="439"/>
              </a:spcBef>
              <a:buNone/>
              <a:tabLst>
                <a:tab algn="l" pos="0"/>
              </a:tabLst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420"/>
              </a:spcBef>
              <a:buNone/>
              <a:tabLst>
                <a:tab algn="l" pos="0"/>
              </a:tabLst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 type="sldNum" idx="3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02089FF-3129-4E46-93D8-B3289E7D76A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11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44" name="Picture 7" descr="Picture2"/>
          <p:cNvPicPr/>
          <p:nvPr/>
        </p:nvPicPr>
        <p:blipFill>
          <a:blip r:embed="rId1"/>
          <a:stretch/>
        </p:blipFill>
        <p:spPr>
          <a:xfrm>
            <a:off x="228600" y="1600200"/>
            <a:ext cx="5417640" cy="2763360"/>
          </a:xfrm>
          <a:prstGeom prst="rect">
            <a:avLst/>
          </a:prstGeom>
          <a:ln w="0">
            <a:noFill/>
          </a:ln>
        </p:spPr>
      </p:pic>
      <p:pic>
        <p:nvPicPr>
          <p:cNvPr id="345" name="Picture 8" descr="Picture4"/>
          <p:cNvPicPr/>
          <p:nvPr/>
        </p:nvPicPr>
        <p:blipFill>
          <a:blip r:embed="rId2"/>
          <a:stretch/>
        </p:blipFill>
        <p:spPr>
          <a:xfrm>
            <a:off x="5943600" y="1676520"/>
            <a:ext cx="2906280" cy="2611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PlaceHolder 1"/>
          <p:cNvSpPr>
            <a:spLocks noGrp="1"/>
          </p:cNvSpPr>
          <p:nvPr>
            <p:ph type="title"/>
          </p:nvPr>
        </p:nvSpPr>
        <p:spPr>
          <a:xfrm>
            <a:off x="1370160" y="301680"/>
            <a:ext cx="731340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Properties of Relations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47" name="Picture 5" descr=""/>
          <p:cNvPicPr/>
          <p:nvPr/>
        </p:nvPicPr>
        <p:blipFill>
          <a:blip r:embed="rId1"/>
          <a:stretch/>
        </p:blipFill>
        <p:spPr>
          <a:xfrm>
            <a:off x="0" y="1828800"/>
            <a:ext cx="9143640" cy="1844280"/>
          </a:xfrm>
          <a:prstGeom prst="rect">
            <a:avLst/>
          </a:prstGeom>
          <a:ln w="0">
            <a:noFill/>
          </a:ln>
        </p:spPr>
      </p:pic>
      <p:sp>
        <p:nvSpPr>
          <p:cNvPr id="348" name="PlaceHolder 2"/>
          <p:cNvSpPr>
            <a:spLocks noGrp="1"/>
          </p:cNvSpPr>
          <p:nvPr>
            <p:ph type="sldNum" idx="3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5EAC748-E49D-4B52-93BF-03841AAE8F4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11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49" name="Picture 6" descr=""/>
          <p:cNvPicPr/>
          <p:nvPr/>
        </p:nvPicPr>
        <p:blipFill>
          <a:blip r:embed="rId2">
            <a:grayscl/>
          </a:blip>
          <a:stretch/>
        </p:blipFill>
        <p:spPr>
          <a:xfrm>
            <a:off x="0" y="3886200"/>
            <a:ext cx="9143640" cy="2219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 type="sldNum" idx="3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D959463-CD8F-48FF-9FC0-2D84BBEDA61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53" name="Picture 2" descr=""/>
          <p:cNvPicPr/>
          <p:nvPr/>
        </p:nvPicPr>
        <p:blipFill>
          <a:blip r:embed="rId1"/>
          <a:stretch/>
        </p:blipFill>
        <p:spPr>
          <a:xfrm>
            <a:off x="457200" y="304920"/>
            <a:ext cx="8152920" cy="1142640"/>
          </a:xfrm>
          <a:prstGeom prst="rect">
            <a:avLst/>
          </a:prstGeom>
          <a:ln w="0">
            <a:noFill/>
          </a:ln>
        </p:spPr>
      </p:pic>
      <p:pic>
        <p:nvPicPr>
          <p:cNvPr id="354" name="Picture 3" descr=""/>
          <p:cNvPicPr/>
          <p:nvPr/>
        </p:nvPicPr>
        <p:blipFill>
          <a:blip r:embed="rId2"/>
          <a:stretch/>
        </p:blipFill>
        <p:spPr>
          <a:xfrm>
            <a:off x="457200" y="1447920"/>
            <a:ext cx="8152920" cy="685440"/>
          </a:xfrm>
          <a:prstGeom prst="rect">
            <a:avLst/>
          </a:prstGeom>
          <a:ln w="0">
            <a:noFill/>
          </a:ln>
        </p:spPr>
      </p:pic>
      <p:pic>
        <p:nvPicPr>
          <p:cNvPr id="355" name="Picture 4" descr=""/>
          <p:cNvPicPr/>
          <p:nvPr/>
        </p:nvPicPr>
        <p:blipFill>
          <a:blip r:embed="rId3"/>
          <a:stretch/>
        </p:blipFill>
        <p:spPr>
          <a:xfrm>
            <a:off x="457200" y="2438280"/>
            <a:ext cx="1541160" cy="380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Example: </a:t>
            </a:r>
            <a:r>
              <a:rPr b="1" i="1" lang="en-US" sz="3200" spc="-1" strike="noStrike">
                <a:solidFill>
                  <a:srgbClr val="000000"/>
                </a:solidFill>
                <a:latin typeface="Calibri"/>
              </a:rPr>
              <a:t>R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= {&lt;x,y&gt;| x</a:t>
            </a:r>
            <a:r>
              <a:rPr b="1" i="1" lang="en-US" sz="32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y</a:t>
            </a:r>
            <a:r>
              <a:rPr b="1" i="1" lang="en-US" sz="3200" spc="-1" strike="noStrike">
                <a:solidFill>
                  <a:srgbClr val="000000"/>
                </a:solidFill>
                <a:latin typeface="Calibri"/>
              </a:rPr>
              <a:t> =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x is a friend of y}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Example: </a:t>
            </a:r>
            <a:r>
              <a:rPr b="1" i="1" lang="en-US" sz="3200" spc="-1" strike="noStrike">
                <a:solidFill>
                  <a:srgbClr val="000000"/>
                </a:solidFill>
                <a:latin typeface="Calibri"/>
              </a:rPr>
              <a:t>R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= {&lt;x,y&gt;| x</a:t>
            </a:r>
            <a:r>
              <a:rPr b="1" i="1" lang="en-US" sz="3200" spc="-1" strike="noStrike">
                <a:solidFill>
                  <a:srgbClr val="000000"/>
                </a:solidFill>
                <a:latin typeface="Calibri"/>
              </a:rPr>
              <a:t>R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y</a:t>
            </a:r>
            <a:r>
              <a:rPr b="1" i="1" lang="en-US" sz="3200" spc="-1" strike="noStrike">
                <a:solidFill>
                  <a:srgbClr val="000000"/>
                </a:solidFill>
                <a:latin typeface="Calibri"/>
              </a:rPr>
              <a:t> =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x is the father of y}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8" name="Rectangle 3"/>
          <p:cNvSpPr/>
          <p:nvPr/>
        </p:nvSpPr>
        <p:spPr>
          <a:xfrm>
            <a:off x="2895480" y="2743200"/>
            <a:ext cx="5638320" cy="912600"/>
          </a:xfrm>
          <a:prstGeom prst="rect">
            <a:avLst/>
          </a:prstGeom>
          <a:gradFill rotWithShape="0">
            <a:gsLst>
              <a:gs pos="0">
                <a:srgbClr val="9ab4e4"/>
              </a:gs>
              <a:gs pos="100000">
                <a:srgbClr val="c1d1ec"/>
              </a:gs>
            </a:gsLst>
            <a:lin ang="13500000"/>
          </a:gradFill>
          <a:ln w="0">
            <a:noFill/>
          </a:ln>
          <a:scene3d>
            <a:camera prst="orthographicFront"/>
            <a:lightRig dir="t" rig="threePt"/>
          </a:scene3d>
          <a:sp3d extrusionH="76200">
            <a:extrusionClr>
              <a:schemeClr val="tx2"/>
            </a:extrusionClr>
          </a:sp3d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5400" spc="-1" strike="noStrike">
                <a:ln>
                  <a:solidFill>
                    <a:srgbClr val="104382"/>
                  </a:solidFill>
                </a:ln>
                <a:solidFill>
                  <a:srgbClr val="ffffff"/>
                </a:solidFill>
                <a:latin typeface="Calibri"/>
              </a:rPr>
              <a:t>R is Reflexive</a:t>
            </a:r>
            <a:endParaRPr b="0" lang="en-IN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Rectangle 4"/>
          <p:cNvSpPr/>
          <p:nvPr/>
        </p:nvSpPr>
        <p:spPr>
          <a:xfrm>
            <a:off x="1981080" y="4876920"/>
            <a:ext cx="7467120" cy="912600"/>
          </a:xfrm>
          <a:prstGeom prst="rect">
            <a:avLst/>
          </a:prstGeom>
          <a:gradFill rotWithShape="0">
            <a:gsLst>
              <a:gs pos="0">
                <a:srgbClr val="9ab4e4"/>
              </a:gs>
              <a:gs pos="100000">
                <a:srgbClr val="c1d1ec"/>
              </a:gs>
            </a:gsLst>
            <a:lin ang="13500000"/>
          </a:gradFill>
          <a:ln w="0">
            <a:noFill/>
          </a:ln>
          <a:scene3d>
            <a:camera prst="orthographicFront"/>
            <a:lightRig dir="t" rig="threePt"/>
          </a:scene3d>
          <a:sp3d extrusionH="76200">
            <a:extrusionClr>
              <a:schemeClr val="tx2"/>
            </a:extrusionClr>
          </a:sp3d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5400" spc="-1" strike="noStrike">
                <a:ln>
                  <a:solidFill>
                    <a:srgbClr val="104382"/>
                  </a:solidFill>
                </a:ln>
                <a:solidFill>
                  <a:srgbClr val="ffffff"/>
                </a:solidFill>
                <a:latin typeface="Calibri"/>
              </a:rPr>
              <a:t>R is Not Reflexive</a:t>
            </a:r>
            <a:endParaRPr b="0" lang="en-IN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Rectangle 5"/>
          <p:cNvSpPr/>
          <p:nvPr/>
        </p:nvSpPr>
        <p:spPr>
          <a:xfrm>
            <a:off x="2514600" y="2895480"/>
            <a:ext cx="6171840" cy="912600"/>
          </a:xfrm>
          <a:prstGeom prst="rect">
            <a:avLst/>
          </a:prstGeom>
          <a:gradFill rotWithShape="0">
            <a:gsLst>
              <a:gs pos="0">
                <a:srgbClr val="9ab4e4"/>
              </a:gs>
              <a:gs pos="100000">
                <a:srgbClr val="c1d1ec"/>
              </a:gs>
            </a:gsLst>
            <a:lin ang="13500000"/>
          </a:gradFill>
          <a:ln w="0">
            <a:noFill/>
          </a:ln>
          <a:scene3d>
            <a:camera prst="orthographicFront"/>
            <a:lightRig dir="t" rig="threePt"/>
          </a:scene3d>
          <a:sp3d extrusionH="76200">
            <a:extrusionClr>
              <a:schemeClr val="tx2"/>
            </a:extrusionClr>
          </a:sp3d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5400" spc="-1" strike="noStrike">
                <a:ln>
                  <a:solidFill>
                    <a:srgbClr val="104382"/>
                  </a:solidFill>
                </a:ln>
                <a:solidFill>
                  <a:srgbClr val="ffffff"/>
                </a:solidFill>
                <a:latin typeface="Calibri"/>
              </a:rPr>
              <a:t>R is Symmetric</a:t>
            </a:r>
            <a:endParaRPr b="0" lang="en-IN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Rectangle 6"/>
          <p:cNvSpPr/>
          <p:nvPr/>
        </p:nvSpPr>
        <p:spPr>
          <a:xfrm>
            <a:off x="1295280" y="5029200"/>
            <a:ext cx="8305560" cy="912600"/>
          </a:xfrm>
          <a:prstGeom prst="rect">
            <a:avLst/>
          </a:prstGeom>
          <a:gradFill rotWithShape="0">
            <a:gsLst>
              <a:gs pos="0">
                <a:srgbClr val="9ab4e4"/>
              </a:gs>
              <a:gs pos="100000">
                <a:srgbClr val="c1d1ec"/>
              </a:gs>
            </a:gsLst>
            <a:lin ang="13500000"/>
          </a:gradFill>
          <a:ln w="0">
            <a:noFill/>
          </a:ln>
          <a:scene3d>
            <a:camera prst="orthographicFront"/>
            <a:lightRig dir="t" rig="threePt"/>
          </a:scene3d>
          <a:sp3d extrusionH="76200">
            <a:extrusionClr>
              <a:schemeClr val="tx2"/>
            </a:extrusionClr>
          </a:sp3d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5400" spc="-1" strike="noStrike">
                <a:ln>
                  <a:solidFill>
                    <a:srgbClr val="104382"/>
                  </a:solidFill>
                </a:ln>
                <a:solidFill>
                  <a:srgbClr val="ffffff"/>
                </a:solidFill>
                <a:latin typeface="Calibri"/>
              </a:rPr>
              <a:t>R is Not Symmetric</a:t>
            </a:r>
            <a:endParaRPr b="0" lang="en-IN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Rectangle 7"/>
          <p:cNvSpPr/>
          <p:nvPr/>
        </p:nvSpPr>
        <p:spPr>
          <a:xfrm>
            <a:off x="2590920" y="2895480"/>
            <a:ext cx="6171840" cy="912600"/>
          </a:xfrm>
          <a:prstGeom prst="rect">
            <a:avLst/>
          </a:prstGeom>
          <a:gradFill rotWithShape="0">
            <a:gsLst>
              <a:gs pos="0">
                <a:srgbClr val="9ab4e4"/>
              </a:gs>
              <a:gs pos="100000">
                <a:srgbClr val="c1d1ec"/>
              </a:gs>
            </a:gsLst>
            <a:lin ang="13500000"/>
          </a:gradFill>
          <a:ln w="0">
            <a:noFill/>
          </a:ln>
          <a:scene3d>
            <a:camera prst="orthographicFront"/>
            <a:lightRig dir="t" rig="threePt"/>
          </a:scene3d>
          <a:sp3d extrusionH="76200">
            <a:extrusionClr>
              <a:schemeClr val="tx2"/>
            </a:extrusionClr>
          </a:sp3d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5400" spc="-1" strike="noStrike">
                <a:ln>
                  <a:solidFill>
                    <a:srgbClr val="104382"/>
                  </a:solidFill>
                </a:ln>
                <a:solidFill>
                  <a:srgbClr val="ffffff"/>
                </a:solidFill>
                <a:latin typeface="Calibri"/>
              </a:rPr>
              <a:t>R is transitive?</a:t>
            </a:r>
            <a:endParaRPr b="0" lang="en-IN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Rectangle 8"/>
          <p:cNvSpPr/>
          <p:nvPr/>
        </p:nvSpPr>
        <p:spPr>
          <a:xfrm>
            <a:off x="1447920" y="5181480"/>
            <a:ext cx="8305560" cy="912600"/>
          </a:xfrm>
          <a:prstGeom prst="rect">
            <a:avLst/>
          </a:prstGeom>
          <a:gradFill rotWithShape="0">
            <a:gsLst>
              <a:gs pos="0">
                <a:srgbClr val="9ab4e4"/>
              </a:gs>
              <a:gs pos="100000">
                <a:srgbClr val="c1d1ec"/>
              </a:gs>
            </a:gsLst>
            <a:lin ang="13500000"/>
          </a:gradFill>
          <a:ln w="0">
            <a:noFill/>
          </a:ln>
          <a:scene3d>
            <a:camera prst="orthographicFront"/>
            <a:lightRig dir="t" rig="threePt"/>
          </a:scene3d>
          <a:sp3d extrusionH="76200">
            <a:extrusionClr>
              <a:schemeClr val="tx2"/>
            </a:extrusionClr>
          </a:sp3d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en-US" sz="5400" spc="-1" strike="noStrike">
                <a:ln>
                  <a:solidFill>
                    <a:srgbClr val="104382"/>
                  </a:solidFill>
                </a:ln>
                <a:solidFill>
                  <a:srgbClr val="ffffff"/>
                </a:solidFill>
                <a:latin typeface="Calibri"/>
              </a:rPr>
              <a:t>R is Not transitive</a:t>
            </a:r>
            <a:endParaRPr b="0" lang="en-IN" sz="5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" dur="indefinite" restart="never" nodeType="tmRoot">
          <p:childTnLst>
            <p:seq>
              <p:cTn id="28" dur="indefinite" nodeType="mainSeq">
                <p:childTnLst>
                  <p:par>
                    <p:cTn id="29" nodeType="clickEffect" fill="hold">
                      <p:stCondLst>
                        <p:cond delay="indefinite"/>
                      </p:stCondLst>
                      <p:childTnLst>
                        <p:par>
                          <p:cTn id="3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2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33" dur="1" fill="hold"/>
                                        <p:tgtEl>
                                          <p:spTgt spid="3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nodeType="clickEffect" fill="hold">
                      <p:stCondLst>
                        <p:cond delay="indefinite"/>
                      </p:stCondLst>
                      <p:childTnLst>
                        <p:par>
                          <p:cTn id="3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2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38" dur="1" fill="hold"/>
                                        <p:tgtEl>
                                          <p:spTgt spid="3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nodeType="clickEffect" fill="hold">
                      <p:stCondLst>
                        <p:cond delay="indefinite"/>
                      </p:stCondLst>
                      <p:childTnLst>
                        <p:par>
                          <p:cTn id="4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1" nodeType="clickEffect" fill="hold" presetClass="entr" presetID="2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43" dur="1" fill="hold"/>
                                        <p:tgtEl>
                                          <p:spTgt spid="358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nodeType="clickEffect" fill="hold">
                      <p:stCondLst>
                        <p:cond delay="indefinite"/>
                      </p:stCondLst>
                      <p:childTnLst>
                        <p:par>
                          <p:cTn id="4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46" nodeType="clickEffect" fill="hold" presetClass="entr" presetID="2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48" dur="1" fill="hold"/>
                                        <p:tgtEl>
                                          <p:spTgt spid="359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nodeType="clickEffect" fill="hold">
                      <p:stCondLst>
                        <p:cond delay="indefinite"/>
                      </p:stCondLst>
                      <p:childTnLst>
                        <p:par>
                          <p:cTn id="5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2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53" dur="1" fill="hold"/>
                                        <p:tgtEl>
                                          <p:spTgt spid="36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nodeType="clickEffect" fill="hold">
                      <p:stCondLst>
                        <p:cond delay="indefinite"/>
                      </p:stCondLst>
                      <p:childTnLst>
                        <p:par>
                          <p:cTn id="5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6" nodeType="clickEffect" fill="hold" presetClass="entr" presetID="2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58" dur="1" fill="hold"/>
                                        <p:tgtEl>
                                          <p:spTgt spid="361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nodeType="clickEffect" fill="hold">
                      <p:stCondLst>
                        <p:cond delay="indefinite"/>
                      </p:stCondLst>
                      <p:childTnLst>
                        <p:par>
                          <p:cTn id="6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63" dur="1" fill="hold"/>
                                        <p:tgtEl>
                                          <p:spTgt spid="36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nodeType="clickEffect" fill="hold">
                      <p:stCondLst>
                        <p:cond delay="indefinite"/>
                      </p:stCondLst>
                      <p:childTnLst>
                        <p:par>
                          <p:cTn id="6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66" nodeType="clickEffect" fill="hold" presetClass="entr" presetID="2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68" dur="1" fill="hold"/>
                                        <p:tgtEl>
                                          <p:spTgt spid="363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1370160" y="301680"/>
            <a:ext cx="731340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Equivalence Relations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65" name="Picture 5" descr=""/>
          <p:cNvPicPr/>
          <p:nvPr/>
        </p:nvPicPr>
        <p:blipFill>
          <a:blip r:embed="rId1"/>
          <a:stretch/>
        </p:blipFill>
        <p:spPr>
          <a:xfrm>
            <a:off x="0" y="2895480"/>
            <a:ext cx="9143640" cy="825120"/>
          </a:xfrm>
          <a:prstGeom prst="rect">
            <a:avLst/>
          </a:prstGeom>
          <a:ln w="0">
            <a:noFill/>
          </a:ln>
        </p:spPr>
      </p:pic>
      <p:sp>
        <p:nvSpPr>
          <p:cNvPr id="366" name="PlaceHolder 2"/>
          <p:cNvSpPr>
            <a:spLocks noGrp="1"/>
          </p:cNvSpPr>
          <p:nvPr>
            <p:ph type="sldNum" idx="3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0549B53-71AC-4BA6-822C-83DF3FD62F1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67" name="Picture 6" descr=""/>
          <p:cNvPicPr/>
          <p:nvPr/>
        </p:nvPicPr>
        <p:blipFill>
          <a:blip r:embed="rId2"/>
          <a:stretch/>
        </p:blipFill>
        <p:spPr>
          <a:xfrm>
            <a:off x="0" y="1752480"/>
            <a:ext cx="9143640" cy="674280"/>
          </a:xfrm>
          <a:prstGeom prst="rect">
            <a:avLst/>
          </a:prstGeom>
          <a:ln w="0">
            <a:noFill/>
          </a:ln>
        </p:spPr>
      </p:pic>
      <p:pic>
        <p:nvPicPr>
          <p:cNvPr id="368" name="Picture 8" descr=""/>
          <p:cNvPicPr/>
          <p:nvPr/>
        </p:nvPicPr>
        <p:blipFill>
          <a:blip r:embed="rId3"/>
          <a:stretch/>
        </p:blipFill>
        <p:spPr>
          <a:xfrm>
            <a:off x="0" y="4419720"/>
            <a:ext cx="9143640" cy="1292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Antisymmetric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70" name="Picture 4" descr=""/>
          <p:cNvPicPr/>
          <p:nvPr/>
        </p:nvPicPr>
        <p:blipFill>
          <a:blip r:embed="rId1"/>
          <a:stretch/>
        </p:blipFill>
        <p:spPr>
          <a:xfrm>
            <a:off x="152280" y="1447920"/>
            <a:ext cx="8838720" cy="5409720"/>
          </a:xfrm>
          <a:prstGeom prst="rect">
            <a:avLst/>
          </a:prstGeom>
          <a:ln w="0">
            <a:noFill/>
          </a:ln>
        </p:spPr>
      </p:pic>
      <p:sp>
        <p:nvSpPr>
          <p:cNvPr id="371" name="PlaceHolder 2"/>
          <p:cNvSpPr>
            <a:spLocks noGrp="1"/>
          </p:cNvSpPr>
          <p:nvPr>
            <p:ph type="sldNum" idx="3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274D387-96C4-49A1-83C3-B0995D62189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1981080" y="0"/>
            <a:ext cx="4954320" cy="9154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000" spc="-1" strike="noStrike">
                <a:solidFill>
                  <a:srgbClr val="000000"/>
                </a:solidFill>
                <a:latin typeface="Calibri"/>
              </a:rPr>
              <a:t>Partially Ordered Sets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73" name="Picture 4" descr=""/>
          <p:cNvPicPr/>
          <p:nvPr/>
        </p:nvPicPr>
        <p:blipFill>
          <a:blip r:embed="rId1"/>
          <a:stretch/>
        </p:blipFill>
        <p:spPr>
          <a:xfrm>
            <a:off x="152280" y="1066680"/>
            <a:ext cx="8838720" cy="5790960"/>
          </a:xfrm>
          <a:prstGeom prst="rect">
            <a:avLst/>
          </a:prstGeom>
          <a:ln w="0">
            <a:noFill/>
          </a:ln>
        </p:spPr>
      </p:pic>
      <p:sp>
        <p:nvSpPr>
          <p:cNvPr id="374" name="PlaceHolder 2"/>
          <p:cNvSpPr>
            <a:spLocks noGrp="1"/>
          </p:cNvSpPr>
          <p:nvPr>
            <p:ph type="sldNum" idx="4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0263E83-C63B-4BD1-84C0-BC172749D54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75" name="Picture 6" descr=""/>
          <p:cNvPicPr/>
          <p:nvPr/>
        </p:nvPicPr>
        <p:blipFill>
          <a:blip r:embed="rId2"/>
          <a:stretch/>
        </p:blipFill>
        <p:spPr>
          <a:xfrm>
            <a:off x="3124080" y="5715000"/>
            <a:ext cx="676080" cy="333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title"/>
          </p:nvPr>
        </p:nvSpPr>
        <p:spPr>
          <a:xfrm>
            <a:off x="1370160" y="301680"/>
            <a:ext cx="731340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Partially Ordered Sets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77" name="Picture 3" descr=""/>
          <p:cNvPicPr/>
          <p:nvPr/>
        </p:nvPicPr>
        <p:blipFill>
          <a:blip r:embed="rId1">
            <a:grayscl/>
          </a:blip>
          <a:stretch/>
        </p:blipFill>
        <p:spPr>
          <a:xfrm>
            <a:off x="0" y="1752480"/>
            <a:ext cx="2514240" cy="574200"/>
          </a:xfrm>
          <a:prstGeom prst="rect">
            <a:avLst/>
          </a:prstGeom>
          <a:ln w="0">
            <a:noFill/>
          </a:ln>
        </p:spPr>
      </p:pic>
      <p:pic>
        <p:nvPicPr>
          <p:cNvPr id="378" name="Picture 4" descr=""/>
          <p:cNvPicPr/>
          <p:nvPr/>
        </p:nvPicPr>
        <p:blipFill>
          <a:blip r:embed="rId2"/>
          <a:stretch/>
        </p:blipFill>
        <p:spPr>
          <a:xfrm>
            <a:off x="0" y="2286000"/>
            <a:ext cx="8838720" cy="1371240"/>
          </a:xfrm>
          <a:prstGeom prst="rect">
            <a:avLst/>
          </a:prstGeom>
          <a:ln w="0">
            <a:noFill/>
          </a:ln>
        </p:spPr>
      </p:pic>
      <p:pic>
        <p:nvPicPr>
          <p:cNvPr id="379" name="Picture 5" descr=""/>
          <p:cNvPicPr/>
          <p:nvPr/>
        </p:nvPicPr>
        <p:blipFill>
          <a:blip r:embed="rId3"/>
          <a:stretch/>
        </p:blipFill>
        <p:spPr>
          <a:xfrm>
            <a:off x="0" y="3962520"/>
            <a:ext cx="8991360" cy="2285640"/>
          </a:xfrm>
          <a:prstGeom prst="rect">
            <a:avLst/>
          </a:prstGeom>
          <a:ln w="0">
            <a:noFill/>
          </a:ln>
        </p:spPr>
      </p:pic>
      <p:sp>
        <p:nvSpPr>
          <p:cNvPr id="380" name="PlaceHolder 2"/>
          <p:cNvSpPr>
            <a:spLocks noGrp="1"/>
          </p:cNvSpPr>
          <p:nvPr>
            <p:ph type="sldNum" idx="4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2A47DB1-BAD5-4018-8DBD-A1CE65DFD4F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/>
          </p:nvPr>
        </p:nvSpPr>
        <p:spPr>
          <a:xfrm>
            <a:off x="457200" y="304920"/>
            <a:ext cx="8229240" cy="582084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>
                    <a:alpha val="1000"/>
                  </a:srgbClr>
                </a:solidFill>
                <a:latin typeface="Calibri"/>
              </a:rPr>
              <a:t> 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2" name="PlaceHolder 2"/>
          <p:cNvSpPr>
            <a:spLocks noGrp="1"/>
          </p:cNvSpPr>
          <p:nvPr>
            <p:ph type="sldNum" idx="4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1304D3D-00BD-450A-B973-69B2CEDF18D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1370160" y="301680"/>
            <a:ext cx="731340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Relations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/>
          </p:nvPr>
        </p:nvSpPr>
        <p:spPr>
          <a:xfrm>
            <a:off x="304920" y="1523880"/>
            <a:ext cx="8457840" cy="4568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09" name="Picture 5" descr=""/>
          <p:cNvPicPr/>
          <p:nvPr/>
        </p:nvPicPr>
        <p:blipFill>
          <a:blip r:embed="rId1"/>
          <a:stretch/>
        </p:blipFill>
        <p:spPr>
          <a:xfrm>
            <a:off x="228600" y="1523880"/>
            <a:ext cx="8610120" cy="1142640"/>
          </a:xfrm>
          <a:prstGeom prst="rect">
            <a:avLst/>
          </a:prstGeom>
          <a:ln w="0">
            <a:noFill/>
          </a:ln>
        </p:spPr>
      </p:pic>
      <p:sp>
        <p:nvSpPr>
          <p:cNvPr id="310" name="PlaceHolder 3"/>
          <p:cNvSpPr>
            <a:spLocks noGrp="1"/>
          </p:cNvSpPr>
          <p:nvPr>
            <p:ph type="sldNum" idx="2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38EA11A-3A31-4D97-AD24-63FD20961C7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11" name="Picture 6" descr=""/>
          <p:cNvPicPr/>
          <p:nvPr/>
        </p:nvPicPr>
        <p:blipFill>
          <a:blip r:embed="rId2"/>
          <a:stretch/>
        </p:blipFill>
        <p:spPr>
          <a:xfrm>
            <a:off x="0" y="3124080"/>
            <a:ext cx="8838720" cy="2252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nodeType="clickEffect" fill="hold">
                      <p:stCondLst>
                        <p:cond delay="indefinite"/>
                      </p:stCondLst>
                      <p:childTnLst>
                        <p:par>
                          <p:cTn id="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7" dur="1" fill="hold"/>
                                        <p:tgtEl>
                                          <p:spTgt spid="311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/>
          </p:nvPr>
        </p:nvSpPr>
        <p:spPr>
          <a:xfrm>
            <a:off x="457200" y="228600"/>
            <a:ext cx="8229240" cy="5897160"/>
          </a:xfrm>
          <a:prstGeom prst="rect">
            <a:avLst/>
          </a:prstGeom>
          <a:blipFill rotWithShape="0">
            <a:blip r:embed="rId1"/>
            <a:stretch/>
          </a:blipFill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ffffff">
                    <a:alpha val="1000"/>
                  </a:srgbClr>
                </a:solidFill>
                <a:latin typeface="Calibri"/>
              </a:rPr>
              <a:t> 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4" name="PlaceHolder 2"/>
          <p:cNvSpPr>
            <a:spLocks noGrp="1"/>
          </p:cNvSpPr>
          <p:nvPr>
            <p:ph type="sldNum" idx="4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7041295-3B65-4950-8EDD-5CE2277EFCF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PlaceHolder 1"/>
          <p:cNvSpPr>
            <a:spLocks noGrp="1"/>
          </p:cNvSpPr>
          <p:nvPr>
            <p:ph type="title"/>
          </p:nvPr>
        </p:nvSpPr>
        <p:spPr>
          <a:xfrm>
            <a:off x="457200" y="152280"/>
            <a:ext cx="8229240" cy="761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Example problems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6" name="PlaceHolder 2"/>
          <p:cNvSpPr>
            <a:spLocks noGrp="1"/>
          </p:cNvSpPr>
          <p:nvPr>
            <p:ph/>
          </p:nvPr>
        </p:nvSpPr>
        <p:spPr>
          <a:xfrm>
            <a:off x="228600" y="1066680"/>
            <a:ext cx="8686440" cy="57909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1. Which of the following relations are symmetric and which are anti-symmetric?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R2,R3   symmetric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R4,R5,R6 are anti-symmetric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7" name="PlaceHolder 3"/>
          <p:cNvSpPr>
            <a:spLocks noGrp="1"/>
          </p:cNvSpPr>
          <p:nvPr>
            <p:ph type="sldNum" idx="4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B9C4B13-DD2F-4BB8-8F37-E05D150E4BB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88" name="Picture 2" descr=""/>
          <p:cNvPicPr/>
          <p:nvPr/>
        </p:nvPicPr>
        <p:blipFill>
          <a:blip r:embed="rId1"/>
          <a:stretch/>
        </p:blipFill>
        <p:spPr>
          <a:xfrm>
            <a:off x="304920" y="2146320"/>
            <a:ext cx="8534160" cy="3034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9" dur="indefinite" restart="never" nodeType="tmRoot">
          <p:childTnLst>
            <p:seq>
              <p:cTn id="70" dur="indefinite" nodeType="mainSeq">
                <p:childTnLst>
                  <p:par>
                    <p:cTn id="71" nodeType="clickEffect" fill="hold">
                      <p:stCondLst>
                        <p:cond delay="indefinite"/>
                      </p:stCondLst>
                      <p:childTnLst>
                        <p:par>
                          <p:cTn id="7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nodeType="clickEffect" fill="hold">
                      <p:stCondLst>
                        <p:cond delay="indefinite"/>
                      </p:stCondLst>
                      <p:childTnLst>
                        <p:par>
                          <p:cTn id="7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nodeType="clickEffect" fill="hold">
                      <p:stCondLst>
                        <p:cond delay="indefinite"/>
                      </p:stCondLst>
                      <p:childTnLst>
                        <p:par>
                          <p:cTn id="8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7000"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2. Which of the following relations are symmetric and which are anti-symmetric?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R3,R4,R6   symmetric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R1,R2,R4,R5  anti symmetric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1" name="PlaceHolder 3"/>
          <p:cNvSpPr>
            <a:spLocks noGrp="1"/>
          </p:cNvSpPr>
          <p:nvPr>
            <p:ph type="sldNum" idx="4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4954500-07A4-4FED-9989-6FAC232715E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22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92" name="Picture 2" descr=""/>
          <p:cNvPicPr/>
          <p:nvPr/>
        </p:nvPicPr>
        <p:blipFill>
          <a:blip r:embed="rId1"/>
          <a:stretch/>
        </p:blipFill>
        <p:spPr>
          <a:xfrm>
            <a:off x="533520" y="1523880"/>
            <a:ext cx="8076960" cy="2819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3" dur="indefinite" restart="never" nodeType="tmRoot">
          <p:childTnLst>
            <p:seq>
              <p:cTn id="84" dur="indefinite" nodeType="mainSeq">
                <p:childTnLst>
                  <p:par>
                    <p:cTn id="85" nodeType="clickEffect" fill="hold">
                      <p:stCondLst>
                        <p:cond delay="indefinite"/>
                      </p:stCondLst>
                      <p:childTnLst>
                        <p:par>
                          <p:cTn id="8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9" dur="500" fill="hold"/>
                                        <p:tgtEl>
                                          <p:spTgt spid="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0" dur="500" fill="hold"/>
                                        <p:tgtEl>
                                          <p:spTgt spid="3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nodeType="clickEffect" fill="hold">
                      <p:stCondLst>
                        <p:cond delay="indefinite"/>
                      </p:stCondLst>
                      <p:childTnLst>
                        <p:par>
                          <p:cTn id="9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5" dur="500" fill="hold"/>
                                        <p:tgtEl>
                                          <p:spTgt spid="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6" dur="500" fill="hold"/>
                                        <p:tgtEl>
                                          <p:spTgt spid="3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Ex. Problem 3 from Kenneth (8.1)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5" name="PlaceHolder 3"/>
          <p:cNvSpPr>
            <a:spLocks noGrp="1"/>
          </p:cNvSpPr>
          <p:nvPr>
            <p:ph type="sldNum" idx="4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9B0AB04-BFB5-4D2E-8647-9FB20B0CD91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96" name="Picture 2" descr=""/>
          <p:cNvPicPr/>
          <p:nvPr/>
        </p:nvPicPr>
        <p:blipFill>
          <a:blip r:embed="rId1"/>
          <a:stretch/>
        </p:blipFill>
        <p:spPr>
          <a:xfrm>
            <a:off x="457200" y="1371600"/>
            <a:ext cx="8152920" cy="51811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 type="sldNum" idx="4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0F3411C-75D0-4413-8EF6-1FD1BC69AC9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99" name="Picture 2" descr=""/>
          <p:cNvPicPr/>
          <p:nvPr/>
        </p:nvPicPr>
        <p:blipFill>
          <a:blip r:embed="rId1"/>
          <a:stretch/>
        </p:blipFill>
        <p:spPr>
          <a:xfrm>
            <a:off x="304920" y="1295280"/>
            <a:ext cx="8457840" cy="5181120"/>
          </a:xfrm>
          <a:prstGeom prst="rect">
            <a:avLst/>
          </a:prstGeom>
          <a:ln w="0">
            <a:noFill/>
          </a:ln>
        </p:spPr>
      </p:pic>
      <p:sp>
        <p:nvSpPr>
          <p:cNvPr id="400" name="PlaceHolder 3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Ex. Problem 4 from Kenneth (8.1)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Ex. Problem 6 from Kenneth (8.1)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sldNum" idx="4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21F76A7-FCCB-457F-97FB-EC3756A2B69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03" name="Picture 2" descr=""/>
          <p:cNvPicPr/>
          <p:nvPr/>
        </p:nvPicPr>
        <p:blipFill>
          <a:blip r:embed="rId1"/>
          <a:stretch/>
        </p:blipFill>
        <p:spPr>
          <a:xfrm>
            <a:off x="0" y="1371600"/>
            <a:ext cx="8991360" cy="1904760"/>
          </a:xfrm>
          <a:prstGeom prst="rect">
            <a:avLst/>
          </a:prstGeom>
          <a:ln w="0">
            <a:noFill/>
          </a:ln>
        </p:spPr>
      </p:pic>
      <p:pic>
        <p:nvPicPr>
          <p:cNvPr id="404" name="Picture 3" descr=""/>
          <p:cNvPicPr/>
          <p:nvPr/>
        </p:nvPicPr>
        <p:blipFill>
          <a:blip r:embed="rId2"/>
          <a:stretch/>
        </p:blipFill>
        <p:spPr>
          <a:xfrm>
            <a:off x="0" y="3048120"/>
            <a:ext cx="8991360" cy="3580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 type="sldNum" idx="4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9D7039D-2FB2-4E0E-AB44-286024BAC2D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08" name="Picture 2" descr=""/>
          <p:cNvPicPr/>
          <p:nvPr/>
        </p:nvPicPr>
        <p:blipFill>
          <a:blip r:embed="rId1"/>
          <a:stretch/>
        </p:blipFill>
        <p:spPr>
          <a:xfrm>
            <a:off x="380880" y="152280"/>
            <a:ext cx="8076960" cy="1171080"/>
          </a:xfrm>
          <a:prstGeom prst="rect">
            <a:avLst/>
          </a:prstGeom>
          <a:ln w="0">
            <a:noFill/>
          </a:ln>
        </p:spPr>
      </p:pic>
      <p:pic>
        <p:nvPicPr>
          <p:cNvPr id="409" name="Picture 3" descr=""/>
          <p:cNvPicPr/>
          <p:nvPr/>
        </p:nvPicPr>
        <p:blipFill>
          <a:blip r:embed="rId2"/>
          <a:stretch/>
        </p:blipFill>
        <p:spPr>
          <a:xfrm>
            <a:off x="380880" y="1324080"/>
            <a:ext cx="7924320" cy="5229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sldNum" idx="5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E9373FE-C8E5-47AA-90A2-62CA000B1E8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13" name="Picture 2" descr=""/>
          <p:cNvPicPr/>
          <p:nvPr/>
        </p:nvPicPr>
        <p:blipFill>
          <a:blip r:embed="rId1"/>
          <a:stretch/>
        </p:blipFill>
        <p:spPr>
          <a:xfrm>
            <a:off x="380880" y="380880"/>
            <a:ext cx="8457840" cy="5338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Hasse Diagrams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5" name="PlaceHolder 2"/>
          <p:cNvSpPr>
            <a:spLocks noGrp="1"/>
          </p:cNvSpPr>
          <p:nvPr>
            <p:ph/>
          </p:nvPr>
        </p:nvSpPr>
        <p:spPr>
          <a:xfrm>
            <a:off x="685800" y="1752480"/>
            <a:ext cx="8073720" cy="48016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Let S={1,2,3,4}, consider the graph for a finite poset (S,≤)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When we KNOW it’s a poset, we can simplify the graph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6" name="PlaceHolder 3"/>
          <p:cNvSpPr>
            <a:spLocks noGrp="1"/>
          </p:cNvSpPr>
          <p:nvPr>
            <p:ph type="sldNum" idx="5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DF94B65-CF04-44C8-8AEC-19527E199F2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417" name="Group 56"/>
          <p:cNvGrpSpPr/>
          <p:nvPr/>
        </p:nvGrpSpPr>
        <p:grpSpPr>
          <a:xfrm>
            <a:off x="914400" y="3720960"/>
            <a:ext cx="1106280" cy="3193920"/>
            <a:chOff x="914400" y="3720960"/>
            <a:chExt cx="1106280" cy="3193920"/>
          </a:xfrm>
        </p:grpSpPr>
        <p:sp>
          <p:nvSpPr>
            <p:cNvPr id="418" name="Text Box 6"/>
            <p:cNvSpPr/>
            <p:nvPr/>
          </p:nvSpPr>
          <p:spPr>
            <a:xfrm>
              <a:off x="1536840" y="3720960"/>
              <a:ext cx="310680" cy="2970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5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Verdana"/>
                </a:rPr>
                <a:t>4</a:t>
              </a: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5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5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Verdana"/>
                </a:rPr>
                <a:t>3</a:t>
              </a: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5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5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Verdana"/>
                </a:rPr>
                <a:t>2</a:t>
              </a: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5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5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Verdana"/>
                </a:rPr>
                <a:t>1</a:t>
              </a: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9" name="Line 9"/>
            <p:cNvSpPr/>
            <p:nvPr/>
          </p:nvSpPr>
          <p:spPr>
            <a:xfrm flipV="1">
              <a:off x="1384200" y="5778360"/>
              <a:ext cx="360" cy="762120"/>
            </a:xfrm>
            <a:prstGeom prst="line">
              <a:avLst/>
            </a:prstGeom>
            <a:ln w="25400">
              <a:solidFill>
                <a:srgbClr val="0000ff"/>
              </a:solidFill>
              <a:round/>
              <a:tailEnd len="lg" type="triangle" w="lg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20" name="Line 21"/>
            <p:cNvSpPr/>
            <p:nvPr/>
          </p:nvSpPr>
          <p:spPr>
            <a:xfrm flipV="1">
              <a:off x="1384200" y="4940280"/>
              <a:ext cx="360" cy="761760"/>
            </a:xfrm>
            <a:prstGeom prst="line">
              <a:avLst/>
            </a:prstGeom>
            <a:ln w="25400">
              <a:solidFill>
                <a:srgbClr val="0000ff"/>
              </a:solidFill>
              <a:round/>
              <a:tailEnd len="lg" type="triangle" w="lg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21" name="Line 22"/>
            <p:cNvSpPr/>
            <p:nvPr/>
          </p:nvSpPr>
          <p:spPr>
            <a:xfrm flipV="1">
              <a:off x="1384200" y="4101840"/>
              <a:ext cx="360" cy="762120"/>
            </a:xfrm>
            <a:prstGeom prst="line">
              <a:avLst/>
            </a:prstGeom>
            <a:ln w="25400">
              <a:solidFill>
                <a:srgbClr val="0000ff"/>
              </a:solidFill>
              <a:round/>
              <a:tailEnd len="lg" type="triangle" w="lg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22" name="Freeform 23"/>
            <p:cNvSpPr/>
            <p:nvPr/>
          </p:nvSpPr>
          <p:spPr>
            <a:xfrm>
              <a:off x="1143000" y="4940280"/>
              <a:ext cx="240840" cy="1599840"/>
            </a:xfrm>
            <a:custGeom>
              <a:avLst/>
              <a:gdLst>
                <a:gd name="textAreaLeft" fmla="*/ 0 w 240840"/>
                <a:gd name="textAreaRight" fmla="*/ 241200 w 240840"/>
                <a:gd name="textAreaTop" fmla="*/ 0 h 1599840"/>
                <a:gd name="textAreaBottom" fmla="*/ 1600200 h 1599840"/>
              </a:gdLst>
              <a:ahLst/>
              <a:rect l="textAreaLeft" t="textAreaTop" r="textAreaRight" b="textAreaBottom"/>
              <a:pathLst>
                <a:path w="152" h="1008">
                  <a:moveTo>
                    <a:pt x="152" y="1008"/>
                  </a:moveTo>
                  <a:cubicBezTo>
                    <a:pt x="84" y="828"/>
                    <a:pt x="16" y="648"/>
                    <a:pt x="8" y="480"/>
                  </a:cubicBezTo>
                  <a:cubicBezTo>
                    <a:pt x="0" y="312"/>
                    <a:pt x="64" y="152"/>
                    <a:pt x="104" y="0"/>
                  </a:cubicBezTo>
                </a:path>
              </a:pathLst>
            </a:custGeom>
            <a:noFill/>
            <a:ln w="25400">
              <a:solidFill>
                <a:srgbClr val="0000ff"/>
              </a:solidFill>
              <a:round/>
              <a:tailEnd len="lg" type="triangle" w="lg"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23" name="Freeform 24"/>
            <p:cNvSpPr/>
            <p:nvPr/>
          </p:nvSpPr>
          <p:spPr>
            <a:xfrm>
              <a:off x="1143000" y="4102200"/>
              <a:ext cx="240840" cy="1599840"/>
            </a:xfrm>
            <a:custGeom>
              <a:avLst/>
              <a:gdLst>
                <a:gd name="textAreaLeft" fmla="*/ 0 w 240840"/>
                <a:gd name="textAreaRight" fmla="*/ 241200 w 240840"/>
                <a:gd name="textAreaTop" fmla="*/ 0 h 1599840"/>
                <a:gd name="textAreaBottom" fmla="*/ 1600200 h 1599840"/>
              </a:gdLst>
              <a:ahLst/>
              <a:rect l="textAreaLeft" t="textAreaTop" r="textAreaRight" b="textAreaBottom"/>
              <a:pathLst>
                <a:path w="152" h="1008">
                  <a:moveTo>
                    <a:pt x="152" y="1008"/>
                  </a:moveTo>
                  <a:cubicBezTo>
                    <a:pt x="84" y="852"/>
                    <a:pt x="16" y="696"/>
                    <a:pt x="8" y="528"/>
                  </a:cubicBezTo>
                  <a:cubicBezTo>
                    <a:pt x="0" y="360"/>
                    <a:pt x="64" y="128"/>
                    <a:pt x="104" y="0"/>
                  </a:cubicBezTo>
                </a:path>
              </a:pathLst>
            </a:custGeom>
            <a:noFill/>
            <a:ln w="25400">
              <a:solidFill>
                <a:srgbClr val="0000ff"/>
              </a:solidFill>
              <a:round/>
              <a:tailEnd len="lg" type="triangle" w="lg"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24" name="Freeform 25"/>
            <p:cNvSpPr/>
            <p:nvPr/>
          </p:nvSpPr>
          <p:spPr>
            <a:xfrm>
              <a:off x="914400" y="4102200"/>
              <a:ext cx="469440" cy="2437920"/>
            </a:xfrm>
            <a:custGeom>
              <a:avLst/>
              <a:gdLst>
                <a:gd name="textAreaLeft" fmla="*/ 0 w 469440"/>
                <a:gd name="textAreaRight" fmla="*/ 469800 w 469440"/>
                <a:gd name="textAreaTop" fmla="*/ 0 h 2437920"/>
                <a:gd name="textAreaBottom" fmla="*/ 2438280 h 2437920"/>
              </a:gdLst>
              <a:ahLst/>
              <a:rect l="textAreaLeft" t="textAreaTop" r="textAreaRight" b="textAreaBottom"/>
              <a:pathLst>
                <a:path w="296" h="1536">
                  <a:moveTo>
                    <a:pt x="296" y="1536"/>
                  </a:moveTo>
                  <a:cubicBezTo>
                    <a:pt x="156" y="1256"/>
                    <a:pt x="16" y="976"/>
                    <a:pt x="8" y="720"/>
                  </a:cubicBezTo>
                  <a:cubicBezTo>
                    <a:pt x="0" y="464"/>
                    <a:pt x="192" y="144"/>
                    <a:pt x="248" y="0"/>
                  </a:cubicBezTo>
                </a:path>
              </a:pathLst>
            </a:custGeom>
            <a:noFill/>
            <a:ln w="25400">
              <a:solidFill>
                <a:srgbClr val="0000ff"/>
              </a:solidFill>
              <a:round/>
              <a:tailEnd len="lg" type="triangle" w="lg"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25" name="Freeform 33"/>
            <p:cNvSpPr/>
            <p:nvPr/>
          </p:nvSpPr>
          <p:spPr>
            <a:xfrm rot="10050600">
              <a:off x="1384560" y="6312240"/>
              <a:ext cx="583920" cy="545760"/>
            </a:xfrm>
            <a:custGeom>
              <a:avLst/>
              <a:gdLst>
                <a:gd name="textAreaLeft" fmla="*/ 0 w 583920"/>
                <a:gd name="textAreaRight" fmla="*/ 584280 w 583920"/>
                <a:gd name="textAreaTop" fmla="*/ 0 h 545760"/>
                <a:gd name="textAreaBottom" fmla="*/ 546120 h 545760"/>
              </a:gdLst>
              <a:ahLst/>
              <a:rect l="textAreaLeft" t="textAreaTop" r="textAreaRight" b="textAreaBottom"/>
              <a:pathLst>
                <a:path w="368" h="344">
                  <a:moveTo>
                    <a:pt x="368" y="208"/>
                  </a:moveTo>
                  <a:cubicBezTo>
                    <a:pt x="276" y="104"/>
                    <a:pt x="184" y="0"/>
                    <a:pt x="128" y="16"/>
                  </a:cubicBezTo>
                  <a:cubicBezTo>
                    <a:pt x="72" y="32"/>
                    <a:pt x="0" y="264"/>
                    <a:pt x="32" y="304"/>
                  </a:cubicBezTo>
                  <a:cubicBezTo>
                    <a:pt x="64" y="344"/>
                    <a:pt x="184" y="288"/>
                    <a:pt x="320" y="256"/>
                  </a:cubicBezTo>
                </a:path>
              </a:pathLst>
            </a:custGeom>
            <a:noFill/>
            <a:ln w="25400">
              <a:solidFill>
                <a:srgbClr val="0000ff"/>
              </a:solidFill>
              <a:round/>
              <a:tailEnd len="lg" type="triangle" w="lg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26" name="Freeform 53"/>
            <p:cNvSpPr/>
            <p:nvPr/>
          </p:nvSpPr>
          <p:spPr>
            <a:xfrm rot="10050600">
              <a:off x="1384560" y="5473800"/>
              <a:ext cx="583920" cy="545760"/>
            </a:xfrm>
            <a:custGeom>
              <a:avLst/>
              <a:gdLst>
                <a:gd name="textAreaLeft" fmla="*/ 0 w 583920"/>
                <a:gd name="textAreaRight" fmla="*/ 584280 w 583920"/>
                <a:gd name="textAreaTop" fmla="*/ 0 h 545760"/>
                <a:gd name="textAreaBottom" fmla="*/ 546120 h 545760"/>
              </a:gdLst>
              <a:ahLst/>
              <a:rect l="textAreaLeft" t="textAreaTop" r="textAreaRight" b="textAreaBottom"/>
              <a:pathLst>
                <a:path w="368" h="344">
                  <a:moveTo>
                    <a:pt x="368" y="208"/>
                  </a:moveTo>
                  <a:cubicBezTo>
                    <a:pt x="276" y="104"/>
                    <a:pt x="184" y="0"/>
                    <a:pt x="128" y="16"/>
                  </a:cubicBezTo>
                  <a:cubicBezTo>
                    <a:pt x="72" y="32"/>
                    <a:pt x="0" y="264"/>
                    <a:pt x="32" y="304"/>
                  </a:cubicBezTo>
                  <a:cubicBezTo>
                    <a:pt x="64" y="344"/>
                    <a:pt x="184" y="288"/>
                    <a:pt x="320" y="256"/>
                  </a:cubicBezTo>
                </a:path>
              </a:pathLst>
            </a:custGeom>
            <a:noFill/>
            <a:ln w="25400">
              <a:solidFill>
                <a:srgbClr val="0000ff"/>
              </a:solidFill>
              <a:round/>
              <a:tailEnd len="lg" type="triangle" w="lg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27" name="Freeform 54"/>
            <p:cNvSpPr/>
            <p:nvPr/>
          </p:nvSpPr>
          <p:spPr>
            <a:xfrm rot="10050600">
              <a:off x="1384560" y="4635720"/>
              <a:ext cx="583920" cy="545760"/>
            </a:xfrm>
            <a:custGeom>
              <a:avLst/>
              <a:gdLst>
                <a:gd name="textAreaLeft" fmla="*/ 0 w 583920"/>
                <a:gd name="textAreaRight" fmla="*/ 584280 w 583920"/>
                <a:gd name="textAreaTop" fmla="*/ 0 h 545760"/>
                <a:gd name="textAreaBottom" fmla="*/ 546120 h 545760"/>
              </a:gdLst>
              <a:ahLst/>
              <a:rect l="textAreaLeft" t="textAreaTop" r="textAreaRight" b="textAreaBottom"/>
              <a:pathLst>
                <a:path w="368" h="344">
                  <a:moveTo>
                    <a:pt x="368" y="208"/>
                  </a:moveTo>
                  <a:cubicBezTo>
                    <a:pt x="276" y="104"/>
                    <a:pt x="184" y="0"/>
                    <a:pt x="128" y="16"/>
                  </a:cubicBezTo>
                  <a:cubicBezTo>
                    <a:pt x="72" y="32"/>
                    <a:pt x="0" y="264"/>
                    <a:pt x="32" y="304"/>
                  </a:cubicBezTo>
                  <a:cubicBezTo>
                    <a:pt x="64" y="344"/>
                    <a:pt x="184" y="288"/>
                    <a:pt x="320" y="256"/>
                  </a:cubicBezTo>
                </a:path>
              </a:pathLst>
            </a:custGeom>
            <a:noFill/>
            <a:ln w="25400">
              <a:solidFill>
                <a:srgbClr val="0000ff"/>
              </a:solidFill>
              <a:round/>
              <a:tailEnd len="lg" type="triangle" w="lg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28" name="Freeform 55"/>
            <p:cNvSpPr/>
            <p:nvPr/>
          </p:nvSpPr>
          <p:spPr>
            <a:xfrm rot="10050600">
              <a:off x="1384560" y="3797640"/>
              <a:ext cx="583920" cy="545760"/>
            </a:xfrm>
            <a:custGeom>
              <a:avLst/>
              <a:gdLst>
                <a:gd name="textAreaLeft" fmla="*/ 0 w 583920"/>
                <a:gd name="textAreaRight" fmla="*/ 584280 w 583920"/>
                <a:gd name="textAreaTop" fmla="*/ 0 h 545760"/>
                <a:gd name="textAreaBottom" fmla="*/ 546120 h 545760"/>
              </a:gdLst>
              <a:ahLst/>
              <a:rect l="textAreaLeft" t="textAreaTop" r="textAreaRight" b="textAreaBottom"/>
              <a:pathLst>
                <a:path w="368" h="344">
                  <a:moveTo>
                    <a:pt x="368" y="208"/>
                  </a:moveTo>
                  <a:cubicBezTo>
                    <a:pt x="276" y="104"/>
                    <a:pt x="184" y="0"/>
                    <a:pt x="128" y="16"/>
                  </a:cubicBezTo>
                  <a:cubicBezTo>
                    <a:pt x="72" y="32"/>
                    <a:pt x="0" y="264"/>
                    <a:pt x="32" y="304"/>
                  </a:cubicBezTo>
                  <a:cubicBezTo>
                    <a:pt x="64" y="344"/>
                    <a:pt x="184" y="288"/>
                    <a:pt x="320" y="256"/>
                  </a:cubicBezTo>
                </a:path>
              </a:pathLst>
            </a:custGeom>
            <a:noFill/>
            <a:ln w="25400">
              <a:solidFill>
                <a:srgbClr val="0000ff"/>
              </a:solidFill>
              <a:round/>
              <a:tailEnd len="lg" type="triangle" w="lg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29" name="Oval 13"/>
            <p:cNvSpPr/>
            <p:nvPr/>
          </p:nvSpPr>
          <p:spPr>
            <a:xfrm>
              <a:off x="1308240" y="3949560"/>
              <a:ext cx="151920" cy="15192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30" name="Oval 12"/>
            <p:cNvSpPr/>
            <p:nvPr/>
          </p:nvSpPr>
          <p:spPr>
            <a:xfrm>
              <a:off x="1308240" y="4788000"/>
              <a:ext cx="151920" cy="15192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31" name="Oval 14"/>
            <p:cNvSpPr/>
            <p:nvPr/>
          </p:nvSpPr>
          <p:spPr>
            <a:xfrm>
              <a:off x="1308240" y="5626080"/>
              <a:ext cx="151920" cy="15192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32" name="Oval 15"/>
            <p:cNvSpPr/>
            <p:nvPr/>
          </p:nvSpPr>
          <p:spPr>
            <a:xfrm>
              <a:off x="1308240" y="6464160"/>
              <a:ext cx="151920" cy="15192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433" name="Group 74"/>
          <p:cNvGrpSpPr/>
          <p:nvPr/>
        </p:nvGrpSpPr>
        <p:grpSpPr>
          <a:xfrm>
            <a:off x="2819520" y="3581280"/>
            <a:ext cx="932760" cy="2970000"/>
            <a:chOff x="2819520" y="3581280"/>
            <a:chExt cx="932760" cy="2970000"/>
          </a:xfrm>
        </p:grpSpPr>
        <p:sp>
          <p:nvSpPr>
            <p:cNvPr id="434" name="Text Box 58"/>
            <p:cNvSpPr/>
            <p:nvPr/>
          </p:nvSpPr>
          <p:spPr>
            <a:xfrm>
              <a:off x="3441600" y="3581280"/>
              <a:ext cx="310680" cy="2970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5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Verdana"/>
                </a:rPr>
                <a:t>4</a:t>
              </a: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5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5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Verdana"/>
                </a:rPr>
                <a:t>3</a:t>
              </a: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5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5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Verdana"/>
                </a:rPr>
                <a:t>2</a:t>
              </a: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5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5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Verdana"/>
                </a:rPr>
                <a:t>1</a:t>
              </a: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5" name="Line 59"/>
            <p:cNvSpPr/>
            <p:nvPr/>
          </p:nvSpPr>
          <p:spPr>
            <a:xfrm flipV="1">
              <a:off x="3288960" y="5638680"/>
              <a:ext cx="360" cy="762120"/>
            </a:xfrm>
            <a:prstGeom prst="line">
              <a:avLst/>
            </a:prstGeom>
            <a:ln w="25400">
              <a:solidFill>
                <a:srgbClr val="0000ff"/>
              </a:solidFill>
              <a:round/>
              <a:tailEnd len="lg" type="triangle" w="lg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36" name="Line 60"/>
            <p:cNvSpPr/>
            <p:nvPr/>
          </p:nvSpPr>
          <p:spPr>
            <a:xfrm flipV="1">
              <a:off x="3288960" y="4800600"/>
              <a:ext cx="360" cy="761760"/>
            </a:xfrm>
            <a:prstGeom prst="line">
              <a:avLst/>
            </a:prstGeom>
            <a:ln w="25400">
              <a:solidFill>
                <a:srgbClr val="0000ff"/>
              </a:solidFill>
              <a:round/>
              <a:tailEnd len="lg" type="triangle" w="lg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37" name="Line 61"/>
            <p:cNvSpPr/>
            <p:nvPr/>
          </p:nvSpPr>
          <p:spPr>
            <a:xfrm flipV="1">
              <a:off x="3288960" y="3962160"/>
              <a:ext cx="360" cy="762120"/>
            </a:xfrm>
            <a:prstGeom prst="line">
              <a:avLst/>
            </a:prstGeom>
            <a:ln w="25400">
              <a:solidFill>
                <a:srgbClr val="0000ff"/>
              </a:solidFill>
              <a:round/>
              <a:tailEnd len="lg" type="triangle" w="lg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38" name="Freeform 62"/>
            <p:cNvSpPr/>
            <p:nvPr/>
          </p:nvSpPr>
          <p:spPr>
            <a:xfrm>
              <a:off x="3048120" y="4800600"/>
              <a:ext cx="240840" cy="1599840"/>
            </a:xfrm>
            <a:custGeom>
              <a:avLst/>
              <a:gdLst>
                <a:gd name="textAreaLeft" fmla="*/ 0 w 240840"/>
                <a:gd name="textAreaRight" fmla="*/ 241200 w 240840"/>
                <a:gd name="textAreaTop" fmla="*/ 0 h 1599840"/>
                <a:gd name="textAreaBottom" fmla="*/ 1600200 h 1599840"/>
              </a:gdLst>
              <a:ahLst/>
              <a:rect l="textAreaLeft" t="textAreaTop" r="textAreaRight" b="textAreaBottom"/>
              <a:pathLst>
                <a:path w="152" h="1008">
                  <a:moveTo>
                    <a:pt x="152" y="1008"/>
                  </a:moveTo>
                  <a:cubicBezTo>
                    <a:pt x="84" y="828"/>
                    <a:pt x="16" y="648"/>
                    <a:pt x="8" y="480"/>
                  </a:cubicBezTo>
                  <a:cubicBezTo>
                    <a:pt x="0" y="312"/>
                    <a:pt x="64" y="152"/>
                    <a:pt x="104" y="0"/>
                  </a:cubicBezTo>
                </a:path>
              </a:pathLst>
            </a:custGeom>
            <a:noFill/>
            <a:ln w="25400">
              <a:solidFill>
                <a:srgbClr val="0000ff"/>
              </a:solidFill>
              <a:round/>
              <a:tailEnd len="lg" type="triangle" w="lg"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39" name="Freeform 63"/>
            <p:cNvSpPr/>
            <p:nvPr/>
          </p:nvSpPr>
          <p:spPr>
            <a:xfrm>
              <a:off x="3048120" y="3962520"/>
              <a:ext cx="240840" cy="1599840"/>
            </a:xfrm>
            <a:custGeom>
              <a:avLst/>
              <a:gdLst>
                <a:gd name="textAreaLeft" fmla="*/ 0 w 240840"/>
                <a:gd name="textAreaRight" fmla="*/ 241200 w 240840"/>
                <a:gd name="textAreaTop" fmla="*/ 0 h 1599840"/>
                <a:gd name="textAreaBottom" fmla="*/ 1600200 h 1599840"/>
              </a:gdLst>
              <a:ahLst/>
              <a:rect l="textAreaLeft" t="textAreaTop" r="textAreaRight" b="textAreaBottom"/>
              <a:pathLst>
                <a:path w="152" h="1008">
                  <a:moveTo>
                    <a:pt x="152" y="1008"/>
                  </a:moveTo>
                  <a:cubicBezTo>
                    <a:pt x="84" y="852"/>
                    <a:pt x="16" y="696"/>
                    <a:pt x="8" y="528"/>
                  </a:cubicBezTo>
                  <a:cubicBezTo>
                    <a:pt x="0" y="360"/>
                    <a:pt x="64" y="128"/>
                    <a:pt x="104" y="0"/>
                  </a:cubicBezTo>
                </a:path>
              </a:pathLst>
            </a:custGeom>
            <a:noFill/>
            <a:ln w="25400">
              <a:solidFill>
                <a:srgbClr val="0000ff"/>
              </a:solidFill>
              <a:round/>
              <a:tailEnd len="lg" type="triangle" w="lg"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40" name="Freeform 64"/>
            <p:cNvSpPr/>
            <p:nvPr/>
          </p:nvSpPr>
          <p:spPr>
            <a:xfrm>
              <a:off x="2819520" y="3962520"/>
              <a:ext cx="469440" cy="2437920"/>
            </a:xfrm>
            <a:custGeom>
              <a:avLst/>
              <a:gdLst>
                <a:gd name="textAreaLeft" fmla="*/ 0 w 469440"/>
                <a:gd name="textAreaRight" fmla="*/ 469800 w 469440"/>
                <a:gd name="textAreaTop" fmla="*/ 0 h 2437920"/>
                <a:gd name="textAreaBottom" fmla="*/ 2438280 h 2437920"/>
              </a:gdLst>
              <a:ahLst/>
              <a:rect l="textAreaLeft" t="textAreaTop" r="textAreaRight" b="textAreaBottom"/>
              <a:pathLst>
                <a:path w="296" h="1536">
                  <a:moveTo>
                    <a:pt x="296" y="1536"/>
                  </a:moveTo>
                  <a:cubicBezTo>
                    <a:pt x="156" y="1256"/>
                    <a:pt x="16" y="976"/>
                    <a:pt x="8" y="720"/>
                  </a:cubicBezTo>
                  <a:cubicBezTo>
                    <a:pt x="0" y="464"/>
                    <a:pt x="192" y="144"/>
                    <a:pt x="248" y="0"/>
                  </a:cubicBezTo>
                </a:path>
              </a:pathLst>
            </a:custGeom>
            <a:noFill/>
            <a:ln w="25400">
              <a:solidFill>
                <a:srgbClr val="0000ff"/>
              </a:solidFill>
              <a:round/>
              <a:tailEnd len="lg" type="triangle" w="lg"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41" name="Oval 69"/>
            <p:cNvSpPr/>
            <p:nvPr/>
          </p:nvSpPr>
          <p:spPr>
            <a:xfrm>
              <a:off x="3213000" y="3809880"/>
              <a:ext cx="151920" cy="15192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42" name="Oval 70"/>
            <p:cNvSpPr/>
            <p:nvPr/>
          </p:nvSpPr>
          <p:spPr>
            <a:xfrm>
              <a:off x="3213000" y="4648320"/>
              <a:ext cx="151920" cy="15192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43" name="Oval 71"/>
            <p:cNvSpPr/>
            <p:nvPr/>
          </p:nvSpPr>
          <p:spPr>
            <a:xfrm>
              <a:off x="3213000" y="5486400"/>
              <a:ext cx="151920" cy="15192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44" name="Oval 72"/>
            <p:cNvSpPr/>
            <p:nvPr/>
          </p:nvSpPr>
          <p:spPr>
            <a:xfrm>
              <a:off x="3213000" y="6324480"/>
              <a:ext cx="151920" cy="15192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445" name="Group 87"/>
          <p:cNvGrpSpPr/>
          <p:nvPr/>
        </p:nvGrpSpPr>
        <p:grpSpPr>
          <a:xfrm>
            <a:off x="4876920" y="3657600"/>
            <a:ext cx="539280" cy="2970000"/>
            <a:chOff x="4876920" y="3657600"/>
            <a:chExt cx="539280" cy="2970000"/>
          </a:xfrm>
        </p:grpSpPr>
        <p:sp>
          <p:nvSpPr>
            <p:cNvPr id="446" name="Text Box 76"/>
            <p:cNvSpPr/>
            <p:nvPr/>
          </p:nvSpPr>
          <p:spPr>
            <a:xfrm>
              <a:off x="5105520" y="3657600"/>
              <a:ext cx="310680" cy="2970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5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Verdana"/>
                </a:rPr>
                <a:t>4</a:t>
              </a: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5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5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Verdana"/>
                </a:rPr>
                <a:t>3</a:t>
              </a: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5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5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Verdana"/>
                </a:rPr>
                <a:t>2</a:t>
              </a: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5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5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Verdana"/>
                </a:rPr>
                <a:t>1</a:t>
              </a: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7" name="Line 77"/>
            <p:cNvSpPr/>
            <p:nvPr/>
          </p:nvSpPr>
          <p:spPr>
            <a:xfrm flipV="1">
              <a:off x="4952880" y="5715000"/>
              <a:ext cx="360" cy="761760"/>
            </a:xfrm>
            <a:prstGeom prst="line">
              <a:avLst/>
            </a:prstGeom>
            <a:ln w="25400">
              <a:solidFill>
                <a:srgbClr val="0000ff"/>
              </a:solidFill>
              <a:round/>
              <a:tailEnd len="lg" type="triangle" w="lg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48" name="Line 78"/>
            <p:cNvSpPr/>
            <p:nvPr/>
          </p:nvSpPr>
          <p:spPr>
            <a:xfrm flipV="1">
              <a:off x="4952880" y="4876560"/>
              <a:ext cx="360" cy="762120"/>
            </a:xfrm>
            <a:prstGeom prst="line">
              <a:avLst/>
            </a:prstGeom>
            <a:ln w="25400">
              <a:solidFill>
                <a:srgbClr val="0000ff"/>
              </a:solidFill>
              <a:round/>
              <a:tailEnd len="lg" type="triangle" w="lg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49" name="Line 79"/>
            <p:cNvSpPr/>
            <p:nvPr/>
          </p:nvSpPr>
          <p:spPr>
            <a:xfrm flipV="1">
              <a:off x="4952880" y="4038480"/>
              <a:ext cx="360" cy="762120"/>
            </a:xfrm>
            <a:prstGeom prst="line">
              <a:avLst/>
            </a:prstGeom>
            <a:ln w="25400">
              <a:solidFill>
                <a:srgbClr val="0000ff"/>
              </a:solidFill>
              <a:round/>
              <a:tailEnd len="lg" type="triangle" w="lg"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50" name="Oval 83"/>
            <p:cNvSpPr/>
            <p:nvPr/>
          </p:nvSpPr>
          <p:spPr>
            <a:xfrm>
              <a:off x="4876920" y="3886200"/>
              <a:ext cx="151920" cy="15192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51" name="Oval 84"/>
            <p:cNvSpPr/>
            <p:nvPr/>
          </p:nvSpPr>
          <p:spPr>
            <a:xfrm>
              <a:off x="4876920" y="4724280"/>
              <a:ext cx="151920" cy="15192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52" name="Oval 85"/>
            <p:cNvSpPr/>
            <p:nvPr/>
          </p:nvSpPr>
          <p:spPr>
            <a:xfrm>
              <a:off x="4876920" y="5562720"/>
              <a:ext cx="151920" cy="15192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53" name="Oval 86"/>
            <p:cNvSpPr/>
            <p:nvPr/>
          </p:nvSpPr>
          <p:spPr>
            <a:xfrm>
              <a:off x="4876920" y="6400800"/>
              <a:ext cx="151920" cy="15192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454" name="Group 97"/>
          <p:cNvGrpSpPr/>
          <p:nvPr/>
        </p:nvGrpSpPr>
        <p:grpSpPr>
          <a:xfrm>
            <a:off x="6324480" y="3581280"/>
            <a:ext cx="539280" cy="2970000"/>
            <a:chOff x="6324480" y="3581280"/>
            <a:chExt cx="539280" cy="2970000"/>
          </a:xfrm>
        </p:grpSpPr>
        <p:sp>
          <p:nvSpPr>
            <p:cNvPr id="455" name="Text Box 89"/>
            <p:cNvSpPr/>
            <p:nvPr/>
          </p:nvSpPr>
          <p:spPr>
            <a:xfrm>
              <a:off x="6553080" y="3581280"/>
              <a:ext cx="310680" cy="29700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 algn="ctr">
                <a:lnSpc>
                  <a:spcPct val="15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Verdana"/>
                </a:rPr>
                <a:t>4</a:t>
              </a: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5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5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Verdana"/>
                </a:rPr>
                <a:t>3</a:t>
              </a: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5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5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Verdana"/>
                </a:rPr>
                <a:t>2</a:t>
              </a: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5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  <a:p>
              <a:pPr algn="ctr">
                <a:lnSpc>
                  <a:spcPct val="150000"/>
                </a:lnSpc>
              </a:pPr>
              <a:r>
                <a:rPr b="0" lang="en-US" sz="1800" spc="-1" strike="noStrike">
                  <a:solidFill>
                    <a:srgbClr val="000000"/>
                  </a:solidFill>
                  <a:latin typeface="Verdana"/>
                </a:rPr>
                <a:t>1</a:t>
              </a: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6" name="Line 90"/>
            <p:cNvSpPr/>
            <p:nvPr/>
          </p:nvSpPr>
          <p:spPr>
            <a:xfrm flipV="1">
              <a:off x="6400800" y="5638680"/>
              <a:ext cx="360" cy="762120"/>
            </a:xfrm>
            <a:prstGeom prst="line">
              <a:avLst/>
            </a:prstGeom>
            <a:ln w="25400">
              <a:solidFill>
                <a:srgbClr val="0000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57" name="Line 91"/>
            <p:cNvSpPr/>
            <p:nvPr/>
          </p:nvSpPr>
          <p:spPr>
            <a:xfrm flipV="1">
              <a:off x="6400800" y="4800600"/>
              <a:ext cx="360" cy="761760"/>
            </a:xfrm>
            <a:prstGeom prst="line">
              <a:avLst/>
            </a:prstGeom>
            <a:ln w="25400">
              <a:solidFill>
                <a:srgbClr val="0000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58" name="Line 92"/>
            <p:cNvSpPr/>
            <p:nvPr/>
          </p:nvSpPr>
          <p:spPr>
            <a:xfrm flipV="1">
              <a:off x="6400800" y="3962160"/>
              <a:ext cx="360" cy="762120"/>
            </a:xfrm>
            <a:prstGeom prst="line">
              <a:avLst/>
            </a:prstGeom>
            <a:ln w="25400">
              <a:solidFill>
                <a:srgbClr val="0000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59" name="Oval 93"/>
            <p:cNvSpPr/>
            <p:nvPr/>
          </p:nvSpPr>
          <p:spPr>
            <a:xfrm>
              <a:off x="6324480" y="3809880"/>
              <a:ext cx="151920" cy="15192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60" name="Oval 94"/>
            <p:cNvSpPr/>
            <p:nvPr/>
          </p:nvSpPr>
          <p:spPr>
            <a:xfrm>
              <a:off x="6324480" y="4648320"/>
              <a:ext cx="151920" cy="15192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61" name="Oval 95"/>
            <p:cNvSpPr/>
            <p:nvPr/>
          </p:nvSpPr>
          <p:spPr>
            <a:xfrm>
              <a:off x="6324480" y="5486400"/>
              <a:ext cx="151920" cy="15192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  <p:sp>
          <p:nvSpPr>
            <p:cNvPr id="462" name="Oval 96"/>
            <p:cNvSpPr/>
            <p:nvPr/>
          </p:nvSpPr>
          <p:spPr>
            <a:xfrm>
              <a:off x="6324480" y="6324480"/>
              <a:ext cx="151920" cy="151920"/>
            </a:xfrm>
            <a:prstGeom prst="ellipse">
              <a:avLst/>
            </a:prstGeom>
            <a:solidFill>
              <a:schemeClr val="tx1"/>
            </a:solidFill>
            <a:ln w="25400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US" sz="1800" spc="-1" strike="noStrike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463" name="Text Box 98"/>
          <p:cNvSpPr/>
          <p:nvPr/>
        </p:nvSpPr>
        <p:spPr>
          <a:xfrm>
            <a:off x="6906240" y="4343400"/>
            <a:ext cx="2095200" cy="1369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Verdana"/>
              </a:rPr>
              <a:t>Called the 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Verdana"/>
              </a:rPr>
              <a:t>Hasse 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000000"/>
                </a:solidFill>
                <a:latin typeface="Verdana"/>
              </a:rPr>
              <a:t>diagram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7" dur="indefinite" restart="never" nodeType="tmRoot">
          <p:childTnLst>
            <p:seq>
              <p:cTn id="98" dur="indefinite" nodeType="mainSeq">
                <p:childTnLst>
                  <p:par>
                    <p:cTn id="99" nodeType="clickEffect" fill="hold">
                      <p:stCondLst>
                        <p:cond delay="indefinite"/>
                      </p:stCondLst>
                      <p:childTnLst>
                        <p:par>
                          <p:cTn id="10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nodeType="clickEffect" fill="hold">
                      <p:stCondLst>
                        <p:cond delay="indefinite"/>
                      </p:stCondLst>
                      <p:childTnLst>
                        <p:par>
                          <p:cTn id="10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nodeType="clickEffect" fill="hold">
                      <p:stCondLst>
                        <p:cond delay="indefinite"/>
                      </p:stCondLst>
                      <p:childTnLst>
                        <p:par>
                          <p:cTn id="10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0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nodeType="clickEffect" fill="hold">
                      <p:stCondLst>
                        <p:cond delay="indefinite"/>
                      </p:stCondLst>
                      <p:childTnLst>
                        <p:par>
                          <p:cTn id="11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nodeType="clickEffect" fill="hold">
                      <p:stCondLst>
                        <p:cond delay="indefinite"/>
                      </p:stCondLst>
                      <p:childTnLst>
                        <p:par>
                          <p:cTn id="11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nodeType="clickEffect" fill="hold">
                      <p:stCondLst>
                        <p:cond delay="indefinite"/>
                      </p:stCondLst>
                      <p:childTnLst>
                        <p:par>
                          <p:cTn id="12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nodeType="clickEffect" fill="hold">
                      <p:stCondLst>
                        <p:cond delay="indefinite"/>
                      </p:stCondLst>
                      <p:childTnLst>
                        <p:par>
                          <p:cTn id="12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1370160" y="301680"/>
            <a:ext cx="731340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Partially Ordered Sets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5" name="PlaceHolder 2"/>
          <p:cNvSpPr>
            <a:spLocks noGrp="1"/>
          </p:cNvSpPr>
          <p:nvPr>
            <p:ph/>
          </p:nvPr>
        </p:nvSpPr>
        <p:spPr>
          <a:xfrm>
            <a:off x="4121280" y="1827360"/>
            <a:ext cx="456228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Hasse Diagram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NewBaskerville-Roman"/>
              </a:rPr>
              <a:t>Let </a:t>
            </a:r>
            <a:r>
              <a:rPr b="0" i="1" lang="en-US" sz="2400" spc="-1" strike="noStrike">
                <a:solidFill>
                  <a:srgbClr val="000000"/>
                </a:solidFill>
                <a:latin typeface="NewBaskerville-Italic"/>
              </a:rPr>
              <a:t>S </a:t>
            </a:r>
            <a:r>
              <a:rPr b="0" lang="en-US" sz="2400" spc="-1" strike="noStrike">
                <a:solidFill>
                  <a:srgbClr val="000000"/>
                </a:solidFill>
                <a:latin typeface="MTSYN"/>
              </a:rPr>
              <a:t>= {</a:t>
            </a:r>
            <a:r>
              <a:rPr b="0" lang="en-US" sz="2400" spc="-1" strike="noStrike">
                <a:solidFill>
                  <a:srgbClr val="000000"/>
                </a:solidFill>
                <a:latin typeface="NewBaskerville-Roman"/>
              </a:rPr>
              <a:t>1, 2, 3</a:t>
            </a:r>
            <a:r>
              <a:rPr b="0" lang="en-US" sz="2400" spc="-1" strike="noStrike">
                <a:solidFill>
                  <a:srgbClr val="000000"/>
                </a:solidFill>
                <a:latin typeface="MTSYN"/>
              </a:rPr>
              <a:t>}</a:t>
            </a:r>
            <a:r>
              <a:rPr b="0" i="1" lang="en-US" sz="2400" spc="-1" strike="noStrike">
                <a:solidFill>
                  <a:srgbClr val="000000"/>
                </a:solidFill>
                <a:latin typeface="MTMI"/>
              </a:rPr>
              <a:t>. </a:t>
            </a:r>
            <a:r>
              <a:rPr b="0" lang="en-US" sz="2400" spc="-1" strike="noStrike">
                <a:solidFill>
                  <a:srgbClr val="000000"/>
                </a:solidFill>
                <a:latin typeface="NewBaskerville-Roman"/>
              </a:rPr>
              <a:t>Then </a:t>
            </a:r>
            <a:r>
              <a:rPr b="0" i="1" lang="en-US" sz="2400" spc="-1" strike="noStrike">
                <a:solidFill>
                  <a:srgbClr val="000000"/>
                </a:solidFill>
                <a:latin typeface="CMSY10"/>
              </a:rPr>
              <a:t>P</a:t>
            </a:r>
            <a:r>
              <a:rPr b="0" i="1" lang="en-US" sz="2400" spc="-1" strike="noStrike">
                <a:solidFill>
                  <a:srgbClr val="000000"/>
                </a:solidFill>
                <a:latin typeface="MTMI"/>
              </a:rPr>
              <a:t>(</a:t>
            </a:r>
            <a:r>
              <a:rPr b="0" i="1" lang="en-US" sz="2400" spc="-1" strike="noStrike">
                <a:solidFill>
                  <a:srgbClr val="000000"/>
                </a:solidFill>
                <a:latin typeface="NewBaskerville-Italic"/>
              </a:rPr>
              <a:t>S</a:t>
            </a:r>
            <a:r>
              <a:rPr b="0" i="1" lang="en-US" sz="2400" spc="-1" strike="noStrike">
                <a:solidFill>
                  <a:srgbClr val="000000"/>
                </a:solidFill>
                <a:latin typeface="MTMI"/>
              </a:rPr>
              <a:t>) </a:t>
            </a:r>
            <a:r>
              <a:rPr b="0" lang="en-US" sz="2400" spc="-1" strike="noStrike">
                <a:solidFill>
                  <a:srgbClr val="000000"/>
                </a:solidFill>
                <a:latin typeface="MTSYN"/>
              </a:rPr>
              <a:t>= {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</a:rPr>
              <a:t></a:t>
            </a:r>
            <a:r>
              <a:rPr b="0" lang="en-US" sz="2400" spc="-1" strike="noStrike">
                <a:solidFill>
                  <a:srgbClr val="000000"/>
                </a:solidFill>
                <a:latin typeface="NewBaskerville-Roman"/>
              </a:rPr>
              <a:t>, </a:t>
            </a:r>
            <a:r>
              <a:rPr b="0" lang="en-US" sz="2400" spc="-1" strike="noStrike">
                <a:solidFill>
                  <a:srgbClr val="000000"/>
                </a:solidFill>
                <a:latin typeface="MTSYN"/>
              </a:rPr>
              <a:t>{</a:t>
            </a:r>
            <a:r>
              <a:rPr b="0" lang="en-US" sz="2400" spc="-1" strike="noStrike">
                <a:solidFill>
                  <a:srgbClr val="000000"/>
                </a:solidFill>
                <a:latin typeface="NewBaskerville-Roman"/>
              </a:rPr>
              <a:t>1</a:t>
            </a:r>
            <a:r>
              <a:rPr b="0" lang="en-US" sz="2400" spc="-1" strike="noStrike">
                <a:solidFill>
                  <a:srgbClr val="000000"/>
                </a:solidFill>
                <a:latin typeface="MTSYN"/>
              </a:rPr>
              <a:t>}</a:t>
            </a:r>
            <a:r>
              <a:rPr b="0" lang="en-US" sz="2400" spc="-1" strike="noStrike">
                <a:solidFill>
                  <a:srgbClr val="000000"/>
                </a:solidFill>
                <a:latin typeface="NewBaskerville-Roman"/>
              </a:rPr>
              <a:t>, </a:t>
            </a:r>
            <a:r>
              <a:rPr b="0" lang="en-US" sz="2400" spc="-1" strike="noStrike">
                <a:solidFill>
                  <a:srgbClr val="000000"/>
                </a:solidFill>
                <a:latin typeface="MTSYN"/>
              </a:rPr>
              <a:t>{</a:t>
            </a:r>
            <a:r>
              <a:rPr b="0" lang="en-US" sz="2400" spc="-1" strike="noStrike">
                <a:solidFill>
                  <a:srgbClr val="000000"/>
                </a:solidFill>
                <a:latin typeface="NewBaskerville-Roman"/>
              </a:rPr>
              <a:t>2</a:t>
            </a:r>
            <a:r>
              <a:rPr b="0" lang="en-US" sz="2400" spc="-1" strike="noStrike">
                <a:solidFill>
                  <a:srgbClr val="000000"/>
                </a:solidFill>
                <a:latin typeface="MTSYN"/>
              </a:rPr>
              <a:t>}</a:t>
            </a:r>
            <a:r>
              <a:rPr b="0" lang="en-US" sz="2400" spc="-1" strike="noStrike">
                <a:solidFill>
                  <a:srgbClr val="000000"/>
                </a:solidFill>
                <a:latin typeface="NewBaskerville-Roman"/>
              </a:rPr>
              <a:t>, </a:t>
            </a:r>
            <a:r>
              <a:rPr b="0" lang="en-US" sz="2400" spc="-1" strike="noStrike">
                <a:solidFill>
                  <a:srgbClr val="000000"/>
                </a:solidFill>
                <a:latin typeface="MTSYN"/>
              </a:rPr>
              <a:t>{</a:t>
            </a:r>
            <a:r>
              <a:rPr b="0" lang="en-US" sz="2400" spc="-1" strike="noStrike">
                <a:solidFill>
                  <a:srgbClr val="000000"/>
                </a:solidFill>
                <a:latin typeface="NewBaskerville-Roman"/>
              </a:rPr>
              <a:t>3</a:t>
            </a:r>
            <a:r>
              <a:rPr b="0" lang="en-US" sz="2400" spc="-1" strike="noStrike">
                <a:solidFill>
                  <a:srgbClr val="000000"/>
                </a:solidFill>
                <a:latin typeface="MTSYN"/>
              </a:rPr>
              <a:t>}</a:t>
            </a:r>
            <a:r>
              <a:rPr b="0" lang="en-US" sz="2400" spc="-1" strike="noStrike">
                <a:solidFill>
                  <a:srgbClr val="000000"/>
                </a:solidFill>
                <a:latin typeface="NewBaskerville-Roman"/>
              </a:rPr>
              <a:t>, </a:t>
            </a:r>
            <a:r>
              <a:rPr b="0" lang="en-US" sz="2400" spc="-1" strike="noStrike">
                <a:solidFill>
                  <a:srgbClr val="000000"/>
                </a:solidFill>
                <a:latin typeface="MTSYN"/>
              </a:rPr>
              <a:t>{</a:t>
            </a:r>
            <a:r>
              <a:rPr b="0" lang="en-US" sz="2400" spc="-1" strike="noStrike">
                <a:solidFill>
                  <a:srgbClr val="000000"/>
                </a:solidFill>
                <a:latin typeface="NewBaskerville-Roman"/>
              </a:rPr>
              <a:t>1, 2</a:t>
            </a:r>
            <a:r>
              <a:rPr b="0" lang="en-US" sz="2400" spc="-1" strike="noStrike">
                <a:solidFill>
                  <a:srgbClr val="000000"/>
                </a:solidFill>
                <a:latin typeface="MTSYN"/>
              </a:rPr>
              <a:t>}</a:t>
            </a:r>
            <a:r>
              <a:rPr b="0" lang="en-US" sz="2400" spc="-1" strike="noStrike">
                <a:solidFill>
                  <a:srgbClr val="000000"/>
                </a:solidFill>
                <a:latin typeface="NewBaskerville-Roman"/>
              </a:rPr>
              <a:t>, </a:t>
            </a:r>
            <a:r>
              <a:rPr b="0" lang="en-US" sz="2400" spc="-1" strike="noStrike">
                <a:solidFill>
                  <a:srgbClr val="000000"/>
                </a:solidFill>
                <a:latin typeface="MTSYN"/>
              </a:rPr>
              <a:t>{</a:t>
            </a:r>
            <a:r>
              <a:rPr b="0" lang="en-US" sz="2400" spc="-1" strike="noStrike">
                <a:solidFill>
                  <a:srgbClr val="000000"/>
                </a:solidFill>
                <a:latin typeface="NewBaskerville-Roman"/>
              </a:rPr>
              <a:t>2, 3</a:t>
            </a:r>
            <a:r>
              <a:rPr b="0" lang="en-US" sz="2400" spc="-1" strike="noStrike">
                <a:solidFill>
                  <a:srgbClr val="000000"/>
                </a:solidFill>
                <a:latin typeface="MTSYN"/>
              </a:rPr>
              <a:t>}</a:t>
            </a:r>
            <a:r>
              <a:rPr b="0" lang="en-US" sz="2400" spc="-1" strike="noStrike">
                <a:solidFill>
                  <a:srgbClr val="000000"/>
                </a:solidFill>
                <a:latin typeface="NewBaskerville-Roman"/>
              </a:rPr>
              <a:t>, </a:t>
            </a:r>
            <a:r>
              <a:rPr b="0" lang="en-US" sz="2400" spc="-1" strike="noStrike">
                <a:solidFill>
                  <a:srgbClr val="000000"/>
                </a:solidFill>
                <a:latin typeface="MTSYN"/>
              </a:rPr>
              <a:t>{</a:t>
            </a:r>
            <a:r>
              <a:rPr b="0" lang="en-US" sz="2400" spc="-1" strike="noStrike">
                <a:solidFill>
                  <a:srgbClr val="000000"/>
                </a:solidFill>
                <a:latin typeface="NewBaskerville-Roman"/>
              </a:rPr>
              <a:t>1, 3</a:t>
            </a:r>
            <a:r>
              <a:rPr b="0" lang="en-US" sz="2400" spc="-1" strike="noStrike">
                <a:solidFill>
                  <a:srgbClr val="000000"/>
                </a:solidFill>
                <a:latin typeface="MTSYN"/>
              </a:rPr>
              <a:t>}</a:t>
            </a:r>
            <a:r>
              <a:rPr b="0" lang="en-US" sz="2400" spc="-1" strike="noStrike">
                <a:solidFill>
                  <a:srgbClr val="000000"/>
                </a:solidFill>
                <a:latin typeface="NewBaskerville-Roman"/>
              </a:rPr>
              <a:t>, </a:t>
            </a:r>
            <a:r>
              <a:rPr b="0" i="1" lang="en-US" sz="2400" spc="-1" strike="noStrike">
                <a:solidFill>
                  <a:srgbClr val="000000"/>
                </a:solidFill>
                <a:latin typeface="NewBaskerville-Italic"/>
              </a:rPr>
              <a:t>S</a:t>
            </a:r>
            <a:r>
              <a:rPr b="0" lang="en-US" sz="2400" spc="-1" strike="noStrike">
                <a:solidFill>
                  <a:srgbClr val="000000"/>
                </a:solidFill>
                <a:latin typeface="MTSYN"/>
              </a:rPr>
              <a:t>}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NewBaskerville-Roman"/>
              </a:rPr>
              <a:t>Now </a:t>
            </a:r>
            <a:r>
              <a:rPr b="0" i="1" lang="en-US" sz="2400" spc="-1" strike="noStrike">
                <a:solidFill>
                  <a:srgbClr val="000000"/>
                </a:solidFill>
                <a:latin typeface="MTMI"/>
              </a:rPr>
              <a:t>(</a:t>
            </a:r>
            <a:r>
              <a:rPr b="0" i="1" lang="en-US" sz="2400" spc="-1" strike="noStrike">
                <a:solidFill>
                  <a:srgbClr val="000000"/>
                </a:solidFill>
                <a:latin typeface="CMSY10"/>
              </a:rPr>
              <a:t>P</a:t>
            </a:r>
            <a:r>
              <a:rPr b="0" i="1" lang="en-US" sz="2400" spc="-1" strike="noStrike">
                <a:solidFill>
                  <a:srgbClr val="000000"/>
                </a:solidFill>
                <a:latin typeface="MTMI"/>
              </a:rPr>
              <a:t>(</a:t>
            </a:r>
            <a:r>
              <a:rPr b="0" i="1" lang="en-US" sz="2400" spc="-1" strike="noStrike">
                <a:solidFill>
                  <a:srgbClr val="000000"/>
                </a:solidFill>
                <a:latin typeface="NewBaskerville-Italic"/>
              </a:rPr>
              <a:t>S</a:t>
            </a:r>
            <a:r>
              <a:rPr b="0" i="1" lang="en-US" sz="2400" spc="-1" strike="noStrike">
                <a:solidFill>
                  <a:srgbClr val="000000"/>
                </a:solidFill>
                <a:latin typeface="MTMI"/>
              </a:rPr>
              <a:t>)</a:t>
            </a:r>
            <a:r>
              <a:rPr b="0" lang="en-US" sz="2400" spc="-1" strike="noStrike">
                <a:solidFill>
                  <a:srgbClr val="000000"/>
                </a:solidFill>
                <a:latin typeface="NewBaskerville-Roman"/>
              </a:rPr>
              <a:t>,</a:t>
            </a:r>
            <a:r>
              <a:rPr b="0" lang="en-US" sz="2400" spc="-1" strike="noStrike">
                <a:solidFill>
                  <a:srgbClr val="000000"/>
                </a:solidFill>
                <a:latin typeface="MTSYN"/>
              </a:rPr>
              <a:t>≤</a:t>
            </a:r>
            <a:r>
              <a:rPr b="0" i="1" lang="en-US" sz="2400" spc="-1" strike="noStrike">
                <a:solidFill>
                  <a:srgbClr val="000000"/>
                </a:solidFill>
                <a:latin typeface="MTMI"/>
              </a:rPr>
              <a:t>) </a:t>
            </a:r>
            <a:r>
              <a:rPr b="0" lang="en-US" sz="2400" spc="-1" strike="noStrike">
                <a:solidFill>
                  <a:srgbClr val="000000"/>
                </a:solidFill>
                <a:latin typeface="NewBaskerville-Roman"/>
              </a:rPr>
              <a:t>is a poset, where </a:t>
            </a:r>
            <a:r>
              <a:rPr b="0" lang="en-US" sz="2400" spc="-1" strike="noStrike">
                <a:solidFill>
                  <a:srgbClr val="000000"/>
                </a:solidFill>
                <a:latin typeface="MTSYN"/>
              </a:rPr>
              <a:t>≤ </a:t>
            </a:r>
            <a:r>
              <a:rPr b="0" lang="en-US" sz="2400" spc="-1" strike="noStrike">
                <a:solidFill>
                  <a:srgbClr val="000000"/>
                </a:solidFill>
                <a:latin typeface="NewBaskerville-Roman"/>
              </a:rPr>
              <a:t>denotes the set subset relation. The poset diagram of </a:t>
            </a:r>
            <a:r>
              <a:rPr b="0" i="1" lang="en-US" sz="2400" spc="-1" strike="noStrike">
                <a:solidFill>
                  <a:srgbClr val="000000"/>
                </a:solidFill>
                <a:latin typeface="MTMI"/>
              </a:rPr>
              <a:t>(</a:t>
            </a:r>
            <a:r>
              <a:rPr b="0" i="1" lang="en-US" sz="2400" spc="-1" strike="noStrike">
                <a:solidFill>
                  <a:srgbClr val="000000"/>
                </a:solidFill>
                <a:latin typeface="CMSY10"/>
              </a:rPr>
              <a:t>P</a:t>
            </a:r>
            <a:r>
              <a:rPr b="0" i="1" lang="en-US" sz="2400" spc="-1" strike="noStrike">
                <a:solidFill>
                  <a:srgbClr val="000000"/>
                </a:solidFill>
                <a:latin typeface="MTMI"/>
              </a:rPr>
              <a:t>(</a:t>
            </a:r>
            <a:r>
              <a:rPr b="0" i="1" lang="en-US" sz="2400" spc="-1" strike="noStrike">
                <a:solidFill>
                  <a:srgbClr val="000000"/>
                </a:solidFill>
                <a:latin typeface="NewBaskerville-Italic"/>
              </a:rPr>
              <a:t>S</a:t>
            </a:r>
            <a:r>
              <a:rPr b="0" i="1" lang="en-US" sz="2400" spc="-1" strike="noStrike">
                <a:solidFill>
                  <a:srgbClr val="000000"/>
                </a:solidFill>
                <a:latin typeface="MTMI"/>
              </a:rPr>
              <a:t>)</a:t>
            </a:r>
            <a:r>
              <a:rPr b="0" lang="en-US" sz="2400" spc="-1" strike="noStrike">
                <a:solidFill>
                  <a:srgbClr val="000000"/>
                </a:solidFill>
                <a:latin typeface="NewBaskerville-Roman"/>
              </a:rPr>
              <a:t>,</a:t>
            </a:r>
            <a:r>
              <a:rPr b="0" lang="en-US" sz="2400" spc="-1" strike="noStrike">
                <a:solidFill>
                  <a:srgbClr val="000000"/>
                </a:solidFill>
                <a:latin typeface="MTSYN"/>
              </a:rPr>
              <a:t>≤</a:t>
            </a:r>
            <a:r>
              <a:rPr b="0" i="1" lang="en-US" sz="2400" spc="-1" strike="noStrike">
                <a:solidFill>
                  <a:srgbClr val="000000"/>
                </a:solidFill>
                <a:latin typeface="MTMI"/>
              </a:rPr>
              <a:t>) </a:t>
            </a:r>
            <a:r>
              <a:rPr b="0" lang="en-US" sz="2400" spc="-1" strike="noStrike">
                <a:solidFill>
                  <a:srgbClr val="000000"/>
                </a:solidFill>
                <a:latin typeface="NewBaskerville-Roman"/>
              </a:rPr>
              <a:t>is shown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sldNum" idx="5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5BF68DE-BAA0-466C-BB27-59732253074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67" name="Picture 7" descr="Picture5"/>
          <p:cNvPicPr/>
          <p:nvPr/>
        </p:nvPicPr>
        <p:blipFill>
          <a:blip r:embed="rId1"/>
          <a:stretch/>
        </p:blipFill>
        <p:spPr>
          <a:xfrm>
            <a:off x="0" y="1828800"/>
            <a:ext cx="4047840" cy="3470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7" dur="indefinite" restart="never" nodeType="tmRoot">
          <p:childTnLst>
            <p:seq>
              <p:cTn id="128" dur="indefinite" nodeType="mainSeq">
                <p:childTnLst>
                  <p:par>
                    <p:cTn id="129" nodeType="clickEffect" fill="hold">
                      <p:stCondLst>
                        <p:cond delay="indefinite"/>
                      </p:stCondLst>
                      <p:childTnLst>
                        <p:par>
                          <p:cTn id="13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2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133" dur="1" fill="hold"/>
                                        <p:tgtEl>
                                          <p:spTgt spid="467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Representing Relations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Set – ordered pairs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Set definition – membership values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Arrow Diagram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4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860735E-10EE-4871-B192-E38E2111B26D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PlaceHolder 1"/>
          <p:cNvSpPr>
            <a:spLocks noGrp="1"/>
          </p:cNvSpPr>
          <p:nvPr>
            <p:ph type="title"/>
          </p:nvPr>
        </p:nvSpPr>
        <p:spPr>
          <a:xfrm>
            <a:off x="1370160" y="301680"/>
            <a:ext cx="731340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9" name="PlaceHolder 2"/>
          <p:cNvSpPr>
            <a:spLocks noGrp="1"/>
          </p:cNvSpPr>
          <p:nvPr>
            <p:ph/>
          </p:nvPr>
        </p:nvSpPr>
        <p:spPr>
          <a:xfrm>
            <a:off x="1370160" y="1827360"/>
            <a:ext cx="3579480" cy="1980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0" name="PlaceHolder 3"/>
          <p:cNvSpPr>
            <a:spLocks noGrp="1"/>
          </p:cNvSpPr>
          <p:nvPr>
            <p:ph/>
          </p:nvPr>
        </p:nvSpPr>
        <p:spPr>
          <a:xfrm>
            <a:off x="1370160" y="3960720"/>
            <a:ext cx="3579480" cy="1980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1" name="PlaceHolder 4"/>
          <p:cNvSpPr>
            <a:spLocks noGrp="1"/>
          </p:cNvSpPr>
          <p:nvPr>
            <p:ph/>
          </p:nvPr>
        </p:nvSpPr>
        <p:spPr>
          <a:xfrm>
            <a:off x="5102280" y="1827360"/>
            <a:ext cx="358092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2" name="PlaceHolder 5"/>
          <p:cNvSpPr>
            <a:spLocks noGrp="1"/>
          </p:cNvSpPr>
          <p:nvPr>
            <p:ph type="sldNum" idx="5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46C4C68-A856-4F00-B987-EFBFBB20FC52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Hasse Diagram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Let S = {1,2,3,4,6,8,12},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MTSYN"/>
              </a:rPr>
              <a:t>≤ </a:t>
            </a:r>
            <a:r>
              <a:rPr b="0" lang="en-US" sz="3200" spc="-1" strike="noStrike">
                <a:solidFill>
                  <a:srgbClr val="000000"/>
                </a:solidFill>
                <a:latin typeface="MTSYN"/>
              </a:rPr>
              <a:t>=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| (Divisibility)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For the poset (S,</a:t>
            </a:r>
            <a:r>
              <a:rPr b="0" lang="en-US" sz="2800" spc="-1" strike="noStrike">
                <a:solidFill>
                  <a:srgbClr val="000000"/>
                </a:solidFill>
                <a:latin typeface="MTSYN"/>
              </a:rPr>
              <a:t> ≤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) Draw the Hasse Diagram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 type="sldNum" idx="5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D5A2789-4F6E-4E4A-9EE6-29AE14F79EF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6" name="Picture 5"/>
          <p:cNvSpPr/>
          <p:nvPr/>
        </p:nvSpPr>
        <p:spPr>
          <a:xfrm>
            <a:off x="3581280" y="3581280"/>
            <a:ext cx="2666520" cy="327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77" name="Picture 6" descr="rosen-7"/>
          <p:cNvPicPr/>
          <p:nvPr/>
        </p:nvPicPr>
        <p:blipFill>
          <a:blip r:embed="rId1"/>
          <a:stretch/>
        </p:blipFill>
        <p:spPr>
          <a:xfrm>
            <a:off x="6257880" y="3429000"/>
            <a:ext cx="2885760" cy="3428640"/>
          </a:xfrm>
          <a:prstGeom prst="rect">
            <a:avLst/>
          </a:prstGeom>
          <a:ln w="0">
            <a:noFill/>
          </a:ln>
        </p:spPr>
      </p:pic>
      <p:pic>
        <p:nvPicPr>
          <p:cNvPr id="478" name="Picture 7" descr="rosen-7"/>
          <p:cNvPicPr/>
          <p:nvPr/>
        </p:nvPicPr>
        <p:blipFill>
          <a:blip r:embed="rId2"/>
          <a:stretch/>
        </p:blipFill>
        <p:spPr>
          <a:xfrm>
            <a:off x="6172200" y="3505320"/>
            <a:ext cx="2785680" cy="3352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4" dur="indefinite" restart="never" nodeType="tmRoot">
          <p:childTnLst>
            <p:seq>
              <p:cTn id="135" dur="indefinite" nodeType="mainSeq">
                <p:childTnLst>
                  <p:par>
                    <p:cTn id="136" nodeType="clickEffect" fill="hold">
                      <p:stCondLst>
                        <p:cond delay="indefinite"/>
                      </p:stCondLst>
                      <p:childTnLst>
                        <p:par>
                          <p:cTn id="13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3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nodeType="clickEffect" fill="hold">
                      <p:stCondLst>
                        <p:cond delay="indefinite"/>
                      </p:stCondLst>
                      <p:childTnLst>
                        <p:par>
                          <p:cTn id="14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4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nodeType="clickEffect" fill="hold">
                      <p:stCondLst>
                        <p:cond delay="indefinite"/>
                      </p:stCondLst>
                      <p:childTnLst>
                        <p:par>
                          <p:cTn id="14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4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nodeType="clickEffect" fill="hold">
                      <p:stCondLst>
                        <p:cond delay="indefinite"/>
                      </p:stCondLst>
                      <p:childTnLst>
                        <p:par>
                          <p:cTn id="14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5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nodeType="clickEffect" fill="hold">
                      <p:stCondLst>
                        <p:cond delay="indefinite"/>
                      </p:stCondLst>
                      <p:childTnLst>
                        <p:par>
                          <p:cTn id="15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5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nodeType="clickEffect" fill="hold">
                      <p:stCondLst>
                        <p:cond delay="indefinite"/>
                      </p:stCondLst>
                      <p:childTnLst>
                        <p:par>
                          <p:cTn id="15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58" nodeType="clickEffect" fill="hold" presetClass="entr" presetID="1">
                                  <p:stCondLst>
                                    <p:cond delay="0"/>
                                  </p:stCondLst>
                                  <p:endCondLst>
                                    <p:cond delay="0" evt="begin">
                                      <p:tn val="158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837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PROBLEMS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0" name="PlaceHolder 2"/>
          <p:cNvSpPr>
            <a:spLocks noGrp="1"/>
          </p:cNvSpPr>
          <p:nvPr>
            <p:ph/>
          </p:nvPr>
        </p:nvSpPr>
        <p:spPr>
          <a:xfrm>
            <a:off x="457200" y="914400"/>
            <a:ext cx="8229240" cy="5638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1. The relation R on the set A={1,2,3,4,5} id defined by aRb if 3 divides a-b.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i) List the elements of R and R</a:t>
            </a:r>
            <a:r>
              <a:rPr b="0" lang="en-US" sz="2800" spc="-1" strike="noStrike" baseline="30000">
                <a:solidFill>
                  <a:srgbClr val="000000"/>
                </a:solidFill>
                <a:latin typeface="Calibri"/>
              </a:rPr>
              <a:t>-1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(ii)Find the domain and range of R.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(iii) Find the domain and range of R</a:t>
            </a:r>
            <a:r>
              <a:rPr b="0" lang="en-US" sz="2800" spc="-1" strike="noStrike" baseline="30000">
                <a:solidFill>
                  <a:srgbClr val="000000"/>
                </a:solidFill>
                <a:latin typeface="Calibri"/>
              </a:rPr>
              <a:t>-1</a:t>
            </a: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2. Determine whether the relation R on the set of all integers is reflexive,symetric,antisymmetricand/or transitive aRb id defined iff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(i)a≠b (ii)ab≥0 (iii)ab≥1 (iv) a is a multiple of b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(v)a≡b(mod 7)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56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56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1" name="PlaceHolder 3"/>
          <p:cNvSpPr>
            <a:spLocks noGrp="1"/>
          </p:cNvSpPr>
          <p:nvPr>
            <p:ph type="sldNum" idx="5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730D085-C930-4F60-AF93-44FB75AC6E9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4" name="PlaceHolder 3"/>
          <p:cNvSpPr>
            <a:spLocks noGrp="1"/>
          </p:cNvSpPr>
          <p:nvPr>
            <p:ph type="sldNum" idx="5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4DC3DDF-0394-4E18-8903-0DD07AA42A8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7" name="PlaceHolder 3"/>
          <p:cNvSpPr>
            <a:spLocks noGrp="1"/>
          </p:cNvSpPr>
          <p:nvPr>
            <p:ph type="sldNum" idx="5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EF636E7-11BC-47E0-9573-CEB16F2A547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685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1000"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contd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9" name="PlaceHolder 2"/>
          <p:cNvSpPr>
            <a:spLocks noGrp="1"/>
          </p:cNvSpPr>
          <p:nvPr>
            <p:ph/>
          </p:nvPr>
        </p:nvSpPr>
        <p:spPr>
          <a:xfrm>
            <a:off x="457200" y="762120"/>
            <a:ext cx="8229240" cy="56383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3. Which of the following relations on {0,1,2,3} are equivalence relations? Find the properties of an equivalence relation that the others lack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R1={(0,0),(1,1),(2,2),(3,3)}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R2={(0,0),(0,2),(2,0),(2,2),(2,3),(3,2),(3,3)}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R3={(0,0),(1,1),(1,2),(2,1),(2,2),(3,3)}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4. If R is the relation on the set of ordered pairs of positive integers such that (a,b),(c,d) in R whenever ad=bc, show that R is an equivalence relation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0" name="PlaceHolder 3"/>
          <p:cNvSpPr>
            <a:spLocks noGrp="1"/>
          </p:cNvSpPr>
          <p:nvPr>
            <p:ph type="sldNum" idx="5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F96548C-6DBE-4CDC-A1DC-7D675FAF9E6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3" name="PlaceHolder 3"/>
          <p:cNvSpPr>
            <a:spLocks noGrp="1"/>
          </p:cNvSpPr>
          <p:nvPr>
            <p:ph type="sldNum" idx="5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84A7BF3-EC5D-4BBE-91C1-5BC1AB414ED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Draw the Hasse diagram for the set of all divisors of 60 using the relation aRb iff a divides b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5" name="Oval 3"/>
          <p:cNvSpPr/>
          <p:nvPr/>
        </p:nvSpPr>
        <p:spPr>
          <a:xfrm>
            <a:off x="4419720" y="5486400"/>
            <a:ext cx="75960" cy="7596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8640" bIns="8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96" name="Oval 4"/>
          <p:cNvSpPr/>
          <p:nvPr/>
        </p:nvSpPr>
        <p:spPr>
          <a:xfrm>
            <a:off x="3581280" y="4572000"/>
            <a:ext cx="75960" cy="7596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8640" bIns="8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97" name="Oval 5"/>
          <p:cNvSpPr/>
          <p:nvPr/>
        </p:nvSpPr>
        <p:spPr>
          <a:xfrm>
            <a:off x="4495680" y="4572000"/>
            <a:ext cx="75960" cy="7596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8640" bIns="8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98" name="Oval 6"/>
          <p:cNvSpPr/>
          <p:nvPr/>
        </p:nvSpPr>
        <p:spPr>
          <a:xfrm>
            <a:off x="5334120" y="4572000"/>
            <a:ext cx="75960" cy="7596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8640" bIns="8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99" name="Oval 7"/>
          <p:cNvSpPr/>
          <p:nvPr/>
        </p:nvSpPr>
        <p:spPr>
          <a:xfrm>
            <a:off x="5867280" y="3809880"/>
            <a:ext cx="75960" cy="7596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8640" bIns="8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00" name="Oval 8"/>
          <p:cNvSpPr/>
          <p:nvPr/>
        </p:nvSpPr>
        <p:spPr>
          <a:xfrm>
            <a:off x="4952880" y="3809880"/>
            <a:ext cx="75960" cy="7596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8640" bIns="8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01" name="Oval 9"/>
          <p:cNvSpPr/>
          <p:nvPr/>
        </p:nvSpPr>
        <p:spPr>
          <a:xfrm>
            <a:off x="4038480" y="3809880"/>
            <a:ext cx="75960" cy="7596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8640" bIns="8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02" name="Oval 10"/>
          <p:cNvSpPr/>
          <p:nvPr/>
        </p:nvSpPr>
        <p:spPr>
          <a:xfrm>
            <a:off x="3048120" y="3809880"/>
            <a:ext cx="75960" cy="7596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8640" bIns="8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03" name="Oval 11"/>
          <p:cNvSpPr/>
          <p:nvPr/>
        </p:nvSpPr>
        <p:spPr>
          <a:xfrm>
            <a:off x="3505320" y="3048120"/>
            <a:ext cx="75960" cy="7596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8640" bIns="8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04" name="Oval 12"/>
          <p:cNvSpPr/>
          <p:nvPr/>
        </p:nvSpPr>
        <p:spPr>
          <a:xfrm>
            <a:off x="4495680" y="2971800"/>
            <a:ext cx="75960" cy="7596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8640" bIns="8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05" name="Oval 13"/>
          <p:cNvSpPr/>
          <p:nvPr/>
        </p:nvSpPr>
        <p:spPr>
          <a:xfrm>
            <a:off x="5410080" y="2971800"/>
            <a:ext cx="75960" cy="7596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8640" bIns="8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06" name="Oval 14"/>
          <p:cNvSpPr/>
          <p:nvPr/>
        </p:nvSpPr>
        <p:spPr>
          <a:xfrm>
            <a:off x="4419720" y="2057400"/>
            <a:ext cx="75960" cy="7596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8640" bIns="8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507" name="Straight Connector 16"/>
          <p:cNvCxnSpPr>
            <a:stCxn id="495" idx="5"/>
            <a:endCxn id="496" idx="4"/>
          </p:cNvCxnSpPr>
          <p:nvPr/>
        </p:nvCxnSpPr>
        <p:spPr>
          <a:xfrm flipH="1" flipV="1">
            <a:off x="3619440" y="4647960"/>
            <a:ext cx="865440" cy="90360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cxnSp>
        <p:nvCxnSpPr>
          <p:cNvPr id="508" name="Straight Connector 18"/>
          <p:cNvCxnSpPr>
            <a:stCxn id="496" idx="7"/>
            <a:endCxn id="502" idx="4"/>
          </p:cNvCxnSpPr>
          <p:nvPr/>
        </p:nvCxnSpPr>
        <p:spPr>
          <a:xfrm flipH="1" flipV="1">
            <a:off x="3086280" y="3885840"/>
            <a:ext cx="560160" cy="69768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cxnSp>
        <p:nvCxnSpPr>
          <p:cNvPr id="509" name="Straight Connector 21"/>
          <p:cNvCxnSpPr>
            <a:stCxn id="502" idx="6"/>
            <a:endCxn id="503" idx="6"/>
          </p:cNvCxnSpPr>
          <p:nvPr/>
        </p:nvCxnSpPr>
        <p:spPr>
          <a:xfrm flipV="1">
            <a:off x="3124080" y="3086280"/>
            <a:ext cx="457560" cy="76212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cxnSp>
        <p:nvCxnSpPr>
          <p:cNvPr id="510" name="Straight Connector 24"/>
          <p:cNvCxnSpPr/>
          <p:nvPr/>
        </p:nvCxnSpPr>
        <p:spPr>
          <a:xfrm flipV="1">
            <a:off x="3657600" y="3809880"/>
            <a:ext cx="457560" cy="76248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cxnSp>
        <p:nvCxnSpPr>
          <p:cNvPr id="511" name="Straight Connector 25"/>
          <p:cNvCxnSpPr>
            <a:endCxn id="498" idx="3"/>
          </p:cNvCxnSpPr>
          <p:nvPr/>
        </p:nvCxnSpPr>
        <p:spPr>
          <a:xfrm flipV="1">
            <a:off x="4495680" y="4636800"/>
            <a:ext cx="849960" cy="84960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cxnSp>
        <p:nvCxnSpPr>
          <p:cNvPr id="512" name="Straight Connector 27"/>
          <p:cNvCxnSpPr>
            <a:endCxn id="499" idx="5"/>
          </p:cNvCxnSpPr>
          <p:nvPr/>
        </p:nvCxnSpPr>
        <p:spPr>
          <a:xfrm flipV="1">
            <a:off x="5333760" y="3874680"/>
            <a:ext cx="598680" cy="70848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cxnSp>
        <p:nvCxnSpPr>
          <p:cNvPr id="513" name="Straight Connector 29"/>
          <p:cNvCxnSpPr>
            <a:stCxn id="495" idx="6"/>
            <a:endCxn id="497" idx="5"/>
          </p:cNvCxnSpPr>
          <p:nvPr/>
        </p:nvCxnSpPr>
        <p:spPr>
          <a:xfrm flipV="1">
            <a:off x="4495680" y="4636800"/>
            <a:ext cx="65160" cy="88812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cxnSp>
        <p:nvCxnSpPr>
          <p:cNvPr id="514" name="Straight Connector 32"/>
          <p:cNvCxnSpPr>
            <a:stCxn id="497" idx="4"/>
            <a:endCxn id="501" idx="4"/>
          </p:cNvCxnSpPr>
          <p:nvPr/>
        </p:nvCxnSpPr>
        <p:spPr>
          <a:xfrm flipH="1" flipV="1">
            <a:off x="4076640" y="3885840"/>
            <a:ext cx="457560" cy="76248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cxnSp>
        <p:nvCxnSpPr>
          <p:cNvPr id="515" name="Straight Connector 35"/>
          <p:cNvCxnSpPr>
            <a:stCxn id="497" idx="5"/>
            <a:endCxn id="499" idx="6"/>
          </p:cNvCxnSpPr>
          <p:nvPr/>
        </p:nvCxnSpPr>
        <p:spPr>
          <a:xfrm flipV="1">
            <a:off x="4560480" y="3848040"/>
            <a:ext cx="1383120" cy="78912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cxnSp>
        <p:nvCxnSpPr>
          <p:cNvPr id="516" name="Straight Connector 39"/>
          <p:cNvCxnSpPr>
            <a:stCxn id="496" idx="5"/>
            <a:endCxn id="500" idx="4"/>
          </p:cNvCxnSpPr>
          <p:nvPr/>
        </p:nvCxnSpPr>
        <p:spPr>
          <a:xfrm flipV="1">
            <a:off x="3646080" y="3885840"/>
            <a:ext cx="1345320" cy="75132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cxnSp>
        <p:nvCxnSpPr>
          <p:cNvPr id="517" name="Straight Connector 42"/>
          <p:cNvCxnSpPr>
            <a:endCxn id="504" idx="3"/>
          </p:cNvCxnSpPr>
          <p:nvPr/>
        </p:nvCxnSpPr>
        <p:spPr>
          <a:xfrm flipV="1">
            <a:off x="3047760" y="3036600"/>
            <a:ext cx="1459440" cy="83880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cxnSp>
        <p:nvCxnSpPr>
          <p:cNvPr id="518" name="Straight Connector 44"/>
          <p:cNvCxnSpPr>
            <a:endCxn id="506" idx="4"/>
          </p:cNvCxnSpPr>
          <p:nvPr/>
        </p:nvCxnSpPr>
        <p:spPr>
          <a:xfrm flipV="1">
            <a:off x="3581280" y="2133360"/>
            <a:ext cx="876960" cy="91476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cxnSp>
        <p:nvCxnSpPr>
          <p:cNvPr id="519" name="Straight Connector 46"/>
          <p:cNvCxnSpPr>
            <a:stCxn id="504" idx="1"/>
            <a:endCxn id="506" idx="4"/>
          </p:cNvCxnSpPr>
          <p:nvPr/>
        </p:nvCxnSpPr>
        <p:spPr>
          <a:xfrm flipH="1" flipV="1">
            <a:off x="4457880" y="2133360"/>
            <a:ext cx="49320" cy="84996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cxnSp>
        <p:nvCxnSpPr>
          <p:cNvPr id="520" name="Straight Connector 49"/>
          <p:cNvCxnSpPr>
            <a:stCxn id="501" idx="5"/>
            <a:endCxn id="505" idx="6"/>
          </p:cNvCxnSpPr>
          <p:nvPr/>
        </p:nvCxnSpPr>
        <p:spPr>
          <a:xfrm flipV="1">
            <a:off x="4103280" y="3009960"/>
            <a:ext cx="1383120" cy="86508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cxnSp>
        <p:nvCxnSpPr>
          <p:cNvPr id="521" name="Straight Connector 52"/>
          <p:cNvCxnSpPr>
            <a:stCxn id="505" idx="4"/>
            <a:endCxn id="506" idx="4"/>
          </p:cNvCxnSpPr>
          <p:nvPr/>
        </p:nvCxnSpPr>
        <p:spPr>
          <a:xfrm flipH="1" flipV="1">
            <a:off x="4457880" y="2133360"/>
            <a:ext cx="990720" cy="91476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cxnSp>
        <p:nvCxnSpPr>
          <p:cNvPr id="522" name="Straight Connector 55"/>
          <p:cNvCxnSpPr>
            <a:stCxn id="500" idx="5"/>
            <a:endCxn id="505" idx="5"/>
          </p:cNvCxnSpPr>
          <p:nvPr/>
        </p:nvCxnSpPr>
        <p:spPr>
          <a:xfrm flipV="1">
            <a:off x="5017680" y="3036600"/>
            <a:ext cx="457560" cy="83844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cxnSp>
        <p:nvCxnSpPr>
          <p:cNvPr id="523" name="Straight Connector 58"/>
          <p:cNvCxnSpPr>
            <a:stCxn id="499" idx="4"/>
            <a:endCxn id="505" idx="6"/>
          </p:cNvCxnSpPr>
          <p:nvPr/>
        </p:nvCxnSpPr>
        <p:spPr>
          <a:xfrm flipH="1" flipV="1">
            <a:off x="5486040" y="3009960"/>
            <a:ext cx="419760" cy="87624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cxnSp>
        <p:nvCxnSpPr>
          <p:cNvPr id="524" name="Straight Connector 61"/>
          <p:cNvCxnSpPr>
            <a:endCxn id="504" idx="5"/>
          </p:cNvCxnSpPr>
          <p:nvPr/>
        </p:nvCxnSpPr>
        <p:spPr>
          <a:xfrm flipH="1" flipV="1">
            <a:off x="4560480" y="3036600"/>
            <a:ext cx="430920" cy="81180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cxnSp>
        <p:nvCxnSpPr>
          <p:cNvPr id="525" name="Straight Connector 63"/>
          <p:cNvCxnSpPr>
            <a:stCxn id="498" idx="5"/>
          </p:cNvCxnSpPr>
          <p:nvPr/>
        </p:nvCxnSpPr>
        <p:spPr>
          <a:xfrm flipH="1" flipV="1">
            <a:off x="5029200" y="3886200"/>
            <a:ext cx="370080" cy="75096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sp>
        <p:nvSpPr>
          <p:cNvPr id="526" name="TextBox 65"/>
          <p:cNvSpPr/>
          <p:nvPr/>
        </p:nvSpPr>
        <p:spPr>
          <a:xfrm>
            <a:off x="4109040" y="5562720"/>
            <a:ext cx="324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1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" name="TextBox 66"/>
          <p:cNvSpPr/>
          <p:nvPr/>
        </p:nvSpPr>
        <p:spPr>
          <a:xfrm>
            <a:off x="4185360" y="4495680"/>
            <a:ext cx="324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3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8" name="TextBox 67"/>
          <p:cNvSpPr/>
          <p:nvPr/>
        </p:nvSpPr>
        <p:spPr>
          <a:xfrm>
            <a:off x="5404320" y="4419720"/>
            <a:ext cx="324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5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9" name="TextBox 68"/>
          <p:cNvSpPr/>
          <p:nvPr/>
        </p:nvSpPr>
        <p:spPr>
          <a:xfrm>
            <a:off x="5921640" y="3657600"/>
            <a:ext cx="469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15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0" name="TextBox 69"/>
          <p:cNvSpPr/>
          <p:nvPr/>
        </p:nvSpPr>
        <p:spPr>
          <a:xfrm>
            <a:off x="5548680" y="2819520"/>
            <a:ext cx="469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30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1" name="TextBox 70"/>
          <p:cNvSpPr/>
          <p:nvPr/>
        </p:nvSpPr>
        <p:spPr>
          <a:xfrm>
            <a:off x="5091480" y="3668760"/>
            <a:ext cx="469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10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2" name="TextBox 71"/>
          <p:cNvSpPr/>
          <p:nvPr/>
        </p:nvSpPr>
        <p:spPr>
          <a:xfrm>
            <a:off x="4473720" y="1905120"/>
            <a:ext cx="469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60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3" name="TextBox 72"/>
          <p:cNvSpPr/>
          <p:nvPr/>
        </p:nvSpPr>
        <p:spPr>
          <a:xfrm>
            <a:off x="3110040" y="2830680"/>
            <a:ext cx="469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12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4" name="TextBox 73"/>
          <p:cNvSpPr/>
          <p:nvPr/>
        </p:nvSpPr>
        <p:spPr>
          <a:xfrm>
            <a:off x="2737440" y="3668760"/>
            <a:ext cx="324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4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5" name="TextBox 74"/>
          <p:cNvSpPr/>
          <p:nvPr/>
        </p:nvSpPr>
        <p:spPr>
          <a:xfrm>
            <a:off x="3263040" y="4506840"/>
            <a:ext cx="324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2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6" name="TextBox 75"/>
          <p:cNvSpPr/>
          <p:nvPr/>
        </p:nvSpPr>
        <p:spPr>
          <a:xfrm>
            <a:off x="3720240" y="3657600"/>
            <a:ext cx="324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6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37" name="Straight Connector 76"/>
          <p:cNvCxnSpPr>
            <a:stCxn id="501" idx="5"/>
          </p:cNvCxnSpPr>
          <p:nvPr/>
        </p:nvCxnSpPr>
        <p:spPr>
          <a:xfrm flipH="1" flipV="1">
            <a:off x="3581280" y="3124080"/>
            <a:ext cx="522360" cy="75096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sp>
        <p:nvSpPr>
          <p:cNvPr id="538" name="TextBox 78"/>
          <p:cNvSpPr/>
          <p:nvPr/>
        </p:nvSpPr>
        <p:spPr>
          <a:xfrm>
            <a:off x="4557960" y="2819520"/>
            <a:ext cx="469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20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39" name="Picture 3" descr="">
            <a:hlinkClick r:id="rId1"/>
          </p:cNvPr>
          <p:cNvPicPr/>
          <p:nvPr/>
        </p:nvPicPr>
        <p:blipFill>
          <a:blip r:embed="rId2"/>
          <a:stretch/>
        </p:blipFill>
        <p:spPr>
          <a:xfrm>
            <a:off x="-52560" y="1219320"/>
            <a:ext cx="3733560" cy="431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2" name="PlaceHolder 3"/>
          <p:cNvSpPr>
            <a:spLocks noGrp="1"/>
          </p:cNvSpPr>
          <p:nvPr>
            <p:ph type="sldNum" idx="6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C3188A6-C266-4BB1-9DE0-BED63947A06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5" name="PlaceHolder 3"/>
          <p:cNvSpPr>
            <a:spLocks noGrp="1"/>
          </p:cNvSpPr>
          <p:nvPr>
            <p:ph type="sldNum" idx="6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7F2CE05-BD5A-4196-A300-8CB2BD6B96D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1370160" y="301680"/>
            <a:ext cx="6401880" cy="9172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Relations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/>
          </p:nvPr>
        </p:nvSpPr>
        <p:spPr>
          <a:xfrm>
            <a:off x="380880" y="1295280"/>
            <a:ext cx="8457840" cy="5181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1321"/>
              </a:spcBef>
              <a:buClr>
                <a:srgbClr val="ff0000"/>
              </a:buClr>
              <a:buFont typeface="Arial"/>
              <a:buChar char="•"/>
            </a:pPr>
            <a:r>
              <a:rPr b="0" lang="en-US" sz="2200" spc="-1" strike="noStrike">
                <a:solidFill>
                  <a:srgbClr val="ff0000"/>
                </a:solidFill>
                <a:latin typeface="Calibri"/>
              </a:rPr>
              <a:t>Arrow Diagram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1321"/>
              </a:spcBef>
              <a:buClr>
                <a:srgbClr val="ff0000"/>
              </a:buClr>
              <a:buFont typeface="Arial"/>
              <a:buChar char="–"/>
            </a:pPr>
            <a:r>
              <a:rPr b="0" lang="en-US" sz="2200" spc="-1" strike="noStrike">
                <a:solidFill>
                  <a:srgbClr val="ff0000"/>
                </a:solidFill>
                <a:latin typeface="Calibri"/>
              </a:rPr>
              <a:t>Write the elements of </a:t>
            </a:r>
            <a:r>
              <a:rPr b="0" i="1" lang="en-US" sz="2200" spc="-1" strike="noStrike">
                <a:solidFill>
                  <a:srgbClr val="ff0000"/>
                </a:solidFill>
                <a:latin typeface="Calibri"/>
              </a:rPr>
              <a:t>A </a:t>
            </a:r>
            <a:r>
              <a:rPr b="0" lang="en-US" sz="2200" spc="-1" strike="noStrike">
                <a:solidFill>
                  <a:srgbClr val="ff0000"/>
                </a:solidFill>
                <a:latin typeface="Calibri"/>
              </a:rPr>
              <a:t>in one column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1321"/>
              </a:spcBef>
              <a:buClr>
                <a:srgbClr val="ff0000"/>
              </a:buClr>
              <a:buFont typeface="Arial"/>
              <a:buChar char="–"/>
            </a:pPr>
            <a:r>
              <a:rPr b="0" lang="en-US" sz="2200" spc="-1" strike="noStrike">
                <a:solidFill>
                  <a:srgbClr val="ff0000"/>
                </a:solidFill>
                <a:latin typeface="Calibri"/>
              </a:rPr>
              <a:t>Write the elements </a:t>
            </a:r>
            <a:r>
              <a:rPr b="0" i="1" lang="en-US" sz="2200" spc="-1" strike="noStrike">
                <a:solidFill>
                  <a:srgbClr val="ff0000"/>
                </a:solidFill>
                <a:latin typeface="Calibri"/>
              </a:rPr>
              <a:t>B </a:t>
            </a:r>
            <a:r>
              <a:rPr b="0" lang="en-US" sz="2200" spc="-1" strike="noStrike">
                <a:solidFill>
                  <a:srgbClr val="ff0000"/>
                </a:solidFill>
                <a:latin typeface="Calibri"/>
              </a:rPr>
              <a:t>in another column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1321"/>
              </a:spcBef>
              <a:buClr>
                <a:srgbClr val="ff0000"/>
              </a:buClr>
              <a:buFont typeface="Arial"/>
              <a:buChar char="–"/>
            </a:pPr>
            <a:r>
              <a:rPr b="0" lang="en-US" sz="2200" spc="-1" strike="noStrike">
                <a:solidFill>
                  <a:srgbClr val="ff0000"/>
                </a:solidFill>
                <a:latin typeface="Calibri"/>
              </a:rPr>
              <a:t>Draw an arrow from an element, </a:t>
            </a:r>
            <a:r>
              <a:rPr b="0" i="1" lang="en-US" sz="2200" spc="-1" strike="noStrike">
                <a:solidFill>
                  <a:srgbClr val="ff0000"/>
                </a:solidFill>
                <a:latin typeface="Calibri"/>
              </a:rPr>
              <a:t>a</a:t>
            </a:r>
            <a:r>
              <a:rPr b="0" lang="en-US" sz="2200" spc="-1" strike="noStrike">
                <a:solidFill>
                  <a:srgbClr val="ff0000"/>
                </a:solidFill>
                <a:latin typeface="Calibri"/>
              </a:rPr>
              <a:t>, of </a:t>
            </a:r>
            <a:r>
              <a:rPr b="0" i="1" lang="en-US" sz="2200" spc="-1" strike="noStrike">
                <a:solidFill>
                  <a:srgbClr val="ff0000"/>
                </a:solidFill>
                <a:latin typeface="Calibri"/>
              </a:rPr>
              <a:t>A </a:t>
            </a:r>
            <a:r>
              <a:rPr b="0" lang="en-US" sz="2200" spc="-1" strike="noStrike">
                <a:solidFill>
                  <a:srgbClr val="ff0000"/>
                </a:solidFill>
                <a:latin typeface="Calibri"/>
              </a:rPr>
              <a:t>to an element, </a:t>
            </a:r>
            <a:r>
              <a:rPr b="0" i="1" lang="en-US" sz="2200" spc="-1" strike="noStrike">
                <a:solidFill>
                  <a:srgbClr val="ff0000"/>
                </a:solidFill>
                <a:latin typeface="Calibri"/>
              </a:rPr>
              <a:t>b</a:t>
            </a:r>
            <a:r>
              <a:rPr b="0" lang="en-US" sz="2200" spc="-1" strike="noStrike">
                <a:solidFill>
                  <a:srgbClr val="ff0000"/>
                </a:solidFill>
                <a:latin typeface="Calibri"/>
              </a:rPr>
              <a:t>, of </a:t>
            </a:r>
            <a:r>
              <a:rPr b="0" i="1" lang="en-US" sz="2200" spc="-1" strike="noStrike">
                <a:solidFill>
                  <a:srgbClr val="ff0000"/>
                </a:solidFill>
                <a:latin typeface="Calibri"/>
              </a:rPr>
              <a:t>B</a:t>
            </a:r>
            <a:r>
              <a:rPr b="0" lang="en-US" sz="2200" spc="-1" strike="noStrike">
                <a:solidFill>
                  <a:srgbClr val="ff0000"/>
                </a:solidFill>
                <a:latin typeface="Calibri"/>
              </a:rPr>
              <a:t>, if (</a:t>
            </a:r>
            <a:r>
              <a:rPr b="0" i="1" lang="en-US" sz="2200" spc="-1" strike="noStrike">
                <a:solidFill>
                  <a:srgbClr val="ff0000"/>
                </a:solidFill>
                <a:latin typeface="Calibri"/>
              </a:rPr>
              <a:t>a </a:t>
            </a:r>
            <a:r>
              <a:rPr b="0" lang="en-US" sz="2200" spc="-1" strike="noStrike">
                <a:solidFill>
                  <a:srgbClr val="ff0000"/>
                </a:solidFill>
                <a:latin typeface="Calibri"/>
              </a:rPr>
              <a:t>,</a:t>
            </a:r>
            <a:r>
              <a:rPr b="0" i="1" lang="en-US" sz="2200" spc="-1" strike="noStrike">
                <a:solidFill>
                  <a:srgbClr val="ff0000"/>
                </a:solidFill>
                <a:latin typeface="Calibri"/>
              </a:rPr>
              <a:t>b</a:t>
            </a:r>
            <a:r>
              <a:rPr b="0" lang="en-US" sz="2200" spc="-1" strike="noStrike">
                <a:solidFill>
                  <a:srgbClr val="ff0000"/>
                </a:solidFill>
                <a:latin typeface="Calibri"/>
              </a:rPr>
              <a:t>) </a:t>
            </a:r>
            <a:r>
              <a:rPr b="0" lang="en-US" sz="2200" spc="-1" strike="noStrike">
                <a:solidFill>
                  <a:srgbClr val="ff0000"/>
                </a:solidFill>
                <a:latin typeface="Symbol"/>
              </a:rPr>
              <a:t></a:t>
            </a:r>
            <a:r>
              <a:rPr b="0" lang="en-US" sz="2200" spc="-1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i="1" lang="en-US" sz="2200" spc="-1" strike="noStrike">
                <a:solidFill>
                  <a:srgbClr val="ff0000"/>
                </a:solidFill>
                <a:latin typeface="Calibri"/>
              </a:rPr>
              <a:t>R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1321"/>
              </a:spcBef>
              <a:buClr>
                <a:srgbClr val="ff0000"/>
              </a:buClr>
              <a:buFont typeface="Arial"/>
              <a:buChar char="–"/>
            </a:pPr>
            <a:r>
              <a:rPr b="0" lang="en-US" sz="2200" spc="-1" strike="noStrike">
                <a:solidFill>
                  <a:srgbClr val="ff0000"/>
                </a:solidFill>
                <a:latin typeface="Calibri"/>
              </a:rPr>
              <a:t>Here,  </a:t>
            </a:r>
            <a:r>
              <a:rPr b="0" i="1" lang="en-US" sz="2200" spc="-1" strike="noStrike">
                <a:solidFill>
                  <a:srgbClr val="ff0000"/>
                </a:solidFill>
                <a:latin typeface="Calibri"/>
              </a:rPr>
              <a:t>A </a:t>
            </a:r>
            <a:r>
              <a:rPr b="0" lang="en-US" sz="2200" spc="-1" strike="noStrike">
                <a:solidFill>
                  <a:srgbClr val="ff0000"/>
                </a:solidFill>
                <a:latin typeface="Calibri"/>
              </a:rPr>
              <a:t>= {2,3,5} and </a:t>
            </a:r>
            <a:r>
              <a:rPr b="0" i="1" lang="en-US" sz="2200" spc="-1" strike="noStrike">
                <a:solidFill>
                  <a:srgbClr val="ff0000"/>
                </a:solidFill>
                <a:latin typeface="Calibri"/>
              </a:rPr>
              <a:t>B </a:t>
            </a:r>
            <a:r>
              <a:rPr b="0" lang="en-US" sz="2200" spc="-1" strike="noStrike">
                <a:solidFill>
                  <a:srgbClr val="ff0000"/>
                </a:solidFill>
                <a:latin typeface="Calibri"/>
              </a:rPr>
              <a:t>= {7,10,12,30} and </a:t>
            </a:r>
            <a:r>
              <a:rPr b="0" i="1" lang="en-US" sz="2200" spc="-1" strike="noStrike">
                <a:solidFill>
                  <a:srgbClr val="ff0000"/>
                </a:solidFill>
                <a:latin typeface="Calibri"/>
              </a:rPr>
              <a:t>R </a:t>
            </a:r>
            <a:r>
              <a:rPr b="0" lang="en-US" sz="2200" spc="-1" strike="noStrike">
                <a:solidFill>
                  <a:srgbClr val="ff0000"/>
                </a:solidFill>
                <a:latin typeface="Calibri"/>
              </a:rPr>
              <a:t>from </a:t>
            </a:r>
            <a:r>
              <a:rPr b="0" i="1" lang="en-US" sz="2200" spc="-1" strike="noStrike">
                <a:solidFill>
                  <a:srgbClr val="ff0000"/>
                </a:solidFill>
                <a:latin typeface="Calibri"/>
              </a:rPr>
              <a:t>A </a:t>
            </a:r>
            <a:r>
              <a:rPr b="0" lang="en-US" sz="2200" spc="-1" strike="noStrike">
                <a:solidFill>
                  <a:srgbClr val="ff0000"/>
                </a:solidFill>
                <a:latin typeface="Calibri"/>
              </a:rPr>
              <a:t>into </a:t>
            </a:r>
            <a:r>
              <a:rPr b="0" i="1" lang="en-US" sz="2200" spc="-1" strike="noStrike">
                <a:solidFill>
                  <a:srgbClr val="ff0000"/>
                </a:solidFill>
                <a:latin typeface="Calibri"/>
              </a:rPr>
              <a:t>B </a:t>
            </a:r>
            <a:r>
              <a:rPr b="0" lang="en-US" sz="2200" spc="-1" strike="noStrike">
                <a:solidFill>
                  <a:srgbClr val="ff0000"/>
                </a:solidFill>
                <a:latin typeface="Calibri"/>
              </a:rPr>
              <a:t>is defined</a:t>
            </a:r>
            <a:r>
              <a:rPr b="0" i="1" lang="en-US" sz="2200" spc="-1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lang="en-US" sz="2200" spc="-1" strike="noStrike">
                <a:solidFill>
                  <a:srgbClr val="ff0000"/>
                </a:solidFill>
                <a:latin typeface="Calibri"/>
              </a:rPr>
              <a:t>as follows: For all </a:t>
            </a:r>
            <a:r>
              <a:rPr b="0" i="1" lang="en-US" sz="2200" spc="-1" strike="noStrike">
                <a:solidFill>
                  <a:srgbClr val="ff0000"/>
                </a:solidFill>
                <a:latin typeface="Calibri"/>
              </a:rPr>
              <a:t>a </a:t>
            </a:r>
            <a:r>
              <a:rPr b="0" lang="en-US" sz="2200" spc="-1" strike="noStrike">
                <a:solidFill>
                  <a:srgbClr val="ff0000"/>
                </a:solidFill>
                <a:latin typeface="Symbol"/>
              </a:rPr>
              <a:t></a:t>
            </a:r>
            <a:r>
              <a:rPr b="0" i="1" lang="en-US" sz="2200" spc="-1" strike="noStrike">
                <a:solidFill>
                  <a:srgbClr val="ff0000"/>
                </a:solidFill>
                <a:latin typeface="Calibri"/>
              </a:rPr>
              <a:t> A  </a:t>
            </a:r>
            <a:r>
              <a:rPr b="0" lang="en-US" sz="2200" spc="-1" strike="noStrike">
                <a:solidFill>
                  <a:srgbClr val="ff0000"/>
                </a:solidFill>
                <a:latin typeface="Calibri"/>
              </a:rPr>
              <a:t>and </a:t>
            </a:r>
            <a:r>
              <a:rPr b="0" i="1" lang="en-US" sz="2200" spc="-1" strike="noStrike">
                <a:solidFill>
                  <a:srgbClr val="ff0000"/>
                </a:solidFill>
                <a:latin typeface="Calibri"/>
              </a:rPr>
              <a:t>b </a:t>
            </a:r>
            <a:r>
              <a:rPr b="0" lang="en-US" sz="2200" spc="-1" strike="noStrike">
                <a:solidFill>
                  <a:srgbClr val="ff0000"/>
                </a:solidFill>
                <a:latin typeface="Symbol"/>
              </a:rPr>
              <a:t></a:t>
            </a:r>
            <a:r>
              <a:rPr b="0" i="1" lang="en-US" sz="2200" spc="-1" strike="noStrike">
                <a:solidFill>
                  <a:srgbClr val="ff0000"/>
                </a:solidFill>
                <a:latin typeface="Calibri"/>
              </a:rPr>
              <a:t> B</a:t>
            </a:r>
            <a:r>
              <a:rPr b="0" lang="en-US" sz="2200" spc="-1" strike="noStrike">
                <a:solidFill>
                  <a:srgbClr val="ff0000"/>
                </a:solidFill>
                <a:latin typeface="Calibri"/>
              </a:rPr>
              <a:t>, </a:t>
            </a:r>
            <a:r>
              <a:rPr b="0" i="1" lang="en-US" sz="2200" spc="-1" strike="noStrike">
                <a:solidFill>
                  <a:srgbClr val="ff0000"/>
                </a:solidFill>
                <a:latin typeface="Calibri"/>
              </a:rPr>
              <a:t>a R b </a:t>
            </a:r>
            <a:r>
              <a:rPr b="0" lang="en-US" sz="2200" spc="-1" strike="noStrike">
                <a:solidFill>
                  <a:srgbClr val="ff0000"/>
                </a:solidFill>
                <a:latin typeface="Calibri"/>
              </a:rPr>
              <a:t>if and only if </a:t>
            </a:r>
            <a:r>
              <a:rPr b="0" i="1" lang="en-US" sz="2200" spc="-1" strike="noStrike">
                <a:solidFill>
                  <a:srgbClr val="ff0000"/>
                </a:solidFill>
                <a:latin typeface="Calibri"/>
              </a:rPr>
              <a:t>a </a:t>
            </a:r>
            <a:r>
              <a:rPr b="0" lang="en-US" sz="2200" spc="-1" strike="noStrike">
                <a:solidFill>
                  <a:srgbClr val="ff0000"/>
                </a:solidFill>
                <a:latin typeface="Calibri"/>
              </a:rPr>
              <a:t>divides </a:t>
            </a:r>
            <a:r>
              <a:rPr b="0" i="1" lang="en-US" sz="2200" spc="-1" strike="noStrike">
                <a:solidFill>
                  <a:srgbClr val="ff0000"/>
                </a:solidFill>
                <a:latin typeface="Calibri"/>
              </a:rPr>
              <a:t>b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1321"/>
              </a:spcBef>
              <a:buClr>
                <a:srgbClr val="ff0000"/>
              </a:buClr>
              <a:buFont typeface="Arial"/>
              <a:buChar char="–"/>
            </a:pPr>
            <a:r>
              <a:rPr b="0" lang="en-US" sz="2200" spc="-1" strike="noStrike">
                <a:solidFill>
                  <a:srgbClr val="ff0000"/>
                </a:solidFill>
                <a:latin typeface="Calibri"/>
              </a:rPr>
              <a:t>The symbol </a:t>
            </a:r>
            <a:r>
              <a:rPr b="0" lang="en-US" sz="2200" spc="-1" strike="noStrike">
                <a:solidFill>
                  <a:srgbClr val="ff0000"/>
                </a:solidFill>
                <a:latin typeface="Calibri"/>
              </a:rPr>
              <a:t>→ (called an arrow) represents the relation</a:t>
            </a:r>
            <a:r>
              <a:rPr b="0" lang="en-US" sz="2200" spc="-1" strike="noStrike">
                <a:solidFill>
                  <a:srgbClr val="ff0000"/>
                </a:solidFill>
                <a:latin typeface="NewBaskerville-Roman"/>
              </a:rPr>
              <a:t>  </a:t>
            </a:r>
            <a:r>
              <a:rPr b="0" i="1" lang="en-US" sz="2200" spc="-1" strike="noStrike">
                <a:solidFill>
                  <a:srgbClr val="ff0000"/>
                </a:solidFill>
                <a:latin typeface="NewBaskerville-Italic"/>
              </a:rPr>
              <a:t>R </a:t>
            </a:r>
            <a:r>
              <a:rPr b="0" i="1" lang="en-US" sz="2200" spc="-1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lang="en-US" sz="2200" spc="-1" strike="noStrike">
                <a:solidFill>
                  <a:srgbClr val="ff0000"/>
                </a:solidFill>
                <a:latin typeface="MTSYN"/>
              </a:rPr>
              <a:t>               </a:t>
            </a: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sldNum" idx="2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C5F3092-BD58-4F85-9350-3D55F72FEB8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" dur="indefinite" restart="never" nodeType="tmRoot">
          <p:childTnLst>
            <p:seq>
              <p:cTn id="9" dur="indefinite" nodeType="mainSeq">
                <p:childTnLst>
                  <p:par>
                    <p:cTn id="10" nodeType="clickEffect" fill="hold">
                      <p:stCondLst>
                        <p:cond delay="indefinite"/>
                      </p:stCondLst>
                      <p:childTnLst>
                        <p:par>
                          <p:cTn id="1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2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14" dur="1" fill="hold"/>
                                        <p:tgtEl>
                                          <p:spTgt spid="3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nodeType="clickEffect" fill="hold">
                      <p:stCondLst>
                        <p:cond delay="indefinite"/>
                      </p:stCondLst>
                      <p:childTnLst>
                        <p:par>
                          <p:cTn id="1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2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19" dur="1" fill="hold"/>
                                        <p:tgtEl>
                                          <p:spTgt spid="3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8" name="PlaceHolder 3"/>
          <p:cNvSpPr>
            <a:spLocks noGrp="1"/>
          </p:cNvSpPr>
          <p:nvPr>
            <p:ph type="sldNum" idx="6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549524A-1E80-4333-B36C-D781832D423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</a:rPr>
              <a:t>An relation on binary </a:t>
            </a:r>
            <a:r>
              <a:rPr b="0" lang="en-GB" sz="4000" spc="-1" strike="noStrike" u="sng">
                <a:solidFill>
                  <a:srgbClr val="000000"/>
                </a:solidFill>
                <a:uFillTx/>
                <a:latin typeface="Calibri"/>
              </a:rPr>
              <a:t>digits</a:t>
            </a:r>
            <a:r>
              <a:rPr b="0" lang="en-GB" sz="40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4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0" name="PlaceHolder 2"/>
          <p:cNvSpPr>
            <a:spLocks noGrp="1"/>
          </p:cNvSpPr>
          <p:nvPr>
            <p:ph/>
          </p:nvPr>
        </p:nvSpPr>
        <p:spPr>
          <a:xfrm>
            <a:off x="179280" y="1773360"/>
            <a:ext cx="3395160" cy="4640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80000"/>
              </a:lnSpc>
              <a:spcBef>
                <a:spcPts val="601"/>
              </a:spcBef>
              <a:buClr>
                <a:srgbClr val="000000"/>
              </a:buClr>
              <a:buFont typeface="Arial"/>
              <a:buChar char="•"/>
              <a:tabLst>
                <a:tab algn="l" pos="453960"/>
                <a:tab algn="l" pos="911160"/>
                <a:tab algn="l" pos="1368360"/>
                <a:tab algn="l" pos="1825560"/>
                <a:tab algn="l" pos="2282760"/>
                <a:tab algn="l" pos="2739960"/>
                <a:tab algn="l" pos="3197160"/>
                <a:tab algn="l" pos="3654360"/>
                <a:tab algn="l" pos="4111560"/>
                <a:tab algn="l" pos="4568760"/>
                <a:tab algn="l" pos="5025960"/>
                <a:tab algn="l" pos="5483160"/>
                <a:tab algn="l" pos="5940360"/>
                <a:tab algn="l" pos="6397560"/>
                <a:tab algn="l" pos="6854760"/>
                <a:tab algn="l" pos="7311960"/>
                <a:tab algn="l" pos="7769160"/>
                <a:tab algn="l" pos="8226360"/>
                <a:tab algn="l" pos="8683560"/>
                <a:tab algn="l" pos="9140760"/>
              </a:tabLst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Each source has one less ‘1’ digit than its target.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80000"/>
              </a:lnSpc>
              <a:spcBef>
                <a:spcPts val="601"/>
              </a:spcBef>
              <a:buNone/>
              <a:tabLst>
                <a:tab algn="l" pos="453960"/>
                <a:tab algn="l" pos="911160"/>
                <a:tab algn="l" pos="1368360"/>
                <a:tab algn="l" pos="1825560"/>
                <a:tab algn="l" pos="2282760"/>
                <a:tab algn="l" pos="2739960"/>
                <a:tab algn="l" pos="3197160"/>
                <a:tab algn="l" pos="3654360"/>
                <a:tab algn="l" pos="4111560"/>
                <a:tab algn="l" pos="4568760"/>
                <a:tab algn="l" pos="5025960"/>
                <a:tab algn="l" pos="5483160"/>
                <a:tab algn="l" pos="5940360"/>
                <a:tab algn="l" pos="6397560"/>
                <a:tab algn="l" pos="6854760"/>
                <a:tab algn="l" pos="7311960"/>
                <a:tab algn="l" pos="7769160"/>
                <a:tab algn="l" pos="8226360"/>
                <a:tab algn="l" pos="8683560"/>
                <a:tab algn="l" pos="914076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51" name="Picture 5" descr=""/>
          <p:cNvPicPr/>
          <p:nvPr/>
        </p:nvPicPr>
        <p:blipFill>
          <a:blip r:embed="rId1"/>
          <a:stretch/>
        </p:blipFill>
        <p:spPr>
          <a:xfrm>
            <a:off x="4788000" y="1268280"/>
            <a:ext cx="4130280" cy="4824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IE" sz="4400" spc="-1" strike="noStrike">
                <a:solidFill>
                  <a:srgbClr val="000000"/>
                </a:solidFill>
                <a:latin typeface="Calibri"/>
              </a:rPr>
              <a:t>Ordered relation “partition order”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3" name="PlaceHolder 2"/>
          <p:cNvSpPr>
            <a:spLocks noGrp="1"/>
          </p:cNvSpPr>
          <p:nvPr>
            <p:ph/>
          </p:nvPr>
        </p:nvSpPr>
        <p:spPr>
          <a:xfrm>
            <a:off x="249120" y="985680"/>
            <a:ext cx="8213400" cy="6768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IE" sz="2400" spc="-1" strike="noStrike">
                <a:solidFill>
                  <a:srgbClr val="000000"/>
                </a:solidFill>
                <a:latin typeface="Calibri"/>
              </a:rPr>
              <a:t>A partition of a positive integer </a:t>
            </a:r>
            <a:r>
              <a:rPr b="0" lang="en-IE" sz="2400" spc="-1" strike="noStrike">
                <a:solidFill>
                  <a:srgbClr val="000000"/>
                </a:solidFill>
                <a:latin typeface="Courier New"/>
              </a:rPr>
              <a:t>m</a:t>
            </a:r>
            <a:r>
              <a:rPr b="0" lang="en-IE" sz="2400" spc="-1" strike="noStrike">
                <a:solidFill>
                  <a:srgbClr val="000000"/>
                </a:solidFill>
                <a:latin typeface="Calibri"/>
              </a:rPr>
              <a:t> is a set whose sum is </a:t>
            </a:r>
            <a:r>
              <a:rPr b="0" lang="en-IE" sz="2400" spc="-1" strike="noStrike">
                <a:solidFill>
                  <a:srgbClr val="000000"/>
                </a:solidFill>
                <a:latin typeface="Courier New"/>
              </a:rPr>
              <a:t>m</a:t>
            </a:r>
            <a:r>
              <a:rPr b="0" lang="en-IE" sz="2400" spc="-1" strike="noStrike">
                <a:solidFill>
                  <a:srgbClr val="000000"/>
                </a:solidFill>
                <a:latin typeface="Calibri"/>
              </a:rPr>
              <a:t>. A partition P1 precedes a partition P2 if the integers in P1 can be added to obtain the partition P2. Let </a:t>
            </a:r>
            <a:r>
              <a:rPr b="0" lang="en-IE" sz="2400" spc="-1" strike="noStrike">
                <a:solidFill>
                  <a:srgbClr val="000000"/>
                </a:solidFill>
                <a:latin typeface="Courier New"/>
              </a:rPr>
              <a:t>m=5</a:t>
            </a:r>
            <a:r>
              <a:rPr b="0" lang="en-IE" sz="2400" spc="-1" strike="noStrike">
                <a:solidFill>
                  <a:srgbClr val="000000"/>
                </a:solidFill>
                <a:latin typeface="Calibri"/>
              </a:rPr>
              <a:t> then we have: </a:t>
            </a:r>
            <a:r>
              <a:rPr b="0" lang="en-IE" sz="2000" spc="-1" strike="noStrike">
                <a:solidFill>
                  <a:srgbClr val="000000"/>
                </a:solidFill>
                <a:latin typeface="Courier New"/>
              </a:rPr>
              <a:t>5</a:t>
            </a:r>
            <a:r>
              <a:rPr b="0" lang="en-IE" sz="2000" spc="-1" strike="noStrike">
                <a:solidFill>
                  <a:srgbClr val="000000"/>
                </a:solidFill>
                <a:latin typeface="Calibri"/>
              </a:rPr>
              <a:t>,</a:t>
            </a:r>
            <a:r>
              <a:rPr b="0" lang="en-IE" sz="2000" spc="-1" strike="noStrike">
                <a:solidFill>
                  <a:srgbClr val="000000"/>
                </a:solidFill>
                <a:latin typeface="Courier New"/>
              </a:rPr>
              <a:t>3+2</a:t>
            </a:r>
            <a:r>
              <a:rPr b="0" lang="en-IE" sz="2000" spc="-1" strike="noStrike">
                <a:solidFill>
                  <a:srgbClr val="000000"/>
                </a:solidFill>
                <a:latin typeface="Calibri"/>
              </a:rPr>
              <a:t>,</a:t>
            </a:r>
            <a:r>
              <a:rPr b="0" lang="en-IE" sz="2000" spc="-1" strike="noStrike">
                <a:solidFill>
                  <a:srgbClr val="000000"/>
                </a:solidFill>
                <a:latin typeface="Courier New"/>
              </a:rPr>
              <a:t>2+2+1</a:t>
            </a:r>
            <a:r>
              <a:rPr b="0" lang="en-IE" sz="2000" spc="-1" strike="noStrike">
                <a:solidFill>
                  <a:srgbClr val="000000"/>
                </a:solidFill>
                <a:latin typeface="Calibri"/>
              </a:rPr>
              <a:t>,</a:t>
            </a:r>
            <a:r>
              <a:rPr b="0" lang="en-IE" sz="2000" spc="-1" strike="noStrike">
                <a:solidFill>
                  <a:srgbClr val="000000"/>
                </a:solidFill>
                <a:latin typeface="Courier New"/>
              </a:rPr>
              <a:t>1+1+1+1+1</a:t>
            </a:r>
            <a:r>
              <a:rPr b="0" lang="en-IE" sz="20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en-IE" sz="2000" spc="-1" strike="noStrike">
                <a:solidFill>
                  <a:srgbClr val="000000"/>
                </a:solidFill>
                <a:latin typeface="Courier New"/>
              </a:rPr>
              <a:t>4+1</a:t>
            </a:r>
            <a:r>
              <a:rPr b="0" lang="en-IE" sz="20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en-IE" sz="2000" spc="-1" strike="noStrike">
                <a:solidFill>
                  <a:srgbClr val="000000"/>
                </a:solidFill>
                <a:latin typeface="Courier New"/>
              </a:rPr>
              <a:t>3+1+1</a:t>
            </a:r>
            <a:r>
              <a:rPr b="0" lang="en-IE" sz="20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en-IE" sz="2000" spc="-1" strike="noStrike">
                <a:solidFill>
                  <a:srgbClr val="000000"/>
                </a:solidFill>
                <a:latin typeface="Courier New"/>
              </a:rPr>
              <a:t>2+1+1+1</a:t>
            </a:r>
            <a:r>
              <a:rPr b="0" lang="en-IE" sz="32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4" name="Line 4"/>
          <p:cNvSpPr/>
          <p:nvPr/>
        </p:nvSpPr>
        <p:spPr>
          <a:xfrm flipV="1">
            <a:off x="3563640" y="4147920"/>
            <a:ext cx="2160720" cy="100800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5" name="Line 5"/>
          <p:cNvSpPr/>
          <p:nvPr/>
        </p:nvSpPr>
        <p:spPr>
          <a:xfrm flipH="1" flipV="1">
            <a:off x="3563640" y="4292280"/>
            <a:ext cx="2232000" cy="86364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6" name="Line 6"/>
          <p:cNvSpPr/>
          <p:nvPr/>
        </p:nvSpPr>
        <p:spPr>
          <a:xfrm flipV="1">
            <a:off x="3348000" y="4292280"/>
            <a:ext cx="360" cy="93528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7" name="Line 7"/>
          <p:cNvSpPr/>
          <p:nvPr/>
        </p:nvSpPr>
        <p:spPr>
          <a:xfrm flipV="1">
            <a:off x="6013440" y="4219560"/>
            <a:ext cx="360" cy="93636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8" name="Line 8"/>
          <p:cNvSpPr/>
          <p:nvPr/>
        </p:nvSpPr>
        <p:spPr>
          <a:xfrm flipV="1">
            <a:off x="3708360" y="3571560"/>
            <a:ext cx="647640" cy="36036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9" name="Text Box 9"/>
          <p:cNvSpPr/>
          <p:nvPr/>
        </p:nvSpPr>
        <p:spPr>
          <a:xfrm>
            <a:off x="826920" y="4941720"/>
            <a:ext cx="431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IE" sz="1800" spc="-1" strike="noStrike">
                <a:solidFill>
                  <a:srgbClr val="000000"/>
                </a:solidFill>
                <a:latin typeface="Verdana"/>
              </a:rPr>
              <a:t>1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0" name="Rectangle 10"/>
          <p:cNvSpPr/>
          <p:nvPr/>
        </p:nvSpPr>
        <p:spPr>
          <a:xfrm>
            <a:off x="3097440" y="5227560"/>
            <a:ext cx="75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0" lang="en-GB" sz="1800" spc="-1" strike="noStrike">
                <a:solidFill>
                  <a:srgbClr val="ff0000"/>
                </a:solidFill>
                <a:latin typeface="Calibri"/>
              </a:rPr>
              <a:t>3</a:t>
            </a:r>
            <a:r>
              <a:rPr b="0" lang="en-IE" sz="1800" spc="-1" strike="noStrike">
                <a:solidFill>
                  <a:srgbClr val="000000"/>
                </a:solidFill>
                <a:latin typeface="Calibri"/>
              </a:rPr>
              <a:t>+</a:t>
            </a:r>
            <a:r>
              <a:rPr b="0" lang="en-GB" sz="1800" spc="-1" strike="noStrike">
                <a:solidFill>
                  <a:srgbClr val="ff0000"/>
                </a:solidFill>
                <a:latin typeface="Calibri"/>
              </a:rPr>
              <a:t>1</a:t>
            </a:r>
            <a:r>
              <a:rPr b="0" lang="en-IE" sz="1800" spc="-1" strike="noStrike">
                <a:solidFill>
                  <a:srgbClr val="000000"/>
                </a:solidFill>
                <a:latin typeface="Calibri"/>
              </a:rPr>
              <a:t>+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1" name="Rectangle 11"/>
          <p:cNvSpPr/>
          <p:nvPr/>
        </p:nvSpPr>
        <p:spPr>
          <a:xfrm>
            <a:off x="5724360" y="5156280"/>
            <a:ext cx="1223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0" lang="en-GB" sz="1800" spc="-1" strike="noStrike">
                <a:solidFill>
                  <a:srgbClr val="ff0000"/>
                </a:solidFill>
                <a:latin typeface="Calibri"/>
              </a:rPr>
              <a:t>2</a:t>
            </a:r>
            <a:r>
              <a:rPr b="0" lang="en-IE" sz="1800" spc="-1" strike="noStrike">
                <a:solidFill>
                  <a:srgbClr val="000000"/>
                </a:solidFill>
                <a:latin typeface="Calibri"/>
              </a:rPr>
              <a:t>+</a:t>
            </a:r>
            <a:r>
              <a:rPr b="0" lang="en-GB" sz="1800" spc="-1" strike="noStrike">
                <a:solidFill>
                  <a:srgbClr val="ff0000"/>
                </a:solidFill>
                <a:latin typeface="Calibri"/>
              </a:rPr>
              <a:t>2 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+1 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2" name="Rectangle 12"/>
          <p:cNvSpPr/>
          <p:nvPr/>
        </p:nvSpPr>
        <p:spPr>
          <a:xfrm>
            <a:off x="4578840" y="3355920"/>
            <a:ext cx="297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5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3" name="Rectangle 13"/>
          <p:cNvSpPr/>
          <p:nvPr/>
        </p:nvSpPr>
        <p:spPr>
          <a:xfrm>
            <a:off x="4484520" y="5451480"/>
            <a:ext cx="18316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0" lang="en-GB" sz="1800" spc="-1" strike="noStrike">
                <a:solidFill>
                  <a:srgbClr val="ff0000"/>
                </a:solidFill>
                <a:latin typeface="Calibri"/>
              </a:rPr>
              <a:t>2</a:t>
            </a:r>
            <a:r>
              <a:rPr b="0" lang="en-IE" sz="1800" spc="-1" strike="noStrike">
                <a:solidFill>
                  <a:srgbClr val="000000"/>
                </a:solidFill>
                <a:latin typeface="Calibri"/>
              </a:rPr>
              <a:t>+</a:t>
            </a:r>
            <a:r>
              <a:rPr b="0" lang="en-GB" sz="1800" spc="-1" strike="noStrike">
                <a:solidFill>
                  <a:srgbClr val="ff0000"/>
                </a:solidFill>
                <a:latin typeface="Calibri"/>
              </a:rPr>
              <a:t>1</a:t>
            </a:r>
            <a:r>
              <a:rPr b="0" lang="en-IE" sz="1800" spc="-1" strike="noStrike">
                <a:solidFill>
                  <a:srgbClr val="000000"/>
                </a:solidFill>
                <a:latin typeface="Calibri"/>
              </a:rPr>
              <a:t>+</a:t>
            </a:r>
            <a:r>
              <a:rPr b="0" lang="en-GB" sz="1800" spc="-1" strike="noStrike">
                <a:solidFill>
                  <a:srgbClr val="ff0000"/>
                </a:solidFill>
                <a:latin typeface="Calibri"/>
              </a:rPr>
              <a:t>1</a:t>
            </a:r>
            <a:r>
              <a:rPr b="0" lang="en-IE" sz="1800" spc="-1" strike="noStrike">
                <a:solidFill>
                  <a:srgbClr val="000000"/>
                </a:solidFill>
                <a:latin typeface="Calibri"/>
              </a:rPr>
              <a:t>+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1 </a:t>
            </a:r>
            <a:r>
              <a:rPr b="0" lang="en-GB" sz="1800" spc="-1" strike="noStrike">
                <a:solidFill>
                  <a:srgbClr val="0066ff"/>
                </a:solidFill>
                <a:latin typeface="Calibri"/>
              </a:rPr>
              <a:t>P2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4" name="Rectangle 14"/>
          <p:cNvSpPr/>
          <p:nvPr/>
        </p:nvSpPr>
        <p:spPr>
          <a:xfrm>
            <a:off x="3227040" y="4003560"/>
            <a:ext cx="527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0" lang="en-GB" sz="1800" spc="-1" strike="noStrike">
                <a:solidFill>
                  <a:srgbClr val="ff0000"/>
                </a:solidFill>
                <a:latin typeface="Calibri"/>
              </a:rPr>
              <a:t>4</a:t>
            </a:r>
            <a:r>
              <a:rPr b="0" lang="en-IE" sz="1800" spc="-1" strike="noStrike">
                <a:solidFill>
                  <a:srgbClr val="000000"/>
                </a:solidFill>
                <a:latin typeface="Calibri"/>
              </a:rPr>
              <a:t>+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1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5" name="Line 15"/>
          <p:cNvSpPr/>
          <p:nvPr/>
        </p:nvSpPr>
        <p:spPr>
          <a:xfrm flipH="1" flipV="1">
            <a:off x="5076720" y="3571560"/>
            <a:ext cx="647640" cy="28908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6" name="Rectangle 16"/>
          <p:cNvSpPr/>
          <p:nvPr/>
        </p:nvSpPr>
        <p:spPr>
          <a:xfrm>
            <a:off x="5675040" y="3860640"/>
            <a:ext cx="5274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0" lang="en-GB" sz="1800" spc="-1" strike="noStrike">
                <a:solidFill>
                  <a:srgbClr val="ff0000"/>
                </a:solidFill>
                <a:latin typeface="Calibri"/>
              </a:rPr>
              <a:t>3</a:t>
            </a:r>
            <a:r>
              <a:rPr b="0" lang="en-IE" sz="1800" spc="-1" strike="noStrike">
                <a:solidFill>
                  <a:srgbClr val="000000"/>
                </a:solidFill>
                <a:latin typeface="Calibri"/>
              </a:rPr>
              <a:t>+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2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7" name="Line 17"/>
          <p:cNvSpPr/>
          <p:nvPr/>
        </p:nvSpPr>
        <p:spPr>
          <a:xfrm flipH="1">
            <a:off x="5005080" y="5445000"/>
            <a:ext cx="935280" cy="360360"/>
          </a:xfrm>
          <a:prstGeom prst="line">
            <a:avLst/>
          </a:prstGeom>
          <a:ln w="9525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8" name="Line 18"/>
          <p:cNvSpPr/>
          <p:nvPr/>
        </p:nvSpPr>
        <p:spPr>
          <a:xfrm>
            <a:off x="3636720" y="5587920"/>
            <a:ext cx="719280" cy="288720"/>
          </a:xfrm>
          <a:prstGeom prst="line">
            <a:avLst/>
          </a:prstGeom>
          <a:ln w="9525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9" name="Line 19"/>
          <p:cNvSpPr/>
          <p:nvPr/>
        </p:nvSpPr>
        <p:spPr>
          <a:xfrm>
            <a:off x="4644720" y="5805360"/>
            <a:ext cx="1800" cy="576360"/>
          </a:xfrm>
          <a:prstGeom prst="line">
            <a:avLst/>
          </a:prstGeom>
          <a:ln w="9525">
            <a:solidFill>
              <a:srgbClr val="000000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0" name="Rectangle 20"/>
          <p:cNvSpPr/>
          <p:nvPr/>
        </p:nvSpPr>
        <p:spPr>
          <a:xfrm>
            <a:off x="4322880" y="6308640"/>
            <a:ext cx="2155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0" lang="en-GB" sz="1800" spc="-1" strike="noStrike">
                <a:solidFill>
                  <a:srgbClr val="ff0000"/>
                </a:solidFill>
                <a:latin typeface="Calibri"/>
              </a:rPr>
              <a:t>1</a:t>
            </a:r>
            <a:r>
              <a:rPr b="0" lang="en-IE" sz="1800" spc="-1" strike="noStrike">
                <a:solidFill>
                  <a:srgbClr val="000000"/>
                </a:solidFill>
                <a:latin typeface="Calibri"/>
              </a:rPr>
              <a:t>+</a:t>
            </a:r>
            <a:r>
              <a:rPr b="0" lang="en-GB" sz="1800" spc="-1" strike="noStrike">
                <a:solidFill>
                  <a:srgbClr val="ff0000"/>
                </a:solidFill>
                <a:latin typeface="Calibri"/>
              </a:rPr>
              <a:t>1</a:t>
            </a:r>
            <a:r>
              <a:rPr b="0" lang="en-IE" sz="1800" spc="-1" strike="noStrike">
                <a:solidFill>
                  <a:srgbClr val="000000"/>
                </a:solidFill>
                <a:latin typeface="Calibri"/>
              </a:rPr>
              <a:t>+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1</a:t>
            </a:r>
            <a:r>
              <a:rPr b="0" lang="en-IE" sz="1800" spc="-1" strike="noStrike">
                <a:solidFill>
                  <a:srgbClr val="000000"/>
                </a:solidFill>
                <a:latin typeface="Calibri"/>
              </a:rPr>
              <a:t>+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1</a:t>
            </a:r>
            <a:r>
              <a:rPr b="0" lang="en-IE" sz="1800" spc="-1" strike="noStrike">
                <a:solidFill>
                  <a:srgbClr val="000000"/>
                </a:solidFill>
                <a:latin typeface="Calibri"/>
              </a:rPr>
              <a:t>+</a:t>
            </a: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1  </a:t>
            </a:r>
            <a:r>
              <a:rPr b="0" lang="en-GB" sz="1800" spc="-1" strike="noStrike">
                <a:solidFill>
                  <a:srgbClr val="0066ff"/>
                </a:solidFill>
                <a:latin typeface="Calibri"/>
              </a:rPr>
              <a:t>P1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ts val="6001"/>
              </a:lnSpc>
              <a:buNone/>
            </a:pPr>
            <a:r>
              <a:rPr b="0" lang="en-IE" sz="4400" spc="-1" strike="noStrike">
                <a:solidFill>
                  <a:srgbClr val="000000"/>
                </a:solidFill>
                <a:latin typeface="Calibri"/>
              </a:rPr>
              <a:t>Ordered relation “divides”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2" name="PlaceHolder 2"/>
          <p:cNvSpPr>
            <a:spLocks noGrp="1"/>
          </p:cNvSpPr>
          <p:nvPr>
            <p:ph/>
          </p:nvPr>
        </p:nvSpPr>
        <p:spPr>
          <a:xfrm>
            <a:off x="468360" y="981000"/>
            <a:ext cx="8214840" cy="67672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0">
              <a:lnSpc>
                <a:spcPts val="799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0">
              <a:lnSpc>
                <a:spcPts val="799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0">
              <a:lnSpc>
                <a:spcPts val="2001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IE" sz="3200" spc="-1" strike="noStrike">
                <a:solidFill>
                  <a:srgbClr val="000000"/>
                </a:solidFill>
                <a:latin typeface="Calibri"/>
              </a:rPr>
              <a:t>Let A = {1,2,3,4,6,9,12,18,24}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3" name="Line 4"/>
          <p:cNvSpPr/>
          <p:nvPr/>
        </p:nvSpPr>
        <p:spPr>
          <a:xfrm flipV="1">
            <a:off x="4284360" y="4724280"/>
            <a:ext cx="863640" cy="79200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4" name="Line 5"/>
          <p:cNvSpPr/>
          <p:nvPr/>
        </p:nvSpPr>
        <p:spPr>
          <a:xfrm flipH="1" flipV="1">
            <a:off x="3563640" y="4868640"/>
            <a:ext cx="720720" cy="64764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5" name="Line 6"/>
          <p:cNvSpPr/>
          <p:nvPr/>
        </p:nvSpPr>
        <p:spPr>
          <a:xfrm flipV="1">
            <a:off x="3492360" y="3860640"/>
            <a:ext cx="718920" cy="72072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6" name="Line 7"/>
          <p:cNvSpPr/>
          <p:nvPr/>
        </p:nvSpPr>
        <p:spPr>
          <a:xfrm flipH="1" flipV="1">
            <a:off x="4427280" y="4005000"/>
            <a:ext cx="649440" cy="57636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7" name="Line 8"/>
          <p:cNvSpPr/>
          <p:nvPr/>
        </p:nvSpPr>
        <p:spPr>
          <a:xfrm flipH="1" flipV="1">
            <a:off x="2700000" y="3931920"/>
            <a:ext cx="576360" cy="57636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8" name="Line 9"/>
          <p:cNvSpPr/>
          <p:nvPr/>
        </p:nvSpPr>
        <p:spPr>
          <a:xfrm flipV="1">
            <a:off x="4284360" y="3139920"/>
            <a:ext cx="360" cy="57636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9" name="Line 10"/>
          <p:cNvSpPr/>
          <p:nvPr/>
        </p:nvSpPr>
        <p:spPr>
          <a:xfrm flipH="1" flipV="1">
            <a:off x="2484360" y="2928600"/>
            <a:ext cx="142920" cy="64476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0" name="Line 11"/>
          <p:cNvSpPr/>
          <p:nvPr/>
        </p:nvSpPr>
        <p:spPr>
          <a:xfrm flipV="1">
            <a:off x="2916000" y="3068280"/>
            <a:ext cx="1224000" cy="57636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1" name="Line 12"/>
          <p:cNvSpPr/>
          <p:nvPr/>
        </p:nvSpPr>
        <p:spPr>
          <a:xfrm flipV="1">
            <a:off x="2627280" y="2205000"/>
            <a:ext cx="865080" cy="43164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2" name="Line 13"/>
          <p:cNvSpPr/>
          <p:nvPr/>
        </p:nvSpPr>
        <p:spPr>
          <a:xfrm flipH="1" flipV="1">
            <a:off x="3708360" y="2280960"/>
            <a:ext cx="502920" cy="57168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3" name="Line 14"/>
          <p:cNvSpPr/>
          <p:nvPr/>
        </p:nvSpPr>
        <p:spPr>
          <a:xfrm flipV="1">
            <a:off x="4572000" y="3284280"/>
            <a:ext cx="1081080" cy="57636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4" name="Line 15"/>
          <p:cNvSpPr/>
          <p:nvPr/>
        </p:nvSpPr>
        <p:spPr>
          <a:xfrm flipV="1">
            <a:off x="5364000" y="4076640"/>
            <a:ext cx="792000" cy="50472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5" name="Line 16"/>
          <p:cNvSpPr/>
          <p:nvPr/>
        </p:nvSpPr>
        <p:spPr>
          <a:xfrm flipH="1" flipV="1">
            <a:off x="5867280" y="3357360"/>
            <a:ext cx="433440" cy="576360"/>
          </a:xfrm>
          <a:prstGeom prst="line">
            <a:avLst/>
          </a:prstGeom>
          <a:ln w="9525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6" name="Text Box 17"/>
          <p:cNvSpPr/>
          <p:nvPr/>
        </p:nvSpPr>
        <p:spPr>
          <a:xfrm>
            <a:off x="826920" y="4010040"/>
            <a:ext cx="431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IE" sz="1800" spc="-1" strike="noStrike">
                <a:solidFill>
                  <a:srgbClr val="000000"/>
                </a:solidFill>
                <a:latin typeface="Verdana"/>
              </a:rPr>
              <a:t>1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7" name="Text Box 18"/>
          <p:cNvSpPr/>
          <p:nvPr/>
        </p:nvSpPr>
        <p:spPr>
          <a:xfrm>
            <a:off x="4140360" y="5300640"/>
            <a:ext cx="502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IE" sz="1800" spc="-1" strike="noStrike">
                <a:solidFill>
                  <a:srgbClr val="000000"/>
                </a:solidFill>
                <a:latin typeface="Verdana"/>
              </a:rPr>
              <a:t>1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8" name="Rectangle 19"/>
          <p:cNvSpPr/>
          <p:nvPr/>
        </p:nvSpPr>
        <p:spPr>
          <a:xfrm>
            <a:off x="3210480" y="4581360"/>
            <a:ext cx="297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2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9" name="Rectangle 20"/>
          <p:cNvSpPr/>
          <p:nvPr/>
        </p:nvSpPr>
        <p:spPr>
          <a:xfrm>
            <a:off x="5155200" y="4584600"/>
            <a:ext cx="297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3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0" name="Rectangle 21"/>
          <p:cNvSpPr/>
          <p:nvPr/>
        </p:nvSpPr>
        <p:spPr>
          <a:xfrm>
            <a:off x="4152960" y="2852640"/>
            <a:ext cx="412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12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1" name="Rectangle 22"/>
          <p:cNvSpPr/>
          <p:nvPr/>
        </p:nvSpPr>
        <p:spPr>
          <a:xfrm>
            <a:off x="4218480" y="3645000"/>
            <a:ext cx="297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6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2" name="Rectangle 23"/>
          <p:cNvSpPr/>
          <p:nvPr/>
        </p:nvSpPr>
        <p:spPr>
          <a:xfrm>
            <a:off x="2491200" y="3573360"/>
            <a:ext cx="297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4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3" name="Rectangle 24"/>
          <p:cNvSpPr/>
          <p:nvPr/>
        </p:nvSpPr>
        <p:spPr>
          <a:xfrm>
            <a:off x="3504960" y="1920960"/>
            <a:ext cx="412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24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4" name="Rectangle 25"/>
          <p:cNvSpPr/>
          <p:nvPr/>
        </p:nvSpPr>
        <p:spPr>
          <a:xfrm>
            <a:off x="5664240" y="2928960"/>
            <a:ext cx="412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18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5" name="Rectangle 26"/>
          <p:cNvSpPr/>
          <p:nvPr/>
        </p:nvSpPr>
        <p:spPr>
          <a:xfrm>
            <a:off x="6163200" y="3936960"/>
            <a:ext cx="297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9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6" name="Rectangle 27"/>
          <p:cNvSpPr/>
          <p:nvPr/>
        </p:nvSpPr>
        <p:spPr>
          <a:xfrm>
            <a:off x="2275200" y="2568600"/>
            <a:ext cx="2970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799"/>
              </a:spcBef>
            </a:pPr>
            <a:r>
              <a:rPr b="0" lang="en-GB" sz="1800" spc="-1" strike="noStrike">
                <a:solidFill>
                  <a:srgbClr val="000000"/>
                </a:solidFill>
                <a:latin typeface="Calibri"/>
              </a:rPr>
              <a:t>8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7" name="Text Box 30"/>
          <p:cNvSpPr/>
          <p:nvPr/>
        </p:nvSpPr>
        <p:spPr>
          <a:xfrm>
            <a:off x="324000" y="5699160"/>
            <a:ext cx="881964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901"/>
              </a:spcBef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For two natural numbers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m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and 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n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 the divisibility relation (|) can be written</a:t>
            </a:r>
            <a:r>
              <a:rPr b="0" lang="en-US" sz="1800" spc="-1" strike="noStrike">
                <a:solidFill>
                  <a:srgbClr val="000000"/>
                </a:solidFill>
                <a:latin typeface="Courier New"/>
              </a:rPr>
              <a:t> n|m </a:t>
            </a: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if n divides m without remainder. (</a:t>
            </a:r>
            <a:r>
              <a:rPr b="0" lang="en-IE" sz="1800" spc="-1" strike="noStrike">
                <a:solidFill>
                  <a:srgbClr val="000000"/>
                </a:solidFill>
                <a:latin typeface="Verdana"/>
              </a:rPr>
              <a:t>reads “n divides m."  e.g. 2 divides 4)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PlaceHolder 1"/>
          <p:cNvSpPr>
            <a:spLocks noGrp="1"/>
          </p:cNvSpPr>
          <p:nvPr>
            <p:ph type="dt" idx="6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Discussion #28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9" name="PlaceHolder 2"/>
          <p:cNvSpPr>
            <a:spLocks noGrp="1"/>
          </p:cNvSpPr>
          <p:nvPr>
            <p:ph type="ftr" idx="6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buNone/>
            </a:pPr>
            <a:endParaRPr b="0" lang="en-US" sz="1200" spc="-1" strike="noStrike">
              <a:solidFill>
                <a:srgbClr val="8b8b8b"/>
              </a:solidFill>
              <a:latin typeface="Calibri"/>
            </a:endParaRPr>
          </a:p>
        </p:txBody>
      </p:sp>
      <p:sp>
        <p:nvSpPr>
          <p:cNvPr id="600" name="PlaceHolder 3"/>
          <p:cNvSpPr>
            <a:spLocks noGrp="1"/>
          </p:cNvSpPr>
          <p:nvPr>
            <p:ph type="sldNum" idx="6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7925664-3C28-4FC6-8AA2-B8DB36AB0C1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/13</a:t>
            </a:r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1" name="PlaceHolder 4"/>
          <p:cNvSpPr>
            <a:spLocks noGrp="1"/>
          </p:cNvSpPr>
          <p:nvPr>
            <p:ph type="title"/>
          </p:nvPr>
        </p:nvSpPr>
        <p:spPr>
          <a:xfrm>
            <a:off x="685800" y="231840"/>
            <a:ext cx="7772040" cy="866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Total Order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2" name="PlaceHolder 5"/>
          <p:cNvSpPr>
            <a:spLocks noGrp="1"/>
          </p:cNvSpPr>
          <p:nvPr>
            <p:ph/>
          </p:nvPr>
        </p:nvSpPr>
        <p:spPr>
          <a:xfrm>
            <a:off x="685800" y="1189080"/>
            <a:ext cx="8218080" cy="17060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 </a:t>
            </a:r>
            <a:r>
              <a:rPr b="0" i="1" lang="en-US" sz="2400" spc="-1" strike="noStrike">
                <a:solidFill>
                  <a:srgbClr val="000000"/>
                </a:solidFill>
                <a:latin typeface="Calibri"/>
              </a:rPr>
              <a:t>total ordering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is a partial ordering in which every element is related to every other element. (This forces a linear order or chain.)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Examples: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3" name="Rectangle 4"/>
          <p:cNvSpPr/>
          <p:nvPr/>
        </p:nvSpPr>
        <p:spPr>
          <a:xfrm>
            <a:off x="533520" y="2895480"/>
            <a:ext cx="5873400" cy="121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743040" indent="-28584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R: </a:t>
            </a:r>
            <a:r>
              <a:rPr b="0" lang="en-US" sz="2000" spc="-1" strike="noStrike">
                <a:solidFill>
                  <a:srgbClr val="000000"/>
                </a:solidFill>
                <a:latin typeface="Symbol"/>
              </a:rPr>
              <a:t>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on {1, 2, 3, 4, 5} is total.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743040" indent="-28584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Pick any two; they’re related one way or the other with respect to </a:t>
            </a:r>
            <a:r>
              <a:rPr b="0" lang="en-US" sz="2000" spc="-1" strike="noStrike">
                <a:solidFill>
                  <a:srgbClr val="000000"/>
                </a:solidFill>
                <a:latin typeface="Symbol"/>
              </a:rPr>
              <a:t>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4" name="Text Box 7"/>
          <p:cNvSpPr/>
          <p:nvPr/>
        </p:nvSpPr>
        <p:spPr>
          <a:xfrm>
            <a:off x="7215120" y="4525920"/>
            <a:ext cx="12031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{a,b}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5" name="Text Box 8"/>
          <p:cNvSpPr/>
          <p:nvPr/>
        </p:nvSpPr>
        <p:spPr>
          <a:xfrm>
            <a:off x="6742080" y="5280120"/>
            <a:ext cx="5346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{a}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6" name="Text Box 9"/>
          <p:cNvSpPr/>
          <p:nvPr/>
        </p:nvSpPr>
        <p:spPr>
          <a:xfrm>
            <a:off x="8327880" y="5276880"/>
            <a:ext cx="53460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{b}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7" name="Text Box 10"/>
          <p:cNvSpPr/>
          <p:nvPr/>
        </p:nvSpPr>
        <p:spPr>
          <a:xfrm>
            <a:off x="7620120" y="6019920"/>
            <a:ext cx="412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en-US" sz="1800" spc="-1" strike="noStrike">
                <a:solidFill>
                  <a:srgbClr val="000000"/>
                </a:solidFill>
                <a:latin typeface="Symbol"/>
              </a:rPr>
              <a:t>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8" name="Line 11"/>
          <p:cNvSpPr/>
          <p:nvPr/>
        </p:nvSpPr>
        <p:spPr>
          <a:xfrm flipH="1">
            <a:off x="7080120" y="4876560"/>
            <a:ext cx="539640" cy="463680"/>
          </a:xfrm>
          <a:prstGeom prst="line">
            <a:avLst/>
          </a:prstGeom>
          <a:ln w="381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9" name="Line 12"/>
          <p:cNvSpPr/>
          <p:nvPr/>
        </p:nvSpPr>
        <p:spPr>
          <a:xfrm>
            <a:off x="8001000" y="4876560"/>
            <a:ext cx="500040" cy="449280"/>
          </a:xfrm>
          <a:prstGeom prst="line">
            <a:avLst/>
          </a:prstGeom>
          <a:ln w="381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0" name="Line 13"/>
          <p:cNvSpPr/>
          <p:nvPr/>
        </p:nvSpPr>
        <p:spPr>
          <a:xfrm>
            <a:off x="7086600" y="5638680"/>
            <a:ext cx="533160" cy="457200"/>
          </a:xfrm>
          <a:prstGeom prst="line">
            <a:avLst/>
          </a:prstGeom>
          <a:ln w="381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1" name="Line 14"/>
          <p:cNvSpPr/>
          <p:nvPr/>
        </p:nvSpPr>
        <p:spPr>
          <a:xfrm flipH="1">
            <a:off x="7924680" y="5613120"/>
            <a:ext cx="531720" cy="482760"/>
          </a:xfrm>
          <a:prstGeom prst="line">
            <a:avLst/>
          </a:prstGeom>
          <a:ln w="381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2" name="Rectangle 49"/>
          <p:cNvSpPr/>
          <p:nvPr/>
        </p:nvSpPr>
        <p:spPr>
          <a:xfrm>
            <a:off x="520560" y="4038480"/>
            <a:ext cx="5803560" cy="205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743040" indent="-28584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R: </a:t>
            </a:r>
            <a:r>
              <a:rPr b="0" lang="en-US" sz="2000" spc="-1" strike="noStrike">
                <a:solidFill>
                  <a:srgbClr val="000000"/>
                </a:solidFill>
                <a:latin typeface="Symbol"/>
              </a:rPr>
              <a:t>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on {{a, b}, {a}, {b}, </a:t>
            </a:r>
            <a:r>
              <a:rPr b="0" lang="en-US" sz="2000" spc="-1" strike="noStrike">
                <a:solidFill>
                  <a:srgbClr val="000000"/>
                </a:solidFill>
                <a:latin typeface="Symbol"/>
              </a:rPr>
              <a:t>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} is not total.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743040" indent="-28584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We can find a pair not related one way or the other with respect to </a:t>
            </a:r>
            <a:r>
              <a:rPr b="0" lang="en-US" sz="2000" spc="-1" strike="noStrike">
                <a:solidFill>
                  <a:srgbClr val="000000"/>
                </a:solidFill>
                <a:latin typeface="Symbol"/>
              </a:rPr>
              <a:t>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marL="743040" indent="-285840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{a} &amp; {b}: neither {a} </a:t>
            </a:r>
            <a:r>
              <a:rPr b="0" lang="en-US" sz="2000" spc="-1" strike="noStrike">
                <a:solidFill>
                  <a:srgbClr val="000000"/>
                </a:solidFill>
                <a:latin typeface="Symbol"/>
              </a:rPr>
              <a:t>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{b} nor {b} </a:t>
            </a:r>
            <a:r>
              <a:rPr b="0" lang="en-US" sz="2000" spc="-1" strike="noStrike">
                <a:solidFill>
                  <a:srgbClr val="000000"/>
                </a:solidFill>
                <a:latin typeface="Symbol"/>
              </a:rPr>
              <a:t>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 {a} 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3" name="Text Box 50"/>
          <p:cNvSpPr/>
          <p:nvPr/>
        </p:nvSpPr>
        <p:spPr>
          <a:xfrm>
            <a:off x="6845040" y="2476440"/>
            <a:ext cx="325800" cy="25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1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2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3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4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5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" name="Line 52"/>
          <p:cNvSpPr/>
          <p:nvPr/>
        </p:nvSpPr>
        <p:spPr>
          <a:xfrm>
            <a:off x="7010280" y="2819160"/>
            <a:ext cx="360" cy="152640"/>
          </a:xfrm>
          <a:prstGeom prst="line">
            <a:avLst/>
          </a:prstGeom>
          <a:ln w="381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5" name="Line 52"/>
          <p:cNvSpPr/>
          <p:nvPr/>
        </p:nvSpPr>
        <p:spPr>
          <a:xfrm>
            <a:off x="7010280" y="3429000"/>
            <a:ext cx="360" cy="152280"/>
          </a:xfrm>
          <a:prstGeom prst="line">
            <a:avLst/>
          </a:prstGeom>
          <a:ln w="381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6" name="Line 52"/>
          <p:cNvSpPr/>
          <p:nvPr/>
        </p:nvSpPr>
        <p:spPr>
          <a:xfrm>
            <a:off x="7010280" y="3886200"/>
            <a:ext cx="360" cy="152280"/>
          </a:xfrm>
          <a:prstGeom prst="line">
            <a:avLst/>
          </a:prstGeom>
          <a:ln w="381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7" name="Line 52"/>
          <p:cNvSpPr/>
          <p:nvPr/>
        </p:nvSpPr>
        <p:spPr>
          <a:xfrm>
            <a:off x="7010280" y="4419360"/>
            <a:ext cx="360" cy="152640"/>
          </a:xfrm>
          <a:prstGeom prst="line">
            <a:avLst/>
          </a:prstGeom>
          <a:ln w="381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0" name="PlaceHolder 3"/>
          <p:cNvSpPr>
            <a:spLocks noGrp="1"/>
          </p:cNvSpPr>
          <p:nvPr>
            <p:ph type="sldNum" idx="6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5745FBC-307F-4866-ACAF-7567B05C4E0C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title"/>
          </p:nvPr>
        </p:nvSpPr>
        <p:spPr>
          <a:xfrm>
            <a:off x="1370160" y="301680"/>
            <a:ext cx="7313400" cy="991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Partially Ordered Sets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622" name="Picture 3" descr=""/>
          <p:cNvPicPr/>
          <p:nvPr/>
        </p:nvPicPr>
        <p:blipFill>
          <a:blip r:embed="rId1">
            <a:grayscl/>
          </a:blip>
          <a:stretch/>
        </p:blipFill>
        <p:spPr>
          <a:xfrm>
            <a:off x="304920" y="1600200"/>
            <a:ext cx="4952520" cy="609120"/>
          </a:xfrm>
          <a:prstGeom prst="rect">
            <a:avLst/>
          </a:prstGeom>
          <a:ln w="0">
            <a:noFill/>
          </a:ln>
        </p:spPr>
      </p:pic>
      <p:pic>
        <p:nvPicPr>
          <p:cNvPr id="623" name="Picture 5" descr=""/>
          <p:cNvPicPr/>
          <p:nvPr/>
        </p:nvPicPr>
        <p:blipFill>
          <a:blip r:embed="rId2"/>
          <a:stretch/>
        </p:blipFill>
        <p:spPr>
          <a:xfrm>
            <a:off x="228600" y="2819520"/>
            <a:ext cx="8915040" cy="2285640"/>
          </a:xfrm>
          <a:prstGeom prst="rect">
            <a:avLst/>
          </a:prstGeom>
          <a:ln w="0">
            <a:noFill/>
          </a:ln>
        </p:spPr>
      </p:pic>
      <p:sp>
        <p:nvSpPr>
          <p:cNvPr id="624" name="PlaceHolder 2"/>
          <p:cNvSpPr>
            <a:spLocks noGrp="1"/>
          </p:cNvSpPr>
          <p:nvPr>
            <p:ph type="sldNum" idx="6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467FBC1-8CEA-4F06-9265-DC92E306A7C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title"/>
          </p:nvPr>
        </p:nvSpPr>
        <p:spPr>
          <a:xfrm>
            <a:off x="1370160" y="301680"/>
            <a:ext cx="7313400" cy="837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Partially Ordered Sets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6" name="PlaceHolder 2"/>
          <p:cNvSpPr>
            <a:spLocks noGrp="1"/>
          </p:cNvSpPr>
          <p:nvPr>
            <p:ph/>
          </p:nvPr>
        </p:nvSpPr>
        <p:spPr>
          <a:xfrm>
            <a:off x="3505320" y="1600200"/>
            <a:ext cx="5409720" cy="4952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500" spc="-1" strike="noStrike">
                <a:solidFill>
                  <a:srgbClr val="000000"/>
                </a:solidFill>
                <a:latin typeface="Calibri"/>
              </a:rPr>
              <a:t>Hasse Diagram</a:t>
            </a:r>
            <a:endParaRPr b="0" lang="en-US" sz="25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100" spc="-1" strike="noStrike">
                <a:solidFill>
                  <a:srgbClr val="000000"/>
                </a:solidFill>
                <a:latin typeface="Arial Unicode MS"/>
              </a:rPr>
              <a:t>Consider the poset </a:t>
            </a:r>
            <a:r>
              <a:rPr b="0" i="1" lang="en-US" sz="2100" spc="-1" strike="noStrike">
                <a:solidFill>
                  <a:srgbClr val="000000"/>
                </a:solidFill>
                <a:latin typeface="Arial Unicode MS"/>
              </a:rPr>
              <a:t>(S</a:t>
            </a:r>
            <a:r>
              <a:rPr b="0" lang="en-US" sz="2100" spc="-1" strike="noStrike">
                <a:solidFill>
                  <a:srgbClr val="000000"/>
                </a:solidFill>
                <a:latin typeface="Arial Unicode MS"/>
              </a:rPr>
              <a:t>,≤</a:t>
            </a:r>
            <a:r>
              <a:rPr b="0" i="1" lang="en-US" sz="2100" spc="-1" strike="noStrike">
                <a:solidFill>
                  <a:srgbClr val="000000"/>
                </a:solidFill>
                <a:latin typeface="Arial Unicode MS"/>
              </a:rPr>
              <a:t>)</a:t>
            </a:r>
            <a:r>
              <a:rPr b="0" lang="en-US" sz="2100" spc="-1" strike="noStrike">
                <a:solidFill>
                  <a:srgbClr val="000000"/>
                </a:solidFill>
                <a:latin typeface="Arial Unicode MS"/>
              </a:rPr>
              <a:t>, where </a:t>
            </a:r>
            <a:r>
              <a:rPr b="0" i="1" lang="en-US" sz="2100" spc="-1" strike="noStrike">
                <a:solidFill>
                  <a:srgbClr val="000000"/>
                </a:solidFill>
                <a:latin typeface="Arial Unicode MS"/>
              </a:rPr>
              <a:t>S </a:t>
            </a:r>
            <a:r>
              <a:rPr b="0" lang="en-US" sz="2100" spc="-1" strike="noStrike">
                <a:solidFill>
                  <a:srgbClr val="000000"/>
                </a:solidFill>
                <a:latin typeface="Arial Unicode MS"/>
              </a:rPr>
              <a:t>= {2, 4, 5, 10, 15, 20} and the partial order ≤ is the divisibility relation.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100" spc="-1" strike="noStrike">
                <a:solidFill>
                  <a:srgbClr val="000000"/>
                </a:solidFill>
                <a:latin typeface="Arial Unicode MS"/>
              </a:rPr>
              <a:t>2 and 5 are the only minimal elements of this poset.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100" spc="-1" strike="noStrike">
                <a:solidFill>
                  <a:srgbClr val="000000"/>
                </a:solidFill>
                <a:latin typeface="Arial Unicode MS"/>
              </a:rPr>
              <a:t>This poset has no least element.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100" spc="-1" strike="noStrike">
                <a:solidFill>
                  <a:srgbClr val="000000"/>
                </a:solidFill>
                <a:latin typeface="Arial Unicode MS"/>
              </a:rPr>
              <a:t>20 and 15 are the only maximal elements of this poset.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100" spc="-1" strike="noStrike">
                <a:solidFill>
                  <a:srgbClr val="000000"/>
                </a:solidFill>
                <a:latin typeface="Arial Unicode MS"/>
              </a:rPr>
              <a:t>This poset has no greatest element.</a:t>
            </a: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20"/>
              </a:spcBef>
              <a:buNone/>
            </a:pPr>
            <a:endParaRPr b="0" lang="en-US" sz="21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439"/>
              </a:spcBef>
              <a:buNone/>
            </a:pPr>
            <a:endParaRPr b="0" lang="en-US" sz="2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7" name="PlaceHolder 3"/>
          <p:cNvSpPr>
            <a:spLocks noGrp="1"/>
          </p:cNvSpPr>
          <p:nvPr>
            <p:ph type="sldNum" idx="6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57CA85A-7ED7-4B64-A90F-2219FDF7D26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628" name="Picture 8" descr="Picture6"/>
          <p:cNvPicPr/>
          <p:nvPr/>
        </p:nvPicPr>
        <p:blipFill>
          <a:blip r:embed="rId1"/>
          <a:stretch/>
        </p:blipFill>
        <p:spPr>
          <a:xfrm>
            <a:off x="457200" y="1600200"/>
            <a:ext cx="2893680" cy="373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Extremal Elements: Example 1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0" name="PlaceHolder 2"/>
          <p:cNvSpPr>
            <a:spLocks noGrp="1"/>
          </p:cNvSpPr>
          <p:nvPr>
            <p:ph/>
          </p:nvPr>
        </p:nvSpPr>
        <p:spPr>
          <a:xfrm>
            <a:off x="380880" y="3048120"/>
            <a:ext cx="8229240" cy="533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What are the minimal, maximal, minimum, maximum elements?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1" name="Oval 3"/>
          <p:cNvSpPr/>
          <p:nvPr/>
        </p:nvSpPr>
        <p:spPr>
          <a:xfrm>
            <a:off x="3581280" y="2590920"/>
            <a:ext cx="75960" cy="7596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8640" bIns="8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632" name="Oval 4"/>
          <p:cNvSpPr/>
          <p:nvPr/>
        </p:nvSpPr>
        <p:spPr>
          <a:xfrm>
            <a:off x="4419720" y="2666880"/>
            <a:ext cx="75960" cy="7596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8640" bIns="8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633" name="Oval 5"/>
          <p:cNvSpPr/>
          <p:nvPr/>
        </p:nvSpPr>
        <p:spPr>
          <a:xfrm>
            <a:off x="3581280" y="1752480"/>
            <a:ext cx="75960" cy="7596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8640" bIns="8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634" name="Oval 6"/>
          <p:cNvSpPr/>
          <p:nvPr/>
        </p:nvSpPr>
        <p:spPr>
          <a:xfrm>
            <a:off x="4419720" y="1676520"/>
            <a:ext cx="75960" cy="7596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8640" bIns="8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635" name="Straight Connector 7"/>
          <p:cNvCxnSpPr>
            <a:endCxn id="634" idx="4"/>
          </p:cNvCxnSpPr>
          <p:nvPr/>
        </p:nvCxnSpPr>
        <p:spPr>
          <a:xfrm flipV="1">
            <a:off x="3581280" y="1752480"/>
            <a:ext cx="876600" cy="91476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cxnSp>
        <p:nvCxnSpPr>
          <p:cNvPr id="636" name="Straight Connector 8"/>
          <p:cNvCxnSpPr>
            <a:stCxn id="632" idx="1"/>
            <a:endCxn id="634" idx="4"/>
          </p:cNvCxnSpPr>
          <p:nvPr/>
        </p:nvCxnSpPr>
        <p:spPr>
          <a:xfrm flipV="1">
            <a:off x="4430520" y="1752480"/>
            <a:ext cx="27360" cy="92592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cxnSp>
        <p:nvCxnSpPr>
          <p:cNvPr id="637" name="Straight Connector 9"/>
          <p:cNvCxnSpPr>
            <a:endCxn id="633" idx="6"/>
          </p:cNvCxnSpPr>
          <p:nvPr/>
        </p:nvCxnSpPr>
        <p:spPr>
          <a:xfrm flipV="1">
            <a:off x="3657600" y="1790640"/>
            <a:ext cx="360" cy="76212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sp>
        <p:nvSpPr>
          <p:cNvPr id="638" name="TextBox 10"/>
          <p:cNvSpPr/>
          <p:nvPr/>
        </p:nvSpPr>
        <p:spPr>
          <a:xfrm>
            <a:off x="3281400" y="1523880"/>
            <a:ext cx="299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c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9" name="TextBox 11"/>
          <p:cNvSpPr/>
          <p:nvPr/>
        </p:nvSpPr>
        <p:spPr>
          <a:xfrm>
            <a:off x="3190320" y="2438280"/>
            <a:ext cx="316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a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0" name="TextBox 12"/>
          <p:cNvSpPr/>
          <p:nvPr/>
        </p:nvSpPr>
        <p:spPr>
          <a:xfrm>
            <a:off x="4491360" y="1523880"/>
            <a:ext cx="321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d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1" name="TextBox 13"/>
          <p:cNvSpPr/>
          <p:nvPr/>
        </p:nvSpPr>
        <p:spPr>
          <a:xfrm>
            <a:off x="4559760" y="2525760"/>
            <a:ext cx="321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b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2" name="Content Placeholder 2"/>
          <p:cNvSpPr/>
          <p:nvPr/>
        </p:nvSpPr>
        <p:spPr>
          <a:xfrm>
            <a:off x="380880" y="3657600"/>
            <a:ext cx="8229240" cy="5331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Minimal: {a,b}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3" name="Content Placeholder 2"/>
          <p:cNvSpPr/>
          <p:nvPr/>
        </p:nvSpPr>
        <p:spPr>
          <a:xfrm>
            <a:off x="380880" y="4114800"/>
            <a:ext cx="8229240" cy="5331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Maximal: {c,d}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4" name="Content Placeholder 2"/>
          <p:cNvSpPr/>
          <p:nvPr/>
        </p:nvSpPr>
        <p:spPr>
          <a:xfrm>
            <a:off x="380880" y="4572000"/>
            <a:ext cx="8229240" cy="990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There are no unique minimal or maximal elements, thus no minimum or maximum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60" dur="indefinite" restart="never" nodeType="tmRoot">
          <p:childTnLst>
            <p:seq>
              <p:cTn id="161" dur="indefinite" nodeType="mainSeq">
                <p:childTnLst>
                  <p:par>
                    <p:cTn id="162" nodeType="clickEffect" fill="hold">
                      <p:stCondLst>
                        <p:cond delay="indefinite"/>
                      </p:stCondLst>
                      <p:childTnLst>
                        <p:par>
                          <p:cTn id="16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6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nodeType="clickEffect" fill="hold">
                      <p:stCondLst>
                        <p:cond delay="indefinite"/>
                      </p:stCondLst>
                      <p:childTnLst>
                        <p:par>
                          <p:cTn id="16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6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nodeType="clickEffect" fill="hold">
                      <p:stCondLst>
                        <p:cond delay="indefinite"/>
                      </p:stCondLst>
                      <p:childTnLst>
                        <p:par>
                          <p:cTn id="17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7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title"/>
          </p:nvPr>
        </p:nvSpPr>
        <p:spPr>
          <a:xfrm>
            <a:off x="1370160" y="301680"/>
            <a:ext cx="731340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Partially Ordered Sets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646" name="Picture 6" descr=""/>
          <p:cNvPicPr/>
          <p:nvPr/>
        </p:nvPicPr>
        <p:blipFill>
          <a:blip r:embed="rId1"/>
          <a:stretch/>
        </p:blipFill>
        <p:spPr>
          <a:xfrm>
            <a:off x="0" y="1600200"/>
            <a:ext cx="9143640" cy="5486040"/>
          </a:xfrm>
          <a:prstGeom prst="rect">
            <a:avLst/>
          </a:prstGeom>
          <a:ln w="0">
            <a:noFill/>
          </a:ln>
        </p:spPr>
      </p:pic>
      <p:pic>
        <p:nvPicPr>
          <p:cNvPr id="647" name="Picture 4" descr=""/>
          <p:cNvPicPr/>
          <p:nvPr/>
        </p:nvPicPr>
        <p:blipFill>
          <a:blip r:embed="rId2"/>
          <a:stretch/>
        </p:blipFill>
        <p:spPr>
          <a:xfrm>
            <a:off x="0" y="1447920"/>
            <a:ext cx="9143640" cy="5181120"/>
          </a:xfrm>
          <a:prstGeom prst="rect">
            <a:avLst/>
          </a:prstGeom>
          <a:ln w="0">
            <a:noFill/>
          </a:ln>
        </p:spPr>
      </p:pic>
      <p:sp>
        <p:nvSpPr>
          <p:cNvPr id="648" name="PlaceHolder 2"/>
          <p:cNvSpPr>
            <a:spLocks noGrp="1"/>
          </p:cNvSpPr>
          <p:nvPr>
            <p:ph type="sldNum" idx="6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89CC92D-6D5B-4CFC-BE06-4D833C2BE8C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4" dur="indefinite" restart="never" nodeType="tmRoot">
          <p:childTnLst>
            <p:seq>
              <p:cTn id="175" dur="indefinite" nodeType="mainSeq">
                <p:childTnLst>
                  <p:par>
                    <p:cTn id="176" nodeType="clickEffect" fill="hold">
                      <p:stCondLst>
                        <p:cond delay="indefinite"/>
                      </p:stCondLst>
                      <p:childTnLst>
                        <p:par>
                          <p:cTn id="17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78" nodeType="clickEffect" fill="hold" presetClass="entr" presetID="2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180" dur="1" fill="hold"/>
                                        <p:tgtEl>
                                          <p:spTgt spid="646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1370160" y="301680"/>
            <a:ext cx="731340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Relations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sldNum" idx="2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221D6CE-5E70-4141-B8AC-64D728B2FE66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20" name="Picture 6" descr="Picture1"/>
          <p:cNvPicPr/>
          <p:nvPr/>
        </p:nvPicPr>
        <p:blipFill>
          <a:blip r:embed="rId1"/>
          <a:stretch/>
        </p:blipFill>
        <p:spPr>
          <a:xfrm>
            <a:off x="2416320" y="2179800"/>
            <a:ext cx="4309560" cy="2496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Extremal Elements: Example 1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0" name="PlaceHolder 2"/>
          <p:cNvSpPr>
            <a:spLocks noGrp="1"/>
          </p:cNvSpPr>
          <p:nvPr>
            <p:ph/>
          </p:nvPr>
        </p:nvSpPr>
        <p:spPr>
          <a:xfrm>
            <a:off x="380880" y="3048120"/>
            <a:ext cx="8229240" cy="5331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What are the minimal, maximal, minimum, maximum elements?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1" name="Oval 3"/>
          <p:cNvSpPr/>
          <p:nvPr/>
        </p:nvSpPr>
        <p:spPr>
          <a:xfrm>
            <a:off x="3581280" y="2590920"/>
            <a:ext cx="75960" cy="7596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8640" bIns="8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652" name="Oval 4"/>
          <p:cNvSpPr/>
          <p:nvPr/>
        </p:nvSpPr>
        <p:spPr>
          <a:xfrm>
            <a:off x="4419720" y="2666880"/>
            <a:ext cx="75960" cy="7596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8640" bIns="8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653" name="Oval 5"/>
          <p:cNvSpPr/>
          <p:nvPr/>
        </p:nvSpPr>
        <p:spPr>
          <a:xfrm>
            <a:off x="3581280" y="1752480"/>
            <a:ext cx="75960" cy="7596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8640" bIns="8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654" name="Oval 6"/>
          <p:cNvSpPr/>
          <p:nvPr/>
        </p:nvSpPr>
        <p:spPr>
          <a:xfrm>
            <a:off x="4419720" y="1676520"/>
            <a:ext cx="75960" cy="7596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8640" bIns="8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655" name="Straight Connector 7"/>
          <p:cNvCxnSpPr>
            <a:endCxn id="654" idx="4"/>
          </p:cNvCxnSpPr>
          <p:nvPr/>
        </p:nvCxnSpPr>
        <p:spPr>
          <a:xfrm flipV="1">
            <a:off x="3581280" y="1752480"/>
            <a:ext cx="876600" cy="91476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cxnSp>
        <p:nvCxnSpPr>
          <p:cNvPr id="656" name="Straight Connector 8"/>
          <p:cNvCxnSpPr>
            <a:stCxn id="652" idx="1"/>
            <a:endCxn id="654" idx="4"/>
          </p:cNvCxnSpPr>
          <p:nvPr/>
        </p:nvCxnSpPr>
        <p:spPr>
          <a:xfrm flipV="1">
            <a:off x="4430520" y="1752480"/>
            <a:ext cx="27360" cy="92592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cxnSp>
        <p:nvCxnSpPr>
          <p:cNvPr id="657" name="Straight Connector 9"/>
          <p:cNvCxnSpPr>
            <a:endCxn id="653" idx="6"/>
          </p:cNvCxnSpPr>
          <p:nvPr/>
        </p:nvCxnSpPr>
        <p:spPr>
          <a:xfrm flipV="1">
            <a:off x="3657600" y="1790640"/>
            <a:ext cx="360" cy="76212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sp>
        <p:nvSpPr>
          <p:cNvPr id="658" name="TextBox 10"/>
          <p:cNvSpPr/>
          <p:nvPr/>
        </p:nvSpPr>
        <p:spPr>
          <a:xfrm>
            <a:off x="3281400" y="1523880"/>
            <a:ext cx="299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c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9" name="TextBox 11"/>
          <p:cNvSpPr/>
          <p:nvPr/>
        </p:nvSpPr>
        <p:spPr>
          <a:xfrm>
            <a:off x="3190320" y="2438280"/>
            <a:ext cx="316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a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0" name="TextBox 12"/>
          <p:cNvSpPr/>
          <p:nvPr/>
        </p:nvSpPr>
        <p:spPr>
          <a:xfrm>
            <a:off x="4491360" y="1523880"/>
            <a:ext cx="321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d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1" name="TextBox 13"/>
          <p:cNvSpPr/>
          <p:nvPr/>
        </p:nvSpPr>
        <p:spPr>
          <a:xfrm>
            <a:off x="4559760" y="2525760"/>
            <a:ext cx="321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b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2" name="Content Placeholder 2"/>
          <p:cNvSpPr/>
          <p:nvPr/>
        </p:nvSpPr>
        <p:spPr>
          <a:xfrm>
            <a:off x="380880" y="3657600"/>
            <a:ext cx="8229240" cy="5331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Minimal: {a,b}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3" name="Content Placeholder 2"/>
          <p:cNvSpPr/>
          <p:nvPr/>
        </p:nvSpPr>
        <p:spPr>
          <a:xfrm>
            <a:off x="380880" y="4114800"/>
            <a:ext cx="8229240" cy="5331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Maximal: {c,d}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4" name="Content Placeholder 2"/>
          <p:cNvSpPr/>
          <p:nvPr/>
        </p:nvSpPr>
        <p:spPr>
          <a:xfrm>
            <a:off x="380880" y="4572000"/>
            <a:ext cx="8229240" cy="990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There are no unique minimal or maximal elements, thus no minimum or maximum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1" dur="indefinite" restart="never" nodeType="tmRoot">
          <p:childTnLst>
            <p:seq>
              <p:cTn id="182" dur="indefinite" nodeType="mainSeq">
                <p:childTnLst>
                  <p:par>
                    <p:cTn id="183" nodeType="clickEffect" fill="hold">
                      <p:stCondLst>
                        <p:cond delay="indefinite"/>
                      </p:stCondLst>
                      <p:childTnLst>
                        <p:par>
                          <p:cTn id="18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nodeType="clickEffect" fill="hold">
                      <p:stCondLst>
                        <p:cond delay="indefinite"/>
                      </p:stCondLst>
                      <p:childTnLst>
                        <p:par>
                          <p:cTn id="18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nodeType="clickEffect" fill="hold">
                      <p:stCondLst>
                        <p:cond delay="indefinite"/>
                      </p:stCondLst>
                      <p:childTnLst>
                        <p:par>
                          <p:cTn id="19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9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Extremal Elements: Example 2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6" name="PlaceHolder 2"/>
          <p:cNvSpPr>
            <a:spLocks noGrp="1"/>
          </p:cNvSpPr>
          <p:nvPr>
            <p:ph/>
          </p:nvPr>
        </p:nvSpPr>
        <p:spPr>
          <a:xfrm>
            <a:off x="380880" y="1371600"/>
            <a:ext cx="4114440" cy="1523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Give lower/upper bounds &amp; glb/lub of the sets: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 algn="ctr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{d,e,f}, {a,c} and {b,d}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7" name="Oval 3"/>
          <p:cNvSpPr/>
          <p:nvPr/>
        </p:nvSpPr>
        <p:spPr>
          <a:xfrm>
            <a:off x="1379520" y="4724280"/>
            <a:ext cx="75960" cy="7596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8640" bIns="8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668" name="Oval 4"/>
          <p:cNvSpPr/>
          <p:nvPr/>
        </p:nvSpPr>
        <p:spPr>
          <a:xfrm>
            <a:off x="3398760" y="5638680"/>
            <a:ext cx="75960" cy="7596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8640" bIns="8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669" name="Oval 5"/>
          <p:cNvSpPr/>
          <p:nvPr/>
        </p:nvSpPr>
        <p:spPr>
          <a:xfrm>
            <a:off x="1379520" y="3695760"/>
            <a:ext cx="75960" cy="7596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8640" bIns="8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670" name="Oval 6"/>
          <p:cNvSpPr/>
          <p:nvPr/>
        </p:nvSpPr>
        <p:spPr>
          <a:xfrm>
            <a:off x="2446200" y="3695760"/>
            <a:ext cx="75960" cy="7596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8640" bIns="8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671" name="Straight Connector 8"/>
          <p:cNvCxnSpPr>
            <a:stCxn id="668" idx="1"/>
            <a:endCxn id="670" idx="4"/>
          </p:cNvCxnSpPr>
          <p:nvPr/>
        </p:nvCxnSpPr>
        <p:spPr>
          <a:xfrm flipH="1" flipV="1">
            <a:off x="2484360" y="3771720"/>
            <a:ext cx="925920" cy="187848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cxnSp>
        <p:nvCxnSpPr>
          <p:cNvPr id="672" name="Straight Connector 9"/>
          <p:cNvCxnSpPr>
            <a:stCxn id="667" idx="0"/>
          </p:cNvCxnSpPr>
          <p:nvPr/>
        </p:nvCxnSpPr>
        <p:spPr>
          <a:xfrm flipV="1">
            <a:off x="1417320" y="3733560"/>
            <a:ext cx="360" cy="99108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sp>
        <p:nvSpPr>
          <p:cNvPr id="673" name="TextBox 10"/>
          <p:cNvSpPr/>
          <p:nvPr/>
        </p:nvSpPr>
        <p:spPr>
          <a:xfrm>
            <a:off x="1064520" y="5497560"/>
            <a:ext cx="316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a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4" name="TextBox 11"/>
          <p:cNvSpPr/>
          <p:nvPr/>
        </p:nvSpPr>
        <p:spPr>
          <a:xfrm>
            <a:off x="2586600" y="5497560"/>
            <a:ext cx="321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b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5" name="Oval 12"/>
          <p:cNvSpPr/>
          <p:nvPr/>
        </p:nvSpPr>
        <p:spPr>
          <a:xfrm>
            <a:off x="3398760" y="3695760"/>
            <a:ext cx="75960" cy="7596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8640" bIns="8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676" name="Oval 14"/>
          <p:cNvSpPr/>
          <p:nvPr/>
        </p:nvSpPr>
        <p:spPr>
          <a:xfrm>
            <a:off x="3398760" y="4724280"/>
            <a:ext cx="75960" cy="7596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8640" bIns="8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677" name="Oval 15"/>
          <p:cNvSpPr/>
          <p:nvPr/>
        </p:nvSpPr>
        <p:spPr>
          <a:xfrm>
            <a:off x="2446200" y="4724280"/>
            <a:ext cx="75960" cy="7596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8640" bIns="8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678" name="Oval 16"/>
          <p:cNvSpPr/>
          <p:nvPr/>
        </p:nvSpPr>
        <p:spPr>
          <a:xfrm>
            <a:off x="1379520" y="5638680"/>
            <a:ext cx="75960" cy="7596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8640" bIns="8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679" name="Oval 17"/>
          <p:cNvSpPr/>
          <p:nvPr/>
        </p:nvSpPr>
        <p:spPr>
          <a:xfrm>
            <a:off x="2446200" y="5638680"/>
            <a:ext cx="75960" cy="7596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8640" bIns="8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680" name="Straight Connector 20"/>
          <p:cNvCxnSpPr>
            <a:stCxn id="678" idx="4"/>
            <a:endCxn id="670" idx="6"/>
          </p:cNvCxnSpPr>
          <p:nvPr/>
        </p:nvCxnSpPr>
        <p:spPr>
          <a:xfrm flipV="1">
            <a:off x="1417320" y="3733560"/>
            <a:ext cx="1105560" cy="198180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cxnSp>
        <p:nvCxnSpPr>
          <p:cNvPr id="681" name="Straight Connector 23"/>
          <p:cNvCxnSpPr>
            <a:stCxn id="679" idx="7"/>
            <a:endCxn id="667" idx="4"/>
          </p:cNvCxnSpPr>
          <p:nvPr/>
        </p:nvCxnSpPr>
        <p:spPr>
          <a:xfrm flipH="1" flipV="1">
            <a:off x="1417320" y="4800600"/>
            <a:ext cx="1094400" cy="84960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cxnSp>
        <p:nvCxnSpPr>
          <p:cNvPr id="682" name="Straight Connector 26"/>
          <p:cNvCxnSpPr>
            <a:stCxn id="679" idx="7"/>
            <a:endCxn id="676" idx="3"/>
          </p:cNvCxnSpPr>
          <p:nvPr/>
        </p:nvCxnSpPr>
        <p:spPr>
          <a:xfrm flipV="1">
            <a:off x="2511360" y="4789440"/>
            <a:ext cx="898920" cy="86076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cxnSp>
        <p:nvCxnSpPr>
          <p:cNvPr id="683" name="Straight Connector 29"/>
          <p:cNvCxnSpPr>
            <a:stCxn id="677" idx="7"/>
            <a:endCxn id="675" idx="5"/>
          </p:cNvCxnSpPr>
          <p:nvPr/>
        </p:nvCxnSpPr>
        <p:spPr>
          <a:xfrm flipV="1">
            <a:off x="2511360" y="3760560"/>
            <a:ext cx="952920" cy="97524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cxnSp>
        <p:nvCxnSpPr>
          <p:cNvPr id="684" name="Straight Connector 32"/>
          <p:cNvCxnSpPr>
            <a:stCxn id="677" idx="6"/>
            <a:endCxn id="669" idx="5"/>
          </p:cNvCxnSpPr>
          <p:nvPr/>
        </p:nvCxnSpPr>
        <p:spPr>
          <a:xfrm flipH="1" flipV="1">
            <a:off x="1444320" y="3760560"/>
            <a:ext cx="1078560" cy="100224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cxnSp>
        <p:nvCxnSpPr>
          <p:cNvPr id="685" name="Straight Connector 36"/>
          <p:cNvCxnSpPr/>
          <p:nvPr/>
        </p:nvCxnSpPr>
        <p:spPr>
          <a:xfrm flipV="1">
            <a:off x="3436920" y="3733560"/>
            <a:ext cx="360" cy="99108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sp>
        <p:nvSpPr>
          <p:cNvPr id="686" name="TextBox 37"/>
          <p:cNvSpPr/>
          <p:nvPr/>
        </p:nvSpPr>
        <p:spPr>
          <a:xfrm>
            <a:off x="1070280" y="4572000"/>
            <a:ext cx="321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d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7" name="TextBox 38"/>
          <p:cNvSpPr/>
          <p:nvPr/>
        </p:nvSpPr>
        <p:spPr>
          <a:xfrm>
            <a:off x="1070280" y="3505320"/>
            <a:ext cx="321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g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8" name="TextBox 39"/>
          <p:cNvSpPr/>
          <p:nvPr/>
        </p:nvSpPr>
        <p:spPr>
          <a:xfrm>
            <a:off x="2051640" y="3505320"/>
            <a:ext cx="324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h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9" name="TextBox 40"/>
          <p:cNvSpPr/>
          <p:nvPr/>
        </p:nvSpPr>
        <p:spPr>
          <a:xfrm>
            <a:off x="3502440" y="3592440"/>
            <a:ext cx="242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i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0" name="TextBox 41"/>
          <p:cNvSpPr/>
          <p:nvPr/>
        </p:nvSpPr>
        <p:spPr>
          <a:xfrm>
            <a:off x="3507480" y="4583160"/>
            <a:ext cx="260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f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1" name="TextBox 42"/>
          <p:cNvSpPr/>
          <p:nvPr/>
        </p:nvSpPr>
        <p:spPr>
          <a:xfrm>
            <a:off x="2521080" y="4572000"/>
            <a:ext cx="315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2" name="TextBox 43"/>
          <p:cNvSpPr/>
          <p:nvPr/>
        </p:nvSpPr>
        <p:spPr>
          <a:xfrm>
            <a:off x="3505320" y="5486400"/>
            <a:ext cx="299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c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3" name="Content Placeholder 2"/>
          <p:cNvSpPr/>
          <p:nvPr/>
        </p:nvSpPr>
        <p:spPr>
          <a:xfrm>
            <a:off x="4495680" y="1523880"/>
            <a:ext cx="4114440" cy="456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c00000"/>
                </a:solidFill>
                <a:latin typeface="Calibri"/>
              </a:rPr>
              <a:t>{d,e,f}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4" name="Content Placeholder 2"/>
          <p:cNvSpPr/>
          <p:nvPr/>
        </p:nvSpPr>
        <p:spPr>
          <a:xfrm>
            <a:off x="4800600" y="2057400"/>
            <a:ext cx="4114440" cy="456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Lower bounds: </a:t>
            </a:r>
            <a:r>
              <a:rPr b="0" lang="en-US" sz="2000" spc="-1" strike="noStrike">
                <a:solidFill>
                  <a:srgbClr val="000000"/>
                </a:solidFill>
                <a:latin typeface="Symbol"/>
              </a:rPr>
              <a:t>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,  thus no glb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5" name="Content Placeholder 2"/>
          <p:cNvSpPr/>
          <p:nvPr/>
        </p:nvSpPr>
        <p:spPr>
          <a:xfrm>
            <a:off x="4800600" y="2362320"/>
            <a:ext cx="4114440" cy="456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Upper bounds: </a:t>
            </a:r>
            <a:r>
              <a:rPr b="0" lang="en-US" sz="2000" spc="-1" strike="noStrike">
                <a:solidFill>
                  <a:srgbClr val="000000"/>
                </a:solidFill>
                <a:latin typeface="Symbol"/>
              </a:rPr>
              <a:t>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,  thus no lub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6" name="Content Placeholder 2"/>
          <p:cNvSpPr/>
          <p:nvPr/>
        </p:nvSpPr>
        <p:spPr>
          <a:xfrm>
            <a:off x="4495680" y="3200400"/>
            <a:ext cx="4114440" cy="456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c00000"/>
                </a:solidFill>
                <a:latin typeface="Calibri"/>
              </a:rPr>
              <a:t>{a,c}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7" name="Content Placeholder 2"/>
          <p:cNvSpPr/>
          <p:nvPr/>
        </p:nvSpPr>
        <p:spPr>
          <a:xfrm>
            <a:off x="4800600" y="3657600"/>
            <a:ext cx="4114440" cy="456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Lower bounds: </a:t>
            </a:r>
            <a:r>
              <a:rPr b="0" lang="en-US" sz="2000" spc="-1" strike="noStrike">
                <a:solidFill>
                  <a:srgbClr val="000000"/>
                </a:solidFill>
                <a:latin typeface="Symbol"/>
              </a:rPr>
              <a:t>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,  thus no glb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8" name="Content Placeholder 2"/>
          <p:cNvSpPr/>
          <p:nvPr/>
        </p:nvSpPr>
        <p:spPr>
          <a:xfrm>
            <a:off x="4800600" y="4038480"/>
            <a:ext cx="4114440" cy="456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Upper bounds: {h},  lub: h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9" name="Content Placeholder 2"/>
          <p:cNvSpPr/>
          <p:nvPr/>
        </p:nvSpPr>
        <p:spPr>
          <a:xfrm>
            <a:off x="4495680" y="4648320"/>
            <a:ext cx="4114440" cy="456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c00000"/>
                </a:solidFill>
                <a:latin typeface="Calibri"/>
              </a:rPr>
              <a:t>{b,d}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0" name="Content Placeholder 2"/>
          <p:cNvSpPr/>
          <p:nvPr/>
        </p:nvSpPr>
        <p:spPr>
          <a:xfrm>
            <a:off x="4800600" y="5105520"/>
            <a:ext cx="4114440" cy="456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Lower bounds: {b}, glb: b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1" name="Content Placeholder 2"/>
          <p:cNvSpPr/>
          <p:nvPr/>
        </p:nvSpPr>
        <p:spPr>
          <a:xfrm>
            <a:off x="4800600" y="5486400"/>
            <a:ext cx="4114440" cy="456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Upper bounds: {d,g},  lub: d because d</a:t>
            </a:r>
            <a:r>
              <a:rPr b="0" lang="en-US" sz="2000" spc="-1" strike="noStrike">
                <a:solidFill>
                  <a:srgbClr val="000000"/>
                </a:solidFill>
                <a:latin typeface="MT Extra"/>
              </a:rPr>
              <a:t>p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g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5" dur="indefinite" restart="never" nodeType="tmRoot">
          <p:childTnLst>
            <p:seq>
              <p:cTn id="196" dur="indefinite" nodeType="mainSeq">
                <p:childTnLst>
                  <p:par>
                    <p:cTn id="197" nodeType="clickEffect" fill="hold">
                      <p:stCondLst>
                        <p:cond delay="indefinite"/>
                      </p:stCondLst>
                      <p:childTnLst>
                        <p:par>
                          <p:cTn id="19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1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nodeType="clickEffect" fill="hold">
                      <p:stCondLst>
                        <p:cond delay="indefinite"/>
                      </p:stCondLst>
                      <p:childTnLst>
                        <p:par>
                          <p:cTn id="20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0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nodeType="clickEffect" fill="hold">
                      <p:stCondLst>
                        <p:cond delay="indefinite"/>
                      </p:stCondLst>
                      <p:childTnLst>
                        <p:par>
                          <p:cTn id="20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nodeType="clickEffect" fill="hold">
                      <p:stCondLst>
                        <p:cond delay="indefinite"/>
                      </p:stCondLst>
                      <p:childTnLst>
                        <p:par>
                          <p:cTn id="21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nodeType="clickEffect" fill="hold">
                      <p:stCondLst>
                        <p:cond delay="indefinite"/>
                      </p:stCondLst>
                      <p:childTnLst>
                        <p:par>
                          <p:cTn id="21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nodeType="clickEffect" fill="hold">
                      <p:stCondLst>
                        <p:cond delay="indefinite"/>
                      </p:stCondLst>
                      <p:childTnLst>
                        <p:par>
                          <p:cTn id="21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1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nodeType="clickEffect" fill="hold">
                      <p:stCondLst>
                        <p:cond delay="indefinite"/>
                      </p:stCondLst>
                      <p:childTnLst>
                        <p:par>
                          <p:cTn id="22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2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nodeType="clickEffect" fill="hold">
                      <p:stCondLst>
                        <p:cond delay="indefinite"/>
                      </p:stCondLst>
                      <p:childTnLst>
                        <p:par>
                          <p:cTn id="22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nodeType="clickEffect" fill="hold">
                      <p:stCondLst>
                        <p:cond delay="indefinite"/>
                      </p:stCondLst>
                      <p:childTnLst>
                        <p:par>
                          <p:cTn id="230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Extremal Elements: Example 3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3" name="PlaceHolder 2"/>
          <p:cNvSpPr>
            <a:spLocks noGrp="1"/>
          </p:cNvSpPr>
          <p:nvPr>
            <p:ph/>
          </p:nvPr>
        </p:nvSpPr>
        <p:spPr>
          <a:xfrm>
            <a:off x="3657600" y="1600200"/>
            <a:ext cx="5257440" cy="609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Minimal/Maximal elements?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4" name="Oval 3"/>
          <p:cNvSpPr/>
          <p:nvPr/>
        </p:nvSpPr>
        <p:spPr>
          <a:xfrm>
            <a:off x="1074600" y="4964040"/>
            <a:ext cx="75960" cy="7596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8640" bIns="8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05" name="Oval 4"/>
          <p:cNvSpPr/>
          <p:nvPr/>
        </p:nvSpPr>
        <p:spPr>
          <a:xfrm>
            <a:off x="2171880" y="4964040"/>
            <a:ext cx="75960" cy="7596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8640" bIns="8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06" name="Oval 5"/>
          <p:cNvSpPr/>
          <p:nvPr/>
        </p:nvSpPr>
        <p:spPr>
          <a:xfrm>
            <a:off x="1143000" y="2982960"/>
            <a:ext cx="75960" cy="7596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8640" bIns="8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07" name="Oval 6"/>
          <p:cNvSpPr/>
          <p:nvPr/>
        </p:nvSpPr>
        <p:spPr>
          <a:xfrm>
            <a:off x="2171880" y="3935520"/>
            <a:ext cx="75960" cy="7596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8640" bIns="8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708" name="Straight Connector 8"/>
          <p:cNvCxnSpPr>
            <a:stCxn id="706" idx="5"/>
          </p:cNvCxnSpPr>
          <p:nvPr/>
        </p:nvCxnSpPr>
        <p:spPr>
          <a:xfrm flipV="1">
            <a:off x="1207800" y="2068200"/>
            <a:ext cx="11520" cy="97992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sp>
        <p:nvSpPr>
          <p:cNvPr id="709" name="TextBox 10"/>
          <p:cNvSpPr/>
          <p:nvPr/>
        </p:nvSpPr>
        <p:spPr>
          <a:xfrm>
            <a:off x="1826640" y="5726160"/>
            <a:ext cx="316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a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0" name="TextBox 11"/>
          <p:cNvSpPr/>
          <p:nvPr/>
        </p:nvSpPr>
        <p:spPr>
          <a:xfrm>
            <a:off x="762120" y="4811760"/>
            <a:ext cx="304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b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1" name="Oval 11"/>
          <p:cNvSpPr/>
          <p:nvPr/>
        </p:nvSpPr>
        <p:spPr>
          <a:xfrm>
            <a:off x="3094200" y="2068560"/>
            <a:ext cx="75960" cy="7596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8640" bIns="8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12" name="Oval 12"/>
          <p:cNvSpPr/>
          <p:nvPr/>
        </p:nvSpPr>
        <p:spPr>
          <a:xfrm>
            <a:off x="3094200" y="4964040"/>
            <a:ext cx="75960" cy="7596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8640" bIns="8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13" name="Oval 13"/>
          <p:cNvSpPr/>
          <p:nvPr/>
        </p:nvSpPr>
        <p:spPr>
          <a:xfrm>
            <a:off x="2171880" y="4964040"/>
            <a:ext cx="75960" cy="7596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8640" bIns="8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14" name="Oval 14"/>
          <p:cNvSpPr/>
          <p:nvPr/>
        </p:nvSpPr>
        <p:spPr>
          <a:xfrm>
            <a:off x="3124080" y="2982960"/>
            <a:ext cx="75960" cy="7596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8640" bIns="8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15" name="Oval 15"/>
          <p:cNvSpPr/>
          <p:nvPr/>
        </p:nvSpPr>
        <p:spPr>
          <a:xfrm>
            <a:off x="2171880" y="5878440"/>
            <a:ext cx="75960" cy="7596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8640" bIns="8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716" name="Straight Connector 17"/>
          <p:cNvCxnSpPr>
            <a:stCxn id="715" idx="7"/>
            <a:endCxn id="704" idx="4"/>
          </p:cNvCxnSpPr>
          <p:nvPr/>
        </p:nvCxnSpPr>
        <p:spPr>
          <a:xfrm flipH="1" flipV="1">
            <a:off x="1112760" y="5040000"/>
            <a:ext cx="1124280" cy="84996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cxnSp>
        <p:nvCxnSpPr>
          <p:cNvPr id="717" name="Straight Connector 18"/>
          <p:cNvCxnSpPr>
            <a:stCxn id="715" idx="7"/>
            <a:endCxn id="712" idx="3"/>
          </p:cNvCxnSpPr>
          <p:nvPr/>
        </p:nvCxnSpPr>
        <p:spPr>
          <a:xfrm flipV="1">
            <a:off x="2236680" y="5029200"/>
            <a:ext cx="868680" cy="86076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cxnSp>
        <p:nvCxnSpPr>
          <p:cNvPr id="718" name="Straight Connector 19"/>
          <p:cNvCxnSpPr/>
          <p:nvPr/>
        </p:nvCxnSpPr>
        <p:spPr>
          <a:xfrm flipV="1">
            <a:off x="2209680" y="2982600"/>
            <a:ext cx="914760" cy="97524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cxnSp>
        <p:nvCxnSpPr>
          <p:cNvPr id="719" name="Straight Connector 20"/>
          <p:cNvCxnSpPr>
            <a:endCxn id="706" idx="3"/>
          </p:cNvCxnSpPr>
          <p:nvPr/>
        </p:nvCxnSpPr>
        <p:spPr>
          <a:xfrm flipH="1" flipV="1">
            <a:off x="1153800" y="3047760"/>
            <a:ext cx="1067400" cy="93708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cxnSp>
        <p:nvCxnSpPr>
          <p:cNvPr id="720" name="Straight Connector 21"/>
          <p:cNvCxnSpPr/>
          <p:nvPr/>
        </p:nvCxnSpPr>
        <p:spPr>
          <a:xfrm flipV="1">
            <a:off x="3132000" y="2068200"/>
            <a:ext cx="360" cy="99108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sp>
        <p:nvSpPr>
          <p:cNvPr id="721" name="TextBox 37"/>
          <p:cNvSpPr/>
          <p:nvPr/>
        </p:nvSpPr>
        <p:spPr>
          <a:xfrm>
            <a:off x="3196080" y="4811760"/>
            <a:ext cx="321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d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2" name="TextBox 38"/>
          <p:cNvSpPr/>
          <p:nvPr/>
        </p:nvSpPr>
        <p:spPr>
          <a:xfrm>
            <a:off x="1892880" y="2830680"/>
            <a:ext cx="321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g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3" name="TextBox 39"/>
          <p:cNvSpPr/>
          <p:nvPr/>
        </p:nvSpPr>
        <p:spPr>
          <a:xfrm>
            <a:off x="3186720" y="2830680"/>
            <a:ext cx="324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h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4" name="TextBox 40"/>
          <p:cNvSpPr/>
          <p:nvPr/>
        </p:nvSpPr>
        <p:spPr>
          <a:xfrm>
            <a:off x="903600" y="1916280"/>
            <a:ext cx="242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i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5" name="TextBox 41"/>
          <p:cNvSpPr/>
          <p:nvPr/>
        </p:nvSpPr>
        <p:spPr>
          <a:xfrm>
            <a:off x="888120" y="2841480"/>
            <a:ext cx="260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f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6" name="TextBox 42"/>
          <p:cNvSpPr/>
          <p:nvPr/>
        </p:nvSpPr>
        <p:spPr>
          <a:xfrm>
            <a:off x="1827360" y="3745080"/>
            <a:ext cx="315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7" name="TextBox 43"/>
          <p:cNvSpPr/>
          <p:nvPr/>
        </p:nvSpPr>
        <p:spPr>
          <a:xfrm>
            <a:off x="1833480" y="4811760"/>
            <a:ext cx="299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c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28" name="Straight Connector 33"/>
          <p:cNvCxnSpPr/>
          <p:nvPr/>
        </p:nvCxnSpPr>
        <p:spPr>
          <a:xfrm flipH="1" flipV="1">
            <a:off x="1218960" y="2068200"/>
            <a:ext cx="1002240" cy="92592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sp>
        <p:nvSpPr>
          <p:cNvPr id="729" name="Oval 35"/>
          <p:cNvSpPr/>
          <p:nvPr/>
        </p:nvSpPr>
        <p:spPr>
          <a:xfrm>
            <a:off x="2171880" y="2982960"/>
            <a:ext cx="75960" cy="7596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8640" bIns="8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730" name="Straight Connector 37"/>
          <p:cNvCxnSpPr>
            <a:stCxn id="729" idx="5"/>
            <a:endCxn id="711" idx="3"/>
          </p:cNvCxnSpPr>
          <p:nvPr/>
        </p:nvCxnSpPr>
        <p:spPr>
          <a:xfrm flipV="1">
            <a:off x="2236680" y="2133360"/>
            <a:ext cx="868680" cy="91476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sp>
        <p:nvSpPr>
          <p:cNvPr id="731" name="Oval 44"/>
          <p:cNvSpPr/>
          <p:nvPr/>
        </p:nvSpPr>
        <p:spPr>
          <a:xfrm>
            <a:off x="1219320" y="2068560"/>
            <a:ext cx="75960" cy="7596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8640" bIns="8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732" name="Straight Connector 45"/>
          <p:cNvCxnSpPr>
            <a:stCxn id="707" idx="4"/>
          </p:cNvCxnSpPr>
          <p:nvPr/>
        </p:nvCxnSpPr>
        <p:spPr>
          <a:xfrm flipH="1" flipV="1">
            <a:off x="2207880" y="3060360"/>
            <a:ext cx="3600" cy="95292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cxnSp>
        <p:nvCxnSpPr>
          <p:cNvPr id="733" name="Straight Connector 47"/>
          <p:cNvCxnSpPr/>
          <p:nvPr/>
        </p:nvCxnSpPr>
        <p:spPr>
          <a:xfrm flipH="1" flipV="1">
            <a:off x="2209680" y="3973320"/>
            <a:ext cx="1800" cy="95292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cxnSp>
        <p:nvCxnSpPr>
          <p:cNvPr id="734" name="Straight Connector 48"/>
          <p:cNvCxnSpPr>
            <a:endCxn id="713" idx="0"/>
          </p:cNvCxnSpPr>
          <p:nvPr/>
        </p:nvCxnSpPr>
        <p:spPr>
          <a:xfrm flipH="1" flipV="1">
            <a:off x="2209680" y="4964040"/>
            <a:ext cx="1800" cy="91476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sp>
        <p:nvSpPr>
          <p:cNvPr id="735" name="TextBox 40"/>
          <p:cNvSpPr/>
          <p:nvPr/>
        </p:nvSpPr>
        <p:spPr>
          <a:xfrm>
            <a:off x="3189240" y="1927080"/>
            <a:ext cx="258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j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6" name="Content Placeholder 2"/>
          <p:cNvSpPr/>
          <p:nvPr/>
        </p:nvSpPr>
        <p:spPr>
          <a:xfrm>
            <a:off x="3733920" y="3048120"/>
            <a:ext cx="5257440" cy="609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Bounds, glb, lub of {c,e}?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7" name="Content Placeholder 2"/>
          <p:cNvSpPr/>
          <p:nvPr/>
        </p:nvSpPr>
        <p:spPr>
          <a:xfrm>
            <a:off x="3809880" y="4800600"/>
            <a:ext cx="5257440" cy="609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Bounds, glb, lub of {b,i}?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8" name="Content Placeholder 2"/>
          <p:cNvSpPr/>
          <p:nvPr/>
        </p:nvSpPr>
        <p:spPr>
          <a:xfrm>
            <a:off x="3809880" y="2133720"/>
            <a:ext cx="5257440" cy="914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lvl="1" marL="8002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Minimal &amp; Mini</a:t>
            </a:r>
            <a:r>
              <a:rPr b="0" lang="en-US" sz="2400" spc="-1" strike="noStrike">
                <a:solidFill>
                  <a:srgbClr val="ff0000"/>
                </a:solidFill>
                <a:latin typeface="Calibri"/>
              </a:rPr>
              <a:t>mum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element: a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Maximal elements: b,d,i,j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9" name="Content Placeholder 2"/>
          <p:cNvSpPr/>
          <p:nvPr/>
        </p:nvSpPr>
        <p:spPr>
          <a:xfrm>
            <a:off x="3809880" y="3581280"/>
            <a:ext cx="5257440" cy="12949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lvl="1" marL="8002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Lower bounds: {a,c}, thus glb is c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Upper bounds: {e,f,g,h,i,j}, thus lub is 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0" name="Content Placeholder 2"/>
          <p:cNvSpPr/>
          <p:nvPr/>
        </p:nvSpPr>
        <p:spPr>
          <a:xfrm>
            <a:off x="3809880" y="5181480"/>
            <a:ext cx="5257440" cy="990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lvl="1" marL="8002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Lower bounds: {a}, thus glb is </a:t>
            </a:r>
            <a:r>
              <a:rPr b="0" lang="en-US" sz="2400" spc="-1" strike="noStrike">
                <a:solidFill>
                  <a:srgbClr val="ff0000"/>
                </a:solidFill>
                <a:latin typeface="Calibri"/>
              </a:rPr>
              <a:t>a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Upper bounds: 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</a:rPr>
              <a:t>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, thus lub DNE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3" dur="indefinite" restart="never" nodeType="tmRoot">
          <p:childTnLst>
            <p:seq>
              <p:cTn id="234" dur="indefinite" nodeType="mainSeq">
                <p:childTnLst>
                  <p:par>
                    <p:cTn id="235" nodeType="clickEffect" fill="hold">
                      <p:stCondLst>
                        <p:cond delay="indefinite"/>
                      </p:stCondLst>
                      <p:childTnLst>
                        <p:par>
                          <p:cTn id="236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3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nodeType="clickEffect" fill="hold">
                      <p:stCondLst>
                        <p:cond delay="indefinite"/>
                      </p:stCondLst>
                      <p:childTnLst>
                        <p:par>
                          <p:cTn id="244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nodeType="clickEffect" fill="hold">
                      <p:stCondLst>
                        <p:cond delay="indefinite"/>
                      </p:stCondLst>
                      <p:childTnLst>
                        <p:par>
                          <p:cTn id="24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4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nodeType="clickEffect" fill="hold">
                      <p:stCondLst>
                        <p:cond delay="indefinite"/>
                      </p:stCondLst>
                      <p:childTnLst>
                        <p:par>
                          <p:cTn id="252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Lattices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2" name="PlaceHolder 2"/>
          <p:cNvSpPr>
            <a:spLocks noGrp="1"/>
          </p:cNvSpPr>
          <p:nvPr>
            <p:ph type="sldNum" idx="7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E8353ED-C84D-4A0C-9475-22F457118909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743" name="Picture 2" descr=""/>
          <p:cNvPicPr/>
          <p:nvPr/>
        </p:nvPicPr>
        <p:blipFill>
          <a:blip r:embed="rId1"/>
          <a:stretch/>
        </p:blipFill>
        <p:spPr>
          <a:xfrm>
            <a:off x="914400" y="1600200"/>
            <a:ext cx="7772040" cy="2495160"/>
          </a:xfrm>
          <a:prstGeom prst="rect">
            <a:avLst/>
          </a:prstGeom>
          <a:ln w="0">
            <a:noFill/>
          </a:ln>
        </p:spPr>
      </p:pic>
      <p:pic>
        <p:nvPicPr>
          <p:cNvPr id="744" name="Picture 3" descr=""/>
          <p:cNvPicPr/>
          <p:nvPr/>
        </p:nvPicPr>
        <p:blipFill>
          <a:blip r:embed="rId2"/>
          <a:stretch/>
        </p:blipFill>
        <p:spPr>
          <a:xfrm>
            <a:off x="685800" y="4495680"/>
            <a:ext cx="8229240" cy="1685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55" dur="indefinite" restart="never" nodeType="tmRoot">
          <p:childTnLst>
            <p:seq>
              <p:cTn id="256" dur="indefinite" nodeType="mainSeq">
                <p:childTnLst>
                  <p:par>
                    <p:cTn id="257" nodeType="clickEffect" fill="hold">
                      <p:stCondLst>
                        <p:cond delay="indefinite"/>
                      </p:stCondLst>
                      <p:childTnLst>
                        <p:par>
                          <p:cTn id="258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59" nodeType="clickEffect" fill="hold" presetClass="entr" presetID="2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261" dur="1" fill="hold"/>
                                        <p:tgtEl>
                                          <p:spTgt spid="744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Extremal Elements: Example 2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6" name="PlaceHolder 2"/>
          <p:cNvSpPr>
            <a:spLocks noGrp="1"/>
          </p:cNvSpPr>
          <p:nvPr>
            <p:ph/>
          </p:nvPr>
        </p:nvSpPr>
        <p:spPr>
          <a:xfrm>
            <a:off x="380880" y="1371600"/>
            <a:ext cx="4114440" cy="15235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Give lower/upper bounds &amp; glb/lub of the sets: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 algn="ctr">
              <a:lnSpc>
                <a:spcPct val="100000"/>
              </a:lnSpc>
              <a:spcBef>
                <a:spcPts val="56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{d,e,f}, {a,c} and {b,d}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7" name="Oval 3"/>
          <p:cNvSpPr/>
          <p:nvPr/>
        </p:nvSpPr>
        <p:spPr>
          <a:xfrm>
            <a:off x="1379520" y="4724280"/>
            <a:ext cx="75960" cy="7596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8640" bIns="8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48" name="Oval 4"/>
          <p:cNvSpPr/>
          <p:nvPr/>
        </p:nvSpPr>
        <p:spPr>
          <a:xfrm>
            <a:off x="3398760" y="5638680"/>
            <a:ext cx="75960" cy="7596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8640" bIns="8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49" name="Oval 5"/>
          <p:cNvSpPr/>
          <p:nvPr/>
        </p:nvSpPr>
        <p:spPr>
          <a:xfrm>
            <a:off x="1379520" y="3695760"/>
            <a:ext cx="75960" cy="7596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8640" bIns="8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50" name="Oval 6"/>
          <p:cNvSpPr/>
          <p:nvPr/>
        </p:nvSpPr>
        <p:spPr>
          <a:xfrm>
            <a:off x="2446200" y="3695760"/>
            <a:ext cx="75960" cy="7596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8640" bIns="8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751" name="Straight Connector 8"/>
          <p:cNvCxnSpPr>
            <a:stCxn id="748" idx="1"/>
            <a:endCxn id="750" idx="4"/>
          </p:cNvCxnSpPr>
          <p:nvPr/>
        </p:nvCxnSpPr>
        <p:spPr>
          <a:xfrm flipH="1" flipV="1">
            <a:off x="2484360" y="3771720"/>
            <a:ext cx="925920" cy="187848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cxnSp>
        <p:nvCxnSpPr>
          <p:cNvPr id="752" name="Straight Connector 9"/>
          <p:cNvCxnSpPr>
            <a:stCxn id="747" idx="0"/>
          </p:cNvCxnSpPr>
          <p:nvPr/>
        </p:nvCxnSpPr>
        <p:spPr>
          <a:xfrm flipV="1">
            <a:off x="1417320" y="3733560"/>
            <a:ext cx="360" cy="99108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sp>
        <p:nvSpPr>
          <p:cNvPr id="753" name="TextBox 10"/>
          <p:cNvSpPr/>
          <p:nvPr/>
        </p:nvSpPr>
        <p:spPr>
          <a:xfrm>
            <a:off x="1064520" y="5497560"/>
            <a:ext cx="316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a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4" name="TextBox 11"/>
          <p:cNvSpPr/>
          <p:nvPr/>
        </p:nvSpPr>
        <p:spPr>
          <a:xfrm>
            <a:off x="2586600" y="5497560"/>
            <a:ext cx="321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b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5" name="Oval 12"/>
          <p:cNvSpPr/>
          <p:nvPr/>
        </p:nvSpPr>
        <p:spPr>
          <a:xfrm>
            <a:off x="3398760" y="3695760"/>
            <a:ext cx="75960" cy="7596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8640" bIns="8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56" name="Oval 14"/>
          <p:cNvSpPr/>
          <p:nvPr/>
        </p:nvSpPr>
        <p:spPr>
          <a:xfrm>
            <a:off x="3398760" y="4724280"/>
            <a:ext cx="75960" cy="7596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8640" bIns="8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57" name="Oval 15"/>
          <p:cNvSpPr/>
          <p:nvPr/>
        </p:nvSpPr>
        <p:spPr>
          <a:xfrm>
            <a:off x="2446200" y="4724280"/>
            <a:ext cx="75960" cy="7596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8640" bIns="8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58" name="Oval 16"/>
          <p:cNvSpPr/>
          <p:nvPr/>
        </p:nvSpPr>
        <p:spPr>
          <a:xfrm>
            <a:off x="1379520" y="5638680"/>
            <a:ext cx="75960" cy="7596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8640" bIns="8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59" name="Oval 17"/>
          <p:cNvSpPr/>
          <p:nvPr/>
        </p:nvSpPr>
        <p:spPr>
          <a:xfrm>
            <a:off x="2446200" y="5638680"/>
            <a:ext cx="75960" cy="7596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8640" bIns="8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760" name="Straight Connector 20"/>
          <p:cNvCxnSpPr>
            <a:stCxn id="758" idx="4"/>
            <a:endCxn id="750" idx="6"/>
          </p:cNvCxnSpPr>
          <p:nvPr/>
        </p:nvCxnSpPr>
        <p:spPr>
          <a:xfrm flipV="1">
            <a:off x="1417320" y="3733560"/>
            <a:ext cx="1105560" cy="198180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cxnSp>
        <p:nvCxnSpPr>
          <p:cNvPr id="761" name="Straight Connector 23"/>
          <p:cNvCxnSpPr>
            <a:stCxn id="759" idx="7"/>
            <a:endCxn id="747" idx="4"/>
          </p:cNvCxnSpPr>
          <p:nvPr/>
        </p:nvCxnSpPr>
        <p:spPr>
          <a:xfrm flipH="1" flipV="1">
            <a:off x="1417320" y="4800600"/>
            <a:ext cx="1094400" cy="84960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cxnSp>
        <p:nvCxnSpPr>
          <p:cNvPr id="762" name="Straight Connector 26"/>
          <p:cNvCxnSpPr>
            <a:stCxn id="759" idx="7"/>
            <a:endCxn id="756" idx="3"/>
          </p:cNvCxnSpPr>
          <p:nvPr/>
        </p:nvCxnSpPr>
        <p:spPr>
          <a:xfrm flipV="1">
            <a:off x="2511360" y="4789440"/>
            <a:ext cx="898920" cy="86076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cxnSp>
        <p:nvCxnSpPr>
          <p:cNvPr id="763" name="Straight Connector 29"/>
          <p:cNvCxnSpPr>
            <a:stCxn id="757" idx="7"/>
            <a:endCxn id="755" idx="5"/>
          </p:cNvCxnSpPr>
          <p:nvPr/>
        </p:nvCxnSpPr>
        <p:spPr>
          <a:xfrm flipV="1">
            <a:off x="2511360" y="3760560"/>
            <a:ext cx="952920" cy="97524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cxnSp>
        <p:nvCxnSpPr>
          <p:cNvPr id="764" name="Straight Connector 32"/>
          <p:cNvCxnSpPr>
            <a:stCxn id="757" idx="6"/>
            <a:endCxn id="749" idx="5"/>
          </p:cNvCxnSpPr>
          <p:nvPr/>
        </p:nvCxnSpPr>
        <p:spPr>
          <a:xfrm flipH="1" flipV="1">
            <a:off x="1444320" y="3760560"/>
            <a:ext cx="1078560" cy="100224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cxnSp>
        <p:nvCxnSpPr>
          <p:cNvPr id="765" name="Straight Connector 36"/>
          <p:cNvCxnSpPr/>
          <p:nvPr/>
        </p:nvCxnSpPr>
        <p:spPr>
          <a:xfrm flipV="1">
            <a:off x="3436920" y="3733560"/>
            <a:ext cx="360" cy="99108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sp>
        <p:nvSpPr>
          <p:cNvPr id="766" name="TextBox 37"/>
          <p:cNvSpPr/>
          <p:nvPr/>
        </p:nvSpPr>
        <p:spPr>
          <a:xfrm>
            <a:off x="1070280" y="4572000"/>
            <a:ext cx="321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d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7" name="TextBox 38"/>
          <p:cNvSpPr/>
          <p:nvPr/>
        </p:nvSpPr>
        <p:spPr>
          <a:xfrm>
            <a:off x="1070280" y="3505320"/>
            <a:ext cx="321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g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8" name="TextBox 39"/>
          <p:cNvSpPr/>
          <p:nvPr/>
        </p:nvSpPr>
        <p:spPr>
          <a:xfrm>
            <a:off x="2051640" y="3505320"/>
            <a:ext cx="324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h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9" name="TextBox 40"/>
          <p:cNvSpPr/>
          <p:nvPr/>
        </p:nvSpPr>
        <p:spPr>
          <a:xfrm>
            <a:off x="3502440" y="3592440"/>
            <a:ext cx="242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i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0" name="TextBox 41"/>
          <p:cNvSpPr/>
          <p:nvPr/>
        </p:nvSpPr>
        <p:spPr>
          <a:xfrm>
            <a:off x="3507480" y="4583160"/>
            <a:ext cx="260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f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1" name="TextBox 42"/>
          <p:cNvSpPr/>
          <p:nvPr/>
        </p:nvSpPr>
        <p:spPr>
          <a:xfrm>
            <a:off x="2521080" y="4572000"/>
            <a:ext cx="315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2" name="TextBox 43"/>
          <p:cNvSpPr/>
          <p:nvPr/>
        </p:nvSpPr>
        <p:spPr>
          <a:xfrm>
            <a:off x="3505320" y="5486400"/>
            <a:ext cx="299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c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3" name="Content Placeholder 2"/>
          <p:cNvSpPr/>
          <p:nvPr/>
        </p:nvSpPr>
        <p:spPr>
          <a:xfrm>
            <a:off x="4495680" y="1523880"/>
            <a:ext cx="4114440" cy="456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c00000"/>
                </a:solidFill>
                <a:latin typeface="Calibri"/>
              </a:rPr>
              <a:t>{d,e,f}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4" name="Content Placeholder 2"/>
          <p:cNvSpPr/>
          <p:nvPr/>
        </p:nvSpPr>
        <p:spPr>
          <a:xfrm>
            <a:off x="4800600" y="2057400"/>
            <a:ext cx="4114440" cy="456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Lower bounds: </a:t>
            </a:r>
            <a:r>
              <a:rPr b="0" lang="en-US" sz="2000" spc="-1" strike="noStrike">
                <a:solidFill>
                  <a:srgbClr val="000000"/>
                </a:solidFill>
                <a:latin typeface="Symbol"/>
              </a:rPr>
              <a:t>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,  thus no glb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5" name="Content Placeholder 2"/>
          <p:cNvSpPr/>
          <p:nvPr/>
        </p:nvSpPr>
        <p:spPr>
          <a:xfrm>
            <a:off x="4800600" y="2362320"/>
            <a:ext cx="4114440" cy="456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Upper bounds: </a:t>
            </a:r>
            <a:r>
              <a:rPr b="0" lang="en-US" sz="2000" spc="-1" strike="noStrike">
                <a:solidFill>
                  <a:srgbClr val="000000"/>
                </a:solidFill>
                <a:latin typeface="Symbol"/>
              </a:rPr>
              <a:t>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,  thus no lub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6" name="Content Placeholder 2"/>
          <p:cNvSpPr/>
          <p:nvPr/>
        </p:nvSpPr>
        <p:spPr>
          <a:xfrm>
            <a:off x="4495680" y="3200400"/>
            <a:ext cx="4114440" cy="456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c00000"/>
                </a:solidFill>
                <a:latin typeface="Calibri"/>
              </a:rPr>
              <a:t>{a,c}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7" name="Content Placeholder 2"/>
          <p:cNvSpPr/>
          <p:nvPr/>
        </p:nvSpPr>
        <p:spPr>
          <a:xfrm>
            <a:off x="4800600" y="3657600"/>
            <a:ext cx="4114440" cy="456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Lower bounds: </a:t>
            </a:r>
            <a:r>
              <a:rPr b="0" lang="en-US" sz="2000" spc="-1" strike="noStrike">
                <a:solidFill>
                  <a:srgbClr val="000000"/>
                </a:solidFill>
                <a:latin typeface="Symbol"/>
              </a:rPr>
              <a:t>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,  thus no glb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8" name="Content Placeholder 2"/>
          <p:cNvSpPr/>
          <p:nvPr/>
        </p:nvSpPr>
        <p:spPr>
          <a:xfrm>
            <a:off x="4800600" y="4038480"/>
            <a:ext cx="4114440" cy="456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Upper bounds: {h},  lub: h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9" name="Content Placeholder 2"/>
          <p:cNvSpPr/>
          <p:nvPr/>
        </p:nvSpPr>
        <p:spPr>
          <a:xfrm>
            <a:off x="4495680" y="4648320"/>
            <a:ext cx="4114440" cy="456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c00000"/>
                </a:solidFill>
                <a:latin typeface="Calibri"/>
              </a:rPr>
              <a:t>{b,d}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0" name="Content Placeholder 2"/>
          <p:cNvSpPr/>
          <p:nvPr/>
        </p:nvSpPr>
        <p:spPr>
          <a:xfrm>
            <a:off x="4800600" y="5105520"/>
            <a:ext cx="4114440" cy="456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Lower bounds: {b}, glb: b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1" name="Content Placeholder 2"/>
          <p:cNvSpPr/>
          <p:nvPr/>
        </p:nvSpPr>
        <p:spPr>
          <a:xfrm>
            <a:off x="4800600" y="5486400"/>
            <a:ext cx="4114440" cy="4568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Upper bounds: {d,g},  lub: d because d</a:t>
            </a:r>
            <a:r>
              <a:rPr b="0" lang="en-US" sz="2000" spc="-1" strike="noStrike">
                <a:solidFill>
                  <a:srgbClr val="000000"/>
                </a:solidFill>
                <a:latin typeface="MT Extra"/>
              </a:rPr>
              <a:t>p</a:t>
            </a: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g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62" dur="indefinite" restart="never" nodeType="tmRoot">
          <p:childTnLst>
            <p:seq>
              <p:cTn id="263" dur="indefinite" nodeType="mainSeq">
                <p:childTnLst>
                  <p:par>
                    <p:cTn id="264" nodeType="clickEffect" fill="hold">
                      <p:stCondLst>
                        <p:cond delay="indefinite"/>
                      </p:stCondLst>
                      <p:childTnLst>
                        <p:par>
                          <p:cTn id="26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6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8" nodeType="clickEffect" fill="hold">
                      <p:stCondLst>
                        <p:cond delay="indefinite"/>
                      </p:stCondLst>
                      <p:childTnLst>
                        <p:par>
                          <p:cTn id="26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7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2" nodeType="clickEffect" fill="hold">
                      <p:stCondLst>
                        <p:cond delay="indefinite"/>
                      </p:stCondLst>
                      <p:childTnLst>
                        <p:par>
                          <p:cTn id="27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7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6" nodeType="clickEffect" fill="hold">
                      <p:stCondLst>
                        <p:cond delay="indefinite"/>
                      </p:stCondLst>
                      <p:childTnLst>
                        <p:par>
                          <p:cTn id="27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7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0" nodeType="clickEffect" fill="hold">
                      <p:stCondLst>
                        <p:cond delay="indefinite"/>
                      </p:stCondLst>
                      <p:childTnLst>
                        <p:par>
                          <p:cTn id="28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8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4" nodeType="clickEffect" fill="hold">
                      <p:stCondLst>
                        <p:cond delay="indefinite"/>
                      </p:stCondLst>
                      <p:childTnLst>
                        <p:par>
                          <p:cTn id="28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8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nodeType="clickEffect" fill="hold">
                      <p:stCondLst>
                        <p:cond delay="indefinite"/>
                      </p:stCondLst>
                      <p:childTnLst>
                        <p:par>
                          <p:cTn id="28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9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2" nodeType="clickEffect" fill="hold">
                      <p:stCondLst>
                        <p:cond delay="indefinite"/>
                      </p:stCondLst>
                      <p:childTnLst>
                        <p:par>
                          <p:cTn id="29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9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6" nodeType="clickEffect" fill="hold">
                      <p:stCondLst>
                        <p:cond delay="indefinite"/>
                      </p:stCondLst>
                      <p:childTnLst>
                        <p:par>
                          <p:cTn id="29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98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Extremal Elements: Example 3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3" name="PlaceHolder 2"/>
          <p:cNvSpPr>
            <a:spLocks noGrp="1"/>
          </p:cNvSpPr>
          <p:nvPr>
            <p:ph/>
          </p:nvPr>
        </p:nvSpPr>
        <p:spPr>
          <a:xfrm>
            <a:off x="3657600" y="1600200"/>
            <a:ext cx="5257440" cy="609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Minimal/Maximal elements?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4" name="Oval 3"/>
          <p:cNvSpPr/>
          <p:nvPr/>
        </p:nvSpPr>
        <p:spPr>
          <a:xfrm>
            <a:off x="1074600" y="4964040"/>
            <a:ext cx="75960" cy="7596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8640" bIns="8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85" name="Oval 4"/>
          <p:cNvSpPr/>
          <p:nvPr/>
        </p:nvSpPr>
        <p:spPr>
          <a:xfrm>
            <a:off x="2171880" y="4964040"/>
            <a:ext cx="75960" cy="7596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8640" bIns="8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86" name="Oval 5"/>
          <p:cNvSpPr/>
          <p:nvPr/>
        </p:nvSpPr>
        <p:spPr>
          <a:xfrm>
            <a:off x="1143000" y="2982960"/>
            <a:ext cx="75960" cy="7596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8640" bIns="8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87" name="Oval 6"/>
          <p:cNvSpPr/>
          <p:nvPr/>
        </p:nvSpPr>
        <p:spPr>
          <a:xfrm>
            <a:off x="2171880" y="3935520"/>
            <a:ext cx="75960" cy="7596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8640" bIns="8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788" name="Straight Connector 8"/>
          <p:cNvCxnSpPr>
            <a:stCxn id="786" idx="5"/>
          </p:cNvCxnSpPr>
          <p:nvPr/>
        </p:nvCxnSpPr>
        <p:spPr>
          <a:xfrm flipV="1">
            <a:off x="1207800" y="2068200"/>
            <a:ext cx="11520" cy="97992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sp>
        <p:nvSpPr>
          <p:cNvPr id="789" name="TextBox 10"/>
          <p:cNvSpPr/>
          <p:nvPr/>
        </p:nvSpPr>
        <p:spPr>
          <a:xfrm>
            <a:off x="1826640" y="5726160"/>
            <a:ext cx="316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a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0" name="TextBox 11"/>
          <p:cNvSpPr/>
          <p:nvPr/>
        </p:nvSpPr>
        <p:spPr>
          <a:xfrm>
            <a:off x="762120" y="4811760"/>
            <a:ext cx="304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b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1" name="Oval 11"/>
          <p:cNvSpPr/>
          <p:nvPr/>
        </p:nvSpPr>
        <p:spPr>
          <a:xfrm>
            <a:off x="3094200" y="2068560"/>
            <a:ext cx="75960" cy="7596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8640" bIns="8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92" name="Oval 12"/>
          <p:cNvSpPr/>
          <p:nvPr/>
        </p:nvSpPr>
        <p:spPr>
          <a:xfrm>
            <a:off x="3094200" y="4964040"/>
            <a:ext cx="75960" cy="7596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8640" bIns="8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93" name="Oval 13"/>
          <p:cNvSpPr/>
          <p:nvPr/>
        </p:nvSpPr>
        <p:spPr>
          <a:xfrm>
            <a:off x="2171880" y="4964040"/>
            <a:ext cx="75960" cy="7596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8640" bIns="8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94" name="Oval 14"/>
          <p:cNvSpPr/>
          <p:nvPr/>
        </p:nvSpPr>
        <p:spPr>
          <a:xfrm>
            <a:off x="3124080" y="2982960"/>
            <a:ext cx="75960" cy="7596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8640" bIns="8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795" name="Oval 15"/>
          <p:cNvSpPr/>
          <p:nvPr/>
        </p:nvSpPr>
        <p:spPr>
          <a:xfrm>
            <a:off x="2171880" y="5878440"/>
            <a:ext cx="75960" cy="7596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8640" bIns="8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796" name="Straight Connector 17"/>
          <p:cNvCxnSpPr>
            <a:stCxn id="795" idx="7"/>
            <a:endCxn id="784" idx="4"/>
          </p:cNvCxnSpPr>
          <p:nvPr/>
        </p:nvCxnSpPr>
        <p:spPr>
          <a:xfrm flipH="1" flipV="1">
            <a:off x="1112760" y="5040000"/>
            <a:ext cx="1124280" cy="84996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cxnSp>
        <p:nvCxnSpPr>
          <p:cNvPr id="797" name="Straight Connector 18"/>
          <p:cNvCxnSpPr>
            <a:stCxn id="795" idx="7"/>
            <a:endCxn id="792" idx="3"/>
          </p:cNvCxnSpPr>
          <p:nvPr/>
        </p:nvCxnSpPr>
        <p:spPr>
          <a:xfrm flipV="1">
            <a:off x="2236680" y="5029200"/>
            <a:ext cx="868680" cy="86076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cxnSp>
        <p:nvCxnSpPr>
          <p:cNvPr id="798" name="Straight Connector 19"/>
          <p:cNvCxnSpPr/>
          <p:nvPr/>
        </p:nvCxnSpPr>
        <p:spPr>
          <a:xfrm flipV="1">
            <a:off x="2209680" y="2982600"/>
            <a:ext cx="914760" cy="97524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cxnSp>
        <p:nvCxnSpPr>
          <p:cNvPr id="799" name="Straight Connector 20"/>
          <p:cNvCxnSpPr>
            <a:endCxn id="786" idx="3"/>
          </p:cNvCxnSpPr>
          <p:nvPr/>
        </p:nvCxnSpPr>
        <p:spPr>
          <a:xfrm flipH="1" flipV="1">
            <a:off x="1153800" y="3047760"/>
            <a:ext cx="1067400" cy="93708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cxnSp>
        <p:nvCxnSpPr>
          <p:cNvPr id="800" name="Straight Connector 21"/>
          <p:cNvCxnSpPr/>
          <p:nvPr/>
        </p:nvCxnSpPr>
        <p:spPr>
          <a:xfrm flipV="1">
            <a:off x="3132000" y="2068200"/>
            <a:ext cx="360" cy="99108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sp>
        <p:nvSpPr>
          <p:cNvPr id="801" name="TextBox 37"/>
          <p:cNvSpPr/>
          <p:nvPr/>
        </p:nvSpPr>
        <p:spPr>
          <a:xfrm>
            <a:off x="3196080" y="4811760"/>
            <a:ext cx="321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d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2" name="TextBox 38"/>
          <p:cNvSpPr/>
          <p:nvPr/>
        </p:nvSpPr>
        <p:spPr>
          <a:xfrm>
            <a:off x="1892880" y="2830680"/>
            <a:ext cx="321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g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3" name="TextBox 39"/>
          <p:cNvSpPr/>
          <p:nvPr/>
        </p:nvSpPr>
        <p:spPr>
          <a:xfrm>
            <a:off x="3186720" y="2830680"/>
            <a:ext cx="324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h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4" name="TextBox 40"/>
          <p:cNvSpPr/>
          <p:nvPr/>
        </p:nvSpPr>
        <p:spPr>
          <a:xfrm>
            <a:off x="903600" y="1916280"/>
            <a:ext cx="242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i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5" name="TextBox 41"/>
          <p:cNvSpPr/>
          <p:nvPr/>
        </p:nvSpPr>
        <p:spPr>
          <a:xfrm>
            <a:off x="888120" y="2841480"/>
            <a:ext cx="260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f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6" name="TextBox 42"/>
          <p:cNvSpPr/>
          <p:nvPr/>
        </p:nvSpPr>
        <p:spPr>
          <a:xfrm>
            <a:off x="1827360" y="3745080"/>
            <a:ext cx="315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7" name="TextBox 43"/>
          <p:cNvSpPr/>
          <p:nvPr/>
        </p:nvSpPr>
        <p:spPr>
          <a:xfrm>
            <a:off x="1833480" y="4811760"/>
            <a:ext cx="299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c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08" name="Straight Connector 33"/>
          <p:cNvCxnSpPr/>
          <p:nvPr/>
        </p:nvCxnSpPr>
        <p:spPr>
          <a:xfrm flipH="1" flipV="1">
            <a:off x="1218960" y="2068200"/>
            <a:ext cx="1002240" cy="92592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sp>
        <p:nvSpPr>
          <p:cNvPr id="809" name="Oval 35"/>
          <p:cNvSpPr/>
          <p:nvPr/>
        </p:nvSpPr>
        <p:spPr>
          <a:xfrm>
            <a:off x="2171880" y="2982960"/>
            <a:ext cx="75960" cy="7596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8640" bIns="8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810" name="Straight Connector 37"/>
          <p:cNvCxnSpPr>
            <a:stCxn id="809" idx="5"/>
            <a:endCxn id="791" idx="3"/>
          </p:cNvCxnSpPr>
          <p:nvPr/>
        </p:nvCxnSpPr>
        <p:spPr>
          <a:xfrm flipV="1">
            <a:off x="2236680" y="2133360"/>
            <a:ext cx="868680" cy="91476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sp>
        <p:nvSpPr>
          <p:cNvPr id="811" name="Oval 44"/>
          <p:cNvSpPr/>
          <p:nvPr/>
        </p:nvSpPr>
        <p:spPr>
          <a:xfrm>
            <a:off x="1219320" y="2068560"/>
            <a:ext cx="75960" cy="7596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8640" bIns="8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812" name="Straight Connector 45"/>
          <p:cNvCxnSpPr>
            <a:stCxn id="787" idx="4"/>
          </p:cNvCxnSpPr>
          <p:nvPr/>
        </p:nvCxnSpPr>
        <p:spPr>
          <a:xfrm flipH="1" flipV="1">
            <a:off x="2207880" y="3060360"/>
            <a:ext cx="3600" cy="95292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cxnSp>
        <p:nvCxnSpPr>
          <p:cNvPr id="813" name="Straight Connector 47"/>
          <p:cNvCxnSpPr/>
          <p:nvPr/>
        </p:nvCxnSpPr>
        <p:spPr>
          <a:xfrm flipH="1" flipV="1">
            <a:off x="2209680" y="3973320"/>
            <a:ext cx="1800" cy="95292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cxnSp>
        <p:nvCxnSpPr>
          <p:cNvPr id="814" name="Straight Connector 48"/>
          <p:cNvCxnSpPr>
            <a:endCxn id="793" idx="0"/>
          </p:cNvCxnSpPr>
          <p:nvPr/>
        </p:nvCxnSpPr>
        <p:spPr>
          <a:xfrm flipH="1" flipV="1">
            <a:off x="2209680" y="4964040"/>
            <a:ext cx="1800" cy="91476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sp>
        <p:nvSpPr>
          <p:cNvPr id="815" name="TextBox 40"/>
          <p:cNvSpPr/>
          <p:nvPr/>
        </p:nvSpPr>
        <p:spPr>
          <a:xfrm>
            <a:off x="3189240" y="1927080"/>
            <a:ext cx="258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j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6" name="Content Placeholder 2"/>
          <p:cNvSpPr/>
          <p:nvPr/>
        </p:nvSpPr>
        <p:spPr>
          <a:xfrm>
            <a:off x="3733920" y="3048120"/>
            <a:ext cx="5257440" cy="609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Bounds, glb, lub of {c,e}?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7" name="Content Placeholder 2"/>
          <p:cNvSpPr/>
          <p:nvPr/>
        </p:nvSpPr>
        <p:spPr>
          <a:xfrm>
            <a:off x="3809880" y="4800600"/>
            <a:ext cx="5257440" cy="6091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Bounds, glb, lub of {b,i}?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8" name="Content Placeholder 2"/>
          <p:cNvSpPr/>
          <p:nvPr/>
        </p:nvSpPr>
        <p:spPr>
          <a:xfrm>
            <a:off x="3809880" y="2133720"/>
            <a:ext cx="5257440" cy="914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lvl="1" marL="8002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Minimal &amp; Mini</a:t>
            </a:r>
            <a:r>
              <a:rPr b="0" lang="en-US" sz="2400" spc="-1" strike="noStrike">
                <a:solidFill>
                  <a:srgbClr val="ff0000"/>
                </a:solidFill>
                <a:latin typeface="Calibri"/>
              </a:rPr>
              <a:t>mum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element: a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Maximal elements: b,d,i,j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9" name="Content Placeholder 2"/>
          <p:cNvSpPr/>
          <p:nvPr/>
        </p:nvSpPr>
        <p:spPr>
          <a:xfrm>
            <a:off x="3809880" y="3581280"/>
            <a:ext cx="5257440" cy="129492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lvl="1" marL="8002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Lower bounds: {a,c}, thus glb is c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Upper bounds: {e,f,g,h,i,j}, thus lub is 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0" name="Content Placeholder 2"/>
          <p:cNvSpPr/>
          <p:nvPr/>
        </p:nvSpPr>
        <p:spPr>
          <a:xfrm>
            <a:off x="3809880" y="5181480"/>
            <a:ext cx="5257440" cy="9903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lvl="1" marL="8002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Lower bounds: {a}, thus glb is a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Upper bounds: </a:t>
            </a:r>
            <a:r>
              <a:rPr b="0" lang="en-US" sz="2400" spc="-1" strike="noStrike">
                <a:solidFill>
                  <a:srgbClr val="000000"/>
                </a:solidFill>
                <a:latin typeface="Symbol"/>
              </a:rPr>
              <a:t>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, thus lub DNE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00" dur="indefinite" restart="never" nodeType="tmRoot">
          <p:childTnLst>
            <p:seq>
              <p:cTn id="301" dur="indefinite" nodeType="mainSeq">
                <p:childTnLst>
                  <p:par>
                    <p:cTn id="302" nodeType="clickEffect" fill="hold">
                      <p:stCondLst>
                        <p:cond delay="indefinite"/>
                      </p:stCondLst>
                      <p:childTnLst>
                        <p:par>
                          <p:cTn id="30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0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6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nodeType="clickEffect" fill="hold">
                      <p:stCondLst>
                        <p:cond delay="indefinite"/>
                      </p:stCondLst>
                      <p:childTnLst>
                        <p:par>
                          <p:cTn id="31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1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4" nodeType="clickEffect" fill="hold">
                      <p:stCondLst>
                        <p:cond delay="indefinite"/>
                      </p:stCondLst>
                      <p:childTnLst>
                        <p:par>
                          <p:cTn id="31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1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nodeType="clickEffect" fill="hold">
                      <p:stCondLst>
                        <p:cond delay="indefinite"/>
                      </p:stCondLst>
                      <p:childTnLst>
                        <p:par>
                          <p:cTn id="319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2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Lattices: Example 1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190760" cy="1371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Check the following is a lattice?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3" name="Oval 35"/>
          <p:cNvSpPr/>
          <p:nvPr/>
        </p:nvSpPr>
        <p:spPr>
          <a:xfrm>
            <a:off x="5334120" y="4648320"/>
            <a:ext cx="75960" cy="7596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8640" bIns="8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24" name="Oval 36"/>
          <p:cNvSpPr/>
          <p:nvPr/>
        </p:nvSpPr>
        <p:spPr>
          <a:xfrm>
            <a:off x="6431040" y="4648320"/>
            <a:ext cx="75960" cy="7596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8640" bIns="8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25" name="Oval 37"/>
          <p:cNvSpPr/>
          <p:nvPr/>
        </p:nvSpPr>
        <p:spPr>
          <a:xfrm>
            <a:off x="5402160" y="2666880"/>
            <a:ext cx="75960" cy="7596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8640" bIns="8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26" name="Oval 38"/>
          <p:cNvSpPr/>
          <p:nvPr/>
        </p:nvSpPr>
        <p:spPr>
          <a:xfrm>
            <a:off x="6431040" y="3619440"/>
            <a:ext cx="75960" cy="7596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8640" bIns="8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827" name="Straight Connector 39"/>
          <p:cNvCxnSpPr>
            <a:stCxn id="825" idx="5"/>
          </p:cNvCxnSpPr>
          <p:nvPr/>
        </p:nvCxnSpPr>
        <p:spPr>
          <a:xfrm flipV="1">
            <a:off x="5467320" y="1752480"/>
            <a:ext cx="11160" cy="97992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sp>
        <p:nvSpPr>
          <p:cNvPr id="828" name="TextBox 10"/>
          <p:cNvSpPr/>
          <p:nvPr/>
        </p:nvSpPr>
        <p:spPr>
          <a:xfrm>
            <a:off x="6085800" y="5410080"/>
            <a:ext cx="316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a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9" name="TextBox 11"/>
          <p:cNvSpPr/>
          <p:nvPr/>
        </p:nvSpPr>
        <p:spPr>
          <a:xfrm>
            <a:off x="5021280" y="4495680"/>
            <a:ext cx="304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b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0" name="Oval 42"/>
          <p:cNvSpPr/>
          <p:nvPr/>
        </p:nvSpPr>
        <p:spPr>
          <a:xfrm>
            <a:off x="7353360" y="1752480"/>
            <a:ext cx="75960" cy="7596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8640" bIns="8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31" name="Oval 43"/>
          <p:cNvSpPr/>
          <p:nvPr/>
        </p:nvSpPr>
        <p:spPr>
          <a:xfrm>
            <a:off x="7353360" y="4648320"/>
            <a:ext cx="75960" cy="7596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8640" bIns="8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32" name="Oval 44"/>
          <p:cNvSpPr/>
          <p:nvPr/>
        </p:nvSpPr>
        <p:spPr>
          <a:xfrm>
            <a:off x="6431040" y="4648320"/>
            <a:ext cx="75960" cy="7596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8640" bIns="8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33" name="Oval 45"/>
          <p:cNvSpPr/>
          <p:nvPr/>
        </p:nvSpPr>
        <p:spPr>
          <a:xfrm>
            <a:off x="7383600" y="2666880"/>
            <a:ext cx="75960" cy="7596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8640" bIns="8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34" name="Oval 46"/>
          <p:cNvSpPr/>
          <p:nvPr/>
        </p:nvSpPr>
        <p:spPr>
          <a:xfrm>
            <a:off x="6431040" y="5562720"/>
            <a:ext cx="75960" cy="7596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8640" bIns="8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835" name="Straight Connector 47"/>
          <p:cNvCxnSpPr>
            <a:stCxn id="834" idx="7"/>
            <a:endCxn id="823" idx="4"/>
          </p:cNvCxnSpPr>
          <p:nvPr/>
        </p:nvCxnSpPr>
        <p:spPr>
          <a:xfrm flipH="1" flipV="1">
            <a:off x="5371920" y="4724280"/>
            <a:ext cx="1124280" cy="84960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cxnSp>
        <p:nvCxnSpPr>
          <p:cNvPr id="836" name="Straight Connector 48"/>
          <p:cNvCxnSpPr>
            <a:stCxn id="834" idx="7"/>
            <a:endCxn id="831" idx="3"/>
          </p:cNvCxnSpPr>
          <p:nvPr/>
        </p:nvCxnSpPr>
        <p:spPr>
          <a:xfrm flipV="1">
            <a:off x="6495840" y="4713120"/>
            <a:ext cx="868680" cy="86076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cxnSp>
        <p:nvCxnSpPr>
          <p:cNvPr id="837" name="Straight Connector 49"/>
          <p:cNvCxnSpPr/>
          <p:nvPr/>
        </p:nvCxnSpPr>
        <p:spPr>
          <a:xfrm flipV="1">
            <a:off x="6468840" y="2666880"/>
            <a:ext cx="914760" cy="97488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cxnSp>
        <p:nvCxnSpPr>
          <p:cNvPr id="838" name="Straight Connector 50"/>
          <p:cNvCxnSpPr>
            <a:endCxn id="825" idx="3"/>
          </p:cNvCxnSpPr>
          <p:nvPr/>
        </p:nvCxnSpPr>
        <p:spPr>
          <a:xfrm flipH="1" flipV="1">
            <a:off x="5413320" y="2732040"/>
            <a:ext cx="1067040" cy="93672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cxnSp>
        <p:nvCxnSpPr>
          <p:cNvPr id="839" name="Straight Connector 51"/>
          <p:cNvCxnSpPr/>
          <p:nvPr/>
        </p:nvCxnSpPr>
        <p:spPr>
          <a:xfrm flipV="1">
            <a:off x="7391160" y="1752480"/>
            <a:ext cx="360" cy="99108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sp>
        <p:nvSpPr>
          <p:cNvPr id="840" name="TextBox 37"/>
          <p:cNvSpPr/>
          <p:nvPr/>
        </p:nvSpPr>
        <p:spPr>
          <a:xfrm>
            <a:off x="7455240" y="4495680"/>
            <a:ext cx="321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d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1" name="TextBox 38"/>
          <p:cNvSpPr/>
          <p:nvPr/>
        </p:nvSpPr>
        <p:spPr>
          <a:xfrm>
            <a:off x="6152040" y="2514600"/>
            <a:ext cx="321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g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2" name="TextBox 39"/>
          <p:cNvSpPr/>
          <p:nvPr/>
        </p:nvSpPr>
        <p:spPr>
          <a:xfrm>
            <a:off x="7445880" y="2514600"/>
            <a:ext cx="324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h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3" name="TextBox 40"/>
          <p:cNvSpPr/>
          <p:nvPr/>
        </p:nvSpPr>
        <p:spPr>
          <a:xfrm>
            <a:off x="5162760" y="1600200"/>
            <a:ext cx="242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i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4" name="TextBox 41"/>
          <p:cNvSpPr/>
          <p:nvPr/>
        </p:nvSpPr>
        <p:spPr>
          <a:xfrm>
            <a:off x="5147280" y="2525760"/>
            <a:ext cx="260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f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5" name="TextBox 42"/>
          <p:cNvSpPr/>
          <p:nvPr/>
        </p:nvSpPr>
        <p:spPr>
          <a:xfrm>
            <a:off x="6086520" y="3429000"/>
            <a:ext cx="315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6" name="TextBox 43"/>
          <p:cNvSpPr/>
          <p:nvPr/>
        </p:nvSpPr>
        <p:spPr>
          <a:xfrm>
            <a:off x="6093000" y="4495680"/>
            <a:ext cx="299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c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47" name="Straight Connector 59"/>
          <p:cNvCxnSpPr/>
          <p:nvPr/>
        </p:nvCxnSpPr>
        <p:spPr>
          <a:xfrm flipH="1" flipV="1">
            <a:off x="5478120" y="1752480"/>
            <a:ext cx="1002240" cy="92592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sp>
        <p:nvSpPr>
          <p:cNvPr id="848" name="Oval 60"/>
          <p:cNvSpPr/>
          <p:nvPr/>
        </p:nvSpPr>
        <p:spPr>
          <a:xfrm>
            <a:off x="6431040" y="2666880"/>
            <a:ext cx="75960" cy="7596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8640" bIns="8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849" name="Straight Connector 61"/>
          <p:cNvCxnSpPr>
            <a:stCxn id="848" idx="5"/>
            <a:endCxn id="830" idx="3"/>
          </p:cNvCxnSpPr>
          <p:nvPr/>
        </p:nvCxnSpPr>
        <p:spPr>
          <a:xfrm flipV="1">
            <a:off x="6495840" y="1817640"/>
            <a:ext cx="868680" cy="91476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sp>
        <p:nvSpPr>
          <p:cNvPr id="850" name="Oval 62"/>
          <p:cNvSpPr/>
          <p:nvPr/>
        </p:nvSpPr>
        <p:spPr>
          <a:xfrm>
            <a:off x="5478480" y="1752480"/>
            <a:ext cx="75960" cy="7596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8640" bIns="8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851" name="Straight Connector 63"/>
          <p:cNvCxnSpPr>
            <a:stCxn id="826" idx="4"/>
          </p:cNvCxnSpPr>
          <p:nvPr/>
        </p:nvCxnSpPr>
        <p:spPr>
          <a:xfrm flipH="1" flipV="1">
            <a:off x="6468840" y="2744640"/>
            <a:ext cx="2160" cy="95292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cxnSp>
        <p:nvCxnSpPr>
          <p:cNvPr id="852" name="Straight Connector 64"/>
          <p:cNvCxnSpPr/>
          <p:nvPr/>
        </p:nvCxnSpPr>
        <p:spPr>
          <a:xfrm flipH="1" flipV="1">
            <a:off x="6468840" y="3657240"/>
            <a:ext cx="2160" cy="95292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cxnSp>
        <p:nvCxnSpPr>
          <p:cNvPr id="853" name="Straight Connector 65"/>
          <p:cNvCxnSpPr>
            <a:endCxn id="832" idx="0"/>
          </p:cNvCxnSpPr>
          <p:nvPr/>
        </p:nvCxnSpPr>
        <p:spPr>
          <a:xfrm flipH="1" flipV="1">
            <a:off x="6468840" y="4647960"/>
            <a:ext cx="2160" cy="91476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sp>
        <p:nvSpPr>
          <p:cNvPr id="854" name="TextBox 40"/>
          <p:cNvSpPr/>
          <p:nvPr/>
        </p:nvSpPr>
        <p:spPr>
          <a:xfrm>
            <a:off x="7448400" y="1611360"/>
            <a:ext cx="258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j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5" name="Content Placeholder 2"/>
          <p:cNvSpPr/>
          <p:nvPr/>
        </p:nvSpPr>
        <p:spPr>
          <a:xfrm>
            <a:off x="457200" y="3352680"/>
            <a:ext cx="4190760" cy="1371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ff0000"/>
                </a:solidFill>
                <a:latin typeface="Calibri"/>
              </a:rPr>
              <a:t>No, because the pair {b,c} does not have a least upper bound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2" dur="indefinite" restart="never" nodeType="tmRoot">
          <p:childTnLst>
            <p:seq>
              <p:cTn id="323" dur="indefinite" nodeType="mainSeq">
                <p:childTnLst>
                  <p:par>
                    <p:cTn id="324" nodeType="clickEffect" fill="hold">
                      <p:stCondLst>
                        <p:cond delay="indefinite"/>
                      </p:stCondLst>
                      <p:childTnLst>
                        <p:par>
                          <p:cTn id="325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2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Lattices: Example 2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190760" cy="1371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What if we modified it as shown here?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8" name="Oval 35"/>
          <p:cNvSpPr/>
          <p:nvPr/>
        </p:nvSpPr>
        <p:spPr>
          <a:xfrm>
            <a:off x="5334120" y="4648320"/>
            <a:ext cx="75960" cy="7596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8640" bIns="8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59" name="Oval 36"/>
          <p:cNvSpPr/>
          <p:nvPr/>
        </p:nvSpPr>
        <p:spPr>
          <a:xfrm>
            <a:off x="6431040" y="4648320"/>
            <a:ext cx="75960" cy="7596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8640" bIns="8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60" name="Oval 37"/>
          <p:cNvSpPr/>
          <p:nvPr/>
        </p:nvSpPr>
        <p:spPr>
          <a:xfrm>
            <a:off x="5402160" y="2666880"/>
            <a:ext cx="75960" cy="7596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8640" bIns="8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61" name="Oval 38"/>
          <p:cNvSpPr/>
          <p:nvPr/>
        </p:nvSpPr>
        <p:spPr>
          <a:xfrm>
            <a:off x="6431040" y="3619440"/>
            <a:ext cx="75960" cy="7596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8640" bIns="8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862" name="Straight Connector 39"/>
          <p:cNvCxnSpPr/>
          <p:nvPr/>
        </p:nvCxnSpPr>
        <p:spPr>
          <a:xfrm flipV="1">
            <a:off x="5410080" y="2220840"/>
            <a:ext cx="30600" cy="51156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sp>
        <p:nvSpPr>
          <p:cNvPr id="863" name="TextBox 10"/>
          <p:cNvSpPr/>
          <p:nvPr/>
        </p:nvSpPr>
        <p:spPr>
          <a:xfrm>
            <a:off x="6085800" y="5410080"/>
            <a:ext cx="316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a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4" name="TextBox 11"/>
          <p:cNvSpPr/>
          <p:nvPr/>
        </p:nvSpPr>
        <p:spPr>
          <a:xfrm>
            <a:off x="5021280" y="4495680"/>
            <a:ext cx="304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b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5" name="Oval 42"/>
          <p:cNvSpPr/>
          <p:nvPr/>
        </p:nvSpPr>
        <p:spPr>
          <a:xfrm>
            <a:off x="6705720" y="1676520"/>
            <a:ext cx="75960" cy="7596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8640" bIns="8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66" name="Oval 43"/>
          <p:cNvSpPr/>
          <p:nvPr/>
        </p:nvSpPr>
        <p:spPr>
          <a:xfrm>
            <a:off x="7353360" y="4648320"/>
            <a:ext cx="75960" cy="7596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8640" bIns="8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67" name="Oval 44"/>
          <p:cNvSpPr/>
          <p:nvPr/>
        </p:nvSpPr>
        <p:spPr>
          <a:xfrm>
            <a:off x="6431040" y="4648320"/>
            <a:ext cx="75960" cy="7596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8640" bIns="8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68" name="Oval 45"/>
          <p:cNvSpPr/>
          <p:nvPr/>
        </p:nvSpPr>
        <p:spPr>
          <a:xfrm>
            <a:off x="7383600" y="2666880"/>
            <a:ext cx="75960" cy="7596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8640" bIns="8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sp>
        <p:nvSpPr>
          <p:cNvPr id="869" name="Oval 46"/>
          <p:cNvSpPr/>
          <p:nvPr/>
        </p:nvSpPr>
        <p:spPr>
          <a:xfrm>
            <a:off x="6431040" y="5562720"/>
            <a:ext cx="75960" cy="7596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8640" bIns="8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870" name="Straight Connector 47"/>
          <p:cNvCxnSpPr>
            <a:stCxn id="869" idx="7"/>
            <a:endCxn id="858" idx="4"/>
          </p:cNvCxnSpPr>
          <p:nvPr/>
        </p:nvCxnSpPr>
        <p:spPr>
          <a:xfrm flipH="1" flipV="1">
            <a:off x="5371920" y="4724280"/>
            <a:ext cx="1124280" cy="84960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cxnSp>
        <p:nvCxnSpPr>
          <p:cNvPr id="871" name="Straight Connector 48"/>
          <p:cNvCxnSpPr>
            <a:stCxn id="869" idx="7"/>
            <a:endCxn id="866" idx="3"/>
          </p:cNvCxnSpPr>
          <p:nvPr/>
        </p:nvCxnSpPr>
        <p:spPr>
          <a:xfrm flipV="1">
            <a:off x="6495840" y="4713120"/>
            <a:ext cx="868680" cy="86076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cxnSp>
        <p:nvCxnSpPr>
          <p:cNvPr id="872" name="Straight Connector 49"/>
          <p:cNvCxnSpPr/>
          <p:nvPr/>
        </p:nvCxnSpPr>
        <p:spPr>
          <a:xfrm flipV="1">
            <a:off x="6468840" y="2666880"/>
            <a:ext cx="914760" cy="97488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cxnSp>
        <p:nvCxnSpPr>
          <p:cNvPr id="873" name="Straight Connector 50"/>
          <p:cNvCxnSpPr>
            <a:endCxn id="860" idx="3"/>
          </p:cNvCxnSpPr>
          <p:nvPr/>
        </p:nvCxnSpPr>
        <p:spPr>
          <a:xfrm flipH="1" flipV="1">
            <a:off x="5413320" y="2732040"/>
            <a:ext cx="1067040" cy="93672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cxnSp>
        <p:nvCxnSpPr>
          <p:cNvPr id="874" name="Straight Connector 51"/>
          <p:cNvCxnSpPr>
            <a:stCxn id="875" idx="1"/>
            <a:endCxn id="865" idx="5"/>
          </p:cNvCxnSpPr>
          <p:nvPr/>
        </p:nvCxnSpPr>
        <p:spPr>
          <a:xfrm flipH="1" flipV="1">
            <a:off x="6770520" y="1741320"/>
            <a:ext cx="681480" cy="95904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sp>
        <p:nvSpPr>
          <p:cNvPr id="876" name="TextBox 37"/>
          <p:cNvSpPr/>
          <p:nvPr/>
        </p:nvSpPr>
        <p:spPr>
          <a:xfrm>
            <a:off x="7455240" y="4495680"/>
            <a:ext cx="321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d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7" name="TextBox 38"/>
          <p:cNvSpPr/>
          <p:nvPr/>
        </p:nvSpPr>
        <p:spPr>
          <a:xfrm>
            <a:off x="6152040" y="2514600"/>
            <a:ext cx="321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g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5" name="TextBox 39"/>
          <p:cNvSpPr/>
          <p:nvPr/>
        </p:nvSpPr>
        <p:spPr>
          <a:xfrm>
            <a:off x="7445880" y="2514600"/>
            <a:ext cx="324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h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8" name="TextBox 40"/>
          <p:cNvSpPr/>
          <p:nvPr/>
        </p:nvSpPr>
        <p:spPr>
          <a:xfrm>
            <a:off x="5102640" y="2068560"/>
            <a:ext cx="242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i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9" name="TextBox 41"/>
          <p:cNvSpPr/>
          <p:nvPr/>
        </p:nvSpPr>
        <p:spPr>
          <a:xfrm>
            <a:off x="5147280" y="2525760"/>
            <a:ext cx="260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f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0" name="TextBox 42"/>
          <p:cNvSpPr/>
          <p:nvPr/>
        </p:nvSpPr>
        <p:spPr>
          <a:xfrm>
            <a:off x="6086520" y="3429000"/>
            <a:ext cx="315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e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1" name="TextBox 43"/>
          <p:cNvSpPr/>
          <p:nvPr/>
        </p:nvSpPr>
        <p:spPr>
          <a:xfrm>
            <a:off x="6093000" y="4495680"/>
            <a:ext cx="299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c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82" name="Straight Connector 59"/>
          <p:cNvCxnSpPr/>
          <p:nvPr/>
        </p:nvCxnSpPr>
        <p:spPr>
          <a:xfrm flipH="1" flipV="1">
            <a:off x="5410080" y="2286000"/>
            <a:ext cx="1078200" cy="77328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sp>
        <p:nvSpPr>
          <p:cNvPr id="883" name="Oval 60"/>
          <p:cNvSpPr/>
          <p:nvPr/>
        </p:nvSpPr>
        <p:spPr>
          <a:xfrm>
            <a:off x="6400800" y="2971800"/>
            <a:ext cx="75960" cy="7596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8640" bIns="8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884" name="Straight Connector 61"/>
          <p:cNvCxnSpPr>
            <a:stCxn id="883" idx="5"/>
          </p:cNvCxnSpPr>
          <p:nvPr/>
        </p:nvCxnSpPr>
        <p:spPr>
          <a:xfrm flipV="1">
            <a:off x="6465600" y="1676160"/>
            <a:ext cx="267120" cy="136080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sp>
        <p:nvSpPr>
          <p:cNvPr id="885" name="Oval 62"/>
          <p:cNvSpPr/>
          <p:nvPr/>
        </p:nvSpPr>
        <p:spPr>
          <a:xfrm>
            <a:off x="5410080" y="2209680"/>
            <a:ext cx="75960" cy="7596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8640" bIns="864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886" name="Straight Connector 63"/>
          <p:cNvCxnSpPr>
            <a:stCxn id="861" idx="4"/>
            <a:endCxn id="883" idx="5"/>
          </p:cNvCxnSpPr>
          <p:nvPr/>
        </p:nvCxnSpPr>
        <p:spPr>
          <a:xfrm flipH="1" flipV="1">
            <a:off x="6465600" y="3036600"/>
            <a:ext cx="3600" cy="65916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cxnSp>
        <p:nvCxnSpPr>
          <p:cNvPr id="887" name="Straight Connector 64"/>
          <p:cNvCxnSpPr/>
          <p:nvPr/>
        </p:nvCxnSpPr>
        <p:spPr>
          <a:xfrm flipH="1" flipV="1">
            <a:off x="6468840" y="3657240"/>
            <a:ext cx="2160" cy="95292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cxnSp>
        <p:nvCxnSpPr>
          <p:cNvPr id="888" name="Straight Connector 65"/>
          <p:cNvCxnSpPr>
            <a:endCxn id="867" idx="0"/>
          </p:cNvCxnSpPr>
          <p:nvPr/>
        </p:nvCxnSpPr>
        <p:spPr>
          <a:xfrm flipH="1" flipV="1">
            <a:off x="6468840" y="4647960"/>
            <a:ext cx="2160" cy="91476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sp>
        <p:nvSpPr>
          <p:cNvPr id="889" name="TextBox 40"/>
          <p:cNvSpPr/>
          <p:nvPr/>
        </p:nvSpPr>
        <p:spPr>
          <a:xfrm>
            <a:off x="6846840" y="1600200"/>
            <a:ext cx="258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Verdana"/>
              </a:rPr>
              <a:t>j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0" name="Content Placeholder 2"/>
          <p:cNvSpPr/>
          <p:nvPr/>
        </p:nvSpPr>
        <p:spPr>
          <a:xfrm>
            <a:off x="457200" y="3352680"/>
            <a:ext cx="4190760" cy="13712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ff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ff0000"/>
                </a:solidFill>
                <a:latin typeface="Calibri"/>
              </a:rPr>
              <a:t>Yes, because for any pair, there is an lub &amp; a glb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91" name="Straight Connector 74"/>
          <p:cNvCxnSpPr>
            <a:stCxn id="885" idx="5"/>
          </p:cNvCxnSpPr>
          <p:nvPr/>
        </p:nvCxnSpPr>
        <p:spPr>
          <a:xfrm flipV="1">
            <a:off x="5475240" y="1714320"/>
            <a:ext cx="1295640" cy="56088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cxnSp>
        <p:nvCxnSpPr>
          <p:cNvPr id="892" name="Straight Connector 86"/>
          <p:cNvCxnSpPr>
            <a:endCxn id="861" idx="3"/>
          </p:cNvCxnSpPr>
          <p:nvPr/>
        </p:nvCxnSpPr>
        <p:spPr>
          <a:xfrm flipV="1">
            <a:off x="5410080" y="3684240"/>
            <a:ext cx="1032120" cy="102456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  <p:cxnSp>
        <p:nvCxnSpPr>
          <p:cNvPr id="893" name="Straight Connector 88"/>
          <p:cNvCxnSpPr>
            <a:stCxn id="866" idx="7"/>
            <a:endCxn id="861" idx="4"/>
          </p:cNvCxnSpPr>
          <p:nvPr/>
        </p:nvCxnSpPr>
        <p:spPr>
          <a:xfrm flipH="1" flipV="1">
            <a:off x="6468840" y="3695400"/>
            <a:ext cx="949680" cy="964080"/>
          </a:xfrm>
          <a:prstGeom prst="straightConnector1">
            <a:avLst/>
          </a:prstGeom>
          <a:ln>
            <a:solidFill>
              <a:srgbClr val="000000"/>
            </a:solidFill>
            <a:round/>
          </a:ln>
        </p:spPr>
      </p:cxn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28" dur="indefinite" restart="never" nodeType="tmRoot">
          <p:childTnLst>
            <p:seq>
              <p:cTn id="329" dur="indefinite" nodeType="mainSeq">
                <p:childTnLst>
                  <p:par>
                    <p:cTn id="330" nodeType="clickEffect" fill="hold">
                      <p:stCondLst>
                        <p:cond delay="indefinite"/>
                      </p:stCondLst>
                      <p:childTnLst>
                        <p:par>
                          <p:cTn id="331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32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4" name="Picture 1" descr=""/>
          <p:cNvPicPr/>
          <p:nvPr/>
        </p:nvPicPr>
        <p:blipFill>
          <a:blip r:embed="rId1"/>
          <a:stretch/>
        </p:blipFill>
        <p:spPr>
          <a:xfrm>
            <a:off x="149400" y="639720"/>
            <a:ext cx="8854560" cy="5298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240" cy="9903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EXAMPLE FOR LATTICES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6" name="PlaceHolder 2"/>
          <p:cNvSpPr>
            <a:spLocks noGrp="1"/>
          </p:cNvSpPr>
          <p:nvPr>
            <p:ph type="sldNum" idx="7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EE95E04-1D55-4B61-AA46-09F1A6FD709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897" name="Picture 2" descr="C:\Users\admin\Desktop\FALL1718\DMGT\Notes\IMG_20170810_134051.jpg"/>
          <p:cNvPicPr/>
          <p:nvPr/>
        </p:nvPicPr>
        <p:blipFill>
          <a:blip r:embed="rId1"/>
          <a:stretch/>
        </p:blipFill>
        <p:spPr>
          <a:xfrm>
            <a:off x="380880" y="990720"/>
            <a:ext cx="8076960" cy="5486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PlaceHolder 1"/>
          <p:cNvSpPr>
            <a:spLocks noGrp="1"/>
          </p:cNvSpPr>
          <p:nvPr>
            <p:ph type="title"/>
          </p:nvPr>
        </p:nvSpPr>
        <p:spPr>
          <a:xfrm>
            <a:off x="685800" y="380880"/>
            <a:ext cx="731340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Relations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22" name="Picture 5" descr=""/>
          <p:cNvPicPr/>
          <p:nvPr/>
        </p:nvPicPr>
        <p:blipFill>
          <a:blip r:embed="rId1"/>
          <a:stretch/>
        </p:blipFill>
        <p:spPr>
          <a:xfrm>
            <a:off x="152280" y="1752480"/>
            <a:ext cx="8838720" cy="2666520"/>
          </a:xfrm>
          <a:prstGeom prst="rect">
            <a:avLst/>
          </a:prstGeom>
          <a:ln w="0">
            <a:noFill/>
          </a:ln>
        </p:spPr>
      </p:pic>
      <p:sp>
        <p:nvSpPr>
          <p:cNvPr id="323" name="PlaceHolder 2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113B7D0-234D-45EE-96AA-FBA51252F5AE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0" name="PlaceHolder 3"/>
          <p:cNvSpPr>
            <a:spLocks noGrp="1"/>
          </p:cNvSpPr>
          <p:nvPr>
            <p:ph type="sldNum" idx="7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F2862E7-BBAB-4C2F-82C6-1D9D0F5BE87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901" name="Picture 2" descr=""/>
          <p:cNvPicPr/>
          <p:nvPr/>
        </p:nvPicPr>
        <p:blipFill>
          <a:blip r:embed="rId1"/>
          <a:stretch/>
        </p:blipFill>
        <p:spPr>
          <a:xfrm>
            <a:off x="762120" y="380880"/>
            <a:ext cx="8076960" cy="2209320"/>
          </a:xfrm>
          <a:prstGeom prst="rect">
            <a:avLst/>
          </a:prstGeom>
          <a:ln w="0">
            <a:noFill/>
          </a:ln>
        </p:spPr>
      </p:pic>
      <p:pic>
        <p:nvPicPr>
          <p:cNvPr id="902" name="Picture 3" descr=""/>
          <p:cNvPicPr/>
          <p:nvPr/>
        </p:nvPicPr>
        <p:blipFill>
          <a:blip r:embed="rId2"/>
          <a:stretch/>
        </p:blipFill>
        <p:spPr>
          <a:xfrm>
            <a:off x="457200" y="2909880"/>
            <a:ext cx="8686440" cy="2957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4" dur="indefinite" restart="never" nodeType="tmRoot">
          <p:childTnLst>
            <p:seq>
              <p:cTn id="335" dur="indefinite" nodeType="mainSeq">
                <p:childTnLst>
                  <p:par>
                    <p:cTn id="336" nodeType="clickEffect" fill="hold">
                      <p:stCondLst>
                        <p:cond delay="indefinite"/>
                      </p:stCondLst>
                      <p:childTnLst>
                        <p:par>
                          <p:cTn id="337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338" nodeType="clickEffect" fill="hold" presetClass="entr" presetID="2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340" dur="1" fill="hold"/>
                                        <p:tgtEl>
                                          <p:spTgt spid="902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5" name="PlaceHolder 3"/>
          <p:cNvSpPr>
            <a:spLocks noGrp="1"/>
          </p:cNvSpPr>
          <p:nvPr>
            <p:ph type="sldNum" idx="7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3B631664-A097-4A74-99F9-AF3340B161E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08" name="PlaceHolder 3"/>
          <p:cNvSpPr>
            <a:spLocks noGrp="1"/>
          </p:cNvSpPr>
          <p:nvPr>
            <p:ph type="sldNum" idx="7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A701ADD-314E-48FF-9F94-7F720A2809B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1" name="PlaceHolder 3"/>
          <p:cNvSpPr>
            <a:spLocks noGrp="1"/>
          </p:cNvSpPr>
          <p:nvPr>
            <p:ph type="sldNum" idx="7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688FCD2-E5CB-42DE-AF56-3245F4BB2388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912" name="Picture 2" descr=""/>
          <p:cNvPicPr/>
          <p:nvPr/>
        </p:nvPicPr>
        <p:blipFill>
          <a:blip r:embed="rId1"/>
          <a:stretch/>
        </p:blipFill>
        <p:spPr>
          <a:xfrm>
            <a:off x="838080" y="457200"/>
            <a:ext cx="6148080" cy="685440"/>
          </a:xfrm>
          <a:prstGeom prst="rect">
            <a:avLst/>
          </a:prstGeom>
          <a:ln w="0">
            <a:noFill/>
          </a:ln>
        </p:spPr>
      </p:pic>
      <p:pic>
        <p:nvPicPr>
          <p:cNvPr id="913" name="Picture 3" descr=""/>
          <p:cNvPicPr/>
          <p:nvPr/>
        </p:nvPicPr>
        <p:blipFill>
          <a:blip r:embed="rId2"/>
          <a:stretch/>
        </p:blipFill>
        <p:spPr>
          <a:xfrm>
            <a:off x="3890880" y="2905200"/>
            <a:ext cx="3042720" cy="2341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buNone/>
            </a:pP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6" name="PlaceHolder 3"/>
          <p:cNvSpPr>
            <a:spLocks noGrp="1"/>
          </p:cNvSpPr>
          <p:nvPr>
            <p:ph type="sldNum" idx="7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C069089-3962-4391-B2C1-8FC890513A10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917" name="Picture 2" descr=""/>
          <p:cNvPicPr/>
          <p:nvPr/>
        </p:nvPicPr>
        <p:blipFill>
          <a:blip r:embed="rId1"/>
          <a:stretch/>
        </p:blipFill>
        <p:spPr>
          <a:xfrm>
            <a:off x="304920" y="0"/>
            <a:ext cx="8448480" cy="4052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PlaceHolder 1"/>
          <p:cNvSpPr>
            <a:spLocks noGrp="1"/>
          </p:cNvSpPr>
          <p:nvPr>
            <p:ph type="title"/>
          </p:nvPr>
        </p:nvSpPr>
        <p:spPr>
          <a:xfrm>
            <a:off x="1370160" y="301680"/>
            <a:ext cx="7313400" cy="685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1000"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f0000"/>
                </a:solidFill>
                <a:latin typeface="Calibri"/>
              </a:rPr>
              <a:t>Relations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25" name="Picture 3" descr="Copy of fig03-03"/>
          <p:cNvPicPr/>
          <p:nvPr/>
        </p:nvPicPr>
        <p:blipFill>
          <a:blip r:embed="rId1"/>
          <a:stretch/>
        </p:blipFill>
        <p:spPr>
          <a:xfrm>
            <a:off x="2409840" y="3095640"/>
            <a:ext cx="1499760" cy="1577520"/>
          </a:xfrm>
          <a:prstGeom prst="rect">
            <a:avLst/>
          </a:prstGeom>
          <a:ln w="0">
            <a:noFill/>
          </a:ln>
        </p:spPr>
      </p:pic>
      <p:sp>
        <p:nvSpPr>
          <p:cNvPr id="326" name="PlaceHolder 2"/>
          <p:cNvSpPr>
            <a:spLocks noGrp="1"/>
          </p:cNvSpPr>
          <p:nvPr>
            <p:ph/>
          </p:nvPr>
        </p:nvSpPr>
        <p:spPr>
          <a:xfrm>
            <a:off x="5102280" y="1827360"/>
            <a:ext cx="3580920" cy="19807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7" name="PlaceHolder 3"/>
          <p:cNvSpPr>
            <a:spLocks noGrp="1"/>
          </p:cNvSpPr>
          <p:nvPr>
            <p:ph type="sldNum" idx="3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ff0000"/>
                </a:solidFill>
                <a:latin typeface="Verdan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C795A42-94B8-4FC2-BFF2-190D433F9F77}" type="slidenum">
              <a:rPr b="0" lang="en-US" sz="1200" spc="-1" strike="noStrike">
                <a:solidFill>
                  <a:srgbClr val="ff0000"/>
                </a:solidFill>
                <a:latin typeface="Verdana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28" name="Picture 7" descr=""/>
          <p:cNvPicPr/>
          <p:nvPr/>
        </p:nvPicPr>
        <p:blipFill>
          <a:blip r:embed="rId2"/>
          <a:stretch/>
        </p:blipFill>
        <p:spPr>
          <a:xfrm>
            <a:off x="457200" y="1600200"/>
            <a:ext cx="8400600" cy="4562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0" dur="indefinite" restart="never" nodeType="tmRoot">
          <p:childTnLst>
            <p:seq>
              <p:cTn id="21" dur="indefinite" nodeType="mainSeq">
                <p:childTnLst>
                  <p:par>
                    <p:cTn id="22" nodeType="clickEffect" fill="hold">
                      <p:stCondLst>
                        <p:cond delay="indefinite"/>
                      </p:stCondLst>
                      <p:childTnLst>
                        <p:par>
                          <p:cTn id="23" nodeType="withEffect" fill="hold">
                            <p:stCondLst>
                              <p:cond delay="0"/>
                            </p:stCondLst>
                            <p:childTnLst>
                              <p:par>
                                <p:cTn id="24" nodeType="clickEffect" fill="hold" presetClass="entr" presetID="2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str">
                                      <p:cBhvr additive="repl">
                                        <p:cTn id="26" dur="1" fill="hold"/>
                                        <p:tgtEl>
                                          <p:spTgt spid="325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1370160" y="301680"/>
            <a:ext cx="7313400" cy="761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Inverse of Relations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30" name="Picture 4" descr=""/>
          <p:cNvPicPr/>
          <p:nvPr/>
        </p:nvPicPr>
        <p:blipFill>
          <a:blip r:embed="rId1"/>
          <a:stretch/>
        </p:blipFill>
        <p:spPr>
          <a:xfrm>
            <a:off x="0" y="1600200"/>
            <a:ext cx="9143640" cy="1523520"/>
          </a:xfrm>
          <a:prstGeom prst="rect">
            <a:avLst/>
          </a:prstGeom>
          <a:ln w="0">
            <a:noFill/>
          </a:ln>
        </p:spPr>
      </p:pic>
      <p:sp>
        <p:nvSpPr>
          <p:cNvPr id="331" name="PlaceHolder 2"/>
          <p:cNvSpPr>
            <a:spLocks noGrp="1"/>
          </p:cNvSpPr>
          <p:nvPr>
            <p:ph type="sldNum" idx="3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B432548-BD9C-431E-9B6B-25C5B4BAE62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2" name="Rectangle 6"/>
          <p:cNvSpPr/>
          <p:nvPr/>
        </p:nvSpPr>
        <p:spPr>
          <a:xfrm>
            <a:off x="0" y="3581280"/>
            <a:ext cx="8534160" cy="251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360" rIns="90360" tIns="44280" bIns="44280" anchor="t">
            <a:noAutofit/>
          </a:bodyPr>
          <a:p>
            <a:pPr lvl="1" marL="743040" indent="-285840">
              <a:lnSpc>
                <a:spcPct val="100000"/>
              </a:lnSpc>
              <a:spcBef>
                <a:spcPts val="420"/>
              </a:spcBef>
              <a:buClr>
                <a:srgbClr val="c0504d"/>
              </a:buClr>
              <a:buSzPct val="70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NewBaskerville-Roman"/>
              </a:rPr>
              <a:t>Let </a:t>
            </a:r>
            <a:r>
              <a:rPr b="0" i="1" lang="en-US" sz="2100" spc="-1" strike="noStrike">
                <a:solidFill>
                  <a:srgbClr val="000000"/>
                </a:solidFill>
                <a:latin typeface="NewBaskerville-Italic"/>
              </a:rPr>
              <a:t>A </a:t>
            </a:r>
            <a:r>
              <a:rPr b="0" lang="en-US" sz="2100" spc="-1" strike="noStrike">
                <a:solidFill>
                  <a:srgbClr val="000000"/>
                </a:solidFill>
                <a:latin typeface="MTSYN"/>
              </a:rPr>
              <a:t>= {</a:t>
            </a:r>
            <a:r>
              <a:rPr b="0" lang="en-US" sz="2100" spc="-1" strike="noStrike">
                <a:solidFill>
                  <a:srgbClr val="000000"/>
                </a:solidFill>
                <a:latin typeface="NewBaskerville-Roman"/>
              </a:rPr>
              <a:t>1, 2, 3, 4</a:t>
            </a:r>
            <a:r>
              <a:rPr b="0" lang="en-US" sz="2100" spc="-1" strike="noStrike">
                <a:solidFill>
                  <a:srgbClr val="000000"/>
                </a:solidFill>
                <a:latin typeface="MTSYN"/>
              </a:rPr>
              <a:t>} </a:t>
            </a:r>
            <a:r>
              <a:rPr b="0" lang="en-US" sz="2100" spc="-1" strike="noStrike">
                <a:solidFill>
                  <a:srgbClr val="000000"/>
                </a:solidFill>
                <a:latin typeface="NewBaskerville-Roman"/>
              </a:rPr>
              <a:t>and </a:t>
            </a:r>
            <a:r>
              <a:rPr b="0" i="1" lang="en-US" sz="2100" spc="-1" strike="noStrike">
                <a:solidFill>
                  <a:srgbClr val="000000"/>
                </a:solidFill>
                <a:latin typeface="NewBaskerville-Italic"/>
              </a:rPr>
              <a:t>B </a:t>
            </a:r>
            <a:r>
              <a:rPr b="0" lang="en-US" sz="2100" spc="-1" strike="noStrike">
                <a:solidFill>
                  <a:srgbClr val="000000"/>
                </a:solidFill>
                <a:latin typeface="MTSYN"/>
              </a:rPr>
              <a:t>= {</a:t>
            </a:r>
            <a:r>
              <a:rPr b="0" i="1" lang="en-US" sz="2100" spc="-1" strike="noStrike">
                <a:solidFill>
                  <a:srgbClr val="000000"/>
                </a:solidFill>
                <a:latin typeface="NewBaskerville-Italic"/>
              </a:rPr>
              <a:t>p</a:t>
            </a:r>
            <a:r>
              <a:rPr b="0" lang="en-US" sz="2100" spc="-1" strike="noStrike">
                <a:solidFill>
                  <a:srgbClr val="000000"/>
                </a:solidFill>
                <a:latin typeface="NewBaskerville-Roman"/>
              </a:rPr>
              <a:t>, </a:t>
            </a:r>
            <a:r>
              <a:rPr b="0" i="1" lang="en-US" sz="2100" spc="-1" strike="noStrike">
                <a:solidFill>
                  <a:srgbClr val="000000"/>
                </a:solidFill>
                <a:latin typeface="NewBaskerville-Italic"/>
              </a:rPr>
              <a:t>q</a:t>
            </a:r>
            <a:r>
              <a:rPr b="0" lang="en-US" sz="2100" spc="-1" strike="noStrike">
                <a:solidFill>
                  <a:srgbClr val="000000"/>
                </a:solidFill>
                <a:latin typeface="NewBaskerville-Roman"/>
              </a:rPr>
              <a:t>, </a:t>
            </a:r>
            <a:r>
              <a:rPr b="0" i="1" lang="en-US" sz="2100" spc="-1" strike="noStrike">
                <a:solidFill>
                  <a:srgbClr val="000000"/>
                </a:solidFill>
                <a:latin typeface="NewBaskerville-Italic"/>
              </a:rPr>
              <a:t>r</a:t>
            </a:r>
            <a:r>
              <a:rPr b="0" lang="en-US" sz="2100" spc="-1" strike="noStrike">
                <a:solidFill>
                  <a:srgbClr val="000000"/>
                </a:solidFill>
                <a:latin typeface="MTSYN"/>
              </a:rPr>
              <a:t>}</a:t>
            </a:r>
            <a:r>
              <a:rPr b="0" i="1" lang="en-US" sz="2100" spc="-1" strike="noStrike">
                <a:solidFill>
                  <a:srgbClr val="000000"/>
                </a:solidFill>
                <a:latin typeface="MTMI"/>
              </a:rPr>
              <a:t>. </a:t>
            </a:r>
            <a:r>
              <a:rPr b="0" lang="en-US" sz="2100" spc="-1" strike="noStrike">
                <a:solidFill>
                  <a:srgbClr val="000000"/>
                </a:solidFill>
                <a:latin typeface="NewBaskerville-Roman"/>
              </a:rPr>
              <a:t>Let </a:t>
            </a:r>
            <a:r>
              <a:rPr b="0" i="1" lang="en-US" sz="2100" spc="-1" strike="noStrike">
                <a:solidFill>
                  <a:srgbClr val="000000"/>
                </a:solidFill>
                <a:latin typeface="NewBaskerville-Italic"/>
              </a:rPr>
              <a:t>R </a:t>
            </a:r>
            <a:r>
              <a:rPr b="0" lang="en-US" sz="2100" spc="-1" strike="noStrike">
                <a:solidFill>
                  <a:srgbClr val="000000"/>
                </a:solidFill>
                <a:latin typeface="MTSYN"/>
              </a:rPr>
              <a:t>= {</a:t>
            </a:r>
            <a:r>
              <a:rPr b="0" i="1" lang="en-US" sz="2100" spc="-1" strike="noStrike">
                <a:solidFill>
                  <a:srgbClr val="000000"/>
                </a:solidFill>
                <a:latin typeface="MTMI"/>
              </a:rPr>
              <a:t>(</a:t>
            </a:r>
            <a:r>
              <a:rPr b="0" lang="en-US" sz="2100" spc="-1" strike="noStrike">
                <a:solidFill>
                  <a:srgbClr val="000000"/>
                </a:solidFill>
                <a:latin typeface="NewBaskerville-Roman"/>
              </a:rPr>
              <a:t>1, </a:t>
            </a:r>
            <a:r>
              <a:rPr b="0" i="1" lang="en-US" sz="2100" spc="-1" strike="noStrike">
                <a:solidFill>
                  <a:srgbClr val="000000"/>
                </a:solidFill>
                <a:latin typeface="NewBaskerville-Italic"/>
              </a:rPr>
              <a:t>q</a:t>
            </a:r>
            <a:r>
              <a:rPr b="0" i="1" lang="en-US" sz="2100" spc="-1" strike="noStrike">
                <a:solidFill>
                  <a:srgbClr val="000000"/>
                </a:solidFill>
                <a:latin typeface="MTMI"/>
              </a:rPr>
              <a:t>)</a:t>
            </a:r>
            <a:r>
              <a:rPr b="0" lang="en-US" sz="2100" spc="-1" strike="noStrike">
                <a:solidFill>
                  <a:srgbClr val="000000"/>
                </a:solidFill>
                <a:latin typeface="NewBaskerville-Roman"/>
              </a:rPr>
              <a:t>, </a:t>
            </a:r>
            <a:r>
              <a:rPr b="0" i="1" lang="en-US" sz="2100" spc="-1" strike="noStrike">
                <a:solidFill>
                  <a:srgbClr val="000000"/>
                </a:solidFill>
                <a:latin typeface="MTMI"/>
              </a:rPr>
              <a:t>(</a:t>
            </a:r>
            <a:r>
              <a:rPr b="0" lang="en-US" sz="2100" spc="-1" strike="noStrike">
                <a:solidFill>
                  <a:srgbClr val="000000"/>
                </a:solidFill>
                <a:latin typeface="NewBaskerville-Roman"/>
              </a:rPr>
              <a:t>2, </a:t>
            </a:r>
            <a:r>
              <a:rPr b="0" i="1" lang="en-US" sz="2100" spc="-1" strike="noStrike">
                <a:solidFill>
                  <a:srgbClr val="000000"/>
                </a:solidFill>
                <a:latin typeface="NewBaskerville-Italic"/>
              </a:rPr>
              <a:t>r </a:t>
            </a:r>
            <a:r>
              <a:rPr b="0" i="1" lang="en-US" sz="2100" spc="-1" strike="noStrike">
                <a:solidFill>
                  <a:srgbClr val="000000"/>
                </a:solidFill>
                <a:latin typeface="MTMI"/>
              </a:rPr>
              <a:t>)</a:t>
            </a:r>
            <a:r>
              <a:rPr b="0" lang="en-US" sz="2100" spc="-1" strike="noStrike">
                <a:solidFill>
                  <a:srgbClr val="000000"/>
                </a:solidFill>
                <a:latin typeface="NewBaskerville-Roman"/>
              </a:rPr>
              <a:t>, </a:t>
            </a:r>
            <a:r>
              <a:rPr b="0" i="1" lang="en-US" sz="2100" spc="-1" strike="noStrike">
                <a:solidFill>
                  <a:srgbClr val="000000"/>
                </a:solidFill>
                <a:latin typeface="MTMI"/>
              </a:rPr>
              <a:t>(</a:t>
            </a:r>
            <a:r>
              <a:rPr b="0" lang="en-US" sz="2100" spc="-1" strike="noStrike">
                <a:solidFill>
                  <a:srgbClr val="000000"/>
                </a:solidFill>
                <a:latin typeface="NewBaskerville-Roman"/>
              </a:rPr>
              <a:t>3, </a:t>
            </a:r>
            <a:r>
              <a:rPr b="0" i="1" lang="en-US" sz="2100" spc="-1" strike="noStrike">
                <a:solidFill>
                  <a:srgbClr val="000000"/>
                </a:solidFill>
                <a:latin typeface="NewBaskerville-Italic"/>
              </a:rPr>
              <a:t>q</a:t>
            </a:r>
            <a:r>
              <a:rPr b="0" i="1" lang="en-US" sz="2100" spc="-1" strike="noStrike">
                <a:solidFill>
                  <a:srgbClr val="000000"/>
                </a:solidFill>
                <a:latin typeface="MTMI"/>
              </a:rPr>
              <a:t>)</a:t>
            </a:r>
            <a:r>
              <a:rPr b="0" lang="en-US" sz="2100" spc="-1" strike="noStrike">
                <a:solidFill>
                  <a:srgbClr val="000000"/>
                </a:solidFill>
                <a:latin typeface="NewBaskerville-Roman"/>
              </a:rPr>
              <a:t>,    </a:t>
            </a:r>
            <a:r>
              <a:rPr b="0" i="1" lang="en-US" sz="2100" spc="-1" strike="noStrike">
                <a:solidFill>
                  <a:srgbClr val="000000"/>
                </a:solidFill>
                <a:latin typeface="MTMI"/>
              </a:rPr>
              <a:t>(</a:t>
            </a:r>
            <a:r>
              <a:rPr b="0" lang="en-US" sz="2100" spc="-1" strike="noStrike">
                <a:solidFill>
                  <a:srgbClr val="000000"/>
                </a:solidFill>
                <a:latin typeface="NewBaskerville-Roman"/>
              </a:rPr>
              <a:t>4, </a:t>
            </a:r>
            <a:r>
              <a:rPr b="0" i="1" lang="en-US" sz="2100" spc="-1" strike="noStrike">
                <a:solidFill>
                  <a:srgbClr val="000000"/>
                </a:solidFill>
                <a:latin typeface="NewBaskerville-Italic"/>
              </a:rPr>
              <a:t>p</a:t>
            </a:r>
            <a:r>
              <a:rPr b="0" i="1" lang="en-US" sz="2100" spc="-1" strike="noStrike">
                <a:solidFill>
                  <a:srgbClr val="000000"/>
                </a:solidFill>
                <a:latin typeface="MTMI"/>
              </a:rPr>
              <a:t>)</a:t>
            </a:r>
            <a:r>
              <a:rPr b="0" lang="en-US" sz="2100" spc="-1" strike="noStrike">
                <a:solidFill>
                  <a:srgbClr val="000000"/>
                </a:solidFill>
                <a:latin typeface="MTSYN"/>
              </a:rPr>
              <a:t>}</a:t>
            </a:r>
            <a:r>
              <a:rPr b="0" lang="en-US" sz="2100" spc="-1" strike="noStrike">
                <a:solidFill>
                  <a:srgbClr val="000000"/>
                </a:solidFill>
                <a:latin typeface="NewBaskerville-Roman"/>
              </a:rPr>
              <a:t>. Then </a:t>
            </a:r>
            <a:r>
              <a:rPr b="0" i="1" lang="en-US" sz="2100" spc="-1" strike="noStrike">
                <a:solidFill>
                  <a:srgbClr val="000000"/>
                </a:solidFill>
                <a:latin typeface="NewBaskerville-Italic"/>
              </a:rPr>
              <a:t>R</a:t>
            </a:r>
            <a:r>
              <a:rPr b="0" lang="en-US" sz="2100" spc="-1" strike="noStrike" baseline="30000">
                <a:solidFill>
                  <a:srgbClr val="000000"/>
                </a:solidFill>
                <a:latin typeface="MTSYN"/>
              </a:rPr>
              <a:t>−</a:t>
            </a:r>
            <a:r>
              <a:rPr b="0" lang="en-US" sz="2100" spc="-1" strike="noStrike" baseline="30000">
                <a:solidFill>
                  <a:srgbClr val="000000"/>
                </a:solidFill>
                <a:latin typeface="NewBaskerville-Roman"/>
              </a:rPr>
              <a:t>1</a:t>
            </a:r>
            <a:r>
              <a:rPr b="0" lang="en-US" sz="2100" spc="-1" strike="noStrike">
                <a:solidFill>
                  <a:srgbClr val="000000"/>
                </a:solidFill>
                <a:latin typeface="NewBaskerville-Roman"/>
              </a:rPr>
              <a:t> </a:t>
            </a:r>
            <a:r>
              <a:rPr b="0" lang="en-US" sz="2100" spc="-1" strike="noStrike">
                <a:solidFill>
                  <a:srgbClr val="000000"/>
                </a:solidFill>
                <a:latin typeface="MTSYN"/>
              </a:rPr>
              <a:t>= {</a:t>
            </a:r>
            <a:r>
              <a:rPr b="0" i="1" lang="en-US" sz="2100" spc="-1" strike="noStrike">
                <a:solidFill>
                  <a:srgbClr val="000000"/>
                </a:solidFill>
                <a:latin typeface="MTMI"/>
              </a:rPr>
              <a:t>(</a:t>
            </a:r>
            <a:r>
              <a:rPr b="0" i="1" lang="en-US" sz="2100" spc="-1" strike="noStrike">
                <a:solidFill>
                  <a:srgbClr val="000000"/>
                </a:solidFill>
                <a:latin typeface="NewBaskerville-Italic"/>
              </a:rPr>
              <a:t>q</a:t>
            </a:r>
            <a:r>
              <a:rPr b="0" lang="en-US" sz="2100" spc="-1" strike="noStrike">
                <a:solidFill>
                  <a:srgbClr val="000000"/>
                </a:solidFill>
                <a:latin typeface="NewBaskerville-Roman"/>
              </a:rPr>
              <a:t>, 1</a:t>
            </a:r>
            <a:r>
              <a:rPr b="0" i="1" lang="en-US" sz="2100" spc="-1" strike="noStrike">
                <a:solidFill>
                  <a:srgbClr val="000000"/>
                </a:solidFill>
                <a:latin typeface="MTMI"/>
              </a:rPr>
              <a:t>)</a:t>
            </a:r>
            <a:r>
              <a:rPr b="0" lang="en-US" sz="2100" spc="-1" strike="noStrike">
                <a:solidFill>
                  <a:srgbClr val="000000"/>
                </a:solidFill>
                <a:latin typeface="NewBaskerville-Roman"/>
              </a:rPr>
              <a:t>, </a:t>
            </a:r>
            <a:r>
              <a:rPr b="0" i="1" lang="en-US" sz="2100" spc="-1" strike="noStrike">
                <a:solidFill>
                  <a:srgbClr val="000000"/>
                </a:solidFill>
                <a:latin typeface="MTMI"/>
              </a:rPr>
              <a:t>(</a:t>
            </a:r>
            <a:r>
              <a:rPr b="0" i="1" lang="en-US" sz="2100" spc="-1" strike="noStrike">
                <a:solidFill>
                  <a:srgbClr val="000000"/>
                </a:solidFill>
                <a:latin typeface="NewBaskerville-Italic"/>
              </a:rPr>
              <a:t>r </a:t>
            </a:r>
            <a:r>
              <a:rPr b="0" lang="en-US" sz="2100" spc="-1" strike="noStrike">
                <a:solidFill>
                  <a:srgbClr val="000000"/>
                </a:solidFill>
                <a:latin typeface="NewBaskerville-Roman"/>
              </a:rPr>
              <a:t>, 2</a:t>
            </a:r>
            <a:r>
              <a:rPr b="0" i="1" lang="en-US" sz="2100" spc="-1" strike="noStrike">
                <a:solidFill>
                  <a:srgbClr val="000000"/>
                </a:solidFill>
                <a:latin typeface="MTMI"/>
              </a:rPr>
              <a:t>)</a:t>
            </a:r>
            <a:r>
              <a:rPr b="0" lang="en-US" sz="2100" spc="-1" strike="noStrike">
                <a:solidFill>
                  <a:srgbClr val="000000"/>
                </a:solidFill>
                <a:latin typeface="NewBaskerville-Roman"/>
              </a:rPr>
              <a:t>, </a:t>
            </a:r>
            <a:r>
              <a:rPr b="0" i="1" lang="en-US" sz="2100" spc="-1" strike="noStrike">
                <a:solidFill>
                  <a:srgbClr val="000000"/>
                </a:solidFill>
                <a:latin typeface="MTMI"/>
              </a:rPr>
              <a:t>(</a:t>
            </a:r>
            <a:r>
              <a:rPr b="0" i="1" lang="en-US" sz="2100" spc="-1" strike="noStrike">
                <a:solidFill>
                  <a:srgbClr val="000000"/>
                </a:solidFill>
                <a:latin typeface="NewBaskerville-Italic"/>
              </a:rPr>
              <a:t>q</a:t>
            </a:r>
            <a:r>
              <a:rPr b="0" lang="en-US" sz="2100" spc="-1" strike="noStrike">
                <a:solidFill>
                  <a:srgbClr val="000000"/>
                </a:solidFill>
                <a:latin typeface="NewBaskerville-Roman"/>
              </a:rPr>
              <a:t>, 3</a:t>
            </a:r>
            <a:r>
              <a:rPr b="0" i="1" lang="en-US" sz="2100" spc="-1" strike="noStrike">
                <a:solidFill>
                  <a:srgbClr val="000000"/>
                </a:solidFill>
                <a:latin typeface="MTMI"/>
              </a:rPr>
              <a:t>)</a:t>
            </a:r>
            <a:r>
              <a:rPr b="0" lang="en-US" sz="2100" spc="-1" strike="noStrike">
                <a:solidFill>
                  <a:srgbClr val="000000"/>
                </a:solidFill>
                <a:latin typeface="NewBaskerville-Roman"/>
              </a:rPr>
              <a:t>, </a:t>
            </a:r>
            <a:r>
              <a:rPr b="0" i="1" lang="en-US" sz="2100" spc="-1" strike="noStrike">
                <a:solidFill>
                  <a:srgbClr val="000000"/>
                </a:solidFill>
                <a:latin typeface="MTMI"/>
              </a:rPr>
              <a:t>(</a:t>
            </a:r>
            <a:r>
              <a:rPr b="0" i="1" lang="en-US" sz="2100" spc="-1" strike="noStrike">
                <a:solidFill>
                  <a:srgbClr val="000000"/>
                </a:solidFill>
                <a:latin typeface="NewBaskerville-Italic"/>
              </a:rPr>
              <a:t>p</a:t>
            </a:r>
            <a:r>
              <a:rPr b="0" lang="en-US" sz="2100" spc="-1" strike="noStrike">
                <a:solidFill>
                  <a:srgbClr val="000000"/>
                </a:solidFill>
                <a:latin typeface="NewBaskerville-Roman"/>
              </a:rPr>
              <a:t>, 4</a:t>
            </a:r>
            <a:r>
              <a:rPr b="0" i="1" lang="en-US" sz="2100" spc="-1" strike="noStrike">
                <a:solidFill>
                  <a:srgbClr val="000000"/>
                </a:solidFill>
                <a:latin typeface="MTMI"/>
              </a:rPr>
              <a:t>)</a:t>
            </a:r>
            <a:r>
              <a:rPr b="0" lang="en-US" sz="2100" spc="-1" strike="noStrike">
                <a:solidFill>
                  <a:srgbClr val="000000"/>
                </a:solidFill>
                <a:latin typeface="MTSYN"/>
              </a:rPr>
              <a:t>}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20"/>
              </a:spcBef>
              <a:buClr>
                <a:srgbClr val="c0504d"/>
              </a:buClr>
              <a:buSzPct val="70000"/>
              <a:buFont typeface="Wingdings" charset="2"/>
              <a:buChar char=""/>
            </a:pPr>
            <a:r>
              <a:rPr b="0" lang="en-US" sz="2100" spc="-1" strike="noStrike">
                <a:solidFill>
                  <a:srgbClr val="000000"/>
                </a:solidFill>
                <a:latin typeface="NewBaskerville-Roman"/>
              </a:rPr>
              <a:t>To find </a:t>
            </a:r>
            <a:r>
              <a:rPr b="0" i="1" lang="en-US" sz="2100" spc="-1" strike="noStrike">
                <a:solidFill>
                  <a:srgbClr val="000000"/>
                </a:solidFill>
                <a:latin typeface="NewBaskerville-Italic"/>
              </a:rPr>
              <a:t>R</a:t>
            </a:r>
            <a:r>
              <a:rPr b="0" lang="en-US" sz="2100" spc="-1" strike="noStrike" baseline="30000">
                <a:solidFill>
                  <a:srgbClr val="000000"/>
                </a:solidFill>
                <a:latin typeface="MTSYN"/>
              </a:rPr>
              <a:t>−</a:t>
            </a:r>
            <a:r>
              <a:rPr b="0" lang="en-US" sz="2100" spc="-1" strike="noStrike" baseline="30000">
                <a:solidFill>
                  <a:srgbClr val="000000"/>
                </a:solidFill>
                <a:latin typeface="NewBaskerville-Roman"/>
              </a:rPr>
              <a:t>1</a:t>
            </a:r>
            <a:r>
              <a:rPr b="0" lang="en-US" sz="2100" spc="-1" strike="noStrike">
                <a:solidFill>
                  <a:srgbClr val="000000"/>
                </a:solidFill>
                <a:latin typeface="NewBaskerville-Roman"/>
              </a:rPr>
              <a:t>, just reverse the directions of the arrows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spcBef>
                <a:spcPts val="420"/>
              </a:spcBef>
              <a:buClr>
                <a:srgbClr val="c0504d"/>
              </a:buClr>
              <a:buSzPct val="70000"/>
              <a:buFont typeface="Wingdings" charset="2"/>
              <a:buChar char=""/>
            </a:pPr>
            <a:r>
              <a:rPr b="0" i="1" lang="en-US" sz="2100" spc="-1" strike="noStrike">
                <a:solidFill>
                  <a:srgbClr val="000000"/>
                </a:solidFill>
                <a:latin typeface="CMSY10"/>
              </a:rPr>
              <a:t>D</a:t>
            </a:r>
            <a:r>
              <a:rPr b="0" i="1" lang="en-US" sz="2100" spc="-1" strike="noStrike">
                <a:solidFill>
                  <a:srgbClr val="000000"/>
                </a:solidFill>
                <a:latin typeface="MTMI"/>
              </a:rPr>
              <a:t>(</a:t>
            </a:r>
            <a:r>
              <a:rPr b="0" i="1" lang="en-US" sz="2100" spc="-1" strike="noStrike">
                <a:solidFill>
                  <a:srgbClr val="000000"/>
                </a:solidFill>
                <a:latin typeface="NewBaskerville-Italic"/>
              </a:rPr>
              <a:t>R</a:t>
            </a:r>
            <a:r>
              <a:rPr b="0" i="1" lang="en-US" sz="2100" spc="-1" strike="noStrike">
                <a:solidFill>
                  <a:srgbClr val="000000"/>
                </a:solidFill>
                <a:latin typeface="MTMI"/>
              </a:rPr>
              <a:t>) </a:t>
            </a:r>
            <a:r>
              <a:rPr b="0" lang="en-US" sz="2100" spc="-1" strike="noStrike">
                <a:solidFill>
                  <a:srgbClr val="000000"/>
                </a:solidFill>
                <a:latin typeface="MTSYN"/>
              </a:rPr>
              <a:t>= {</a:t>
            </a:r>
            <a:r>
              <a:rPr b="0" lang="en-US" sz="2100" spc="-1" strike="noStrike">
                <a:solidFill>
                  <a:srgbClr val="000000"/>
                </a:solidFill>
                <a:latin typeface="NewBaskerville-Roman"/>
              </a:rPr>
              <a:t>1, 2, 3, 4</a:t>
            </a:r>
            <a:r>
              <a:rPr b="0" lang="en-US" sz="2100" spc="-1" strike="noStrike">
                <a:solidFill>
                  <a:srgbClr val="000000"/>
                </a:solidFill>
                <a:latin typeface="MTSYN"/>
              </a:rPr>
              <a:t>} = </a:t>
            </a:r>
            <a:r>
              <a:rPr b="0" lang="en-US" sz="2100" spc="-1" strike="noStrike">
                <a:solidFill>
                  <a:srgbClr val="000000"/>
                </a:solidFill>
                <a:latin typeface="NewBaskerville-Roman"/>
              </a:rPr>
              <a:t>Im</a:t>
            </a:r>
            <a:r>
              <a:rPr b="0" i="1" lang="en-US" sz="2100" spc="-1" strike="noStrike">
                <a:solidFill>
                  <a:srgbClr val="000000"/>
                </a:solidFill>
                <a:latin typeface="MTMI"/>
              </a:rPr>
              <a:t>(</a:t>
            </a:r>
            <a:r>
              <a:rPr b="0" i="1" lang="en-US" sz="2100" spc="-1" strike="noStrike">
                <a:solidFill>
                  <a:srgbClr val="000000"/>
                </a:solidFill>
                <a:latin typeface="NewBaskerville-Italic"/>
              </a:rPr>
              <a:t>R</a:t>
            </a:r>
            <a:r>
              <a:rPr b="0" lang="en-US" sz="2100" spc="-1" strike="noStrike" baseline="30000">
                <a:solidFill>
                  <a:srgbClr val="000000"/>
                </a:solidFill>
                <a:latin typeface="MTSYN"/>
              </a:rPr>
              <a:t>−</a:t>
            </a:r>
            <a:r>
              <a:rPr b="0" lang="en-US" sz="2100" spc="-1" strike="noStrike" baseline="30000">
                <a:solidFill>
                  <a:srgbClr val="000000"/>
                </a:solidFill>
                <a:latin typeface="NewBaskerville-Roman"/>
              </a:rPr>
              <a:t>1</a:t>
            </a:r>
            <a:r>
              <a:rPr b="0" i="1" lang="en-US" sz="2100" spc="-1" strike="noStrike">
                <a:solidFill>
                  <a:srgbClr val="000000"/>
                </a:solidFill>
                <a:latin typeface="MTMI"/>
              </a:rPr>
              <a:t>)</a:t>
            </a:r>
            <a:r>
              <a:rPr b="0" lang="en-US" sz="2100" spc="-1" strike="noStrike">
                <a:solidFill>
                  <a:srgbClr val="000000"/>
                </a:solidFill>
                <a:latin typeface="NewBaskerville-Roman"/>
              </a:rPr>
              <a:t>, Im</a:t>
            </a:r>
            <a:r>
              <a:rPr b="0" i="1" lang="en-US" sz="2100" spc="-1" strike="noStrike">
                <a:solidFill>
                  <a:srgbClr val="000000"/>
                </a:solidFill>
                <a:latin typeface="MTMI"/>
              </a:rPr>
              <a:t>(</a:t>
            </a:r>
            <a:r>
              <a:rPr b="0" i="1" lang="en-US" sz="2100" spc="-1" strike="noStrike">
                <a:solidFill>
                  <a:srgbClr val="000000"/>
                </a:solidFill>
                <a:latin typeface="NewBaskerville-Italic"/>
              </a:rPr>
              <a:t>R</a:t>
            </a:r>
            <a:r>
              <a:rPr b="0" i="1" lang="en-US" sz="2100" spc="-1" strike="noStrike">
                <a:solidFill>
                  <a:srgbClr val="000000"/>
                </a:solidFill>
                <a:latin typeface="MTMI"/>
              </a:rPr>
              <a:t>) </a:t>
            </a:r>
            <a:r>
              <a:rPr b="0" lang="en-US" sz="2100" spc="-1" strike="noStrike">
                <a:solidFill>
                  <a:srgbClr val="000000"/>
                </a:solidFill>
                <a:latin typeface="MTSYN"/>
              </a:rPr>
              <a:t>= {</a:t>
            </a:r>
            <a:r>
              <a:rPr b="0" i="1" lang="en-US" sz="2100" spc="-1" strike="noStrike">
                <a:solidFill>
                  <a:srgbClr val="000000"/>
                </a:solidFill>
                <a:latin typeface="NewBaskerville-Italic"/>
              </a:rPr>
              <a:t>p</a:t>
            </a:r>
            <a:r>
              <a:rPr b="0" lang="en-US" sz="2100" spc="-1" strike="noStrike">
                <a:solidFill>
                  <a:srgbClr val="000000"/>
                </a:solidFill>
                <a:latin typeface="NewBaskerville-Roman"/>
              </a:rPr>
              <a:t>, </a:t>
            </a:r>
            <a:r>
              <a:rPr b="0" i="1" lang="en-US" sz="2100" spc="-1" strike="noStrike">
                <a:solidFill>
                  <a:srgbClr val="000000"/>
                </a:solidFill>
                <a:latin typeface="NewBaskerville-Italic"/>
              </a:rPr>
              <a:t>q</a:t>
            </a:r>
            <a:r>
              <a:rPr b="0" lang="en-US" sz="2100" spc="-1" strike="noStrike">
                <a:solidFill>
                  <a:srgbClr val="000000"/>
                </a:solidFill>
                <a:latin typeface="NewBaskerville-Roman"/>
              </a:rPr>
              <a:t>, </a:t>
            </a:r>
            <a:r>
              <a:rPr b="0" i="1" lang="en-US" sz="2100" spc="-1" strike="noStrike">
                <a:solidFill>
                  <a:srgbClr val="000000"/>
                </a:solidFill>
                <a:latin typeface="NewBaskerville-Italic"/>
              </a:rPr>
              <a:t>r</a:t>
            </a:r>
            <a:r>
              <a:rPr b="0" lang="en-US" sz="2100" spc="-1" strike="noStrike">
                <a:solidFill>
                  <a:srgbClr val="000000"/>
                </a:solidFill>
                <a:latin typeface="MTSYN"/>
              </a:rPr>
              <a:t>} = </a:t>
            </a:r>
            <a:r>
              <a:rPr b="0" i="1" lang="en-US" sz="2100" spc="-1" strike="noStrike">
                <a:solidFill>
                  <a:srgbClr val="000000"/>
                </a:solidFill>
                <a:latin typeface="CMSY10"/>
              </a:rPr>
              <a:t>D</a:t>
            </a:r>
            <a:r>
              <a:rPr b="0" i="1" lang="en-US" sz="2100" spc="-1" strike="noStrike">
                <a:solidFill>
                  <a:srgbClr val="000000"/>
                </a:solidFill>
                <a:latin typeface="MTMI"/>
              </a:rPr>
              <a:t>(</a:t>
            </a:r>
            <a:r>
              <a:rPr b="0" i="1" lang="en-US" sz="2100" spc="-1" strike="noStrike">
                <a:solidFill>
                  <a:srgbClr val="000000"/>
                </a:solidFill>
                <a:latin typeface="NewBaskerville-Italic"/>
              </a:rPr>
              <a:t>R</a:t>
            </a:r>
            <a:r>
              <a:rPr b="0" lang="en-US" sz="2100" spc="-1" strike="noStrike" baseline="30000">
                <a:solidFill>
                  <a:srgbClr val="000000"/>
                </a:solidFill>
                <a:latin typeface="MTSYN"/>
              </a:rPr>
              <a:t>−</a:t>
            </a:r>
            <a:r>
              <a:rPr b="0" lang="en-US" sz="2100" spc="-1" strike="noStrike" baseline="30000">
                <a:solidFill>
                  <a:srgbClr val="000000"/>
                </a:solidFill>
                <a:latin typeface="NewBaskerville-Roman"/>
              </a:rPr>
              <a:t>1</a:t>
            </a:r>
            <a:r>
              <a:rPr b="0" i="1" lang="en-US" sz="2100" spc="-1" strike="noStrike">
                <a:solidFill>
                  <a:srgbClr val="000000"/>
                </a:solidFill>
                <a:latin typeface="MTMI"/>
              </a:rPr>
              <a:t>)</a:t>
            </a:r>
            <a:endParaRPr b="0" lang="en-IN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PlaceHolder 1"/>
          <p:cNvSpPr>
            <a:spLocks noGrp="1"/>
          </p:cNvSpPr>
          <p:nvPr>
            <p:ph type="title"/>
          </p:nvPr>
        </p:nvSpPr>
        <p:spPr>
          <a:xfrm>
            <a:off x="1370160" y="301680"/>
            <a:ext cx="7313400" cy="761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Inverse of Relations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4" name="PlaceHolder 2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8971FA2-B1BE-4E28-960D-D2159CC44C1A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35" name="Picture 5" descr="Picture1"/>
          <p:cNvPicPr/>
          <p:nvPr/>
        </p:nvPicPr>
        <p:blipFill>
          <a:blip r:embed="rId1"/>
          <a:stretch/>
        </p:blipFill>
        <p:spPr>
          <a:xfrm>
            <a:off x="369720" y="1816200"/>
            <a:ext cx="8402400" cy="3225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B0B573EC6A244CBB1320D8E6061CD0" ma:contentTypeVersion="19" ma:contentTypeDescription="Create a new document." ma:contentTypeScope="" ma:versionID="bb7534a7aa99b8f30ff0f45faaeddfca">
  <xsd:schema xmlns:xsd="http://www.w3.org/2001/XMLSchema" xmlns:xs="http://www.w3.org/2001/XMLSchema" xmlns:p="http://schemas.microsoft.com/office/2006/metadata/properties" xmlns:ns2="d12f77d6-7435-44c9-91b9-005915f196b3" xmlns:ns3="a14683dc-acff-4aa3-9ceb-a35f8ebed1f0" targetNamespace="http://schemas.microsoft.com/office/2006/metadata/properties" ma:root="true" ma:fieldsID="a2728a0ab8cc7549eba2e8f10c988538" ns2:_="" ns3:_="">
    <xsd:import namespace="d12f77d6-7435-44c9-91b9-005915f196b3"/>
    <xsd:import namespace="a14683dc-acff-4aa3-9ceb-a35f8ebed1f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TaxCatchAll" minOccurs="0"/>
                <xsd:element ref="ns2:lcf76f155ced4ddcb4097134ff3c332f" minOccurs="0"/>
                <xsd:element ref="ns2:Size"/>
                <xsd:element ref="ns2:UpdatedB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2f77d6-7435-44c9-91b9-005915f196b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34f2db7-5c9e-4885-aa5f-8b428826e26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Size" ma:index="23" ma:displayName="Size" ma:format="Dropdown" ma:internalName="Size">
      <xsd:simpleType>
        <xsd:restriction base="dms:Text">
          <xsd:maxLength value="255"/>
        </xsd:restriction>
      </xsd:simpleType>
    </xsd:element>
    <xsd:element name="UpdatedBy" ma:index="24" nillable="true" ma:displayName="Updated By" ma:format="Dropdown" ma:list="UserInfo" ma:SharePointGroup="0" ma:internalName="UpdatedBy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4683dc-acff-4aa3-9ceb-a35f8ebed1f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707f9c4a-995e-4db6-9467-dbc957b4dbb6}" ma:internalName="TaxCatchAll" ma:showField="CatchAllData" ma:web="a14683dc-acff-4aa3-9ceb-a35f8ebed1f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12f77d6-7435-44c9-91b9-005915f196b3">
      <Terms xmlns="http://schemas.microsoft.com/office/infopath/2007/PartnerControls"/>
    </lcf76f155ced4ddcb4097134ff3c332f>
    <UpdatedBy xmlns="d12f77d6-7435-44c9-91b9-005915f196b3">
      <UserInfo>
        <DisplayName/>
        <AccountId xsi:nil="true"/>
        <AccountType/>
      </UserInfo>
    </UpdatedBy>
    <TaxCatchAll xmlns="a14683dc-acff-4aa3-9ceb-a35f8ebed1f0" xsi:nil="true"/>
    <Size xmlns="d12f77d6-7435-44c9-91b9-005915f196b3"/>
  </documentManagement>
</p:properties>
</file>

<file path=customXml/itemProps1.xml><?xml version="1.0" encoding="utf-8"?>
<ds:datastoreItem xmlns:ds="http://schemas.openxmlformats.org/officeDocument/2006/customXml" ds:itemID="{14701B0D-03DC-4580-9994-F3AE42DE27E7}"/>
</file>

<file path=customXml/itemProps2.xml><?xml version="1.0" encoding="utf-8"?>
<ds:datastoreItem xmlns:ds="http://schemas.openxmlformats.org/officeDocument/2006/customXml" ds:itemID="{1BA1E748-ECDA-4579-BBBE-CD6EC7BAA2A8}"/>
</file>

<file path=customXml/itemProps3.xml><?xml version="1.0" encoding="utf-8"?>
<ds:datastoreItem xmlns:ds="http://schemas.openxmlformats.org/officeDocument/2006/customXml" ds:itemID="{4F56799B-B1FC-4460-A6E6-8C429A9069E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LibreOffice/7.5.5.2$Windows_X86_64 LibreOffice_project/ca8fe7424262805f223b9a2334bc7181abbcbf5e</Application>
  <AppVersion>15.0000</AppVersion>
  <Words>1826</Words>
  <Paragraphs>397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2021-10-15T16:10:02Z</dcterms:created>
  <dc:creator>admin</dc:creator>
  <dc:description/>
  <dc:language>en-IN</dc:language>
  <cp:lastModifiedBy>Rahul Karthik</cp:lastModifiedBy>
  <dcterms:modified xsi:type="dcterms:W3CDTF">2023-07-28T20:47:48Z</dcterms:modified>
  <cp:revision>2</cp:revision>
  <dc:subject/>
  <dc:title>Outline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0x01010095B0B573EC6A244CBB1320D8E6061CD0</vt:lpwstr>
  </property>
  <property fmtid="{D5CDD505-2E9C-101B-9397-08002B2CF9AE}" pid="3" name="Notes">
    <vt:i4>4</vt:i4>
  </property>
  <property fmtid="{D5CDD505-2E9C-101B-9397-08002B2CF9AE}" pid="4" name="PresentationFormat">
    <vt:lpwstr>On-screen Show (4:3)</vt:lpwstr>
  </property>
  <property fmtid="{D5CDD505-2E9C-101B-9397-08002B2CF9AE}" pid="5" name="Slides">
    <vt:i4>69</vt:i4>
  </property>
</Properties>
</file>