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4096" units="1/cm"/>
          <inkml:channelProperty channel="Y" name="resolution" value="6553.6001" units="1/cm"/>
          <inkml:channelProperty channel="F" name="resolution" value="10E-6" units="1/cm"/>
        </inkml:channelProperties>
      </inkml:inkSource>
      <inkml:timestamp xml:id="ts0" timeString="2021-11-08T08:46:27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2902 9195 4,'0'0'3,"0"0"2,0 0 0,0 0 0,0 0 2,0 0-2,0 0 2,0 0 2,0 0 1,0 0-2,0 0-2,0 0-3,0 0 3,0 0-4,0 0 0,-8 0-2,8 0 1,-9-5-1,9 5 1,0 0 0,0-3 0,0 3 0,0 0 1,0 0 0,0-4-2,0-1 0,-8 5 0,8 0 1,0 0 0,0 0 0,0 0 0,-8 0-1,8 0-1,-9 0 1,9-4 0,0 0 0,0 0 0,0 4-1,0 0 2,-8 0-1,1 0 0,7 0-1,-8 0 1,-1 0 0,9 0 1,-8 0 0,8 0-2,-8 0 0,0 0 1,-1 0 0,2 0 0,7 0 1,-12 0-2,3 0 2,1 8-1,0-8 0,8 9 0,-8-9 0,8 0 1,0 7-1,-8 2-2,-4 3 2,4-4 1,-1-8-1,9 9 0,-8-9 1,8 12-3,-12-4 3,5 4-1,-2-4 0,9 1 0,-8-2 1,8 1-1,-8 1-1,8 3 1,-13 1-1,13-2 1,-8-3 0,8 0 0,0 1 0,-8-2 1,8 2-1,-8 3 0,8-4 1,0 0-1,0 1 1,0-1-1,0 4 0,0-3-1,0-9 0,0 12 1,0-5 0,5 2 0,-2-1 1,5-1-2,-4 2 1,4-9 1,-3 9-1,3-9-1,-4 0 1,4 0 0,1 0-1,2 0 2,1 0-1,-3-6 1,-1-1-2,0 2 2,0 2-1,0-5 0,8-12 0,-8 11 1,-3-3 0,-1 4-3,0 0 2,0-1 0,0 5 0,0-4 0,-1 0 0,-3-1 0,0 6 1,0-1-2,0-4 1,0-1 0,0 5-1,4-4 1,1 0 1,-1 0 0,-4-1-2,4 2 1,0-1 1,0 0-1,0 0-2,0-1 2,1 1 0,-1 4 0,-4 1 0,0-6 1,0 5-1,0 0 0</inkml:trace>
  <inkml:trace contextRef="#ctx0" brushRef="#br0" timeOffset="367">2837 9244 100,'0'0'1,"0"0"0,0 0-2,0 0 0,0 0 3,0 12-2,0 12 0,0 22-1,0-31 1,0 18 0,0-17 0,0 29 1,0-24-1,8 19-1,-1-20 1,1 0 0,1 1 0,3-5 0,1-4 0,2-12 0,2 0 0,-1 0 0,1 0 1,-6 0-1,10 0 0,-17 0 2,0 0-4,-4 9 3,0-9 0,0 0-3,4 0 3,0 0-2,5-4 1,14-17-3,-6 12-8,-5-3-27</inkml:trace>
  <inkml:trace contextRef="#ctx0" brushRef="#br0" timeOffset="4156">4356 9911 2,'0'0'2,"0"0"-1,0 0 0,0 0 0,0 0 1,0 0 1,0 0 0,0 0-2,0 0 0,0 0 1,0 0-1,0 0 0,0 0 0,0 0 0,0 0 0,0 0 0,0 0 0,0 0 0,0 0 0,0 8-1,0 0 1,0 5 19,0-1-3,0 0-8,0 0-5,-9 0-2,9 5-1,-8-5 0,8 1-1,0 2 0,-7-2 0,7-1 0,0 3-1,0-2 2,-8-5-1,8 0 1,0 5-1,0-1 0,0 0 0,0 1 1,0 0-2,0 2 1,0 2 0,0 3 0,0 1 0,-9-5 1,9 4-2,0-4 1,0-4 0,0 1 0,0-1 0,0-4 0,0-8-1,0 0 2,0 0 0,0 0-2,0 0 2,5-3-1,3-6 2,-4 1-2,3-5 0,1 1-1,1-4 0,-1 4 1,-4-5 0,4 1 1,1 1-1,-5-2 0,3 0 1,-3 5-1,4 0-1,1 0 1,-1-1 0,0 5 0,1 0-1,-1 0 1,-1-1 0,1 1 0,5 4 0,-5 0 0,0-5 0,5 6 0,-2 3 1,-3 0-1,1 0 0,-5 0 0,4 0 0,-4 0 0,0 0 0,-4 12 1,0 0-2,4-12 1,-4 13 0,0-5 0,5 0 0,-2 0-1,-3 0 2,0 1-1,0-1 0,0 4 0,0-3 0,0-2 0,0 6-1,0-1 2,0 0-1,0-4 0,0 4 0,-12-3 0,4 3 1,0-5-1,8-7-1,-13 13 1,5-5 0,-3 0 0,2-8 0,-7 17 1,3-17-3,1 8 2,-3-8 0,-51 9 1,42-9-1,15 0 0,-14 0-1,14 0-1,-3 0-2,-1 0-1,2 0-1,-5 0-7,-1-9-1,5 1 1,0-1 5,12 1 4,0 0-1</inkml:trace>
  <inkml:trace contextRef="#ctx0" brushRef="#br0" timeOffset="6326">6992 8691 3,'0'0'4,"0"0"2,-8 0 6,8 0 6,-12 0-1,12 0-7,0 0-3,-7 0-4,7 0-1,0 0 1,0 0 0,0 0-2,0 0 2,0 0-2,0 0 1,0 0-1,-9 0-1,1 0 1,8 0 0,-12 0 0,3 7 0,-3-7-1,5 8 1,-2-8 0,1 0-1,-4 9 0,-1-1 2,5 0 0,-3 1-2,-2-2 1,5 1 1,0 4-2,-1-3 0,1 3-1,8-5 1,0 6 0,-7-1 0,7 0 2,0 0-1,-8-3-1,8 3 1,-9 0-1,9-3 0,0-1 2,0 4-1,0 1 0,0-1 0,0 0 2,0 0-2,0-5-1,5 2 2,3 3-2,-1-4 0,1-8 1,5 8 0,-1-8 1,-4 0-2,1 0 0,-2 0 1,1 0-3,0 0 2,1 9 0,-1-9 1,-4 8-1,4-8 0,-3 7-1,-1-7 1,3 9 1,1-9 0,0 0-1,1 0 1,3 0-1,1 0-1,-2 0 0,1-4 1,1-1 0,-1 2 2,0-1-4,0-1 2,0 2 0,-3 3 1,-1-4-2,-4 4 1,4 0 1,-4 0 0,0 0-1,-4 0-2</inkml:trace>
  <inkml:trace contextRef="#ctx0" brushRef="#br0" timeOffset="6393">7086 9004 129,'0'0'-2,"0"0"0,0 0-12,0 0-9</inkml:trace>
  <inkml:trace contextRef="#ctx0" brushRef="#br0" timeOffset="8613">5867 7286 1,'0'0'1,"-8"0"-1</inkml:trace>
  <inkml:trace contextRef="#ctx0" brushRef="#br0" timeOffset="9948">5859 7286 3,'0'0'1,"0"0"0,0 0 0,0 0 0,0 0 0,0 0 0,0 0 0,0 0 2,0 0 0,0 0 2,0 0 0,0 0-1,0 0 0,0 0-1,0 0-1,0 0-1,0 0 0,0 0 0,0 0 0,0 0 0,0 0 0,0 0 1,0 0-1,0 0 1,0 0 11,0 0-1,0 0-5,4 11-4,0-2 0,1-1-2,-1 0 0,0 0 0,-1 1-1,1-2 0,0 5 0,5 0 0,-5 1 1,0 0-1,0-1 0,0 4 1,0 0 0,0 5 0,-4 0 0,0-2-1,4 2 0,-4-6 1,5 6-1,-1-4 2,-4-5-2,0 4 0,0-4 0,0 2 0,0-2 1,0 0 0,0 0-1,3 0 0,1 1 0,0-6 1,0 5 0,0-3 0,1-1-1,-1 4-1,-4 0 2,0-4-3,0 0 2,0-8 1,0 0-2,4 0 2,0 0-1,0 0 0,-4 0 1,0 0 0,0 0 1,4 0-1,0 0 1,0 0-1,-4 0 0,5-8 0,-5-5-1,3 6 0,1-5 1,0-5 0,-4-8-2,0-6 1,0 22 0,0 1 0,0 1 0,0-2 0,-8 1-1,0 3 1,-4 1 0,-21 1 1,22 3-1,2-5 0,-15 1 0,11 4-1,-11 0 2,12 0-1,-5 0 0,9 0 0,-12 0-1,8 9 2,0-2-1,-1 1-2,2 6 2,3-7 1,-5-7-1,1 12 0,-1 1 0,2-1 1,-1-4-2,-1 4 1,13-4 1,-8 0-2,8 1 1,0-9-1,0 12 1,-8-4 1,8 4-1,-8-4 0,8 0-1,-8 5 1,8-1 0,0-4 1,0 1 0,0-2 0,0 10-2,0-9 0,8-8 2,0 8-1,0-8-2,0 8 2,0-8 2,5 0-2,-1 7 0,-5-7 0,2 0 0,3 0 0,1 0 1,-1 0-1,-1 0 0,6 0 0,4 0 0,-2 0 1,6 0-2,-4-7 0,3-1 1,0-4 0,-4 3 0,-3 2 0,-1-2 0,-4 1 0,0 0 1,-4 0-1,-4 4 1,5 4-1,-5 0-1,0 0 2,-4-4-1,0 0 0,0-1 0,0 5-1,0 0 2,0 0-3,0-4 2,0 0 1,4-4-1,0 4-2,4-1-3,-8 2-8,0-6-27</inkml:trace>
  <inkml:trace contextRef="#ctx0" brushRef="#br0" timeOffset="31319">667 14620 1,'0'0'2,"0"0"-1,0 0 0,0 0 1,0 0 0,0 0 3,0 0 1,0 0 4,0 0 4,0 0-1,0 0-5,0 0-3,0 0-2,0 0-2,0 0 0,0 0 0,0 0 1,0 0 0,0 0 2,0 0 1,0 0 1,0 0-5,0 0 1,-8 0-2,8 0 1,-8 0-1,-1 0 0,1 0 1,0 0 0,8 0 1,-7 0-2,-2 0 1,9 0 0,-12 0-1,0 0 0,-1 0 3,5 0-3,1 9 0,7-1-1,-13-8 1,5 12 0,-4-12-1,3 12 1,9-4 0,-11 1 1,3-1-1,-5 4 0,5 0 0,0-3 0,-1-2 0,1 6 1,8-1-1,0 5 0,-7-5-2,-1 0 3,8 0 0,-9-5-1,9 6 0,0-1 0,0-4 0,0 1 0,5-2 0,3 2 0,0-9 0,-1 8 0,2 0 0,-5-8 0,4 8 0,0-8 1,1 0-1,-1 0 0,-1 0 0,1 0-1,1 0 1,-1 0 0,0 0 0,0 0 0,1 0-2,-2-4 3,5-4-1,-3-4 0,-1 3 0,-4-3 0,4 0 0,-4 0 1,1-1-1,-5 1 0,0 5 1,0-5-1,0 3-2,4 1 3,-4-4 0,0 4-2,3 0 0,1 4 2,-4-1-1,0-2-1,0 2 3,0 5-3,0-4 1,0-1 0,4 2 0,4 3-1,-4 0 1,1-12 0,-1 8 0,0 4 0,-4-5 1,4 5-1,0 9-1,4 3 1,-3 17 0,-2-9 0,1 4 0,-4 0 1,4-3-2,0-1 1,4 0 0,9 18 0,-9-26 0,0 0 0,4-12 0,0 0-2,1 0-1,19 0-18,-20 0-12</inkml:trace>
  <inkml:trace contextRef="#ctx0" brushRef="#br0" timeOffset="32361">817 14405 27,'0'0'30,"0"0"-11,0 0-9,0 0-4,0 0-1,0 0-1,0 0-1,0 0 0,0 0 0,0 0 2,0 0-1,0 0 2,0 0 2,0 0-1,0 0-1,0 0 0,0 0-1,0 0-1,0 0-3,0 0 0,0 8-2,0 4 1,0 4 0,0 1 0,0-1 0,0 0 0,0 1 0,0-1 0,0 1 1,0-1-1,0 0-1,0 1 3,0-5-2,0 0 0,0 0-2,0 0 3,0-5-2,0 2 1,0-9-1,0 8 2,0-8 0,0 8-3,4-8-2,-4 9-2,5-9-12,-1 0-4,-4 0-14</inkml:trace>
  <inkml:trace contextRef="#ctx0" brushRef="#br0" timeOffset="34175">464 14552 17,'-9'0'27,"9"0"-5,-7 0-10,7 0-6,-8 0-3,8 0-1,0 0 1,0 0-2,0-5-1,0 1 2,0 4 2,0-3-3,-8 3 3,8 0-1,-13 0-3,5 0 1,0 0 1,-1 0-2,-2 0 2,3 0-2,-1 0 0,1 12 1,0-4-1,8 0 0,-13-8 0,6 12 0,7-3 0,-12-2 1,4 1-1,-1 1-1,9-2 2,-12 2 0,12-1-1,-12-1-1,4 14 2,-4-8-1,12-5-1,-13-1 1,13 2 0,-8-1 0,0 1 0,8 3 0,0-4-1,0 16 1,0-12 1,-8 0 0,8 9-1,0-9 0,0-4 0,0 8 0,0-3 0,0-1 0,0 54 0,0-59 0,0 5 0,0-4 1,0 13-1,0-14 0,4 2 0,0-1 1,0 0-1,0 1 1,0-1-1,0 4 0,1-5 0,-5 6 0,4-1 0,4 5 0,4 7 1,-4-12-1,0 1-1,-4-1 1,4 0 0,1-12 1,-1 12-1,4-12 0,0 12 0,37-12-117</inkml:trace>
  <inkml:trace contextRef="#ctx0" brushRef="#br0" timeOffset="35665">1032 14608 15,'0'0'21,"0"0"0,0 0-6,0 0-7,0 0-4,0 0 0,0 0-1,0 0-2,0 0 0,0 0 1,-8 0 0,8 0-3,0 0 2,0 9-3,0-1 4,0-1 0,0 2-2,0-1 1,0 0-1,0 0 0,0-8 1,0 16-1,0-16 2,0 9-1,8-9 0,-4 0-1,1 0 1,3 12-1,-4-12 1,0 24-1,0-11 0,-4 16 0,4-17 0,-4 0 0,0 0 0,0 4 1,0-4-1,0 4 1,0 13 0,0-17 0,0 0-1,0 1 1,0 11 2,0 0 0,0-15 1,0 3-2,0-5 1,-8-7 1,8 9 0,-8-1 4,0 0-6,-1-8-2,1 0 1,1 0-1,7 0 2,-13 0 0,13 0-1,-24 0 0,11 0 0,6 0 0,-5 0-1,3 0 2,9 0-3,0 0-2,0 0-1,0 0-11,0 0-9,0 0-10</inkml:trace>
  <inkml:trace contextRef="#ctx0" brushRef="#br0" timeOffset="38390">7359 14543 4,'0'-3'3,"0"3"2,0 0 4,0 0 3,0 0 2,0 0-4,0 0-2,0 0-5,0 0-1,0 0 1,0 0 2,0 0 1,0 0 0,0 0 0,0 0 2,0 0 3,0 0 0,0 0-2,0 0 0,0 0-4,0 0 1,0 0-4,0 0 0,0 0 2,0 0-2,0 0 2,0 0-2,0 0-1,0 0 1,0 0-1,0 0-2,0 7 3,0 6-1,0-1 1,0 8 2,0 1-1,0-2-1,0 2 0,0 4-2,0-1 3,0 0-3,0 1 2,0-5-1,0 26 0,0-27-1,0 2 0,0-1 1,0-4-1,0-4-2,0 1 4,0-5-2,0-8 1,0 9 1,0-9 0,0 0-3,0 0 0,0 0 4,0 0-1,0 0-4,0-58 5,0-8-7,-9 51 4,-7-13 0,-8 3 0,12 13 1,-1 3-1,-3-3 0,-12 4-1,19 8 1,1 0 0,0 0-2,-16 20 4,8 26-2,3-22-2,5 4 3,8 0-1,0-11 1,0-5-1,0 0-1,0 0-1,0 1 2,0-5 0,0 8 2,0-16-4,21 12 1,2-12 1,-10 0 2,3-8-1,1 4-1,31-12-2,-35 12 4,-2 4-2,2-4 0,3-5-3,1 2-5,-10 2-4,-3 1-9,4 0-5,1 0-1,-5-5-10</inkml:trace>
  <inkml:trace contextRef="#ctx0" brushRef="#br0" timeOffset="39113">7574 14161 4,'0'0'13,"0"0"16,0 0-2,0 0-6,0 0-7,0 0-3,0 0-2,0 0-2,0 0-4,-9 0-2,9 0 0,0 0 0,0 0 0,0 0 1,0 12-4,-8-12 2,8 12 0,-8-3 0,8-2 0,0 2 0,-8 3 0,8-3 1,-8-2-1,8 5 0,-8 29 0,8-29-2,0 4 2,0-3 0,0 2 1,0 2-1,0 0-2,0-5 0,0 0-18,0 0-7,0-12-60</inkml:trace>
  <inkml:trace contextRef="#ctx0" brushRef="#br0" timeOffset="40743">7155 14608 11,'0'0'7,"0"0"14,0 0-10,0 0-1,0 0-3,0 0-4,0 0-2,0 0 1,-8 0-1,0 0 2,8 0-1,0 0 2,-8 0-2,8 0-1,0 0 0,-8 0 1,0 0-1,8 0 2,0 0-2,-9 0 0,9 0 0,-12 0-1,12 9 0,-8-9 1,8 8-1,-12-1 2,12 2-1,-8-9 1,0 8-1,8-8 0,-17 25 1,9-18-2,8-7 1,0 9-1,-8-9 1,8 12-1,-8-12 0,8 8 0,-8-8 1,8 12-1,0-12 1,0 13 0,0-13-2,0 8 1,0-8 2,0 12-2,0-4 0,0 0 0,0 1 0,0 3 0,-8-5 1,8 2 0,-9 3-1,9-4 1,0 0 0,0 4 2,-8-3 0,8-1 0,-8-1 1,8 2-3,0-1 0,0 4-1,0 1 1,0-5-1,0 0 0,0 4 1,0 0 0,0 1 0,0-5 0,0 0-1,0 5 3,0-2 0,0-3-1,0 4-2,4 0 2,-4 0-2,0-3 1,4 11-2,0-11 2,0-1-1,-4-8 1,9 12 0,-1 0-2,-4-4 2,0-8-3,4 9 0,4-9-1,0 0-9</inkml:trace>
  <inkml:trace contextRef="#ctx0" brushRef="#br0" timeOffset="41938">7606 14608 8,'0'0'13,"0"0"11,0 0-5,0 0-9,0 0-3,0 0-3,-9 0-2,9 0-1,0 0 1,0 0 3,0 0 1,0 0 0,57 85 15,-48 136 26,-25-108-41,8-104-4,8-1-1,0-8 0,-9 12-1,1-4 0,0 0 1,8 5 1,-12 11 8,0-16-10,4-8 1,8 9 1,-8-9 0,8 0 1,-9 0-3,1 0 0,0 0 1,8 0 0,0 0-3,0 0 1,0 0-2,0 0-1,0 0-12,0-9-14,0 1-6,0 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4096" units="1/cm"/>
          <inkml:channelProperty channel="Y" name="resolution" value="6553.6001" units="1/cm"/>
          <inkml:channelProperty channel="F" name="resolution" value="10E-6" units="1/cm"/>
        </inkml:channelProperties>
      </inkml:inkSource>
      <inkml:timestamp xml:id="ts0" timeString="2021-11-08T09:01:36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 9911 9,'0'-5'13,"0"2"5,0-1 1,0 4-6,0 0-6,0 0-2,0-8-1,0 4-3,0 4 0,0-5 2,0 1-1,0 1 1,0-2-2,0 1 2,0 1-1,0-2-2,0 1 0,0 1 0,0-6 0,0 5 1,0 0-1,-9 0 0,9 4 2,-8 0-2,8 0 1,0-4-1,-8 4 0,-1-5 2,9 1-2,-11 4 1,11-3-1,-8-6 2,0 6-1,-5-6 0,5 6 0,-5 3-1,2 0 0,-1 0 0,3 0 0,-3 12 0,0 0 0,0 4-2,-4 0 2,3 1 2,-3 2-2,0 5 0,0 1 0,-1 0 0,6 0-1,-2-1 2,5 1-2,8-1 1,-8 0 0,8 0 0,0 1 0,0-1 0,0-3 0,-9-1 1,9-3 0,0 0-2,0-5 2,0-5-1,0-7 1,0 8-2,0-8 2,13-8-1,-1-4 0,1-4 1,2-5-1,2-3 0,-1 0 0,0-5 1,0 0-1,-3 5 0,-1 0-2,0-1 2,0 4 0,-4 1 1,-4 4-1,5-1-1,-5 5 1,0 4 1,0 0-3,0-1 2,0-3 1,-1 5-1,-3-2 0,0 6 1,0-6-1,0 6 1,0-2 0,0 5-2,0 0 1,0 8-2,0 8 2,0 5 0,0 7 0,0 10 1,0 6-1,0 4 0,0 1-2,0-3 2,5-1 0,15 20 1,-7-45-14,6-20-5</inkml:trace>
  <inkml:trace contextRef="#ctx0" brushRef="#br0" timeOffset="750">1061 9499 37,'0'13'24,"-8"-5"-10,8 0-5,0 0-5,-8-8-3,8 12 1,0-12 0,0 12-2,0-3 1,0 3-1,-9 1 0,9 3 1,0 4 0,0 5-1,0 4 0,0-1 0,0 0 1,0 5-2,0-1 2,0 1-1,0-1-5,0-3-4,5-9-19</inkml:trace>
  <inkml:trace contextRef="#ctx0" brushRef="#br0" timeOffset="1340">1520 9744 27,'9'49'27,"-2"0"-15,5 3-5,-3 2-4,-5 3-1,-4-4-1,0 3 0,0-2 1,-17-1-1,2 0 0,-6 0 0,-8 0-1,-7 0 3,-4-9-3,-1-3-1,0-4-8,0-5-22</inkml:trace>
  <inkml:trace contextRef="#ctx0" brushRef="#br0" timeOffset="2272">516 9598 4,'0'12'6,"-8"1"6,1-1 16,-1 0-13,-1 4-6,-3-1-6,-1 2 0,2 3-1,3-3-2,0 3 1,-1 5-1,1 3 1,-4 1 0,3 3 1,9-4-2,-11 5 1,11 0 0,-8 0 0,8-1-1,0 1 0,0 3 0,0 5 0,0 1 0,0 2 0,0 4 0,0 1 1,4 4-1,4-4 0,-1 0 1,6-4-1,-1-4 1,1-9-2,-1-4-5,3-7-12</inkml:trace>
  <inkml:trace contextRef="#ctx0" brushRef="#br0" timeOffset="5285">10750 10306 6,'0'0'6,"0"0"2,0 0 5,0 0 3,0-4 0,0 0-6,0 0-4,0 4 0,0 0-2,0 0-2,0 0 1,0 0-1,0 0 1,0 0-1,0 0 0,-8 0 1,8 0 0,0 0 3,0 0-2,0 0-1,0 0-2,0 0 1,0 0-1,0 0 0,0 0 0,0 8-1,0 4 0,0 1 1,0-1-1,-7 0 1,7 5 0,0-1 0,0 5 0,0-2-1,0 2 0,0 3 1,0 1-1,0-1 0,0-4 1,0 1-2,0-5 1,0 5 0,0-2 0,0-2 0,0-1 0,0-4 0,0 1 1,0-1-1,0 0 0,0 0 0,0 0 0,0 1 0,0-1 0,0-4 0,0 1 1,0-2-1,0 1 0,0-8 1,0 0 1,0 0 0,0-8-2,0-4 1,0 5-1,0-6 1,0-4 0,0 5-3,0 0 2,0-4 0,0 4 2,-9-1-2,1 5-2,-4-1 3,-1 2 0,2-1-1,-1-1 0,-1 6 0,-3-1 0,0-1 0,-1 5 0,1 0 0,4 0 0,0 0-2,4 0 0,0 0 2,8 0 2,-13 0-2,13 12-1,-8 0 1,8 0 0,0 1-2,0-1 4,0 0-4,0-3 2,0 3 0,0 0 1,0 0-3,0 1 2,0-5 1,8 1 0,0-2-1,1-7 0,-1 12 0,3-12 0,2 8 1,3-8-1,1 0 0,3 0-2,0 0 2,1 0-3,-1 0-5,4 0-8,-4 0-1,1 0-2,-5-3-10</inkml:trace>
  <inkml:trace contextRef="#ctx0" brushRef="#br0" timeOffset="6126">10909 10151 22,'0'9'26,"0"-9"-11,0 8-5,0-8-6,0 0-1,0 0-1,0 9 0,0-9 1,0 7-1,0-7-1,0 8 0,0-8 2,0 13 0,0-5-1,0-8 0,0 13-1,5-13-1,-2 12 1,1 0-1,0 0-1,-4 0 1,4 0 0,0 4 1,-4 0-1,0 1 0,0-5 0,0 21 0,0-21 0,4 1 1,-4-1 0,4-5-1,1 5 0,-5-3-4,4-9-8,0 0-14</inkml:trace>
  <inkml:trace contextRef="#ctx0" brushRef="#br0" timeOffset="7263">10535 10400 3,'-8'0'7,"8"0"5,0 0 5,0 0 0,-8 0-4,8 0-6,-8 0-2,8 0-2,0 0 2,0 0-1,-8 0-1,8 0 2,0 0-3,-8 0-2,8 0 1,-9 0 1,1 0-2,0 8 1,8-8 1,-8 9 0,0-9 0,8 0-1,-12 12-1,4-12 0,-1 12-1,9-5 2,-12 2-1,12-1 1,-12 4-1,12 0 0,-8 1 0,0-1 0,0 0 1,8 0-1,-13 1 1,13-1 0,-12 0 0,4 16-1,1-11 1,7 2-3,0 2 2,0 0 2,0-1-1,0 0-1,0 1 0,0 0 0,0-6 0,0 1 0,0 5-1,0-5 1,0-4 1,0 5-1,0-5-2,0 0-9,0 0-8,7-12-22</inkml:trace>
  <inkml:trace contextRef="#ctx0" brushRef="#br0" timeOffset="8359">11262 10213 16,'0'0'25,"0"0"-5,0 0-9,0 0-3,0 0-4,0 0-1,0 0-1,0 0 0,0 0-1,0 0 2,0 0-2,0 8-1,0 0 1,0 8 6,0-8-5,0 1 1,0 3-3,0 0 0,0 0 2,0 0 0,4 17 1,0 3-3,-4-11 0,0-1 0,0 1 0,0-1 0,0 4 0,0-4 1,0 1 1,-8 3 2,-3-3 1,-10 24 2,9-26-7,3 2 1,-2-5 2,-26 29 2,13-20 0,11-13-4,-3 0-1,-1 0 1,2-4 0,-14 1 1,17-2-2,-4-7-1,4 0 2,3 0 0,1 0-1,0 0-7,8 0-7,-12 0-11,4 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4096" units="1/cm"/>
          <inkml:channelProperty channel="Y" name="resolution" value="6553.6001" units="1/cm"/>
          <inkml:channelProperty channel="F" name="resolution" value="10E-6" units="1/cm"/>
        </inkml:channelProperties>
      </inkml:inkSource>
      <inkml:timestamp xml:id="ts0" timeString="2021-11-08T09:09:51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3649 15190 14,'0'-4'21,"0"0"2,0 0-6,0 4-6,0-3-7,0 3 0,0 0-2,0-6-1,0 3 1,0-1 0,0 4-1,0 0 1,0 0 0,0 0 1,0 0-1,0 0 1,0 0 1,0 0 0,0 0 0,0 0 3,0 0-1,0 0-3,0 0-4,8 13-1,-4 88 7,-4-80-6,4 19 2,0-19-1,9 40 0,-9-45 2,0 4 0,-4-3 0,0 3-1,8 17 2,-4-22-2,-4 3 0,0-11 0,0 2-1,4-1 1,-4-8-1,3 0 1,2 0-1,-5 7 1,0 2-3,0-9 4,0 0 0,0 0 1,0 0 5,0 0-2,0 0 1,0 0-3,0 0-3,0 0 0,0 0 2,0 0 0,0-4-3,0-1 0,0-2 1,0-1-1,0-1-2,0-3 2,0 5 1,0-2-1,4-3 0,0-1-2,4 1 3,0 0 0,1 0-1,-1 0 0,0 4 0,4-1 0,-4 1 0,0 0 0,0 4 1,1-1-3,-1 2 3,-4 3-1,3 0-2,-3 0 4,5 0-3,-5 0 3,0 0-3,0 0 1,0 0 0,5 0 0,-5 8 1,4 0-2,-5-8 1,1 8 0,0 0-2,0 0 3,1 1-1,-1-1 2,0 1-4,-4 3 2,0 0 0,0-4 0,0-8-1,0 12 1,0-4 0,0 1 0,0 3 1,0-1-1,0 2-2,0-1 4,0-5-2,0 6 1,-8-1-1,-1-3 0,1 3 0,8-4 0,-7-8 0,7 9 0,-13-9 0,5 7 0,0-7 1,-5 8-1,5-8-1,1 0 1,-1 0 0,-1 0 0,-3 0 2,-9 0-4,21-3 2,-11-6 0,3 1 0,-9 0 1,5 4-1,3 4 0,2 0-3,7-4 2,0-1-1,0 2-2,0-1-5,0-1-5,0 1-3,0 4-2,0 0-1,0 0 0,0-8-15</inkml:trace>
  <inkml:trace contextRef="#ctx0" brushRef="#br0" timeOffset="1003">3905 15089 16,'0'0'31,"0"0"-5,0 0-5,0 0-7,0 0-5,0 0-5,0 0-2,0 0 0,0 0 1,0 0-1,0 0 0,0 0 1,0 0 2,0 0 2,0 0 2,0 0 0,0 0-3,0 8-1,0-8-1,0 0-2,0 0-1,0 0-2,0 8 1,0 1 0,4-2 0,0 5 0,0-3 2,-4-1-2,0-1 0,0 5 0,4 5 0,1-5-1,-1 1 2,0 3-1,-4-3 1,0-1-1,0 0 0,0 0-1,0 1 1,0-5 0,0 0 0,0-8 2,0 8-2,3-8-3,1 9 6,0-9-3,-4 7-1,0 1 1,0-8-4,0 0-2,0 0-6,0 0-9,4 0-6,-4 0-8,0-3-44</inkml:trace>
  <inkml:trace contextRef="#ctx0" brushRef="#br0" timeOffset="2168">3471 15027 3,'0'0'4,"0"0"3,0 9 39,0-9-34,-13 20 4,5-20-14,8 0 1,-8 0-1,-1 0 2,9 0-3,0 8 2,-8 0-1,8-8 2,-7 13-1,7-13 0,-13 12 0,5-4 1,0 4-2,8 0 0,-13 1 2,13 2 0,-11 3-1,3-3-2,8 6 1,-8-2-1,8 3 0,0-2-1,0 1 0,0 3 0,0 1 3,4 4 2,0-2-3,0 6-2,3-4 1,-3 0 0,5 3 1,-1 0 0,0 1-1,0-1-1,5-3 2,-6-1-2,1 1 1,1-1 1,-1-7 1,0-2-3,0-2 2,1-5-1,-5 1-1,-1-1 1,5 0 0,-4-3-1,0-9 0,-4 12 0,5 0 0,-1 0 0,4-4 0,0 4 0,1 0 2,-2-4-1,-3 1-1,4-9-1,-4 7-1,5-7-7,-1 0-11,4 0-7,-3 0-11</inkml:trace>
  <inkml:trace contextRef="#ctx0" brushRef="#br0" timeOffset="3399">4161 15056 9,'0'0'26,"0"0"3,0 0-9,0 0-6,0 0-7,0-5-4,0 5 0,0 0 3,0 0-1,0 0 0,0-3 3,0 3 10,0 0-6,0 0 1,0 0-4,0 0-4,0 0-1,0 0 0,4 0-4,0 0 1,0 0-2,4 0 2,0 0-1,0 8 0,1-8-1,3 12 1,-5-12 1,2 12 0,3 1-1,-4-5 0,1 0 0,-1 0 1,0 1 0,8 11 4,-8-9-4,4 14 2,-3-13-3,3 21 1,-5-20 0,-3 3-1,5-4 0,-1 21 2,-4-17 0,0 4-1,5 17 5,-9-21-1,0-4-3,0 5 1,0 24 7,-25 32 0,16-53-10,-6 20-1,7-23 1,-1 3 0,-7 13 2,8-16-2,-24 56 0,23-61 2,1 0-4,8-5 2,-8 2 2,-1-1 1,2-8-1,7 0 2,0 0 1,-8 0 0,8 8 1,-8-8 1,8 9-2,0-9 2,0 0-2,0 0-1,0 0 0,0 0-1,0 0 0,0 0-1,0 0-1,0 0 0,0 0-3,0 0 7,0 0-7,0 0-5,0 0-12,0 0-22,0 0-18,-9 0-6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774-DD4D-4B85-853E-80B09B7827A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2C7AA-ADE7-486F-8B29-FB08EA29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5931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8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454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518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44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24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53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301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454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7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42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135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370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587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1035-58C9-4FC4-BD93-6095E7201C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6B88A-5DF1-4CC5-9200-695AAC8C7E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customXml" Target="../ink/ink1.xm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990600"/>
            <a:ext cx="701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Engineering Design Visualization lab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4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Dr.G.Venkatachalam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 / SMEC,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VIT Chennai Campus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Chennai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68BC-065D-4725-BBF5-63999C2333C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Line 2"/>
          <p:cNvSpPr>
            <a:spLocks noChangeShapeType="1"/>
          </p:cNvSpPr>
          <p:nvPr/>
        </p:nvSpPr>
        <p:spPr bwMode="auto">
          <a:xfrm>
            <a:off x="3962400" y="14859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3" name="AutoShape 3"/>
          <p:cNvSpPr>
            <a:spLocks noChangeArrowheads="1"/>
          </p:cNvSpPr>
          <p:nvPr/>
        </p:nvSpPr>
        <p:spPr bwMode="auto">
          <a:xfrm>
            <a:off x="4308475" y="1758950"/>
            <a:ext cx="1527175" cy="620713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Line 4"/>
          <p:cNvSpPr>
            <a:spLocks noChangeShapeType="1"/>
          </p:cNvSpPr>
          <p:nvPr/>
        </p:nvSpPr>
        <p:spPr bwMode="auto">
          <a:xfrm flipV="1">
            <a:off x="4308475" y="1346200"/>
            <a:ext cx="0" cy="7588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 flipV="1">
            <a:off x="5072063" y="1346200"/>
            <a:ext cx="0" cy="482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 flipV="1">
            <a:off x="5835650" y="1346200"/>
            <a:ext cx="0" cy="7588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4308475" y="1346200"/>
            <a:ext cx="152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 rot="20700000" flipV="1">
            <a:off x="6035675" y="760413"/>
            <a:ext cx="1327150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6126163" y="1441450"/>
            <a:ext cx="0" cy="965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7254875" y="554038"/>
            <a:ext cx="0" cy="18605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6681788" y="976313"/>
            <a:ext cx="0" cy="144621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5038725" y="1758950"/>
            <a:ext cx="22574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5768975" y="2078038"/>
            <a:ext cx="15271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5038725" y="2379663"/>
            <a:ext cx="22574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5" name="AutoShape 15"/>
          <p:cNvSpPr>
            <a:spLocks noChangeArrowheads="1"/>
          </p:cNvSpPr>
          <p:nvPr/>
        </p:nvSpPr>
        <p:spPr bwMode="auto">
          <a:xfrm>
            <a:off x="6118225" y="1768475"/>
            <a:ext cx="1136650" cy="620713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AutoShape 16"/>
          <p:cNvSpPr>
            <a:spLocks noChangeArrowheads="1"/>
          </p:cNvSpPr>
          <p:nvPr/>
        </p:nvSpPr>
        <p:spPr bwMode="auto">
          <a:xfrm rot="1927039">
            <a:off x="7494588" y="1630363"/>
            <a:ext cx="1136650" cy="620712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7362825" y="1484313"/>
            <a:ext cx="1260475" cy="8270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6242050" y="125095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45</a:t>
            </a:r>
            <a:r>
              <a:rPr lang="en-US" sz="14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7478713" y="1406525"/>
            <a:ext cx="3984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30</a:t>
            </a:r>
            <a:r>
              <a:rPr lang="en-US" sz="14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 flipV="1">
            <a:off x="7893050" y="587375"/>
            <a:ext cx="0" cy="1585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1" name="Line 21"/>
          <p:cNvSpPr>
            <a:spLocks noChangeShapeType="1"/>
          </p:cNvSpPr>
          <p:nvPr/>
        </p:nvSpPr>
        <p:spPr bwMode="auto">
          <a:xfrm flipV="1">
            <a:off x="8224838" y="587375"/>
            <a:ext cx="0" cy="11033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2" name="Line 22"/>
          <p:cNvSpPr>
            <a:spLocks noChangeShapeType="1"/>
          </p:cNvSpPr>
          <p:nvPr/>
        </p:nvSpPr>
        <p:spPr bwMode="auto">
          <a:xfrm flipV="1">
            <a:off x="8556625" y="587375"/>
            <a:ext cx="0" cy="16541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3" name="Line 23"/>
          <p:cNvSpPr>
            <a:spLocks noChangeShapeType="1"/>
          </p:cNvSpPr>
          <p:nvPr/>
        </p:nvSpPr>
        <p:spPr bwMode="auto">
          <a:xfrm>
            <a:off x="7229475" y="587375"/>
            <a:ext cx="13938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4" name="Line 24"/>
          <p:cNvSpPr>
            <a:spLocks noChangeShapeType="1"/>
          </p:cNvSpPr>
          <p:nvPr/>
        </p:nvSpPr>
        <p:spPr bwMode="auto">
          <a:xfrm>
            <a:off x="6699250" y="1052513"/>
            <a:ext cx="192405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5" name="Line 25"/>
          <p:cNvSpPr>
            <a:spLocks noChangeShapeType="1"/>
          </p:cNvSpPr>
          <p:nvPr/>
        </p:nvSpPr>
        <p:spPr bwMode="auto">
          <a:xfrm flipV="1">
            <a:off x="7569200" y="1208088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flipH="1">
            <a:off x="7561263" y="1001713"/>
            <a:ext cx="331787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7" name="Line 27"/>
          <p:cNvSpPr>
            <a:spLocks noChangeShapeType="1"/>
          </p:cNvSpPr>
          <p:nvPr/>
        </p:nvSpPr>
        <p:spPr bwMode="auto">
          <a:xfrm flipH="1">
            <a:off x="8224838" y="587375"/>
            <a:ext cx="331787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 flipH="1">
            <a:off x="7893050" y="587375"/>
            <a:ext cx="663575" cy="41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29" name="Line 29"/>
          <p:cNvSpPr>
            <a:spLocks noChangeShapeType="1"/>
          </p:cNvSpPr>
          <p:nvPr/>
        </p:nvSpPr>
        <p:spPr bwMode="auto">
          <a:xfrm flipV="1">
            <a:off x="7561263" y="1069975"/>
            <a:ext cx="663575" cy="41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5967413" y="1277938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81631" name="Text Box 31"/>
          <p:cNvSpPr txBox="1">
            <a:spLocks noChangeArrowheads="1"/>
          </p:cNvSpPr>
          <p:nvPr/>
        </p:nvSpPr>
        <p:spPr bwMode="auto">
          <a:xfrm>
            <a:off x="7635875" y="785813"/>
            <a:ext cx="388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32" name="Text Box 32"/>
          <p:cNvSpPr txBox="1">
            <a:spLocks noChangeArrowheads="1"/>
          </p:cNvSpPr>
          <p:nvPr/>
        </p:nvSpPr>
        <p:spPr bwMode="auto">
          <a:xfrm>
            <a:off x="8358188" y="381000"/>
            <a:ext cx="412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6597650" y="768350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4110038" y="1173163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4856163" y="1122363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4973638" y="11303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5761038" y="1157288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4133850" y="1914525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81639" name="Text Box 39"/>
          <p:cNvSpPr txBox="1">
            <a:spLocks noChangeArrowheads="1"/>
          </p:cNvSpPr>
          <p:nvPr/>
        </p:nvSpPr>
        <p:spPr bwMode="auto">
          <a:xfrm>
            <a:off x="5702300" y="1992313"/>
            <a:ext cx="230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4973638" y="2319338"/>
            <a:ext cx="2730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4973638" y="155257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967413" y="1966913"/>
            <a:ext cx="28098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6565900" y="2311400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7180263" y="1931988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6573838" y="1552575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46" name="Text Box 46"/>
          <p:cNvSpPr txBox="1">
            <a:spLocks noChangeArrowheads="1"/>
          </p:cNvSpPr>
          <p:nvPr/>
        </p:nvSpPr>
        <p:spPr bwMode="auto">
          <a:xfrm>
            <a:off x="6475413" y="8636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7097713" y="38100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7323138" y="1225550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8167688" y="95885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8094663" y="1484313"/>
            <a:ext cx="328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720013" y="2087563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52" name="Text Box 52"/>
          <p:cNvSpPr txBox="1">
            <a:spLocks noChangeArrowheads="1"/>
          </p:cNvSpPr>
          <p:nvPr/>
        </p:nvSpPr>
        <p:spPr bwMode="auto">
          <a:xfrm>
            <a:off x="8477250" y="2112963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53" name="Text Box 53"/>
          <p:cNvSpPr txBox="1">
            <a:spLocks noChangeArrowheads="1"/>
          </p:cNvSpPr>
          <p:nvPr/>
        </p:nvSpPr>
        <p:spPr bwMode="auto">
          <a:xfrm>
            <a:off x="7429500" y="1552575"/>
            <a:ext cx="2794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54" name="Text Box 54"/>
          <p:cNvSpPr txBox="1">
            <a:spLocks noChangeArrowheads="1"/>
          </p:cNvSpPr>
          <p:nvPr/>
        </p:nvSpPr>
        <p:spPr bwMode="auto">
          <a:xfrm>
            <a:off x="3886200" y="12176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latin typeface="Times New Roman" pitchFamily="18" charset="0"/>
              </a:rPr>
              <a:t>X</a:t>
            </a:r>
          </a:p>
        </p:txBody>
      </p:sp>
      <p:sp>
        <p:nvSpPr>
          <p:cNvPr id="281655" name="Text Box 55"/>
          <p:cNvSpPr txBox="1">
            <a:spLocks noChangeArrowheads="1"/>
          </p:cNvSpPr>
          <p:nvPr/>
        </p:nvSpPr>
        <p:spPr bwMode="auto">
          <a:xfrm>
            <a:off x="8532813" y="1217613"/>
            <a:ext cx="34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0">
                <a:latin typeface="Times New Roman" pitchFamily="18" charset="0"/>
              </a:rPr>
              <a:t>Y</a:t>
            </a:r>
          </a:p>
        </p:txBody>
      </p:sp>
      <p:sp>
        <p:nvSpPr>
          <p:cNvPr id="281656" name="Text Box 56"/>
          <p:cNvSpPr txBox="1">
            <a:spLocks noChangeArrowheads="1"/>
          </p:cNvSpPr>
          <p:nvPr/>
        </p:nvSpPr>
        <p:spPr bwMode="auto">
          <a:xfrm>
            <a:off x="7402513" y="5292725"/>
            <a:ext cx="598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30</a:t>
            </a:r>
            <a:r>
              <a:rPr lang="en-US" sz="12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81657" name="Line 57"/>
          <p:cNvSpPr>
            <a:spLocks noChangeShapeType="1"/>
          </p:cNvSpPr>
          <p:nvPr/>
        </p:nvSpPr>
        <p:spPr bwMode="auto">
          <a:xfrm flipV="1">
            <a:off x="7715250" y="4556125"/>
            <a:ext cx="0" cy="1585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58" name="Line 58"/>
          <p:cNvSpPr>
            <a:spLocks noChangeShapeType="1"/>
          </p:cNvSpPr>
          <p:nvPr/>
        </p:nvSpPr>
        <p:spPr bwMode="auto">
          <a:xfrm flipV="1">
            <a:off x="8129588" y="4581525"/>
            <a:ext cx="0" cy="11033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59" name="Line 59"/>
          <p:cNvSpPr>
            <a:spLocks noChangeShapeType="1"/>
          </p:cNvSpPr>
          <p:nvPr/>
        </p:nvSpPr>
        <p:spPr bwMode="auto">
          <a:xfrm flipV="1">
            <a:off x="8331200" y="4473575"/>
            <a:ext cx="0" cy="18510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60" name="Line 60"/>
          <p:cNvSpPr>
            <a:spLocks noChangeShapeType="1"/>
          </p:cNvSpPr>
          <p:nvPr/>
        </p:nvSpPr>
        <p:spPr bwMode="auto">
          <a:xfrm>
            <a:off x="7153275" y="4473575"/>
            <a:ext cx="13938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61" name="Line 61"/>
          <p:cNvSpPr>
            <a:spLocks noChangeShapeType="1"/>
          </p:cNvSpPr>
          <p:nvPr/>
        </p:nvSpPr>
        <p:spPr bwMode="auto">
          <a:xfrm>
            <a:off x="6623050" y="4938713"/>
            <a:ext cx="192405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62" name="Line 62"/>
          <p:cNvSpPr>
            <a:spLocks noChangeShapeType="1"/>
          </p:cNvSpPr>
          <p:nvPr/>
        </p:nvSpPr>
        <p:spPr bwMode="auto">
          <a:xfrm flipV="1">
            <a:off x="7493000" y="5094288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63" name="Line 63"/>
          <p:cNvSpPr>
            <a:spLocks noChangeShapeType="1"/>
          </p:cNvSpPr>
          <p:nvPr/>
        </p:nvSpPr>
        <p:spPr bwMode="auto">
          <a:xfrm flipH="1">
            <a:off x="7485063" y="4953000"/>
            <a:ext cx="211137" cy="417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696200" y="4495800"/>
            <a:ext cx="609600" cy="460375"/>
            <a:chOff x="4848" y="2832"/>
            <a:chExt cx="384" cy="290"/>
          </a:xfrm>
        </p:grpSpPr>
        <p:sp>
          <p:nvSpPr>
            <p:cNvPr id="193669" name="Line 65"/>
            <p:cNvSpPr>
              <a:spLocks noChangeShapeType="1"/>
            </p:cNvSpPr>
            <p:nvPr/>
          </p:nvSpPr>
          <p:spPr bwMode="auto">
            <a:xfrm flipH="1">
              <a:off x="5133" y="2832"/>
              <a:ext cx="99" cy="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670" name="Line 66"/>
            <p:cNvSpPr>
              <a:spLocks noChangeShapeType="1"/>
            </p:cNvSpPr>
            <p:nvPr/>
          </p:nvSpPr>
          <p:spPr bwMode="auto">
            <a:xfrm flipH="1">
              <a:off x="4848" y="2832"/>
              <a:ext cx="38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1667" name="Line 67"/>
          <p:cNvSpPr>
            <a:spLocks noChangeShapeType="1"/>
          </p:cNvSpPr>
          <p:nvPr/>
        </p:nvSpPr>
        <p:spPr bwMode="auto">
          <a:xfrm flipV="1">
            <a:off x="7485063" y="4953000"/>
            <a:ext cx="668337" cy="417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668" name="Text Box 68"/>
          <p:cNvSpPr txBox="1">
            <a:spLocks noChangeArrowheads="1"/>
          </p:cNvSpPr>
          <p:nvPr/>
        </p:nvSpPr>
        <p:spPr bwMode="auto">
          <a:xfrm>
            <a:off x="7391400" y="4648200"/>
            <a:ext cx="388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69" name="Text Box 69"/>
          <p:cNvSpPr txBox="1">
            <a:spLocks noChangeArrowheads="1"/>
          </p:cNvSpPr>
          <p:nvPr/>
        </p:nvSpPr>
        <p:spPr bwMode="auto">
          <a:xfrm>
            <a:off x="8281988" y="4267200"/>
            <a:ext cx="412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0" name="Text Box 70"/>
          <p:cNvSpPr txBox="1">
            <a:spLocks noChangeArrowheads="1"/>
          </p:cNvSpPr>
          <p:nvPr/>
        </p:nvSpPr>
        <p:spPr bwMode="auto">
          <a:xfrm>
            <a:off x="7104063" y="5818188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1" name="Text Box 71"/>
          <p:cNvSpPr txBox="1">
            <a:spLocks noChangeArrowheads="1"/>
          </p:cNvSpPr>
          <p:nvPr/>
        </p:nvSpPr>
        <p:spPr bwMode="auto">
          <a:xfrm>
            <a:off x="7246938" y="5105400"/>
            <a:ext cx="3778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2" name="Text Box 72"/>
          <p:cNvSpPr txBox="1">
            <a:spLocks noChangeArrowheads="1"/>
          </p:cNvSpPr>
          <p:nvPr/>
        </p:nvSpPr>
        <p:spPr bwMode="auto">
          <a:xfrm>
            <a:off x="8091488" y="484505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3" name="AutoShape 73"/>
          <p:cNvSpPr>
            <a:spLocks noChangeArrowheads="1"/>
          </p:cNvSpPr>
          <p:nvPr/>
        </p:nvSpPr>
        <p:spPr bwMode="auto">
          <a:xfrm rot="2584158">
            <a:off x="7358063" y="5580063"/>
            <a:ext cx="1103312" cy="620712"/>
          </a:xfrm>
          <a:prstGeom prst="diamond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674" name="Text Box 74"/>
          <p:cNvSpPr txBox="1">
            <a:spLocks noChangeArrowheads="1"/>
          </p:cNvSpPr>
          <p:nvPr/>
        </p:nvSpPr>
        <p:spPr bwMode="auto">
          <a:xfrm rot="657119">
            <a:off x="8077200" y="5486400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5" name="Text Box 75"/>
          <p:cNvSpPr txBox="1">
            <a:spLocks noChangeArrowheads="1"/>
          </p:cNvSpPr>
          <p:nvPr/>
        </p:nvSpPr>
        <p:spPr bwMode="auto">
          <a:xfrm rot="657119">
            <a:off x="7526338" y="6008688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6" name="Text Box 76"/>
          <p:cNvSpPr txBox="1">
            <a:spLocks noChangeArrowheads="1"/>
          </p:cNvSpPr>
          <p:nvPr/>
        </p:nvSpPr>
        <p:spPr bwMode="auto">
          <a:xfrm rot="657119">
            <a:off x="8266113" y="6176963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81677" name="Text Box 77"/>
          <p:cNvSpPr txBox="1">
            <a:spLocks noChangeArrowheads="1"/>
          </p:cNvSpPr>
          <p:nvPr/>
        </p:nvSpPr>
        <p:spPr bwMode="auto">
          <a:xfrm rot="657119">
            <a:off x="7270750" y="5341938"/>
            <a:ext cx="41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0" y="4267200"/>
            <a:ext cx="5029200" cy="2244725"/>
            <a:chOff x="2400" y="2688"/>
            <a:chExt cx="3168" cy="1414"/>
          </a:xfrm>
        </p:grpSpPr>
        <p:sp>
          <p:nvSpPr>
            <p:cNvPr id="193636" name="Line 79"/>
            <p:cNvSpPr>
              <a:spLocks noChangeShapeType="1"/>
            </p:cNvSpPr>
            <p:nvPr/>
          </p:nvSpPr>
          <p:spPr bwMode="auto">
            <a:xfrm>
              <a:off x="2448" y="338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80"/>
            <p:cNvGrpSpPr>
              <a:grpSpLocks/>
            </p:cNvGrpSpPr>
            <p:nvPr/>
          </p:nvGrpSpPr>
          <p:grpSpPr bwMode="auto">
            <a:xfrm>
              <a:off x="2400" y="2688"/>
              <a:ext cx="2239" cy="1414"/>
              <a:chOff x="2400" y="2688"/>
              <a:chExt cx="2239" cy="1414"/>
            </a:xfrm>
          </p:grpSpPr>
          <p:sp>
            <p:nvSpPr>
              <p:cNvPr id="193639" name="AutoShape 81"/>
              <p:cNvSpPr>
                <a:spLocks noChangeArrowheads="1"/>
              </p:cNvSpPr>
              <p:nvPr/>
            </p:nvSpPr>
            <p:spPr bwMode="auto">
              <a:xfrm>
                <a:off x="2666" y="3556"/>
                <a:ext cx="962" cy="391"/>
              </a:xfrm>
              <a:prstGeom prst="diamond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40" name="Line 82"/>
              <p:cNvSpPr>
                <a:spLocks noChangeShapeType="1"/>
              </p:cNvSpPr>
              <p:nvPr/>
            </p:nvSpPr>
            <p:spPr bwMode="auto">
              <a:xfrm flipV="1">
                <a:off x="2666" y="3296"/>
                <a:ext cx="0" cy="47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1" name="Line 83"/>
              <p:cNvSpPr>
                <a:spLocks noChangeShapeType="1"/>
              </p:cNvSpPr>
              <p:nvPr/>
            </p:nvSpPr>
            <p:spPr bwMode="auto">
              <a:xfrm flipV="1">
                <a:off x="3147" y="3296"/>
                <a:ext cx="0" cy="304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2" name="Line 84"/>
              <p:cNvSpPr>
                <a:spLocks noChangeShapeType="1"/>
              </p:cNvSpPr>
              <p:nvPr/>
            </p:nvSpPr>
            <p:spPr bwMode="auto">
              <a:xfrm flipV="1">
                <a:off x="3628" y="3296"/>
                <a:ext cx="0" cy="47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3" name="Line 85"/>
              <p:cNvSpPr>
                <a:spLocks noChangeShapeType="1"/>
              </p:cNvSpPr>
              <p:nvPr/>
            </p:nvSpPr>
            <p:spPr bwMode="auto">
              <a:xfrm>
                <a:off x="2666" y="3312"/>
                <a:ext cx="9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4" name="Line 86"/>
              <p:cNvSpPr>
                <a:spLocks noChangeShapeType="1"/>
              </p:cNvSpPr>
              <p:nvPr/>
            </p:nvSpPr>
            <p:spPr bwMode="auto">
              <a:xfrm rot="20700000" flipV="1">
                <a:off x="3754" y="2927"/>
                <a:ext cx="836" cy="3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5" name="Line 87"/>
              <p:cNvSpPr>
                <a:spLocks noChangeShapeType="1"/>
              </p:cNvSpPr>
              <p:nvPr/>
            </p:nvSpPr>
            <p:spPr bwMode="auto">
              <a:xfrm>
                <a:off x="3811" y="3356"/>
                <a:ext cx="0" cy="60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6" name="Line 88"/>
              <p:cNvSpPr>
                <a:spLocks noChangeShapeType="1"/>
              </p:cNvSpPr>
              <p:nvPr/>
            </p:nvSpPr>
            <p:spPr bwMode="auto">
              <a:xfrm>
                <a:off x="4522" y="2797"/>
                <a:ext cx="0" cy="1172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7" name="Line 89"/>
              <p:cNvSpPr>
                <a:spLocks noChangeShapeType="1"/>
              </p:cNvSpPr>
              <p:nvPr/>
            </p:nvSpPr>
            <p:spPr bwMode="auto">
              <a:xfrm>
                <a:off x="4161" y="3063"/>
                <a:ext cx="0" cy="911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8" name="Line 90"/>
              <p:cNvSpPr>
                <a:spLocks noChangeShapeType="1"/>
              </p:cNvSpPr>
              <p:nvPr/>
            </p:nvSpPr>
            <p:spPr bwMode="auto">
              <a:xfrm>
                <a:off x="3126" y="3556"/>
                <a:ext cx="142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49" name="Line 91"/>
              <p:cNvSpPr>
                <a:spLocks noChangeShapeType="1"/>
              </p:cNvSpPr>
              <p:nvPr/>
            </p:nvSpPr>
            <p:spPr bwMode="auto">
              <a:xfrm>
                <a:off x="3586" y="3757"/>
                <a:ext cx="96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50" name="Line 92"/>
              <p:cNvSpPr>
                <a:spLocks noChangeShapeType="1"/>
              </p:cNvSpPr>
              <p:nvPr/>
            </p:nvSpPr>
            <p:spPr bwMode="auto">
              <a:xfrm>
                <a:off x="3126" y="3947"/>
                <a:ext cx="1422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651" name="AutoShape 93"/>
              <p:cNvSpPr>
                <a:spLocks noChangeArrowheads="1"/>
              </p:cNvSpPr>
              <p:nvPr/>
            </p:nvSpPr>
            <p:spPr bwMode="auto">
              <a:xfrm>
                <a:off x="3806" y="3562"/>
                <a:ext cx="716" cy="391"/>
              </a:xfrm>
              <a:prstGeom prst="diamond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652" name="Text Box 94"/>
              <p:cNvSpPr txBox="1">
                <a:spLocks noChangeArrowheads="1"/>
              </p:cNvSpPr>
              <p:nvPr/>
            </p:nvSpPr>
            <p:spPr bwMode="auto">
              <a:xfrm>
                <a:off x="3884" y="3236"/>
                <a:ext cx="37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200" b="0">
                    <a:latin typeface="Times New Roman" pitchFamily="18" charset="0"/>
                  </a:rPr>
                  <a:t>45</a:t>
                </a:r>
                <a:r>
                  <a:rPr lang="en-US" sz="1200" b="0" baseline="30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93653" name="Text Box 95"/>
              <p:cNvSpPr txBox="1">
                <a:spLocks noChangeArrowheads="1"/>
              </p:cNvSpPr>
              <p:nvPr/>
            </p:nvSpPr>
            <p:spPr bwMode="auto">
              <a:xfrm>
                <a:off x="3711" y="3253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a’</a:t>
                </a:r>
              </a:p>
            </p:txBody>
          </p:sp>
          <p:sp>
            <p:nvSpPr>
              <p:cNvPr id="193654" name="Text Box 96"/>
              <p:cNvSpPr txBox="1">
                <a:spLocks noChangeArrowheads="1"/>
              </p:cNvSpPr>
              <p:nvPr/>
            </p:nvSpPr>
            <p:spPr bwMode="auto">
              <a:xfrm>
                <a:off x="4108" y="2932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d’</a:t>
                </a:r>
              </a:p>
            </p:txBody>
          </p:sp>
          <p:sp>
            <p:nvSpPr>
              <p:cNvPr id="193655" name="Text Box 97"/>
              <p:cNvSpPr txBox="1">
                <a:spLocks noChangeArrowheads="1"/>
              </p:cNvSpPr>
              <p:nvPr/>
            </p:nvSpPr>
            <p:spPr bwMode="auto">
              <a:xfrm>
                <a:off x="2541" y="3187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a’</a:t>
                </a:r>
              </a:p>
            </p:txBody>
          </p:sp>
          <p:sp>
            <p:nvSpPr>
              <p:cNvPr id="193656" name="Text Box 98"/>
              <p:cNvSpPr txBox="1">
                <a:spLocks noChangeArrowheads="1"/>
              </p:cNvSpPr>
              <p:nvPr/>
            </p:nvSpPr>
            <p:spPr bwMode="auto">
              <a:xfrm>
                <a:off x="3011" y="3155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b’</a:t>
                </a:r>
              </a:p>
            </p:txBody>
          </p:sp>
          <p:sp>
            <p:nvSpPr>
              <p:cNvPr id="193657" name="Text Box 99"/>
              <p:cNvSpPr txBox="1">
                <a:spLocks noChangeArrowheads="1"/>
              </p:cNvSpPr>
              <p:nvPr/>
            </p:nvSpPr>
            <p:spPr bwMode="auto">
              <a:xfrm>
                <a:off x="3085" y="3160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d’</a:t>
                </a:r>
              </a:p>
            </p:txBody>
          </p:sp>
          <p:sp>
            <p:nvSpPr>
              <p:cNvPr id="193658" name="Text Box 100"/>
              <p:cNvSpPr txBox="1">
                <a:spLocks noChangeArrowheads="1"/>
              </p:cNvSpPr>
              <p:nvPr/>
            </p:nvSpPr>
            <p:spPr bwMode="auto">
              <a:xfrm>
                <a:off x="3581" y="317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0">
                    <a:latin typeface="Times New Roman" pitchFamily="18" charset="0"/>
                  </a:rPr>
                  <a:t>c’</a:t>
                </a:r>
              </a:p>
            </p:txBody>
          </p:sp>
          <p:sp>
            <p:nvSpPr>
              <p:cNvPr id="193659" name="Text Box 101"/>
              <p:cNvSpPr txBox="1">
                <a:spLocks noChangeArrowheads="1"/>
              </p:cNvSpPr>
              <p:nvPr/>
            </p:nvSpPr>
            <p:spPr bwMode="auto">
              <a:xfrm>
                <a:off x="2556" y="3654"/>
                <a:ext cx="1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3660" name="Text Box 102"/>
              <p:cNvSpPr txBox="1">
                <a:spLocks noChangeArrowheads="1"/>
              </p:cNvSpPr>
              <p:nvPr/>
            </p:nvSpPr>
            <p:spPr bwMode="auto">
              <a:xfrm>
                <a:off x="3544" y="3703"/>
                <a:ext cx="14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93661" name="Text Box 103"/>
              <p:cNvSpPr txBox="1">
                <a:spLocks noChangeArrowheads="1"/>
              </p:cNvSpPr>
              <p:nvPr/>
            </p:nvSpPr>
            <p:spPr bwMode="auto">
              <a:xfrm>
                <a:off x="3085" y="3909"/>
                <a:ext cx="172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93662" name="Text Box 104"/>
              <p:cNvSpPr txBox="1">
                <a:spLocks noChangeArrowheads="1"/>
              </p:cNvSpPr>
              <p:nvPr/>
            </p:nvSpPr>
            <p:spPr bwMode="auto">
              <a:xfrm>
                <a:off x="3085" y="3426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93663" name="Text Box 105"/>
              <p:cNvSpPr txBox="1">
                <a:spLocks noChangeArrowheads="1"/>
              </p:cNvSpPr>
              <p:nvPr/>
            </p:nvSpPr>
            <p:spPr bwMode="auto">
              <a:xfrm>
                <a:off x="3711" y="3687"/>
                <a:ext cx="177" cy="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a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3664" name="Text Box 106"/>
              <p:cNvSpPr txBox="1">
                <a:spLocks noChangeArrowheads="1"/>
              </p:cNvSpPr>
              <p:nvPr/>
            </p:nvSpPr>
            <p:spPr bwMode="auto">
              <a:xfrm>
                <a:off x="4088" y="3904"/>
                <a:ext cx="2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b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3665" name="Text Box 107"/>
              <p:cNvSpPr txBox="1">
                <a:spLocks noChangeArrowheads="1"/>
              </p:cNvSpPr>
              <p:nvPr/>
            </p:nvSpPr>
            <p:spPr bwMode="auto">
              <a:xfrm>
                <a:off x="4093" y="3426"/>
                <a:ext cx="2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3666" name="Text Box 108"/>
              <p:cNvSpPr txBox="1">
                <a:spLocks noChangeArrowheads="1"/>
              </p:cNvSpPr>
              <p:nvPr/>
            </p:nvSpPr>
            <p:spPr bwMode="auto">
              <a:xfrm>
                <a:off x="4031" y="2992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b’</a:t>
                </a:r>
              </a:p>
            </p:txBody>
          </p:sp>
          <p:sp>
            <p:nvSpPr>
              <p:cNvPr id="193667" name="Text Box 109"/>
              <p:cNvSpPr txBox="1">
                <a:spLocks noChangeArrowheads="1"/>
              </p:cNvSpPr>
              <p:nvPr/>
            </p:nvSpPr>
            <p:spPr bwMode="auto">
              <a:xfrm>
                <a:off x="4423" y="2688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0">
                    <a:latin typeface="Times New Roman" pitchFamily="18" charset="0"/>
                  </a:rPr>
                  <a:t>c’</a:t>
                </a:r>
              </a:p>
            </p:txBody>
          </p:sp>
          <p:sp>
            <p:nvSpPr>
              <p:cNvPr id="193668" name="Text Box 110"/>
              <p:cNvSpPr txBox="1">
                <a:spLocks noChangeArrowheads="1"/>
              </p:cNvSpPr>
              <p:nvPr/>
            </p:nvSpPr>
            <p:spPr bwMode="auto">
              <a:xfrm>
                <a:off x="2400" y="3215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0">
                    <a:latin typeface="Times New Roman" pitchFamily="18" charset="0"/>
                  </a:rPr>
                  <a:t>X</a:t>
                </a:r>
              </a:p>
            </p:txBody>
          </p:sp>
        </p:grpSp>
        <p:sp>
          <p:nvSpPr>
            <p:cNvPr id="193638" name="Text Box 111"/>
            <p:cNvSpPr txBox="1">
              <a:spLocks noChangeArrowheads="1"/>
            </p:cNvSpPr>
            <p:nvPr/>
          </p:nvSpPr>
          <p:spPr bwMode="auto">
            <a:xfrm>
              <a:off x="5327" y="321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281712" name="Line 112"/>
          <p:cNvSpPr>
            <a:spLocks noChangeShapeType="1"/>
          </p:cNvSpPr>
          <p:nvPr/>
        </p:nvSpPr>
        <p:spPr bwMode="auto">
          <a:xfrm>
            <a:off x="7467600" y="5486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713" name="Line 113"/>
          <p:cNvSpPr>
            <a:spLocks noChangeShapeType="1"/>
          </p:cNvSpPr>
          <p:nvPr/>
        </p:nvSpPr>
        <p:spPr bwMode="auto">
          <a:xfrm>
            <a:off x="8001000" y="62928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714" name="Line 114"/>
          <p:cNvSpPr>
            <a:spLocks noChangeShapeType="1"/>
          </p:cNvSpPr>
          <p:nvPr/>
        </p:nvSpPr>
        <p:spPr bwMode="auto">
          <a:xfrm>
            <a:off x="7286625" y="5370513"/>
            <a:ext cx="1476375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715" name="Text Box 115"/>
          <p:cNvSpPr txBox="1">
            <a:spLocks noChangeArrowheads="1"/>
          </p:cNvSpPr>
          <p:nvPr/>
        </p:nvSpPr>
        <p:spPr bwMode="auto">
          <a:xfrm rot="1956995">
            <a:off x="8305800" y="5916613"/>
            <a:ext cx="371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TL</a:t>
            </a:r>
          </a:p>
        </p:txBody>
      </p:sp>
      <p:sp>
        <p:nvSpPr>
          <p:cNvPr id="281716" name="Text Box 116"/>
          <p:cNvSpPr txBox="1">
            <a:spLocks noChangeArrowheads="1"/>
          </p:cNvSpPr>
          <p:nvPr/>
        </p:nvSpPr>
        <p:spPr bwMode="auto">
          <a:xfrm>
            <a:off x="152400" y="381000"/>
            <a:ext cx="3657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6: </a:t>
            </a:r>
            <a:r>
              <a:rPr lang="en-US" sz="1400" b="0" dirty="0">
                <a:latin typeface="Arial" pitchFamily="34" charset="0"/>
              </a:rPr>
              <a:t>A rhombus of diagonals 40 mm and 70 mm long respectively has one end of it’s longer diagonal in HP while that diagonal is 35</a:t>
            </a:r>
            <a:r>
              <a:rPr lang="en-US" sz="1400" b="0" baseline="30000" dirty="0">
                <a:latin typeface="Arial" pitchFamily="34" charset="0"/>
              </a:rPr>
              <a:t>0 </a:t>
            </a:r>
            <a:r>
              <a:rPr lang="en-US" sz="1400" b="0" dirty="0">
                <a:latin typeface="Arial" pitchFamily="34" charset="0"/>
              </a:rPr>
              <a:t>  inclined to HP. If the top-view of the same diagonal makes 40</a:t>
            </a:r>
            <a:r>
              <a:rPr lang="en-US" sz="1400" b="0" baseline="30000" dirty="0">
                <a:latin typeface="Arial" pitchFamily="34" charset="0"/>
              </a:rPr>
              <a:t>0 </a:t>
            </a:r>
            <a:r>
              <a:rPr lang="en-US" sz="1400" b="0" dirty="0">
                <a:latin typeface="Arial" pitchFamily="34" charset="0"/>
              </a:rPr>
              <a:t>inclination with VP, draw it’s projections.</a:t>
            </a:r>
            <a:r>
              <a:rPr lang="en-US" sz="1400" b="0" baseline="30000" dirty="0">
                <a:latin typeface="Arial" pitchFamily="34" charset="0"/>
              </a:rPr>
              <a:t>  </a:t>
            </a:r>
          </a:p>
        </p:txBody>
      </p:sp>
      <p:sp>
        <p:nvSpPr>
          <p:cNvPr id="281717" name="Text Box 117"/>
          <p:cNvSpPr txBox="1">
            <a:spLocks noChangeArrowheads="1"/>
          </p:cNvSpPr>
          <p:nvPr/>
        </p:nvSpPr>
        <p:spPr bwMode="auto">
          <a:xfrm>
            <a:off x="228600" y="4114800"/>
            <a:ext cx="3581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7: </a:t>
            </a:r>
            <a:r>
              <a:rPr lang="en-US" sz="1400" b="0" dirty="0">
                <a:latin typeface="Arial" pitchFamily="34" charset="0"/>
              </a:rPr>
              <a:t>A rhombus of diagonals 40 mm and 70 mm long respectively having one end of it’s longer diagonal in HP while that diagonal is 35</a:t>
            </a:r>
            <a:r>
              <a:rPr lang="en-US" sz="1400" b="0" baseline="30000" dirty="0">
                <a:latin typeface="Arial" pitchFamily="34" charset="0"/>
              </a:rPr>
              <a:t>0 </a:t>
            </a:r>
            <a:r>
              <a:rPr lang="en-US" sz="1400" b="0" dirty="0">
                <a:latin typeface="Arial" pitchFamily="34" charset="0"/>
              </a:rPr>
              <a:t>  inclined to HP and  makes 40</a:t>
            </a:r>
            <a:r>
              <a:rPr lang="en-US" sz="1400" b="0" baseline="30000" dirty="0">
                <a:latin typeface="Arial" pitchFamily="34" charset="0"/>
              </a:rPr>
              <a:t>0 </a:t>
            </a:r>
            <a:r>
              <a:rPr lang="en-US" sz="1400" b="0" dirty="0">
                <a:latin typeface="Arial" pitchFamily="34" charset="0"/>
              </a:rPr>
              <a:t>inclination with VP. Draw it’s projections.</a:t>
            </a:r>
            <a:r>
              <a:rPr lang="en-US" sz="1400" b="0" baseline="30000" dirty="0">
                <a:latin typeface="Arial" pitchFamily="34" charset="0"/>
              </a:rPr>
              <a:t> </a:t>
            </a:r>
          </a:p>
        </p:txBody>
      </p:sp>
      <p:sp>
        <p:nvSpPr>
          <p:cNvPr id="281718" name="Text Box 118"/>
          <p:cNvSpPr txBox="1">
            <a:spLocks noChangeArrowheads="1"/>
          </p:cNvSpPr>
          <p:nvPr/>
        </p:nvSpPr>
        <p:spPr bwMode="auto">
          <a:xfrm>
            <a:off x="0" y="1981200"/>
            <a:ext cx="4343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0" dirty="0"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diagonal horizontal?   ----------  </a:t>
            </a:r>
            <a:r>
              <a:rPr lang="en-US" sz="1600" i="1" dirty="0">
                <a:latin typeface="Times New Roman" pitchFamily="18" charset="0"/>
              </a:rPr>
              <a:t>Longer </a:t>
            </a:r>
          </a:p>
          <a:p>
            <a:pPr eaLnBrk="1" hangingPunct="1"/>
            <a:r>
              <a:rPr lang="en-US" b="0" dirty="0">
                <a:latin typeface="Times New Roman" pitchFamily="18" charset="0"/>
              </a:rPr>
              <a:t>    </a:t>
            </a:r>
            <a:r>
              <a:rPr lang="en-US" sz="1600" i="1" dirty="0">
                <a:latin typeface="Times New Roman" pitchFamily="18" charset="0"/>
              </a:rPr>
              <a:t>Hence begin with </a:t>
            </a:r>
            <a:r>
              <a:rPr lang="en-US" sz="1600" i="1" dirty="0" err="1">
                <a:latin typeface="Times New Roman" pitchFamily="18" charset="0"/>
              </a:rPr>
              <a:t>TV,draw</a:t>
            </a:r>
            <a:r>
              <a:rPr lang="en-US" sz="1600" i="1" dirty="0">
                <a:latin typeface="Times New Roman" pitchFamily="18" charset="0"/>
              </a:rPr>
              <a:t> rhombus below </a:t>
            </a:r>
          </a:p>
          <a:p>
            <a:pPr eaLnBrk="1" hangingPunct="1"/>
            <a:r>
              <a:rPr lang="en-US" sz="1600" i="1" dirty="0">
                <a:latin typeface="Times New Roman" pitchFamily="18" charset="0"/>
              </a:rPr>
              <a:t>     X-Y line, taking longer diagonal // to X-Y</a:t>
            </a:r>
          </a:p>
        </p:txBody>
      </p:sp>
      <p:sp>
        <p:nvSpPr>
          <p:cNvPr id="281719" name="Text Box 119"/>
          <p:cNvSpPr txBox="1">
            <a:spLocks noChangeArrowheads="1"/>
          </p:cNvSpPr>
          <p:nvPr/>
        </p:nvSpPr>
        <p:spPr bwMode="auto">
          <a:xfrm>
            <a:off x="8610600" y="6019800"/>
            <a:ext cx="315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c</a:t>
            </a:r>
            <a:r>
              <a:rPr lang="en-US" sz="900" b="0" baseline="-25000">
                <a:latin typeface="Arial" pitchFamily="34" charset="0"/>
              </a:rPr>
              <a:t>2</a:t>
            </a:r>
          </a:p>
        </p:txBody>
      </p:sp>
      <p:sp>
        <p:nvSpPr>
          <p:cNvPr id="281720" name="Oval 120"/>
          <p:cNvSpPr>
            <a:spLocks noChangeArrowheads="1"/>
          </p:cNvSpPr>
          <p:nvPr/>
        </p:nvSpPr>
        <p:spPr bwMode="auto">
          <a:xfrm flipV="1">
            <a:off x="8686800" y="624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721" name="Oval 121"/>
          <p:cNvSpPr>
            <a:spLocks noChangeArrowheads="1"/>
          </p:cNvSpPr>
          <p:nvPr/>
        </p:nvSpPr>
        <p:spPr bwMode="auto">
          <a:xfrm flipV="1">
            <a:off x="7477125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4343400" y="2590800"/>
            <a:ext cx="4738688" cy="1752600"/>
            <a:chOff x="2736" y="1632"/>
            <a:chExt cx="2985" cy="1104"/>
          </a:xfrm>
        </p:grpSpPr>
        <p:sp>
          <p:nvSpPr>
            <p:cNvPr id="193634" name="Rectangle 123"/>
            <p:cNvSpPr>
              <a:spLocks noChangeArrowheads="1"/>
            </p:cNvSpPr>
            <p:nvPr/>
          </p:nvSpPr>
          <p:spPr bwMode="auto">
            <a:xfrm>
              <a:off x="2762" y="1632"/>
              <a:ext cx="2880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635" name="Text Box 124"/>
            <p:cNvSpPr txBox="1">
              <a:spLocks noChangeArrowheads="1"/>
            </p:cNvSpPr>
            <p:nvPr/>
          </p:nvSpPr>
          <p:spPr bwMode="auto">
            <a:xfrm>
              <a:off x="2736" y="1680"/>
              <a:ext cx="2985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FF3300"/>
                  </a:solidFill>
                  <a:latin typeface="Arial" pitchFamily="34" charset="0"/>
                </a:rPr>
                <a:t>The difference in these two problems is in step 3 only.</a:t>
              </a:r>
            </a:p>
            <a:p>
              <a:pPr eaLnBrk="1" hangingPunct="1"/>
              <a:r>
                <a:rPr lang="en-US" sz="1400" dirty="0">
                  <a:solidFill>
                    <a:schemeClr val="accent2"/>
                  </a:solidFill>
                  <a:latin typeface="Arial" pitchFamily="34" charset="0"/>
                </a:rPr>
                <a:t>In problem no.6 inclination of </a:t>
              </a:r>
              <a:r>
                <a:rPr lang="en-US" sz="1400" dirty="0" err="1">
                  <a:solidFill>
                    <a:schemeClr val="accent2"/>
                  </a:solidFill>
                  <a:latin typeface="Arial" pitchFamily="34" charset="0"/>
                </a:rPr>
                <a:t>Tv</a:t>
              </a:r>
              <a:r>
                <a:rPr lang="en-US" sz="1400" dirty="0">
                  <a:solidFill>
                    <a:schemeClr val="accent2"/>
                  </a:solidFill>
                  <a:latin typeface="Arial" pitchFamily="34" charset="0"/>
                </a:rPr>
                <a:t> of that diagonal is </a:t>
              </a:r>
            </a:p>
            <a:p>
              <a:pPr eaLnBrk="1" hangingPunct="1"/>
              <a:r>
                <a:rPr lang="en-US" sz="1400" dirty="0" err="1">
                  <a:solidFill>
                    <a:schemeClr val="accent2"/>
                  </a:solidFill>
                  <a:latin typeface="Arial" pitchFamily="34" charset="0"/>
                </a:rPr>
                <a:t>given,It</a:t>
              </a:r>
              <a:r>
                <a:rPr lang="en-US" sz="1400" dirty="0">
                  <a:solidFill>
                    <a:schemeClr val="accent2"/>
                  </a:solidFill>
                  <a:latin typeface="Arial" pitchFamily="34" charset="0"/>
                </a:rPr>
                <a:t> could be drawn directly as shown in 3</a:t>
              </a:r>
              <a:r>
                <a:rPr lang="en-US" sz="1400" baseline="30000" dirty="0">
                  <a:solidFill>
                    <a:schemeClr val="accent2"/>
                  </a:solidFill>
                  <a:latin typeface="Arial" pitchFamily="34" charset="0"/>
                </a:rPr>
                <a:t>rd</a:t>
              </a:r>
              <a:r>
                <a:rPr lang="en-US" sz="1400" dirty="0">
                  <a:solidFill>
                    <a:schemeClr val="accent2"/>
                  </a:solidFill>
                  <a:latin typeface="Arial" pitchFamily="34" charset="0"/>
                </a:rPr>
                <a:t> step.</a:t>
              </a:r>
            </a:p>
            <a:p>
              <a:pPr eaLnBrk="1" hangingPunct="1"/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While in no.7 angle of diagonal itself I.e. it’s TL, is </a:t>
              </a:r>
            </a:p>
            <a:p>
              <a:pPr eaLnBrk="1" hangingPunct="1"/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given. Hence here angle of TL is </a:t>
              </a:r>
              <a:r>
                <a:rPr lang="en-US" sz="1400" i="1" dirty="0" err="1">
                  <a:solidFill>
                    <a:srgbClr val="FF3399"/>
                  </a:solidFill>
                  <a:latin typeface="Arial" pitchFamily="34" charset="0"/>
                </a:rPr>
                <a:t>taken,locus</a:t>
              </a:r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 of c</a:t>
              </a:r>
              <a:r>
                <a:rPr lang="en-US" sz="1400" i="1" baseline="-25000" dirty="0">
                  <a:solidFill>
                    <a:srgbClr val="FF3399"/>
                  </a:solidFill>
                  <a:latin typeface="Arial" pitchFamily="34" charset="0"/>
                </a:rPr>
                <a:t>1</a:t>
              </a:r>
            </a:p>
            <a:p>
              <a:pPr eaLnBrk="1" hangingPunct="1"/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Is drawn and then LTV I.e. a1 c1 is marked and </a:t>
              </a:r>
            </a:p>
            <a:p>
              <a:pPr eaLnBrk="1" hangingPunct="1"/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final TV was </a:t>
              </a:r>
              <a:r>
                <a:rPr lang="en-US" sz="1400" i="1" dirty="0" err="1">
                  <a:solidFill>
                    <a:srgbClr val="FF3399"/>
                  </a:solidFill>
                  <a:latin typeface="Arial" pitchFamily="34" charset="0"/>
                </a:rPr>
                <a:t>completed.Study</a:t>
              </a:r>
              <a:r>
                <a:rPr lang="en-US" sz="1400" i="1" dirty="0">
                  <a:solidFill>
                    <a:srgbClr val="FF3399"/>
                  </a:solidFill>
                  <a:latin typeface="Arial" pitchFamily="34" charset="0"/>
                </a:rPr>
                <a:t> illustration carefully.</a:t>
              </a:r>
            </a:p>
          </p:txBody>
        </p:sp>
      </p:grpSp>
      <p:grpSp>
        <p:nvGrpSpPr>
          <p:cNvPr id="6" name="Group 125"/>
          <p:cNvGrpSpPr>
            <a:grpSpLocks/>
          </p:cNvGrpSpPr>
          <p:nvPr/>
        </p:nvGrpSpPr>
        <p:grpSpPr bwMode="auto">
          <a:xfrm>
            <a:off x="685800" y="5638800"/>
            <a:ext cx="2895600" cy="1066800"/>
            <a:chOff x="432" y="3552"/>
            <a:chExt cx="1824" cy="672"/>
          </a:xfrm>
        </p:grpSpPr>
        <p:sp>
          <p:nvSpPr>
            <p:cNvPr id="193632" name="AutoShape 126"/>
            <p:cNvSpPr>
              <a:spLocks noChangeArrowheads="1"/>
            </p:cNvSpPr>
            <p:nvPr/>
          </p:nvSpPr>
          <p:spPr bwMode="auto">
            <a:xfrm>
              <a:off x="432" y="3552"/>
              <a:ext cx="1824" cy="672"/>
            </a:xfrm>
            <a:prstGeom prst="wedgeRoundRectCallout">
              <a:avLst>
                <a:gd name="adj1" fmla="val 52356"/>
                <a:gd name="adj2" fmla="val -910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3633" name="Text Box 127"/>
            <p:cNvSpPr txBox="1">
              <a:spLocks noChangeArrowheads="1"/>
            </p:cNvSpPr>
            <p:nvPr/>
          </p:nvSpPr>
          <p:spPr bwMode="auto">
            <a:xfrm>
              <a:off x="464" y="3618"/>
              <a:ext cx="175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latin typeface="Arial" pitchFamily="34" charset="0"/>
                </a:rPr>
                <a:t>Note the difference in 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construction of 3</a:t>
              </a:r>
              <a:r>
                <a:rPr lang="en-US" sz="1800" baseline="30000">
                  <a:latin typeface="Arial" pitchFamily="34" charset="0"/>
                </a:rPr>
                <a:t>rd</a:t>
              </a:r>
              <a:r>
                <a:rPr lang="en-US" sz="1800">
                  <a:latin typeface="Arial" pitchFamily="34" charset="0"/>
                </a:rPr>
                <a:t> step 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in both solutions.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8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8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8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8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28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28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28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28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8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28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28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28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28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28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28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28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28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28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28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8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28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28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28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28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28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28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28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28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28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28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7" dur="500" fill="hold"/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" fill="hold"/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28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28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28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28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28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6" dur="500" fill="hold"/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28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nimBg="1"/>
      <p:bldP spid="281603" grpId="0" animBg="1"/>
      <p:bldP spid="281604" grpId="0" animBg="1"/>
      <p:bldP spid="281605" grpId="0" animBg="1"/>
      <p:bldP spid="281606" grpId="0" animBg="1"/>
      <p:bldP spid="281607" grpId="0" animBg="1"/>
      <p:bldP spid="281608" grpId="0" animBg="1"/>
      <p:bldP spid="281609" grpId="0" animBg="1"/>
      <p:bldP spid="281610" grpId="0" animBg="1"/>
      <p:bldP spid="281611" grpId="0" animBg="1"/>
      <p:bldP spid="281612" grpId="0" animBg="1"/>
      <p:bldP spid="281613" grpId="0" animBg="1"/>
      <p:bldP spid="281614" grpId="0" animBg="1"/>
      <p:bldP spid="281615" grpId="0" animBg="1"/>
      <p:bldP spid="281616" grpId="0" animBg="1"/>
      <p:bldP spid="281617" grpId="0" animBg="1"/>
      <p:bldP spid="281618" grpId="0" autoUpdateAnimBg="0"/>
      <p:bldP spid="281619" grpId="0" autoUpdateAnimBg="0"/>
      <p:bldP spid="281620" grpId="0" animBg="1"/>
      <p:bldP spid="281621" grpId="0" animBg="1"/>
      <p:bldP spid="281622" grpId="0" animBg="1"/>
      <p:bldP spid="281623" grpId="0" animBg="1"/>
      <p:bldP spid="281624" grpId="0" animBg="1"/>
      <p:bldP spid="281625" grpId="0" animBg="1"/>
      <p:bldP spid="281626" grpId="0" animBg="1"/>
      <p:bldP spid="281627" grpId="0" animBg="1"/>
      <p:bldP spid="281628" grpId="0" animBg="1"/>
      <p:bldP spid="281629" grpId="0" animBg="1"/>
      <p:bldP spid="281630" grpId="0" autoUpdateAnimBg="0"/>
      <p:bldP spid="281631" grpId="0" autoUpdateAnimBg="0"/>
      <p:bldP spid="281632" grpId="0" autoUpdateAnimBg="0"/>
      <p:bldP spid="281633" grpId="0" autoUpdateAnimBg="0"/>
      <p:bldP spid="281634" grpId="0" autoUpdateAnimBg="0"/>
      <p:bldP spid="281635" grpId="0" autoUpdateAnimBg="0"/>
      <p:bldP spid="281636" grpId="0" autoUpdateAnimBg="0"/>
      <p:bldP spid="281637" grpId="0" autoUpdateAnimBg="0"/>
      <p:bldP spid="281638" grpId="0" autoUpdateAnimBg="0"/>
      <p:bldP spid="281639" grpId="0" autoUpdateAnimBg="0"/>
      <p:bldP spid="281640" grpId="0" autoUpdateAnimBg="0"/>
      <p:bldP spid="281641" grpId="0" autoUpdateAnimBg="0"/>
      <p:bldP spid="281642" grpId="0" autoUpdateAnimBg="0"/>
      <p:bldP spid="281643" grpId="0" autoUpdateAnimBg="0"/>
      <p:bldP spid="281644" grpId="0" autoUpdateAnimBg="0"/>
      <p:bldP spid="281645" grpId="0" autoUpdateAnimBg="0"/>
      <p:bldP spid="281646" grpId="0" autoUpdateAnimBg="0"/>
      <p:bldP spid="281647" grpId="0" autoUpdateAnimBg="0"/>
      <p:bldP spid="281648" grpId="0" autoUpdateAnimBg="0"/>
      <p:bldP spid="281649" grpId="0" autoUpdateAnimBg="0"/>
      <p:bldP spid="281650" grpId="0" autoUpdateAnimBg="0"/>
      <p:bldP spid="281651" grpId="0" autoUpdateAnimBg="0"/>
      <p:bldP spid="281652" grpId="0" autoUpdateAnimBg="0"/>
      <p:bldP spid="281653" grpId="0" autoUpdateAnimBg="0"/>
      <p:bldP spid="281654" grpId="0" autoUpdateAnimBg="0"/>
      <p:bldP spid="281655" grpId="0" autoUpdateAnimBg="0"/>
      <p:bldP spid="281656" grpId="0" autoUpdateAnimBg="0"/>
      <p:bldP spid="281657" grpId="0" animBg="1"/>
      <p:bldP spid="281658" grpId="0" animBg="1"/>
      <p:bldP spid="281659" grpId="0" animBg="1"/>
      <p:bldP spid="281660" grpId="0" animBg="1"/>
      <p:bldP spid="281661" grpId="0" animBg="1"/>
      <p:bldP spid="281662" grpId="0" animBg="1"/>
      <p:bldP spid="281663" grpId="0" animBg="1"/>
      <p:bldP spid="281667" grpId="0" animBg="1"/>
      <p:bldP spid="281668" grpId="0" autoUpdateAnimBg="0"/>
      <p:bldP spid="281669" grpId="0" autoUpdateAnimBg="0"/>
      <p:bldP spid="281670" grpId="0" autoUpdateAnimBg="0"/>
      <p:bldP spid="281671" grpId="0" autoUpdateAnimBg="0"/>
      <p:bldP spid="281672" grpId="0" autoUpdateAnimBg="0"/>
      <p:bldP spid="281673" grpId="0" animBg="1"/>
      <p:bldP spid="281674" grpId="0" autoUpdateAnimBg="0"/>
      <p:bldP spid="281675" grpId="0" autoUpdateAnimBg="0"/>
      <p:bldP spid="281676" grpId="0" autoUpdateAnimBg="0"/>
      <p:bldP spid="281677" grpId="0" autoUpdateAnimBg="0"/>
      <p:bldP spid="281712" grpId="0" animBg="1"/>
      <p:bldP spid="281713" grpId="0" animBg="1"/>
      <p:bldP spid="281714" grpId="0" animBg="1"/>
      <p:bldP spid="281715" grpId="0" autoUpdateAnimBg="0"/>
      <p:bldP spid="281716" grpId="0" autoUpdateAnimBg="0"/>
      <p:bldP spid="281717" grpId="0" autoUpdateAnimBg="0"/>
      <p:bldP spid="281718" grpId="0" autoUpdateAnimBg="0"/>
      <p:bldP spid="281719" grpId="0" autoUpdateAnimBg="0"/>
      <p:bldP spid="281720" grpId="0" animBg="1"/>
      <p:bldP spid="2817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Oval 2"/>
          <p:cNvSpPr>
            <a:spLocks noChangeArrowheads="1"/>
          </p:cNvSpPr>
          <p:nvPr/>
        </p:nvSpPr>
        <p:spPr bwMode="auto">
          <a:xfrm rot="-1649734">
            <a:off x="7105650" y="336550"/>
            <a:ext cx="982663" cy="355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51" name="Oval 3"/>
          <p:cNvSpPr>
            <a:spLocks noChangeArrowheads="1"/>
          </p:cNvSpPr>
          <p:nvPr/>
        </p:nvSpPr>
        <p:spPr bwMode="auto">
          <a:xfrm>
            <a:off x="4589463" y="1066800"/>
            <a:ext cx="9906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>
            <a:off x="4589463" y="1562100"/>
            <a:ext cx="9906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3" name="Line 5"/>
          <p:cNvSpPr>
            <a:spLocks noChangeShapeType="1"/>
          </p:cNvSpPr>
          <p:nvPr/>
        </p:nvSpPr>
        <p:spPr bwMode="auto">
          <a:xfrm>
            <a:off x="5094288" y="1076325"/>
            <a:ext cx="0" cy="990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>
            <a:off x="4284663" y="77152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V="1">
            <a:off x="4589463" y="466725"/>
            <a:ext cx="0" cy="914400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6" name="Line 8"/>
          <p:cNvSpPr>
            <a:spLocks noChangeShapeType="1"/>
          </p:cNvSpPr>
          <p:nvPr/>
        </p:nvSpPr>
        <p:spPr bwMode="auto">
          <a:xfrm flipV="1">
            <a:off x="5580063" y="466725"/>
            <a:ext cx="0" cy="914400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7" name="Line 9"/>
          <p:cNvSpPr>
            <a:spLocks noChangeShapeType="1"/>
          </p:cNvSpPr>
          <p:nvPr/>
        </p:nvSpPr>
        <p:spPr bwMode="auto">
          <a:xfrm flipV="1">
            <a:off x="5094288" y="466725"/>
            <a:ext cx="0" cy="457200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8" name="Line 10"/>
          <p:cNvSpPr>
            <a:spLocks noChangeShapeType="1"/>
          </p:cNvSpPr>
          <p:nvPr/>
        </p:nvSpPr>
        <p:spPr bwMode="auto">
          <a:xfrm>
            <a:off x="4589463" y="6191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59" name="Line 11"/>
          <p:cNvSpPr>
            <a:spLocks noChangeShapeType="1"/>
          </p:cNvSpPr>
          <p:nvPr/>
        </p:nvSpPr>
        <p:spPr bwMode="auto">
          <a:xfrm rot="-1800000">
            <a:off x="5780088" y="531813"/>
            <a:ext cx="990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0" name="Line 12"/>
          <p:cNvSpPr>
            <a:spLocks noChangeShapeType="1"/>
          </p:cNvSpPr>
          <p:nvPr/>
        </p:nvSpPr>
        <p:spPr bwMode="auto">
          <a:xfrm>
            <a:off x="6713538" y="238125"/>
            <a:ext cx="0" cy="1676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1" name="Line 13"/>
          <p:cNvSpPr>
            <a:spLocks noChangeShapeType="1"/>
          </p:cNvSpPr>
          <p:nvPr/>
        </p:nvSpPr>
        <p:spPr bwMode="auto">
          <a:xfrm>
            <a:off x="6313488" y="466725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2" name="Line 14"/>
          <p:cNvSpPr>
            <a:spLocks noChangeShapeType="1"/>
          </p:cNvSpPr>
          <p:nvPr/>
        </p:nvSpPr>
        <p:spPr bwMode="auto">
          <a:xfrm>
            <a:off x="5865813" y="695325"/>
            <a:ext cx="0" cy="1219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3" name="Line 15"/>
          <p:cNvSpPr>
            <a:spLocks noChangeShapeType="1"/>
          </p:cNvSpPr>
          <p:nvPr/>
        </p:nvSpPr>
        <p:spPr bwMode="auto">
          <a:xfrm>
            <a:off x="5046663" y="1066800"/>
            <a:ext cx="17526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4" name="Line 16"/>
          <p:cNvSpPr>
            <a:spLocks noChangeShapeType="1"/>
          </p:cNvSpPr>
          <p:nvPr/>
        </p:nvSpPr>
        <p:spPr bwMode="auto">
          <a:xfrm>
            <a:off x="5580063" y="1562100"/>
            <a:ext cx="1219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5" name="Line 17"/>
          <p:cNvSpPr>
            <a:spLocks noChangeShapeType="1"/>
          </p:cNvSpPr>
          <p:nvPr/>
        </p:nvSpPr>
        <p:spPr bwMode="auto">
          <a:xfrm>
            <a:off x="5122863" y="2057400"/>
            <a:ext cx="16764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6" name="Oval 18"/>
          <p:cNvSpPr>
            <a:spLocks noChangeArrowheads="1"/>
          </p:cNvSpPr>
          <p:nvPr/>
        </p:nvSpPr>
        <p:spPr bwMode="auto">
          <a:xfrm>
            <a:off x="5884863" y="1066800"/>
            <a:ext cx="8382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/>
          <p:cNvSpPr>
            <a:spLocks noChangeShapeType="1"/>
          </p:cNvSpPr>
          <p:nvPr/>
        </p:nvSpPr>
        <p:spPr bwMode="auto">
          <a:xfrm>
            <a:off x="6313488" y="1066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68" name="Oval 20"/>
          <p:cNvSpPr>
            <a:spLocks noChangeArrowheads="1"/>
          </p:cNvSpPr>
          <p:nvPr/>
        </p:nvSpPr>
        <p:spPr bwMode="auto">
          <a:xfrm rot="-3087925">
            <a:off x="7161213" y="1000125"/>
            <a:ext cx="838200" cy="990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/>
          <p:cNvSpPr>
            <a:spLocks noChangeShapeType="1"/>
          </p:cNvSpPr>
          <p:nvPr/>
        </p:nvSpPr>
        <p:spPr bwMode="auto">
          <a:xfrm rot="18512075" flipV="1">
            <a:off x="7339807" y="535781"/>
            <a:ext cx="0" cy="153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0" name="Line 22"/>
          <p:cNvSpPr>
            <a:spLocks noChangeShapeType="1"/>
          </p:cNvSpPr>
          <p:nvPr/>
        </p:nvSpPr>
        <p:spPr bwMode="auto">
          <a:xfrm flipH="1">
            <a:off x="7335838" y="1162050"/>
            <a:ext cx="485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1" name="Line 23"/>
          <p:cNvSpPr>
            <a:spLocks noChangeShapeType="1"/>
          </p:cNvSpPr>
          <p:nvPr/>
        </p:nvSpPr>
        <p:spPr bwMode="auto">
          <a:xfrm flipV="1">
            <a:off x="7192963" y="247650"/>
            <a:ext cx="0" cy="762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2" name="Line 24"/>
          <p:cNvSpPr>
            <a:spLocks noChangeShapeType="1"/>
          </p:cNvSpPr>
          <p:nvPr/>
        </p:nvSpPr>
        <p:spPr bwMode="auto">
          <a:xfrm flipV="1">
            <a:off x="7278688" y="238125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3" name="Line 25"/>
          <p:cNvSpPr>
            <a:spLocks noChangeShapeType="1"/>
          </p:cNvSpPr>
          <p:nvPr/>
        </p:nvSpPr>
        <p:spPr bwMode="auto">
          <a:xfrm>
            <a:off x="6723063" y="276225"/>
            <a:ext cx="1143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4" name="Line 26"/>
          <p:cNvSpPr>
            <a:spLocks noChangeShapeType="1"/>
          </p:cNvSpPr>
          <p:nvPr/>
        </p:nvSpPr>
        <p:spPr bwMode="auto">
          <a:xfrm>
            <a:off x="6342063" y="523875"/>
            <a:ext cx="1600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75" name="Oval 27"/>
          <p:cNvSpPr>
            <a:spLocks noChangeArrowheads="1"/>
          </p:cNvSpPr>
          <p:nvPr/>
        </p:nvSpPr>
        <p:spPr bwMode="auto">
          <a:xfrm>
            <a:off x="7237413" y="466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76" name="Oval 28"/>
          <p:cNvSpPr>
            <a:spLocks noChangeArrowheads="1"/>
          </p:cNvSpPr>
          <p:nvPr/>
        </p:nvSpPr>
        <p:spPr bwMode="auto">
          <a:xfrm>
            <a:off x="7126288" y="7048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77" name="Oval 29"/>
          <p:cNvSpPr>
            <a:spLocks noChangeArrowheads="1"/>
          </p:cNvSpPr>
          <p:nvPr/>
        </p:nvSpPr>
        <p:spPr bwMode="auto">
          <a:xfrm>
            <a:off x="7840663" y="485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78" name="Oval 30"/>
          <p:cNvSpPr>
            <a:spLocks noChangeArrowheads="1"/>
          </p:cNvSpPr>
          <p:nvPr/>
        </p:nvSpPr>
        <p:spPr bwMode="auto">
          <a:xfrm>
            <a:off x="7970838" y="247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79" name="Line 31"/>
          <p:cNvSpPr>
            <a:spLocks noChangeShapeType="1"/>
          </p:cNvSpPr>
          <p:nvPr/>
        </p:nvSpPr>
        <p:spPr bwMode="auto">
          <a:xfrm flipV="1">
            <a:off x="7078663" y="238125"/>
            <a:ext cx="0" cy="1143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0" name="Oval 32"/>
          <p:cNvSpPr>
            <a:spLocks noChangeArrowheads="1"/>
          </p:cNvSpPr>
          <p:nvPr/>
        </p:nvSpPr>
        <p:spPr bwMode="auto">
          <a:xfrm rot="-1314402">
            <a:off x="6716713" y="4656138"/>
            <a:ext cx="1004887" cy="306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81" name="Line 33"/>
          <p:cNvSpPr>
            <a:spLocks noChangeShapeType="1"/>
          </p:cNvSpPr>
          <p:nvPr/>
        </p:nvSpPr>
        <p:spPr bwMode="auto">
          <a:xfrm>
            <a:off x="4191000" y="507206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2" name="Oval 34"/>
          <p:cNvSpPr>
            <a:spLocks noChangeArrowheads="1"/>
          </p:cNvSpPr>
          <p:nvPr/>
        </p:nvSpPr>
        <p:spPr bwMode="auto">
          <a:xfrm rot="-3087925">
            <a:off x="6781800" y="5233988"/>
            <a:ext cx="838200" cy="990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83" name="Line 35"/>
          <p:cNvSpPr>
            <a:spLocks noChangeShapeType="1"/>
          </p:cNvSpPr>
          <p:nvPr/>
        </p:nvSpPr>
        <p:spPr bwMode="auto">
          <a:xfrm rot="-3087925">
            <a:off x="7280275" y="4973638"/>
            <a:ext cx="433388" cy="146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4" name="Line 36"/>
          <p:cNvSpPr>
            <a:spLocks noChangeShapeType="1"/>
          </p:cNvSpPr>
          <p:nvPr/>
        </p:nvSpPr>
        <p:spPr bwMode="auto">
          <a:xfrm flipH="1">
            <a:off x="6934200" y="5405438"/>
            <a:ext cx="485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5" name="Line 37"/>
          <p:cNvSpPr>
            <a:spLocks noChangeShapeType="1"/>
          </p:cNvSpPr>
          <p:nvPr/>
        </p:nvSpPr>
        <p:spPr bwMode="auto">
          <a:xfrm flipV="1">
            <a:off x="6819900" y="4633913"/>
            <a:ext cx="0" cy="762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6" name="Line 38"/>
          <p:cNvSpPr>
            <a:spLocks noChangeShapeType="1"/>
          </p:cNvSpPr>
          <p:nvPr/>
        </p:nvSpPr>
        <p:spPr bwMode="auto">
          <a:xfrm flipV="1">
            <a:off x="6953250" y="4624388"/>
            <a:ext cx="0" cy="1447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7" name="Line 39"/>
          <p:cNvSpPr>
            <a:spLocks noChangeShapeType="1"/>
          </p:cNvSpPr>
          <p:nvPr/>
        </p:nvSpPr>
        <p:spPr bwMode="auto">
          <a:xfrm flipV="1">
            <a:off x="7439025" y="4624388"/>
            <a:ext cx="0" cy="762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8" name="Line 40"/>
          <p:cNvSpPr>
            <a:spLocks noChangeShapeType="1"/>
          </p:cNvSpPr>
          <p:nvPr/>
        </p:nvSpPr>
        <p:spPr bwMode="auto">
          <a:xfrm flipV="1">
            <a:off x="7581900" y="4624388"/>
            <a:ext cx="0" cy="1371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89" name="Line 41"/>
          <p:cNvSpPr>
            <a:spLocks noChangeShapeType="1"/>
          </p:cNvSpPr>
          <p:nvPr/>
        </p:nvSpPr>
        <p:spPr bwMode="auto">
          <a:xfrm>
            <a:off x="6477000" y="4576763"/>
            <a:ext cx="1143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0" name="Line 42"/>
          <p:cNvSpPr>
            <a:spLocks noChangeShapeType="1"/>
          </p:cNvSpPr>
          <p:nvPr/>
        </p:nvSpPr>
        <p:spPr bwMode="auto">
          <a:xfrm>
            <a:off x="6096000" y="4824413"/>
            <a:ext cx="1600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1" name="Oval 43"/>
          <p:cNvSpPr>
            <a:spLocks noChangeArrowheads="1"/>
          </p:cNvSpPr>
          <p:nvPr/>
        </p:nvSpPr>
        <p:spPr bwMode="auto">
          <a:xfrm>
            <a:off x="6772275" y="5024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92" name="Oval 44"/>
          <p:cNvSpPr>
            <a:spLocks noChangeArrowheads="1"/>
          </p:cNvSpPr>
          <p:nvPr/>
        </p:nvSpPr>
        <p:spPr bwMode="auto">
          <a:xfrm>
            <a:off x="6924675" y="47767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93" name="Oval 45"/>
          <p:cNvSpPr>
            <a:spLocks noChangeArrowheads="1"/>
          </p:cNvSpPr>
          <p:nvPr/>
        </p:nvSpPr>
        <p:spPr bwMode="auto">
          <a:xfrm>
            <a:off x="7410450" y="47863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94" name="Oval 46"/>
          <p:cNvSpPr>
            <a:spLocks noChangeArrowheads="1"/>
          </p:cNvSpPr>
          <p:nvPr/>
        </p:nvSpPr>
        <p:spPr bwMode="auto">
          <a:xfrm>
            <a:off x="7543800" y="45339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95" name="Line 47"/>
          <p:cNvSpPr>
            <a:spLocks noChangeShapeType="1"/>
          </p:cNvSpPr>
          <p:nvPr/>
        </p:nvSpPr>
        <p:spPr bwMode="auto">
          <a:xfrm flipV="1">
            <a:off x="6705600" y="4624388"/>
            <a:ext cx="0" cy="1143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6" name="Line 48"/>
          <p:cNvSpPr>
            <a:spLocks noChangeShapeType="1"/>
          </p:cNvSpPr>
          <p:nvPr/>
        </p:nvSpPr>
        <p:spPr bwMode="auto">
          <a:xfrm flipV="1">
            <a:off x="7696200" y="470058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7" name="Line 49"/>
          <p:cNvSpPr>
            <a:spLocks noChangeShapeType="1"/>
          </p:cNvSpPr>
          <p:nvPr/>
        </p:nvSpPr>
        <p:spPr bwMode="auto">
          <a:xfrm>
            <a:off x="6819900" y="5443538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8" name="Line 50"/>
          <p:cNvSpPr>
            <a:spLocks noChangeShapeType="1"/>
          </p:cNvSpPr>
          <p:nvPr/>
        </p:nvSpPr>
        <p:spPr bwMode="auto">
          <a:xfrm>
            <a:off x="7239000" y="59959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699" name="Text Box 51"/>
          <p:cNvSpPr txBox="1">
            <a:spLocks noChangeArrowheads="1"/>
          </p:cNvSpPr>
          <p:nvPr/>
        </p:nvSpPr>
        <p:spPr bwMode="auto">
          <a:xfrm rot="1542787">
            <a:off x="7677150" y="5634038"/>
            <a:ext cx="449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pitchFamily="34" charset="0"/>
              </a:rPr>
              <a:t>T L</a:t>
            </a:r>
          </a:p>
        </p:txBody>
      </p:sp>
      <p:sp>
        <p:nvSpPr>
          <p:cNvPr id="283700" name="Line 52"/>
          <p:cNvSpPr>
            <a:spLocks noChangeShapeType="1"/>
          </p:cNvSpPr>
          <p:nvPr/>
        </p:nvSpPr>
        <p:spPr bwMode="auto">
          <a:xfrm>
            <a:off x="5884863" y="15589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360863" y="828675"/>
            <a:ext cx="1416050" cy="1447800"/>
            <a:chOff x="2496" y="1008"/>
            <a:chExt cx="892" cy="912"/>
          </a:xfrm>
        </p:grpSpPr>
        <p:sp>
          <p:nvSpPr>
            <p:cNvPr id="194713" name="Text Box 54"/>
            <p:cNvSpPr txBox="1">
              <a:spLocks noChangeArrowheads="1"/>
            </p:cNvSpPr>
            <p:nvPr/>
          </p:nvSpPr>
          <p:spPr bwMode="auto">
            <a:xfrm>
              <a:off x="2496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</a:t>
              </a:r>
            </a:p>
          </p:txBody>
        </p:sp>
        <p:sp>
          <p:nvSpPr>
            <p:cNvPr id="194714" name="Rectangle 55"/>
            <p:cNvSpPr>
              <a:spLocks noChangeArrowheads="1"/>
            </p:cNvSpPr>
            <p:nvPr/>
          </p:nvSpPr>
          <p:spPr bwMode="auto">
            <a:xfrm>
              <a:off x="2832" y="100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</a:t>
              </a:r>
            </a:p>
          </p:txBody>
        </p:sp>
        <p:sp>
          <p:nvSpPr>
            <p:cNvPr id="194715" name="Rectangle 56"/>
            <p:cNvSpPr>
              <a:spLocks noChangeArrowheads="1"/>
            </p:cNvSpPr>
            <p:nvPr/>
          </p:nvSpPr>
          <p:spPr bwMode="auto">
            <a:xfrm>
              <a:off x="3216" y="134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</a:t>
              </a:r>
            </a:p>
          </p:txBody>
        </p:sp>
        <p:sp>
          <p:nvSpPr>
            <p:cNvPr id="194716" name="Rectangle 57"/>
            <p:cNvSpPr>
              <a:spLocks noChangeArrowheads="1"/>
            </p:cNvSpPr>
            <p:nvPr/>
          </p:nvSpPr>
          <p:spPr bwMode="auto">
            <a:xfrm>
              <a:off x="2880" y="172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360863" y="314325"/>
            <a:ext cx="1379537" cy="323850"/>
            <a:chOff x="2496" y="768"/>
            <a:chExt cx="869" cy="204"/>
          </a:xfrm>
        </p:grpSpPr>
        <p:sp>
          <p:nvSpPr>
            <p:cNvPr id="194709" name="Text Box 59"/>
            <p:cNvSpPr txBox="1">
              <a:spLocks noChangeArrowheads="1"/>
            </p:cNvSpPr>
            <p:nvPr/>
          </p:nvSpPr>
          <p:spPr bwMode="auto">
            <a:xfrm>
              <a:off x="2496" y="768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a’</a:t>
              </a:r>
            </a:p>
          </p:txBody>
        </p:sp>
        <p:sp>
          <p:nvSpPr>
            <p:cNvPr id="194710" name="Text Box 60"/>
            <p:cNvSpPr txBox="1">
              <a:spLocks noChangeArrowheads="1"/>
            </p:cNvSpPr>
            <p:nvPr/>
          </p:nvSpPr>
          <p:spPr bwMode="auto">
            <a:xfrm>
              <a:off x="2808" y="780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b’</a:t>
              </a:r>
            </a:p>
          </p:txBody>
        </p:sp>
        <p:sp>
          <p:nvSpPr>
            <p:cNvPr id="194711" name="Text Box 61"/>
            <p:cNvSpPr txBox="1">
              <a:spLocks noChangeArrowheads="1"/>
            </p:cNvSpPr>
            <p:nvPr/>
          </p:nvSpPr>
          <p:spPr bwMode="auto">
            <a:xfrm>
              <a:off x="2928" y="774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d’</a:t>
              </a:r>
            </a:p>
          </p:txBody>
        </p:sp>
        <p:sp>
          <p:nvSpPr>
            <p:cNvPr id="194712" name="Text Box 62"/>
            <p:cNvSpPr txBox="1">
              <a:spLocks noChangeArrowheads="1"/>
            </p:cNvSpPr>
            <p:nvPr/>
          </p:nvSpPr>
          <p:spPr bwMode="auto">
            <a:xfrm>
              <a:off x="3168" y="76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c’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963988" y="554038"/>
            <a:ext cx="4418012" cy="381000"/>
            <a:chOff x="2246" y="919"/>
            <a:chExt cx="2783" cy="240"/>
          </a:xfrm>
        </p:grpSpPr>
        <p:sp>
          <p:nvSpPr>
            <p:cNvPr id="194707" name="Text Box 64"/>
            <p:cNvSpPr txBox="1">
              <a:spLocks noChangeArrowheads="1"/>
            </p:cNvSpPr>
            <p:nvPr/>
          </p:nvSpPr>
          <p:spPr bwMode="auto">
            <a:xfrm>
              <a:off x="2246" y="967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X</a:t>
              </a:r>
            </a:p>
          </p:txBody>
        </p:sp>
        <p:sp>
          <p:nvSpPr>
            <p:cNvPr id="194708" name="Text Box 65"/>
            <p:cNvSpPr txBox="1">
              <a:spLocks noChangeArrowheads="1"/>
            </p:cNvSpPr>
            <p:nvPr/>
          </p:nvSpPr>
          <p:spPr bwMode="auto">
            <a:xfrm>
              <a:off x="4838" y="919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Y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 rot="-1734769">
            <a:off x="5561013" y="257175"/>
            <a:ext cx="1379537" cy="323850"/>
            <a:chOff x="2496" y="768"/>
            <a:chExt cx="869" cy="204"/>
          </a:xfrm>
        </p:grpSpPr>
        <p:sp>
          <p:nvSpPr>
            <p:cNvPr id="194703" name="Text Box 67"/>
            <p:cNvSpPr txBox="1">
              <a:spLocks noChangeArrowheads="1"/>
            </p:cNvSpPr>
            <p:nvPr/>
          </p:nvSpPr>
          <p:spPr bwMode="auto">
            <a:xfrm>
              <a:off x="2496" y="768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a’</a:t>
              </a:r>
            </a:p>
          </p:txBody>
        </p:sp>
        <p:sp>
          <p:nvSpPr>
            <p:cNvPr id="194704" name="Text Box 68"/>
            <p:cNvSpPr txBox="1">
              <a:spLocks noChangeArrowheads="1"/>
            </p:cNvSpPr>
            <p:nvPr/>
          </p:nvSpPr>
          <p:spPr bwMode="auto">
            <a:xfrm>
              <a:off x="2808" y="780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b’</a:t>
              </a:r>
            </a:p>
          </p:txBody>
        </p:sp>
        <p:sp>
          <p:nvSpPr>
            <p:cNvPr id="194705" name="Text Box 69"/>
            <p:cNvSpPr txBox="1">
              <a:spLocks noChangeArrowheads="1"/>
            </p:cNvSpPr>
            <p:nvPr/>
          </p:nvSpPr>
          <p:spPr bwMode="auto">
            <a:xfrm>
              <a:off x="2928" y="774"/>
              <a:ext cx="2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d’</a:t>
              </a:r>
            </a:p>
          </p:txBody>
        </p:sp>
        <p:sp>
          <p:nvSpPr>
            <p:cNvPr id="194706" name="Text Box 70"/>
            <p:cNvSpPr txBox="1">
              <a:spLocks noChangeArrowheads="1"/>
            </p:cNvSpPr>
            <p:nvPr/>
          </p:nvSpPr>
          <p:spPr bwMode="auto">
            <a:xfrm>
              <a:off x="3168" y="76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c’</a:t>
              </a: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5608638" y="819150"/>
            <a:ext cx="1400175" cy="1466850"/>
            <a:chOff x="3288" y="996"/>
            <a:chExt cx="882" cy="924"/>
          </a:xfrm>
        </p:grpSpPr>
        <p:sp>
          <p:nvSpPr>
            <p:cNvPr id="194699" name="Rectangle 72"/>
            <p:cNvSpPr>
              <a:spLocks noChangeArrowheads="1"/>
            </p:cNvSpPr>
            <p:nvPr/>
          </p:nvSpPr>
          <p:spPr bwMode="auto">
            <a:xfrm>
              <a:off x="3288" y="1380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700" name="Rectangle 73"/>
            <p:cNvSpPr>
              <a:spLocks noChangeArrowheads="1"/>
            </p:cNvSpPr>
            <p:nvPr/>
          </p:nvSpPr>
          <p:spPr bwMode="auto">
            <a:xfrm>
              <a:off x="3648" y="1728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701" name="Rectangle 74"/>
            <p:cNvSpPr>
              <a:spLocks noChangeArrowheads="1"/>
            </p:cNvSpPr>
            <p:nvPr/>
          </p:nvSpPr>
          <p:spPr bwMode="auto">
            <a:xfrm>
              <a:off x="3648" y="996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702" name="Rectangle 75"/>
            <p:cNvSpPr>
              <a:spLocks noChangeArrowheads="1"/>
            </p:cNvSpPr>
            <p:nvPr/>
          </p:nvSpPr>
          <p:spPr bwMode="auto">
            <a:xfrm>
              <a:off x="3958" y="1344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7053263" y="876300"/>
            <a:ext cx="1200150" cy="1190625"/>
            <a:chOff x="4176" y="1122"/>
            <a:chExt cx="756" cy="750"/>
          </a:xfrm>
        </p:grpSpPr>
        <p:sp>
          <p:nvSpPr>
            <p:cNvPr id="194695" name="Rectangle 77"/>
            <p:cNvSpPr>
              <a:spLocks noChangeArrowheads="1"/>
            </p:cNvSpPr>
            <p:nvPr/>
          </p:nvSpPr>
          <p:spPr bwMode="auto">
            <a:xfrm rot="2271551">
              <a:off x="4176" y="1122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6" name="Rectangle 78"/>
            <p:cNvSpPr>
              <a:spLocks noChangeArrowheads="1"/>
            </p:cNvSpPr>
            <p:nvPr/>
          </p:nvSpPr>
          <p:spPr bwMode="auto">
            <a:xfrm rot="2271551">
              <a:off x="4205" y="1680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7" name="Rectangle 79"/>
            <p:cNvSpPr>
              <a:spLocks noChangeArrowheads="1"/>
            </p:cNvSpPr>
            <p:nvPr/>
          </p:nvSpPr>
          <p:spPr bwMode="auto">
            <a:xfrm rot="2271551">
              <a:off x="4630" y="1132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8" name="Rectangle 80"/>
            <p:cNvSpPr>
              <a:spLocks noChangeArrowheads="1"/>
            </p:cNvSpPr>
            <p:nvPr/>
          </p:nvSpPr>
          <p:spPr bwMode="auto">
            <a:xfrm rot="2271551">
              <a:off x="4720" y="1655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83729" name="Text Box 81"/>
          <p:cNvSpPr txBox="1">
            <a:spLocks noChangeArrowheads="1"/>
          </p:cNvSpPr>
          <p:nvPr/>
        </p:nvSpPr>
        <p:spPr bwMode="auto">
          <a:xfrm>
            <a:off x="6764338" y="736600"/>
            <a:ext cx="409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45</a:t>
            </a:r>
            <a:r>
              <a:rPr lang="en-US" sz="1200" b="0" baseline="30000">
                <a:latin typeface="Arial" pitchFamily="34" charset="0"/>
              </a:rPr>
              <a:t>0</a:t>
            </a:r>
          </a:p>
        </p:txBody>
      </p:sp>
      <p:sp>
        <p:nvSpPr>
          <p:cNvPr id="283730" name="Text Box 82"/>
          <p:cNvSpPr txBox="1">
            <a:spLocks noChangeArrowheads="1"/>
          </p:cNvSpPr>
          <p:nvPr/>
        </p:nvSpPr>
        <p:spPr bwMode="auto">
          <a:xfrm>
            <a:off x="6008688" y="5715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latin typeface="Arial" pitchFamily="34" charset="0"/>
              </a:rPr>
              <a:t>30</a:t>
            </a:r>
            <a:r>
              <a:rPr lang="en-US" sz="1200" b="0" baseline="30000">
                <a:latin typeface="Arial" pitchFamily="34" charset="0"/>
              </a:rPr>
              <a:t>0</a:t>
            </a:r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6875463" y="9525"/>
            <a:ext cx="1366837" cy="828675"/>
            <a:chOff x="4080" y="582"/>
            <a:chExt cx="861" cy="522"/>
          </a:xfrm>
        </p:grpSpPr>
        <p:sp>
          <p:nvSpPr>
            <p:cNvPr id="194691" name="Text Box 84"/>
            <p:cNvSpPr txBox="1">
              <a:spLocks noChangeArrowheads="1"/>
            </p:cNvSpPr>
            <p:nvPr/>
          </p:nvSpPr>
          <p:spPr bwMode="auto">
            <a:xfrm>
              <a:off x="4080" y="912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2" name="Text Box 85"/>
            <p:cNvSpPr txBox="1">
              <a:spLocks noChangeArrowheads="1"/>
            </p:cNvSpPr>
            <p:nvPr/>
          </p:nvSpPr>
          <p:spPr bwMode="auto">
            <a:xfrm>
              <a:off x="4146" y="68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3" name="Text Box 86"/>
            <p:cNvSpPr txBox="1">
              <a:spLocks noChangeArrowheads="1"/>
            </p:cNvSpPr>
            <p:nvPr/>
          </p:nvSpPr>
          <p:spPr bwMode="auto">
            <a:xfrm>
              <a:off x="4704" y="582"/>
              <a:ext cx="2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94" name="Text Box 87"/>
            <p:cNvSpPr txBox="1">
              <a:spLocks noChangeArrowheads="1"/>
            </p:cNvSpPr>
            <p:nvPr/>
          </p:nvSpPr>
          <p:spPr bwMode="auto">
            <a:xfrm>
              <a:off x="4644" y="882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83736" name="Line 88"/>
          <p:cNvSpPr>
            <a:spLocks noChangeShapeType="1"/>
          </p:cNvSpPr>
          <p:nvPr/>
        </p:nvSpPr>
        <p:spPr bwMode="auto">
          <a:xfrm flipV="1">
            <a:off x="8018463" y="238125"/>
            <a:ext cx="0" cy="160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737" name="Line 89"/>
          <p:cNvSpPr>
            <a:spLocks noChangeShapeType="1"/>
          </p:cNvSpPr>
          <p:nvPr/>
        </p:nvSpPr>
        <p:spPr bwMode="auto">
          <a:xfrm flipV="1">
            <a:off x="7866063" y="390525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4114800" y="4567238"/>
            <a:ext cx="2657475" cy="1985962"/>
            <a:chOff x="2592" y="2877"/>
            <a:chExt cx="1674" cy="1251"/>
          </a:xfrm>
        </p:grpSpPr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3384" y="3189"/>
              <a:ext cx="882" cy="924"/>
              <a:chOff x="3288" y="996"/>
              <a:chExt cx="882" cy="924"/>
            </a:xfrm>
          </p:grpSpPr>
          <p:sp>
            <p:nvSpPr>
              <p:cNvPr id="194687" name="Rectangle 92"/>
              <p:cNvSpPr>
                <a:spLocks noChangeArrowheads="1"/>
              </p:cNvSpPr>
              <p:nvPr/>
            </p:nvSpPr>
            <p:spPr bwMode="auto">
              <a:xfrm>
                <a:off x="3288" y="1380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Arial" pitchFamily="34" charset="0"/>
                  </a:rPr>
                  <a:t>a</a:t>
                </a:r>
                <a:r>
                  <a:rPr lang="en-US" sz="1400" b="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94688" name="Rectangle 93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Arial" pitchFamily="34" charset="0"/>
                  </a:rPr>
                  <a:t>b</a:t>
                </a:r>
                <a:r>
                  <a:rPr lang="en-US" sz="1400" b="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94689" name="Rectangle 94"/>
              <p:cNvSpPr>
                <a:spLocks noChangeArrowheads="1"/>
              </p:cNvSpPr>
              <p:nvPr/>
            </p:nvSpPr>
            <p:spPr bwMode="auto">
              <a:xfrm>
                <a:off x="3648" y="996"/>
                <a:ext cx="2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Arial" pitchFamily="34" charset="0"/>
                  </a:rPr>
                  <a:t>d</a:t>
                </a:r>
                <a:r>
                  <a:rPr lang="en-US" sz="1400" b="0" baseline="-25000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94690" name="Rectangle 95"/>
              <p:cNvSpPr>
                <a:spLocks noChangeArrowheads="1"/>
              </p:cNvSpPr>
              <p:nvPr/>
            </p:nvSpPr>
            <p:spPr bwMode="auto">
              <a:xfrm>
                <a:off x="3958" y="1344"/>
                <a:ext cx="21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Arial" pitchFamily="34" charset="0"/>
                  </a:rPr>
                  <a:t>c</a:t>
                </a:r>
                <a:r>
                  <a:rPr lang="en-US" sz="1400" b="0" baseline="-25000">
                    <a:latin typeface="Arial" pitchFamily="34" charset="0"/>
                  </a:rPr>
                  <a:t>1</a:t>
                </a:r>
              </a:p>
            </p:txBody>
          </p:sp>
        </p:grp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2592" y="2877"/>
              <a:ext cx="1619" cy="1251"/>
              <a:chOff x="2592" y="2877"/>
              <a:chExt cx="1619" cy="1251"/>
            </a:xfrm>
          </p:grpSpPr>
          <p:sp>
            <p:nvSpPr>
              <p:cNvPr id="194655" name="Oval 97"/>
              <p:cNvSpPr>
                <a:spLocks noChangeArrowheads="1"/>
              </p:cNvSpPr>
              <p:nvPr/>
            </p:nvSpPr>
            <p:spPr bwMode="auto">
              <a:xfrm>
                <a:off x="2736" y="3345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56" name="Line 98"/>
              <p:cNvSpPr>
                <a:spLocks noChangeShapeType="1"/>
              </p:cNvSpPr>
              <p:nvPr/>
            </p:nvSpPr>
            <p:spPr bwMode="auto">
              <a:xfrm>
                <a:off x="2736" y="3657"/>
                <a:ext cx="624" cy="0"/>
              </a:xfrm>
              <a:prstGeom prst="line">
                <a:avLst/>
              </a:prstGeom>
              <a:noFill/>
              <a:ln w="63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57" name="Line 99"/>
              <p:cNvSpPr>
                <a:spLocks noChangeShapeType="1"/>
              </p:cNvSpPr>
              <p:nvPr/>
            </p:nvSpPr>
            <p:spPr bwMode="auto">
              <a:xfrm>
                <a:off x="3054" y="3351"/>
                <a:ext cx="0" cy="62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58" name="Line 100"/>
              <p:cNvSpPr>
                <a:spLocks noChangeShapeType="1"/>
              </p:cNvSpPr>
              <p:nvPr/>
            </p:nvSpPr>
            <p:spPr bwMode="auto">
              <a:xfrm flipV="1">
                <a:off x="2736" y="3057"/>
                <a:ext cx="0" cy="576"/>
              </a:xfrm>
              <a:prstGeom prst="line">
                <a:avLst/>
              </a:prstGeom>
              <a:noFill/>
              <a:ln w="63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59" name="Line 101"/>
              <p:cNvSpPr>
                <a:spLocks noChangeShapeType="1"/>
              </p:cNvSpPr>
              <p:nvPr/>
            </p:nvSpPr>
            <p:spPr bwMode="auto">
              <a:xfrm flipV="1">
                <a:off x="3360" y="3057"/>
                <a:ext cx="0" cy="576"/>
              </a:xfrm>
              <a:prstGeom prst="line">
                <a:avLst/>
              </a:prstGeom>
              <a:noFill/>
              <a:ln w="63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0" name="Line 102"/>
              <p:cNvSpPr>
                <a:spLocks noChangeShapeType="1"/>
              </p:cNvSpPr>
              <p:nvPr/>
            </p:nvSpPr>
            <p:spPr bwMode="auto">
              <a:xfrm flipV="1">
                <a:off x="3054" y="3057"/>
                <a:ext cx="0" cy="288"/>
              </a:xfrm>
              <a:prstGeom prst="line">
                <a:avLst/>
              </a:prstGeom>
              <a:noFill/>
              <a:ln w="63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1" name="Line 103"/>
              <p:cNvSpPr>
                <a:spLocks noChangeShapeType="1"/>
              </p:cNvSpPr>
              <p:nvPr/>
            </p:nvSpPr>
            <p:spPr bwMode="auto">
              <a:xfrm>
                <a:off x="2736" y="30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2" name="Line 104"/>
              <p:cNvSpPr>
                <a:spLocks noChangeShapeType="1"/>
              </p:cNvSpPr>
              <p:nvPr/>
            </p:nvSpPr>
            <p:spPr bwMode="auto">
              <a:xfrm rot="-1800000">
                <a:off x="3486" y="3044"/>
                <a:ext cx="62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3" name="Line 105"/>
              <p:cNvSpPr>
                <a:spLocks noChangeShapeType="1"/>
              </p:cNvSpPr>
              <p:nvPr/>
            </p:nvSpPr>
            <p:spPr bwMode="auto">
              <a:xfrm>
                <a:off x="4074" y="2913"/>
                <a:ext cx="0" cy="1056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4" name="Line 106"/>
              <p:cNvSpPr>
                <a:spLocks noChangeShapeType="1"/>
              </p:cNvSpPr>
              <p:nvPr/>
            </p:nvSpPr>
            <p:spPr bwMode="auto">
              <a:xfrm>
                <a:off x="3822" y="3057"/>
                <a:ext cx="0" cy="912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5" name="Line 107"/>
              <p:cNvSpPr>
                <a:spLocks noChangeShapeType="1"/>
              </p:cNvSpPr>
              <p:nvPr/>
            </p:nvSpPr>
            <p:spPr bwMode="auto">
              <a:xfrm>
                <a:off x="3540" y="3201"/>
                <a:ext cx="0" cy="768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6" name="Line 108"/>
              <p:cNvSpPr>
                <a:spLocks noChangeShapeType="1"/>
              </p:cNvSpPr>
              <p:nvPr/>
            </p:nvSpPr>
            <p:spPr bwMode="auto">
              <a:xfrm>
                <a:off x="3024" y="3345"/>
                <a:ext cx="1104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7" name="Line 109"/>
              <p:cNvSpPr>
                <a:spLocks noChangeShapeType="1"/>
              </p:cNvSpPr>
              <p:nvPr/>
            </p:nvSpPr>
            <p:spPr bwMode="auto">
              <a:xfrm>
                <a:off x="3360" y="3657"/>
                <a:ext cx="768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8" name="Line 110"/>
              <p:cNvSpPr>
                <a:spLocks noChangeShapeType="1"/>
              </p:cNvSpPr>
              <p:nvPr/>
            </p:nvSpPr>
            <p:spPr bwMode="auto">
              <a:xfrm>
                <a:off x="3072" y="3969"/>
                <a:ext cx="1056" cy="0"/>
              </a:xfrm>
              <a:prstGeom prst="line">
                <a:avLst/>
              </a:pr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9" name="Oval 111"/>
              <p:cNvSpPr>
                <a:spLocks noChangeArrowheads="1"/>
              </p:cNvSpPr>
              <p:nvPr/>
            </p:nvSpPr>
            <p:spPr bwMode="auto">
              <a:xfrm>
                <a:off x="3552" y="3345"/>
                <a:ext cx="528" cy="6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0" name="Line 112"/>
              <p:cNvSpPr>
                <a:spLocks noChangeShapeType="1"/>
              </p:cNvSpPr>
              <p:nvPr/>
            </p:nvSpPr>
            <p:spPr bwMode="auto">
              <a:xfrm>
                <a:off x="3822" y="3345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71" name="Line 113"/>
              <p:cNvSpPr>
                <a:spLocks noChangeShapeType="1"/>
              </p:cNvSpPr>
              <p:nvPr/>
            </p:nvSpPr>
            <p:spPr bwMode="auto">
              <a:xfrm>
                <a:off x="3552" y="3655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114"/>
              <p:cNvGrpSpPr>
                <a:grpSpLocks/>
              </p:cNvGrpSpPr>
              <p:nvPr/>
            </p:nvGrpSpPr>
            <p:grpSpPr bwMode="auto">
              <a:xfrm>
                <a:off x="2598" y="3177"/>
                <a:ext cx="892" cy="951"/>
                <a:chOff x="2496" y="1008"/>
                <a:chExt cx="892" cy="903"/>
              </a:xfrm>
            </p:grpSpPr>
            <p:sp>
              <p:nvSpPr>
                <p:cNvPr id="19468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496" y="1344"/>
                  <a:ext cx="178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a</a:t>
                  </a:r>
                </a:p>
              </p:txBody>
            </p:sp>
            <p:sp>
              <p:nvSpPr>
                <p:cNvPr id="194684" name="Rectangle 116"/>
                <p:cNvSpPr>
                  <a:spLocks noChangeArrowheads="1"/>
                </p:cNvSpPr>
                <p:nvPr/>
              </p:nvSpPr>
              <p:spPr bwMode="auto">
                <a:xfrm>
                  <a:off x="2832" y="1008"/>
                  <a:ext cx="178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d</a:t>
                  </a:r>
                </a:p>
              </p:txBody>
            </p:sp>
            <p:sp>
              <p:nvSpPr>
                <p:cNvPr id="1946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16" y="1344"/>
                  <a:ext cx="17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c</a:t>
                  </a:r>
                </a:p>
              </p:txBody>
            </p:sp>
            <p:sp>
              <p:nvSpPr>
                <p:cNvPr id="194686" name="Rectangle 118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1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13" name="Group 119"/>
              <p:cNvGrpSpPr>
                <a:grpSpLocks/>
              </p:cNvGrpSpPr>
              <p:nvPr/>
            </p:nvGrpSpPr>
            <p:grpSpPr bwMode="auto">
              <a:xfrm>
                <a:off x="2592" y="2919"/>
                <a:ext cx="869" cy="204"/>
                <a:chOff x="2496" y="768"/>
                <a:chExt cx="869" cy="204"/>
              </a:xfrm>
            </p:grpSpPr>
            <p:sp>
              <p:nvSpPr>
                <p:cNvPr id="194679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496" y="768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a’</a:t>
                  </a:r>
                </a:p>
              </p:txBody>
            </p:sp>
            <p:sp>
              <p:nvSpPr>
                <p:cNvPr id="19468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808" y="780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b’</a:t>
                  </a:r>
                </a:p>
              </p:txBody>
            </p:sp>
            <p:sp>
              <p:nvSpPr>
                <p:cNvPr id="19468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928" y="774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d’</a:t>
                  </a:r>
                </a:p>
              </p:txBody>
            </p:sp>
            <p:sp>
              <p:nvSpPr>
                <p:cNvPr id="194682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c’</a:t>
                  </a:r>
                </a:p>
              </p:txBody>
            </p:sp>
          </p:grpSp>
          <p:grpSp>
            <p:nvGrpSpPr>
              <p:cNvPr id="14" name="Group 124"/>
              <p:cNvGrpSpPr>
                <a:grpSpLocks/>
              </p:cNvGrpSpPr>
              <p:nvPr/>
            </p:nvGrpSpPr>
            <p:grpSpPr bwMode="auto">
              <a:xfrm rot="-1734769">
                <a:off x="3342" y="2877"/>
                <a:ext cx="869" cy="204"/>
                <a:chOff x="2496" y="768"/>
                <a:chExt cx="869" cy="204"/>
              </a:xfrm>
            </p:grpSpPr>
            <p:sp>
              <p:nvSpPr>
                <p:cNvPr id="19467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2496" y="768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a’</a:t>
                  </a:r>
                </a:p>
              </p:txBody>
            </p:sp>
            <p:sp>
              <p:nvSpPr>
                <p:cNvPr id="19467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808" y="780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b’</a:t>
                  </a:r>
                </a:p>
              </p:txBody>
            </p:sp>
            <p:sp>
              <p:nvSpPr>
                <p:cNvPr id="194677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928" y="774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d’</a:t>
                  </a:r>
                </a:p>
              </p:txBody>
            </p:sp>
            <p:sp>
              <p:nvSpPr>
                <p:cNvPr id="19467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sz="1400" b="0">
                      <a:latin typeface="Arial" pitchFamily="34" charset="0"/>
                    </a:rPr>
                    <a:t>c’</a:t>
                  </a:r>
                </a:p>
              </p:txBody>
            </p:sp>
          </p:grp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6511925" y="5135563"/>
            <a:ext cx="1357313" cy="1184275"/>
            <a:chOff x="4102" y="3235"/>
            <a:chExt cx="855" cy="746"/>
          </a:xfrm>
        </p:grpSpPr>
        <p:sp>
          <p:nvSpPr>
            <p:cNvPr id="194649" name="Rectangle 130"/>
            <p:cNvSpPr>
              <a:spLocks noChangeArrowheads="1"/>
            </p:cNvSpPr>
            <p:nvPr/>
          </p:nvSpPr>
          <p:spPr bwMode="auto">
            <a:xfrm rot="2364449">
              <a:off x="4102" y="3334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50" name="Rectangle 131"/>
            <p:cNvSpPr>
              <a:spLocks noChangeArrowheads="1"/>
            </p:cNvSpPr>
            <p:nvPr/>
          </p:nvSpPr>
          <p:spPr bwMode="auto">
            <a:xfrm rot="2364449">
              <a:off x="4243" y="3789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51" name="Rectangle 132"/>
            <p:cNvSpPr>
              <a:spLocks noChangeArrowheads="1"/>
            </p:cNvSpPr>
            <p:nvPr/>
          </p:nvSpPr>
          <p:spPr bwMode="auto">
            <a:xfrm rot="2364449">
              <a:off x="4665" y="3235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52" name="Rectangle 133"/>
            <p:cNvSpPr>
              <a:spLocks noChangeArrowheads="1"/>
            </p:cNvSpPr>
            <p:nvPr/>
          </p:nvSpPr>
          <p:spPr bwMode="auto">
            <a:xfrm rot="2364449">
              <a:off x="4745" y="3729"/>
              <a:ext cx="2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83782" name="Line 134"/>
          <p:cNvSpPr>
            <a:spLocks noChangeShapeType="1"/>
          </p:cNvSpPr>
          <p:nvPr/>
        </p:nvSpPr>
        <p:spPr bwMode="auto">
          <a:xfrm>
            <a:off x="6781800" y="53863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783" name="Text Box 135"/>
          <p:cNvSpPr txBox="1">
            <a:spLocks noChangeArrowheads="1"/>
          </p:cNvSpPr>
          <p:nvPr/>
        </p:nvSpPr>
        <p:spPr bwMode="auto">
          <a:xfrm>
            <a:off x="6934200" y="5329238"/>
            <a:ext cx="409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30</a:t>
            </a:r>
            <a:r>
              <a:rPr lang="en-US" sz="1200" b="0" baseline="30000">
                <a:latin typeface="Arial" pitchFamily="34" charset="0"/>
              </a:rPr>
              <a:t>0</a:t>
            </a:r>
          </a:p>
        </p:txBody>
      </p:sp>
      <p:grpSp>
        <p:nvGrpSpPr>
          <p:cNvPr id="16" name="Group 136"/>
          <p:cNvGrpSpPr>
            <a:grpSpLocks/>
          </p:cNvGrpSpPr>
          <p:nvPr/>
        </p:nvGrpSpPr>
        <p:grpSpPr bwMode="auto">
          <a:xfrm>
            <a:off x="6543675" y="4352925"/>
            <a:ext cx="1366838" cy="828675"/>
            <a:chOff x="4080" y="582"/>
            <a:chExt cx="861" cy="522"/>
          </a:xfrm>
        </p:grpSpPr>
        <p:sp>
          <p:nvSpPr>
            <p:cNvPr id="194645" name="Text Box 137"/>
            <p:cNvSpPr txBox="1">
              <a:spLocks noChangeArrowheads="1"/>
            </p:cNvSpPr>
            <p:nvPr/>
          </p:nvSpPr>
          <p:spPr bwMode="auto">
            <a:xfrm>
              <a:off x="4080" y="912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46" name="Text Box 138"/>
            <p:cNvSpPr txBox="1">
              <a:spLocks noChangeArrowheads="1"/>
            </p:cNvSpPr>
            <p:nvPr/>
          </p:nvSpPr>
          <p:spPr bwMode="auto">
            <a:xfrm>
              <a:off x="4146" y="68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47" name="Text Box 139"/>
            <p:cNvSpPr txBox="1">
              <a:spLocks noChangeArrowheads="1"/>
            </p:cNvSpPr>
            <p:nvPr/>
          </p:nvSpPr>
          <p:spPr bwMode="auto">
            <a:xfrm>
              <a:off x="4704" y="582"/>
              <a:ext cx="2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4648" name="Text Box 140"/>
            <p:cNvSpPr txBox="1">
              <a:spLocks noChangeArrowheads="1"/>
            </p:cNvSpPr>
            <p:nvPr/>
          </p:nvSpPr>
          <p:spPr bwMode="auto">
            <a:xfrm>
              <a:off x="4644" y="882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d’</a:t>
              </a:r>
              <a:r>
                <a:rPr lang="en-US" sz="1400" b="0" baseline="-250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83789" name="Text Box 141"/>
          <p:cNvSpPr txBox="1">
            <a:spLocks noChangeArrowheads="1"/>
          </p:cNvSpPr>
          <p:nvPr/>
        </p:nvSpPr>
        <p:spPr bwMode="auto">
          <a:xfrm>
            <a:off x="304800" y="304800"/>
            <a:ext cx="350442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8</a:t>
            </a:r>
            <a:r>
              <a:rPr lang="en-US" sz="1400" b="0" dirty="0">
                <a:latin typeface="Arial" pitchFamily="34" charset="0"/>
              </a:rPr>
              <a:t>: A circle of 50 mm diameter is </a:t>
            </a: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resting on Hp on end A of it’s diameter AC</a:t>
            </a: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which is 30</a:t>
            </a:r>
            <a:r>
              <a:rPr lang="en-US" sz="1400" b="0" baseline="30000" dirty="0">
                <a:latin typeface="Arial" pitchFamily="34" charset="0"/>
              </a:rPr>
              <a:t>0</a:t>
            </a:r>
            <a:r>
              <a:rPr lang="en-US" sz="1400" b="0" dirty="0">
                <a:latin typeface="Arial" pitchFamily="34" charset="0"/>
              </a:rPr>
              <a:t> inclined to Hp while it’s </a:t>
            </a:r>
            <a:r>
              <a:rPr lang="en-US" sz="1400" b="0" dirty="0" err="1">
                <a:latin typeface="Arial" pitchFamily="34" charset="0"/>
              </a:rPr>
              <a:t>Tv</a:t>
            </a:r>
            <a:endParaRPr lang="en-US" sz="1400" b="0" dirty="0">
              <a:latin typeface="Arial" pitchFamily="34" charset="0"/>
            </a:endParaRP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is 45</a:t>
            </a:r>
            <a:r>
              <a:rPr lang="en-US" sz="1400" b="0" baseline="30000" dirty="0">
                <a:latin typeface="Arial" pitchFamily="34" charset="0"/>
              </a:rPr>
              <a:t>0</a:t>
            </a:r>
            <a:r>
              <a:rPr lang="en-US" sz="1400" b="0" dirty="0">
                <a:latin typeface="Arial" pitchFamily="34" charset="0"/>
              </a:rPr>
              <a:t> inclined to </a:t>
            </a:r>
            <a:r>
              <a:rPr lang="en-US" sz="1400" b="0" dirty="0" err="1">
                <a:latin typeface="Arial" pitchFamily="34" charset="0"/>
              </a:rPr>
              <a:t>Vp.Draw</a:t>
            </a:r>
            <a:r>
              <a:rPr lang="en-US" sz="1400" b="0" dirty="0">
                <a:latin typeface="Arial" pitchFamily="34" charset="0"/>
              </a:rPr>
              <a:t> it’s projections. </a:t>
            </a:r>
          </a:p>
        </p:txBody>
      </p:sp>
      <p:sp>
        <p:nvSpPr>
          <p:cNvPr id="283790" name="Text Box 142"/>
          <p:cNvSpPr txBox="1">
            <a:spLocks noChangeArrowheads="1"/>
          </p:cNvSpPr>
          <p:nvPr/>
        </p:nvSpPr>
        <p:spPr bwMode="auto">
          <a:xfrm>
            <a:off x="228600" y="3962400"/>
            <a:ext cx="34956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9</a:t>
            </a:r>
            <a:r>
              <a:rPr lang="en-US" sz="1400" b="0" dirty="0">
                <a:latin typeface="Arial" pitchFamily="34" charset="0"/>
              </a:rPr>
              <a:t>: A circle of 50 mm diameter is </a:t>
            </a: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resting on Hp on end A of it’s diameter AC</a:t>
            </a: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which is 30</a:t>
            </a:r>
            <a:r>
              <a:rPr lang="en-US" sz="1400" b="0" baseline="30000" dirty="0">
                <a:latin typeface="Arial" pitchFamily="34" charset="0"/>
              </a:rPr>
              <a:t>0</a:t>
            </a:r>
            <a:r>
              <a:rPr lang="en-US" sz="1400" b="0" dirty="0">
                <a:latin typeface="Arial" pitchFamily="34" charset="0"/>
              </a:rPr>
              <a:t> inclined to Hp while it makes</a:t>
            </a:r>
          </a:p>
          <a:p>
            <a:pPr algn="just" eaLnBrk="1" hangingPunct="1"/>
            <a:r>
              <a:rPr lang="en-US" sz="1400" b="0" dirty="0">
                <a:latin typeface="Arial" pitchFamily="34" charset="0"/>
              </a:rPr>
              <a:t>45</a:t>
            </a:r>
            <a:r>
              <a:rPr lang="en-US" sz="1400" b="0" baseline="30000" dirty="0">
                <a:latin typeface="Arial" pitchFamily="34" charset="0"/>
              </a:rPr>
              <a:t>0</a:t>
            </a:r>
            <a:r>
              <a:rPr lang="en-US" sz="1400" b="0" dirty="0">
                <a:latin typeface="Arial" pitchFamily="34" charset="0"/>
              </a:rPr>
              <a:t> inclined to </a:t>
            </a:r>
            <a:r>
              <a:rPr lang="en-US" sz="1400" b="0" dirty="0" err="1">
                <a:latin typeface="Arial" pitchFamily="34" charset="0"/>
              </a:rPr>
              <a:t>Vp</a:t>
            </a:r>
            <a:r>
              <a:rPr lang="en-US" sz="1400" b="0" dirty="0">
                <a:latin typeface="Arial" pitchFamily="34" charset="0"/>
              </a:rPr>
              <a:t>. Draw it’s projections. </a:t>
            </a:r>
          </a:p>
        </p:txBody>
      </p:sp>
      <p:sp>
        <p:nvSpPr>
          <p:cNvPr id="283791" name="Text Box 143"/>
          <p:cNvSpPr txBox="1">
            <a:spLocks noChangeArrowheads="1"/>
          </p:cNvSpPr>
          <p:nvPr/>
        </p:nvSpPr>
        <p:spPr bwMode="auto">
          <a:xfrm>
            <a:off x="0" y="1752600"/>
            <a:ext cx="4343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0" dirty="0"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diameter horizontal?   ----------       </a:t>
            </a:r>
            <a:r>
              <a:rPr lang="en-US" sz="1600" i="1" dirty="0">
                <a:latin typeface="Times New Roman" pitchFamily="18" charset="0"/>
              </a:rPr>
              <a:t>AC</a:t>
            </a:r>
          </a:p>
          <a:p>
            <a:pPr eaLnBrk="1" hangingPunct="1"/>
            <a:r>
              <a:rPr lang="en-US" b="0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Hence begin with </a:t>
            </a:r>
            <a:r>
              <a:rPr lang="en-US" i="1" dirty="0" err="1">
                <a:latin typeface="Times New Roman" pitchFamily="18" charset="0"/>
              </a:rPr>
              <a:t>TV,draw</a:t>
            </a:r>
            <a:r>
              <a:rPr lang="en-US" i="1" dirty="0">
                <a:latin typeface="Times New Roman" pitchFamily="18" charset="0"/>
              </a:rPr>
              <a:t> rhombus below </a:t>
            </a:r>
          </a:p>
          <a:p>
            <a:pPr eaLnBrk="1" hangingPunct="1"/>
            <a:r>
              <a:rPr lang="en-US" i="1" dirty="0">
                <a:latin typeface="Times New Roman" pitchFamily="18" charset="0"/>
              </a:rPr>
              <a:t>     X-Y line, taking longer diagonal // to X-Y</a:t>
            </a:r>
            <a:endParaRPr lang="en-US" sz="2400" i="1" dirty="0">
              <a:latin typeface="Times New Roman" pitchFamily="18" charset="0"/>
            </a:endParaRPr>
          </a:p>
        </p:txBody>
      </p:sp>
      <p:grpSp>
        <p:nvGrpSpPr>
          <p:cNvPr id="17" name="Group 144"/>
          <p:cNvGrpSpPr>
            <a:grpSpLocks/>
          </p:cNvGrpSpPr>
          <p:nvPr/>
        </p:nvGrpSpPr>
        <p:grpSpPr bwMode="auto">
          <a:xfrm>
            <a:off x="4405313" y="2514600"/>
            <a:ext cx="4738687" cy="1752600"/>
            <a:chOff x="2736" y="1632"/>
            <a:chExt cx="2985" cy="1104"/>
          </a:xfrm>
        </p:grpSpPr>
        <p:sp>
          <p:nvSpPr>
            <p:cNvPr id="194643" name="Rectangle 145"/>
            <p:cNvSpPr>
              <a:spLocks noChangeArrowheads="1"/>
            </p:cNvSpPr>
            <p:nvPr/>
          </p:nvSpPr>
          <p:spPr bwMode="auto">
            <a:xfrm>
              <a:off x="2762" y="1632"/>
              <a:ext cx="2880" cy="11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4" name="Text Box 146"/>
            <p:cNvSpPr txBox="1">
              <a:spLocks noChangeArrowheads="1"/>
            </p:cNvSpPr>
            <p:nvPr/>
          </p:nvSpPr>
          <p:spPr bwMode="auto">
            <a:xfrm>
              <a:off x="2736" y="1680"/>
              <a:ext cx="2985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3300"/>
                  </a:solidFill>
                  <a:latin typeface="Arial" pitchFamily="34" charset="0"/>
                </a:rPr>
                <a:t>The difference in these two problems is in step 3 only.</a:t>
              </a:r>
            </a:p>
            <a:p>
              <a:pPr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In problem no.8 inclination of Tv of that AC is </a:t>
              </a:r>
            </a:p>
            <a:p>
              <a:pPr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given,It could be drawn directly as shown in 3</a:t>
              </a:r>
              <a:r>
                <a:rPr lang="en-US" sz="1400" baseline="30000">
                  <a:solidFill>
                    <a:schemeClr val="accent2"/>
                  </a:solidFill>
                  <a:latin typeface="Arial" pitchFamily="34" charset="0"/>
                </a:rPr>
                <a:t>rd</a:t>
              </a:r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 step.</a:t>
              </a:r>
            </a:p>
            <a:p>
              <a:pPr eaLnBrk="1" hangingPunct="1"/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While in no.9 angle of AC itself i.e. it’s TL, is </a:t>
              </a:r>
            </a:p>
            <a:p>
              <a:pPr eaLnBrk="1" hangingPunct="1"/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given. Hence here angle of TL is taken,locus of c</a:t>
              </a:r>
              <a:r>
                <a:rPr lang="en-US" sz="1400" i="1" baseline="-25000">
                  <a:solidFill>
                    <a:srgbClr val="FF3399"/>
                  </a:solidFill>
                  <a:latin typeface="Arial" pitchFamily="34" charset="0"/>
                </a:rPr>
                <a:t>1</a:t>
              </a:r>
            </a:p>
            <a:p>
              <a:pPr eaLnBrk="1" hangingPunct="1"/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Is drawn and then LTV I.e. a</a:t>
              </a:r>
              <a:r>
                <a:rPr lang="en-US" sz="1400" i="1" baseline="-25000">
                  <a:solidFill>
                    <a:srgbClr val="FF3399"/>
                  </a:solidFill>
                  <a:latin typeface="Arial" pitchFamily="34" charset="0"/>
                </a:rPr>
                <a:t>1</a:t>
              </a:r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 c</a:t>
              </a:r>
              <a:r>
                <a:rPr lang="en-US" sz="1400" i="1" baseline="-25000">
                  <a:solidFill>
                    <a:srgbClr val="FF3399"/>
                  </a:solidFill>
                  <a:latin typeface="Arial" pitchFamily="34" charset="0"/>
                </a:rPr>
                <a:t>1</a:t>
              </a:r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 is marked and </a:t>
              </a:r>
            </a:p>
            <a:p>
              <a:pPr eaLnBrk="1" hangingPunct="1"/>
              <a:r>
                <a:rPr lang="en-US" sz="1400" i="1">
                  <a:solidFill>
                    <a:srgbClr val="FF3399"/>
                  </a:solidFill>
                  <a:latin typeface="Arial" pitchFamily="34" charset="0"/>
                </a:rPr>
                <a:t>final TV was completed.Study illustration carefully.</a:t>
              </a:r>
            </a:p>
          </p:txBody>
        </p:sp>
      </p:grpSp>
      <p:grpSp>
        <p:nvGrpSpPr>
          <p:cNvPr id="18" name="Group 147"/>
          <p:cNvGrpSpPr>
            <a:grpSpLocks/>
          </p:cNvGrpSpPr>
          <p:nvPr/>
        </p:nvGrpSpPr>
        <p:grpSpPr bwMode="auto">
          <a:xfrm>
            <a:off x="457200" y="5334000"/>
            <a:ext cx="2895600" cy="1066800"/>
            <a:chOff x="432" y="3552"/>
            <a:chExt cx="1824" cy="672"/>
          </a:xfrm>
        </p:grpSpPr>
        <p:sp>
          <p:nvSpPr>
            <p:cNvPr id="194641" name="AutoShape 148"/>
            <p:cNvSpPr>
              <a:spLocks noChangeArrowheads="1"/>
            </p:cNvSpPr>
            <p:nvPr/>
          </p:nvSpPr>
          <p:spPr bwMode="auto">
            <a:xfrm>
              <a:off x="432" y="3552"/>
              <a:ext cx="1824" cy="672"/>
            </a:xfrm>
            <a:prstGeom prst="wedgeRoundRectCallout">
              <a:avLst>
                <a:gd name="adj1" fmla="val 52356"/>
                <a:gd name="adj2" fmla="val -91069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4642" name="Text Box 149"/>
            <p:cNvSpPr txBox="1">
              <a:spLocks noChangeArrowheads="1"/>
            </p:cNvSpPr>
            <p:nvPr/>
          </p:nvSpPr>
          <p:spPr bwMode="auto">
            <a:xfrm>
              <a:off x="464" y="3618"/>
              <a:ext cx="175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latin typeface="Arial" pitchFamily="34" charset="0"/>
                </a:rPr>
                <a:t>Note the difference in 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construction of 3</a:t>
              </a:r>
              <a:r>
                <a:rPr lang="en-US" sz="1800" baseline="30000">
                  <a:latin typeface="Arial" pitchFamily="34" charset="0"/>
                </a:rPr>
                <a:t>rd</a:t>
              </a:r>
              <a:r>
                <a:rPr lang="en-US" sz="1800">
                  <a:latin typeface="Arial" pitchFamily="34" charset="0"/>
                </a:rPr>
                <a:t> step </a:t>
              </a:r>
            </a:p>
            <a:p>
              <a:pPr algn="ctr" eaLnBrk="1" hangingPunct="1"/>
              <a:r>
                <a:rPr lang="en-US" sz="1800">
                  <a:latin typeface="Arial" pitchFamily="34" charset="0"/>
                </a:rPr>
                <a:t>in both solutions.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3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3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83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8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8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8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8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8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8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8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83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83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83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83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8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8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8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8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8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8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8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8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83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83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83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28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8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2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28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28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28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2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2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28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28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28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28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28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28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28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nimBg="1"/>
      <p:bldP spid="283651" grpId="0" animBg="1"/>
      <p:bldP spid="283652" grpId="0" animBg="1"/>
      <p:bldP spid="283653" grpId="0" animBg="1"/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  <p:bldP spid="283660" grpId="0" animBg="1"/>
      <p:bldP spid="283661" grpId="0" animBg="1"/>
      <p:bldP spid="283662" grpId="0" animBg="1"/>
      <p:bldP spid="283663" grpId="0" animBg="1"/>
      <p:bldP spid="283664" grpId="0" animBg="1"/>
      <p:bldP spid="283665" grpId="0" animBg="1"/>
      <p:bldP spid="283666" grpId="0" animBg="1"/>
      <p:bldP spid="283667" grpId="0" animBg="1"/>
      <p:bldP spid="283668" grpId="0" animBg="1"/>
      <p:bldP spid="283669" grpId="0" animBg="1"/>
      <p:bldP spid="283670" grpId="0" animBg="1"/>
      <p:bldP spid="283671" grpId="0" animBg="1"/>
      <p:bldP spid="283672" grpId="0" animBg="1"/>
      <p:bldP spid="283673" grpId="0" animBg="1"/>
      <p:bldP spid="283674" grpId="0" animBg="1"/>
      <p:bldP spid="283675" grpId="0" animBg="1"/>
      <p:bldP spid="283676" grpId="0" animBg="1"/>
      <p:bldP spid="283677" grpId="0" animBg="1"/>
      <p:bldP spid="283678" grpId="0" animBg="1"/>
      <p:bldP spid="283679" grpId="0" animBg="1"/>
      <p:bldP spid="283680" grpId="0" animBg="1"/>
      <p:bldP spid="283681" grpId="0" animBg="1"/>
      <p:bldP spid="283682" grpId="0" animBg="1"/>
      <p:bldP spid="283683" grpId="0" animBg="1"/>
      <p:bldP spid="283684" grpId="0" animBg="1"/>
      <p:bldP spid="283685" grpId="0" animBg="1"/>
      <p:bldP spid="283686" grpId="0" animBg="1"/>
      <p:bldP spid="283687" grpId="0" animBg="1"/>
      <p:bldP spid="283688" grpId="0" animBg="1"/>
      <p:bldP spid="283689" grpId="0" animBg="1"/>
      <p:bldP spid="283690" grpId="0" animBg="1"/>
      <p:bldP spid="283691" grpId="0" animBg="1"/>
      <p:bldP spid="283692" grpId="0" animBg="1"/>
      <p:bldP spid="283693" grpId="0" animBg="1"/>
      <p:bldP spid="283694" grpId="0" animBg="1"/>
      <p:bldP spid="283695" grpId="0" animBg="1"/>
      <p:bldP spid="283696" grpId="0" animBg="1"/>
      <p:bldP spid="283697" grpId="0" animBg="1"/>
      <p:bldP spid="283698" grpId="0" animBg="1"/>
      <p:bldP spid="283699" grpId="0" autoUpdateAnimBg="0"/>
      <p:bldP spid="283700" grpId="0" animBg="1"/>
      <p:bldP spid="283729" grpId="0" autoUpdateAnimBg="0"/>
      <p:bldP spid="283730" grpId="0" autoUpdateAnimBg="0"/>
      <p:bldP spid="283736" grpId="0" animBg="1"/>
      <p:bldP spid="283737" grpId="0" animBg="1"/>
      <p:bldP spid="283782" grpId="0" animBg="1"/>
      <p:bldP spid="283783" grpId="0" autoUpdateAnimBg="0"/>
      <p:bldP spid="283789" grpId="0" autoUpdateAnimBg="0"/>
      <p:bldP spid="283790" grpId="0" autoUpdateAnimBg="0"/>
      <p:bldP spid="2837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0" y="457200"/>
            <a:ext cx="44535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10: </a:t>
            </a:r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End A of diameter AB of a circle is in HP</a:t>
            </a:r>
          </a:p>
          <a:p>
            <a:pPr algn="just" eaLnBrk="1" hangingPunct="1"/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        </a:t>
            </a:r>
            <a:r>
              <a:rPr lang="en-US" sz="1400" b="0" dirty="0" smtClean="0">
                <a:solidFill>
                  <a:schemeClr val="accent2"/>
                </a:solidFill>
                <a:latin typeface="Arial" pitchFamily="34" charset="0"/>
              </a:rPr>
              <a:t>and </a:t>
            </a:r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end B is in </a:t>
            </a:r>
            <a:r>
              <a:rPr lang="en-US" sz="1400" b="0" dirty="0" err="1">
                <a:solidFill>
                  <a:schemeClr val="accent2"/>
                </a:solidFill>
                <a:latin typeface="Arial" pitchFamily="34" charset="0"/>
              </a:rPr>
              <a:t>VP.Diameter</a:t>
            </a:r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AB, 50 mm long is </a:t>
            </a:r>
          </a:p>
          <a:p>
            <a:pPr algn="just" eaLnBrk="1" hangingPunct="1"/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        30</a:t>
            </a:r>
            <a:r>
              <a:rPr lang="en-US" sz="1400" b="0" baseline="30000" dirty="0">
                <a:solidFill>
                  <a:schemeClr val="accent2"/>
                </a:solidFill>
                <a:latin typeface="Arial" pitchFamily="34" charset="0"/>
              </a:rPr>
              <a:t>0</a:t>
            </a:r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&amp; 60</a:t>
            </a:r>
            <a:r>
              <a:rPr lang="en-US" sz="1400" b="0" baseline="30000" dirty="0">
                <a:solidFill>
                  <a:schemeClr val="accent2"/>
                </a:solidFill>
                <a:latin typeface="Arial" pitchFamily="34" charset="0"/>
              </a:rPr>
              <a:t>0</a:t>
            </a:r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inclined to HP &amp; VP respectively.</a:t>
            </a:r>
          </a:p>
          <a:p>
            <a:pPr algn="just" eaLnBrk="1" hangingPunct="1"/>
            <a:r>
              <a:rPr lang="en-US" sz="1400" b="0" dirty="0">
                <a:solidFill>
                  <a:schemeClr val="accent2"/>
                </a:solidFill>
                <a:latin typeface="Arial" pitchFamily="34" charset="0"/>
              </a:rPr>
              <a:t>         Draw projections of circle.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57400"/>
            <a:ext cx="6759575" cy="1676400"/>
            <a:chOff x="1296" y="1056"/>
            <a:chExt cx="4258" cy="1056"/>
          </a:xfrm>
        </p:grpSpPr>
        <p:sp>
          <p:nvSpPr>
            <p:cNvPr id="195637" name="Rectangle 4"/>
            <p:cNvSpPr>
              <a:spLocks noChangeArrowheads="1"/>
            </p:cNvSpPr>
            <p:nvPr/>
          </p:nvSpPr>
          <p:spPr bwMode="auto">
            <a:xfrm>
              <a:off x="1296" y="1056"/>
              <a:ext cx="4224" cy="105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638" name="Text Box 5"/>
            <p:cNvSpPr txBox="1">
              <a:spLocks noChangeArrowheads="1"/>
            </p:cNvSpPr>
            <p:nvPr/>
          </p:nvSpPr>
          <p:spPr bwMode="auto">
            <a:xfrm>
              <a:off x="1344" y="1056"/>
              <a:ext cx="4210" cy="1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The problem is similar to previous problem of circle – no.9.</a:t>
              </a:r>
            </a:p>
            <a:p>
              <a:pPr eaLnBrk="1" hangingPunct="1"/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But in the 3</a:t>
              </a:r>
              <a:r>
                <a:rPr lang="en-US" sz="1400" baseline="30000">
                  <a:solidFill>
                    <a:srgbClr val="FF3399"/>
                  </a:solidFill>
                  <a:latin typeface="Arial" pitchFamily="34" charset="0"/>
                </a:rPr>
                <a:t>rd</a:t>
              </a:r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 step there is one more change.</a:t>
              </a:r>
            </a:p>
            <a:p>
              <a:pPr eaLnBrk="1" hangingPunct="1"/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Like 9</a:t>
              </a:r>
              <a:r>
                <a:rPr lang="en-US" sz="1400" baseline="30000">
                  <a:solidFill>
                    <a:srgbClr val="FF3399"/>
                  </a:solidFill>
                  <a:latin typeface="Arial" pitchFamily="34" charset="0"/>
                </a:rPr>
                <a:t>th</a:t>
              </a:r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 problem True Length inclination of dia.AB is definitely expected </a:t>
              </a:r>
            </a:p>
            <a:p>
              <a:pPr eaLnBrk="1" hangingPunct="1"/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but if you carefully note - </a:t>
              </a:r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the the SUM of it’s inclinations with HP &amp; VP is 90</a:t>
              </a:r>
              <a:r>
                <a:rPr lang="en-US" sz="1400" baseline="30000">
                  <a:solidFill>
                    <a:schemeClr val="accent2"/>
                  </a:solidFill>
                  <a:latin typeface="Arial" pitchFamily="34" charset="0"/>
                </a:rPr>
                <a:t>0</a:t>
              </a:r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. </a:t>
              </a:r>
            </a:p>
            <a:p>
              <a:pPr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Means Line AB lies in a Profile Plane.</a:t>
              </a:r>
            </a:p>
            <a:p>
              <a:pPr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Hence it’s both Tv &amp; Fv must arrive on one single projector</a:t>
              </a:r>
              <a:r>
                <a:rPr lang="en-US" sz="1400">
                  <a:solidFill>
                    <a:srgbClr val="FF3399"/>
                  </a:solidFill>
                  <a:latin typeface="Arial" pitchFamily="34" charset="0"/>
                </a:rPr>
                <a:t>.</a:t>
              </a:r>
            </a:p>
            <a:p>
              <a:pPr eaLnBrk="1" hangingPunct="1"/>
              <a:r>
                <a:rPr lang="en-US" sz="1400" b="0">
                  <a:latin typeface="Arial" pitchFamily="34" charset="0"/>
                </a:rPr>
                <a:t>So do the construction accordingly AND </a:t>
              </a:r>
              <a:r>
                <a:rPr lang="en-US" sz="2000" i="1" u="sng">
                  <a:latin typeface="Arial" pitchFamily="34" charset="0"/>
                </a:rPr>
                <a:t>note the case carefully</a:t>
              </a:r>
              <a:r>
                <a:rPr lang="en-US" sz="1400" b="0">
                  <a:latin typeface="Arial" pitchFamily="34" charset="0"/>
                </a:rPr>
                <a:t>..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72200" y="4800600"/>
            <a:ext cx="2867025" cy="1231900"/>
            <a:chOff x="3888" y="3024"/>
            <a:chExt cx="1806" cy="776"/>
          </a:xfrm>
        </p:grpSpPr>
        <p:sp>
          <p:nvSpPr>
            <p:cNvPr id="195635" name="AutoShape 7"/>
            <p:cNvSpPr>
              <a:spLocks noChangeArrowheads="1"/>
            </p:cNvSpPr>
            <p:nvPr/>
          </p:nvSpPr>
          <p:spPr bwMode="auto">
            <a:xfrm>
              <a:off x="3888" y="3024"/>
              <a:ext cx="1776" cy="768"/>
            </a:xfrm>
            <a:prstGeom prst="wedgeRoundRectCallout">
              <a:avLst>
                <a:gd name="adj1" fmla="val -73819"/>
                <a:gd name="adj2" fmla="val -40884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5636" name="Text Box 8"/>
            <p:cNvSpPr txBox="1">
              <a:spLocks noChangeArrowheads="1"/>
            </p:cNvSpPr>
            <p:nvPr/>
          </p:nvSpPr>
          <p:spPr bwMode="auto">
            <a:xfrm>
              <a:off x="3978" y="3072"/>
              <a:ext cx="171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SOLVE SEPARATELY</a:t>
              </a:r>
            </a:p>
            <a:p>
              <a:pPr eaLnBrk="1" hangingPunct="1"/>
              <a:r>
                <a:rPr lang="en-US" sz="1400" b="0">
                  <a:latin typeface="Arial" pitchFamily="34" charset="0"/>
                </a:rPr>
                <a:t>ON DRAWING SHEET</a:t>
              </a:r>
            </a:p>
            <a:p>
              <a:pPr eaLnBrk="1" hangingPunct="1"/>
              <a:r>
                <a:rPr lang="en-US" sz="1400" b="0">
                  <a:latin typeface="Arial" pitchFamily="34" charset="0"/>
                </a:rPr>
                <a:t>GIVING NAMES TO VARIOUS</a:t>
              </a:r>
            </a:p>
            <a:p>
              <a:pPr eaLnBrk="1" hangingPunct="1"/>
              <a:r>
                <a:rPr lang="en-US" sz="1400" b="0">
                  <a:latin typeface="Arial" pitchFamily="34" charset="0"/>
                </a:rPr>
                <a:t>POINTS AS USUAL, </a:t>
              </a:r>
            </a:p>
            <a:p>
              <a:pPr eaLnBrk="1" hangingPunct="1"/>
              <a:r>
                <a:rPr lang="en-US" sz="1400" b="0">
                  <a:latin typeface="Arial" pitchFamily="34" charset="0"/>
                </a:rPr>
                <a:t>AS THE CASE IS IMPORTANT </a:t>
              </a:r>
            </a:p>
          </p:txBody>
        </p:sp>
      </p:grpSp>
      <p:sp>
        <p:nvSpPr>
          <p:cNvPr id="285705" name="Oval 9"/>
          <p:cNvSpPr>
            <a:spLocks noChangeArrowheads="1"/>
          </p:cNvSpPr>
          <p:nvPr/>
        </p:nvSpPr>
        <p:spPr bwMode="auto">
          <a:xfrm rot="-47953">
            <a:off x="3924300" y="4024313"/>
            <a:ext cx="1484313" cy="6746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06" name="Oval 10"/>
          <p:cNvSpPr>
            <a:spLocks noChangeArrowheads="1"/>
          </p:cNvSpPr>
          <p:nvPr/>
        </p:nvSpPr>
        <p:spPr bwMode="auto">
          <a:xfrm>
            <a:off x="444500" y="4927600"/>
            <a:ext cx="1463675" cy="14620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07" name="Line 11"/>
          <p:cNvSpPr>
            <a:spLocks noChangeShapeType="1"/>
          </p:cNvSpPr>
          <p:nvPr/>
        </p:nvSpPr>
        <p:spPr bwMode="auto">
          <a:xfrm>
            <a:off x="444500" y="5657850"/>
            <a:ext cx="1463675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08" name="Line 12"/>
          <p:cNvSpPr>
            <a:spLocks noChangeShapeType="1"/>
          </p:cNvSpPr>
          <p:nvPr/>
        </p:nvSpPr>
        <p:spPr bwMode="auto">
          <a:xfrm>
            <a:off x="1190625" y="4941888"/>
            <a:ext cx="0" cy="1462087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09" name="Line 13"/>
          <p:cNvSpPr>
            <a:spLocks noChangeShapeType="1"/>
          </p:cNvSpPr>
          <p:nvPr/>
        </p:nvSpPr>
        <p:spPr bwMode="auto">
          <a:xfrm>
            <a:off x="220663" y="4702175"/>
            <a:ext cx="529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0" name="Line 14"/>
          <p:cNvSpPr>
            <a:spLocks noChangeShapeType="1"/>
          </p:cNvSpPr>
          <p:nvPr/>
        </p:nvSpPr>
        <p:spPr bwMode="auto">
          <a:xfrm flipV="1">
            <a:off x="444500" y="4251325"/>
            <a:ext cx="0" cy="1350963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1" name="Line 15"/>
          <p:cNvSpPr>
            <a:spLocks noChangeShapeType="1"/>
          </p:cNvSpPr>
          <p:nvPr/>
        </p:nvSpPr>
        <p:spPr bwMode="auto">
          <a:xfrm flipV="1">
            <a:off x="1908175" y="4251325"/>
            <a:ext cx="0" cy="1350963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2" name="Line 16"/>
          <p:cNvSpPr>
            <a:spLocks noChangeShapeType="1"/>
          </p:cNvSpPr>
          <p:nvPr/>
        </p:nvSpPr>
        <p:spPr bwMode="auto">
          <a:xfrm flipV="1">
            <a:off x="1190625" y="4251325"/>
            <a:ext cx="0" cy="676275"/>
          </a:xfrm>
          <a:prstGeom prst="line">
            <a:avLst/>
          </a:prstGeom>
          <a:noFill/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3" name="Line 17"/>
          <p:cNvSpPr>
            <a:spLocks noChangeShapeType="1"/>
          </p:cNvSpPr>
          <p:nvPr/>
        </p:nvSpPr>
        <p:spPr bwMode="auto">
          <a:xfrm>
            <a:off x="444500" y="4476750"/>
            <a:ext cx="1463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4" name="Line 18"/>
          <p:cNvSpPr>
            <a:spLocks noChangeShapeType="1"/>
          </p:cNvSpPr>
          <p:nvPr/>
        </p:nvSpPr>
        <p:spPr bwMode="auto">
          <a:xfrm rot="-1800000">
            <a:off x="2205038" y="4348163"/>
            <a:ext cx="14636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5" name="Line 19"/>
          <p:cNvSpPr>
            <a:spLocks noChangeShapeType="1"/>
          </p:cNvSpPr>
          <p:nvPr/>
        </p:nvSpPr>
        <p:spPr bwMode="auto">
          <a:xfrm>
            <a:off x="3584575" y="3914775"/>
            <a:ext cx="0" cy="24749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6" name="Line 20"/>
          <p:cNvSpPr>
            <a:spLocks noChangeShapeType="1"/>
          </p:cNvSpPr>
          <p:nvPr/>
        </p:nvSpPr>
        <p:spPr bwMode="auto">
          <a:xfrm>
            <a:off x="2992438" y="4251325"/>
            <a:ext cx="0" cy="21383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7" name="Line 21"/>
          <p:cNvSpPr>
            <a:spLocks noChangeShapeType="1"/>
          </p:cNvSpPr>
          <p:nvPr/>
        </p:nvSpPr>
        <p:spPr bwMode="auto">
          <a:xfrm>
            <a:off x="2330450" y="4589463"/>
            <a:ext cx="0" cy="18002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8" name="Line 22"/>
          <p:cNvSpPr>
            <a:spLocks noChangeShapeType="1"/>
          </p:cNvSpPr>
          <p:nvPr/>
        </p:nvSpPr>
        <p:spPr bwMode="auto">
          <a:xfrm>
            <a:off x="1120775" y="4927600"/>
            <a:ext cx="25892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19" name="Line 23"/>
          <p:cNvSpPr>
            <a:spLocks noChangeShapeType="1"/>
          </p:cNvSpPr>
          <p:nvPr/>
        </p:nvSpPr>
        <p:spPr bwMode="auto">
          <a:xfrm>
            <a:off x="1908175" y="5657850"/>
            <a:ext cx="18018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0" name="Line 24"/>
          <p:cNvSpPr>
            <a:spLocks noChangeShapeType="1"/>
          </p:cNvSpPr>
          <p:nvPr/>
        </p:nvSpPr>
        <p:spPr bwMode="auto">
          <a:xfrm>
            <a:off x="1233488" y="6389688"/>
            <a:ext cx="24765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1" name="Oval 25"/>
          <p:cNvSpPr>
            <a:spLocks noChangeArrowheads="1"/>
          </p:cNvSpPr>
          <p:nvPr/>
        </p:nvSpPr>
        <p:spPr bwMode="auto">
          <a:xfrm>
            <a:off x="2359025" y="4927600"/>
            <a:ext cx="1238250" cy="146208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22" name="Line 26"/>
          <p:cNvSpPr>
            <a:spLocks noChangeShapeType="1"/>
          </p:cNvSpPr>
          <p:nvPr/>
        </p:nvSpPr>
        <p:spPr bwMode="auto">
          <a:xfrm>
            <a:off x="2992438" y="4927600"/>
            <a:ext cx="0" cy="146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3" name="Oval 27"/>
          <p:cNvSpPr>
            <a:spLocks noChangeArrowheads="1"/>
          </p:cNvSpPr>
          <p:nvPr/>
        </p:nvSpPr>
        <p:spPr bwMode="auto">
          <a:xfrm rot="-5273593">
            <a:off x="4048126" y="4589462"/>
            <a:ext cx="1238250" cy="14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24" name="Line 28"/>
          <p:cNvSpPr>
            <a:spLocks noChangeShapeType="1"/>
          </p:cNvSpPr>
          <p:nvPr/>
        </p:nvSpPr>
        <p:spPr bwMode="auto">
          <a:xfrm>
            <a:off x="3597275" y="3970338"/>
            <a:ext cx="16891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5" name="Line 29"/>
          <p:cNvSpPr>
            <a:spLocks noChangeShapeType="1"/>
          </p:cNvSpPr>
          <p:nvPr/>
        </p:nvSpPr>
        <p:spPr bwMode="auto">
          <a:xfrm>
            <a:off x="3035300" y="4337050"/>
            <a:ext cx="23637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26" name="Oval 30"/>
          <p:cNvSpPr>
            <a:spLocks noChangeArrowheads="1"/>
          </p:cNvSpPr>
          <p:nvPr/>
        </p:nvSpPr>
        <p:spPr bwMode="auto">
          <a:xfrm rot="729832">
            <a:off x="3879850" y="4279900"/>
            <a:ext cx="112713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27" name="Oval 31"/>
          <p:cNvSpPr>
            <a:spLocks noChangeArrowheads="1"/>
          </p:cNvSpPr>
          <p:nvPr/>
        </p:nvSpPr>
        <p:spPr bwMode="auto">
          <a:xfrm rot="729832">
            <a:off x="4611688" y="4589463"/>
            <a:ext cx="112712" cy="112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28" name="Oval 32"/>
          <p:cNvSpPr>
            <a:spLocks noChangeArrowheads="1"/>
          </p:cNvSpPr>
          <p:nvPr/>
        </p:nvSpPr>
        <p:spPr bwMode="auto">
          <a:xfrm rot="729832">
            <a:off x="5329238" y="4308475"/>
            <a:ext cx="112712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29" name="Oval 33"/>
          <p:cNvSpPr>
            <a:spLocks noChangeArrowheads="1"/>
          </p:cNvSpPr>
          <p:nvPr/>
        </p:nvSpPr>
        <p:spPr bwMode="auto">
          <a:xfrm rot="729832">
            <a:off x="4597400" y="3956050"/>
            <a:ext cx="112713" cy="112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730" name="Line 34"/>
          <p:cNvSpPr>
            <a:spLocks noChangeShapeType="1"/>
          </p:cNvSpPr>
          <p:nvPr/>
        </p:nvSpPr>
        <p:spPr bwMode="auto">
          <a:xfrm flipV="1">
            <a:off x="3935413" y="3914775"/>
            <a:ext cx="0" cy="16875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1" name="Line 35"/>
          <p:cNvSpPr>
            <a:spLocks noChangeShapeType="1"/>
          </p:cNvSpPr>
          <p:nvPr/>
        </p:nvSpPr>
        <p:spPr bwMode="auto">
          <a:xfrm flipV="1">
            <a:off x="5399088" y="4027488"/>
            <a:ext cx="0" cy="1574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2" name="Line 36"/>
          <p:cNvSpPr>
            <a:spLocks noChangeShapeType="1"/>
          </p:cNvSpPr>
          <p:nvPr/>
        </p:nvSpPr>
        <p:spPr bwMode="auto">
          <a:xfrm>
            <a:off x="2359025" y="5662613"/>
            <a:ext cx="1238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3" name="Line 37"/>
          <p:cNvSpPr>
            <a:spLocks noChangeShapeType="1"/>
          </p:cNvSpPr>
          <p:nvPr/>
        </p:nvSpPr>
        <p:spPr bwMode="auto">
          <a:xfrm>
            <a:off x="3935413" y="5335588"/>
            <a:ext cx="146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4" name="Line 38"/>
          <p:cNvSpPr>
            <a:spLocks noChangeShapeType="1"/>
          </p:cNvSpPr>
          <p:nvPr/>
        </p:nvSpPr>
        <p:spPr bwMode="auto">
          <a:xfrm>
            <a:off x="4667250" y="4702175"/>
            <a:ext cx="0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5" name="Line 39"/>
          <p:cNvSpPr>
            <a:spLocks noChangeShapeType="1"/>
          </p:cNvSpPr>
          <p:nvPr/>
        </p:nvSpPr>
        <p:spPr bwMode="auto">
          <a:xfrm>
            <a:off x="4724400" y="4702175"/>
            <a:ext cx="900113" cy="1238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6" name="Text Box 40"/>
          <p:cNvSpPr txBox="1">
            <a:spLocks noChangeArrowheads="1"/>
          </p:cNvSpPr>
          <p:nvPr/>
        </p:nvSpPr>
        <p:spPr bwMode="auto">
          <a:xfrm rot="3298978">
            <a:off x="5372893" y="5253832"/>
            <a:ext cx="39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TL</a:t>
            </a:r>
          </a:p>
        </p:txBody>
      </p:sp>
      <p:sp>
        <p:nvSpPr>
          <p:cNvPr id="285737" name="Line 41"/>
          <p:cNvSpPr>
            <a:spLocks noChangeShapeType="1"/>
          </p:cNvSpPr>
          <p:nvPr/>
        </p:nvSpPr>
        <p:spPr bwMode="auto">
          <a:xfrm flipH="1">
            <a:off x="4160838" y="5940425"/>
            <a:ext cx="1576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8" name="Line 42"/>
          <p:cNvSpPr>
            <a:spLocks noChangeShapeType="1"/>
          </p:cNvSpPr>
          <p:nvPr/>
        </p:nvSpPr>
        <p:spPr bwMode="auto">
          <a:xfrm>
            <a:off x="4652963" y="3886200"/>
            <a:ext cx="0" cy="90011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739" name="Text Box 43"/>
          <p:cNvSpPr txBox="1">
            <a:spLocks noChangeArrowheads="1"/>
          </p:cNvSpPr>
          <p:nvPr/>
        </p:nvSpPr>
        <p:spPr bwMode="auto">
          <a:xfrm>
            <a:off x="0" y="456565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X</a:t>
            </a:r>
          </a:p>
        </p:txBody>
      </p:sp>
      <p:sp>
        <p:nvSpPr>
          <p:cNvPr id="285740" name="Text Box 44"/>
          <p:cNvSpPr txBox="1">
            <a:spLocks noChangeArrowheads="1"/>
          </p:cNvSpPr>
          <p:nvPr/>
        </p:nvSpPr>
        <p:spPr bwMode="auto">
          <a:xfrm>
            <a:off x="5486400" y="456565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Y</a:t>
            </a:r>
          </a:p>
        </p:txBody>
      </p:sp>
      <p:sp>
        <p:nvSpPr>
          <p:cNvPr id="285741" name="Text Box 45"/>
          <p:cNvSpPr txBox="1">
            <a:spLocks noChangeArrowheads="1"/>
          </p:cNvSpPr>
          <p:nvPr/>
        </p:nvSpPr>
        <p:spPr bwMode="auto">
          <a:xfrm>
            <a:off x="2557463" y="4460875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30</a:t>
            </a:r>
            <a:r>
              <a:rPr lang="en-US" sz="1400" b="0" baseline="30000">
                <a:latin typeface="Arial" pitchFamily="34" charset="0"/>
              </a:rPr>
              <a:t>0</a:t>
            </a:r>
          </a:p>
        </p:txBody>
      </p:sp>
      <p:sp>
        <p:nvSpPr>
          <p:cNvPr id="285742" name="Text Box 46"/>
          <p:cNvSpPr txBox="1">
            <a:spLocks noChangeArrowheads="1"/>
          </p:cNvSpPr>
          <p:nvPr/>
        </p:nvSpPr>
        <p:spPr bwMode="auto">
          <a:xfrm>
            <a:off x="4822825" y="4773613"/>
            <a:ext cx="409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b="0">
                <a:latin typeface="Arial" pitchFamily="34" charset="0"/>
              </a:rPr>
              <a:t>60</a:t>
            </a:r>
            <a:r>
              <a:rPr lang="en-US" sz="1200" b="0" baseline="30000">
                <a:latin typeface="Arial" pitchFamily="34" charset="0"/>
              </a:rPr>
              <a:t>0</a:t>
            </a:r>
          </a:p>
        </p:txBody>
      </p:sp>
      <p:sp>
        <p:nvSpPr>
          <p:cNvPr id="285743" name="Text Box 47"/>
          <p:cNvSpPr txBox="1">
            <a:spLocks noChangeArrowheads="1"/>
          </p:cNvSpPr>
          <p:nvPr/>
        </p:nvSpPr>
        <p:spPr bwMode="auto">
          <a:xfrm>
            <a:off x="4495800" y="152400"/>
            <a:ext cx="4343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b="0" dirty="0"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diameter horizontal?   ----------       </a:t>
            </a:r>
            <a:r>
              <a:rPr lang="en-US" sz="1600" i="1" dirty="0">
                <a:latin typeface="Times New Roman" pitchFamily="18" charset="0"/>
              </a:rPr>
              <a:t>AB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    </a:t>
            </a:r>
            <a:r>
              <a:rPr lang="en-US" sz="1600" i="1" dirty="0">
                <a:latin typeface="Times New Roman" pitchFamily="18" charset="0"/>
              </a:rPr>
              <a:t>Hence begin with </a:t>
            </a:r>
            <a:r>
              <a:rPr lang="en-US" sz="1600" i="1" dirty="0" err="1">
                <a:latin typeface="Times New Roman" pitchFamily="18" charset="0"/>
              </a:rPr>
              <a:t>TV,draw</a:t>
            </a:r>
            <a:r>
              <a:rPr lang="en-US" sz="1600" i="1" dirty="0">
                <a:latin typeface="Times New Roman" pitchFamily="18" charset="0"/>
              </a:rPr>
              <a:t> CIRCLE below </a:t>
            </a:r>
          </a:p>
          <a:p>
            <a:pPr eaLnBrk="1" hangingPunct="1"/>
            <a:r>
              <a:rPr lang="en-US" sz="1600" i="1" dirty="0">
                <a:latin typeface="Times New Roman" pitchFamily="18" charset="0"/>
              </a:rPr>
              <a:t>     X-Y line, taking DIA. AB  // to X-Y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8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2" dur="500"/>
                                        <p:tgtEl>
                                          <p:spTgt spid="28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8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8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8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85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8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8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85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85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8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8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8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8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85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85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8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8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8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8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8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8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 autoUpdateAnimBg="0"/>
      <p:bldP spid="285705" grpId="0" animBg="1"/>
      <p:bldP spid="285706" grpId="0" animBg="1"/>
      <p:bldP spid="285707" grpId="0" animBg="1"/>
      <p:bldP spid="285708" grpId="0" animBg="1"/>
      <p:bldP spid="285709" grpId="0" animBg="1"/>
      <p:bldP spid="285710" grpId="0" animBg="1"/>
      <p:bldP spid="285711" grpId="0" animBg="1"/>
      <p:bldP spid="285712" grpId="0" animBg="1"/>
      <p:bldP spid="285713" grpId="0" animBg="1"/>
      <p:bldP spid="285714" grpId="0" animBg="1"/>
      <p:bldP spid="285715" grpId="0" animBg="1"/>
      <p:bldP spid="285716" grpId="0" animBg="1"/>
      <p:bldP spid="285717" grpId="0" animBg="1"/>
      <p:bldP spid="285718" grpId="0" animBg="1"/>
      <p:bldP spid="285719" grpId="0" animBg="1"/>
      <p:bldP spid="285720" grpId="0" animBg="1"/>
      <p:bldP spid="285721" grpId="0" animBg="1"/>
      <p:bldP spid="285722" grpId="0" animBg="1"/>
      <p:bldP spid="285723" grpId="0" animBg="1"/>
      <p:bldP spid="285724" grpId="0" animBg="1"/>
      <p:bldP spid="285725" grpId="0" animBg="1"/>
      <p:bldP spid="285726" grpId="0" animBg="1"/>
      <p:bldP spid="285727" grpId="0" animBg="1"/>
      <p:bldP spid="285728" grpId="0" animBg="1"/>
      <p:bldP spid="285729" grpId="0" animBg="1"/>
      <p:bldP spid="285730" grpId="0" animBg="1"/>
      <p:bldP spid="285731" grpId="0" animBg="1"/>
      <p:bldP spid="285732" grpId="0" animBg="1"/>
      <p:bldP spid="285733" grpId="0" animBg="1"/>
      <p:bldP spid="285734" grpId="0" animBg="1"/>
      <p:bldP spid="285735" grpId="0" animBg="1"/>
      <p:bldP spid="285736" grpId="0" autoUpdateAnimBg="0"/>
      <p:bldP spid="285737" grpId="0" animBg="1"/>
      <p:bldP spid="285738" grpId="0" animBg="1"/>
      <p:bldP spid="285739" grpId="0" autoUpdateAnimBg="0"/>
      <p:bldP spid="285740" grpId="0" autoUpdateAnimBg="0"/>
      <p:bldP spid="285741" grpId="0" autoUpdateAnimBg="0"/>
      <p:bldP spid="285742" grpId="0" autoUpdateAnimBg="0"/>
      <p:bldP spid="2857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4838" y="4724400"/>
            <a:ext cx="2076450" cy="1219200"/>
            <a:chOff x="4381" y="2976"/>
            <a:chExt cx="1308" cy="768"/>
          </a:xfrm>
        </p:grpSpPr>
        <p:sp>
          <p:nvSpPr>
            <p:cNvPr id="196694" name="AutoShape 3"/>
            <p:cNvSpPr>
              <a:spLocks noChangeArrowheads="1"/>
            </p:cNvSpPr>
            <p:nvPr/>
          </p:nvSpPr>
          <p:spPr bwMode="auto">
            <a:xfrm>
              <a:off x="4416" y="2976"/>
              <a:ext cx="1200" cy="768"/>
            </a:xfrm>
            <a:prstGeom prst="wedgeRoundRectCallout">
              <a:avLst>
                <a:gd name="adj1" fmla="val -59000"/>
                <a:gd name="adj2" fmla="val -49477"/>
                <a:gd name="adj3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6695" name="Text Box 4"/>
            <p:cNvSpPr txBox="1">
              <a:spLocks noChangeArrowheads="1"/>
            </p:cNvSpPr>
            <p:nvPr/>
          </p:nvSpPr>
          <p:spPr bwMode="auto">
            <a:xfrm>
              <a:off x="4381" y="2976"/>
              <a:ext cx="130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As 3</a:t>
              </a:r>
              <a:r>
                <a:rPr lang="en-US" sz="1400" baseline="30000">
                  <a:solidFill>
                    <a:schemeClr val="accent2"/>
                  </a:solidFill>
                  <a:latin typeface="Arial" pitchFamily="34" charset="0"/>
                </a:rPr>
                <a:t>rd</a:t>
              </a:r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 step </a:t>
              </a:r>
            </a:p>
            <a:p>
              <a:pPr algn="ctr"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redraw 2</a:t>
              </a:r>
              <a:r>
                <a:rPr lang="en-US" sz="1400" baseline="30000">
                  <a:solidFill>
                    <a:schemeClr val="accent2"/>
                  </a:solidFill>
                  <a:latin typeface="Arial" pitchFamily="34" charset="0"/>
                </a:rPr>
                <a:t>nd</a:t>
              </a:r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 Tv keeping </a:t>
              </a:r>
            </a:p>
            <a:p>
              <a:pPr algn="ctr"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side DE on xy line. </a:t>
              </a:r>
            </a:p>
            <a:p>
              <a:pPr algn="ctr"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Because it is in VP</a:t>
              </a:r>
            </a:p>
            <a:p>
              <a:pPr algn="ctr" eaLnBrk="1" hangingPunct="1"/>
              <a:r>
                <a:rPr lang="en-US" sz="1400">
                  <a:solidFill>
                    <a:schemeClr val="accent2"/>
                  </a:solidFill>
                  <a:latin typeface="Arial" pitchFamily="34" charset="0"/>
                </a:rPr>
                <a:t> as said in problem. </a:t>
              </a:r>
            </a:p>
          </p:txBody>
        </p:sp>
      </p:grpSp>
      <p:sp>
        <p:nvSpPr>
          <p:cNvPr id="287749" name="AutoShape 5"/>
          <p:cNvSpPr>
            <a:spLocks noChangeArrowheads="1"/>
          </p:cNvSpPr>
          <p:nvPr/>
        </p:nvSpPr>
        <p:spPr bwMode="auto">
          <a:xfrm rot="5400000">
            <a:off x="3220244" y="4339431"/>
            <a:ext cx="1066800" cy="922338"/>
          </a:xfrm>
          <a:prstGeom prst="hexagon">
            <a:avLst>
              <a:gd name="adj" fmla="val 28916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1" hangingPunct="1"/>
            <a:endParaRPr lang="en-US" sz="1400" b="0">
              <a:latin typeface="Arial" pitchFamily="34" charset="0"/>
            </a:endParaRP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>
            <a:off x="3063875" y="4114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 flipV="1">
            <a:off x="3292475" y="3962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 flipV="1">
            <a:off x="4206875" y="39624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 flipV="1">
            <a:off x="3749675" y="3962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>
            <a:off x="3292475" y="4114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 rot="-2700000">
            <a:off x="4654550" y="3800475"/>
            <a:ext cx="914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5426075" y="3429000"/>
            <a:ext cx="0" cy="1905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5121275" y="37338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4806950" y="41148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3749675" y="42672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0" name="Line 16"/>
          <p:cNvSpPr>
            <a:spLocks noChangeShapeType="1"/>
          </p:cNvSpPr>
          <p:nvPr/>
        </p:nvSpPr>
        <p:spPr bwMode="auto">
          <a:xfrm>
            <a:off x="4206875" y="453390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1" name="Line 17"/>
          <p:cNvSpPr>
            <a:spLocks noChangeShapeType="1"/>
          </p:cNvSpPr>
          <p:nvPr/>
        </p:nvSpPr>
        <p:spPr bwMode="auto">
          <a:xfrm>
            <a:off x="4206875" y="504825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2" name="Line 18"/>
          <p:cNvSpPr>
            <a:spLocks noChangeShapeType="1"/>
          </p:cNvSpPr>
          <p:nvPr/>
        </p:nvSpPr>
        <p:spPr bwMode="auto">
          <a:xfrm>
            <a:off x="3749675" y="5334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3" name="AutoShape 19"/>
          <p:cNvSpPr>
            <a:spLocks noChangeArrowheads="1"/>
          </p:cNvSpPr>
          <p:nvPr/>
        </p:nvSpPr>
        <p:spPr bwMode="auto">
          <a:xfrm rot="5400000">
            <a:off x="4587875" y="4495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4" name="AutoShape 20"/>
          <p:cNvSpPr>
            <a:spLocks noChangeArrowheads="1"/>
          </p:cNvSpPr>
          <p:nvPr/>
        </p:nvSpPr>
        <p:spPr bwMode="auto">
          <a:xfrm flipH="1" flipV="1">
            <a:off x="5884863" y="41148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58848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 flipV="1">
            <a:off x="6161088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 flipV="1">
            <a:off x="6665913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 flipV="1">
            <a:off x="6951663" y="34290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>
            <a:off x="5426075" y="35052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70" name="Line 26"/>
          <p:cNvSpPr>
            <a:spLocks noChangeShapeType="1"/>
          </p:cNvSpPr>
          <p:nvPr/>
        </p:nvSpPr>
        <p:spPr bwMode="auto">
          <a:xfrm>
            <a:off x="5121275" y="3810000"/>
            <a:ext cx="1676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771" name="AutoShape 27"/>
          <p:cNvSpPr>
            <a:spLocks noChangeArrowheads="1"/>
          </p:cNvSpPr>
          <p:nvPr/>
        </p:nvSpPr>
        <p:spPr bwMode="auto">
          <a:xfrm>
            <a:off x="5884863" y="3505200"/>
            <a:ext cx="1066800" cy="609600"/>
          </a:xfrm>
          <a:prstGeom prst="hexagon">
            <a:avLst>
              <a:gd name="adj" fmla="val 43750"/>
              <a:gd name="vf" fmla="val 11547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2819400" y="3821113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X</a:t>
            </a:r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7104063" y="3810000"/>
            <a:ext cx="303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Y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048000" y="4110038"/>
            <a:ext cx="1397000" cy="1452562"/>
            <a:chOff x="2630" y="861"/>
            <a:chExt cx="880" cy="915"/>
          </a:xfrm>
        </p:grpSpPr>
        <p:sp>
          <p:nvSpPr>
            <p:cNvPr id="196688" name="Text Box 31"/>
            <p:cNvSpPr txBox="1">
              <a:spLocks noChangeArrowheads="1"/>
            </p:cNvSpPr>
            <p:nvPr/>
          </p:nvSpPr>
          <p:spPr bwMode="auto">
            <a:xfrm>
              <a:off x="2630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a</a:t>
              </a:r>
            </a:p>
          </p:txBody>
        </p:sp>
        <p:sp>
          <p:nvSpPr>
            <p:cNvPr id="196689" name="Text Box 32"/>
            <p:cNvSpPr txBox="1">
              <a:spLocks noChangeArrowheads="1"/>
            </p:cNvSpPr>
            <p:nvPr/>
          </p:nvSpPr>
          <p:spPr bwMode="auto">
            <a:xfrm>
              <a:off x="2654" y="139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b</a:t>
              </a:r>
            </a:p>
          </p:txBody>
        </p:sp>
        <p:sp>
          <p:nvSpPr>
            <p:cNvPr id="196690" name="Text Box 33"/>
            <p:cNvSpPr txBox="1">
              <a:spLocks noChangeArrowheads="1"/>
            </p:cNvSpPr>
            <p:nvPr/>
          </p:nvSpPr>
          <p:spPr bwMode="auto">
            <a:xfrm>
              <a:off x="3014" y="158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c</a:t>
              </a:r>
            </a:p>
          </p:txBody>
        </p:sp>
        <p:sp>
          <p:nvSpPr>
            <p:cNvPr id="196691" name="Text Box 34"/>
            <p:cNvSpPr txBox="1">
              <a:spLocks noChangeArrowheads="1"/>
            </p:cNvSpPr>
            <p:nvPr/>
          </p:nvSpPr>
          <p:spPr bwMode="auto">
            <a:xfrm>
              <a:off x="3312" y="139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d</a:t>
              </a:r>
            </a:p>
          </p:txBody>
        </p:sp>
        <p:sp>
          <p:nvSpPr>
            <p:cNvPr id="196692" name="Text Box 35"/>
            <p:cNvSpPr txBox="1">
              <a:spLocks noChangeArrowheads="1"/>
            </p:cNvSpPr>
            <p:nvPr/>
          </p:nvSpPr>
          <p:spPr bwMode="auto">
            <a:xfrm>
              <a:off x="3332" y="10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e</a:t>
              </a:r>
            </a:p>
          </p:txBody>
        </p:sp>
        <p:sp>
          <p:nvSpPr>
            <p:cNvPr id="196693" name="Text Box 36"/>
            <p:cNvSpPr txBox="1">
              <a:spLocks noChangeArrowheads="1"/>
            </p:cNvSpPr>
            <p:nvPr/>
          </p:nvSpPr>
          <p:spPr bwMode="auto">
            <a:xfrm>
              <a:off x="2918" y="861"/>
              <a:ext cx="1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f</a:t>
              </a:r>
            </a:p>
          </p:txBody>
        </p:sp>
      </p:grpSp>
      <p:sp>
        <p:nvSpPr>
          <p:cNvPr id="287781" name="Rectangle 37"/>
          <p:cNvSpPr>
            <a:spLocks noChangeArrowheads="1"/>
          </p:cNvSpPr>
          <p:nvPr/>
        </p:nvSpPr>
        <p:spPr bwMode="auto">
          <a:xfrm>
            <a:off x="228600" y="228600"/>
            <a:ext cx="399500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sz="1400" dirty="0">
                <a:solidFill>
                  <a:schemeClr val="accent2"/>
                </a:solidFill>
                <a:latin typeface="Arial" pitchFamily="34" charset="0"/>
              </a:rPr>
              <a:t>Problem 11:</a:t>
            </a:r>
          </a:p>
          <a:p>
            <a:pPr algn="just" eaLnBrk="1" hangingPunct="1"/>
            <a:r>
              <a:rPr lang="en-US" sz="1400" b="0" dirty="0">
                <a:solidFill>
                  <a:srgbClr val="000000"/>
                </a:solidFill>
                <a:latin typeface="Arial" pitchFamily="34" charset="0"/>
              </a:rPr>
              <a:t>A hexagonal lamina has its one side in HP and </a:t>
            </a:r>
          </a:p>
          <a:p>
            <a:pPr algn="just" eaLnBrk="1" hangingPunct="1"/>
            <a:r>
              <a:rPr lang="en-US" sz="1400" b="0" dirty="0">
                <a:solidFill>
                  <a:srgbClr val="000000"/>
                </a:solidFill>
                <a:latin typeface="Arial" pitchFamily="34" charset="0"/>
              </a:rPr>
              <a:t>Its apposite parallel side is 25mm above Hp and</a:t>
            </a:r>
          </a:p>
          <a:p>
            <a:pPr algn="just" eaLnBrk="1" hangingPunct="1"/>
            <a:r>
              <a:rPr lang="en-US" sz="1400" b="0" dirty="0">
                <a:solidFill>
                  <a:srgbClr val="000000"/>
                </a:solidFill>
                <a:latin typeface="Arial" pitchFamily="34" charset="0"/>
              </a:rPr>
              <a:t>In </a:t>
            </a:r>
            <a:r>
              <a:rPr lang="en-US" sz="1400" b="0" dirty="0" err="1">
                <a:solidFill>
                  <a:srgbClr val="000000"/>
                </a:solidFill>
                <a:latin typeface="Arial" pitchFamily="34" charset="0"/>
              </a:rPr>
              <a:t>Vp</a:t>
            </a:r>
            <a:r>
              <a:rPr lang="en-US" sz="1400" b="0" dirty="0">
                <a:solidFill>
                  <a:srgbClr val="000000"/>
                </a:solidFill>
                <a:latin typeface="Arial" pitchFamily="34" charset="0"/>
              </a:rPr>
              <a:t>.  Draw it’s projections. </a:t>
            </a:r>
          </a:p>
          <a:p>
            <a:pPr algn="just" eaLnBrk="1" hangingPunct="1"/>
            <a:r>
              <a:rPr lang="en-US" sz="1400" b="0" dirty="0">
                <a:solidFill>
                  <a:srgbClr val="000000"/>
                </a:solidFill>
                <a:latin typeface="Arial" pitchFamily="34" charset="0"/>
              </a:rPr>
              <a:t>Take side of hexagon 30 mm long.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6200" y="1905000"/>
            <a:ext cx="4991100" cy="1371600"/>
            <a:chOff x="48" y="1200"/>
            <a:chExt cx="3144" cy="864"/>
          </a:xfrm>
        </p:grpSpPr>
        <p:sp>
          <p:nvSpPr>
            <p:cNvPr id="196686" name="AutoShape 39"/>
            <p:cNvSpPr>
              <a:spLocks noChangeArrowheads="1"/>
            </p:cNvSpPr>
            <p:nvPr/>
          </p:nvSpPr>
          <p:spPr bwMode="auto">
            <a:xfrm>
              <a:off x="48" y="1200"/>
              <a:ext cx="3072" cy="864"/>
            </a:xfrm>
            <a:prstGeom prst="wedgeRoundRectCallout">
              <a:avLst>
                <a:gd name="adj1" fmla="val 38282"/>
                <a:gd name="adj2" fmla="val 63079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6687" name="Text Box 40"/>
            <p:cNvSpPr txBox="1">
              <a:spLocks noChangeArrowheads="1"/>
            </p:cNvSpPr>
            <p:nvPr/>
          </p:nvSpPr>
          <p:spPr bwMode="auto">
            <a:xfrm>
              <a:off x="87" y="1248"/>
              <a:ext cx="3105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ONLY CHANGE is the manner in which surface inclination </a:t>
              </a:r>
            </a:p>
            <a:p>
              <a:pPr eaLnBrk="1" hangingPunct="1"/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is described:</a:t>
              </a:r>
            </a:p>
            <a:p>
              <a:pPr eaLnBrk="1" hangingPunct="1"/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One side on Hp &amp; it’s opposite side 25 mm above Hp.</a:t>
              </a:r>
            </a:p>
            <a:p>
              <a:pPr eaLnBrk="1" hangingPunct="1"/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Hence redraw 1</a:t>
              </a:r>
              <a:r>
                <a:rPr lang="en-US" sz="1400" b="0" baseline="30000">
                  <a:solidFill>
                    <a:srgbClr val="FF3300"/>
                  </a:solidFill>
                  <a:latin typeface="Arial" pitchFamily="34" charset="0"/>
                </a:rPr>
                <a:t>st</a:t>
              </a:r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 Fv as a 2</a:t>
              </a:r>
              <a:r>
                <a:rPr lang="en-US" sz="1400" b="0" baseline="30000">
                  <a:solidFill>
                    <a:srgbClr val="FF3300"/>
                  </a:solidFill>
                  <a:latin typeface="Arial" pitchFamily="34" charset="0"/>
                </a:rPr>
                <a:t>nd</a:t>
              </a:r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 Fv making above arrangement.</a:t>
              </a:r>
            </a:p>
            <a:p>
              <a:pPr eaLnBrk="1" hangingPunct="1"/>
              <a:r>
                <a:rPr lang="en-US" sz="1400" b="0">
                  <a:solidFill>
                    <a:srgbClr val="FF3300"/>
                  </a:solidFill>
                  <a:latin typeface="Arial" pitchFamily="34" charset="0"/>
                </a:rPr>
                <a:t>Keep a’b’ on xy &amp; d’e’ 25 mm above xy. 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286250" y="3448050"/>
            <a:ext cx="990600" cy="685800"/>
            <a:chOff x="3354" y="444"/>
            <a:chExt cx="624" cy="432"/>
          </a:xfrm>
        </p:grpSpPr>
        <p:sp>
          <p:nvSpPr>
            <p:cNvPr id="196683" name="Line 42"/>
            <p:cNvSpPr>
              <a:spLocks noChangeShapeType="1"/>
            </p:cNvSpPr>
            <p:nvPr/>
          </p:nvSpPr>
          <p:spPr bwMode="auto">
            <a:xfrm flipH="1">
              <a:off x="3354" y="47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4" name="Line 43"/>
            <p:cNvSpPr>
              <a:spLocks noChangeShapeType="1"/>
            </p:cNvSpPr>
            <p:nvPr/>
          </p:nvSpPr>
          <p:spPr bwMode="auto">
            <a:xfrm>
              <a:off x="3504" y="444"/>
              <a:ext cx="0" cy="4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5" name="Text Box 44"/>
            <p:cNvSpPr txBox="1">
              <a:spLocks noChangeArrowheads="1"/>
            </p:cNvSpPr>
            <p:nvPr/>
          </p:nvSpPr>
          <p:spPr bwMode="auto">
            <a:xfrm>
              <a:off x="3492" y="588"/>
              <a:ext cx="2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000">
                  <a:latin typeface="Arial" pitchFamily="34" charset="0"/>
                </a:rPr>
                <a:t>25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044825" y="3867150"/>
            <a:ext cx="1358900" cy="304800"/>
            <a:chOff x="2592" y="432"/>
            <a:chExt cx="856" cy="192"/>
          </a:xfrm>
        </p:grpSpPr>
        <p:sp>
          <p:nvSpPr>
            <p:cNvPr id="196677" name="Text Box 46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f’</a:t>
              </a:r>
            </a:p>
          </p:txBody>
        </p:sp>
        <p:sp>
          <p:nvSpPr>
            <p:cNvPr id="196678" name="Text Box 47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e’</a:t>
              </a:r>
            </a:p>
          </p:txBody>
        </p:sp>
        <p:sp>
          <p:nvSpPr>
            <p:cNvPr id="196679" name="Text Box 48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d’</a:t>
              </a:r>
            </a:p>
          </p:txBody>
        </p:sp>
        <p:sp>
          <p:nvSpPr>
            <p:cNvPr id="196680" name="Text Box 49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c’</a:t>
              </a:r>
            </a:p>
          </p:txBody>
        </p:sp>
        <p:sp>
          <p:nvSpPr>
            <p:cNvPr id="196681" name="Text Box 50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b’</a:t>
              </a:r>
            </a:p>
          </p:txBody>
        </p:sp>
        <p:sp>
          <p:nvSpPr>
            <p:cNvPr id="196682" name="Text Box 51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a’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 rot="-2633105">
            <a:off x="4349750" y="3600450"/>
            <a:ext cx="1358900" cy="304800"/>
            <a:chOff x="2592" y="432"/>
            <a:chExt cx="856" cy="192"/>
          </a:xfrm>
        </p:grpSpPr>
        <p:sp>
          <p:nvSpPr>
            <p:cNvPr id="196671" name="Text Box 53"/>
            <p:cNvSpPr txBox="1">
              <a:spLocks noChangeArrowheads="1"/>
            </p:cNvSpPr>
            <p:nvPr/>
          </p:nvSpPr>
          <p:spPr bwMode="auto">
            <a:xfrm>
              <a:off x="3006" y="438"/>
              <a:ext cx="1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f’</a:t>
              </a:r>
            </a:p>
          </p:txBody>
        </p:sp>
        <p:sp>
          <p:nvSpPr>
            <p:cNvPr id="196672" name="Text Box 54"/>
            <p:cNvSpPr txBox="1">
              <a:spLocks noChangeArrowheads="1"/>
            </p:cNvSpPr>
            <p:nvPr/>
          </p:nvSpPr>
          <p:spPr bwMode="auto">
            <a:xfrm>
              <a:off x="3258" y="444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e’</a:t>
              </a:r>
            </a:p>
          </p:txBody>
        </p:sp>
        <p:sp>
          <p:nvSpPr>
            <p:cNvPr id="196673" name="Text Box 55"/>
            <p:cNvSpPr txBox="1">
              <a:spLocks noChangeArrowheads="1"/>
            </p:cNvSpPr>
            <p:nvPr/>
          </p:nvSpPr>
          <p:spPr bwMode="auto">
            <a:xfrm>
              <a:off x="3192" y="451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d’</a:t>
              </a:r>
            </a:p>
          </p:txBody>
        </p:sp>
        <p:sp>
          <p:nvSpPr>
            <p:cNvPr id="196674" name="Text Box 56"/>
            <p:cNvSpPr txBox="1">
              <a:spLocks noChangeArrowheads="1"/>
            </p:cNvSpPr>
            <p:nvPr/>
          </p:nvSpPr>
          <p:spPr bwMode="auto">
            <a:xfrm>
              <a:off x="2928" y="438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c’</a:t>
              </a:r>
            </a:p>
          </p:txBody>
        </p:sp>
        <p:sp>
          <p:nvSpPr>
            <p:cNvPr id="196675" name="Text Box 57"/>
            <p:cNvSpPr txBox="1">
              <a:spLocks noChangeArrowheads="1"/>
            </p:cNvSpPr>
            <p:nvPr/>
          </p:nvSpPr>
          <p:spPr bwMode="auto">
            <a:xfrm>
              <a:off x="2670" y="432"/>
              <a:ext cx="1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b’</a:t>
              </a:r>
            </a:p>
          </p:txBody>
        </p:sp>
        <p:sp>
          <p:nvSpPr>
            <p:cNvPr id="196676" name="Text Box 58"/>
            <p:cNvSpPr txBox="1">
              <a:spLocks noChangeArrowheads="1"/>
            </p:cNvSpPr>
            <p:nvPr/>
          </p:nvSpPr>
          <p:spPr bwMode="auto">
            <a:xfrm>
              <a:off x="2592" y="432"/>
              <a:ext cx="2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200" b="0">
                  <a:latin typeface="Arial" pitchFamily="34" charset="0"/>
                </a:rPr>
                <a:t>a’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587875" y="4105275"/>
            <a:ext cx="1087438" cy="1427163"/>
            <a:chOff x="3600" y="858"/>
            <a:chExt cx="685" cy="899"/>
          </a:xfrm>
        </p:grpSpPr>
        <p:sp>
          <p:nvSpPr>
            <p:cNvPr id="196665" name="Text Box 60"/>
            <p:cNvSpPr txBox="1">
              <a:spLocks noChangeArrowheads="1"/>
            </p:cNvSpPr>
            <p:nvPr/>
          </p:nvSpPr>
          <p:spPr bwMode="auto">
            <a:xfrm>
              <a:off x="3600" y="1056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a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6" name="Text Box 61"/>
            <p:cNvSpPr txBox="1">
              <a:spLocks noChangeArrowheads="1"/>
            </p:cNvSpPr>
            <p:nvPr/>
          </p:nvSpPr>
          <p:spPr bwMode="auto">
            <a:xfrm>
              <a:off x="3600" y="1392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b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7" name="Text Box 62"/>
            <p:cNvSpPr txBox="1">
              <a:spLocks noChangeArrowheads="1"/>
            </p:cNvSpPr>
            <p:nvPr/>
          </p:nvSpPr>
          <p:spPr bwMode="auto">
            <a:xfrm>
              <a:off x="3840" y="1584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c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8" name="Text Box 63"/>
            <p:cNvSpPr txBox="1">
              <a:spLocks noChangeArrowheads="1"/>
            </p:cNvSpPr>
            <p:nvPr/>
          </p:nvSpPr>
          <p:spPr bwMode="auto">
            <a:xfrm>
              <a:off x="4080" y="1392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d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9" name="Text Box 64"/>
            <p:cNvSpPr txBox="1">
              <a:spLocks noChangeArrowheads="1"/>
            </p:cNvSpPr>
            <p:nvPr/>
          </p:nvSpPr>
          <p:spPr bwMode="auto">
            <a:xfrm>
              <a:off x="4080" y="1056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e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70" name="Text Box 65"/>
            <p:cNvSpPr txBox="1">
              <a:spLocks noChangeArrowheads="1"/>
            </p:cNvSpPr>
            <p:nvPr/>
          </p:nvSpPr>
          <p:spPr bwMode="auto">
            <a:xfrm>
              <a:off x="3912" y="858"/>
              <a:ext cx="1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f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5654675" y="3267075"/>
            <a:ext cx="1555750" cy="893763"/>
            <a:chOff x="4272" y="330"/>
            <a:chExt cx="980" cy="563"/>
          </a:xfrm>
        </p:grpSpPr>
        <p:sp>
          <p:nvSpPr>
            <p:cNvPr id="196659" name="Text Box 67"/>
            <p:cNvSpPr txBox="1">
              <a:spLocks noChangeArrowheads="1"/>
            </p:cNvSpPr>
            <p:nvPr/>
          </p:nvSpPr>
          <p:spPr bwMode="auto">
            <a:xfrm>
              <a:off x="5040" y="576"/>
              <a:ext cx="2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c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  <a:r>
                <a:rPr lang="en-US" sz="1200" b="0" baseline="30000">
                  <a:latin typeface="Arial" pitchFamily="34" charset="0"/>
                </a:rPr>
                <a:t>’</a:t>
              </a:r>
            </a:p>
          </p:txBody>
        </p:sp>
        <p:sp>
          <p:nvSpPr>
            <p:cNvPr id="196660" name="Text Box 68"/>
            <p:cNvSpPr txBox="1">
              <a:spLocks noChangeArrowheads="1"/>
            </p:cNvSpPr>
            <p:nvPr/>
          </p:nvSpPr>
          <p:spPr bwMode="auto">
            <a:xfrm>
              <a:off x="4770" y="720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b’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1" name="Text Box 69"/>
            <p:cNvSpPr txBox="1">
              <a:spLocks noChangeArrowheads="1"/>
            </p:cNvSpPr>
            <p:nvPr/>
          </p:nvSpPr>
          <p:spPr bwMode="auto">
            <a:xfrm>
              <a:off x="4512" y="720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a’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2" name="Text Box 70"/>
            <p:cNvSpPr txBox="1">
              <a:spLocks noChangeArrowheads="1"/>
            </p:cNvSpPr>
            <p:nvPr/>
          </p:nvSpPr>
          <p:spPr bwMode="auto">
            <a:xfrm>
              <a:off x="4272" y="576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f’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3" name="Text Box 71"/>
            <p:cNvSpPr txBox="1">
              <a:spLocks noChangeArrowheads="1"/>
            </p:cNvSpPr>
            <p:nvPr/>
          </p:nvSpPr>
          <p:spPr bwMode="auto">
            <a:xfrm>
              <a:off x="4848" y="336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d’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64" name="Text Box 72"/>
            <p:cNvSpPr txBox="1">
              <a:spLocks noChangeArrowheads="1"/>
            </p:cNvSpPr>
            <p:nvPr/>
          </p:nvSpPr>
          <p:spPr bwMode="auto">
            <a:xfrm>
              <a:off x="4434" y="330"/>
              <a:ext cx="22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e’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692775" y="4057650"/>
            <a:ext cx="1498600" cy="941388"/>
            <a:chOff x="4296" y="828"/>
            <a:chExt cx="944" cy="593"/>
          </a:xfrm>
        </p:grpSpPr>
        <p:sp>
          <p:nvSpPr>
            <p:cNvPr id="196653" name="Text Box 74"/>
            <p:cNvSpPr txBox="1">
              <a:spLocks noChangeArrowheads="1"/>
            </p:cNvSpPr>
            <p:nvPr/>
          </p:nvSpPr>
          <p:spPr bwMode="auto">
            <a:xfrm>
              <a:off x="4296" y="960"/>
              <a:ext cx="1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f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54" name="Text Box 75"/>
            <p:cNvSpPr txBox="1">
              <a:spLocks noChangeArrowheads="1"/>
            </p:cNvSpPr>
            <p:nvPr/>
          </p:nvSpPr>
          <p:spPr bwMode="auto">
            <a:xfrm>
              <a:off x="4464" y="1200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a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55" name="Text Box 76"/>
            <p:cNvSpPr txBox="1">
              <a:spLocks noChangeArrowheads="1"/>
            </p:cNvSpPr>
            <p:nvPr/>
          </p:nvSpPr>
          <p:spPr bwMode="auto">
            <a:xfrm>
              <a:off x="5040" y="960"/>
              <a:ext cx="2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c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56" name="Text Box 77"/>
            <p:cNvSpPr txBox="1">
              <a:spLocks noChangeArrowheads="1"/>
            </p:cNvSpPr>
            <p:nvPr/>
          </p:nvSpPr>
          <p:spPr bwMode="auto">
            <a:xfrm>
              <a:off x="4800" y="1248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b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57" name="Text Box 78"/>
            <p:cNvSpPr txBox="1">
              <a:spLocks noChangeArrowheads="1"/>
            </p:cNvSpPr>
            <p:nvPr/>
          </p:nvSpPr>
          <p:spPr bwMode="auto">
            <a:xfrm>
              <a:off x="4800" y="828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d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96658" name="Text Box 79"/>
            <p:cNvSpPr txBox="1">
              <a:spLocks noChangeArrowheads="1"/>
            </p:cNvSpPr>
            <p:nvPr/>
          </p:nvSpPr>
          <p:spPr bwMode="auto">
            <a:xfrm>
              <a:off x="4530" y="828"/>
              <a:ext cx="2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Arial" pitchFamily="34" charset="0"/>
                </a:rPr>
                <a:t>e</a:t>
              </a:r>
              <a:r>
                <a:rPr lang="en-US" sz="1200" b="0" baseline="-25000"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287824" name="Text Box 80"/>
          <p:cNvSpPr txBox="1">
            <a:spLocks noChangeArrowheads="1"/>
          </p:cNvSpPr>
          <p:nvPr/>
        </p:nvSpPr>
        <p:spPr bwMode="auto">
          <a:xfrm>
            <a:off x="4800600" y="228600"/>
            <a:ext cx="4343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b="0" dirty="0"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diameter horizontal?   ----------       </a:t>
            </a:r>
            <a:r>
              <a:rPr lang="en-US" sz="1600" i="1" dirty="0">
                <a:latin typeface="Times New Roman" pitchFamily="18" charset="0"/>
              </a:rPr>
              <a:t>AC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    </a:t>
            </a:r>
            <a:r>
              <a:rPr lang="en-US" sz="1600" i="1" dirty="0">
                <a:latin typeface="Times New Roman" pitchFamily="18" charset="0"/>
              </a:rPr>
              <a:t>Hence begin with </a:t>
            </a:r>
            <a:r>
              <a:rPr lang="en-US" sz="1600" i="1" dirty="0" err="1">
                <a:latin typeface="Times New Roman" pitchFamily="18" charset="0"/>
              </a:rPr>
              <a:t>TV,draw</a:t>
            </a:r>
            <a:r>
              <a:rPr lang="en-US" sz="1600" i="1" dirty="0">
                <a:latin typeface="Times New Roman" pitchFamily="18" charset="0"/>
              </a:rPr>
              <a:t> rhombus below </a:t>
            </a:r>
          </a:p>
          <a:p>
            <a:pPr eaLnBrk="1" hangingPunct="1"/>
            <a:r>
              <a:rPr lang="en-US" sz="1600" i="1" dirty="0">
                <a:latin typeface="Times New Roman" pitchFamily="18" charset="0"/>
              </a:rPr>
              <a:t>     X-Y line, taking longer diagonal // to X-Y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 autoUpdateAnimBg="0"/>
      <p:bldP spid="287750" grpId="0" animBg="1"/>
      <p:bldP spid="287751" grpId="0" animBg="1"/>
      <p:bldP spid="287752" grpId="0" animBg="1"/>
      <p:bldP spid="287753" grpId="0" animBg="1"/>
      <p:bldP spid="287754" grpId="0" animBg="1"/>
      <p:bldP spid="287755" grpId="0" animBg="1"/>
      <p:bldP spid="287756" grpId="0" animBg="1"/>
      <p:bldP spid="287757" grpId="0" animBg="1"/>
      <p:bldP spid="287758" grpId="0" animBg="1"/>
      <p:bldP spid="287759" grpId="0" animBg="1"/>
      <p:bldP spid="287760" grpId="0" animBg="1"/>
      <p:bldP spid="287761" grpId="0" animBg="1"/>
      <p:bldP spid="287762" grpId="0" animBg="1"/>
      <p:bldP spid="287763" grpId="0" animBg="1"/>
      <p:bldP spid="287764" grpId="0" animBg="1"/>
      <p:bldP spid="287765" grpId="0" animBg="1"/>
      <p:bldP spid="287766" grpId="0" animBg="1"/>
      <p:bldP spid="287767" grpId="0" animBg="1"/>
      <p:bldP spid="287768" grpId="0" animBg="1"/>
      <p:bldP spid="287769" grpId="0" animBg="1"/>
      <p:bldP spid="287770" grpId="0" animBg="1"/>
      <p:bldP spid="287771" grpId="0" animBg="1"/>
      <p:bldP spid="287772" grpId="0" autoUpdateAnimBg="0"/>
      <p:bldP spid="287773" grpId="0" autoUpdateAnimBg="0"/>
      <p:bldP spid="287781" grpId="0" autoUpdateAnimBg="0"/>
      <p:bldP spid="2878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AutoShape 2"/>
          <p:cNvSpPr>
            <a:spLocks noChangeArrowheads="1"/>
          </p:cNvSpPr>
          <p:nvPr/>
        </p:nvSpPr>
        <p:spPr bwMode="auto">
          <a:xfrm rot="7797620">
            <a:off x="4491831" y="2996407"/>
            <a:ext cx="1033463" cy="1657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795" name="Line 3"/>
          <p:cNvSpPr>
            <a:spLocks noChangeShapeType="1"/>
          </p:cNvSpPr>
          <p:nvPr/>
        </p:nvSpPr>
        <p:spPr bwMode="auto">
          <a:xfrm rot="7797620">
            <a:off x="5008563" y="2995613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4711700" y="2582863"/>
            <a:ext cx="0" cy="25876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797" name="Line 5"/>
          <p:cNvSpPr>
            <a:spLocks noChangeShapeType="1"/>
          </p:cNvSpPr>
          <p:nvPr/>
        </p:nvSpPr>
        <p:spPr bwMode="auto">
          <a:xfrm>
            <a:off x="4102100" y="2595563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4044950" y="3592513"/>
            <a:ext cx="0" cy="16557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5641975" y="4135438"/>
            <a:ext cx="0" cy="113823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rot="2587051">
            <a:off x="5868988" y="5202238"/>
            <a:ext cx="1701800" cy="111125"/>
            <a:chOff x="1833" y="3051"/>
            <a:chExt cx="789" cy="51"/>
          </a:xfrm>
        </p:grpSpPr>
        <p:sp>
          <p:nvSpPr>
            <p:cNvPr id="197715" name="Line 9"/>
            <p:cNvSpPr>
              <a:spLocks noChangeShapeType="1"/>
            </p:cNvSpPr>
            <p:nvPr/>
          </p:nvSpPr>
          <p:spPr bwMode="auto">
            <a:xfrm>
              <a:off x="1872" y="307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6" name="Oval 10"/>
            <p:cNvSpPr>
              <a:spLocks noChangeArrowheads="1"/>
            </p:cNvSpPr>
            <p:nvPr/>
          </p:nvSpPr>
          <p:spPr bwMode="auto">
            <a:xfrm>
              <a:off x="2574" y="305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7" name="Oval 11"/>
            <p:cNvSpPr>
              <a:spLocks noChangeArrowheads="1"/>
            </p:cNvSpPr>
            <p:nvPr/>
          </p:nvSpPr>
          <p:spPr bwMode="auto">
            <a:xfrm>
              <a:off x="2142" y="305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8" name="Oval 12"/>
            <p:cNvSpPr>
              <a:spLocks noChangeArrowheads="1"/>
            </p:cNvSpPr>
            <p:nvPr/>
          </p:nvSpPr>
          <p:spPr bwMode="auto">
            <a:xfrm>
              <a:off x="1833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86213" y="5138738"/>
            <a:ext cx="1701800" cy="109537"/>
            <a:chOff x="1833" y="3051"/>
            <a:chExt cx="789" cy="51"/>
          </a:xfrm>
        </p:grpSpPr>
        <p:sp>
          <p:nvSpPr>
            <p:cNvPr id="197711" name="Line 14"/>
            <p:cNvSpPr>
              <a:spLocks noChangeShapeType="1"/>
            </p:cNvSpPr>
            <p:nvPr/>
          </p:nvSpPr>
          <p:spPr bwMode="auto">
            <a:xfrm>
              <a:off x="1872" y="307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712" name="Oval 15"/>
            <p:cNvSpPr>
              <a:spLocks noChangeArrowheads="1"/>
            </p:cNvSpPr>
            <p:nvPr/>
          </p:nvSpPr>
          <p:spPr bwMode="auto">
            <a:xfrm>
              <a:off x="2574" y="305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3" name="Oval 16"/>
            <p:cNvSpPr>
              <a:spLocks noChangeArrowheads="1"/>
            </p:cNvSpPr>
            <p:nvPr/>
          </p:nvSpPr>
          <p:spPr bwMode="auto">
            <a:xfrm>
              <a:off x="2142" y="305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714" name="Oval 17"/>
            <p:cNvSpPr>
              <a:spLocks noChangeArrowheads="1"/>
            </p:cNvSpPr>
            <p:nvPr/>
          </p:nvSpPr>
          <p:spPr bwMode="auto">
            <a:xfrm>
              <a:off x="1833" y="305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9810" name="Line 18"/>
          <p:cNvSpPr>
            <a:spLocks noChangeShapeType="1"/>
          </p:cNvSpPr>
          <p:nvPr/>
        </p:nvSpPr>
        <p:spPr bwMode="auto">
          <a:xfrm>
            <a:off x="5953125" y="5195888"/>
            <a:ext cx="18621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6121400" y="3203575"/>
            <a:ext cx="0" cy="16557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 flipV="1">
            <a:off x="6619875" y="2790825"/>
            <a:ext cx="0" cy="23796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 flipV="1">
            <a:off x="7297738" y="4135438"/>
            <a:ext cx="0" cy="16557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4" name="Line 22"/>
          <p:cNvSpPr>
            <a:spLocks noChangeShapeType="1"/>
          </p:cNvSpPr>
          <p:nvPr/>
        </p:nvSpPr>
        <p:spPr bwMode="auto">
          <a:xfrm>
            <a:off x="4711700" y="2894013"/>
            <a:ext cx="2794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5" name="Line 23"/>
          <p:cNvSpPr>
            <a:spLocks noChangeShapeType="1"/>
          </p:cNvSpPr>
          <p:nvPr/>
        </p:nvSpPr>
        <p:spPr bwMode="auto">
          <a:xfrm>
            <a:off x="4089400" y="3676650"/>
            <a:ext cx="35194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>
            <a:off x="5641975" y="4341813"/>
            <a:ext cx="19669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7" name="Line 25"/>
          <p:cNvSpPr>
            <a:spLocks noChangeShapeType="1"/>
          </p:cNvSpPr>
          <p:nvPr/>
        </p:nvSpPr>
        <p:spPr bwMode="auto">
          <a:xfrm flipH="1">
            <a:off x="6056313" y="2894013"/>
            <a:ext cx="620712" cy="827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>
            <a:off x="6056313" y="3617913"/>
            <a:ext cx="1241425" cy="723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>
            <a:off x="6677025" y="2894013"/>
            <a:ext cx="620713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0" name="AutoShape 28"/>
          <p:cNvSpPr>
            <a:spLocks noChangeArrowheads="1"/>
          </p:cNvSpPr>
          <p:nvPr/>
        </p:nvSpPr>
        <p:spPr bwMode="auto">
          <a:xfrm>
            <a:off x="2330450" y="3100388"/>
            <a:ext cx="1035050" cy="1655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21" name="Line 29"/>
          <p:cNvSpPr>
            <a:spLocks noChangeShapeType="1"/>
          </p:cNvSpPr>
          <p:nvPr/>
        </p:nvSpPr>
        <p:spPr bwMode="auto">
          <a:xfrm>
            <a:off x="2847975" y="2997200"/>
            <a:ext cx="0" cy="175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2" name="Line 30"/>
          <p:cNvSpPr>
            <a:spLocks noChangeShapeType="1"/>
          </p:cNvSpPr>
          <p:nvPr/>
        </p:nvSpPr>
        <p:spPr bwMode="auto">
          <a:xfrm flipV="1">
            <a:off x="2330450" y="4238625"/>
            <a:ext cx="51752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4711700" y="2894013"/>
            <a:ext cx="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4" name="Line 32"/>
          <p:cNvSpPr>
            <a:spLocks noChangeShapeType="1"/>
          </p:cNvSpPr>
          <p:nvPr/>
        </p:nvSpPr>
        <p:spPr bwMode="auto">
          <a:xfrm>
            <a:off x="3779838" y="4522788"/>
            <a:ext cx="414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5" name="Text Box 33"/>
          <p:cNvSpPr txBox="1">
            <a:spLocks noChangeArrowheads="1"/>
          </p:cNvSpPr>
          <p:nvPr/>
        </p:nvSpPr>
        <p:spPr bwMode="auto">
          <a:xfrm>
            <a:off x="2124075" y="4678363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A</a:t>
            </a:r>
          </a:p>
        </p:txBody>
      </p:sp>
      <p:sp>
        <p:nvSpPr>
          <p:cNvPr id="289826" name="Text Box 34"/>
          <p:cNvSpPr txBox="1">
            <a:spLocks noChangeArrowheads="1"/>
          </p:cNvSpPr>
          <p:nvPr/>
        </p:nvSpPr>
        <p:spPr bwMode="auto">
          <a:xfrm>
            <a:off x="3171825" y="4678363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</a:t>
            </a:r>
          </a:p>
        </p:txBody>
      </p:sp>
      <p:sp>
        <p:nvSpPr>
          <p:cNvPr id="289827" name="Text Box 35"/>
          <p:cNvSpPr txBox="1">
            <a:spLocks noChangeArrowheads="1"/>
          </p:cNvSpPr>
          <p:nvPr/>
        </p:nvSpPr>
        <p:spPr bwMode="auto">
          <a:xfrm>
            <a:off x="2511425" y="2881313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C</a:t>
            </a: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295400" y="4756150"/>
            <a:ext cx="931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29" name="Line 37"/>
          <p:cNvSpPr>
            <a:spLocks noChangeShapeType="1"/>
          </p:cNvSpPr>
          <p:nvPr/>
        </p:nvSpPr>
        <p:spPr bwMode="auto">
          <a:xfrm flipH="1">
            <a:off x="1295400" y="3100388"/>
            <a:ext cx="931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0" name="Line 38"/>
          <p:cNvSpPr>
            <a:spLocks noChangeShapeType="1"/>
          </p:cNvSpPr>
          <p:nvPr/>
        </p:nvSpPr>
        <p:spPr bwMode="auto">
          <a:xfrm>
            <a:off x="1501775" y="4135438"/>
            <a:ext cx="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31" name="Line 39"/>
          <p:cNvSpPr>
            <a:spLocks noChangeShapeType="1"/>
          </p:cNvSpPr>
          <p:nvPr/>
        </p:nvSpPr>
        <p:spPr bwMode="auto">
          <a:xfrm flipV="1">
            <a:off x="1501775" y="3100388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32" name="Line 40"/>
          <p:cNvSpPr>
            <a:spLocks noChangeShapeType="1"/>
          </p:cNvSpPr>
          <p:nvPr/>
        </p:nvSpPr>
        <p:spPr bwMode="auto">
          <a:xfrm flipH="1">
            <a:off x="1709738" y="4238625"/>
            <a:ext cx="1138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33" name="Line 41"/>
          <p:cNvSpPr>
            <a:spLocks noChangeShapeType="1"/>
          </p:cNvSpPr>
          <p:nvPr/>
        </p:nvSpPr>
        <p:spPr bwMode="auto">
          <a:xfrm>
            <a:off x="1916113" y="3824288"/>
            <a:ext cx="0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V="1">
            <a:off x="1916113" y="4756150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308100" y="3798888"/>
            <a:ext cx="293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H</a:t>
            </a:r>
          </a:p>
        </p:txBody>
      </p:sp>
      <p:sp>
        <p:nvSpPr>
          <p:cNvPr id="289836" name="Text Box 44"/>
          <p:cNvSpPr txBox="1">
            <a:spLocks noChangeArrowheads="1"/>
          </p:cNvSpPr>
          <p:nvPr/>
        </p:nvSpPr>
        <p:spPr bwMode="auto">
          <a:xfrm>
            <a:off x="1657350" y="4341813"/>
            <a:ext cx="420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H/3</a:t>
            </a:r>
          </a:p>
        </p:txBody>
      </p:sp>
      <p:sp>
        <p:nvSpPr>
          <p:cNvPr id="289837" name="Text Box 45"/>
          <p:cNvSpPr txBox="1">
            <a:spLocks noChangeArrowheads="1"/>
          </p:cNvSpPr>
          <p:nvPr/>
        </p:nvSpPr>
        <p:spPr bwMode="auto">
          <a:xfrm>
            <a:off x="2825750" y="3975100"/>
            <a:ext cx="301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G</a:t>
            </a:r>
          </a:p>
        </p:txBody>
      </p:sp>
      <p:sp>
        <p:nvSpPr>
          <p:cNvPr id="289838" name="Oval 46"/>
          <p:cNvSpPr>
            <a:spLocks noChangeArrowheads="1"/>
          </p:cNvSpPr>
          <p:nvPr/>
        </p:nvSpPr>
        <p:spPr bwMode="auto">
          <a:xfrm>
            <a:off x="2795588" y="4173538"/>
            <a:ext cx="104775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39" name="Text Box 47"/>
          <p:cNvSpPr txBox="1">
            <a:spLocks noChangeArrowheads="1"/>
          </p:cNvSpPr>
          <p:nvPr/>
        </p:nvSpPr>
        <p:spPr bwMode="auto">
          <a:xfrm>
            <a:off x="3521075" y="4238625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X</a:t>
            </a:r>
          </a:p>
        </p:txBody>
      </p:sp>
      <p:sp>
        <p:nvSpPr>
          <p:cNvPr id="289840" name="Text Box 48"/>
          <p:cNvSpPr txBox="1">
            <a:spLocks noChangeArrowheads="1"/>
          </p:cNvSpPr>
          <p:nvPr/>
        </p:nvSpPr>
        <p:spPr bwMode="auto">
          <a:xfrm>
            <a:off x="7815263" y="4238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Y</a:t>
            </a:r>
          </a:p>
        </p:txBody>
      </p:sp>
      <p:sp>
        <p:nvSpPr>
          <p:cNvPr id="289841" name="Text Box 49"/>
          <p:cNvSpPr txBox="1">
            <a:spLocks noChangeArrowheads="1"/>
          </p:cNvSpPr>
          <p:nvPr/>
        </p:nvSpPr>
        <p:spPr bwMode="auto">
          <a:xfrm>
            <a:off x="4400550" y="2635250"/>
            <a:ext cx="3206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a’</a:t>
            </a:r>
          </a:p>
        </p:txBody>
      </p:sp>
      <p:sp>
        <p:nvSpPr>
          <p:cNvPr id="289842" name="Text Box 50"/>
          <p:cNvSpPr txBox="1">
            <a:spLocks noChangeArrowheads="1"/>
          </p:cNvSpPr>
          <p:nvPr/>
        </p:nvSpPr>
        <p:spPr bwMode="auto">
          <a:xfrm>
            <a:off x="3752850" y="3424238"/>
            <a:ext cx="322263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b’</a:t>
            </a:r>
          </a:p>
        </p:txBody>
      </p:sp>
      <p:sp>
        <p:nvSpPr>
          <p:cNvPr id="289843" name="Text Box 51"/>
          <p:cNvSpPr txBox="1">
            <a:spLocks noChangeArrowheads="1"/>
          </p:cNvSpPr>
          <p:nvPr/>
        </p:nvSpPr>
        <p:spPr bwMode="auto">
          <a:xfrm>
            <a:off x="5513388" y="4006850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c’</a:t>
            </a:r>
          </a:p>
        </p:txBody>
      </p:sp>
      <p:sp>
        <p:nvSpPr>
          <p:cNvPr id="289844" name="Oval 52"/>
          <p:cNvSpPr>
            <a:spLocks noChangeArrowheads="1"/>
          </p:cNvSpPr>
          <p:nvPr/>
        </p:nvSpPr>
        <p:spPr bwMode="auto">
          <a:xfrm>
            <a:off x="4672013" y="35147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45" name="Text Box 53"/>
          <p:cNvSpPr txBox="1">
            <a:spLocks noChangeArrowheads="1"/>
          </p:cNvSpPr>
          <p:nvPr/>
        </p:nvSpPr>
        <p:spPr bwMode="auto">
          <a:xfrm>
            <a:off x="4348163" y="3436938"/>
            <a:ext cx="319087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pitchFamily="34" charset="0"/>
              </a:rPr>
              <a:t>g’</a:t>
            </a:r>
          </a:p>
        </p:txBody>
      </p:sp>
      <p:sp>
        <p:nvSpPr>
          <p:cNvPr id="289846" name="Oval 54"/>
          <p:cNvSpPr>
            <a:spLocks noChangeArrowheads="1"/>
          </p:cNvSpPr>
          <p:nvPr/>
        </p:nvSpPr>
        <p:spPr bwMode="auto">
          <a:xfrm>
            <a:off x="4646613" y="28543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47" name="Text Box 55"/>
          <p:cNvSpPr txBox="1">
            <a:spLocks noChangeArrowheads="1"/>
          </p:cNvSpPr>
          <p:nvPr/>
        </p:nvSpPr>
        <p:spPr bwMode="auto">
          <a:xfrm>
            <a:off x="3883025" y="5199063"/>
            <a:ext cx="179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             a,g           c</a:t>
            </a:r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 rot="2558015">
            <a:off x="5781675" y="5230813"/>
            <a:ext cx="174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         a,g              c</a:t>
            </a:r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6780213" y="5170488"/>
            <a:ext cx="4111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200" b="0">
                <a:latin typeface="Arial" pitchFamily="34" charset="0"/>
              </a:rPr>
              <a:t>45</a:t>
            </a:r>
            <a:r>
              <a:rPr lang="en-US" sz="1200" b="0" baseline="30000">
                <a:latin typeface="Arial" pitchFamily="34" charset="0"/>
              </a:rPr>
              <a:t>0</a:t>
            </a:r>
          </a:p>
        </p:txBody>
      </p:sp>
      <p:sp>
        <p:nvSpPr>
          <p:cNvPr id="289850" name="Text Box 58"/>
          <p:cNvSpPr txBox="1">
            <a:spLocks noChangeArrowheads="1"/>
          </p:cNvSpPr>
          <p:nvPr/>
        </p:nvSpPr>
        <p:spPr bwMode="auto">
          <a:xfrm>
            <a:off x="6573838" y="2479675"/>
            <a:ext cx="3857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a’</a:t>
            </a:r>
            <a:r>
              <a:rPr lang="en-US" sz="1400" b="0" baseline="-25000">
                <a:latin typeface="Arial" pitchFamily="34" charset="0"/>
              </a:rPr>
              <a:t>1</a:t>
            </a:r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7188200" y="3992563"/>
            <a:ext cx="376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c’</a:t>
            </a:r>
            <a:r>
              <a:rPr lang="en-US" sz="1400" b="0" baseline="-25000">
                <a:latin typeface="Arial" pitchFamily="34" charset="0"/>
              </a:rPr>
              <a:t>1</a:t>
            </a:r>
          </a:p>
        </p:txBody>
      </p:sp>
      <p:sp>
        <p:nvSpPr>
          <p:cNvPr id="289852" name="Text Box 60"/>
          <p:cNvSpPr txBox="1">
            <a:spLocks noChangeArrowheads="1"/>
          </p:cNvSpPr>
          <p:nvPr/>
        </p:nvSpPr>
        <p:spPr bwMode="auto">
          <a:xfrm>
            <a:off x="5641975" y="3308350"/>
            <a:ext cx="385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b’</a:t>
            </a:r>
            <a:r>
              <a:rPr lang="en-US" sz="1400" b="0" baseline="-25000">
                <a:latin typeface="Arial" pitchFamily="34" charset="0"/>
              </a:rPr>
              <a:t>1</a:t>
            </a:r>
          </a:p>
        </p:txBody>
      </p:sp>
      <p:sp>
        <p:nvSpPr>
          <p:cNvPr id="289853" name="Oval 61"/>
          <p:cNvSpPr>
            <a:spLocks noChangeArrowheads="1"/>
          </p:cNvSpPr>
          <p:nvPr/>
        </p:nvSpPr>
        <p:spPr bwMode="auto">
          <a:xfrm>
            <a:off x="6586538" y="28543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54" name="Oval 62"/>
          <p:cNvSpPr>
            <a:spLocks noChangeArrowheads="1"/>
          </p:cNvSpPr>
          <p:nvPr/>
        </p:nvSpPr>
        <p:spPr bwMode="auto">
          <a:xfrm>
            <a:off x="6056313" y="3617913"/>
            <a:ext cx="103187" cy="103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55" name="Oval 63"/>
          <p:cNvSpPr>
            <a:spLocks noChangeArrowheads="1"/>
          </p:cNvSpPr>
          <p:nvPr/>
        </p:nvSpPr>
        <p:spPr bwMode="auto">
          <a:xfrm>
            <a:off x="7221538" y="4264025"/>
            <a:ext cx="103187" cy="104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56" name="Line 64"/>
          <p:cNvSpPr>
            <a:spLocks noChangeShapeType="1"/>
          </p:cNvSpPr>
          <p:nvPr/>
        </p:nvSpPr>
        <p:spPr bwMode="auto">
          <a:xfrm>
            <a:off x="4711700" y="3552825"/>
            <a:ext cx="19653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857" name="Text Box 65"/>
          <p:cNvSpPr txBox="1">
            <a:spLocks noChangeArrowheads="1"/>
          </p:cNvSpPr>
          <p:nvPr/>
        </p:nvSpPr>
        <p:spPr bwMode="auto">
          <a:xfrm>
            <a:off x="6470650" y="3462338"/>
            <a:ext cx="3857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g’</a:t>
            </a:r>
            <a:r>
              <a:rPr lang="en-US" sz="1400" b="0" baseline="-25000">
                <a:latin typeface="Arial" pitchFamily="34" charset="0"/>
              </a:rPr>
              <a:t>1</a:t>
            </a:r>
          </a:p>
        </p:txBody>
      </p:sp>
      <p:sp>
        <p:nvSpPr>
          <p:cNvPr id="289858" name="Oval 66"/>
          <p:cNvSpPr>
            <a:spLocks noChangeArrowheads="1"/>
          </p:cNvSpPr>
          <p:nvPr/>
        </p:nvSpPr>
        <p:spPr bwMode="auto">
          <a:xfrm>
            <a:off x="6548438" y="3489325"/>
            <a:ext cx="103187" cy="1031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9859" name="Text Box 67"/>
          <p:cNvSpPr txBox="1">
            <a:spLocks noChangeArrowheads="1"/>
          </p:cNvSpPr>
          <p:nvPr/>
        </p:nvSpPr>
        <p:spPr bwMode="auto">
          <a:xfrm>
            <a:off x="342900" y="190500"/>
            <a:ext cx="3741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u="sng">
                <a:solidFill>
                  <a:schemeClr val="accent2"/>
                </a:solidFill>
              </a:rPr>
              <a:t>FREELY SUSPENDED CASES</a:t>
            </a:r>
            <a:r>
              <a:rPr lang="en-US" sz="2000" u="sng">
                <a:solidFill>
                  <a:schemeClr val="accent2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3429000" y="455613"/>
            <a:ext cx="5705475" cy="1906587"/>
            <a:chOff x="2160" y="287"/>
            <a:chExt cx="3594" cy="1201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2160" y="480"/>
              <a:ext cx="3594" cy="1008"/>
              <a:chOff x="2160" y="480"/>
              <a:chExt cx="3594" cy="1008"/>
            </a:xfrm>
          </p:grpSpPr>
          <p:sp>
            <p:nvSpPr>
              <p:cNvPr id="197709" name="AutoShape 70"/>
              <p:cNvSpPr>
                <a:spLocks noChangeArrowheads="1"/>
              </p:cNvSpPr>
              <p:nvPr/>
            </p:nvSpPr>
            <p:spPr bwMode="auto">
              <a:xfrm>
                <a:off x="2160" y="480"/>
                <a:ext cx="3528" cy="1008"/>
              </a:xfrm>
              <a:prstGeom prst="wedgeRoundRectCallout">
                <a:avLst>
                  <a:gd name="adj1" fmla="val -58644"/>
                  <a:gd name="adj2" fmla="val -49903"/>
                  <a:gd name="adj3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400" b="0">
                  <a:latin typeface="Times New Roman" pitchFamily="18" charset="0"/>
                </a:endParaRPr>
              </a:p>
            </p:txBody>
          </p:sp>
          <p:sp>
            <p:nvSpPr>
              <p:cNvPr id="197710" name="Text Box 71"/>
              <p:cNvSpPr txBox="1">
                <a:spLocks noChangeArrowheads="1"/>
              </p:cNvSpPr>
              <p:nvPr/>
            </p:nvSpPr>
            <p:spPr bwMode="auto">
              <a:xfrm>
                <a:off x="2290" y="480"/>
                <a:ext cx="3464" cy="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1.In this case the plane of the figure always remains </a:t>
                </a:r>
                <a:r>
                  <a:rPr lang="en-US" sz="1400" i="1">
                    <a:solidFill>
                      <a:schemeClr val="accent2"/>
                    </a:solidFill>
                    <a:latin typeface="Times New Roman" pitchFamily="18" charset="0"/>
                  </a:rPr>
                  <a:t>perpendicular to Hp</a:t>
                </a:r>
                <a:r>
                  <a:rPr lang="en-US" sz="1400" i="1">
                    <a:latin typeface="Times New Roman" pitchFamily="18" charset="0"/>
                  </a:rPr>
                  <a:t>.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2.It may remain parallel or inclined to Vp.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3.Hence </a:t>
                </a:r>
                <a:r>
                  <a:rPr lang="en-US" sz="1400" i="1">
                    <a:solidFill>
                      <a:srgbClr val="CC3300"/>
                    </a:solidFill>
                    <a:latin typeface="Times New Roman" pitchFamily="18" charset="0"/>
                  </a:rPr>
                  <a:t>TV</a:t>
                </a:r>
                <a:r>
                  <a:rPr lang="en-US" sz="1400" b="0">
                    <a:latin typeface="Times New Roman" pitchFamily="18" charset="0"/>
                  </a:rPr>
                  <a:t> in this case will be always a </a:t>
                </a:r>
                <a:r>
                  <a:rPr lang="en-US" sz="1400" i="1">
                    <a:solidFill>
                      <a:srgbClr val="CC3300"/>
                    </a:solidFill>
                    <a:latin typeface="Times New Roman" pitchFamily="18" charset="0"/>
                  </a:rPr>
                  <a:t>LINE view.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4.Assuming surface // to Vp, draw true shape in suspended position as FV.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  (Here keep </a:t>
                </a:r>
                <a:r>
                  <a:rPr lang="en-US" sz="1400" b="0" i="1">
                    <a:solidFill>
                      <a:srgbClr val="CC3300"/>
                    </a:solidFill>
                  </a:rPr>
                  <a:t>line joining</a:t>
                </a:r>
                <a:r>
                  <a:rPr lang="en-US" sz="1400" b="0">
                    <a:latin typeface="Times New Roman" pitchFamily="18" charset="0"/>
                  </a:rPr>
                  <a:t> </a:t>
                </a:r>
                <a:r>
                  <a:rPr lang="en-US" sz="1200" i="1">
                    <a:solidFill>
                      <a:schemeClr val="accent2"/>
                    </a:solidFill>
                  </a:rPr>
                  <a:t>point of contact &amp; centroid</a:t>
                </a:r>
                <a:r>
                  <a:rPr lang="en-US" sz="1200" i="1">
                    <a:solidFill>
                      <a:srgbClr val="CC3300"/>
                    </a:solidFill>
                  </a:rPr>
                  <a:t> of fig. vertical</a:t>
                </a:r>
                <a:r>
                  <a:rPr lang="en-US" sz="1400" b="0">
                    <a:latin typeface="Times New Roman" pitchFamily="18" charset="0"/>
                  </a:rPr>
                  <a:t> )  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5.Always begin with FV as a True Shape but in a suspended position.</a:t>
                </a:r>
              </a:p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 AS shown in 1</a:t>
                </a:r>
                <a:r>
                  <a:rPr lang="en-US" sz="1400" b="0" baseline="30000">
                    <a:latin typeface="Times New Roman" pitchFamily="18" charset="0"/>
                  </a:rPr>
                  <a:t>st</a:t>
                </a:r>
                <a:r>
                  <a:rPr lang="en-US" sz="1400" b="0">
                    <a:latin typeface="Times New Roman" pitchFamily="18" charset="0"/>
                  </a:rPr>
                  <a:t> FV.</a:t>
                </a:r>
              </a:p>
            </p:txBody>
          </p:sp>
        </p:grpSp>
        <p:sp>
          <p:nvSpPr>
            <p:cNvPr id="197708" name="Text Box 72"/>
            <p:cNvSpPr txBox="1">
              <a:spLocks noChangeArrowheads="1"/>
            </p:cNvSpPr>
            <p:nvPr/>
          </p:nvSpPr>
          <p:spPr bwMode="auto">
            <a:xfrm>
              <a:off x="3167" y="287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CC0066"/>
                  </a:solidFill>
                </a:rPr>
                <a:t>IMPORTANT POINTS</a:t>
              </a:r>
            </a:p>
          </p:txBody>
        </p:sp>
      </p:grpSp>
      <p:sp>
        <p:nvSpPr>
          <p:cNvPr id="289865" name="Text Box 73"/>
          <p:cNvSpPr txBox="1">
            <a:spLocks noChangeArrowheads="1"/>
          </p:cNvSpPr>
          <p:nvPr/>
        </p:nvSpPr>
        <p:spPr bwMode="auto">
          <a:xfrm>
            <a:off x="76200" y="892175"/>
            <a:ext cx="3086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sz="1400" dirty="0">
                <a:latin typeface="Arial" pitchFamily="34" charset="0"/>
              </a:rPr>
              <a:t>Problem 12:</a:t>
            </a:r>
          </a:p>
          <a:p>
            <a:pPr algn="just" eaLnBrk="1" hangingPunct="1"/>
            <a:r>
              <a:rPr lang="en-US" sz="1400" dirty="0">
                <a:latin typeface="Arial" pitchFamily="34" charset="0"/>
              </a:rPr>
              <a:t>An isosceles triangle of 40 mm long </a:t>
            </a:r>
          </a:p>
          <a:p>
            <a:pPr algn="just" eaLnBrk="1" hangingPunct="1"/>
            <a:r>
              <a:rPr lang="en-US" sz="1400" dirty="0">
                <a:latin typeface="Arial" pitchFamily="34" charset="0"/>
              </a:rPr>
              <a:t>base side, 60 mm long altitude Is</a:t>
            </a:r>
          </a:p>
          <a:p>
            <a:pPr algn="just" eaLnBrk="1" hangingPunct="1"/>
            <a:r>
              <a:rPr lang="en-US" sz="1400" dirty="0">
                <a:latin typeface="Arial" pitchFamily="34" charset="0"/>
              </a:rPr>
              <a:t>freely suspended from one corner of</a:t>
            </a:r>
          </a:p>
          <a:p>
            <a:pPr algn="just" eaLnBrk="1" hangingPunct="1"/>
            <a:r>
              <a:rPr lang="en-US" sz="1400" dirty="0">
                <a:latin typeface="Arial" pitchFamily="34" charset="0"/>
              </a:rPr>
              <a:t>Base </a:t>
            </a:r>
            <a:r>
              <a:rPr lang="en-US" sz="1400" dirty="0" err="1">
                <a:latin typeface="Arial" pitchFamily="34" charset="0"/>
              </a:rPr>
              <a:t>side.It’s</a:t>
            </a:r>
            <a:r>
              <a:rPr lang="en-US" sz="1400" dirty="0">
                <a:latin typeface="Arial" pitchFamily="34" charset="0"/>
              </a:rPr>
              <a:t> plane is 45</a:t>
            </a:r>
            <a:r>
              <a:rPr lang="en-US" sz="1400" baseline="30000" dirty="0">
                <a:latin typeface="Arial" pitchFamily="34" charset="0"/>
              </a:rPr>
              <a:t>0</a:t>
            </a:r>
            <a:r>
              <a:rPr lang="en-US" sz="1400" dirty="0">
                <a:latin typeface="Arial" pitchFamily="34" charset="0"/>
              </a:rPr>
              <a:t> inclined to</a:t>
            </a:r>
          </a:p>
          <a:p>
            <a:pPr algn="just" eaLnBrk="1" hangingPunct="1"/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Vp</a:t>
            </a:r>
            <a:r>
              <a:rPr lang="en-US" sz="1400" dirty="0">
                <a:latin typeface="Arial" pitchFamily="34" charset="0"/>
              </a:rPr>
              <a:t>. Draw it’s projections.</a:t>
            </a:r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4343400" y="5715000"/>
            <a:ext cx="3124200" cy="914400"/>
            <a:chOff x="2112" y="3552"/>
            <a:chExt cx="1968" cy="576"/>
          </a:xfrm>
        </p:grpSpPr>
        <p:sp>
          <p:nvSpPr>
            <p:cNvPr id="197705" name="AutoShape 75"/>
            <p:cNvSpPr>
              <a:spLocks noChangeArrowheads="1"/>
            </p:cNvSpPr>
            <p:nvPr/>
          </p:nvSpPr>
          <p:spPr bwMode="auto">
            <a:xfrm>
              <a:off x="2112" y="3552"/>
              <a:ext cx="1968" cy="576"/>
            </a:xfrm>
            <a:prstGeom prst="wedgeEllipseCallout">
              <a:avLst>
                <a:gd name="adj1" fmla="val 75051"/>
                <a:gd name="adj2" fmla="val 1111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7706" name="Text Box 76"/>
            <p:cNvSpPr txBox="1">
              <a:spLocks noChangeArrowheads="1"/>
            </p:cNvSpPr>
            <p:nvPr/>
          </p:nvSpPr>
          <p:spPr bwMode="auto">
            <a:xfrm>
              <a:off x="2167" y="3676"/>
              <a:ext cx="189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CC0066"/>
                  </a:solidFill>
                  <a:latin typeface="Arial" pitchFamily="34" charset="0"/>
                </a:rPr>
                <a:t>Similarly solve next problem </a:t>
              </a:r>
            </a:p>
            <a:p>
              <a:pPr algn="ctr" eaLnBrk="1" hangingPunct="1"/>
              <a:r>
                <a:rPr lang="en-US">
                  <a:solidFill>
                    <a:srgbClr val="CC0066"/>
                  </a:solidFill>
                  <a:latin typeface="Arial" pitchFamily="34" charset="0"/>
                </a:rPr>
                <a:t>of Semi-circle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2700" y="5257800"/>
            <a:ext cx="2959100" cy="1295400"/>
            <a:chOff x="8" y="3312"/>
            <a:chExt cx="1864" cy="816"/>
          </a:xfrm>
        </p:grpSpPr>
        <p:sp>
          <p:nvSpPr>
            <p:cNvPr id="197703" name="AutoShape 78"/>
            <p:cNvSpPr>
              <a:spLocks noChangeArrowheads="1"/>
            </p:cNvSpPr>
            <p:nvPr/>
          </p:nvSpPr>
          <p:spPr bwMode="auto">
            <a:xfrm>
              <a:off x="18" y="3312"/>
              <a:ext cx="1854" cy="816"/>
            </a:xfrm>
            <a:prstGeom prst="wedgeRoundRectCallout">
              <a:avLst>
                <a:gd name="adj1" fmla="val 41963"/>
                <a:gd name="adj2" fmla="val -66301"/>
                <a:gd name="adj3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197704" name="Text Box 79"/>
            <p:cNvSpPr txBox="1">
              <a:spLocks noChangeArrowheads="1"/>
            </p:cNvSpPr>
            <p:nvPr/>
          </p:nvSpPr>
          <p:spPr bwMode="auto">
            <a:xfrm>
              <a:off x="8" y="3360"/>
              <a:ext cx="181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0">
                  <a:latin typeface="Arial" pitchFamily="34" charset="0"/>
                </a:rPr>
                <a:t> </a:t>
              </a:r>
              <a:r>
                <a:rPr lang="en-US" sz="1400">
                  <a:latin typeface="Arial" pitchFamily="34" charset="0"/>
                </a:rPr>
                <a:t>First draw a given triangle</a:t>
              </a:r>
            </a:p>
            <a:p>
              <a:pPr algn="ctr" eaLnBrk="1" hangingPunct="1"/>
              <a:r>
                <a:rPr lang="en-US" sz="1400">
                  <a:latin typeface="Arial" pitchFamily="34" charset="0"/>
                </a:rPr>
                <a:t>With given dimensions,</a:t>
              </a:r>
            </a:p>
            <a:p>
              <a:pPr algn="ctr" eaLnBrk="1" hangingPunct="1"/>
              <a:r>
                <a:rPr lang="en-US" sz="1400">
                  <a:latin typeface="Arial" pitchFamily="34" charset="0"/>
                </a:rPr>
                <a:t>Locate it’s centroid position</a:t>
              </a:r>
            </a:p>
            <a:p>
              <a:pPr algn="ctr" eaLnBrk="1" hangingPunct="1"/>
              <a:r>
                <a:rPr lang="en-US" sz="1400">
                  <a:latin typeface="Arial" pitchFamily="34" charset="0"/>
                </a:rPr>
                <a:t>And</a:t>
              </a:r>
            </a:p>
            <a:p>
              <a:pPr algn="ctr" eaLnBrk="1" hangingPunct="1"/>
              <a:r>
                <a:rPr lang="en-US" sz="1400">
                  <a:latin typeface="Arial" pitchFamily="34" charset="0"/>
                </a:rPr>
                <a:t> join it with point of suspension.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6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1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89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89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89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89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28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5" dur="500"/>
                                        <p:tgtEl>
                                          <p:spTgt spid="28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0" dur="5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5" dur="5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nimBg="1"/>
      <p:bldP spid="289795" grpId="0" animBg="1"/>
      <p:bldP spid="289796" grpId="0" animBg="1"/>
      <p:bldP spid="289797" grpId="0" animBg="1"/>
      <p:bldP spid="289798" grpId="0" animBg="1"/>
      <p:bldP spid="289799" grpId="0" animBg="1"/>
      <p:bldP spid="289810" grpId="0" animBg="1"/>
      <p:bldP spid="289811" grpId="0" animBg="1"/>
      <p:bldP spid="289812" grpId="0" animBg="1"/>
      <p:bldP spid="289813" grpId="0" animBg="1"/>
      <p:bldP spid="289814" grpId="0" animBg="1"/>
      <p:bldP spid="289815" grpId="0" animBg="1"/>
      <p:bldP spid="289816" grpId="0" animBg="1"/>
      <p:bldP spid="289817" grpId="0" animBg="1"/>
      <p:bldP spid="289818" grpId="0" animBg="1"/>
      <p:bldP spid="289819" grpId="0" animBg="1"/>
      <p:bldP spid="289820" grpId="0" animBg="1"/>
      <p:bldP spid="289821" grpId="0" animBg="1"/>
      <p:bldP spid="289822" grpId="0" animBg="1"/>
      <p:bldP spid="289823" grpId="0" animBg="1"/>
      <p:bldP spid="289824" grpId="0" animBg="1"/>
      <p:bldP spid="289825" grpId="0" autoUpdateAnimBg="0"/>
      <p:bldP spid="289826" grpId="0" autoUpdateAnimBg="0"/>
      <p:bldP spid="289827" grpId="0" autoUpdateAnimBg="0"/>
      <p:bldP spid="289828" grpId="0" animBg="1"/>
      <p:bldP spid="289829" grpId="0" animBg="1"/>
      <p:bldP spid="289830" grpId="0" animBg="1"/>
      <p:bldP spid="289831" grpId="0" animBg="1"/>
      <p:bldP spid="289832" grpId="0" animBg="1"/>
      <p:bldP spid="289833" grpId="0" animBg="1"/>
      <p:bldP spid="289834" grpId="0" animBg="1"/>
      <p:bldP spid="289835" grpId="0" autoUpdateAnimBg="0"/>
      <p:bldP spid="289836" grpId="0" autoUpdateAnimBg="0"/>
      <p:bldP spid="289837" grpId="0" autoUpdateAnimBg="0"/>
      <p:bldP spid="289838" grpId="0" animBg="1"/>
      <p:bldP spid="289839" grpId="0" autoUpdateAnimBg="0"/>
      <p:bldP spid="289840" grpId="0" autoUpdateAnimBg="0"/>
      <p:bldP spid="289841" grpId="0" autoUpdateAnimBg="0"/>
      <p:bldP spid="289842" grpId="0" autoUpdateAnimBg="0"/>
      <p:bldP spid="289843" grpId="0" autoUpdateAnimBg="0"/>
      <p:bldP spid="289844" grpId="0" animBg="1"/>
      <p:bldP spid="289845" grpId="0" autoUpdateAnimBg="0"/>
      <p:bldP spid="289846" grpId="0" animBg="1"/>
      <p:bldP spid="289847" grpId="0" autoUpdateAnimBg="0"/>
      <p:bldP spid="289848" grpId="0" autoUpdateAnimBg="0"/>
      <p:bldP spid="289849" grpId="0" autoUpdateAnimBg="0"/>
      <p:bldP spid="289850" grpId="0" autoUpdateAnimBg="0"/>
      <p:bldP spid="289851" grpId="0" autoUpdateAnimBg="0"/>
      <p:bldP spid="289852" grpId="0" autoUpdateAnimBg="0"/>
      <p:bldP spid="289853" grpId="0" animBg="1"/>
      <p:bldP spid="289854" grpId="0" animBg="1"/>
      <p:bldP spid="289855" grpId="0" animBg="1"/>
      <p:bldP spid="289856" grpId="0" animBg="1"/>
      <p:bldP spid="289857" grpId="0" autoUpdateAnimBg="0"/>
      <p:bldP spid="289858" grpId="0" animBg="1"/>
      <p:bldP spid="289859" grpId="0" autoUpdateAnimBg="0"/>
      <p:bldP spid="2898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81200" y="2362200"/>
            <a:ext cx="2362200" cy="3303588"/>
            <a:chOff x="1248" y="1488"/>
            <a:chExt cx="1488" cy="208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48" y="1488"/>
              <a:ext cx="1488" cy="2081"/>
              <a:chOff x="768" y="1700"/>
              <a:chExt cx="1488" cy="2081"/>
            </a:xfrm>
          </p:grpSpPr>
          <p:sp>
            <p:nvSpPr>
              <p:cNvPr id="32850" name="Line 4"/>
              <p:cNvSpPr>
                <a:spLocks noChangeShapeType="1"/>
              </p:cNvSpPr>
              <p:nvPr/>
            </p:nvSpPr>
            <p:spPr bwMode="auto">
              <a:xfrm>
                <a:off x="1480" y="1872"/>
                <a:ext cx="0" cy="14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1" name="Line 5"/>
              <p:cNvSpPr>
                <a:spLocks noChangeShapeType="1"/>
              </p:cNvSpPr>
              <p:nvPr/>
            </p:nvSpPr>
            <p:spPr bwMode="auto">
              <a:xfrm>
                <a:off x="768" y="2589"/>
                <a:ext cx="7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2" name="Text Box 6"/>
              <p:cNvSpPr txBox="1">
                <a:spLocks noChangeArrowheads="1"/>
              </p:cNvSpPr>
              <p:nvPr/>
            </p:nvSpPr>
            <p:spPr bwMode="auto">
              <a:xfrm rot="-5332911">
                <a:off x="1105" y="3482"/>
                <a:ext cx="42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 b="0">
                    <a:latin typeface="Arial" pitchFamily="34" charset="0"/>
                  </a:rPr>
                  <a:t>0.414R</a:t>
                </a:r>
              </a:p>
            </p:txBody>
          </p:sp>
          <p:sp>
            <p:nvSpPr>
              <p:cNvPr id="32853" name="Text Box 7"/>
              <p:cNvSpPr txBox="1">
                <a:spLocks noChangeArrowheads="1"/>
              </p:cNvSpPr>
              <p:nvPr/>
            </p:nvSpPr>
            <p:spPr bwMode="auto">
              <a:xfrm>
                <a:off x="961" y="2355"/>
                <a:ext cx="19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 b="0"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32854" name="Line 8"/>
              <p:cNvSpPr>
                <a:spLocks noChangeShapeType="1"/>
              </p:cNvSpPr>
              <p:nvPr/>
            </p:nvSpPr>
            <p:spPr bwMode="auto">
              <a:xfrm rot="21226931" flipH="1">
                <a:off x="1192" y="2207"/>
                <a:ext cx="314" cy="3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5" name="Oval 9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1378" cy="14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6" name="Rectangle 10"/>
              <p:cNvSpPr>
                <a:spLocks noChangeArrowheads="1"/>
              </p:cNvSpPr>
              <p:nvPr/>
            </p:nvSpPr>
            <p:spPr bwMode="auto">
              <a:xfrm>
                <a:off x="1507" y="1872"/>
                <a:ext cx="749" cy="14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7" name="Oval 11"/>
              <p:cNvSpPr>
                <a:spLocks noChangeArrowheads="1"/>
              </p:cNvSpPr>
              <p:nvPr/>
            </p:nvSpPr>
            <p:spPr bwMode="auto">
              <a:xfrm>
                <a:off x="1174" y="2548"/>
                <a:ext cx="81" cy="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58" name="Line 12"/>
              <p:cNvSpPr>
                <a:spLocks noChangeShapeType="1"/>
              </p:cNvSpPr>
              <p:nvPr/>
            </p:nvSpPr>
            <p:spPr bwMode="auto">
              <a:xfrm>
                <a:off x="1174" y="2589"/>
                <a:ext cx="0" cy="113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59" name="Line 13"/>
              <p:cNvSpPr>
                <a:spLocks noChangeShapeType="1"/>
              </p:cNvSpPr>
              <p:nvPr/>
            </p:nvSpPr>
            <p:spPr bwMode="auto">
              <a:xfrm>
                <a:off x="1500" y="3076"/>
                <a:ext cx="0" cy="6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0" name="Line 14"/>
              <p:cNvSpPr>
                <a:spLocks noChangeShapeType="1"/>
              </p:cNvSpPr>
              <p:nvPr/>
            </p:nvSpPr>
            <p:spPr bwMode="auto">
              <a:xfrm>
                <a:off x="932" y="3562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1" name="Line 15"/>
              <p:cNvSpPr>
                <a:spLocks noChangeShapeType="1"/>
              </p:cNvSpPr>
              <p:nvPr/>
            </p:nvSpPr>
            <p:spPr bwMode="auto">
              <a:xfrm flipH="1">
                <a:off x="1500" y="3562"/>
                <a:ext cx="2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2" name="Text Box 16"/>
              <p:cNvSpPr txBox="1">
                <a:spLocks noChangeArrowheads="1"/>
              </p:cNvSpPr>
              <p:nvPr/>
            </p:nvSpPr>
            <p:spPr bwMode="auto">
              <a:xfrm>
                <a:off x="1405" y="1700"/>
                <a:ext cx="179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 b="0"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32863" name="Text Box 17"/>
              <p:cNvSpPr txBox="1">
                <a:spLocks noChangeArrowheads="1"/>
              </p:cNvSpPr>
              <p:nvPr/>
            </p:nvSpPr>
            <p:spPr bwMode="auto">
              <a:xfrm>
                <a:off x="1302" y="2112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Arial" pitchFamily="34" charset="0"/>
                  </a:rPr>
                  <a:t>P</a:t>
                </a:r>
              </a:p>
            </p:txBody>
          </p:sp>
          <p:sp>
            <p:nvSpPr>
              <p:cNvPr id="32864" name="Line 18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5" name="Line 19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6" name="Line 20"/>
              <p:cNvSpPr>
                <a:spLocks noChangeShapeType="1"/>
              </p:cNvSpPr>
              <p:nvPr/>
            </p:nvSpPr>
            <p:spPr bwMode="auto">
              <a:xfrm>
                <a:off x="1632" y="17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7" name="Line 21"/>
              <p:cNvSpPr>
                <a:spLocks noChangeShapeType="1"/>
              </p:cNvSpPr>
              <p:nvPr/>
            </p:nvSpPr>
            <p:spPr bwMode="auto">
              <a:xfrm flipV="1">
                <a:off x="1632" y="220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6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968"/>
                <a:ext cx="40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 b="0">
                    <a:latin typeface="Arial" pitchFamily="34" charset="0"/>
                  </a:rPr>
                  <a:t>20 mm</a:t>
                </a:r>
              </a:p>
            </p:txBody>
          </p:sp>
          <p:sp>
            <p:nvSpPr>
              <p:cNvPr id="32869" name="Oval 23"/>
              <p:cNvSpPr>
                <a:spLocks noChangeArrowheads="1"/>
              </p:cNvSpPr>
              <p:nvPr/>
            </p:nvSpPr>
            <p:spPr bwMode="auto">
              <a:xfrm>
                <a:off x="1458" y="22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70" name="Line 24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49" name="Text Box 25"/>
            <p:cNvSpPr txBox="1">
              <a:spLocks noChangeArrowheads="1"/>
            </p:cNvSpPr>
            <p:nvPr/>
          </p:nvSpPr>
          <p:spPr bwMode="auto">
            <a:xfrm>
              <a:off x="1392" y="2304"/>
              <a:ext cx="2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0">
                  <a:latin typeface="Arial" pitchFamily="34" charset="0"/>
                </a:rPr>
                <a:t>CG</a:t>
              </a:r>
            </a:p>
          </p:txBody>
        </p:sp>
      </p:grpSp>
      <p:sp>
        <p:nvSpPr>
          <p:cNvPr id="291866" name="Freeform 26"/>
          <p:cNvSpPr>
            <a:spLocks/>
          </p:cNvSpPr>
          <p:nvPr/>
        </p:nvSpPr>
        <p:spPr bwMode="auto">
          <a:xfrm rot="637673">
            <a:off x="4162425" y="2901950"/>
            <a:ext cx="1878013" cy="1808163"/>
          </a:xfrm>
          <a:custGeom>
            <a:avLst/>
            <a:gdLst>
              <a:gd name="T0" fmla="*/ 1278 w 1278"/>
              <a:gd name="T1" fmla="*/ 1109 h 1309"/>
              <a:gd name="T2" fmla="*/ 1220 w 1278"/>
              <a:gd name="T3" fmla="*/ 1157 h 1309"/>
              <a:gd name="T4" fmla="*/ 1157 w 1278"/>
              <a:gd name="T5" fmla="*/ 1200 h 1309"/>
              <a:gd name="T6" fmla="*/ 1094 w 1278"/>
              <a:gd name="T7" fmla="*/ 1236 h 1309"/>
              <a:gd name="T8" fmla="*/ 1027 w 1278"/>
              <a:gd name="T9" fmla="*/ 1263 h 1309"/>
              <a:gd name="T10" fmla="*/ 957 w 1278"/>
              <a:gd name="T11" fmla="*/ 1286 h 1309"/>
              <a:gd name="T12" fmla="*/ 886 w 1278"/>
              <a:gd name="T13" fmla="*/ 1299 h 1309"/>
              <a:gd name="T14" fmla="*/ 815 w 1278"/>
              <a:gd name="T15" fmla="*/ 1309 h 1309"/>
              <a:gd name="T16" fmla="*/ 743 w 1278"/>
              <a:gd name="T17" fmla="*/ 1309 h 1309"/>
              <a:gd name="T18" fmla="*/ 671 w 1278"/>
              <a:gd name="T19" fmla="*/ 1305 h 1309"/>
              <a:gd name="T20" fmla="*/ 600 w 1278"/>
              <a:gd name="T21" fmla="*/ 1292 h 1309"/>
              <a:gd name="T22" fmla="*/ 531 w 1278"/>
              <a:gd name="T23" fmla="*/ 1273 h 1309"/>
              <a:gd name="T24" fmla="*/ 462 w 1278"/>
              <a:gd name="T25" fmla="*/ 1248 h 1309"/>
              <a:gd name="T26" fmla="*/ 397 w 1278"/>
              <a:gd name="T27" fmla="*/ 1217 h 1309"/>
              <a:gd name="T28" fmla="*/ 334 w 1278"/>
              <a:gd name="T29" fmla="*/ 1177 h 1309"/>
              <a:gd name="T30" fmla="*/ 274 w 1278"/>
              <a:gd name="T31" fmla="*/ 1132 h 1309"/>
              <a:gd name="T32" fmla="*/ 217 w 1278"/>
              <a:gd name="T33" fmla="*/ 1081 h 1309"/>
              <a:gd name="T34" fmla="*/ 165 w 1278"/>
              <a:gd name="T35" fmla="*/ 1021 h 1309"/>
              <a:gd name="T36" fmla="*/ 121 w 1278"/>
              <a:gd name="T37" fmla="*/ 960 h 1309"/>
              <a:gd name="T38" fmla="*/ 82 w 1278"/>
              <a:gd name="T39" fmla="*/ 894 h 1309"/>
              <a:gd name="T40" fmla="*/ 51 w 1278"/>
              <a:gd name="T41" fmla="*/ 825 h 1309"/>
              <a:gd name="T42" fmla="*/ 28 w 1278"/>
              <a:gd name="T43" fmla="*/ 756 h 1309"/>
              <a:gd name="T44" fmla="*/ 11 w 1278"/>
              <a:gd name="T45" fmla="*/ 683 h 1309"/>
              <a:gd name="T46" fmla="*/ 2 w 1278"/>
              <a:gd name="T47" fmla="*/ 612 h 1309"/>
              <a:gd name="T48" fmla="*/ 0 w 1278"/>
              <a:gd name="T49" fmla="*/ 537 h 1309"/>
              <a:gd name="T50" fmla="*/ 3 w 1278"/>
              <a:gd name="T51" fmla="*/ 465 h 1309"/>
              <a:gd name="T52" fmla="*/ 15 w 1278"/>
              <a:gd name="T53" fmla="*/ 392 h 1309"/>
              <a:gd name="T54" fmla="*/ 32 w 1278"/>
              <a:gd name="T55" fmla="*/ 321 h 1309"/>
              <a:gd name="T56" fmla="*/ 57 w 1278"/>
              <a:gd name="T57" fmla="*/ 252 h 1309"/>
              <a:gd name="T58" fmla="*/ 90 w 1278"/>
              <a:gd name="T59" fmla="*/ 182 h 1309"/>
              <a:gd name="T60" fmla="*/ 128 w 1278"/>
              <a:gd name="T61" fmla="*/ 119 h 1309"/>
              <a:gd name="T62" fmla="*/ 174 w 1278"/>
              <a:gd name="T63" fmla="*/ 58 h 1309"/>
              <a:gd name="T64" fmla="*/ 226 w 1278"/>
              <a:gd name="T65" fmla="*/ 0 h 130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278"/>
              <a:gd name="T100" fmla="*/ 0 h 1309"/>
              <a:gd name="T101" fmla="*/ 1278 w 1278"/>
              <a:gd name="T102" fmla="*/ 1309 h 130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278" h="1309">
                <a:moveTo>
                  <a:pt x="762" y="545"/>
                </a:moveTo>
                <a:lnTo>
                  <a:pt x="1278" y="1109"/>
                </a:lnTo>
                <a:lnTo>
                  <a:pt x="1249" y="1134"/>
                </a:lnTo>
                <a:lnTo>
                  <a:pt x="1220" y="1157"/>
                </a:lnTo>
                <a:lnTo>
                  <a:pt x="1190" y="1180"/>
                </a:lnTo>
                <a:lnTo>
                  <a:pt x="1157" y="1200"/>
                </a:lnTo>
                <a:lnTo>
                  <a:pt x="1126" y="1219"/>
                </a:lnTo>
                <a:lnTo>
                  <a:pt x="1094" y="1236"/>
                </a:lnTo>
                <a:lnTo>
                  <a:pt x="1059" y="1249"/>
                </a:lnTo>
                <a:lnTo>
                  <a:pt x="1027" y="1263"/>
                </a:lnTo>
                <a:lnTo>
                  <a:pt x="992" y="1274"/>
                </a:lnTo>
                <a:lnTo>
                  <a:pt x="957" y="1286"/>
                </a:lnTo>
                <a:lnTo>
                  <a:pt x="921" y="1294"/>
                </a:lnTo>
                <a:lnTo>
                  <a:pt x="886" y="1299"/>
                </a:lnTo>
                <a:lnTo>
                  <a:pt x="850" y="1305"/>
                </a:lnTo>
                <a:lnTo>
                  <a:pt x="815" y="1309"/>
                </a:lnTo>
                <a:lnTo>
                  <a:pt x="779" y="1309"/>
                </a:lnTo>
                <a:lnTo>
                  <a:pt x="743" y="1309"/>
                </a:lnTo>
                <a:lnTo>
                  <a:pt x="706" y="1307"/>
                </a:lnTo>
                <a:lnTo>
                  <a:pt x="671" y="1305"/>
                </a:lnTo>
                <a:lnTo>
                  <a:pt x="635" y="1299"/>
                </a:lnTo>
                <a:lnTo>
                  <a:pt x="600" y="1292"/>
                </a:lnTo>
                <a:lnTo>
                  <a:pt x="566" y="1284"/>
                </a:lnTo>
                <a:lnTo>
                  <a:pt x="531" y="1273"/>
                </a:lnTo>
                <a:lnTo>
                  <a:pt x="497" y="1261"/>
                </a:lnTo>
                <a:lnTo>
                  <a:pt x="462" y="1248"/>
                </a:lnTo>
                <a:lnTo>
                  <a:pt x="430" y="1232"/>
                </a:lnTo>
                <a:lnTo>
                  <a:pt x="397" y="1217"/>
                </a:lnTo>
                <a:lnTo>
                  <a:pt x="364" y="1198"/>
                </a:lnTo>
                <a:lnTo>
                  <a:pt x="334" y="1177"/>
                </a:lnTo>
                <a:lnTo>
                  <a:pt x="303" y="1155"/>
                </a:lnTo>
                <a:lnTo>
                  <a:pt x="274" y="1132"/>
                </a:lnTo>
                <a:lnTo>
                  <a:pt x="245" y="1107"/>
                </a:lnTo>
                <a:lnTo>
                  <a:pt x="217" y="1081"/>
                </a:lnTo>
                <a:lnTo>
                  <a:pt x="190" y="1052"/>
                </a:lnTo>
                <a:lnTo>
                  <a:pt x="165" y="1021"/>
                </a:lnTo>
                <a:lnTo>
                  <a:pt x="142" y="990"/>
                </a:lnTo>
                <a:lnTo>
                  <a:pt x="121" y="960"/>
                </a:lnTo>
                <a:lnTo>
                  <a:pt x="101" y="927"/>
                </a:lnTo>
                <a:lnTo>
                  <a:pt x="82" y="894"/>
                </a:lnTo>
                <a:lnTo>
                  <a:pt x="67" y="860"/>
                </a:lnTo>
                <a:lnTo>
                  <a:pt x="51" y="825"/>
                </a:lnTo>
                <a:lnTo>
                  <a:pt x="40" y="791"/>
                </a:lnTo>
                <a:lnTo>
                  <a:pt x="28" y="756"/>
                </a:lnTo>
                <a:lnTo>
                  <a:pt x="19" y="720"/>
                </a:lnTo>
                <a:lnTo>
                  <a:pt x="11" y="683"/>
                </a:lnTo>
                <a:lnTo>
                  <a:pt x="5" y="649"/>
                </a:lnTo>
                <a:lnTo>
                  <a:pt x="2" y="612"/>
                </a:lnTo>
                <a:lnTo>
                  <a:pt x="0" y="574"/>
                </a:lnTo>
                <a:lnTo>
                  <a:pt x="0" y="537"/>
                </a:lnTo>
                <a:lnTo>
                  <a:pt x="0" y="501"/>
                </a:lnTo>
                <a:lnTo>
                  <a:pt x="3" y="465"/>
                </a:lnTo>
                <a:lnTo>
                  <a:pt x="7" y="428"/>
                </a:lnTo>
                <a:lnTo>
                  <a:pt x="15" y="392"/>
                </a:lnTo>
                <a:lnTo>
                  <a:pt x="23" y="357"/>
                </a:lnTo>
                <a:lnTo>
                  <a:pt x="32" y="321"/>
                </a:lnTo>
                <a:lnTo>
                  <a:pt x="44" y="286"/>
                </a:lnTo>
                <a:lnTo>
                  <a:pt x="57" y="252"/>
                </a:lnTo>
                <a:lnTo>
                  <a:pt x="73" y="217"/>
                </a:lnTo>
                <a:lnTo>
                  <a:pt x="90" y="182"/>
                </a:lnTo>
                <a:lnTo>
                  <a:pt x="107" y="150"/>
                </a:lnTo>
                <a:lnTo>
                  <a:pt x="128" y="119"/>
                </a:lnTo>
                <a:lnTo>
                  <a:pt x="149" y="88"/>
                </a:lnTo>
                <a:lnTo>
                  <a:pt x="174" y="58"/>
                </a:lnTo>
                <a:lnTo>
                  <a:pt x="199" y="29"/>
                </a:lnTo>
                <a:lnTo>
                  <a:pt x="226" y="0"/>
                </a:lnTo>
                <a:lnTo>
                  <a:pt x="762" y="545"/>
                </a:lnTo>
                <a:close/>
              </a:path>
            </a:pathLst>
          </a:cu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rot="637673" flipH="1">
            <a:off x="4410075" y="3625850"/>
            <a:ext cx="854075" cy="6842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4956175" y="2438400"/>
            <a:ext cx="0" cy="145891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69" name="Oval 29"/>
          <p:cNvSpPr>
            <a:spLocks noChangeArrowheads="1"/>
          </p:cNvSpPr>
          <p:nvPr/>
        </p:nvSpPr>
        <p:spPr bwMode="auto">
          <a:xfrm>
            <a:off x="4938713" y="3167063"/>
            <a:ext cx="69850" cy="666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70" name="Oval 30"/>
          <p:cNvSpPr>
            <a:spLocks noChangeArrowheads="1"/>
          </p:cNvSpPr>
          <p:nvPr/>
        </p:nvSpPr>
        <p:spPr bwMode="auto">
          <a:xfrm>
            <a:off x="4926013" y="3856038"/>
            <a:ext cx="69850" cy="65087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3810000" y="4957763"/>
            <a:ext cx="4514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2" name="Line 32"/>
          <p:cNvSpPr>
            <a:spLocks noChangeShapeType="1"/>
          </p:cNvSpPr>
          <p:nvPr/>
        </p:nvSpPr>
        <p:spPr bwMode="auto">
          <a:xfrm flipH="1">
            <a:off x="5080000" y="3697288"/>
            <a:ext cx="211138" cy="10604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3" name="Line 33"/>
          <p:cNvSpPr>
            <a:spLocks noChangeShapeType="1"/>
          </p:cNvSpPr>
          <p:nvPr/>
        </p:nvSpPr>
        <p:spPr bwMode="auto">
          <a:xfrm flipH="1" flipV="1">
            <a:off x="4162425" y="3498850"/>
            <a:ext cx="1128713" cy="2651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4" name="Line 34"/>
          <p:cNvSpPr>
            <a:spLocks noChangeShapeType="1"/>
          </p:cNvSpPr>
          <p:nvPr/>
        </p:nvSpPr>
        <p:spPr bwMode="auto">
          <a:xfrm>
            <a:off x="4162425" y="3498850"/>
            <a:ext cx="0" cy="25860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5" name="Line 35"/>
          <p:cNvSpPr>
            <a:spLocks noChangeShapeType="1"/>
          </p:cNvSpPr>
          <p:nvPr/>
        </p:nvSpPr>
        <p:spPr bwMode="auto">
          <a:xfrm>
            <a:off x="4375150" y="4162425"/>
            <a:ext cx="0" cy="19224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4673600" y="2770188"/>
            <a:ext cx="0" cy="33797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7" name="Line 37"/>
          <p:cNvSpPr>
            <a:spLocks noChangeShapeType="1"/>
          </p:cNvSpPr>
          <p:nvPr/>
        </p:nvSpPr>
        <p:spPr bwMode="auto">
          <a:xfrm>
            <a:off x="4965700" y="3897313"/>
            <a:ext cx="0" cy="21875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5080000" y="4692650"/>
            <a:ext cx="0" cy="13922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79" name="Line 39"/>
          <p:cNvSpPr>
            <a:spLocks noChangeShapeType="1"/>
          </p:cNvSpPr>
          <p:nvPr/>
        </p:nvSpPr>
        <p:spPr bwMode="auto">
          <a:xfrm>
            <a:off x="5868988" y="4559300"/>
            <a:ext cx="0" cy="152558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80" name="Line 40"/>
          <p:cNvSpPr>
            <a:spLocks noChangeShapeType="1"/>
          </p:cNvSpPr>
          <p:nvPr/>
        </p:nvSpPr>
        <p:spPr bwMode="auto">
          <a:xfrm>
            <a:off x="4233863" y="2438400"/>
            <a:ext cx="14097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5856288" y="5753100"/>
            <a:ext cx="2468562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137025" y="5715000"/>
            <a:ext cx="1776413" cy="69850"/>
            <a:chOff x="846" y="3570"/>
            <a:chExt cx="1209" cy="51"/>
          </a:xfrm>
        </p:grpSpPr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864" y="3570"/>
              <a:ext cx="1152" cy="48"/>
              <a:chOff x="864" y="3570"/>
              <a:chExt cx="1152" cy="48"/>
            </a:xfrm>
          </p:grpSpPr>
          <p:sp>
            <p:nvSpPr>
              <p:cNvPr id="32846" name="Line 44"/>
              <p:cNvSpPr>
                <a:spLocks noChangeShapeType="1"/>
              </p:cNvSpPr>
              <p:nvPr/>
            </p:nvSpPr>
            <p:spPr bwMode="auto">
              <a:xfrm>
                <a:off x="864" y="3600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47" name="Oval 45"/>
              <p:cNvSpPr>
                <a:spLocks noChangeArrowheads="1"/>
              </p:cNvSpPr>
              <p:nvPr/>
            </p:nvSpPr>
            <p:spPr bwMode="auto">
              <a:xfrm>
                <a:off x="1392" y="357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1" name="Oval 46"/>
            <p:cNvSpPr>
              <a:spLocks noChangeArrowheads="1"/>
            </p:cNvSpPr>
            <p:nvPr/>
          </p:nvSpPr>
          <p:spPr bwMode="auto">
            <a:xfrm>
              <a:off x="846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2" name="Oval 47"/>
            <p:cNvSpPr>
              <a:spLocks noChangeArrowheads="1"/>
            </p:cNvSpPr>
            <p:nvPr/>
          </p:nvSpPr>
          <p:spPr bwMode="auto">
            <a:xfrm>
              <a:off x="978" y="3570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3" name="Oval 48"/>
            <p:cNvSpPr>
              <a:spLocks noChangeArrowheads="1"/>
            </p:cNvSpPr>
            <p:nvPr/>
          </p:nvSpPr>
          <p:spPr bwMode="auto">
            <a:xfrm>
              <a:off x="1200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Oval 49"/>
            <p:cNvSpPr>
              <a:spLocks noChangeArrowheads="1"/>
            </p:cNvSpPr>
            <p:nvPr/>
          </p:nvSpPr>
          <p:spPr bwMode="auto">
            <a:xfrm>
              <a:off x="1470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5" name="Oval 50"/>
            <p:cNvSpPr>
              <a:spLocks noChangeArrowheads="1"/>
            </p:cNvSpPr>
            <p:nvPr/>
          </p:nvSpPr>
          <p:spPr bwMode="auto">
            <a:xfrm>
              <a:off x="2007" y="3570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 rot="3103684">
            <a:off x="5975350" y="5757863"/>
            <a:ext cx="1670050" cy="76200"/>
            <a:chOff x="846" y="3570"/>
            <a:chExt cx="1209" cy="51"/>
          </a:xfrm>
        </p:grpSpPr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864" y="3570"/>
              <a:ext cx="1152" cy="48"/>
              <a:chOff x="864" y="3570"/>
              <a:chExt cx="1152" cy="48"/>
            </a:xfrm>
          </p:grpSpPr>
          <p:sp>
            <p:nvSpPr>
              <p:cNvPr id="32838" name="Line 53"/>
              <p:cNvSpPr>
                <a:spLocks noChangeShapeType="1"/>
              </p:cNvSpPr>
              <p:nvPr/>
            </p:nvSpPr>
            <p:spPr bwMode="auto">
              <a:xfrm>
                <a:off x="864" y="3600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9" name="Oval 54"/>
              <p:cNvSpPr>
                <a:spLocks noChangeArrowheads="1"/>
              </p:cNvSpPr>
              <p:nvPr/>
            </p:nvSpPr>
            <p:spPr bwMode="auto">
              <a:xfrm>
                <a:off x="1392" y="357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33" name="Oval 55"/>
            <p:cNvSpPr>
              <a:spLocks noChangeArrowheads="1"/>
            </p:cNvSpPr>
            <p:nvPr/>
          </p:nvSpPr>
          <p:spPr bwMode="auto">
            <a:xfrm>
              <a:off x="846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4" name="Oval 56"/>
            <p:cNvSpPr>
              <a:spLocks noChangeArrowheads="1"/>
            </p:cNvSpPr>
            <p:nvPr/>
          </p:nvSpPr>
          <p:spPr bwMode="auto">
            <a:xfrm>
              <a:off x="978" y="3570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5" name="Oval 57"/>
            <p:cNvSpPr>
              <a:spLocks noChangeArrowheads="1"/>
            </p:cNvSpPr>
            <p:nvPr/>
          </p:nvSpPr>
          <p:spPr bwMode="auto">
            <a:xfrm>
              <a:off x="1200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6" name="Oval 58"/>
            <p:cNvSpPr>
              <a:spLocks noChangeArrowheads="1"/>
            </p:cNvSpPr>
            <p:nvPr/>
          </p:nvSpPr>
          <p:spPr bwMode="auto">
            <a:xfrm>
              <a:off x="1470" y="3573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7" name="Oval 59"/>
            <p:cNvSpPr>
              <a:spLocks noChangeArrowheads="1"/>
            </p:cNvSpPr>
            <p:nvPr/>
          </p:nvSpPr>
          <p:spPr bwMode="auto">
            <a:xfrm>
              <a:off x="2007" y="3570"/>
              <a:ext cx="48" cy="48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1900" name="Line 60"/>
          <p:cNvSpPr>
            <a:spLocks noChangeShapeType="1"/>
          </p:cNvSpPr>
          <p:nvPr/>
        </p:nvSpPr>
        <p:spPr bwMode="auto">
          <a:xfrm flipV="1">
            <a:off x="6278563" y="2703513"/>
            <a:ext cx="0" cy="24526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1" name="Line 61"/>
          <p:cNvSpPr>
            <a:spLocks noChangeShapeType="1"/>
          </p:cNvSpPr>
          <p:nvPr/>
        </p:nvSpPr>
        <p:spPr bwMode="auto">
          <a:xfrm flipV="1">
            <a:off x="6419850" y="2770188"/>
            <a:ext cx="0" cy="25844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2" name="Line 62"/>
          <p:cNvSpPr>
            <a:spLocks noChangeShapeType="1"/>
          </p:cNvSpPr>
          <p:nvPr/>
        </p:nvSpPr>
        <p:spPr bwMode="auto">
          <a:xfrm flipV="1">
            <a:off x="6632575" y="2770188"/>
            <a:ext cx="0" cy="27828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3" name="Line 63"/>
          <p:cNvSpPr>
            <a:spLocks noChangeShapeType="1"/>
          </p:cNvSpPr>
          <p:nvPr/>
        </p:nvSpPr>
        <p:spPr bwMode="auto">
          <a:xfrm flipV="1">
            <a:off x="6869113" y="2703513"/>
            <a:ext cx="0" cy="31813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4" name="Line 64"/>
          <p:cNvSpPr>
            <a:spLocks noChangeShapeType="1"/>
          </p:cNvSpPr>
          <p:nvPr/>
        </p:nvSpPr>
        <p:spPr bwMode="auto">
          <a:xfrm flipV="1">
            <a:off x="7337425" y="2703513"/>
            <a:ext cx="0" cy="37115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5" name="Line 65"/>
          <p:cNvSpPr>
            <a:spLocks noChangeShapeType="1"/>
          </p:cNvSpPr>
          <p:nvPr/>
        </p:nvSpPr>
        <p:spPr bwMode="auto">
          <a:xfrm>
            <a:off x="4656138" y="2836863"/>
            <a:ext cx="28225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6" name="Line 66"/>
          <p:cNvSpPr>
            <a:spLocks noChangeShapeType="1"/>
          </p:cNvSpPr>
          <p:nvPr/>
        </p:nvSpPr>
        <p:spPr bwMode="auto">
          <a:xfrm>
            <a:off x="4162425" y="3498850"/>
            <a:ext cx="33162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7" name="Line 67"/>
          <p:cNvSpPr>
            <a:spLocks noChangeShapeType="1"/>
          </p:cNvSpPr>
          <p:nvPr/>
        </p:nvSpPr>
        <p:spPr bwMode="auto">
          <a:xfrm>
            <a:off x="4375150" y="4227513"/>
            <a:ext cx="310356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8" name="Line 68"/>
          <p:cNvSpPr>
            <a:spLocks noChangeShapeType="1"/>
          </p:cNvSpPr>
          <p:nvPr/>
        </p:nvSpPr>
        <p:spPr bwMode="auto">
          <a:xfrm>
            <a:off x="5080000" y="4741863"/>
            <a:ext cx="25400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09" name="Line 69"/>
          <p:cNvSpPr>
            <a:spLocks noChangeShapeType="1"/>
          </p:cNvSpPr>
          <p:nvPr/>
        </p:nvSpPr>
        <p:spPr bwMode="auto">
          <a:xfrm>
            <a:off x="5856288" y="4559300"/>
            <a:ext cx="162242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10" name="Oval 70"/>
          <p:cNvSpPr>
            <a:spLocks noChangeArrowheads="1"/>
          </p:cNvSpPr>
          <p:nvPr/>
        </p:nvSpPr>
        <p:spPr bwMode="auto">
          <a:xfrm>
            <a:off x="6253163" y="3457575"/>
            <a:ext cx="69850" cy="666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911" name="Oval 71"/>
          <p:cNvSpPr>
            <a:spLocks noChangeArrowheads="1"/>
          </p:cNvSpPr>
          <p:nvPr/>
        </p:nvSpPr>
        <p:spPr bwMode="auto">
          <a:xfrm>
            <a:off x="6592888" y="2794000"/>
            <a:ext cx="69850" cy="666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912" name="Oval 72"/>
          <p:cNvSpPr>
            <a:spLocks noChangeArrowheads="1"/>
          </p:cNvSpPr>
          <p:nvPr/>
        </p:nvSpPr>
        <p:spPr bwMode="auto">
          <a:xfrm>
            <a:off x="6394450" y="4173538"/>
            <a:ext cx="69850" cy="666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913" name="Oval 73"/>
          <p:cNvSpPr>
            <a:spLocks noChangeArrowheads="1"/>
          </p:cNvSpPr>
          <p:nvPr/>
        </p:nvSpPr>
        <p:spPr bwMode="auto">
          <a:xfrm>
            <a:off x="6843713" y="4692650"/>
            <a:ext cx="69850" cy="6508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1914" name="Oval 74"/>
          <p:cNvSpPr>
            <a:spLocks noChangeArrowheads="1"/>
          </p:cNvSpPr>
          <p:nvPr/>
        </p:nvSpPr>
        <p:spPr bwMode="auto">
          <a:xfrm>
            <a:off x="7310438" y="4505325"/>
            <a:ext cx="71437" cy="66675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1915" name="Object 75"/>
          <p:cNvGraphicFramePr>
            <a:graphicFrameLocks noChangeAspect="1"/>
          </p:cNvGraphicFramePr>
          <p:nvPr/>
        </p:nvGraphicFramePr>
        <p:xfrm>
          <a:off x="6253163" y="2728913"/>
          <a:ext cx="1179512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orelDRAW" r:id="rId4" imgW="1273320" imgH="2345400" progId="CorelDRAW.Graphic.11">
                  <p:embed/>
                </p:oleObj>
              </mc:Choice>
              <mc:Fallback>
                <p:oleObj name="CorelDRAW" r:id="rId4" imgW="1273320" imgH="2345400" progId="CorelDRAW.Graphic.11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2728913"/>
                        <a:ext cx="1179512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916" name="Text Box 76"/>
          <p:cNvSpPr txBox="1">
            <a:spLocks noChangeArrowheads="1"/>
          </p:cNvSpPr>
          <p:nvPr/>
        </p:nvSpPr>
        <p:spPr bwMode="auto">
          <a:xfrm>
            <a:off x="3581400" y="4800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X</a:t>
            </a:r>
          </a:p>
        </p:txBody>
      </p:sp>
      <p:sp>
        <p:nvSpPr>
          <p:cNvPr id="291917" name="Text Box 77"/>
          <p:cNvSpPr txBox="1">
            <a:spLocks noChangeArrowheads="1"/>
          </p:cNvSpPr>
          <p:nvPr/>
        </p:nvSpPr>
        <p:spPr bwMode="auto">
          <a:xfrm>
            <a:off x="8229600" y="48006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Y</a:t>
            </a:r>
          </a:p>
        </p:txBody>
      </p:sp>
      <p:sp>
        <p:nvSpPr>
          <p:cNvPr id="291918" name="Text Box 78"/>
          <p:cNvSpPr txBox="1">
            <a:spLocks noChangeArrowheads="1"/>
          </p:cNvSpPr>
          <p:nvPr/>
        </p:nvSpPr>
        <p:spPr bwMode="auto">
          <a:xfrm>
            <a:off x="5867400" y="44958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e’</a:t>
            </a:r>
          </a:p>
        </p:txBody>
      </p:sp>
      <p:sp>
        <p:nvSpPr>
          <p:cNvPr id="291919" name="Text Box 79"/>
          <p:cNvSpPr txBox="1">
            <a:spLocks noChangeArrowheads="1"/>
          </p:cNvSpPr>
          <p:nvPr/>
        </p:nvSpPr>
        <p:spPr bwMode="auto">
          <a:xfrm>
            <a:off x="4038600" y="41148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c’</a:t>
            </a:r>
          </a:p>
        </p:txBody>
      </p:sp>
      <p:sp>
        <p:nvSpPr>
          <p:cNvPr id="291920" name="Text Box 80"/>
          <p:cNvSpPr txBox="1">
            <a:spLocks noChangeArrowheads="1"/>
          </p:cNvSpPr>
          <p:nvPr/>
        </p:nvSpPr>
        <p:spPr bwMode="auto">
          <a:xfrm>
            <a:off x="4829175" y="4681538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d’</a:t>
            </a:r>
          </a:p>
        </p:txBody>
      </p:sp>
      <p:sp>
        <p:nvSpPr>
          <p:cNvPr id="291921" name="Text Box 81"/>
          <p:cNvSpPr txBox="1">
            <a:spLocks noChangeArrowheads="1"/>
          </p:cNvSpPr>
          <p:nvPr/>
        </p:nvSpPr>
        <p:spPr bwMode="auto">
          <a:xfrm>
            <a:off x="3810000" y="33528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b’</a:t>
            </a:r>
          </a:p>
        </p:txBody>
      </p:sp>
      <p:sp>
        <p:nvSpPr>
          <p:cNvPr id="291922" name="Text Box 82"/>
          <p:cNvSpPr txBox="1">
            <a:spLocks noChangeArrowheads="1"/>
          </p:cNvSpPr>
          <p:nvPr/>
        </p:nvSpPr>
        <p:spPr bwMode="auto">
          <a:xfrm>
            <a:off x="4343400" y="259080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a’</a:t>
            </a:r>
          </a:p>
        </p:txBody>
      </p:sp>
      <p:sp>
        <p:nvSpPr>
          <p:cNvPr id="291923" name="Text Box 83"/>
          <p:cNvSpPr txBox="1">
            <a:spLocks noChangeArrowheads="1"/>
          </p:cNvSpPr>
          <p:nvPr/>
        </p:nvSpPr>
        <p:spPr bwMode="auto">
          <a:xfrm>
            <a:off x="4919663" y="29146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p’</a:t>
            </a:r>
          </a:p>
        </p:txBody>
      </p:sp>
      <p:sp>
        <p:nvSpPr>
          <p:cNvPr id="291924" name="Text Box 84"/>
          <p:cNvSpPr txBox="1">
            <a:spLocks noChangeArrowheads="1"/>
          </p:cNvSpPr>
          <p:nvPr/>
        </p:nvSpPr>
        <p:spPr bwMode="auto">
          <a:xfrm>
            <a:off x="4648200" y="3657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400" b="0">
                <a:latin typeface="Arial" pitchFamily="34" charset="0"/>
              </a:rPr>
              <a:t>g’</a:t>
            </a:r>
          </a:p>
        </p:txBody>
      </p:sp>
      <p:sp>
        <p:nvSpPr>
          <p:cNvPr id="291925" name="Text Box 85"/>
          <p:cNvSpPr txBox="1">
            <a:spLocks noChangeArrowheads="1"/>
          </p:cNvSpPr>
          <p:nvPr/>
        </p:nvSpPr>
        <p:spPr bwMode="auto">
          <a:xfrm>
            <a:off x="4038600" y="5729288"/>
            <a:ext cx="1995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 b  c    a   p,g  d          e</a:t>
            </a:r>
          </a:p>
        </p:txBody>
      </p:sp>
      <p:sp>
        <p:nvSpPr>
          <p:cNvPr id="291926" name="Text Box 86"/>
          <p:cNvSpPr txBox="1">
            <a:spLocks noChangeArrowheads="1"/>
          </p:cNvSpPr>
          <p:nvPr/>
        </p:nvSpPr>
        <p:spPr bwMode="auto">
          <a:xfrm rot="3062542">
            <a:off x="5717381" y="5736432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Arial" pitchFamily="34" charset="0"/>
              </a:rPr>
              <a:t> b  c    a   p,g  d          e</a:t>
            </a:r>
          </a:p>
        </p:txBody>
      </p:sp>
      <p:sp>
        <p:nvSpPr>
          <p:cNvPr id="291927" name="Line 87"/>
          <p:cNvSpPr>
            <a:spLocks noChangeShapeType="1"/>
          </p:cNvSpPr>
          <p:nvPr/>
        </p:nvSpPr>
        <p:spPr bwMode="auto">
          <a:xfrm flipV="1">
            <a:off x="2667000" y="316865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928" name="Rectangle 88"/>
          <p:cNvSpPr>
            <a:spLocks noChangeArrowheads="1"/>
          </p:cNvSpPr>
          <p:nvPr/>
        </p:nvSpPr>
        <p:spPr bwMode="auto">
          <a:xfrm>
            <a:off x="0" y="304800"/>
            <a:ext cx="3314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solidFill>
                  <a:schemeClr val="accent2"/>
                </a:solidFill>
                <a:latin typeface="Arial" pitchFamily="34" charset="0"/>
              </a:rPr>
              <a:t>Problem 13</a:t>
            </a:r>
          </a:p>
          <a:p>
            <a:pPr eaLnBrk="1" hangingPunct="1"/>
            <a:r>
              <a:rPr lang="en-US" sz="1400">
                <a:solidFill>
                  <a:schemeClr val="accent2"/>
                </a:solidFill>
                <a:latin typeface="Arial" pitchFamily="34" charset="0"/>
              </a:rPr>
              <a:t>:</a:t>
            </a:r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A semicircle of 100 mm diameter</a:t>
            </a:r>
          </a:p>
          <a:p>
            <a:pPr eaLnBrk="1" hangingPunct="1"/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 is suspended from a point on its</a:t>
            </a:r>
          </a:p>
          <a:p>
            <a:pPr eaLnBrk="1" hangingPunct="1"/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 straight edge 30 mm from the midpoint </a:t>
            </a:r>
          </a:p>
          <a:p>
            <a:pPr eaLnBrk="1" hangingPunct="1"/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of that edge so that the surface makes</a:t>
            </a:r>
          </a:p>
          <a:p>
            <a:pPr eaLnBrk="1" hangingPunct="1"/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 an angle of 45</a:t>
            </a:r>
            <a:r>
              <a:rPr lang="en-US" sz="1400" b="0" baseline="30000">
                <a:solidFill>
                  <a:srgbClr val="000000"/>
                </a:solidFill>
                <a:latin typeface="Arial" pitchFamily="34" charset="0"/>
              </a:rPr>
              <a:t>0</a:t>
            </a:r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 with VP. </a:t>
            </a:r>
          </a:p>
          <a:p>
            <a:pPr eaLnBrk="1" hangingPunct="1"/>
            <a:r>
              <a:rPr lang="en-US" sz="1400" b="0">
                <a:solidFill>
                  <a:srgbClr val="000000"/>
                </a:solidFill>
                <a:latin typeface="Arial" pitchFamily="34" charset="0"/>
              </a:rPr>
              <a:t>Draw its projections.</a:t>
            </a:r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0" y="5334000"/>
            <a:ext cx="2530475" cy="1295400"/>
            <a:chOff x="-48" y="3216"/>
            <a:chExt cx="1594" cy="816"/>
          </a:xfrm>
        </p:grpSpPr>
        <p:sp>
          <p:nvSpPr>
            <p:cNvPr id="32830" name="AutoShape 90"/>
            <p:cNvSpPr>
              <a:spLocks noChangeArrowheads="1"/>
            </p:cNvSpPr>
            <p:nvPr/>
          </p:nvSpPr>
          <p:spPr bwMode="auto">
            <a:xfrm>
              <a:off x="-6" y="3216"/>
              <a:ext cx="1536" cy="816"/>
            </a:xfrm>
            <a:prstGeom prst="wedgeRoundRectCallout">
              <a:avLst>
                <a:gd name="adj1" fmla="val 51630"/>
                <a:gd name="adj2" fmla="val -66301"/>
                <a:gd name="adj3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Arial" pitchFamily="34" charset="0"/>
              </a:endParaRPr>
            </a:p>
          </p:txBody>
        </p:sp>
        <p:sp>
          <p:nvSpPr>
            <p:cNvPr id="32831" name="Text Box 91"/>
            <p:cNvSpPr txBox="1">
              <a:spLocks noChangeArrowheads="1"/>
            </p:cNvSpPr>
            <p:nvPr/>
          </p:nvSpPr>
          <p:spPr bwMode="auto">
            <a:xfrm>
              <a:off x="-48" y="3264"/>
              <a:ext cx="1594" cy="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0">
                  <a:latin typeface="Arial" pitchFamily="34" charset="0"/>
                </a:rPr>
                <a:t> </a:t>
              </a:r>
              <a:r>
                <a:rPr lang="en-US" sz="1200">
                  <a:latin typeface="Arial" pitchFamily="34" charset="0"/>
                </a:rPr>
                <a:t>First draw a given semicircle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With given diameter,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Locate it’s centroid position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And</a:t>
              </a:r>
            </a:p>
            <a:p>
              <a:pPr algn="ctr" eaLnBrk="1" hangingPunct="1"/>
              <a:r>
                <a:rPr lang="en-US" sz="1200">
                  <a:latin typeface="Arial" pitchFamily="34" charset="0"/>
                </a:rPr>
                <a:t> join it with point of suspension</a:t>
              </a:r>
              <a:r>
                <a:rPr lang="en-US" sz="1400">
                  <a:latin typeface="Arial" pitchFamily="34" charset="0"/>
                </a:rPr>
                <a:t>.</a:t>
              </a:r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3438525" y="0"/>
            <a:ext cx="5705475" cy="1906588"/>
            <a:chOff x="2166" y="0"/>
            <a:chExt cx="3594" cy="1201"/>
          </a:xfrm>
        </p:grpSpPr>
        <p:sp>
          <p:nvSpPr>
            <p:cNvPr id="32827" name="AutoShape 93"/>
            <p:cNvSpPr>
              <a:spLocks noChangeArrowheads="1"/>
            </p:cNvSpPr>
            <p:nvPr/>
          </p:nvSpPr>
          <p:spPr bwMode="auto">
            <a:xfrm>
              <a:off x="2166" y="193"/>
              <a:ext cx="3528" cy="1008"/>
            </a:xfrm>
            <a:prstGeom prst="wedgeRoundRectCallout">
              <a:avLst>
                <a:gd name="adj1" fmla="val -25991"/>
                <a:gd name="adj2" fmla="val 71528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400" b="0">
                <a:latin typeface="Times New Roman" pitchFamily="18" charset="0"/>
              </a:endParaRPr>
            </a:p>
          </p:txBody>
        </p:sp>
        <p:sp>
          <p:nvSpPr>
            <p:cNvPr id="32828" name="Text Box 94"/>
            <p:cNvSpPr txBox="1">
              <a:spLocks noChangeArrowheads="1"/>
            </p:cNvSpPr>
            <p:nvPr/>
          </p:nvSpPr>
          <p:spPr bwMode="auto">
            <a:xfrm>
              <a:off x="2296" y="193"/>
              <a:ext cx="3464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1.In this case the plane of the figure always remains </a:t>
              </a:r>
              <a:r>
                <a:rPr lang="en-US" sz="1400" i="1">
                  <a:solidFill>
                    <a:schemeClr val="accent2"/>
                  </a:solidFill>
                  <a:latin typeface="Times New Roman" pitchFamily="18" charset="0"/>
                </a:rPr>
                <a:t>perpendicular to Hp</a:t>
              </a:r>
              <a:r>
                <a:rPr lang="en-US" sz="1400" i="1">
                  <a:latin typeface="Times New Roman" pitchFamily="18" charset="0"/>
                </a:rPr>
                <a:t>.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2.It may remain parallel or inclined to Vp.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3.Hence </a:t>
              </a:r>
              <a:r>
                <a:rPr lang="en-US" sz="1400" i="1">
                  <a:solidFill>
                    <a:srgbClr val="CC3300"/>
                  </a:solidFill>
                  <a:latin typeface="Times New Roman" pitchFamily="18" charset="0"/>
                </a:rPr>
                <a:t>TV</a:t>
              </a:r>
              <a:r>
                <a:rPr lang="en-US" sz="1400" b="0">
                  <a:latin typeface="Times New Roman" pitchFamily="18" charset="0"/>
                </a:rPr>
                <a:t> in this case will be always a </a:t>
              </a:r>
              <a:r>
                <a:rPr lang="en-US" sz="1400" i="1">
                  <a:solidFill>
                    <a:srgbClr val="CC3300"/>
                  </a:solidFill>
                  <a:latin typeface="Times New Roman" pitchFamily="18" charset="0"/>
                </a:rPr>
                <a:t>LINE view.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4.Assuming surface // to Vp, draw true shape in suspended position as FV.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  (Here keep </a:t>
              </a:r>
              <a:r>
                <a:rPr lang="en-US" sz="1400" b="0" i="1">
                  <a:solidFill>
                    <a:srgbClr val="CC3300"/>
                  </a:solidFill>
                </a:rPr>
                <a:t>line joining</a:t>
              </a:r>
              <a:r>
                <a:rPr lang="en-US" sz="1400" b="0">
                  <a:latin typeface="Times New Roman" pitchFamily="18" charset="0"/>
                </a:rPr>
                <a:t> </a:t>
              </a:r>
              <a:r>
                <a:rPr lang="en-US" sz="1200" i="1">
                  <a:solidFill>
                    <a:schemeClr val="accent2"/>
                  </a:solidFill>
                </a:rPr>
                <a:t>point of contact &amp; centroid</a:t>
              </a:r>
              <a:r>
                <a:rPr lang="en-US" sz="1200" i="1">
                  <a:solidFill>
                    <a:srgbClr val="CC3300"/>
                  </a:solidFill>
                </a:rPr>
                <a:t> of fig. vertical</a:t>
              </a:r>
              <a:r>
                <a:rPr lang="en-US" sz="1400" b="0">
                  <a:latin typeface="Times New Roman" pitchFamily="18" charset="0"/>
                </a:rPr>
                <a:t> )  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5.Always begin with FV as a True Shape but in a suspended position.</a:t>
              </a:r>
            </a:p>
            <a:p>
              <a:pPr eaLnBrk="1" hangingPunct="1"/>
              <a:r>
                <a:rPr lang="en-US" sz="1400" b="0">
                  <a:latin typeface="Times New Roman" pitchFamily="18" charset="0"/>
                </a:rPr>
                <a:t> AS shown in 1</a:t>
              </a:r>
              <a:r>
                <a:rPr lang="en-US" sz="1400" b="0" baseline="30000">
                  <a:latin typeface="Times New Roman" pitchFamily="18" charset="0"/>
                </a:rPr>
                <a:t>st</a:t>
              </a:r>
              <a:r>
                <a:rPr lang="en-US" sz="1400" b="0">
                  <a:latin typeface="Times New Roman" pitchFamily="18" charset="0"/>
                </a:rPr>
                <a:t> FV.</a:t>
              </a:r>
            </a:p>
          </p:txBody>
        </p:sp>
        <p:sp>
          <p:nvSpPr>
            <p:cNvPr id="32829" name="Text Box 95"/>
            <p:cNvSpPr txBox="1">
              <a:spLocks noChangeArrowheads="1"/>
            </p:cNvSpPr>
            <p:nvPr/>
          </p:nvSpPr>
          <p:spPr bwMode="auto">
            <a:xfrm>
              <a:off x="3173" y="0"/>
              <a:ext cx="1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CC0066"/>
                  </a:solidFill>
                </a:rPr>
                <a:t>IMPORTANT POINTS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9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29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9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9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9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1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1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9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9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500"/>
                                        <p:tgtEl>
                                          <p:spTgt spid="2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9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9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9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9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9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9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9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9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7" dur="500"/>
                                        <p:tgtEl>
                                          <p:spTgt spid="29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6" grpId="0" animBg="1"/>
      <p:bldP spid="291867" grpId="0" animBg="1"/>
      <p:bldP spid="291868" grpId="0" animBg="1"/>
      <p:bldP spid="291869" grpId="0" animBg="1"/>
      <p:bldP spid="291870" grpId="0" animBg="1"/>
      <p:bldP spid="291871" grpId="0" animBg="1"/>
      <p:bldP spid="291872" grpId="0" animBg="1"/>
      <p:bldP spid="291873" grpId="0" animBg="1"/>
      <p:bldP spid="291874" grpId="0" animBg="1"/>
      <p:bldP spid="291875" grpId="0" animBg="1"/>
      <p:bldP spid="291876" grpId="0" animBg="1"/>
      <p:bldP spid="291877" grpId="0" animBg="1"/>
      <p:bldP spid="291878" grpId="0" animBg="1"/>
      <p:bldP spid="291879" grpId="0" animBg="1"/>
      <p:bldP spid="291880" grpId="0" animBg="1"/>
      <p:bldP spid="291881" grpId="0" animBg="1"/>
      <p:bldP spid="291900" grpId="0" animBg="1"/>
      <p:bldP spid="291901" grpId="0" animBg="1"/>
      <p:bldP spid="291902" grpId="0" animBg="1"/>
      <p:bldP spid="291903" grpId="0" animBg="1"/>
      <p:bldP spid="291904" grpId="0" animBg="1"/>
      <p:bldP spid="291905" grpId="0" animBg="1"/>
      <p:bldP spid="291906" grpId="0" animBg="1"/>
      <p:bldP spid="291907" grpId="0" animBg="1"/>
      <p:bldP spid="291908" grpId="0" animBg="1"/>
      <p:bldP spid="291909" grpId="0" animBg="1"/>
      <p:bldP spid="291910" grpId="0" animBg="1"/>
      <p:bldP spid="291911" grpId="0" animBg="1"/>
      <p:bldP spid="291912" grpId="0" animBg="1"/>
      <p:bldP spid="291913" grpId="0" animBg="1"/>
      <p:bldP spid="291914" grpId="0" animBg="1"/>
      <p:bldP spid="291916" grpId="0" autoUpdateAnimBg="0"/>
      <p:bldP spid="291917" grpId="0" autoUpdateAnimBg="0"/>
      <p:bldP spid="291918" grpId="0" autoUpdateAnimBg="0"/>
      <p:bldP spid="291919" grpId="0" autoUpdateAnimBg="0"/>
      <p:bldP spid="291920" grpId="0" autoUpdateAnimBg="0"/>
      <p:bldP spid="291921" grpId="0" autoUpdateAnimBg="0"/>
      <p:bldP spid="291922" grpId="0" autoUpdateAnimBg="0"/>
      <p:bldP spid="291923" grpId="0" autoUpdateAnimBg="0"/>
      <p:bldP spid="291924" grpId="0" autoUpdateAnimBg="0"/>
      <p:bldP spid="291925" grpId="0" autoUpdateAnimBg="0"/>
      <p:bldP spid="291926" grpId="0" autoUpdateAnimBg="0"/>
      <p:bldP spid="291927" grpId="0" animBg="1"/>
      <p:bldP spid="2919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8600" y="74613"/>
            <a:ext cx="9067800" cy="6754812"/>
            <a:chOff x="144" y="47"/>
            <a:chExt cx="5712" cy="4255"/>
          </a:xfrm>
        </p:grpSpPr>
        <p:sp>
          <p:nvSpPr>
            <p:cNvPr id="186378" name="Text Box 3"/>
            <p:cNvSpPr txBox="1">
              <a:spLocks noChangeArrowheads="1"/>
            </p:cNvSpPr>
            <p:nvPr/>
          </p:nvSpPr>
          <p:spPr bwMode="auto">
            <a:xfrm>
              <a:off x="1584" y="47"/>
              <a:ext cx="26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latin typeface="Arial" pitchFamily="34" charset="0"/>
                </a:rPr>
                <a:t>PROJECTIONS OF PLANES</a:t>
              </a:r>
            </a:p>
          </p:txBody>
        </p:sp>
        <p:sp>
          <p:nvSpPr>
            <p:cNvPr id="186379" name="Text Box 4"/>
            <p:cNvSpPr txBox="1">
              <a:spLocks noChangeArrowheads="1"/>
            </p:cNvSpPr>
            <p:nvPr/>
          </p:nvSpPr>
          <p:spPr bwMode="auto">
            <a:xfrm>
              <a:off x="845" y="336"/>
              <a:ext cx="4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</a:rPr>
                <a:t>In this topic various plane figures are the objects.</a:t>
              </a:r>
              <a:r>
                <a:rPr lang="en-US" sz="2400">
                  <a:solidFill>
                    <a:srgbClr val="FF3300"/>
                  </a:solidFill>
                </a:rPr>
                <a:t> 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" y="1488"/>
              <a:ext cx="3360" cy="336"/>
              <a:chOff x="240" y="1536"/>
              <a:chExt cx="3360" cy="336"/>
            </a:xfrm>
          </p:grpSpPr>
          <p:sp>
            <p:nvSpPr>
              <p:cNvPr id="186393" name="AutoShape 6"/>
              <p:cNvSpPr>
                <a:spLocks noChangeArrowheads="1"/>
              </p:cNvSpPr>
              <p:nvPr/>
            </p:nvSpPr>
            <p:spPr bwMode="auto">
              <a:xfrm>
                <a:off x="240" y="1536"/>
                <a:ext cx="3360" cy="336"/>
              </a:xfrm>
              <a:prstGeom prst="wedgeRoundRectCallout">
                <a:avLst>
                  <a:gd name="adj1" fmla="val 78153"/>
                  <a:gd name="adj2" fmla="val 56250"/>
                  <a:gd name="adj3" fmla="val 1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86394" name="Text Box 7"/>
              <p:cNvSpPr txBox="1">
                <a:spLocks noChangeArrowheads="1"/>
              </p:cNvSpPr>
              <p:nvPr/>
            </p:nvSpPr>
            <p:spPr bwMode="auto">
              <a:xfrm>
                <a:off x="288" y="1579"/>
                <a:ext cx="30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0"/>
                  <a:t>What will be given in the problem?</a:t>
                </a:r>
              </a:p>
            </p:txBody>
          </p:sp>
        </p:grpSp>
        <p:sp>
          <p:nvSpPr>
            <p:cNvPr id="186381" name="Text Box 8"/>
            <p:cNvSpPr txBox="1">
              <a:spLocks noChangeArrowheads="1"/>
            </p:cNvSpPr>
            <p:nvPr/>
          </p:nvSpPr>
          <p:spPr bwMode="auto">
            <a:xfrm>
              <a:off x="1706" y="1920"/>
              <a:ext cx="28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eaLnBrk="1" hangingPunct="1">
                <a:buFontTx/>
                <a:buAutoNum type="arabicPeriod"/>
              </a:pPr>
              <a:r>
                <a:rPr lang="en-US" sz="2400" b="0">
                  <a:latin typeface="Times New Roman" pitchFamily="18" charset="0"/>
                </a:rPr>
                <a:t>Description of the plane figure.</a:t>
              </a:r>
            </a:p>
            <a:p>
              <a:pPr marL="457200" indent="-457200" eaLnBrk="1" hangingPunct="1">
                <a:buFontTx/>
                <a:buAutoNum type="arabicPeriod"/>
              </a:pPr>
              <a:r>
                <a:rPr lang="en-US" sz="2400" b="0">
                  <a:latin typeface="Times New Roman" pitchFamily="18" charset="0"/>
                </a:rPr>
                <a:t>It’s position with HP and VP.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44" y="2544"/>
              <a:ext cx="5332" cy="336"/>
              <a:chOff x="240" y="2736"/>
              <a:chExt cx="5332" cy="336"/>
            </a:xfrm>
          </p:grpSpPr>
          <p:sp>
            <p:nvSpPr>
              <p:cNvPr id="186391" name="AutoShape 10"/>
              <p:cNvSpPr>
                <a:spLocks noChangeArrowheads="1"/>
              </p:cNvSpPr>
              <p:nvPr/>
            </p:nvSpPr>
            <p:spPr bwMode="auto">
              <a:xfrm>
                <a:off x="240" y="2736"/>
                <a:ext cx="5280" cy="336"/>
              </a:xfrm>
              <a:prstGeom prst="wedgeRoundRectCallout">
                <a:avLst>
                  <a:gd name="adj1" fmla="val 52009"/>
                  <a:gd name="adj2" fmla="val 102681"/>
                  <a:gd name="adj3" fmla="val 1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86392" name="Text Box 11"/>
              <p:cNvSpPr txBox="1">
                <a:spLocks noChangeArrowheads="1"/>
              </p:cNvSpPr>
              <p:nvPr/>
            </p:nvSpPr>
            <p:spPr bwMode="auto">
              <a:xfrm>
                <a:off x="288" y="2736"/>
                <a:ext cx="52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>
                    <a:latin typeface="Times New Roman" pitchFamily="18" charset="0"/>
                  </a:rPr>
                  <a:t>In which manner it’s position with HP &amp; VP will be described?</a:t>
                </a:r>
              </a:p>
            </p:txBody>
          </p:sp>
        </p:grpSp>
        <p:sp>
          <p:nvSpPr>
            <p:cNvPr id="186383" name="Text Box 12"/>
            <p:cNvSpPr txBox="1">
              <a:spLocks noChangeArrowheads="1"/>
            </p:cNvSpPr>
            <p:nvPr/>
          </p:nvSpPr>
          <p:spPr bwMode="auto">
            <a:xfrm>
              <a:off x="144" y="2976"/>
              <a:ext cx="5563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0" dirty="0">
                  <a:latin typeface="Times New Roman" pitchFamily="18" charset="0"/>
                </a:rPr>
                <a:t>1.</a:t>
              </a:r>
              <a:r>
                <a:rPr lang="en-US" sz="1800" dirty="0">
                  <a:solidFill>
                    <a:schemeClr val="accent2"/>
                  </a:solidFill>
                </a:rPr>
                <a:t>Inclination of it’s </a:t>
              </a:r>
              <a:r>
                <a:rPr lang="en-US" sz="1800" dirty="0">
                  <a:solidFill>
                    <a:schemeClr val="tx2"/>
                  </a:solidFill>
                  <a:latin typeface="Arial" pitchFamily="34" charset="0"/>
                </a:rPr>
                <a:t>SURFACE</a:t>
              </a:r>
              <a:r>
                <a:rPr lang="en-US" sz="1800" dirty="0">
                  <a:solidFill>
                    <a:schemeClr val="tx2"/>
                  </a:solidFill>
                </a:rPr>
                <a:t> </a:t>
              </a:r>
              <a:r>
                <a:rPr lang="en-US" sz="1800" dirty="0">
                  <a:solidFill>
                    <a:schemeClr val="accent2"/>
                  </a:solidFill>
                </a:rPr>
                <a:t>with one of the reference planes will be given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.</a:t>
              </a:r>
            </a:p>
            <a:p>
              <a:pPr eaLnBrk="1" hangingPunct="1"/>
              <a:r>
                <a:rPr lang="en-US" sz="2000" b="0" dirty="0">
                  <a:latin typeface="Times New Roman" pitchFamily="18" charset="0"/>
                </a:rPr>
                <a:t>2.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  <a:r>
                <a:rPr lang="en-US" sz="2000" b="0" dirty="0">
                  <a:solidFill>
                    <a:schemeClr val="tx2"/>
                  </a:solidFill>
                </a:rPr>
                <a:t>Inclination of one of it’s</a:t>
              </a:r>
              <a:r>
                <a:rPr lang="en-US" sz="2000" b="0" dirty="0"/>
                <a:t> </a:t>
              </a:r>
              <a:r>
                <a:rPr lang="en-US" sz="2000" b="0" dirty="0">
                  <a:solidFill>
                    <a:schemeClr val="accent2"/>
                  </a:solidFill>
                </a:rPr>
                <a:t>EDGES</a:t>
              </a:r>
              <a:r>
                <a:rPr lang="en-US" sz="2000" b="0" dirty="0"/>
                <a:t> </a:t>
              </a:r>
              <a:r>
                <a:rPr lang="en-US" sz="2000" b="0" dirty="0">
                  <a:solidFill>
                    <a:schemeClr val="tx2"/>
                  </a:solidFill>
                </a:rPr>
                <a:t>with</a:t>
              </a:r>
              <a:r>
                <a:rPr lang="en-US" sz="2000" b="0" dirty="0"/>
                <a:t> </a:t>
              </a:r>
              <a:r>
                <a:rPr lang="en-US" sz="2000" b="0" dirty="0">
                  <a:solidFill>
                    <a:schemeClr val="accent2"/>
                  </a:solidFill>
                </a:rPr>
                <a:t>other</a:t>
              </a:r>
              <a:r>
                <a:rPr lang="en-US" sz="2000" b="0" dirty="0"/>
                <a:t> </a:t>
              </a:r>
              <a:r>
                <a:rPr lang="en-US" sz="2000" b="0" dirty="0">
                  <a:solidFill>
                    <a:schemeClr val="tx2"/>
                  </a:solidFill>
                </a:rPr>
                <a:t>reference plane will be given</a:t>
              </a:r>
            </a:p>
            <a:p>
              <a:pPr eaLnBrk="1" hangingPunct="1"/>
              <a:r>
                <a:rPr lang="en-US" sz="2400" b="0" dirty="0">
                  <a:latin typeface="Times New Roman" pitchFamily="18" charset="0"/>
                </a:rPr>
                <a:t>     </a:t>
              </a:r>
              <a:r>
                <a:rPr lang="en-US" sz="2000" b="0" dirty="0">
                  <a:latin typeface="Arial" pitchFamily="34" charset="0"/>
                </a:rPr>
                <a:t>(Hence this will be a case of an object inclined to both reference Planes.)</a:t>
              </a:r>
            </a:p>
          </p:txBody>
        </p:sp>
        <p:sp>
          <p:nvSpPr>
            <p:cNvPr id="186384" name="Text Box 13"/>
            <p:cNvSpPr txBox="1">
              <a:spLocks noChangeArrowheads="1"/>
            </p:cNvSpPr>
            <p:nvPr/>
          </p:nvSpPr>
          <p:spPr bwMode="auto">
            <a:xfrm>
              <a:off x="1344" y="1074"/>
              <a:ext cx="45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0"/>
                <a:t>To draw their projections means F.V,  T.V. &amp;  S.V.</a:t>
              </a: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8" y="672"/>
              <a:ext cx="3168" cy="336"/>
              <a:chOff x="288" y="720"/>
              <a:chExt cx="3168" cy="336"/>
            </a:xfrm>
          </p:grpSpPr>
          <p:sp>
            <p:nvSpPr>
              <p:cNvPr id="186389" name="AutoShape 15"/>
              <p:cNvSpPr>
                <a:spLocks noChangeArrowheads="1"/>
              </p:cNvSpPr>
              <p:nvPr/>
            </p:nvSpPr>
            <p:spPr bwMode="auto">
              <a:xfrm>
                <a:off x="288" y="720"/>
                <a:ext cx="3168" cy="336"/>
              </a:xfrm>
              <a:prstGeom prst="wedgeRoundRectCallout">
                <a:avLst>
                  <a:gd name="adj1" fmla="val 69097"/>
                  <a:gd name="adj2" fmla="val 39880"/>
                  <a:gd name="adj3" fmla="val 16667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86390" name="Text Box 16"/>
              <p:cNvSpPr txBox="1">
                <a:spLocks noChangeArrowheads="1"/>
              </p:cNvSpPr>
              <p:nvPr/>
            </p:nvSpPr>
            <p:spPr bwMode="auto">
              <a:xfrm>
                <a:off x="333" y="768"/>
                <a:ext cx="3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2400" b="0">
                    <a:latin typeface="Times New Roman" pitchFamily="18" charset="0"/>
                  </a:rPr>
                  <a:t>What is usually asked in the problem?</a:t>
                </a: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32" y="3696"/>
              <a:ext cx="3696" cy="606"/>
              <a:chOff x="432" y="3696"/>
              <a:chExt cx="3696" cy="606"/>
            </a:xfrm>
          </p:grpSpPr>
          <p:sp>
            <p:nvSpPr>
              <p:cNvPr id="186387" name="AutoShape 18"/>
              <p:cNvSpPr>
                <a:spLocks noChangeArrowheads="1"/>
              </p:cNvSpPr>
              <p:nvPr/>
            </p:nvSpPr>
            <p:spPr bwMode="auto">
              <a:xfrm>
                <a:off x="432" y="3696"/>
                <a:ext cx="3696" cy="606"/>
              </a:xfrm>
              <a:prstGeom prst="cloudCallout">
                <a:avLst>
                  <a:gd name="adj1" fmla="val 69102"/>
                  <a:gd name="adj2" fmla="val -9736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1" hangingPunct="1"/>
                <a:endParaRPr lang="en-US" sz="1400" b="0">
                  <a:latin typeface="Arial" pitchFamily="34" charset="0"/>
                </a:endParaRPr>
              </a:p>
            </p:txBody>
          </p:sp>
          <p:sp>
            <p:nvSpPr>
              <p:cNvPr id="186388" name="Text Box 19"/>
              <p:cNvSpPr txBox="1">
                <a:spLocks noChangeArrowheads="1"/>
              </p:cNvSpPr>
              <p:nvPr/>
            </p:nvSpPr>
            <p:spPr bwMode="auto">
              <a:xfrm>
                <a:off x="834" y="3778"/>
                <a:ext cx="289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chemeClr val="bg1"/>
                    </a:solidFill>
                    <a:latin typeface="Arial" pitchFamily="34" charset="0"/>
                  </a:rPr>
                  <a:t>Study the illustration showing </a:t>
                </a:r>
              </a:p>
              <a:p>
                <a:pPr algn="ctr" eaLnBrk="1" hangingPunct="1"/>
                <a:r>
                  <a:rPr lang="en-US">
                    <a:solidFill>
                      <a:schemeClr val="bg1"/>
                    </a:solidFill>
                    <a:latin typeface="Arial" pitchFamily="34" charset="0"/>
                  </a:rPr>
                  <a:t>surface &amp; side inclination given on next page.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24588" y="5572125"/>
            <a:ext cx="2005012" cy="1150938"/>
            <a:chOff x="3929" y="3459"/>
            <a:chExt cx="1351" cy="776"/>
          </a:xfrm>
        </p:grpSpPr>
        <p:sp>
          <p:nvSpPr>
            <p:cNvPr id="31956" name="Rectangle 3"/>
            <p:cNvSpPr>
              <a:spLocks noChangeArrowheads="1"/>
            </p:cNvSpPr>
            <p:nvPr/>
          </p:nvSpPr>
          <p:spPr bwMode="auto">
            <a:xfrm>
              <a:off x="3984" y="3459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7" name="Rectangle 4"/>
            <p:cNvSpPr>
              <a:spLocks noChangeArrowheads="1"/>
            </p:cNvSpPr>
            <p:nvPr/>
          </p:nvSpPr>
          <p:spPr bwMode="auto">
            <a:xfrm rot="-2401154">
              <a:off x="4416" y="3696"/>
              <a:ext cx="52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8" name="Text Box 5"/>
            <p:cNvSpPr txBox="1">
              <a:spLocks noChangeArrowheads="1"/>
            </p:cNvSpPr>
            <p:nvPr/>
          </p:nvSpPr>
          <p:spPr bwMode="auto">
            <a:xfrm>
              <a:off x="3929" y="4050"/>
              <a:ext cx="25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HP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2461732">
              <a:off x="4241" y="3582"/>
              <a:ext cx="841" cy="488"/>
              <a:chOff x="2403" y="3551"/>
              <a:chExt cx="841" cy="488"/>
            </a:xfrm>
          </p:grpSpPr>
          <p:sp>
            <p:nvSpPr>
              <p:cNvPr id="31960" name="Text Box 7"/>
              <p:cNvSpPr txBox="1">
                <a:spLocks noChangeArrowheads="1"/>
              </p:cNvSpPr>
              <p:nvPr/>
            </p:nvSpPr>
            <p:spPr bwMode="auto">
              <a:xfrm>
                <a:off x="2405" y="3564"/>
                <a:ext cx="20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a</a:t>
                </a:r>
                <a:r>
                  <a:rPr lang="en-US" sz="12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961" name="Text Box 8"/>
              <p:cNvSpPr txBox="1">
                <a:spLocks noChangeArrowheads="1"/>
              </p:cNvSpPr>
              <p:nvPr/>
            </p:nvSpPr>
            <p:spPr bwMode="auto">
              <a:xfrm>
                <a:off x="2403" y="3852"/>
                <a:ext cx="21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b</a:t>
                </a:r>
                <a:r>
                  <a:rPr lang="en-US" sz="12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962" name="Text Box 9"/>
              <p:cNvSpPr txBox="1">
                <a:spLocks noChangeArrowheads="1"/>
              </p:cNvSpPr>
              <p:nvPr/>
            </p:nvSpPr>
            <p:spPr bwMode="auto">
              <a:xfrm>
                <a:off x="3026" y="3854"/>
                <a:ext cx="204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c</a:t>
                </a:r>
                <a:r>
                  <a:rPr lang="en-US" sz="12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963" name="Text Box 10"/>
              <p:cNvSpPr txBox="1">
                <a:spLocks noChangeArrowheads="1"/>
              </p:cNvSpPr>
              <p:nvPr/>
            </p:nvSpPr>
            <p:spPr bwMode="auto">
              <a:xfrm>
                <a:off x="3034" y="3551"/>
                <a:ext cx="210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d</a:t>
                </a:r>
                <a:r>
                  <a:rPr lang="en-US" sz="1200" b="0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224588" y="4572000"/>
            <a:ext cx="2005012" cy="1965325"/>
            <a:chOff x="3929" y="2706"/>
            <a:chExt cx="1351" cy="1422"/>
          </a:xfrm>
        </p:grpSpPr>
        <p:sp>
          <p:nvSpPr>
            <p:cNvPr id="31950" name="Rectangle 12"/>
            <p:cNvSpPr>
              <a:spLocks noChangeArrowheads="1"/>
            </p:cNvSpPr>
            <p:nvPr/>
          </p:nvSpPr>
          <p:spPr bwMode="auto">
            <a:xfrm>
              <a:off x="3984" y="2742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1" name="Line 13"/>
            <p:cNvSpPr>
              <a:spLocks noChangeShapeType="1"/>
            </p:cNvSpPr>
            <p:nvPr/>
          </p:nvSpPr>
          <p:spPr bwMode="auto">
            <a:xfrm flipV="1">
              <a:off x="4368" y="2880"/>
              <a:ext cx="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2" name="Line 14"/>
            <p:cNvSpPr>
              <a:spLocks noChangeShapeType="1"/>
            </p:cNvSpPr>
            <p:nvPr/>
          </p:nvSpPr>
          <p:spPr bwMode="auto">
            <a:xfrm flipV="1">
              <a:off x="4782" y="2832"/>
              <a:ext cx="0" cy="7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3" name="Line 15"/>
            <p:cNvSpPr>
              <a:spLocks noChangeShapeType="1"/>
            </p:cNvSpPr>
            <p:nvPr/>
          </p:nvSpPr>
          <p:spPr bwMode="auto">
            <a:xfrm flipV="1">
              <a:off x="4965" y="2832"/>
              <a:ext cx="0" cy="96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4" name="Line 16"/>
            <p:cNvSpPr>
              <a:spLocks noChangeShapeType="1"/>
            </p:cNvSpPr>
            <p:nvPr/>
          </p:nvSpPr>
          <p:spPr bwMode="auto">
            <a:xfrm flipV="1">
              <a:off x="4560" y="2880"/>
              <a:ext cx="0" cy="12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5" name="Text Box 17"/>
            <p:cNvSpPr txBox="1">
              <a:spLocks noChangeArrowheads="1"/>
            </p:cNvSpPr>
            <p:nvPr/>
          </p:nvSpPr>
          <p:spPr bwMode="auto">
            <a:xfrm>
              <a:off x="3929" y="2706"/>
              <a:ext cx="2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VP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321050" y="4648200"/>
            <a:ext cx="2012950" cy="923925"/>
            <a:chOff x="2099" y="2706"/>
            <a:chExt cx="1357" cy="753"/>
          </a:xfrm>
        </p:grpSpPr>
        <p:sp>
          <p:nvSpPr>
            <p:cNvPr id="31940" name="Rectangle 19"/>
            <p:cNvSpPr>
              <a:spLocks noChangeArrowheads="1"/>
            </p:cNvSpPr>
            <p:nvPr/>
          </p:nvSpPr>
          <p:spPr bwMode="auto">
            <a:xfrm>
              <a:off x="2160" y="2739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1" name="Line 20"/>
            <p:cNvSpPr>
              <a:spLocks noChangeShapeType="1"/>
            </p:cNvSpPr>
            <p:nvPr/>
          </p:nvSpPr>
          <p:spPr bwMode="auto">
            <a:xfrm>
              <a:off x="2304" y="32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2" name="Line 21"/>
            <p:cNvSpPr>
              <a:spLocks noChangeShapeType="1"/>
            </p:cNvSpPr>
            <p:nvPr/>
          </p:nvSpPr>
          <p:spPr bwMode="auto">
            <a:xfrm flipV="1">
              <a:off x="2544" y="2928"/>
              <a:ext cx="528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3" name="Text Box 22"/>
            <p:cNvSpPr txBox="1">
              <a:spLocks noChangeArrowheads="1"/>
            </p:cNvSpPr>
            <p:nvPr/>
          </p:nvSpPr>
          <p:spPr bwMode="auto">
            <a:xfrm>
              <a:off x="2099" y="2706"/>
              <a:ext cx="25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VP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 rot="-1871115">
              <a:off x="2335" y="2906"/>
              <a:ext cx="962" cy="399"/>
              <a:chOff x="463" y="3092"/>
              <a:chExt cx="1021" cy="399"/>
            </a:xfrm>
          </p:grpSpPr>
          <p:sp>
            <p:nvSpPr>
              <p:cNvPr id="31945" name="Text Box 24"/>
              <p:cNvSpPr txBox="1">
                <a:spLocks noChangeArrowheads="1"/>
              </p:cNvSpPr>
              <p:nvPr/>
            </p:nvSpPr>
            <p:spPr bwMode="auto">
              <a:xfrm>
                <a:off x="477" y="3177"/>
                <a:ext cx="216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a’</a:t>
                </a:r>
              </a:p>
            </p:txBody>
          </p:sp>
          <p:sp>
            <p:nvSpPr>
              <p:cNvPr id="31946" name="Text Box 25"/>
              <p:cNvSpPr txBox="1">
                <a:spLocks noChangeArrowheads="1"/>
              </p:cNvSpPr>
              <p:nvPr/>
            </p:nvSpPr>
            <p:spPr bwMode="auto">
              <a:xfrm>
                <a:off x="1261" y="3092"/>
                <a:ext cx="223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d’</a:t>
                </a:r>
              </a:p>
            </p:txBody>
          </p: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463" y="3190"/>
                <a:ext cx="1001" cy="301"/>
                <a:chOff x="452" y="3189"/>
                <a:chExt cx="1001" cy="301"/>
              </a:xfrm>
            </p:grpSpPr>
            <p:sp>
              <p:nvSpPr>
                <p:cNvPr id="319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237" y="3189"/>
                  <a:ext cx="216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c’</a:t>
                  </a:r>
                </a:p>
              </p:txBody>
            </p:sp>
            <p:sp>
              <p:nvSpPr>
                <p:cNvPr id="31949" name="Rectangle 28"/>
                <p:cNvSpPr>
                  <a:spLocks noChangeArrowheads="1"/>
                </p:cNvSpPr>
                <p:nvPr/>
              </p:nvSpPr>
              <p:spPr bwMode="auto">
                <a:xfrm>
                  <a:off x="452" y="3266"/>
                  <a:ext cx="222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427038" y="4648200"/>
            <a:ext cx="2005012" cy="925513"/>
            <a:chOff x="280" y="2699"/>
            <a:chExt cx="1352" cy="762"/>
          </a:xfrm>
        </p:grpSpPr>
        <p:sp>
          <p:nvSpPr>
            <p:cNvPr id="31931" name="Rectangle 30"/>
            <p:cNvSpPr>
              <a:spLocks noChangeArrowheads="1"/>
            </p:cNvSpPr>
            <p:nvPr/>
          </p:nvSpPr>
          <p:spPr bwMode="auto">
            <a:xfrm>
              <a:off x="336" y="2736"/>
              <a:ext cx="1296" cy="72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2" name="Text Box 31"/>
            <p:cNvSpPr txBox="1">
              <a:spLocks noChangeArrowheads="1"/>
            </p:cNvSpPr>
            <p:nvPr/>
          </p:nvSpPr>
          <p:spPr bwMode="auto">
            <a:xfrm>
              <a:off x="280" y="2699"/>
              <a:ext cx="255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VP</a:t>
              </a:r>
            </a:p>
          </p:txBody>
        </p:sp>
        <p:sp>
          <p:nvSpPr>
            <p:cNvPr id="31933" name="Line 32"/>
            <p:cNvSpPr>
              <a:spLocks noChangeShapeType="1"/>
            </p:cNvSpPr>
            <p:nvPr/>
          </p:nvSpPr>
          <p:spPr bwMode="auto">
            <a:xfrm>
              <a:off x="624" y="3267"/>
              <a:ext cx="6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7" y="3139"/>
              <a:ext cx="992" cy="322"/>
              <a:chOff x="467" y="3139"/>
              <a:chExt cx="992" cy="322"/>
            </a:xfrm>
          </p:grpSpPr>
          <p:sp>
            <p:nvSpPr>
              <p:cNvPr id="31935" name="Text Box 34"/>
              <p:cNvSpPr txBox="1">
                <a:spLocks noChangeArrowheads="1"/>
              </p:cNvSpPr>
              <p:nvPr/>
            </p:nvSpPr>
            <p:spPr bwMode="auto">
              <a:xfrm>
                <a:off x="468" y="3141"/>
                <a:ext cx="205" cy="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a’</a:t>
                </a:r>
              </a:p>
            </p:txBody>
          </p:sp>
          <p:sp>
            <p:nvSpPr>
              <p:cNvPr id="31936" name="Text Box 35"/>
              <p:cNvSpPr txBox="1">
                <a:spLocks noChangeArrowheads="1"/>
              </p:cNvSpPr>
              <p:nvPr/>
            </p:nvSpPr>
            <p:spPr bwMode="auto">
              <a:xfrm>
                <a:off x="1249" y="3139"/>
                <a:ext cx="210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d’</a:t>
                </a: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467" y="3235"/>
                <a:ext cx="984" cy="226"/>
                <a:chOff x="467" y="3232"/>
                <a:chExt cx="984" cy="226"/>
              </a:xfrm>
            </p:grpSpPr>
            <p:sp>
              <p:nvSpPr>
                <p:cNvPr id="3193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247" y="3232"/>
                  <a:ext cx="204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c’</a:t>
                  </a:r>
                </a:p>
              </p:txBody>
            </p:sp>
            <p:sp>
              <p:nvSpPr>
                <p:cNvPr id="31939" name="Rectangle 38"/>
                <p:cNvSpPr>
                  <a:spLocks noChangeArrowheads="1"/>
                </p:cNvSpPr>
                <p:nvPr/>
              </p:nvSpPr>
              <p:spPr bwMode="auto">
                <a:xfrm>
                  <a:off x="467" y="3232"/>
                  <a:ext cx="210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b’</a:t>
                  </a:r>
                </a:p>
              </p:txBody>
            </p:sp>
          </p:grpSp>
        </p:grp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6199188" y="831850"/>
            <a:ext cx="2701925" cy="3130550"/>
            <a:chOff x="3792" y="192"/>
            <a:chExt cx="1821" cy="2109"/>
          </a:xfrm>
        </p:grpSpPr>
        <p:sp>
          <p:nvSpPr>
            <p:cNvPr id="31929" name="AutoShape 40"/>
            <p:cNvSpPr>
              <a:spLocks noChangeArrowheads="1"/>
            </p:cNvSpPr>
            <p:nvPr/>
          </p:nvSpPr>
          <p:spPr bwMode="auto">
            <a:xfrm rot="5323066" flipV="1">
              <a:off x="3476" y="508"/>
              <a:ext cx="1588" cy="956"/>
            </a:xfrm>
            <a:prstGeom prst="parallelogram">
              <a:avLst>
                <a:gd name="adj" fmla="val 55024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0" name="AutoShape 41"/>
            <p:cNvSpPr>
              <a:spLocks noChangeArrowheads="1"/>
            </p:cNvSpPr>
            <p:nvPr/>
          </p:nvSpPr>
          <p:spPr bwMode="auto">
            <a:xfrm rot="19742203" flipV="1">
              <a:off x="3925" y="1292"/>
              <a:ext cx="1688" cy="966"/>
            </a:xfrm>
            <a:prstGeom prst="parallelogram">
              <a:avLst>
                <a:gd name="adj" fmla="val 57883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750" name="Object 42"/>
            <p:cNvGraphicFramePr>
              <a:graphicFrameLocks noChangeAspect="1"/>
            </p:cNvGraphicFramePr>
            <p:nvPr/>
          </p:nvGraphicFramePr>
          <p:xfrm>
            <a:off x="3792" y="654"/>
            <a:ext cx="19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orelDRAW" r:id="rId4" imgW="417960" imgH="505440" progId="CorelDRAW.Graphic.11">
                    <p:embed/>
                  </p:oleObj>
                </mc:Choice>
                <mc:Fallback>
                  <p:oleObj name="CorelDRAW" r:id="rId4" imgW="417960" imgH="505440" progId="CorelDRAW.Graphic.11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654"/>
                          <a:ext cx="19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43"/>
            <p:cNvGraphicFramePr>
              <a:graphicFrameLocks noChangeAspect="1"/>
            </p:cNvGraphicFramePr>
            <p:nvPr/>
          </p:nvGraphicFramePr>
          <p:xfrm>
            <a:off x="4654" y="2173"/>
            <a:ext cx="26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orelDRAW" r:id="rId6" imgW="668520" imgH="320400" progId="CorelDRAW.Graphic.11">
                    <p:embed/>
                  </p:oleObj>
                </mc:Choice>
                <mc:Fallback>
                  <p:oleObj name="CorelDRAW" r:id="rId6" imgW="668520" imgH="320400" progId="CorelDRAW.Graphic.11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173"/>
                          <a:ext cx="26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08" name="AutoShape 44"/>
          <p:cNvSpPr>
            <a:spLocks noChangeArrowheads="1"/>
          </p:cNvSpPr>
          <p:nvPr/>
        </p:nvSpPr>
        <p:spPr bwMode="auto">
          <a:xfrm rot="16971031" flipV="1">
            <a:off x="7246937" y="2146301"/>
            <a:ext cx="1120775" cy="425450"/>
          </a:xfrm>
          <a:prstGeom prst="parallelogram">
            <a:avLst>
              <a:gd name="adj" fmla="val 31075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309" name="WordArt 45"/>
          <p:cNvSpPr>
            <a:spLocks noChangeArrowheads="1" noChangeShapeType="1" noTextEdit="1"/>
          </p:cNvSpPr>
          <p:nvPr/>
        </p:nvSpPr>
        <p:spPr bwMode="auto">
          <a:xfrm rot="385241">
            <a:off x="6567488" y="1724025"/>
            <a:ext cx="268287" cy="2714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FV-3</a:t>
            </a:r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705600" y="1390650"/>
            <a:ext cx="1371600" cy="1427163"/>
            <a:chOff x="4224" y="1110"/>
            <a:chExt cx="960" cy="999"/>
          </a:xfrm>
        </p:grpSpPr>
        <p:sp>
          <p:nvSpPr>
            <p:cNvPr id="31921" name="Line 47"/>
            <p:cNvSpPr>
              <a:spLocks noChangeShapeType="1"/>
            </p:cNvSpPr>
            <p:nvPr/>
          </p:nvSpPr>
          <p:spPr bwMode="auto">
            <a:xfrm flipH="1" flipV="1">
              <a:off x="4224" y="1779"/>
              <a:ext cx="537" cy="33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2" name="Line 48"/>
            <p:cNvSpPr>
              <a:spLocks noChangeShapeType="1"/>
            </p:cNvSpPr>
            <p:nvPr/>
          </p:nvSpPr>
          <p:spPr bwMode="auto">
            <a:xfrm flipH="1" flipV="1">
              <a:off x="4464" y="1680"/>
              <a:ext cx="636" cy="42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3" name="Line 49"/>
            <p:cNvSpPr>
              <a:spLocks noChangeShapeType="1"/>
            </p:cNvSpPr>
            <p:nvPr/>
          </p:nvSpPr>
          <p:spPr bwMode="auto">
            <a:xfrm flipH="1" flipV="1">
              <a:off x="4464" y="1232"/>
              <a:ext cx="453" cy="2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4" name="Line 50"/>
            <p:cNvSpPr>
              <a:spLocks noChangeShapeType="1"/>
            </p:cNvSpPr>
            <p:nvPr/>
          </p:nvSpPr>
          <p:spPr bwMode="auto">
            <a:xfrm flipH="1" flipV="1">
              <a:off x="4644" y="1110"/>
              <a:ext cx="540" cy="3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5" name="Line 51"/>
            <p:cNvSpPr>
              <a:spLocks noChangeShapeType="1"/>
            </p:cNvSpPr>
            <p:nvPr/>
          </p:nvSpPr>
          <p:spPr bwMode="auto">
            <a:xfrm flipH="1" flipV="1">
              <a:off x="4758" y="117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6" name="Line 52"/>
            <p:cNvSpPr>
              <a:spLocks noChangeShapeType="1"/>
            </p:cNvSpPr>
            <p:nvPr/>
          </p:nvSpPr>
          <p:spPr bwMode="auto">
            <a:xfrm flipH="1" flipV="1">
              <a:off x="4626" y="178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7" name="Line 53"/>
            <p:cNvSpPr>
              <a:spLocks noChangeShapeType="1"/>
            </p:cNvSpPr>
            <p:nvPr/>
          </p:nvSpPr>
          <p:spPr bwMode="auto">
            <a:xfrm flipH="1" flipV="1">
              <a:off x="4464" y="19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8" name="Line 54"/>
            <p:cNvSpPr>
              <a:spLocks noChangeShapeType="1"/>
            </p:cNvSpPr>
            <p:nvPr/>
          </p:nvSpPr>
          <p:spPr bwMode="auto">
            <a:xfrm flipH="1" flipV="1">
              <a:off x="4614" y="132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6604000" y="1354138"/>
            <a:ext cx="711200" cy="1150937"/>
            <a:chOff x="4065" y="544"/>
            <a:chExt cx="479" cy="775"/>
          </a:xfrm>
        </p:grpSpPr>
        <p:sp>
          <p:nvSpPr>
            <p:cNvPr id="31916" name="Line 56"/>
            <p:cNvSpPr>
              <a:spLocks noChangeShapeType="1"/>
            </p:cNvSpPr>
            <p:nvPr/>
          </p:nvSpPr>
          <p:spPr bwMode="auto">
            <a:xfrm flipV="1">
              <a:off x="4180" y="1116"/>
              <a:ext cx="189" cy="1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7" name="Line 57"/>
            <p:cNvSpPr>
              <a:spLocks noChangeShapeType="1"/>
            </p:cNvSpPr>
            <p:nvPr/>
          </p:nvSpPr>
          <p:spPr bwMode="auto">
            <a:xfrm flipV="1">
              <a:off x="4365" y="562"/>
              <a:ext cx="170" cy="5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8" name="Line 58"/>
            <p:cNvSpPr>
              <a:spLocks noChangeShapeType="1"/>
            </p:cNvSpPr>
            <p:nvPr/>
          </p:nvSpPr>
          <p:spPr bwMode="auto">
            <a:xfrm flipH="1">
              <a:off x="4163" y="666"/>
              <a:ext cx="190" cy="5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9" name="Line 59"/>
            <p:cNvSpPr>
              <a:spLocks noChangeShapeType="1"/>
            </p:cNvSpPr>
            <p:nvPr/>
          </p:nvSpPr>
          <p:spPr bwMode="auto">
            <a:xfrm flipV="1">
              <a:off x="4325" y="544"/>
              <a:ext cx="219" cy="15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0" name="Line 60"/>
            <p:cNvSpPr>
              <a:spLocks noChangeShapeType="1"/>
            </p:cNvSpPr>
            <p:nvPr/>
          </p:nvSpPr>
          <p:spPr bwMode="auto">
            <a:xfrm flipV="1">
              <a:off x="4065" y="1041"/>
              <a:ext cx="416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25" name="AutoShape 61"/>
          <p:cNvSpPr>
            <a:spLocks noChangeArrowheads="1"/>
          </p:cNvSpPr>
          <p:nvPr/>
        </p:nvSpPr>
        <p:spPr bwMode="auto">
          <a:xfrm>
            <a:off x="7477125" y="3087688"/>
            <a:ext cx="677863" cy="479425"/>
          </a:xfrm>
          <a:prstGeom prst="parallelogram">
            <a:avLst>
              <a:gd name="adj" fmla="val 41239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7477125" y="1860550"/>
            <a:ext cx="669925" cy="1727200"/>
            <a:chOff x="4654" y="885"/>
            <a:chExt cx="451" cy="1163"/>
          </a:xfrm>
        </p:grpSpPr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654" y="885"/>
              <a:ext cx="451" cy="1163"/>
              <a:chOff x="4654" y="885"/>
              <a:chExt cx="451" cy="1163"/>
            </a:xfrm>
          </p:grpSpPr>
          <p:sp>
            <p:nvSpPr>
              <p:cNvPr id="31909" name="Line 64"/>
              <p:cNvSpPr>
                <a:spLocks noChangeShapeType="1"/>
              </p:cNvSpPr>
              <p:nvPr/>
            </p:nvSpPr>
            <p:spPr bwMode="auto">
              <a:xfrm>
                <a:off x="4801" y="1533"/>
                <a:ext cx="0" cy="18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0" name="Line 65"/>
              <p:cNvSpPr>
                <a:spLocks noChangeShapeType="1"/>
              </p:cNvSpPr>
              <p:nvPr/>
            </p:nvSpPr>
            <p:spPr bwMode="auto">
              <a:xfrm flipH="1">
                <a:off x="4654" y="1533"/>
                <a:ext cx="6" cy="46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1" name="Line 66"/>
              <p:cNvSpPr>
                <a:spLocks noChangeShapeType="1"/>
              </p:cNvSpPr>
              <p:nvPr/>
            </p:nvSpPr>
            <p:spPr bwMode="auto">
              <a:xfrm>
                <a:off x="5105" y="885"/>
                <a:ext cx="0" cy="87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2" name="Line 67"/>
              <p:cNvSpPr>
                <a:spLocks noChangeShapeType="1"/>
              </p:cNvSpPr>
              <p:nvPr/>
            </p:nvSpPr>
            <p:spPr bwMode="auto">
              <a:xfrm>
                <a:off x="4663" y="1671"/>
                <a:ext cx="0" cy="1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3" name="Line 68"/>
              <p:cNvSpPr>
                <a:spLocks noChangeShapeType="1"/>
              </p:cNvSpPr>
              <p:nvPr/>
            </p:nvSpPr>
            <p:spPr bwMode="auto">
              <a:xfrm>
                <a:off x="4966" y="1533"/>
                <a:ext cx="0" cy="51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4" name="Line 69"/>
              <p:cNvSpPr>
                <a:spLocks noChangeShapeType="1"/>
              </p:cNvSpPr>
              <p:nvPr/>
            </p:nvSpPr>
            <p:spPr bwMode="auto">
              <a:xfrm>
                <a:off x="4966" y="1711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5" name="Line 70"/>
              <p:cNvSpPr>
                <a:spLocks noChangeShapeType="1"/>
              </p:cNvSpPr>
              <p:nvPr/>
            </p:nvSpPr>
            <p:spPr bwMode="auto">
              <a:xfrm>
                <a:off x="5105" y="1455"/>
                <a:ext cx="0" cy="1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908" name="Line 71"/>
            <p:cNvSpPr>
              <a:spLocks noChangeShapeType="1"/>
            </p:cNvSpPr>
            <p:nvPr/>
          </p:nvSpPr>
          <p:spPr bwMode="auto">
            <a:xfrm>
              <a:off x="4801" y="1579"/>
              <a:ext cx="0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36" name="WordArt 72" descr="Paper bag"/>
          <p:cNvSpPr>
            <a:spLocks noChangeArrowheads="1" noChangeShapeType="1" noTextEdit="1"/>
          </p:cNvSpPr>
          <p:nvPr/>
        </p:nvSpPr>
        <p:spPr bwMode="auto">
          <a:xfrm rot="-4252640">
            <a:off x="7596188" y="3243263"/>
            <a:ext cx="339725" cy="149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T V-3</a:t>
            </a:r>
          </a:p>
        </p:txBody>
      </p: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3313113" y="866775"/>
            <a:ext cx="2630487" cy="3048000"/>
            <a:chOff x="1872" y="173"/>
            <a:chExt cx="1891" cy="2190"/>
          </a:xfrm>
        </p:grpSpPr>
        <p:sp>
          <p:nvSpPr>
            <p:cNvPr id="31905" name="AutoShape 74"/>
            <p:cNvSpPr>
              <a:spLocks noChangeArrowheads="1"/>
            </p:cNvSpPr>
            <p:nvPr/>
          </p:nvSpPr>
          <p:spPr bwMode="auto">
            <a:xfrm rot="5323066" flipV="1">
              <a:off x="1544" y="501"/>
              <a:ext cx="1649" cy="993"/>
            </a:xfrm>
            <a:prstGeom prst="parallelogram">
              <a:avLst>
                <a:gd name="adj" fmla="val 55008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6" name="AutoShape 75"/>
            <p:cNvSpPr>
              <a:spLocks noChangeArrowheads="1"/>
            </p:cNvSpPr>
            <p:nvPr/>
          </p:nvSpPr>
          <p:spPr bwMode="auto">
            <a:xfrm rot="19742203" flipV="1">
              <a:off x="2010" y="1315"/>
              <a:ext cx="1753" cy="1003"/>
            </a:xfrm>
            <a:prstGeom prst="parallelogram">
              <a:avLst>
                <a:gd name="adj" fmla="val 5789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748" name="Object 76"/>
            <p:cNvGraphicFramePr>
              <a:graphicFrameLocks noChangeAspect="1"/>
            </p:cNvGraphicFramePr>
            <p:nvPr/>
          </p:nvGraphicFramePr>
          <p:xfrm>
            <a:off x="1872" y="653"/>
            <a:ext cx="20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CorelDRAW" r:id="rId9" imgW="417960" imgH="505440" progId="CorelDRAW.Graphic.11">
                    <p:embed/>
                  </p:oleObj>
                </mc:Choice>
                <mc:Fallback>
                  <p:oleObj name="CorelDRAW" r:id="rId9" imgW="417960" imgH="505440" progId="CorelDRAW.Graphic.11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53"/>
                          <a:ext cx="20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77"/>
            <p:cNvGraphicFramePr>
              <a:graphicFrameLocks noChangeAspect="1"/>
            </p:cNvGraphicFramePr>
            <p:nvPr/>
          </p:nvGraphicFramePr>
          <p:xfrm>
            <a:off x="2767" y="2230"/>
            <a:ext cx="27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CorelDRAW" r:id="rId10" imgW="668520" imgH="320400" progId="CorelDRAW.Graphic.11">
                    <p:embed/>
                  </p:oleObj>
                </mc:Choice>
                <mc:Fallback>
                  <p:oleObj name="CorelDRAW" r:id="rId10" imgW="668520" imgH="320400" progId="CorelDRAW.Graphic.11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230"/>
                          <a:ext cx="277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42" name="AutoShape 78"/>
          <p:cNvSpPr>
            <a:spLocks noChangeArrowheads="1"/>
          </p:cNvSpPr>
          <p:nvPr/>
        </p:nvSpPr>
        <p:spPr bwMode="auto">
          <a:xfrm rot="19659806" flipH="1">
            <a:off x="4405313" y="3162300"/>
            <a:ext cx="927100" cy="382588"/>
          </a:xfrm>
          <a:prstGeom prst="parallelogram">
            <a:avLst>
              <a:gd name="adj" fmla="val 560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4381500" y="1838325"/>
            <a:ext cx="909638" cy="1855788"/>
            <a:chOff x="2592" y="881"/>
            <a:chExt cx="654" cy="1334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2848" y="1579"/>
              <a:ext cx="2" cy="636"/>
              <a:chOff x="2848" y="1579"/>
              <a:chExt cx="2" cy="636"/>
            </a:xfrm>
          </p:grpSpPr>
          <p:sp>
            <p:nvSpPr>
              <p:cNvPr id="31903" name="Line 81"/>
              <p:cNvSpPr>
                <a:spLocks noChangeShapeType="1"/>
              </p:cNvSpPr>
              <p:nvPr/>
            </p:nvSpPr>
            <p:spPr bwMode="auto">
              <a:xfrm>
                <a:off x="2850" y="1579"/>
                <a:ext cx="0" cy="636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4" name="Line 82"/>
              <p:cNvSpPr>
                <a:spLocks noChangeShapeType="1"/>
              </p:cNvSpPr>
              <p:nvPr/>
            </p:nvSpPr>
            <p:spPr bwMode="auto">
              <a:xfrm>
                <a:off x="2848" y="1832"/>
                <a:ext cx="0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3246" y="1032"/>
              <a:ext cx="0" cy="864"/>
              <a:chOff x="3288" y="1085"/>
              <a:chExt cx="0" cy="864"/>
            </a:xfrm>
          </p:grpSpPr>
          <p:sp>
            <p:nvSpPr>
              <p:cNvPr id="31901" name="Line 84"/>
              <p:cNvSpPr>
                <a:spLocks noChangeShapeType="1"/>
              </p:cNvSpPr>
              <p:nvPr/>
            </p:nvSpPr>
            <p:spPr bwMode="auto">
              <a:xfrm>
                <a:off x="3288" y="1085"/>
                <a:ext cx="0" cy="864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2" name="Line 85"/>
              <p:cNvSpPr>
                <a:spLocks noChangeShapeType="1"/>
              </p:cNvSpPr>
              <p:nvPr/>
            </p:nvSpPr>
            <p:spPr bwMode="auto">
              <a:xfrm>
                <a:off x="3288" y="1616"/>
                <a:ext cx="0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2592" y="1392"/>
              <a:ext cx="0" cy="636"/>
              <a:chOff x="2592" y="1392"/>
              <a:chExt cx="0" cy="636"/>
            </a:xfrm>
          </p:grpSpPr>
          <p:sp>
            <p:nvSpPr>
              <p:cNvPr id="31899" name="Line 87"/>
              <p:cNvSpPr>
                <a:spLocks noChangeShapeType="1"/>
              </p:cNvSpPr>
              <p:nvPr/>
            </p:nvSpPr>
            <p:spPr bwMode="auto">
              <a:xfrm>
                <a:off x="2592" y="1392"/>
                <a:ext cx="0" cy="636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0" name="Line 88"/>
              <p:cNvSpPr>
                <a:spLocks noChangeShapeType="1"/>
              </p:cNvSpPr>
              <p:nvPr/>
            </p:nvSpPr>
            <p:spPr bwMode="auto">
              <a:xfrm>
                <a:off x="2592" y="1654"/>
                <a:ext cx="0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9"/>
            <p:cNvGrpSpPr>
              <a:grpSpLocks/>
            </p:cNvGrpSpPr>
            <p:nvPr/>
          </p:nvGrpSpPr>
          <p:grpSpPr bwMode="auto">
            <a:xfrm>
              <a:off x="2994" y="881"/>
              <a:ext cx="0" cy="912"/>
              <a:chOff x="3042" y="845"/>
              <a:chExt cx="0" cy="912"/>
            </a:xfrm>
          </p:grpSpPr>
          <p:sp>
            <p:nvSpPr>
              <p:cNvPr id="31897" name="Line 90"/>
              <p:cNvSpPr>
                <a:spLocks noChangeShapeType="1"/>
              </p:cNvSpPr>
              <p:nvPr/>
            </p:nvSpPr>
            <p:spPr bwMode="auto">
              <a:xfrm>
                <a:off x="3042" y="845"/>
                <a:ext cx="0" cy="912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98" name="Line 91"/>
              <p:cNvSpPr>
                <a:spLocks noChangeShapeType="1"/>
              </p:cNvSpPr>
              <p:nvPr/>
            </p:nvSpPr>
            <p:spPr bwMode="auto">
              <a:xfrm>
                <a:off x="3042" y="1405"/>
                <a:ext cx="0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92"/>
          <p:cNvGrpSpPr>
            <a:grpSpLocks/>
          </p:cNvGrpSpPr>
          <p:nvPr/>
        </p:nvGrpSpPr>
        <p:grpSpPr bwMode="auto">
          <a:xfrm rot="-401303">
            <a:off x="3790950" y="1354138"/>
            <a:ext cx="1138238" cy="1147762"/>
            <a:chOff x="2257" y="557"/>
            <a:chExt cx="828" cy="835"/>
          </a:xfrm>
        </p:grpSpPr>
        <p:sp>
          <p:nvSpPr>
            <p:cNvPr id="31889" name="Line 93"/>
            <p:cNvSpPr>
              <a:spLocks noChangeShapeType="1"/>
            </p:cNvSpPr>
            <p:nvPr/>
          </p:nvSpPr>
          <p:spPr bwMode="auto">
            <a:xfrm flipH="1" flipV="1">
              <a:off x="2257" y="1130"/>
              <a:ext cx="337" cy="262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0" name="Line 94"/>
            <p:cNvSpPr>
              <a:spLocks noChangeShapeType="1"/>
            </p:cNvSpPr>
            <p:nvPr/>
          </p:nvSpPr>
          <p:spPr bwMode="auto">
            <a:xfrm flipH="1" flipV="1">
              <a:off x="2640" y="557"/>
              <a:ext cx="445" cy="34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1" name="Line 95"/>
            <p:cNvSpPr>
              <a:spLocks noChangeShapeType="1"/>
            </p:cNvSpPr>
            <p:nvPr/>
          </p:nvSpPr>
          <p:spPr bwMode="auto">
            <a:xfrm flipH="1" flipV="1">
              <a:off x="2332" y="1195"/>
              <a:ext cx="149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2" name="Line 96"/>
            <p:cNvSpPr>
              <a:spLocks noChangeShapeType="1"/>
            </p:cNvSpPr>
            <p:nvPr/>
          </p:nvSpPr>
          <p:spPr bwMode="auto">
            <a:xfrm flipH="1" flipV="1">
              <a:off x="2812" y="701"/>
              <a:ext cx="15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61" name="Rectangle 97"/>
          <p:cNvSpPr>
            <a:spLocks noChangeArrowheads="1"/>
          </p:cNvSpPr>
          <p:nvPr/>
        </p:nvSpPr>
        <p:spPr bwMode="auto">
          <a:xfrm rot="-3318593">
            <a:off x="4344193" y="1977232"/>
            <a:ext cx="931863" cy="577850"/>
          </a:xfrm>
          <a:prstGeom prst="rect">
            <a:avLst/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362" name="Line 98"/>
          <p:cNvSpPr>
            <a:spLocks noChangeShapeType="1"/>
          </p:cNvSpPr>
          <p:nvPr/>
        </p:nvSpPr>
        <p:spPr bwMode="auto">
          <a:xfrm rot="21198697" flipV="1">
            <a:off x="4725988" y="2416175"/>
            <a:ext cx="728662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5410200" y="2438400"/>
            <a:ext cx="717550" cy="274638"/>
            <a:chOff x="3360" y="1866"/>
            <a:chExt cx="516" cy="198"/>
          </a:xfrm>
        </p:grpSpPr>
        <p:sp>
          <p:nvSpPr>
            <p:cNvPr id="31887" name="Line 100"/>
            <p:cNvSpPr>
              <a:spLocks noChangeShapeType="1"/>
            </p:cNvSpPr>
            <p:nvPr/>
          </p:nvSpPr>
          <p:spPr bwMode="auto">
            <a:xfrm flipH="1" flipV="1">
              <a:off x="3360" y="1872"/>
              <a:ext cx="28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Text Box 101"/>
            <p:cNvSpPr txBox="1">
              <a:spLocks noChangeArrowheads="1"/>
            </p:cNvSpPr>
            <p:nvPr/>
          </p:nvSpPr>
          <p:spPr bwMode="auto">
            <a:xfrm rot="1539104">
              <a:off x="3449" y="1866"/>
              <a:ext cx="427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Times New Roman" pitchFamily="18" charset="0"/>
                </a:rPr>
                <a:t>For Fv</a:t>
              </a:r>
            </a:p>
          </p:txBody>
        </p:sp>
      </p:grpSp>
      <p:grpSp>
        <p:nvGrpSpPr>
          <p:cNvPr id="24" name="Group 102"/>
          <p:cNvGrpSpPr>
            <a:grpSpLocks/>
          </p:cNvGrpSpPr>
          <p:nvPr/>
        </p:nvGrpSpPr>
        <p:grpSpPr bwMode="auto">
          <a:xfrm>
            <a:off x="4951413" y="908050"/>
            <a:ext cx="328612" cy="615950"/>
            <a:chOff x="2976" y="109"/>
            <a:chExt cx="236" cy="442"/>
          </a:xfrm>
        </p:grpSpPr>
        <p:sp>
          <p:nvSpPr>
            <p:cNvPr id="31885" name="Line 103"/>
            <p:cNvSpPr>
              <a:spLocks noChangeShapeType="1"/>
            </p:cNvSpPr>
            <p:nvPr/>
          </p:nvSpPr>
          <p:spPr bwMode="auto">
            <a:xfrm>
              <a:off x="2976" y="269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86" name="Text Box 104"/>
            <p:cNvSpPr txBox="1">
              <a:spLocks noChangeArrowheads="1"/>
            </p:cNvSpPr>
            <p:nvPr/>
          </p:nvSpPr>
          <p:spPr bwMode="auto">
            <a:xfrm rot="-5503748">
              <a:off x="2897" y="227"/>
              <a:ext cx="43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 b="0">
                  <a:latin typeface="Times New Roman" pitchFamily="18" charset="0"/>
                </a:rPr>
                <a:t>For Tv</a:t>
              </a:r>
            </a:p>
          </p:txBody>
        </p:sp>
      </p:grpSp>
      <p:grpSp>
        <p:nvGrpSpPr>
          <p:cNvPr id="25" name="Group 105"/>
          <p:cNvGrpSpPr>
            <a:grpSpLocks/>
          </p:cNvGrpSpPr>
          <p:nvPr/>
        </p:nvGrpSpPr>
        <p:grpSpPr bwMode="auto">
          <a:xfrm>
            <a:off x="3597275" y="1395413"/>
            <a:ext cx="869950" cy="935037"/>
            <a:chOff x="2112" y="557"/>
            <a:chExt cx="624" cy="636"/>
          </a:xfrm>
        </p:grpSpPr>
        <p:sp>
          <p:nvSpPr>
            <p:cNvPr id="31881" name="Line 106"/>
            <p:cNvSpPr>
              <a:spLocks noChangeShapeType="1"/>
            </p:cNvSpPr>
            <p:nvPr/>
          </p:nvSpPr>
          <p:spPr bwMode="auto">
            <a:xfrm flipV="1">
              <a:off x="2244" y="577"/>
              <a:ext cx="432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2" name="Line 107"/>
            <p:cNvSpPr>
              <a:spLocks noChangeShapeType="1"/>
            </p:cNvSpPr>
            <p:nvPr/>
          </p:nvSpPr>
          <p:spPr bwMode="auto">
            <a:xfrm flipV="1">
              <a:off x="2112" y="773"/>
              <a:ext cx="624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3" name="Oval 108"/>
            <p:cNvSpPr>
              <a:spLocks noChangeArrowheads="1"/>
            </p:cNvSpPr>
            <p:nvPr/>
          </p:nvSpPr>
          <p:spPr bwMode="auto">
            <a:xfrm>
              <a:off x="2208" y="1085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4" name="Oval 109"/>
            <p:cNvSpPr>
              <a:spLocks noChangeArrowheads="1"/>
            </p:cNvSpPr>
            <p:nvPr/>
          </p:nvSpPr>
          <p:spPr bwMode="auto">
            <a:xfrm>
              <a:off x="2640" y="557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10"/>
          <p:cNvGrpSpPr>
            <a:grpSpLocks/>
          </p:cNvGrpSpPr>
          <p:nvPr/>
        </p:nvGrpSpPr>
        <p:grpSpPr bwMode="auto">
          <a:xfrm>
            <a:off x="307975" y="1020763"/>
            <a:ext cx="2587625" cy="2865437"/>
            <a:chOff x="96" y="288"/>
            <a:chExt cx="1891" cy="2094"/>
          </a:xfrm>
        </p:grpSpPr>
        <p:sp>
          <p:nvSpPr>
            <p:cNvPr id="31879" name="AutoShape 111"/>
            <p:cNvSpPr>
              <a:spLocks noChangeArrowheads="1"/>
            </p:cNvSpPr>
            <p:nvPr/>
          </p:nvSpPr>
          <p:spPr bwMode="auto">
            <a:xfrm rot="19742203" flipV="1">
              <a:off x="234" y="1380"/>
              <a:ext cx="1753" cy="959"/>
            </a:xfrm>
            <a:prstGeom prst="parallelogram">
              <a:avLst>
                <a:gd name="adj" fmla="val 60551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0" name="AutoShape 112"/>
            <p:cNvSpPr>
              <a:spLocks noChangeArrowheads="1"/>
            </p:cNvSpPr>
            <p:nvPr/>
          </p:nvSpPr>
          <p:spPr bwMode="auto">
            <a:xfrm rot="5323066" flipV="1">
              <a:off x="-196" y="580"/>
              <a:ext cx="1577" cy="993"/>
            </a:xfrm>
            <a:prstGeom prst="parallelogram">
              <a:avLst>
                <a:gd name="adj" fmla="val 52606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746" name="Object 113"/>
            <p:cNvGraphicFramePr>
              <a:graphicFrameLocks noChangeAspect="1"/>
            </p:cNvGraphicFramePr>
            <p:nvPr/>
          </p:nvGraphicFramePr>
          <p:xfrm>
            <a:off x="96" y="747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CorelDRAW" r:id="rId11" imgW="417960" imgH="505440" progId="CorelDRAW.Graphic.11">
                    <p:embed/>
                  </p:oleObj>
                </mc:Choice>
                <mc:Fallback>
                  <p:oleObj name="CorelDRAW" r:id="rId11" imgW="417960" imgH="505440" progId="CorelDRAW.Graphic.11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747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114"/>
            <p:cNvGraphicFramePr>
              <a:graphicFrameLocks noChangeAspect="1"/>
            </p:cNvGraphicFramePr>
            <p:nvPr/>
          </p:nvGraphicFramePr>
          <p:xfrm>
            <a:off x="991" y="2255"/>
            <a:ext cx="27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CorelDRAW" r:id="rId12" imgW="668520" imgH="320400" progId="CorelDRAW.Graphic.11">
                    <p:embed/>
                  </p:oleObj>
                </mc:Choice>
                <mc:Fallback>
                  <p:oleObj name="CorelDRAW" r:id="rId12" imgW="668520" imgH="320400" progId="CorelDRAW.Graphic.11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2255"/>
                          <a:ext cx="27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7379" name="AutoShape 115"/>
          <p:cNvSpPr>
            <a:spLocks noChangeArrowheads="1"/>
          </p:cNvSpPr>
          <p:nvPr/>
        </p:nvSpPr>
        <p:spPr bwMode="auto">
          <a:xfrm rot="19819119" flipH="1">
            <a:off x="1177925" y="2957513"/>
            <a:ext cx="1189038" cy="422275"/>
          </a:xfrm>
          <a:prstGeom prst="parallelogram">
            <a:avLst>
              <a:gd name="adj" fmla="val 4998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116"/>
          <p:cNvGrpSpPr>
            <a:grpSpLocks/>
          </p:cNvGrpSpPr>
          <p:nvPr/>
        </p:nvGrpSpPr>
        <p:grpSpPr bwMode="auto">
          <a:xfrm>
            <a:off x="663575" y="1592263"/>
            <a:ext cx="1306513" cy="817562"/>
            <a:chOff x="328" y="790"/>
            <a:chExt cx="954" cy="597"/>
          </a:xfrm>
        </p:grpSpPr>
        <p:sp>
          <p:nvSpPr>
            <p:cNvPr id="31875" name="Line 117"/>
            <p:cNvSpPr>
              <a:spLocks noChangeShapeType="1"/>
            </p:cNvSpPr>
            <p:nvPr/>
          </p:nvSpPr>
          <p:spPr bwMode="auto">
            <a:xfrm rot="-196882" flipH="1" flipV="1">
              <a:off x="328" y="1125"/>
              <a:ext cx="337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6" name="Line 118"/>
            <p:cNvSpPr>
              <a:spLocks noChangeShapeType="1"/>
            </p:cNvSpPr>
            <p:nvPr/>
          </p:nvSpPr>
          <p:spPr bwMode="auto">
            <a:xfrm rot="-196882" flipH="1" flipV="1">
              <a:off x="945" y="790"/>
              <a:ext cx="337" cy="262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7" name="Line 119"/>
            <p:cNvSpPr>
              <a:spLocks noChangeShapeType="1"/>
            </p:cNvSpPr>
            <p:nvPr/>
          </p:nvSpPr>
          <p:spPr bwMode="auto">
            <a:xfrm rot="-196882" flipH="1" flipV="1">
              <a:off x="414" y="1192"/>
              <a:ext cx="149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8" name="Line 120"/>
            <p:cNvSpPr>
              <a:spLocks noChangeShapeType="1"/>
            </p:cNvSpPr>
            <p:nvPr/>
          </p:nvSpPr>
          <p:spPr bwMode="auto">
            <a:xfrm rot="-196882" flipH="1" flipV="1">
              <a:off x="1027" y="865"/>
              <a:ext cx="15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385" name="WordArt 121"/>
          <p:cNvSpPr>
            <a:spLocks noChangeArrowheads="1" noChangeShapeType="1" noTextEdit="1"/>
          </p:cNvSpPr>
          <p:nvPr/>
        </p:nvSpPr>
        <p:spPr bwMode="auto">
          <a:xfrm rot="132865">
            <a:off x="947738" y="1512888"/>
            <a:ext cx="255587" cy="2587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FV-1</a:t>
            </a:r>
          </a:p>
        </p:txBody>
      </p:sp>
      <p:sp>
        <p:nvSpPr>
          <p:cNvPr id="267386" name="WordArt 122" descr="Paper bag"/>
          <p:cNvSpPr>
            <a:spLocks noChangeArrowheads="1" noChangeShapeType="1" noTextEdit="1"/>
          </p:cNvSpPr>
          <p:nvPr/>
        </p:nvSpPr>
        <p:spPr bwMode="auto">
          <a:xfrm rot="-2035882">
            <a:off x="1676400" y="3048000"/>
            <a:ext cx="354013" cy="1539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T V-1</a:t>
            </a:r>
          </a:p>
        </p:txBody>
      </p:sp>
      <p:grpSp>
        <p:nvGrpSpPr>
          <p:cNvPr id="28" name="Group 123"/>
          <p:cNvGrpSpPr>
            <a:grpSpLocks/>
          </p:cNvGrpSpPr>
          <p:nvPr/>
        </p:nvGrpSpPr>
        <p:grpSpPr bwMode="auto">
          <a:xfrm>
            <a:off x="611188" y="1552575"/>
            <a:ext cx="919162" cy="509588"/>
            <a:chOff x="300" y="780"/>
            <a:chExt cx="672" cy="373"/>
          </a:xfrm>
        </p:grpSpPr>
        <p:sp>
          <p:nvSpPr>
            <p:cNvPr id="31872" name="Line 124"/>
            <p:cNvSpPr>
              <a:spLocks noChangeShapeType="1"/>
            </p:cNvSpPr>
            <p:nvPr/>
          </p:nvSpPr>
          <p:spPr bwMode="auto">
            <a:xfrm rot="21582178" flipH="1">
              <a:off x="336" y="816"/>
              <a:ext cx="636" cy="33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73" name="Oval 125"/>
            <p:cNvSpPr>
              <a:spLocks noChangeArrowheads="1"/>
            </p:cNvSpPr>
            <p:nvPr/>
          </p:nvSpPr>
          <p:spPr bwMode="auto">
            <a:xfrm>
              <a:off x="918" y="780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4" name="Oval 126"/>
            <p:cNvSpPr>
              <a:spLocks noChangeArrowheads="1"/>
            </p:cNvSpPr>
            <p:nvPr/>
          </p:nvSpPr>
          <p:spPr bwMode="auto">
            <a:xfrm>
              <a:off x="300" y="1104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7"/>
          <p:cNvGrpSpPr>
            <a:grpSpLocks/>
          </p:cNvGrpSpPr>
          <p:nvPr/>
        </p:nvGrpSpPr>
        <p:grpSpPr bwMode="auto">
          <a:xfrm>
            <a:off x="2438400" y="2590800"/>
            <a:ext cx="769938" cy="293688"/>
            <a:chOff x="1722" y="2016"/>
            <a:chExt cx="519" cy="198"/>
          </a:xfrm>
        </p:grpSpPr>
        <p:sp>
          <p:nvSpPr>
            <p:cNvPr id="31870" name="Line 128"/>
            <p:cNvSpPr>
              <a:spLocks noChangeShapeType="1"/>
            </p:cNvSpPr>
            <p:nvPr/>
          </p:nvSpPr>
          <p:spPr bwMode="auto">
            <a:xfrm flipH="1" flipV="1">
              <a:off x="1722" y="202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1" name="Text Box 129"/>
            <p:cNvSpPr txBox="1">
              <a:spLocks noChangeArrowheads="1"/>
            </p:cNvSpPr>
            <p:nvPr/>
          </p:nvSpPr>
          <p:spPr bwMode="auto">
            <a:xfrm rot="1545351">
              <a:off x="1760" y="2016"/>
              <a:ext cx="48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 i="1">
                  <a:latin typeface="Times New Roman" pitchFamily="18" charset="0"/>
                </a:rPr>
                <a:t>For F.V.</a:t>
              </a:r>
            </a:p>
          </p:txBody>
        </p:sp>
      </p:grpSp>
      <p:grpSp>
        <p:nvGrpSpPr>
          <p:cNvPr id="30" name="Group 130"/>
          <p:cNvGrpSpPr>
            <a:grpSpLocks/>
          </p:cNvGrpSpPr>
          <p:nvPr/>
        </p:nvGrpSpPr>
        <p:grpSpPr bwMode="auto">
          <a:xfrm>
            <a:off x="1787525" y="950913"/>
            <a:ext cx="274638" cy="725487"/>
            <a:chOff x="1093" y="203"/>
            <a:chExt cx="200" cy="529"/>
          </a:xfrm>
        </p:grpSpPr>
        <p:sp>
          <p:nvSpPr>
            <p:cNvPr id="31868" name="Line 131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9" name="Text Box 132"/>
            <p:cNvSpPr txBox="1">
              <a:spLocks noChangeArrowheads="1"/>
            </p:cNvSpPr>
            <p:nvPr/>
          </p:nvSpPr>
          <p:spPr bwMode="auto">
            <a:xfrm rot="-5445560">
              <a:off x="936" y="360"/>
              <a:ext cx="514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 i="1">
                  <a:latin typeface="Times New Roman" pitchFamily="18" charset="0"/>
                </a:rPr>
                <a:t>For T.V.</a:t>
              </a:r>
            </a:p>
          </p:txBody>
        </p:sp>
      </p:grpSp>
      <p:grpSp>
        <p:nvGrpSpPr>
          <p:cNvPr id="31" name="Group 133"/>
          <p:cNvGrpSpPr>
            <a:grpSpLocks/>
          </p:cNvGrpSpPr>
          <p:nvPr/>
        </p:nvGrpSpPr>
        <p:grpSpPr bwMode="auto">
          <a:xfrm>
            <a:off x="7723188" y="876300"/>
            <a:ext cx="274637" cy="752475"/>
            <a:chOff x="1095" y="224"/>
            <a:chExt cx="186" cy="508"/>
          </a:xfrm>
        </p:grpSpPr>
        <p:sp>
          <p:nvSpPr>
            <p:cNvPr id="31866" name="Line 134"/>
            <p:cNvSpPr>
              <a:spLocks noChangeShapeType="1"/>
            </p:cNvSpPr>
            <p:nvPr/>
          </p:nvSpPr>
          <p:spPr bwMode="auto">
            <a:xfrm>
              <a:off x="1230" y="336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7" name="Text Box 135"/>
            <p:cNvSpPr txBox="1">
              <a:spLocks noChangeArrowheads="1"/>
            </p:cNvSpPr>
            <p:nvPr/>
          </p:nvSpPr>
          <p:spPr bwMode="auto">
            <a:xfrm rot="-5445560">
              <a:off x="950" y="369"/>
              <a:ext cx="475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 i="1">
                  <a:latin typeface="Times New Roman" pitchFamily="18" charset="0"/>
                </a:rPr>
                <a:t>For T.V.</a:t>
              </a:r>
            </a:p>
          </p:txBody>
        </p:sp>
      </p:grpSp>
      <p:grpSp>
        <p:nvGrpSpPr>
          <p:cNvPr id="31744" name="Group 136"/>
          <p:cNvGrpSpPr>
            <a:grpSpLocks/>
          </p:cNvGrpSpPr>
          <p:nvPr/>
        </p:nvGrpSpPr>
        <p:grpSpPr bwMode="auto">
          <a:xfrm rot="210307">
            <a:off x="8370888" y="2540000"/>
            <a:ext cx="773112" cy="295275"/>
            <a:chOff x="1722" y="2015"/>
            <a:chExt cx="521" cy="199"/>
          </a:xfrm>
        </p:grpSpPr>
        <p:sp>
          <p:nvSpPr>
            <p:cNvPr id="31864" name="Line 137"/>
            <p:cNvSpPr>
              <a:spLocks noChangeShapeType="1"/>
            </p:cNvSpPr>
            <p:nvPr/>
          </p:nvSpPr>
          <p:spPr bwMode="auto">
            <a:xfrm flipH="1" flipV="1">
              <a:off x="1722" y="2022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5" name="Text Box 138"/>
            <p:cNvSpPr txBox="1">
              <a:spLocks noChangeArrowheads="1"/>
            </p:cNvSpPr>
            <p:nvPr/>
          </p:nvSpPr>
          <p:spPr bwMode="auto">
            <a:xfrm rot="1545351">
              <a:off x="1762" y="2015"/>
              <a:ext cx="481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 i="1">
                  <a:latin typeface="Times New Roman" pitchFamily="18" charset="0"/>
                </a:rPr>
                <a:t>For F.V.</a:t>
              </a:r>
            </a:p>
          </p:txBody>
        </p:sp>
      </p:grpSp>
      <p:grpSp>
        <p:nvGrpSpPr>
          <p:cNvPr id="31745" name="Group 139"/>
          <p:cNvGrpSpPr>
            <a:grpSpLocks/>
          </p:cNvGrpSpPr>
          <p:nvPr/>
        </p:nvGrpSpPr>
        <p:grpSpPr bwMode="auto">
          <a:xfrm>
            <a:off x="1162050" y="1990725"/>
            <a:ext cx="1182688" cy="1566863"/>
            <a:chOff x="672" y="1014"/>
            <a:chExt cx="864" cy="1146"/>
          </a:xfrm>
        </p:grpSpPr>
        <p:grpSp>
          <p:nvGrpSpPr>
            <p:cNvPr id="31752" name="Group 140"/>
            <p:cNvGrpSpPr>
              <a:grpSpLocks/>
            </p:cNvGrpSpPr>
            <p:nvPr/>
          </p:nvGrpSpPr>
          <p:grpSpPr bwMode="auto">
            <a:xfrm>
              <a:off x="1272" y="1014"/>
              <a:ext cx="0" cy="624"/>
              <a:chOff x="1272" y="1014"/>
              <a:chExt cx="0" cy="624"/>
            </a:xfrm>
          </p:grpSpPr>
          <p:sp>
            <p:nvSpPr>
              <p:cNvPr id="31862" name="Line 141"/>
              <p:cNvSpPr>
                <a:spLocks noChangeShapeType="1"/>
              </p:cNvSpPr>
              <p:nvPr/>
            </p:nvSpPr>
            <p:spPr bwMode="auto">
              <a:xfrm>
                <a:off x="1272" y="101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3" name="Line 142"/>
              <p:cNvSpPr>
                <a:spLocks noChangeShapeType="1"/>
              </p:cNvSpPr>
              <p:nvPr/>
            </p:nvSpPr>
            <p:spPr bwMode="auto">
              <a:xfrm>
                <a:off x="1272" y="144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3" name="Group 143"/>
            <p:cNvGrpSpPr>
              <a:grpSpLocks/>
            </p:cNvGrpSpPr>
            <p:nvPr/>
          </p:nvGrpSpPr>
          <p:grpSpPr bwMode="auto">
            <a:xfrm>
              <a:off x="672" y="1344"/>
              <a:ext cx="0" cy="624"/>
              <a:chOff x="672" y="1344"/>
              <a:chExt cx="0" cy="624"/>
            </a:xfrm>
          </p:grpSpPr>
          <p:sp>
            <p:nvSpPr>
              <p:cNvPr id="31860" name="Line 144"/>
              <p:cNvSpPr>
                <a:spLocks noChangeShapeType="1"/>
              </p:cNvSpPr>
              <p:nvPr/>
            </p:nvSpPr>
            <p:spPr bwMode="auto">
              <a:xfrm>
                <a:off x="672" y="1344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61" name="Line 145"/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4" name="Group 146"/>
            <p:cNvGrpSpPr>
              <a:grpSpLocks/>
            </p:cNvGrpSpPr>
            <p:nvPr/>
          </p:nvGrpSpPr>
          <p:grpSpPr bwMode="auto">
            <a:xfrm>
              <a:off x="930" y="1536"/>
              <a:ext cx="0" cy="624"/>
              <a:chOff x="930" y="1536"/>
              <a:chExt cx="0" cy="624"/>
            </a:xfrm>
          </p:grpSpPr>
          <p:sp>
            <p:nvSpPr>
              <p:cNvPr id="31858" name="Line 147"/>
              <p:cNvSpPr>
                <a:spLocks noChangeShapeType="1"/>
              </p:cNvSpPr>
              <p:nvPr/>
            </p:nvSpPr>
            <p:spPr bwMode="auto">
              <a:xfrm>
                <a:off x="930" y="15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9" name="Line 148"/>
              <p:cNvSpPr>
                <a:spLocks noChangeShapeType="1"/>
              </p:cNvSpPr>
              <p:nvPr/>
            </p:nvSpPr>
            <p:spPr bwMode="auto">
              <a:xfrm>
                <a:off x="930" y="17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5" name="Group 149"/>
            <p:cNvGrpSpPr>
              <a:grpSpLocks/>
            </p:cNvGrpSpPr>
            <p:nvPr/>
          </p:nvGrpSpPr>
          <p:grpSpPr bwMode="auto">
            <a:xfrm>
              <a:off x="1536" y="1200"/>
              <a:ext cx="0" cy="624"/>
              <a:chOff x="1536" y="1200"/>
              <a:chExt cx="0" cy="624"/>
            </a:xfrm>
          </p:grpSpPr>
          <p:sp>
            <p:nvSpPr>
              <p:cNvPr id="31856" name="Line 150"/>
              <p:cNvSpPr>
                <a:spLocks noChangeShapeType="1"/>
              </p:cNvSpPr>
              <p:nvPr/>
            </p:nvSpPr>
            <p:spPr bwMode="auto">
              <a:xfrm>
                <a:off x="1536" y="1200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57" name="Line 151"/>
              <p:cNvSpPr>
                <a:spLocks noChangeShapeType="1"/>
              </p:cNvSpPr>
              <p:nvPr/>
            </p:nvSpPr>
            <p:spPr bwMode="auto">
              <a:xfrm>
                <a:off x="1536" y="153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756" name="Group 152"/>
          <p:cNvGrpSpPr>
            <a:grpSpLocks/>
          </p:cNvGrpSpPr>
          <p:nvPr/>
        </p:nvGrpSpPr>
        <p:grpSpPr bwMode="auto">
          <a:xfrm>
            <a:off x="427038" y="5210175"/>
            <a:ext cx="2005012" cy="1503363"/>
            <a:chOff x="280" y="3216"/>
            <a:chExt cx="1352" cy="1013"/>
          </a:xfrm>
        </p:grpSpPr>
        <p:sp>
          <p:nvSpPr>
            <p:cNvPr id="31843" name="Rectangle 153"/>
            <p:cNvSpPr>
              <a:spLocks noChangeArrowheads="1"/>
            </p:cNvSpPr>
            <p:nvPr/>
          </p:nvSpPr>
          <p:spPr bwMode="auto">
            <a:xfrm>
              <a:off x="336" y="3453"/>
              <a:ext cx="1296" cy="7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4" name="Rectangle 154"/>
            <p:cNvSpPr>
              <a:spLocks noChangeArrowheads="1"/>
            </p:cNvSpPr>
            <p:nvPr/>
          </p:nvSpPr>
          <p:spPr bwMode="auto">
            <a:xfrm>
              <a:off x="630" y="3648"/>
              <a:ext cx="67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5" name="Line 155"/>
            <p:cNvSpPr>
              <a:spLocks noChangeShapeType="1"/>
            </p:cNvSpPr>
            <p:nvPr/>
          </p:nvSpPr>
          <p:spPr bwMode="auto">
            <a:xfrm flipV="1">
              <a:off x="624" y="321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6" name="Line 156"/>
            <p:cNvSpPr>
              <a:spLocks noChangeShapeType="1"/>
            </p:cNvSpPr>
            <p:nvPr/>
          </p:nvSpPr>
          <p:spPr bwMode="auto">
            <a:xfrm flipV="1">
              <a:off x="1296" y="3216"/>
              <a:ext cx="0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7" name="Text Box 157"/>
            <p:cNvSpPr txBox="1">
              <a:spLocks noChangeArrowheads="1"/>
            </p:cNvSpPr>
            <p:nvPr/>
          </p:nvSpPr>
          <p:spPr bwMode="auto">
            <a:xfrm>
              <a:off x="280" y="4044"/>
              <a:ext cx="255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HP</a:t>
              </a:r>
            </a:p>
          </p:txBody>
        </p:sp>
        <p:sp>
          <p:nvSpPr>
            <p:cNvPr id="31848" name="Text Box 158"/>
            <p:cNvSpPr txBox="1">
              <a:spLocks noChangeArrowheads="1"/>
            </p:cNvSpPr>
            <p:nvPr/>
          </p:nvSpPr>
          <p:spPr bwMode="auto">
            <a:xfrm>
              <a:off x="477" y="356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849" name="Text Box 159"/>
            <p:cNvSpPr txBox="1">
              <a:spLocks noChangeArrowheads="1"/>
            </p:cNvSpPr>
            <p:nvPr/>
          </p:nvSpPr>
          <p:spPr bwMode="auto">
            <a:xfrm>
              <a:off x="478" y="380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850" name="Text Box 160"/>
            <p:cNvSpPr txBox="1">
              <a:spLocks noChangeArrowheads="1"/>
            </p:cNvSpPr>
            <p:nvPr/>
          </p:nvSpPr>
          <p:spPr bwMode="auto">
            <a:xfrm>
              <a:off x="1270" y="3807"/>
              <a:ext cx="17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851" name="Text Box 161"/>
            <p:cNvSpPr txBox="1">
              <a:spLocks noChangeArrowheads="1"/>
            </p:cNvSpPr>
            <p:nvPr/>
          </p:nvSpPr>
          <p:spPr bwMode="auto">
            <a:xfrm>
              <a:off x="1270" y="3567"/>
              <a:ext cx="17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31757" name="Group 162"/>
          <p:cNvGrpSpPr>
            <a:grpSpLocks/>
          </p:cNvGrpSpPr>
          <p:nvPr/>
        </p:nvGrpSpPr>
        <p:grpSpPr bwMode="auto">
          <a:xfrm>
            <a:off x="4354513" y="4724400"/>
            <a:ext cx="3875087" cy="728663"/>
            <a:chOff x="2928" y="2806"/>
            <a:chExt cx="2256" cy="577"/>
          </a:xfrm>
        </p:grpSpPr>
        <p:sp>
          <p:nvSpPr>
            <p:cNvPr id="31833" name="Line 163"/>
            <p:cNvSpPr>
              <a:spLocks noChangeShapeType="1"/>
            </p:cNvSpPr>
            <p:nvPr/>
          </p:nvSpPr>
          <p:spPr bwMode="auto">
            <a:xfrm>
              <a:off x="2928" y="2928"/>
              <a:ext cx="225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4" name="Line 164"/>
            <p:cNvSpPr>
              <a:spLocks noChangeShapeType="1"/>
            </p:cNvSpPr>
            <p:nvPr/>
          </p:nvSpPr>
          <p:spPr bwMode="auto">
            <a:xfrm>
              <a:off x="3168" y="3264"/>
              <a:ext cx="19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5" name="Line 165"/>
            <p:cNvSpPr>
              <a:spLocks noChangeShapeType="1"/>
            </p:cNvSpPr>
            <p:nvPr/>
          </p:nvSpPr>
          <p:spPr bwMode="auto">
            <a:xfrm>
              <a:off x="4752" y="2928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6" name="Line 166"/>
            <p:cNvSpPr>
              <a:spLocks noChangeShapeType="1"/>
            </p:cNvSpPr>
            <p:nvPr/>
          </p:nvSpPr>
          <p:spPr bwMode="auto">
            <a:xfrm>
              <a:off x="4368" y="3264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7" name="Line 167"/>
            <p:cNvSpPr>
              <a:spLocks noChangeShapeType="1"/>
            </p:cNvSpPr>
            <p:nvPr/>
          </p:nvSpPr>
          <p:spPr bwMode="auto">
            <a:xfrm flipH="1">
              <a:off x="4368" y="2928"/>
              <a:ext cx="384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8" name="Line 168"/>
            <p:cNvSpPr>
              <a:spLocks noChangeShapeType="1"/>
            </p:cNvSpPr>
            <p:nvPr/>
          </p:nvSpPr>
          <p:spPr bwMode="auto">
            <a:xfrm flipH="1">
              <a:off x="4560" y="2928"/>
              <a:ext cx="384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9" name="Text Box 169"/>
            <p:cNvSpPr txBox="1">
              <a:spLocks noChangeArrowheads="1"/>
            </p:cNvSpPr>
            <p:nvPr/>
          </p:nvSpPr>
          <p:spPr bwMode="auto">
            <a:xfrm>
              <a:off x="4239" y="3135"/>
              <a:ext cx="207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a</a:t>
              </a:r>
              <a:r>
                <a:rPr lang="en-US" sz="1200" b="0" baseline="-25000">
                  <a:latin typeface="Times New Roman" pitchFamily="18" charset="0"/>
                </a:rPr>
                <a:t>1</a:t>
              </a:r>
              <a:r>
                <a:rPr lang="en-US" sz="1200" b="0">
                  <a:latin typeface="Times New Roman" pitchFamily="18" charset="0"/>
                </a:rPr>
                <a:t>’</a:t>
              </a:r>
              <a:endParaRPr lang="en-US" sz="1200" b="0" baseline="-25000">
                <a:latin typeface="Times New Roman" pitchFamily="18" charset="0"/>
              </a:endParaRPr>
            </a:p>
          </p:txBody>
        </p:sp>
        <p:sp>
          <p:nvSpPr>
            <p:cNvPr id="31840" name="Text Box 170"/>
            <p:cNvSpPr txBox="1">
              <a:spLocks noChangeArrowheads="1"/>
            </p:cNvSpPr>
            <p:nvPr/>
          </p:nvSpPr>
          <p:spPr bwMode="auto">
            <a:xfrm>
              <a:off x="4582" y="2812"/>
              <a:ext cx="21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d</a:t>
              </a:r>
              <a:r>
                <a:rPr lang="en-US" sz="1200" b="0" baseline="-25000">
                  <a:latin typeface="Times New Roman" pitchFamily="18" charset="0"/>
                </a:rPr>
                <a:t>1</a:t>
              </a:r>
              <a:r>
                <a:rPr lang="en-US" sz="1200" b="0">
                  <a:latin typeface="Times New Roman" pitchFamily="18" charset="0"/>
                </a:rPr>
                <a:t>’</a:t>
              </a:r>
              <a:endParaRPr lang="en-US" sz="1200" b="0" baseline="-25000">
                <a:latin typeface="Times New Roman" pitchFamily="18" charset="0"/>
              </a:endParaRPr>
            </a:p>
          </p:txBody>
        </p:sp>
        <p:sp>
          <p:nvSpPr>
            <p:cNvPr id="31841" name="Text Box 171"/>
            <p:cNvSpPr txBox="1">
              <a:spLocks noChangeArrowheads="1"/>
            </p:cNvSpPr>
            <p:nvPr/>
          </p:nvSpPr>
          <p:spPr bwMode="auto">
            <a:xfrm>
              <a:off x="4912" y="2806"/>
              <a:ext cx="20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c</a:t>
              </a:r>
              <a:r>
                <a:rPr lang="en-US" sz="1200" b="0" baseline="-25000">
                  <a:latin typeface="Times New Roman" pitchFamily="18" charset="0"/>
                </a:rPr>
                <a:t>1</a:t>
              </a:r>
              <a:r>
                <a:rPr lang="en-US" sz="1200" b="0">
                  <a:latin typeface="Times New Roman" pitchFamily="18" charset="0"/>
                </a:rPr>
                <a:t>’</a:t>
              </a:r>
              <a:endParaRPr lang="en-US" sz="1200" b="0" baseline="-25000">
                <a:latin typeface="Times New Roman" pitchFamily="18" charset="0"/>
              </a:endParaRPr>
            </a:p>
          </p:txBody>
        </p:sp>
        <p:sp>
          <p:nvSpPr>
            <p:cNvPr id="31842" name="Text Box 172"/>
            <p:cNvSpPr txBox="1">
              <a:spLocks noChangeArrowheads="1"/>
            </p:cNvSpPr>
            <p:nvPr/>
          </p:nvSpPr>
          <p:spPr bwMode="auto">
            <a:xfrm>
              <a:off x="4564" y="3166"/>
              <a:ext cx="21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0">
                  <a:latin typeface="Times New Roman" pitchFamily="18" charset="0"/>
                </a:rPr>
                <a:t>b</a:t>
              </a:r>
              <a:r>
                <a:rPr lang="en-US" sz="1200" b="0" baseline="-25000">
                  <a:latin typeface="Times New Roman" pitchFamily="18" charset="0"/>
                </a:rPr>
                <a:t>1</a:t>
              </a:r>
              <a:r>
                <a:rPr lang="en-US" sz="1200" b="0">
                  <a:latin typeface="Times New Roman" pitchFamily="18" charset="0"/>
                </a:rPr>
                <a:t>’</a:t>
              </a:r>
              <a:endParaRPr lang="en-US" sz="1200" b="0" baseline="-25000">
                <a:latin typeface="Times New Roman" pitchFamily="18" charset="0"/>
              </a:endParaRPr>
            </a:p>
          </p:txBody>
        </p:sp>
      </p:grpSp>
      <p:sp>
        <p:nvSpPr>
          <p:cNvPr id="267437" name="AutoShape 173"/>
          <p:cNvSpPr>
            <a:spLocks noChangeArrowheads="1"/>
          </p:cNvSpPr>
          <p:nvPr/>
        </p:nvSpPr>
        <p:spPr bwMode="auto">
          <a:xfrm rot="19819119" flipH="1">
            <a:off x="1158875" y="2049463"/>
            <a:ext cx="1209675" cy="460375"/>
          </a:xfrm>
          <a:prstGeom prst="parallelogram">
            <a:avLst>
              <a:gd name="adj" fmla="val 46640"/>
            </a:avLst>
          </a:prstGeom>
          <a:solidFill>
            <a:schemeClr val="hlink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438" name="Line 174"/>
          <p:cNvSpPr>
            <a:spLocks noChangeShapeType="1"/>
          </p:cNvSpPr>
          <p:nvPr/>
        </p:nvSpPr>
        <p:spPr bwMode="auto">
          <a:xfrm flipV="1">
            <a:off x="6564313" y="2643188"/>
            <a:ext cx="2762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8" name="Group 175"/>
          <p:cNvGrpSpPr>
            <a:grpSpLocks/>
          </p:cNvGrpSpPr>
          <p:nvPr/>
        </p:nvGrpSpPr>
        <p:grpSpPr bwMode="auto">
          <a:xfrm>
            <a:off x="1844675" y="4711700"/>
            <a:ext cx="3489325" cy="2001838"/>
            <a:chOff x="1104" y="2880"/>
            <a:chExt cx="2352" cy="1349"/>
          </a:xfrm>
        </p:grpSpPr>
        <p:grpSp>
          <p:nvGrpSpPr>
            <p:cNvPr id="31759" name="Group 176"/>
            <p:cNvGrpSpPr>
              <a:grpSpLocks/>
            </p:cNvGrpSpPr>
            <p:nvPr/>
          </p:nvGrpSpPr>
          <p:grpSpPr bwMode="auto">
            <a:xfrm>
              <a:off x="1104" y="3456"/>
              <a:ext cx="2352" cy="773"/>
              <a:chOff x="1104" y="3456"/>
              <a:chExt cx="2352" cy="773"/>
            </a:xfrm>
          </p:grpSpPr>
          <p:sp>
            <p:nvSpPr>
              <p:cNvPr id="31823" name="Rectangle 177"/>
              <p:cNvSpPr>
                <a:spLocks noChangeArrowheads="1"/>
              </p:cNvSpPr>
              <p:nvPr/>
            </p:nvSpPr>
            <p:spPr bwMode="auto">
              <a:xfrm>
                <a:off x="2160" y="3456"/>
                <a:ext cx="1296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4" name="Rectangle 178"/>
              <p:cNvSpPr>
                <a:spLocks noChangeArrowheads="1"/>
              </p:cNvSpPr>
              <p:nvPr/>
            </p:nvSpPr>
            <p:spPr bwMode="auto">
              <a:xfrm>
                <a:off x="2550" y="3648"/>
                <a:ext cx="522" cy="2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5" name="Text Box 179"/>
              <p:cNvSpPr txBox="1">
                <a:spLocks noChangeArrowheads="1"/>
              </p:cNvSpPr>
              <p:nvPr/>
            </p:nvSpPr>
            <p:spPr bwMode="auto">
              <a:xfrm>
                <a:off x="2105" y="4044"/>
                <a:ext cx="255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200" b="0">
                    <a:latin typeface="Times New Roman" pitchFamily="18" charset="0"/>
                  </a:rPr>
                  <a:t>HP</a:t>
                </a:r>
              </a:p>
            </p:txBody>
          </p:sp>
          <p:grpSp>
            <p:nvGrpSpPr>
              <p:cNvPr id="31760" name="Group 180"/>
              <p:cNvGrpSpPr>
                <a:grpSpLocks/>
              </p:cNvGrpSpPr>
              <p:nvPr/>
            </p:nvGrpSpPr>
            <p:grpSpPr bwMode="auto">
              <a:xfrm>
                <a:off x="2400" y="3555"/>
                <a:ext cx="840" cy="486"/>
                <a:chOff x="2400" y="3555"/>
                <a:chExt cx="840" cy="486"/>
              </a:xfrm>
            </p:grpSpPr>
            <p:sp>
              <p:nvSpPr>
                <p:cNvPr id="31829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2400" y="3567"/>
                  <a:ext cx="205" cy="1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a</a:t>
                  </a:r>
                  <a:r>
                    <a:rPr lang="en-US" sz="1200" b="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1830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401" y="3854"/>
                  <a:ext cx="210" cy="1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b</a:t>
                  </a:r>
                  <a:r>
                    <a:rPr lang="en-US" sz="1200" b="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183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024" y="3855"/>
                  <a:ext cx="204" cy="1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c</a:t>
                  </a:r>
                  <a:r>
                    <a:rPr lang="en-US" sz="1200" b="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183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030" y="3555"/>
                  <a:ext cx="210" cy="1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200" b="0">
                      <a:latin typeface="Times New Roman" pitchFamily="18" charset="0"/>
                    </a:rPr>
                    <a:t>d</a:t>
                  </a:r>
                  <a:r>
                    <a:rPr lang="en-US" sz="1200" b="0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31827" name="Line 185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8" name="Line 186"/>
              <p:cNvSpPr>
                <a:spLocks noChangeShapeType="1"/>
              </p:cNvSpPr>
              <p:nvPr/>
            </p:nvSpPr>
            <p:spPr bwMode="auto">
              <a:xfrm>
                <a:off x="1104" y="3936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21" name="Line 187"/>
            <p:cNvSpPr>
              <a:spLocks noChangeShapeType="1"/>
            </p:cNvSpPr>
            <p:nvPr/>
          </p:nvSpPr>
          <p:spPr bwMode="auto">
            <a:xfrm>
              <a:off x="2544" y="321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2" name="Line 188"/>
            <p:cNvSpPr>
              <a:spLocks noChangeShapeType="1"/>
            </p:cNvSpPr>
            <p:nvPr/>
          </p:nvSpPr>
          <p:spPr bwMode="auto">
            <a:xfrm>
              <a:off x="3072" y="288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7453" name="Line 189"/>
          <p:cNvSpPr>
            <a:spLocks noChangeShapeType="1"/>
          </p:cNvSpPr>
          <p:nvPr/>
        </p:nvSpPr>
        <p:spPr bwMode="auto">
          <a:xfrm flipH="1">
            <a:off x="6523038" y="2832100"/>
            <a:ext cx="142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454" name="WordArt 190"/>
          <p:cNvSpPr>
            <a:spLocks noChangeArrowheads="1" noChangeShapeType="1" noTextEdit="1"/>
          </p:cNvSpPr>
          <p:nvPr/>
        </p:nvSpPr>
        <p:spPr bwMode="auto">
          <a:xfrm rot="132865">
            <a:off x="3800475" y="1541463"/>
            <a:ext cx="260350" cy="2635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"/>
                <a:cs typeface="Arial"/>
              </a:rPr>
              <a:t>FV-2</a:t>
            </a:r>
          </a:p>
        </p:txBody>
      </p:sp>
      <p:sp>
        <p:nvSpPr>
          <p:cNvPr id="267455" name="WordArt 191" descr="Paper bag"/>
          <p:cNvSpPr>
            <a:spLocks noChangeArrowheads="1" noChangeShapeType="1" noTextEdit="1"/>
          </p:cNvSpPr>
          <p:nvPr/>
        </p:nvSpPr>
        <p:spPr bwMode="auto">
          <a:xfrm rot="-2035882">
            <a:off x="4848225" y="3236913"/>
            <a:ext cx="339725" cy="146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636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8"/>
                  <a:srcRect/>
                  <a:tile tx="0" ty="0" sx="100000" sy="100000" flip="none" algn="tl"/>
                </a:blipFill>
                <a:latin typeface="Arial"/>
                <a:cs typeface="Arial"/>
              </a:rPr>
              <a:t>T V-2</a:t>
            </a:r>
          </a:p>
        </p:txBody>
      </p:sp>
      <p:grpSp>
        <p:nvGrpSpPr>
          <p:cNvPr id="31761" name="Group 192"/>
          <p:cNvGrpSpPr>
            <a:grpSpLocks/>
          </p:cNvGrpSpPr>
          <p:nvPr/>
        </p:nvGrpSpPr>
        <p:grpSpPr bwMode="auto">
          <a:xfrm>
            <a:off x="1600200" y="14288"/>
            <a:ext cx="5638800" cy="381000"/>
            <a:chOff x="1008" y="9"/>
            <a:chExt cx="3552" cy="240"/>
          </a:xfrm>
        </p:grpSpPr>
        <p:sp>
          <p:nvSpPr>
            <p:cNvPr id="31818" name="Rectangle 193"/>
            <p:cNvSpPr>
              <a:spLocks noChangeArrowheads="1"/>
            </p:cNvSpPr>
            <p:nvPr/>
          </p:nvSpPr>
          <p:spPr bwMode="auto">
            <a:xfrm>
              <a:off x="1008" y="9"/>
              <a:ext cx="355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9" name="Text Box 194"/>
            <p:cNvSpPr txBox="1">
              <a:spLocks noChangeArrowheads="1"/>
            </p:cNvSpPr>
            <p:nvPr/>
          </p:nvSpPr>
          <p:spPr bwMode="auto">
            <a:xfrm>
              <a:off x="1094" y="18"/>
              <a:ext cx="34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solidFill>
                    <a:srgbClr val="FFFF66"/>
                  </a:solidFill>
                  <a:latin typeface="Arial" pitchFamily="34" charset="0"/>
                </a:rPr>
                <a:t>CASE OF A RECTANGLE – OBSERVE AND NOTE ALL STEPS.</a:t>
              </a:r>
            </a:p>
          </p:txBody>
        </p:sp>
      </p:grpSp>
      <p:sp>
        <p:nvSpPr>
          <p:cNvPr id="267459" name="Text Box 195"/>
          <p:cNvSpPr txBox="1">
            <a:spLocks noChangeArrowheads="1"/>
          </p:cNvSpPr>
          <p:nvPr/>
        </p:nvSpPr>
        <p:spPr bwMode="auto">
          <a:xfrm>
            <a:off x="128588" y="438150"/>
            <a:ext cx="26241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SURFACE </a:t>
            </a:r>
            <a:r>
              <a:rPr lang="en-US" sz="1400">
                <a:solidFill>
                  <a:srgbClr val="CC0066"/>
                </a:solidFill>
                <a:latin typeface="Arial" pitchFamily="34" charset="0"/>
              </a:rPr>
              <a:t>PARALLEL</a:t>
            </a:r>
            <a:r>
              <a:rPr lang="en-US" sz="1400" b="0">
                <a:latin typeface="Arial" pitchFamily="34" charset="0"/>
              </a:rPr>
              <a:t> </a:t>
            </a:r>
            <a:r>
              <a:rPr lang="en-US" sz="1400" b="0">
                <a:solidFill>
                  <a:srgbClr val="CC0066"/>
                </a:solidFill>
                <a:latin typeface="Arial" pitchFamily="34" charset="0"/>
              </a:rPr>
              <a:t>TO HP</a:t>
            </a:r>
          </a:p>
          <a:p>
            <a:pPr algn="ctr" eaLnBrk="1" hangingPunct="1"/>
            <a:r>
              <a:rPr lang="en-US" sz="1200" b="0" i="1">
                <a:latin typeface="Arial" pitchFamily="34" charset="0"/>
              </a:rPr>
              <a:t>PICTORIAL PRESENTATION</a:t>
            </a:r>
          </a:p>
        </p:txBody>
      </p:sp>
      <p:sp>
        <p:nvSpPr>
          <p:cNvPr id="267460" name="Text Box 196"/>
          <p:cNvSpPr txBox="1">
            <a:spLocks noChangeArrowheads="1"/>
          </p:cNvSpPr>
          <p:nvPr/>
        </p:nvSpPr>
        <p:spPr bwMode="auto">
          <a:xfrm>
            <a:off x="3260725" y="428625"/>
            <a:ext cx="25161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SURFACE </a:t>
            </a:r>
            <a:r>
              <a:rPr lang="en-US" sz="1400">
                <a:solidFill>
                  <a:srgbClr val="CC0066"/>
                </a:solidFill>
                <a:latin typeface="Arial" pitchFamily="34" charset="0"/>
              </a:rPr>
              <a:t>INCLINED</a:t>
            </a:r>
            <a:r>
              <a:rPr lang="en-US" sz="1400" b="0">
                <a:latin typeface="Arial" pitchFamily="34" charset="0"/>
              </a:rPr>
              <a:t> </a:t>
            </a:r>
            <a:r>
              <a:rPr lang="en-US" sz="1400" b="0">
                <a:solidFill>
                  <a:srgbClr val="CC0066"/>
                </a:solidFill>
                <a:latin typeface="Arial" pitchFamily="34" charset="0"/>
              </a:rPr>
              <a:t>TO HP</a:t>
            </a:r>
          </a:p>
          <a:p>
            <a:pPr algn="ctr" eaLnBrk="1" hangingPunct="1"/>
            <a:r>
              <a:rPr lang="en-US" sz="1200" b="0" i="1">
                <a:latin typeface="Arial" pitchFamily="34" charset="0"/>
              </a:rPr>
              <a:t>PICTORIAL PRESENTATION</a:t>
            </a:r>
          </a:p>
        </p:txBody>
      </p:sp>
      <p:sp>
        <p:nvSpPr>
          <p:cNvPr id="267461" name="Text Box 197"/>
          <p:cNvSpPr txBox="1">
            <a:spLocks noChangeArrowheads="1"/>
          </p:cNvSpPr>
          <p:nvPr/>
        </p:nvSpPr>
        <p:spPr bwMode="auto">
          <a:xfrm>
            <a:off x="5883275" y="409575"/>
            <a:ext cx="316706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CC0066"/>
                </a:solidFill>
                <a:latin typeface="Arial" pitchFamily="34" charset="0"/>
              </a:rPr>
              <a:t>ONE SMALL SIDE INCLINED </a:t>
            </a:r>
            <a:r>
              <a:rPr lang="en-US" sz="1400" b="0">
                <a:solidFill>
                  <a:srgbClr val="CC0066"/>
                </a:solidFill>
                <a:latin typeface="Arial" pitchFamily="34" charset="0"/>
              </a:rPr>
              <a:t>TO VP</a:t>
            </a:r>
          </a:p>
          <a:p>
            <a:pPr algn="ctr" eaLnBrk="1" hangingPunct="1"/>
            <a:r>
              <a:rPr lang="en-US" sz="1200" b="0" i="1">
                <a:latin typeface="Arial" pitchFamily="34" charset="0"/>
              </a:rPr>
              <a:t>PICTORIAL PRESENTATION</a:t>
            </a:r>
          </a:p>
        </p:txBody>
      </p:sp>
      <p:sp>
        <p:nvSpPr>
          <p:cNvPr id="267462" name="Text Box 198"/>
          <p:cNvSpPr txBox="1">
            <a:spLocks noChangeArrowheads="1"/>
          </p:cNvSpPr>
          <p:nvPr/>
        </p:nvSpPr>
        <p:spPr bwMode="auto">
          <a:xfrm>
            <a:off x="704850" y="3962400"/>
            <a:ext cx="16462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u="sng">
                <a:solidFill>
                  <a:srgbClr val="CC0066"/>
                </a:solidFill>
                <a:latin typeface="Arial" pitchFamily="34" charset="0"/>
              </a:rPr>
              <a:t>ORTHOGRAPHIC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TV-True Shape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  FV- Line // to xy </a:t>
            </a:r>
          </a:p>
        </p:txBody>
      </p:sp>
      <p:sp>
        <p:nvSpPr>
          <p:cNvPr id="267463" name="Text Box 199"/>
          <p:cNvSpPr txBox="1">
            <a:spLocks noChangeArrowheads="1"/>
          </p:cNvSpPr>
          <p:nvPr/>
        </p:nvSpPr>
        <p:spPr bwMode="auto">
          <a:xfrm>
            <a:off x="3470275" y="3962400"/>
            <a:ext cx="18399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u="sng">
                <a:solidFill>
                  <a:srgbClr val="CC0066"/>
                </a:solidFill>
                <a:latin typeface="Arial" pitchFamily="34" charset="0"/>
              </a:rPr>
              <a:t>ORTHOGRAPHIC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FV- Inclined to XY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TV- Reduced Shape </a:t>
            </a:r>
          </a:p>
        </p:txBody>
      </p:sp>
      <p:sp>
        <p:nvSpPr>
          <p:cNvPr id="267464" name="Text Box 200"/>
          <p:cNvSpPr txBox="1">
            <a:spLocks noChangeArrowheads="1"/>
          </p:cNvSpPr>
          <p:nvPr/>
        </p:nvSpPr>
        <p:spPr bwMode="auto">
          <a:xfrm>
            <a:off x="6345238" y="3933825"/>
            <a:ext cx="18002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u="sng">
                <a:solidFill>
                  <a:srgbClr val="CC0066"/>
                </a:solidFill>
                <a:latin typeface="Arial" pitchFamily="34" charset="0"/>
              </a:rPr>
              <a:t>ORTHOGRAPHIC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FV- Apparent Shape</a:t>
            </a:r>
          </a:p>
          <a:p>
            <a:pPr algn="ctr" eaLnBrk="1" hangingPunct="1"/>
            <a:r>
              <a:rPr lang="en-US" sz="1400" b="0">
                <a:latin typeface="Arial" pitchFamily="34" charset="0"/>
              </a:rPr>
              <a:t>TV-Previous Shape </a:t>
            </a:r>
          </a:p>
        </p:txBody>
      </p:sp>
      <p:sp>
        <p:nvSpPr>
          <p:cNvPr id="267465" name="AutoShape 201"/>
          <p:cNvSpPr>
            <a:spLocks noChangeArrowheads="1"/>
          </p:cNvSpPr>
          <p:nvPr/>
        </p:nvSpPr>
        <p:spPr bwMode="auto">
          <a:xfrm>
            <a:off x="533400" y="3657600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466" name="AutoShape 202"/>
          <p:cNvSpPr>
            <a:spLocks noChangeArrowheads="1"/>
          </p:cNvSpPr>
          <p:nvPr/>
        </p:nvSpPr>
        <p:spPr bwMode="auto">
          <a:xfrm>
            <a:off x="3352800" y="3657600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467" name="AutoShape 203"/>
          <p:cNvSpPr>
            <a:spLocks noChangeArrowheads="1"/>
          </p:cNvSpPr>
          <p:nvPr/>
        </p:nvSpPr>
        <p:spPr bwMode="auto">
          <a:xfrm>
            <a:off x="8153400" y="3810000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62" name="Group 204"/>
          <p:cNvGrpSpPr>
            <a:grpSpLocks/>
          </p:cNvGrpSpPr>
          <p:nvPr/>
        </p:nvGrpSpPr>
        <p:grpSpPr bwMode="auto">
          <a:xfrm>
            <a:off x="2514600" y="6324600"/>
            <a:ext cx="457200" cy="457200"/>
            <a:chOff x="1584" y="3120"/>
            <a:chExt cx="288" cy="288"/>
          </a:xfrm>
        </p:grpSpPr>
        <p:sp>
          <p:nvSpPr>
            <p:cNvPr id="31816" name="Oval 205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7" name="Text Box 206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31763" name="Group 207"/>
          <p:cNvGrpSpPr>
            <a:grpSpLocks/>
          </p:cNvGrpSpPr>
          <p:nvPr/>
        </p:nvGrpSpPr>
        <p:grpSpPr bwMode="auto">
          <a:xfrm>
            <a:off x="5410200" y="6324600"/>
            <a:ext cx="457200" cy="457200"/>
            <a:chOff x="1584" y="3120"/>
            <a:chExt cx="288" cy="288"/>
          </a:xfrm>
        </p:grpSpPr>
        <p:sp>
          <p:nvSpPr>
            <p:cNvPr id="31814" name="Oval 208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5" name="Text Box 209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31764" name="Group 210"/>
          <p:cNvGrpSpPr>
            <a:grpSpLocks/>
          </p:cNvGrpSpPr>
          <p:nvPr/>
        </p:nvGrpSpPr>
        <p:grpSpPr bwMode="auto">
          <a:xfrm>
            <a:off x="8305800" y="6248400"/>
            <a:ext cx="457200" cy="457200"/>
            <a:chOff x="1584" y="3120"/>
            <a:chExt cx="288" cy="288"/>
          </a:xfrm>
        </p:grpSpPr>
        <p:sp>
          <p:nvSpPr>
            <p:cNvPr id="31812" name="Oval 211"/>
            <p:cNvSpPr>
              <a:spLocks noChangeArrowheads="1"/>
            </p:cNvSpPr>
            <p:nvPr/>
          </p:nvSpPr>
          <p:spPr bwMode="auto">
            <a:xfrm>
              <a:off x="1584" y="3120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3" name="Text Box 212"/>
            <p:cNvSpPr txBox="1">
              <a:spLocks noChangeArrowheads="1"/>
            </p:cNvSpPr>
            <p:nvPr/>
          </p:nvSpPr>
          <p:spPr bwMode="auto">
            <a:xfrm>
              <a:off x="1625" y="315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Arial" pitchFamily="34" charset="0"/>
                </a:rPr>
                <a:t>C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79200" y="2622960"/>
              <a:ext cx="2679840" cy="28458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960" y="2620080"/>
                <a:ext cx="2686680" cy="28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7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7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7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7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26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6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6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6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7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7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67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67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6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6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7" dur="500"/>
                                        <p:tgtEl>
                                          <p:spTgt spid="3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67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6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6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67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67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6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6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67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67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6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6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08" grpId="0" animBg="1"/>
      <p:bldP spid="267309" grpId="0" animBg="1"/>
      <p:bldP spid="267325" grpId="0" animBg="1"/>
      <p:bldP spid="267336" grpId="0" animBg="1"/>
      <p:bldP spid="267342" grpId="0" animBg="1"/>
      <p:bldP spid="267361" grpId="0" animBg="1"/>
      <p:bldP spid="267362" grpId="0" animBg="1"/>
      <p:bldP spid="267379" grpId="0" animBg="1"/>
      <p:bldP spid="267385" grpId="0" animBg="1"/>
      <p:bldP spid="267386" grpId="0" animBg="1"/>
      <p:bldP spid="267437" grpId="0" animBg="1"/>
      <p:bldP spid="267438" grpId="0" animBg="1"/>
      <p:bldP spid="267453" grpId="0" animBg="1"/>
      <p:bldP spid="267454" grpId="0" animBg="1"/>
      <p:bldP spid="267455" grpId="0" animBg="1"/>
      <p:bldP spid="267459" grpId="0" autoUpdateAnimBg="0"/>
      <p:bldP spid="267460" grpId="0" autoUpdateAnimBg="0"/>
      <p:bldP spid="267461" grpId="0" autoUpdateAnimBg="0"/>
      <p:bldP spid="267462" grpId="0" autoUpdateAnimBg="0"/>
      <p:bldP spid="267463" grpId="0" autoUpdateAnimBg="0"/>
      <p:bldP spid="267464" grpId="0" autoUpdateAnimBg="0"/>
      <p:bldP spid="267465" grpId="0" animBg="1"/>
      <p:bldP spid="267466" grpId="0" animBg="1"/>
      <p:bldP spid="2674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0" y="5486400"/>
            <a:ext cx="9144000" cy="685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0" y="4724400"/>
            <a:ext cx="9144000" cy="762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1752600"/>
            <a:ext cx="9144000" cy="297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515938" y="152400"/>
            <a:ext cx="8628062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1800" i="1">
                <a:solidFill>
                  <a:srgbClr val="CC0066"/>
                </a:solidFill>
                <a:latin typeface="Arial" pitchFamily="34" charset="0"/>
              </a:rPr>
              <a:t>PROCEDURE OF SOLVING THE PROBLEM:</a:t>
            </a:r>
          </a:p>
          <a:p>
            <a:pPr marL="457200" indent="-457200" eaLnBrk="1" hangingPunct="1"/>
            <a:r>
              <a:rPr lang="en-US" sz="1400">
                <a:latin typeface="Arial" pitchFamily="34" charset="0"/>
              </a:rPr>
              <a:t>IN THREE STEPS EACH PROBLEM CAN BE SOLVED</a:t>
            </a:r>
            <a:r>
              <a:rPr lang="en-US" sz="1800" b="0">
                <a:latin typeface="Arial" pitchFamily="34" charset="0"/>
              </a:rPr>
              <a:t>:</a:t>
            </a:r>
            <a:r>
              <a:rPr lang="en-US" sz="1800">
                <a:solidFill>
                  <a:srgbClr val="FF3300"/>
                </a:solidFill>
                <a:latin typeface="Arial" pitchFamily="34" charset="0"/>
              </a:rPr>
              <a:t>( As Shown In Previous Illustration )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STEP 1.</a:t>
            </a:r>
            <a:r>
              <a:rPr lang="en-US" sz="1800" b="0">
                <a:latin typeface="Arial" pitchFamily="34" charset="0"/>
              </a:rPr>
              <a:t> </a:t>
            </a:r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Assume suitable conditions &amp; draw Fv &amp; Tv of initial position. 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STEP 2.</a:t>
            </a:r>
            <a:r>
              <a:rPr lang="en-US" sz="1800" b="0">
                <a:latin typeface="Arial" pitchFamily="34" charset="0"/>
              </a:rPr>
              <a:t> </a:t>
            </a:r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Now consider surface inclination &amp; draw 2</a:t>
            </a:r>
            <a:r>
              <a:rPr lang="en-US" sz="1800" b="0" baseline="30000">
                <a:solidFill>
                  <a:schemeClr val="accent2"/>
                </a:solidFill>
                <a:latin typeface="Arial" pitchFamily="34" charset="0"/>
              </a:rPr>
              <a:t>nd</a:t>
            </a:r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 Fv &amp; Tv.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STEP 3.</a:t>
            </a:r>
            <a:r>
              <a:rPr lang="en-US" sz="1800" b="0">
                <a:latin typeface="Arial" pitchFamily="34" charset="0"/>
              </a:rPr>
              <a:t> </a:t>
            </a:r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After this,consider side/edge inclination and draw 3</a:t>
            </a:r>
            <a:r>
              <a:rPr lang="en-US" sz="1800" b="0" baseline="30000">
                <a:solidFill>
                  <a:schemeClr val="accent2"/>
                </a:solidFill>
                <a:latin typeface="Arial" pitchFamily="34" charset="0"/>
              </a:rPr>
              <a:t>rd</a:t>
            </a:r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 ( final) Fv &amp; Tv.</a:t>
            </a:r>
          </a:p>
          <a:p>
            <a:pPr marL="457200" indent="-457200" eaLnBrk="1" hangingPunct="1"/>
            <a:endParaRPr lang="en-US" sz="1800">
              <a:solidFill>
                <a:srgbClr val="339933"/>
              </a:solidFill>
              <a:latin typeface="Arial" pitchFamily="34" charset="0"/>
            </a:endParaRPr>
          </a:p>
          <a:p>
            <a:pPr marL="457200" indent="-457200" eaLnBrk="1" hangingPunct="1"/>
            <a:r>
              <a:rPr lang="en-US" sz="1800">
                <a:solidFill>
                  <a:srgbClr val="339933"/>
                </a:solidFill>
                <a:latin typeface="Arial" pitchFamily="34" charset="0"/>
              </a:rPr>
              <a:t>ASSUMPTIONS FOR INITIAL POSITION:</a:t>
            </a:r>
          </a:p>
          <a:p>
            <a:pPr marL="457200" indent="-457200" eaLnBrk="1" hangingPunct="1"/>
            <a:r>
              <a:rPr lang="en-US" sz="1800" b="0">
                <a:latin typeface="Arial" pitchFamily="34" charset="0"/>
              </a:rPr>
              <a:t>(Initial Position means assuming surface // to HP or VP)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1.If in problem surface is inclined to HP – assume it // HP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              Or   If surface is inclined to VP  – assume it // to VP </a:t>
            </a:r>
          </a:p>
          <a:p>
            <a:pPr marL="457200" indent="-457200" eaLnBrk="1" hangingPunct="1"/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2. Now if surface is assumed // to HP- It’s TV will show True Shape.</a:t>
            </a:r>
          </a:p>
          <a:p>
            <a:pPr marL="457200" indent="-457200" eaLnBrk="1" hangingPunct="1"/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    And  If surface is assumed // to VP – It’s FV will show True Shape. </a:t>
            </a:r>
          </a:p>
          <a:p>
            <a:pPr marL="457200" indent="-457200" eaLnBrk="1" hangingPunct="1"/>
            <a:r>
              <a:rPr lang="en-US" sz="1800" b="0">
                <a:solidFill>
                  <a:srgbClr val="CC0066"/>
                </a:solidFill>
                <a:latin typeface="Arial" pitchFamily="34" charset="0"/>
              </a:rPr>
              <a:t>3. Hence begin with drawing TV or FV as True Shape.</a:t>
            </a:r>
          </a:p>
          <a:p>
            <a:pPr marL="457200" indent="-457200" eaLnBrk="1" hangingPunct="1"/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4. While drawing this True Shape – </a:t>
            </a:r>
          </a:p>
          <a:p>
            <a:pPr marL="457200" indent="-457200" eaLnBrk="1" hangingPunct="1"/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    keep one side/edge ( which is making inclination) perpendicular to xy line</a:t>
            </a:r>
          </a:p>
          <a:p>
            <a:pPr marL="457200" indent="-457200" eaLnBrk="1" hangingPunct="1"/>
            <a:r>
              <a:rPr lang="en-US" sz="1800" b="0">
                <a:solidFill>
                  <a:schemeClr val="accent2"/>
                </a:solidFill>
                <a:latin typeface="Arial" pitchFamily="34" charset="0"/>
              </a:rPr>
              <a:t>    ( similar to pair no.         on previous page illustration ).</a:t>
            </a:r>
          </a:p>
          <a:p>
            <a:pPr marL="457200" indent="-457200" eaLnBrk="1" hangingPunct="1"/>
            <a:r>
              <a:rPr lang="en-US" sz="1800" b="0">
                <a:latin typeface="Arial" pitchFamily="34" charset="0"/>
              </a:rPr>
              <a:t>    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38450" y="4343400"/>
            <a:ext cx="381000" cy="381000"/>
            <a:chOff x="1932" y="2904"/>
            <a:chExt cx="240" cy="240"/>
          </a:xfrm>
        </p:grpSpPr>
        <p:sp>
          <p:nvSpPr>
            <p:cNvPr id="187418" name="Oval 8"/>
            <p:cNvSpPr>
              <a:spLocks noChangeArrowheads="1"/>
            </p:cNvSpPr>
            <p:nvPr/>
          </p:nvSpPr>
          <p:spPr bwMode="auto">
            <a:xfrm>
              <a:off x="1932" y="2904"/>
              <a:ext cx="240" cy="24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419" name="Text Box 9"/>
            <p:cNvSpPr txBox="1">
              <a:spLocks noChangeArrowheads="1"/>
            </p:cNvSpPr>
            <p:nvPr/>
          </p:nvSpPr>
          <p:spPr bwMode="auto">
            <a:xfrm>
              <a:off x="1966" y="2935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400" y="4800600"/>
            <a:ext cx="9193213" cy="636588"/>
            <a:chOff x="-7" y="3295"/>
            <a:chExt cx="5791" cy="401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248" y="3456"/>
              <a:ext cx="240" cy="240"/>
              <a:chOff x="1932" y="2904"/>
              <a:chExt cx="240" cy="240"/>
            </a:xfrm>
          </p:grpSpPr>
          <p:sp>
            <p:nvSpPr>
              <p:cNvPr id="187416" name="Oval 12"/>
              <p:cNvSpPr>
                <a:spLocks noChangeArrowheads="1"/>
              </p:cNvSpPr>
              <p:nvPr/>
            </p:nvSpPr>
            <p:spPr bwMode="auto">
              <a:xfrm>
                <a:off x="1932" y="2904"/>
                <a:ext cx="240" cy="24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17" name="Text Box 13"/>
              <p:cNvSpPr txBox="1">
                <a:spLocks noChangeArrowheads="1"/>
              </p:cNvSpPr>
              <p:nvPr/>
            </p:nvSpPr>
            <p:spPr bwMode="auto">
              <a:xfrm>
                <a:off x="1966" y="2935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pitchFamily="34" charset="0"/>
                  </a:rPr>
                  <a:t>B</a:t>
                </a:r>
              </a:p>
            </p:txBody>
          </p:sp>
        </p:grpSp>
        <p:sp>
          <p:nvSpPr>
            <p:cNvPr id="187415" name="Text Box 14"/>
            <p:cNvSpPr txBox="1">
              <a:spLocks noChangeArrowheads="1"/>
            </p:cNvSpPr>
            <p:nvPr/>
          </p:nvSpPr>
          <p:spPr bwMode="auto">
            <a:xfrm>
              <a:off x="-7" y="3295"/>
              <a:ext cx="57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FF3399"/>
                  </a:solidFill>
                  <a:latin typeface="Arial" pitchFamily="34" charset="0"/>
                </a:rPr>
                <a:t>Now Complete STEP 2. By making surface inclined to the resp plane &amp; project it’s other view.</a:t>
              </a:r>
            </a:p>
            <a:p>
              <a:pPr algn="ctr" eaLnBrk="1" hangingPunct="1"/>
              <a:r>
                <a:rPr lang="en-US" i="1">
                  <a:solidFill>
                    <a:srgbClr val="FF3399"/>
                  </a:solidFill>
                  <a:latin typeface="Arial" pitchFamily="34" charset="0"/>
                </a:rPr>
                <a:t>(Ref. 2</a:t>
              </a:r>
              <a:r>
                <a:rPr lang="en-US" i="1" baseline="30000">
                  <a:solidFill>
                    <a:srgbClr val="FF3399"/>
                  </a:solidFill>
                  <a:latin typeface="Arial" pitchFamily="34" charset="0"/>
                </a:rPr>
                <a:t>nd</a:t>
              </a:r>
              <a:r>
                <a:rPr lang="en-US" i="1">
                  <a:solidFill>
                    <a:srgbClr val="FF3399"/>
                  </a:solidFill>
                  <a:latin typeface="Arial" pitchFamily="34" charset="0"/>
                </a:rPr>
                <a:t> pair            on previous page illustration</a:t>
              </a:r>
              <a:r>
                <a:rPr lang="en-US" sz="1400" b="0">
                  <a:latin typeface="Arial" pitchFamily="34" charset="0"/>
                </a:rPr>
                <a:t> )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22238" y="5486400"/>
            <a:ext cx="8934450" cy="647700"/>
            <a:chOff x="77" y="3744"/>
            <a:chExt cx="5628" cy="408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256" y="3912"/>
              <a:ext cx="240" cy="240"/>
              <a:chOff x="1932" y="2904"/>
              <a:chExt cx="240" cy="240"/>
            </a:xfrm>
          </p:grpSpPr>
          <p:sp>
            <p:nvSpPr>
              <p:cNvPr id="187412" name="Oval 17"/>
              <p:cNvSpPr>
                <a:spLocks noChangeArrowheads="1"/>
              </p:cNvSpPr>
              <p:nvPr/>
            </p:nvSpPr>
            <p:spPr bwMode="auto">
              <a:xfrm>
                <a:off x="1932" y="2904"/>
                <a:ext cx="240" cy="24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413" name="Text Box 18"/>
              <p:cNvSpPr txBox="1">
                <a:spLocks noChangeArrowheads="1"/>
              </p:cNvSpPr>
              <p:nvPr/>
            </p:nvSpPr>
            <p:spPr bwMode="auto">
              <a:xfrm>
                <a:off x="1966" y="2935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pitchFamily="34" charset="0"/>
                  </a:rPr>
                  <a:t>C</a:t>
                </a:r>
              </a:p>
            </p:txBody>
          </p:sp>
        </p:grpSp>
        <p:sp>
          <p:nvSpPr>
            <p:cNvPr id="187411" name="Text Box 19"/>
            <p:cNvSpPr txBox="1">
              <a:spLocks noChangeArrowheads="1"/>
            </p:cNvSpPr>
            <p:nvPr/>
          </p:nvSpPr>
          <p:spPr bwMode="auto">
            <a:xfrm>
              <a:off x="77" y="3744"/>
              <a:ext cx="56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Now Complete STEP 3. By making side inclined to the resp plane  &amp; project it’s other view.</a:t>
              </a:r>
            </a:p>
            <a:p>
              <a:pPr algn="ctr" eaLnBrk="1" hangingPunct="1"/>
              <a:r>
                <a:rPr lang="en-US" i="1">
                  <a:solidFill>
                    <a:schemeClr val="accent2"/>
                  </a:solidFill>
                  <a:latin typeface="Arial" pitchFamily="34" charset="0"/>
                </a:rPr>
                <a:t>(Ref. 3</a:t>
              </a:r>
              <a:r>
                <a:rPr lang="en-US" i="1" baseline="30000">
                  <a:solidFill>
                    <a:schemeClr val="accent2"/>
                  </a:solidFill>
                  <a:latin typeface="Arial" pitchFamily="34" charset="0"/>
                </a:rPr>
                <a:t>nd</a:t>
              </a:r>
              <a:r>
                <a:rPr lang="en-US" i="1">
                  <a:solidFill>
                    <a:schemeClr val="accent2"/>
                  </a:solidFill>
                  <a:latin typeface="Arial" pitchFamily="34" charset="0"/>
                </a:rPr>
                <a:t> pair            on previous page illustration</a:t>
              </a:r>
              <a:r>
                <a:rPr lang="en-US" sz="1400" b="0">
                  <a:solidFill>
                    <a:schemeClr val="accent2"/>
                  </a:solidFill>
                  <a:latin typeface="Arial" pitchFamily="34" charset="0"/>
                </a:rPr>
                <a:t> )</a:t>
              </a:r>
            </a:p>
          </p:txBody>
        </p:sp>
      </p:grpSp>
      <p:sp>
        <p:nvSpPr>
          <p:cNvPr id="187402" name="Text Box 20"/>
          <p:cNvSpPr txBox="1">
            <a:spLocks noChangeArrowheads="1"/>
          </p:cNvSpPr>
          <p:nvPr/>
        </p:nvSpPr>
        <p:spPr bwMode="auto">
          <a:xfrm>
            <a:off x="531813" y="6283325"/>
            <a:ext cx="8247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0">
                <a:solidFill>
                  <a:srgbClr val="FF3399"/>
                </a:solidFill>
                <a:latin typeface="Arial Black" pitchFamily="34" charset="0"/>
              </a:rPr>
              <a:t>APPLY SAME STEPS TO SOLVE NEXT </a:t>
            </a:r>
            <a:r>
              <a:rPr lang="en-US" sz="2000" i="1">
                <a:solidFill>
                  <a:schemeClr val="accent2"/>
                </a:solidFill>
                <a:latin typeface="Arial Black" pitchFamily="34" charset="0"/>
              </a:rPr>
              <a:t>ELEVEN </a:t>
            </a:r>
            <a:r>
              <a:rPr lang="en-US" sz="2000" b="0">
                <a:solidFill>
                  <a:srgbClr val="FF3399"/>
                </a:solidFill>
                <a:latin typeface="Arial Black" pitchFamily="34" charset="0"/>
              </a:rPr>
              <a:t>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Line 2"/>
          <p:cNvSpPr>
            <a:spLocks noChangeShapeType="1"/>
          </p:cNvSpPr>
          <p:nvPr/>
        </p:nvSpPr>
        <p:spPr bwMode="auto">
          <a:xfrm>
            <a:off x="533400" y="4237038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28600" y="40084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X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8077200" y="39322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219200" y="4694238"/>
            <a:ext cx="21336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66" name="Text Box 6"/>
          <p:cNvSpPr txBox="1">
            <a:spLocks noChangeArrowheads="1"/>
          </p:cNvSpPr>
          <p:nvPr/>
        </p:nvSpPr>
        <p:spPr bwMode="auto">
          <a:xfrm>
            <a:off x="838200" y="44656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a</a:t>
            </a:r>
          </a:p>
        </p:txBody>
      </p:sp>
      <p:sp>
        <p:nvSpPr>
          <p:cNvPr id="271367" name="Text Box 7"/>
          <p:cNvSpPr txBox="1">
            <a:spLocks noChangeArrowheads="1"/>
          </p:cNvSpPr>
          <p:nvPr/>
        </p:nvSpPr>
        <p:spPr bwMode="auto">
          <a:xfrm>
            <a:off x="762000" y="54562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b</a:t>
            </a:r>
          </a:p>
        </p:txBody>
      </p:sp>
      <p:sp>
        <p:nvSpPr>
          <p:cNvPr id="271368" name="Text Box 8"/>
          <p:cNvSpPr txBox="1">
            <a:spLocks noChangeArrowheads="1"/>
          </p:cNvSpPr>
          <p:nvPr/>
        </p:nvSpPr>
        <p:spPr bwMode="auto">
          <a:xfrm>
            <a:off x="3276600" y="5380038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3352800" y="4541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d</a:t>
            </a:r>
          </a:p>
        </p:txBody>
      </p:sp>
      <p:sp>
        <p:nvSpPr>
          <p:cNvPr id="271370" name="Line 10"/>
          <p:cNvSpPr>
            <a:spLocks noChangeShapeType="1"/>
          </p:cNvSpPr>
          <p:nvPr/>
        </p:nvSpPr>
        <p:spPr bwMode="auto">
          <a:xfrm flipV="1">
            <a:off x="12192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71" name="Line 11"/>
          <p:cNvSpPr>
            <a:spLocks noChangeShapeType="1"/>
          </p:cNvSpPr>
          <p:nvPr/>
        </p:nvSpPr>
        <p:spPr bwMode="auto">
          <a:xfrm flipV="1">
            <a:off x="3352800" y="3627438"/>
            <a:ext cx="0" cy="10668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72" name="Line 12"/>
          <p:cNvSpPr>
            <a:spLocks noChangeShapeType="1"/>
          </p:cNvSpPr>
          <p:nvPr/>
        </p:nvSpPr>
        <p:spPr bwMode="auto">
          <a:xfrm>
            <a:off x="1219200" y="3733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3962400" y="385603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a’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4210050" y="37036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b’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3276600" y="32464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c’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3429000" y="32464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d’</a:t>
            </a:r>
          </a:p>
        </p:txBody>
      </p:sp>
      <p:sp>
        <p:nvSpPr>
          <p:cNvPr id="271377" name="Line 17"/>
          <p:cNvSpPr>
            <a:spLocks noChangeShapeType="1"/>
          </p:cNvSpPr>
          <p:nvPr/>
        </p:nvSpPr>
        <p:spPr bwMode="auto">
          <a:xfrm flipV="1">
            <a:off x="4267200" y="3094038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>
            <a:off x="4267200" y="4084638"/>
            <a:ext cx="0" cy="1600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>
            <a:off x="5486400" y="2865438"/>
            <a:ext cx="0" cy="2895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3352800" y="46942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81" name="Line 21"/>
          <p:cNvSpPr>
            <a:spLocks noChangeShapeType="1"/>
          </p:cNvSpPr>
          <p:nvPr/>
        </p:nvSpPr>
        <p:spPr bwMode="auto">
          <a:xfrm>
            <a:off x="3352800" y="5608638"/>
            <a:ext cx="23622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3810000" y="44656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a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3987800" y="54562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5334000" y="54562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4724400" y="4465638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d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6" name="Rectangle 26"/>
          <p:cNvSpPr>
            <a:spLocks noChangeArrowheads="1"/>
          </p:cNvSpPr>
          <p:nvPr/>
        </p:nvSpPr>
        <p:spPr bwMode="auto">
          <a:xfrm>
            <a:off x="4267200" y="4694238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 rot="2853562">
            <a:off x="6578600" y="4364038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a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 rot="2853562">
            <a:off x="5946775" y="5041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b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 rot="2853562">
            <a:off x="6796088" y="609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 rot="2853562">
            <a:off x="7624762" y="54403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d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391" name="Rectangle 31"/>
          <p:cNvSpPr>
            <a:spLocks noChangeArrowheads="1"/>
          </p:cNvSpPr>
          <p:nvPr/>
        </p:nvSpPr>
        <p:spPr bwMode="auto">
          <a:xfrm rot="2853562">
            <a:off x="6372225" y="4945063"/>
            <a:ext cx="12192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92" name="Line 32"/>
          <p:cNvSpPr>
            <a:spLocks noChangeShapeType="1"/>
          </p:cNvSpPr>
          <p:nvPr/>
        </p:nvSpPr>
        <p:spPr bwMode="auto">
          <a:xfrm flipV="1">
            <a:off x="6858000" y="4237038"/>
            <a:ext cx="457200" cy="457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93" name="Line 33"/>
          <p:cNvSpPr>
            <a:spLocks noChangeShapeType="1"/>
          </p:cNvSpPr>
          <p:nvPr/>
        </p:nvSpPr>
        <p:spPr bwMode="auto">
          <a:xfrm flipV="1">
            <a:off x="6248400" y="2865438"/>
            <a:ext cx="0" cy="2362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94" name="Line 34"/>
          <p:cNvSpPr>
            <a:spLocks noChangeShapeType="1"/>
          </p:cNvSpPr>
          <p:nvPr/>
        </p:nvSpPr>
        <p:spPr bwMode="auto">
          <a:xfrm flipV="1">
            <a:off x="7086600" y="3094038"/>
            <a:ext cx="0" cy="30480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95" name="Line 35"/>
          <p:cNvSpPr>
            <a:spLocks noChangeShapeType="1"/>
          </p:cNvSpPr>
          <p:nvPr/>
        </p:nvSpPr>
        <p:spPr bwMode="auto">
          <a:xfrm flipV="1">
            <a:off x="7713663" y="2789238"/>
            <a:ext cx="0" cy="27432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96" name="Line 36"/>
          <p:cNvSpPr>
            <a:spLocks noChangeShapeType="1"/>
          </p:cNvSpPr>
          <p:nvPr/>
        </p:nvSpPr>
        <p:spPr bwMode="auto">
          <a:xfrm>
            <a:off x="5486400" y="3094038"/>
            <a:ext cx="25908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397" name="Oval 37"/>
          <p:cNvSpPr>
            <a:spLocks noChangeArrowheads="1"/>
          </p:cNvSpPr>
          <p:nvPr/>
        </p:nvSpPr>
        <p:spPr bwMode="auto">
          <a:xfrm>
            <a:off x="6213475" y="42195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98" name="Oval 38"/>
          <p:cNvSpPr>
            <a:spLocks noChangeArrowheads="1"/>
          </p:cNvSpPr>
          <p:nvPr/>
        </p:nvSpPr>
        <p:spPr bwMode="auto">
          <a:xfrm>
            <a:off x="6858000" y="41957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99" name="Oval 39"/>
          <p:cNvSpPr>
            <a:spLocks noChangeArrowheads="1"/>
          </p:cNvSpPr>
          <p:nvPr/>
        </p:nvSpPr>
        <p:spPr bwMode="auto">
          <a:xfrm>
            <a:off x="7051675" y="3059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400" name="Oval 40"/>
          <p:cNvSpPr>
            <a:spLocks noChangeArrowheads="1"/>
          </p:cNvSpPr>
          <p:nvPr/>
        </p:nvSpPr>
        <p:spPr bwMode="auto">
          <a:xfrm>
            <a:off x="7654925" y="3046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401" name="Line 41"/>
          <p:cNvSpPr>
            <a:spLocks noChangeShapeType="1"/>
          </p:cNvSpPr>
          <p:nvPr/>
        </p:nvSpPr>
        <p:spPr bwMode="auto">
          <a:xfrm flipH="1">
            <a:off x="6248400" y="3094038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402" name="Line 42"/>
          <p:cNvSpPr>
            <a:spLocks noChangeShapeType="1"/>
          </p:cNvSpPr>
          <p:nvPr/>
        </p:nvSpPr>
        <p:spPr bwMode="auto">
          <a:xfrm flipH="1">
            <a:off x="6934200" y="3094038"/>
            <a:ext cx="762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403" name="Line 43"/>
          <p:cNvSpPr>
            <a:spLocks noChangeShapeType="1"/>
          </p:cNvSpPr>
          <p:nvPr/>
        </p:nvSpPr>
        <p:spPr bwMode="auto">
          <a:xfrm>
            <a:off x="6248400" y="42370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404" name="Line 44"/>
          <p:cNvSpPr>
            <a:spLocks noChangeShapeType="1"/>
          </p:cNvSpPr>
          <p:nvPr/>
        </p:nvSpPr>
        <p:spPr bwMode="auto">
          <a:xfrm>
            <a:off x="7086600" y="30940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405" name="Text Box 45"/>
          <p:cNvSpPr txBox="1">
            <a:spLocks noChangeArrowheads="1"/>
          </p:cNvSpPr>
          <p:nvPr/>
        </p:nvSpPr>
        <p:spPr bwMode="auto">
          <a:xfrm>
            <a:off x="685800" y="339883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a’</a:t>
            </a:r>
          </a:p>
        </p:txBody>
      </p:sp>
      <p:sp>
        <p:nvSpPr>
          <p:cNvPr id="271406" name="Text Box 46"/>
          <p:cNvSpPr txBox="1">
            <a:spLocks noChangeArrowheads="1"/>
          </p:cNvSpPr>
          <p:nvPr/>
        </p:nvSpPr>
        <p:spPr bwMode="auto">
          <a:xfrm>
            <a:off x="933450" y="33988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b’</a:t>
            </a:r>
          </a:p>
        </p:txBody>
      </p:sp>
      <p:sp>
        <p:nvSpPr>
          <p:cNvPr id="271407" name="Text Box 47"/>
          <p:cNvSpPr txBox="1">
            <a:spLocks noChangeArrowheads="1"/>
          </p:cNvSpPr>
          <p:nvPr/>
        </p:nvSpPr>
        <p:spPr bwMode="auto">
          <a:xfrm>
            <a:off x="5029200" y="27892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d’</a:t>
            </a: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5410200" y="27892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c’</a:t>
            </a:r>
          </a:p>
        </p:txBody>
      </p:sp>
      <p:sp>
        <p:nvSpPr>
          <p:cNvPr id="271409" name="Text Box 49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c’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410" name="Text Box 50"/>
          <p:cNvSpPr txBox="1">
            <a:spLocks noChangeArrowheads="1"/>
          </p:cNvSpPr>
          <p:nvPr/>
        </p:nvSpPr>
        <p:spPr bwMode="auto">
          <a:xfrm>
            <a:off x="7620000" y="2667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0">
                <a:latin typeface="Times New Roman" pitchFamily="18" charset="0"/>
              </a:rPr>
              <a:t>d’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411" name="Text Box 51"/>
          <p:cNvSpPr txBox="1">
            <a:spLocks noChangeArrowheads="1"/>
          </p:cNvSpPr>
          <p:nvPr/>
        </p:nvSpPr>
        <p:spPr bwMode="auto">
          <a:xfrm>
            <a:off x="5867400" y="3856038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b’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7010400" y="38560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0">
                <a:latin typeface="Times New Roman" pitchFamily="18" charset="0"/>
              </a:rPr>
              <a:t>a’</a:t>
            </a:r>
            <a:r>
              <a:rPr lang="en-US" sz="2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1413" name="Text Box 53"/>
          <p:cNvSpPr txBox="1">
            <a:spLocks noChangeArrowheads="1"/>
          </p:cNvSpPr>
          <p:nvPr/>
        </p:nvSpPr>
        <p:spPr bwMode="auto">
          <a:xfrm>
            <a:off x="4478338" y="390842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0">
                <a:latin typeface="Times New Roman" pitchFamily="18" charset="0"/>
              </a:rPr>
              <a:t>45</a:t>
            </a:r>
            <a:r>
              <a:rPr lang="en-US" sz="18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1414" name="Text Box 54"/>
          <p:cNvSpPr txBox="1">
            <a:spLocks noChangeArrowheads="1"/>
          </p:cNvSpPr>
          <p:nvPr/>
        </p:nvSpPr>
        <p:spPr bwMode="auto">
          <a:xfrm>
            <a:off x="67056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0">
                <a:latin typeface="Times New Roman" pitchFamily="18" charset="0"/>
              </a:rPr>
              <a:t>30</a:t>
            </a:r>
            <a:r>
              <a:rPr lang="en-US" sz="1800" b="0" baseline="30000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28600" y="228600"/>
            <a:ext cx="3429000" cy="2286000"/>
            <a:chOff x="144" y="144"/>
            <a:chExt cx="2160" cy="1440"/>
          </a:xfrm>
        </p:grpSpPr>
        <p:sp>
          <p:nvSpPr>
            <p:cNvPr id="188486" name="Rectangle 56"/>
            <p:cNvSpPr>
              <a:spLocks noChangeArrowheads="1"/>
            </p:cNvSpPr>
            <p:nvPr/>
          </p:nvSpPr>
          <p:spPr bwMode="auto">
            <a:xfrm>
              <a:off x="144" y="144"/>
              <a:ext cx="2160" cy="14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87" name="Text Box 57"/>
            <p:cNvSpPr txBox="1">
              <a:spLocks noChangeArrowheads="1"/>
            </p:cNvSpPr>
            <p:nvPr/>
          </p:nvSpPr>
          <p:spPr bwMode="auto">
            <a:xfrm>
              <a:off x="192" y="204"/>
              <a:ext cx="2016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/>
              <a:r>
                <a:rPr lang="en-US" sz="1800">
                  <a:solidFill>
                    <a:srgbClr val="CC0066"/>
                  </a:solidFill>
                  <a:latin typeface="Times New Roman" pitchFamily="18" charset="0"/>
                </a:rPr>
                <a:t>Problem 1:</a:t>
              </a:r>
            </a:p>
            <a:p>
              <a:pPr algn="just" eaLnBrk="1" hangingPunct="1"/>
              <a:r>
                <a:rPr lang="en-US" sz="1800" b="0">
                  <a:latin typeface="Times New Roman" pitchFamily="18" charset="0"/>
                </a:rPr>
                <a:t>Rectangle 30mm and 50mm sides is resting on HP on one small side which is 30</a:t>
              </a:r>
              <a:r>
                <a:rPr lang="en-US" sz="1800" b="0" baseline="30000">
                  <a:latin typeface="Times New Roman" pitchFamily="18" charset="0"/>
                </a:rPr>
                <a:t>0 </a:t>
              </a:r>
              <a:r>
                <a:rPr lang="en-US" sz="1800" b="0">
                  <a:latin typeface="Times New Roman" pitchFamily="18" charset="0"/>
                </a:rPr>
                <a:t>inclined to VP,while the surface of the plane makes 45</a:t>
              </a:r>
              <a:r>
                <a:rPr lang="en-US" sz="1800" b="0" baseline="30000">
                  <a:latin typeface="Times New Roman" pitchFamily="18" charset="0"/>
                </a:rPr>
                <a:t>0</a:t>
              </a:r>
              <a:r>
                <a:rPr lang="en-US" sz="1800" b="0">
                  <a:latin typeface="Times New Roman" pitchFamily="18" charset="0"/>
                </a:rPr>
                <a:t> inclination with HP. Draw it’s projections.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3603625" y="228600"/>
            <a:ext cx="5207000" cy="2286000"/>
            <a:chOff x="2270" y="144"/>
            <a:chExt cx="3280" cy="1440"/>
          </a:xfrm>
        </p:grpSpPr>
        <p:sp>
          <p:nvSpPr>
            <p:cNvPr id="188484" name="Rectangle 59"/>
            <p:cNvSpPr>
              <a:spLocks noChangeArrowheads="1"/>
            </p:cNvSpPr>
            <p:nvPr/>
          </p:nvSpPr>
          <p:spPr bwMode="auto">
            <a:xfrm>
              <a:off x="2400" y="144"/>
              <a:ext cx="3120" cy="14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85" name="Text Box 60"/>
            <p:cNvSpPr txBox="1">
              <a:spLocks noChangeArrowheads="1"/>
            </p:cNvSpPr>
            <p:nvPr/>
          </p:nvSpPr>
          <p:spPr bwMode="auto">
            <a:xfrm>
              <a:off x="2270" y="192"/>
              <a:ext cx="3280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chemeClr val="accent2"/>
                  </a:solidFill>
                  <a:latin typeface="Times New Roman" pitchFamily="18" charset="0"/>
                </a:rPr>
                <a:t>Read problem and answer following questions</a:t>
              </a:r>
            </a:p>
            <a:p>
              <a:pPr algn="ctr" eaLnBrk="1" hangingPunct="1"/>
              <a:r>
                <a:rPr lang="en-US" sz="1800" b="0">
                  <a:latin typeface="Times New Roman" pitchFamily="18" charset="0"/>
                </a:rPr>
                <a:t>1. Surface inclined to which plane? -------      HP</a:t>
              </a:r>
            </a:p>
            <a:p>
              <a:pPr algn="ctr" eaLnBrk="1" hangingPunct="1"/>
              <a:r>
                <a:rPr lang="en-US" sz="1800" b="0">
                  <a:latin typeface="Times New Roman" pitchFamily="18" charset="0"/>
                </a:rPr>
                <a:t>  2. Assumption for initial position?    ------// to HP</a:t>
              </a:r>
            </a:p>
            <a:p>
              <a:pPr algn="ctr" eaLnBrk="1" hangingPunct="1"/>
              <a:r>
                <a:rPr lang="en-US" sz="1800" b="0">
                  <a:latin typeface="Times New Roman" pitchFamily="18" charset="0"/>
                </a:rPr>
                <a:t>  3. So which view will show True shape? ---    TV</a:t>
              </a:r>
            </a:p>
            <a:p>
              <a:pPr algn="ctr" eaLnBrk="1" hangingPunct="1"/>
              <a:r>
                <a:rPr lang="en-US" sz="1800" b="0">
                  <a:latin typeface="Times New Roman" pitchFamily="18" charset="0"/>
                </a:rPr>
                <a:t>    4. Which side will be vertical?   ---One small side.</a:t>
              </a:r>
            </a:p>
            <a:p>
              <a:pPr algn="ctr" eaLnBrk="1" hangingPunct="1"/>
              <a:r>
                <a:rPr lang="en-US" sz="1800">
                  <a:solidFill>
                    <a:srgbClr val="CC0066"/>
                  </a:solidFill>
                  <a:latin typeface="Times New Roman" pitchFamily="18" charset="0"/>
                </a:rPr>
                <a:t>    Hence begin with TV, draw rectangle below X-Y </a:t>
              </a:r>
            </a:p>
            <a:p>
              <a:pPr algn="ctr" eaLnBrk="1" hangingPunct="1"/>
              <a:r>
                <a:rPr lang="en-US" sz="1800">
                  <a:solidFill>
                    <a:srgbClr val="CC0066"/>
                  </a:solidFill>
                  <a:latin typeface="Times New Roman" pitchFamily="18" charset="0"/>
                </a:rPr>
                <a:t>drawing one small side vertical.</a:t>
              </a:r>
            </a:p>
          </p:txBody>
        </p:sp>
      </p:grpSp>
      <p:sp>
        <p:nvSpPr>
          <p:cNvPr id="271421" name="Line 61"/>
          <p:cNvSpPr>
            <a:spLocks noChangeShapeType="1"/>
          </p:cNvSpPr>
          <p:nvPr/>
        </p:nvSpPr>
        <p:spPr bwMode="auto">
          <a:xfrm flipV="1">
            <a:off x="6915150" y="4114800"/>
            <a:ext cx="0" cy="6096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422" name="Text Box 62"/>
          <p:cNvSpPr txBox="1">
            <a:spLocks noChangeArrowheads="1"/>
          </p:cNvSpPr>
          <p:nvPr/>
        </p:nvSpPr>
        <p:spPr bwMode="auto">
          <a:xfrm>
            <a:off x="1447800" y="2590800"/>
            <a:ext cx="1484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Surface // to Hp</a:t>
            </a:r>
          </a:p>
        </p:txBody>
      </p:sp>
      <p:sp>
        <p:nvSpPr>
          <p:cNvPr id="271423" name="Text Box 63"/>
          <p:cNvSpPr txBox="1">
            <a:spLocks noChangeArrowheads="1"/>
          </p:cNvSpPr>
          <p:nvPr/>
        </p:nvSpPr>
        <p:spPr bwMode="auto">
          <a:xfrm>
            <a:off x="3581400" y="2590800"/>
            <a:ext cx="2054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Surface inclined to Hp</a:t>
            </a:r>
          </a:p>
        </p:txBody>
      </p:sp>
      <p:sp>
        <p:nvSpPr>
          <p:cNvPr id="271424" name="Text Box 64"/>
          <p:cNvSpPr txBox="1">
            <a:spLocks noChangeArrowheads="1"/>
          </p:cNvSpPr>
          <p:nvPr/>
        </p:nvSpPr>
        <p:spPr bwMode="auto">
          <a:xfrm>
            <a:off x="7832725" y="4648200"/>
            <a:ext cx="8524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Side </a:t>
            </a:r>
          </a:p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Inclined</a:t>
            </a:r>
          </a:p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 to Vp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5000" y="3419640"/>
              <a:ext cx="3922560" cy="50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760" y="3417120"/>
                <a:ext cx="3929040" cy="50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1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1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1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7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1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7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7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7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27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7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7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27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7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7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7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27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nimBg="1"/>
      <p:bldP spid="271363" grpId="0" autoUpdateAnimBg="0"/>
      <p:bldP spid="271364" grpId="0" autoUpdateAnimBg="0"/>
      <p:bldP spid="271365" grpId="0" animBg="1"/>
      <p:bldP spid="271366" grpId="0" autoUpdateAnimBg="0"/>
      <p:bldP spid="271367" grpId="0" autoUpdateAnimBg="0"/>
      <p:bldP spid="271368" grpId="0" autoUpdateAnimBg="0"/>
      <p:bldP spid="271369" grpId="0" autoUpdateAnimBg="0"/>
      <p:bldP spid="271370" grpId="0" animBg="1"/>
      <p:bldP spid="271371" grpId="0" animBg="1"/>
      <p:bldP spid="271372" grpId="0" animBg="1"/>
      <p:bldP spid="271373" grpId="0" autoUpdateAnimBg="0"/>
      <p:bldP spid="271374" grpId="0" autoUpdateAnimBg="0"/>
      <p:bldP spid="271375" grpId="0" autoUpdateAnimBg="0"/>
      <p:bldP spid="271376" grpId="0" autoUpdateAnimBg="0"/>
      <p:bldP spid="271377" grpId="0" animBg="1"/>
      <p:bldP spid="271378" grpId="0" animBg="1"/>
      <p:bldP spid="271379" grpId="0" animBg="1"/>
      <p:bldP spid="271380" grpId="0" animBg="1"/>
      <p:bldP spid="271381" grpId="0" animBg="1"/>
      <p:bldP spid="271382" grpId="0" autoUpdateAnimBg="0"/>
      <p:bldP spid="271383" grpId="0" autoUpdateAnimBg="0"/>
      <p:bldP spid="271384" grpId="0" autoUpdateAnimBg="0"/>
      <p:bldP spid="271385" grpId="0" autoUpdateAnimBg="0"/>
      <p:bldP spid="271386" grpId="0" animBg="1"/>
      <p:bldP spid="271387" grpId="0" autoUpdateAnimBg="0"/>
      <p:bldP spid="271388" grpId="0" autoUpdateAnimBg="0"/>
      <p:bldP spid="271389" grpId="0" autoUpdateAnimBg="0"/>
      <p:bldP spid="271390" grpId="0" autoUpdateAnimBg="0"/>
      <p:bldP spid="271391" grpId="0" animBg="1"/>
      <p:bldP spid="271392" grpId="0" animBg="1"/>
      <p:bldP spid="271393" grpId="0" animBg="1"/>
      <p:bldP spid="271394" grpId="0" animBg="1"/>
      <p:bldP spid="271395" grpId="0" animBg="1"/>
      <p:bldP spid="271396" grpId="0" animBg="1"/>
      <p:bldP spid="271397" grpId="0" animBg="1"/>
      <p:bldP spid="271398" grpId="0" animBg="1"/>
      <p:bldP spid="271399" grpId="0" animBg="1"/>
      <p:bldP spid="271400" grpId="0" animBg="1"/>
      <p:bldP spid="271401" grpId="0" animBg="1"/>
      <p:bldP spid="271402" grpId="0" animBg="1"/>
      <p:bldP spid="271403" grpId="0" animBg="1"/>
      <p:bldP spid="271404" grpId="0" animBg="1"/>
      <p:bldP spid="271405" grpId="0" autoUpdateAnimBg="0"/>
      <p:bldP spid="271406" grpId="0" autoUpdateAnimBg="0"/>
      <p:bldP spid="271407" grpId="0" autoUpdateAnimBg="0"/>
      <p:bldP spid="271408" grpId="0" autoUpdateAnimBg="0"/>
      <p:bldP spid="271409" grpId="0" autoUpdateAnimBg="0"/>
      <p:bldP spid="271410" grpId="0" autoUpdateAnimBg="0"/>
      <p:bldP spid="271411" grpId="0" autoUpdateAnimBg="0"/>
      <p:bldP spid="271412" grpId="0" autoUpdateAnimBg="0"/>
      <p:bldP spid="271413" grpId="0" autoUpdateAnimBg="0"/>
      <p:bldP spid="271414" grpId="0" autoUpdateAnimBg="0"/>
      <p:bldP spid="271421" grpId="0" animBg="1"/>
      <p:bldP spid="271422" grpId="0" autoUpdateAnimBg="0"/>
      <p:bldP spid="271423" grpId="0" autoUpdateAnimBg="0"/>
      <p:bldP spid="2714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3962400" cy="1972420"/>
            <a:chOff x="0" y="96"/>
            <a:chExt cx="2496" cy="1458"/>
          </a:xfrm>
        </p:grpSpPr>
        <p:sp>
          <p:nvSpPr>
            <p:cNvPr id="189508" name="Rectangle 3"/>
            <p:cNvSpPr>
              <a:spLocks noChangeArrowheads="1"/>
            </p:cNvSpPr>
            <p:nvPr/>
          </p:nvSpPr>
          <p:spPr bwMode="auto">
            <a:xfrm>
              <a:off x="0" y="96"/>
              <a:ext cx="2496" cy="10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9" name="Text Box 4"/>
            <p:cNvSpPr txBox="1">
              <a:spLocks noChangeArrowheads="1"/>
            </p:cNvSpPr>
            <p:nvPr/>
          </p:nvSpPr>
          <p:spPr bwMode="auto">
            <a:xfrm>
              <a:off x="96" y="143"/>
              <a:ext cx="2391" cy="1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dirty="0">
                  <a:solidFill>
                    <a:schemeClr val="accent2"/>
                  </a:solidFill>
                  <a:latin typeface="Arial" pitchFamily="34" charset="0"/>
                </a:rPr>
                <a:t>Problem 2: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A 30</a:t>
              </a:r>
              <a:r>
                <a:rPr lang="en-US" sz="1600" b="0" baseline="30000" dirty="0">
                  <a:latin typeface="Arial" pitchFamily="34" charset="0"/>
                </a:rPr>
                <a:t>0</a:t>
              </a:r>
              <a:r>
                <a:rPr lang="en-US" sz="1600" b="0" dirty="0">
                  <a:latin typeface="Arial" pitchFamily="34" charset="0"/>
                </a:rPr>
                <a:t> – 60</a:t>
              </a:r>
              <a:r>
                <a:rPr lang="en-US" sz="1600" b="0" baseline="30000" dirty="0">
                  <a:latin typeface="Arial" pitchFamily="34" charset="0"/>
                </a:rPr>
                <a:t>0 </a:t>
              </a:r>
              <a:r>
                <a:rPr lang="en-US" sz="1600" b="0" dirty="0">
                  <a:latin typeface="Arial" pitchFamily="34" charset="0"/>
                </a:rPr>
                <a:t> set square of longest side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100 mm long, is in VP and 30</a:t>
              </a:r>
              <a:r>
                <a:rPr lang="en-US" sz="1600" b="0" baseline="30000" dirty="0">
                  <a:latin typeface="Arial" pitchFamily="34" charset="0"/>
                </a:rPr>
                <a:t>0 </a:t>
              </a:r>
              <a:r>
                <a:rPr lang="en-US" sz="1600" b="0" dirty="0">
                  <a:latin typeface="Arial" pitchFamily="34" charset="0"/>
                </a:rPr>
                <a:t>inclined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to HP while it’s surface is 45</a:t>
              </a:r>
              <a:r>
                <a:rPr lang="en-US" sz="1600" b="0" baseline="30000" dirty="0">
                  <a:latin typeface="Arial" pitchFamily="34" charset="0"/>
                </a:rPr>
                <a:t>0 </a:t>
              </a:r>
              <a:r>
                <a:rPr lang="en-US" sz="1600" b="0" dirty="0">
                  <a:latin typeface="Arial" pitchFamily="34" charset="0"/>
                </a:rPr>
                <a:t>inclined 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to </a:t>
              </a:r>
              <a:r>
                <a:rPr lang="en-US" sz="1600" b="0" dirty="0" err="1">
                  <a:latin typeface="Arial" pitchFamily="34" charset="0"/>
                </a:rPr>
                <a:t>VP.Draw</a:t>
              </a:r>
              <a:r>
                <a:rPr lang="en-US" sz="1600" b="0" dirty="0">
                  <a:latin typeface="Arial" pitchFamily="34" charset="0"/>
                </a:rPr>
                <a:t> it’s projections</a:t>
              </a:r>
            </a:p>
            <a:p>
              <a:pPr eaLnBrk="1" hangingPunct="1"/>
              <a:endParaRPr lang="en-US" dirty="0">
                <a:latin typeface="Arial" pitchFamily="34" charset="0"/>
              </a:endParaRPr>
            </a:p>
            <a:p>
              <a:pPr eaLnBrk="1" hangingPunct="1"/>
              <a:r>
                <a:rPr lang="en-US" dirty="0">
                  <a:latin typeface="Arial" pitchFamily="34" charset="0"/>
                </a:rPr>
                <a:t>(</a:t>
              </a:r>
              <a:r>
                <a:rPr lang="en-US" sz="1400" dirty="0">
                  <a:latin typeface="Arial" pitchFamily="34" charset="0"/>
                </a:rPr>
                <a:t>Surface &amp; Side inclinations directly given</a:t>
              </a:r>
              <a:r>
                <a:rPr lang="en-US" dirty="0">
                  <a:latin typeface="Arial" pitchFamily="34" charset="0"/>
                </a:rPr>
                <a:t>)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267200" y="152400"/>
            <a:ext cx="4876800" cy="1676400"/>
            <a:chOff x="2688" y="96"/>
            <a:chExt cx="3072" cy="1056"/>
          </a:xfrm>
        </p:grpSpPr>
        <p:sp>
          <p:nvSpPr>
            <p:cNvPr id="189506" name="Rectangle 6"/>
            <p:cNvSpPr>
              <a:spLocks noChangeArrowheads="1"/>
            </p:cNvSpPr>
            <p:nvPr/>
          </p:nvSpPr>
          <p:spPr bwMode="auto">
            <a:xfrm>
              <a:off x="2688" y="96"/>
              <a:ext cx="2928" cy="105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507" name="Text Box 7"/>
            <p:cNvSpPr txBox="1">
              <a:spLocks noChangeArrowheads="1"/>
            </p:cNvSpPr>
            <p:nvPr/>
          </p:nvSpPr>
          <p:spPr bwMode="auto">
            <a:xfrm>
              <a:off x="2752" y="144"/>
              <a:ext cx="3008" cy="8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0" u="sng" dirty="0">
                  <a:latin typeface="Arial" pitchFamily="34" charset="0"/>
                </a:rPr>
                <a:t>Read problem and answer following questions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1 .Surface inclined to which plane? -------      VP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2. Assumption for initial position?    ------// to VP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3. So which view will show True shape? ---    FV</a:t>
              </a:r>
            </a:p>
            <a:p>
              <a:pPr eaLnBrk="1" hangingPunct="1"/>
              <a:r>
                <a:rPr lang="en-US" sz="1600" b="0" dirty="0">
                  <a:latin typeface="Arial" pitchFamily="34" charset="0"/>
                </a:rPr>
                <a:t>4. Which side will be vertical?   ------longest side.</a:t>
              </a:r>
            </a:p>
          </p:txBody>
        </p:sp>
      </p:grp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4491038" y="2701925"/>
            <a:ext cx="0" cy="30003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5710238" y="5314950"/>
            <a:ext cx="319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1295400" y="5046663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latin typeface="Times New Roman" pitchFamily="18" charset="0"/>
              </a:rPr>
              <a:t>X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80772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2984500" y="2889250"/>
            <a:ext cx="0" cy="271938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2" name="Line 14"/>
          <p:cNvSpPr>
            <a:spLocks noChangeShapeType="1"/>
          </p:cNvSpPr>
          <p:nvPr/>
        </p:nvSpPr>
        <p:spPr bwMode="auto">
          <a:xfrm>
            <a:off x="2116138" y="2701925"/>
            <a:ext cx="23812" cy="28130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3" name="Line 15"/>
          <p:cNvSpPr>
            <a:spLocks noChangeShapeType="1"/>
          </p:cNvSpPr>
          <p:nvPr/>
        </p:nvSpPr>
        <p:spPr bwMode="auto">
          <a:xfrm>
            <a:off x="2139950" y="5327650"/>
            <a:ext cx="84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4" name="Line 16"/>
          <p:cNvSpPr>
            <a:spLocks noChangeShapeType="1"/>
          </p:cNvSpPr>
          <p:nvPr/>
        </p:nvSpPr>
        <p:spPr bwMode="auto">
          <a:xfrm rot="2700000">
            <a:off x="3769520" y="5339556"/>
            <a:ext cx="842962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V="1">
            <a:off x="3892550" y="2701925"/>
            <a:ext cx="0" cy="25320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6" name="Line 18"/>
          <p:cNvSpPr>
            <a:spLocks noChangeShapeType="1"/>
          </p:cNvSpPr>
          <p:nvPr/>
        </p:nvSpPr>
        <p:spPr bwMode="auto">
          <a:xfrm>
            <a:off x="2139950" y="2701925"/>
            <a:ext cx="24384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7" name="Line 19"/>
          <p:cNvSpPr>
            <a:spLocks noChangeShapeType="1"/>
          </p:cNvSpPr>
          <p:nvPr/>
        </p:nvSpPr>
        <p:spPr bwMode="auto">
          <a:xfrm>
            <a:off x="2139950" y="485775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>
            <a:off x="2889250" y="3241675"/>
            <a:ext cx="16891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29" name="Line 21"/>
          <p:cNvSpPr>
            <a:spLocks noChangeShapeType="1"/>
          </p:cNvSpPr>
          <p:nvPr/>
        </p:nvSpPr>
        <p:spPr bwMode="auto">
          <a:xfrm>
            <a:off x="3892550" y="2701925"/>
            <a:ext cx="0" cy="215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30" name="Line 22"/>
          <p:cNvSpPr>
            <a:spLocks noChangeShapeType="1"/>
          </p:cNvSpPr>
          <p:nvPr/>
        </p:nvSpPr>
        <p:spPr bwMode="auto">
          <a:xfrm flipV="1">
            <a:off x="3892550" y="3263900"/>
            <a:ext cx="561975" cy="159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31" name="Line 23"/>
          <p:cNvSpPr>
            <a:spLocks noChangeShapeType="1"/>
          </p:cNvSpPr>
          <p:nvPr/>
        </p:nvSpPr>
        <p:spPr bwMode="auto">
          <a:xfrm flipH="1" flipV="1">
            <a:off x="3892550" y="2701925"/>
            <a:ext cx="561975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 rot="-3788652">
            <a:off x="6096794" y="2936081"/>
            <a:ext cx="561975" cy="2157413"/>
            <a:chOff x="1536" y="1152"/>
            <a:chExt cx="288" cy="1104"/>
          </a:xfrm>
        </p:grpSpPr>
        <p:sp>
          <p:nvSpPr>
            <p:cNvPr id="189503" name="Line 25"/>
            <p:cNvSpPr>
              <a:spLocks noChangeShapeType="1"/>
            </p:cNvSpPr>
            <p:nvPr/>
          </p:nvSpPr>
          <p:spPr bwMode="auto">
            <a:xfrm>
              <a:off x="1536" y="115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504" name="Line 26"/>
            <p:cNvSpPr>
              <a:spLocks noChangeShapeType="1"/>
            </p:cNvSpPr>
            <p:nvPr/>
          </p:nvSpPr>
          <p:spPr bwMode="auto">
            <a:xfrm flipV="1">
              <a:off x="1536" y="1440"/>
              <a:ext cx="28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505" name="Line 27"/>
            <p:cNvSpPr>
              <a:spLocks noChangeShapeType="1"/>
            </p:cNvSpPr>
            <p:nvPr/>
          </p:nvSpPr>
          <p:spPr bwMode="auto">
            <a:xfrm flipH="1" flipV="1">
              <a:off x="1536" y="115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3436" name="Line 28"/>
          <p:cNvSpPr>
            <a:spLocks noChangeShapeType="1"/>
          </p:cNvSpPr>
          <p:nvPr/>
        </p:nvSpPr>
        <p:spPr bwMode="auto">
          <a:xfrm>
            <a:off x="5299075" y="3640138"/>
            <a:ext cx="0" cy="15001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37" name="Line 29"/>
          <p:cNvSpPr>
            <a:spLocks noChangeShapeType="1"/>
          </p:cNvSpPr>
          <p:nvPr/>
        </p:nvSpPr>
        <p:spPr bwMode="auto">
          <a:xfrm>
            <a:off x="6049963" y="3359150"/>
            <a:ext cx="0" cy="23431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38" name="Line 30"/>
          <p:cNvSpPr>
            <a:spLocks noChangeShapeType="1"/>
          </p:cNvSpPr>
          <p:nvPr/>
        </p:nvSpPr>
        <p:spPr bwMode="auto">
          <a:xfrm>
            <a:off x="7221538" y="4389438"/>
            <a:ext cx="0" cy="93821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39" name="Line 31"/>
          <p:cNvSpPr>
            <a:spLocks noChangeShapeType="1"/>
          </p:cNvSpPr>
          <p:nvPr/>
        </p:nvSpPr>
        <p:spPr bwMode="auto">
          <a:xfrm>
            <a:off x="5299075" y="5046663"/>
            <a:ext cx="750888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0" name="Line 32"/>
          <p:cNvSpPr>
            <a:spLocks noChangeShapeType="1"/>
          </p:cNvSpPr>
          <p:nvPr/>
        </p:nvSpPr>
        <p:spPr bwMode="auto">
          <a:xfrm flipV="1">
            <a:off x="6049963" y="5046663"/>
            <a:ext cx="121920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1" name="Line 33"/>
          <p:cNvSpPr>
            <a:spLocks noChangeShapeType="1"/>
          </p:cNvSpPr>
          <p:nvPr/>
        </p:nvSpPr>
        <p:spPr bwMode="auto">
          <a:xfrm>
            <a:off x="5299075" y="5046663"/>
            <a:ext cx="1970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2" name="Line 34"/>
          <p:cNvSpPr>
            <a:spLocks noChangeShapeType="1"/>
          </p:cNvSpPr>
          <p:nvPr/>
        </p:nvSpPr>
        <p:spPr bwMode="auto">
          <a:xfrm>
            <a:off x="2139950" y="2701925"/>
            <a:ext cx="0" cy="2155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3" name="Line 35"/>
          <p:cNvSpPr>
            <a:spLocks noChangeShapeType="1"/>
          </p:cNvSpPr>
          <p:nvPr/>
        </p:nvSpPr>
        <p:spPr bwMode="auto">
          <a:xfrm flipH="1">
            <a:off x="2139950" y="3170238"/>
            <a:ext cx="844550" cy="1687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4" name="Line 36"/>
          <p:cNvSpPr>
            <a:spLocks noChangeShapeType="1"/>
          </p:cNvSpPr>
          <p:nvPr/>
        </p:nvSpPr>
        <p:spPr bwMode="auto">
          <a:xfrm>
            <a:off x="2139950" y="2701925"/>
            <a:ext cx="844550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5" name="Line 37"/>
          <p:cNvSpPr>
            <a:spLocks noChangeShapeType="1"/>
          </p:cNvSpPr>
          <p:nvPr/>
        </p:nvSpPr>
        <p:spPr bwMode="auto">
          <a:xfrm>
            <a:off x="6518275" y="4389438"/>
            <a:ext cx="121920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46" name="Text Box 38"/>
          <p:cNvSpPr txBox="1">
            <a:spLocks noChangeArrowheads="1"/>
          </p:cNvSpPr>
          <p:nvPr/>
        </p:nvSpPr>
        <p:spPr bwMode="auto">
          <a:xfrm>
            <a:off x="6799263" y="4764088"/>
            <a:ext cx="5635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30</a:t>
            </a:r>
            <a:r>
              <a:rPr lang="en-US" sz="12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3447" name="Text Box 39"/>
          <p:cNvSpPr txBox="1">
            <a:spLocks noChangeArrowheads="1"/>
          </p:cNvSpPr>
          <p:nvPr/>
        </p:nvSpPr>
        <p:spPr bwMode="auto">
          <a:xfrm>
            <a:off x="4044950" y="4999038"/>
            <a:ext cx="5032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45</a:t>
            </a:r>
            <a:r>
              <a:rPr lang="en-US" sz="12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3448" name="Arc 40"/>
          <p:cNvSpPr>
            <a:spLocks/>
          </p:cNvSpPr>
          <p:nvPr/>
        </p:nvSpPr>
        <p:spPr bwMode="auto">
          <a:xfrm rot="11655191" flipH="1">
            <a:off x="6802438" y="4616450"/>
            <a:ext cx="280987" cy="431800"/>
          </a:xfrm>
          <a:custGeom>
            <a:avLst/>
            <a:gdLst>
              <a:gd name="T0" fmla="*/ 88394 w 21600"/>
              <a:gd name="T1" fmla="*/ 431800 h 33134"/>
              <a:gd name="T2" fmla="*/ 114606 w 21600"/>
              <a:gd name="T3" fmla="*/ 0 h 33134"/>
              <a:gd name="T4" fmla="*/ 280987 w 21600"/>
              <a:gd name="T5" fmla="*/ 226834 h 33134"/>
              <a:gd name="T6" fmla="*/ 0 60000 65536"/>
              <a:gd name="T7" fmla="*/ 0 60000 65536"/>
              <a:gd name="T8" fmla="*/ 0 60000 65536"/>
              <a:gd name="T9" fmla="*/ 0 w 21600"/>
              <a:gd name="T10" fmla="*/ 0 h 33134"/>
              <a:gd name="T11" fmla="*/ 21600 w 21600"/>
              <a:gd name="T12" fmla="*/ 33134 h 33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134" fill="none" extrusionOk="0">
                <a:moveTo>
                  <a:pt x="6794" y="33134"/>
                </a:moveTo>
                <a:cubicBezTo>
                  <a:pt x="2458" y="29052"/>
                  <a:pt x="0" y="23361"/>
                  <a:pt x="0" y="17406"/>
                </a:cubicBezTo>
                <a:cubicBezTo>
                  <a:pt x="-1" y="10532"/>
                  <a:pt x="3271" y="4069"/>
                  <a:pt x="8809" y="-1"/>
                </a:cubicBezTo>
              </a:path>
              <a:path w="21600" h="33134" stroke="0" extrusionOk="0">
                <a:moveTo>
                  <a:pt x="6794" y="33134"/>
                </a:moveTo>
                <a:cubicBezTo>
                  <a:pt x="2458" y="29052"/>
                  <a:pt x="0" y="23361"/>
                  <a:pt x="0" y="17406"/>
                </a:cubicBezTo>
                <a:cubicBezTo>
                  <a:pt x="-1" y="10532"/>
                  <a:pt x="3271" y="4069"/>
                  <a:pt x="8809" y="-1"/>
                </a:cubicBezTo>
                <a:lnTo>
                  <a:pt x="21600" y="1740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3449" name="Text Box 41"/>
          <p:cNvSpPr txBox="1">
            <a:spLocks noChangeArrowheads="1"/>
          </p:cNvSpPr>
          <p:nvPr/>
        </p:nvSpPr>
        <p:spPr bwMode="auto">
          <a:xfrm>
            <a:off x="3517900" y="2514600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50" name="Text Box 42"/>
          <p:cNvSpPr txBox="1">
            <a:spLocks noChangeArrowheads="1"/>
          </p:cNvSpPr>
          <p:nvPr/>
        </p:nvSpPr>
        <p:spPr bwMode="auto">
          <a:xfrm>
            <a:off x="3517900" y="4483100"/>
            <a:ext cx="387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51" name="Text Box 43"/>
          <p:cNvSpPr txBox="1">
            <a:spLocks noChangeArrowheads="1"/>
          </p:cNvSpPr>
          <p:nvPr/>
        </p:nvSpPr>
        <p:spPr bwMode="auto">
          <a:xfrm>
            <a:off x="4360863" y="2982913"/>
            <a:ext cx="412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52" name="Line 44"/>
          <p:cNvSpPr>
            <a:spLocks noChangeShapeType="1"/>
          </p:cNvSpPr>
          <p:nvPr/>
        </p:nvSpPr>
        <p:spPr bwMode="auto">
          <a:xfrm>
            <a:off x="4302125" y="5632450"/>
            <a:ext cx="22510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453" name="Text Box 45"/>
          <p:cNvSpPr txBox="1">
            <a:spLocks noChangeArrowheads="1"/>
          </p:cNvSpPr>
          <p:nvPr/>
        </p:nvSpPr>
        <p:spPr bwMode="auto">
          <a:xfrm>
            <a:off x="3611563" y="4857750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2913063" y="5140325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1836738" y="25146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73456" name="Text Box 48"/>
          <p:cNvSpPr txBox="1">
            <a:spLocks noChangeArrowheads="1"/>
          </p:cNvSpPr>
          <p:nvPr/>
        </p:nvSpPr>
        <p:spPr bwMode="auto">
          <a:xfrm>
            <a:off x="1881188" y="5103813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7127875" y="4999038"/>
            <a:ext cx="40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1822450" y="4576763"/>
            <a:ext cx="33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1905000" y="52800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73460" name="Text Box 52"/>
          <p:cNvSpPr txBox="1">
            <a:spLocks noChangeArrowheads="1"/>
          </p:cNvSpPr>
          <p:nvPr/>
        </p:nvSpPr>
        <p:spPr bwMode="auto">
          <a:xfrm>
            <a:off x="5087938" y="4940300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61" name="Text Box 53"/>
          <p:cNvSpPr txBox="1">
            <a:spLocks noChangeArrowheads="1"/>
          </p:cNvSpPr>
          <p:nvPr/>
        </p:nvSpPr>
        <p:spPr bwMode="auto">
          <a:xfrm>
            <a:off x="3740150" y="49990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73462" name="Text Box 54"/>
          <p:cNvSpPr txBox="1">
            <a:spLocks noChangeArrowheads="1"/>
          </p:cNvSpPr>
          <p:nvPr/>
        </p:nvSpPr>
        <p:spPr bwMode="auto">
          <a:xfrm>
            <a:off x="4248150" y="5505450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73463" name="Text Box 55"/>
          <p:cNvSpPr txBox="1">
            <a:spLocks noChangeArrowheads="1"/>
          </p:cNvSpPr>
          <p:nvPr/>
        </p:nvSpPr>
        <p:spPr bwMode="auto">
          <a:xfrm>
            <a:off x="4954588" y="3616325"/>
            <a:ext cx="379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64" name="Text Box 56"/>
          <p:cNvSpPr txBox="1">
            <a:spLocks noChangeArrowheads="1"/>
          </p:cNvSpPr>
          <p:nvPr/>
        </p:nvSpPr>
        <p:spPr bwMode="auto">
          <a:xfrm>
            <a:off x="7081838" y="4389438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3465" name="Text Box 57"/>
          <p:cNvSpPr txBox="1">
            <a:spLocks noChangeArrowheads="1"/>
          </p:cNvSpPr>
          <p:nvPr/>
        </p:nvSpPr>
        <p:spPr bwMode="auto">
          <a:xfrm>
            <a:off x="5862638" y="3170238"/>
            <a:ext cx="48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  </a:t>
            </a:r>
          </a:p>
        </p:txBody>
      </p:sp>
      <p:sp>
        <p:nvSpPr>
          <p:cNvPr id="273466" name="Text Box 58"/>
          <p:cNvSpPr txBox="1">
            <a:spLocks noChangeArrowheads="1"/>
          </p:cNvSpPr>
          <p:nvPr/>
        </p:nvSpPr>
        <p:spPr bwMode="auto">
          <a:xfrm>
            <a:off x="2984500" y="288925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endParaRPr lang="en-US" b="0" baseline="-25000">
              <a:latin typeface="Times New Roman" pitchFamily="18" charset="0"/>
            </a:endParaRPr>
          </a:p>
        </p:txBody>
      </p:sp>
      <p:sp>
        <p:nvSpPr>
          <p:cNvPr id="273467" name="Text Box 59"/>
          <p:cNvSpPr txBox="1">
            <a:spLocks noChangeArrowheads="1"/>
          </p:cNvSpPr>
          <p:nvPr/>
        </p:nvSpPr>
        <p:spPr bwMode="auto">
          <a:xfrm>
            <a:off x="4495800" y="1828800"/>
            <a:ext cx="46482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i="1" u="sng">
                <a:latin typeface="Arial" pitchFamily="34" charset="0"/>
              </a:rPr>
              <a:t>Hence begin with FV, draw triangle above X-Y </a:t>
            </a:r>
          </a:p>
          <a:p>
            <a:pPr algn="ctr" eaLnBrk="1" hangingPunct="1"/>
            <a:r>
              <a:rPr lang="en-US" i="1" u="sng">
                <a:latin typeface="Arial" pitchFamily="34" charset="0"/>
              </a:rPr>
              <a:t>keeping longest side vertical</a:t>
            </a:r>
            <a:r>
              <a:rPr lang="en-US" sz="1800" i="1" u="sng">
                <a:latin typeface="Times New Roman" pitchFamily="18" charset="0"/>
              </a:rPr>
              <a:t>.</a:t>
            </a:r>
            <a:endParaRPr lang="en-US" sz="2400" i="1" u="sng">
              <a:latin typeface="Times New Roman" pitchFamily="18" charset="0"/>
            </a:endParaRPr>
          </a:p>
          <a:p>
            <a:pPr algn="ctr" eaLnBrk="1" hangingPunct="1"/>
            <a:endParaRPr lang="en-US" sz="1400" b="0">
              <a:latin typeface="Times New Roman" pitchFamily="18" charset="0"/>
            </a:endParaRPr>
          </a:p>
        </p:txBody>
      </p:sp>
      <p:sp>
        <p:nvSpPr>
          <p:cNvPr id="273468" name="Text Box 60"/>
          <p:cNvSpPr txBox="1">
            <a:spLocks noChangeArrowheads="1"/>
          </p:cNvSpPr>
          <p:nvPr/>
        </p:nvSpPr>
        <p:spPr bwMode="auto">
          <a:xfrm>
            <a:off x="1800225" y="5834063"/>
            <a:ext cx="1474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Surface // to Vp</a:t>
            </a:r>
          </a:p>
        </p:txBody>
      </p:sp>
      <p:sp>
        <p:nvSpPr>
          <p:cNvPr id="273469" name="Text Box 61"/>
          <p:cNvSpPr txBox="1">
            <a:spLocks noChangeArrowheads="1"/>
          </p:cNvSpPr>
          <p:nvPr/>
        </p:nvSpPr>
        <p:spPr bwMode="auto">
          <a:xfrm>
            <a:off x="3281363" y="5838825"/>
            <a:ext cx="204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Surface inclined to Vp</a:t>
            </a:r>
          </a:p>
        </p:txBody>
      </p:sp>
      <p:sp>
        <p:nvSpPr>
          <p:cNvPr id="273470" name="Text Box 62"/>
          <p:cNvSpPr txBox="1">
            <a:spLocks noChangeArrowheads="1"/>
          </p:cNvSpPr>
          <p:nvPr/>
        </p:nvSpPr>
        <p:spPr bwMode="auto">
          <a:xfrm>
            <a:off x="5334000" y="2895600"/>
            <a:ext cx="1757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>
                <a:solidFill>
                  <a:srgbClr val="FF3300"/>
                </a:solidFill>
                <a:latin typeface="Arial" pitchFamily="34" charset="0"/>
              </a:rPr>
              <a:t>side inclined to Hp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205640" y="5409720"/>
              <a:ext cx="371880" cy="328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040" y="5407200"/>
                <a:ext cx="379440" cy="33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3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3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7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2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7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0" dur="50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1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73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7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7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0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5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6" grpId="0" animBg="1"/>
      <p:bldP spid="273417" grpId="0" autoUpdateAnimBg="0"/>
      <p:bldP spid="273418" grpId="0" animBg="1"/>
      <p:bldP spid="273419" grpId="0" autoUpdateAnimBg="0"/>
      <p:bldP spid="273420" grpId="0" autoUpdateAnimBg="0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73436" grpId="0" animBg="1"/>
      <p:bldP spid="273437" grpId="0" animBg="1"/>
      <p:bldP spid="273438" grpId="0" animBg="1"/>
      <p:bldP spid="273439" grpId="0" animBg="1"/>
      <p:bldP spid="273440" grpId="0" animBg="1"/>
      <p:bldP spid="273441" grpId="0" animBg="1"/>
      <p:bldP spid="273442" grpId="0" animBg="1"/>
      <p:bldP spid="273443" grpId="0" animBg="1"/>
      <p:bldP spid="273444" grpId="0" animBg="1"/>
      <p:bldP spid="273445" grpId="0" animBg="1"/>
      <p:bldP spid="273446" grpId="0" autoUpdateAnimBg="0"/>
      <p:bldP spid="273447" grpId="0" autoUpdateAnimBg="0"/>
      <p:bldP spid="273448" grpId="0" animBg="1"/>
      <p:bldP spid="273449" grpId="0" autoUpdateAnimBg="0"/>
      <p:bldP spid="273450" grpId="0" autoUpdateAnimBg="0"/>
      <p:bldP spid="273451" grpId="0" autoUpdateAnimBg="0"/>
      <p:bldP spid="273452" grpId="0" animBg="1"/>
      <p:bldP spid="273453" grpId="0" autoUpdateAnimBg="0"/>
      <p:bldP spid="273454" grpId="0" autoUpdateAnimBg="0"/>
      <p:bldP spid="273455" grpId="0" autoUpdateAnimBg="0"/>
      <p:bldP spid="273456" grpId="0" autoUpdateAnimBg="0"/>
      <p:bldP spid="273457" grpId="0" autoUpdateAnimBg="0"/>
      <p:bldP spid="273458" grpId="0" autoUpdateAnimBg="0"/>
      <p:bldP spid="273459" grpId="0" autoUpdateAnimBg="0"/>
      <p:bldP spid="273460" grpId="0" autoUpdateAnimBg="0"/>
      <p:bldP spid="273461" grpId="0" autoUpdateAnimBg="0"/>
      <p:bldP spid="273462" grpId="0" autoUpdateAnimBg="0"/>
      <p:bldP spid="273463" grpId="0" autoUpdateAnimBg="0"/>
      <p:bldP spid="273464" grpId="0" autoUpdateAnimBg="0"/>
      <p:bldP spid="273465" grpId="0" autoUpdateAnimBg="0"/>
      <p:bldP spid="273466" grpId="0" autoUpdateAnimBg="0"/>
      <p:bldP spid="273467" grpId="0" autoUpdateAnimBg="0"/>
      <p:bldP spid="273468" grpId="0" autoUpdateAnimBg="0"/>
      <p:bldP spid="273469" grpId="0" autoUpdateAnimBg="0"/>
      <p:bldP spid="2734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3314700" y="5867400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75459" name="Line 3"/>
          <p:cNvSpPr>
            <a:spLocks noChangeShapeType="1"/>
          </p:cNvSpPr>
          <p:nvPr/>
        </p:nvSpPr>
        <p:spPr bwMode="auto">
          <a:xfrm>
            <a:off x="3484563" y="2951163"/>
            <a:ext cx="0" cy="31369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400550" y="5683250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457200" y="5402263"/>
            <a:ext cx="634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469900" y="49244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latin typeface="Times New Roman" pitchFamily="18" charset="0"/>
              </a:rPr>
              <a:t>X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415088" y="49117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0">
                <a:latin typeface="Times New Roman" pitchFamily="18" charset="0"/>
              </a:rPr>
              <a:t>Y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2214563" y="3146425"/>
            <a:ext cx="0" cy="28432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>
            <a:off x="1311275" y="2951163"/>
            <a:ext cx="25400" cy="294163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1336675" y="5695950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7" name="Line 11"/>
          <p:cNvSpPr>
            <a:spLocks noChangeShapeType="1"/>
          </p:cNvSpPr>
          <p:nvPr/>
        </p:nvSpPr>
        <p:spPr bwMode="auto">
          <a:xfrm rot="2700000">
            <a:off x="2797969" y="5695156"/>
            <a:ext cx="8826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8" name="Line 12"/>
          <p:cNvSpPr>
            <a:spLocks noChangeShapeType="1"/>
          </p:cNvSpPr>
          <p:nvPr/>
        </p:nvSpPr>
        <p:spPr bwMode="auto">
          <a:xfrm flipV="1">
            <a:off x="2898775" y="2951163"/>
            <a:ext cx="0" cy="264636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69" name="Line 13"/>
          <p:cNvSpPr>
            <a:spLocks noChangeShapeType="1"/>
          </p:cNvSpPr>
          <p:nvPr/>
        </p:nvSpPr>
        <p:spPr bwMode="auto">
          <a:xfrm>
            <a:off x="1336675" y="2951163"/>
            <a:ext cx="25384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0" name="Line 14"/>
          <p:cNvSpPr>
            <a:spLocks noChangeShapeType="1"/>
          </p:cNvSpPr>
          <p:nvPr/>
        </p:nvSpPr>
        <p:spPr bwMode="auto">
          <a:xfrm>
            <a:off x="1336675" y="5205413"/>
            <a:ext cx="253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2117725" y="3514725"/>
            <a:ext cx="175736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2" name="Line 16"/>
          <p:cNvSpPr>
            <a:spLocks noChangeShapeType="1"/>
          </p:cNvSpPr>
          <p:nvPr/>
        </p:nvSpPr>
        <p:spPr bwMode="auto">
          <a:xfrm>
            <a:off x="2898775" y="2951163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3" name="Line 17"/>
          <p:cNvSpPr>
            <a:spLocks noChangeShapeType="1"/>
          </p:cNvSpPr>
          <p:nvPr/>
        </p:nvSpPr>
        <p:spPr bwMode="auto">
          <a:xfrm flipV="1">
            <a:off x="2898775" y="3538538"/>
            <a:ext cx="585788" cy="166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4" name="Line 18"/>
          <p:cNvSpPr>
            <a:spLocks noChangeShapeType="1"/>
          </p:cNvSpPr>
          <p:nvPr/>
        </p:nvSpPr>
        <p:spPr bwMode="auto">
          <a:xfrm flipH="1" flipV="1">
            <a:off x="2898775" y="2951163"/>
            <a:ext cx="585788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5" name="Line 19"/>
          <p:cNvSpPr>
            <a:spLocks noChangeShapeType="1"/>
          </p:cNvSpPr>
          <p:nvPr/>
        </p:nvSpPr>
        <p:spPr bwMode="auto">
          <a:xfrm rot="-3788652">
            <a:off x="4961732" y="3461543"/>
            <a:ext cx="0" cy="2246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6" name="Line 20"/>
          <p:cNvSpPr>
            <a:spLocks noChangeShapeType="1"/>
          </p:cNvSpPr>
          <p:nvPr/>
        </p:nvSpPr>
        <p:spPr bwMode="auto">
          <a:xfrm rot="17811348" flipV="1">
            <a:off x="5062538" y="3625850"/>
            <a:ext cx="587375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7" name="Line 21"/>
          <p:cNvSpPr>
            <a:spLocks noChangeShapeType="1"/>
          </p:cNvSpPr>
          <p:nvPr/>
        </p:nvSpPr>
        <p:spPr bwMode="auto">
          <a:xfrm rot="-3788652" flipH="1" flipV="1">
            <a:off x="4060825" y="3652838"/>
            <a:ext cx="588963" cy="585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8" name="Line 22"/>
          <p:cNvSpPr>
            <a:spLocks noChangeShapeType="1"/>
          </p:cNvSpPr>
          <p:nvPr/>
        </p:nvSpPr>
        <p:spPr bwMode="auto">
          <a:xfrm>
            <a:off x="3973513" y="3930650"/>
            <a:ext cx="0" cy="1570038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>
            <a:off x="4754563" y="3636963"/>
            <a:ext cx="0" cy="24511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0" name="Line 24"/>
          <p:cNvSpPr>
            <a:spLocks noChangeShapeType="1"/>
          </p:cNvSpPr>
          <p:nvPr/>
        </p:nvSpPr>
        <p:spPr bwMode="auto">
          <a:xfrm>
            <a:off x="5975350" y="4714875"/>
            <a:ext cx="0" cy="9810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1" name="Line 25"/>
          <p:cNvSpPr>
            <a:spLocks noChangeShapeType="1"/>
          </p:cNvSpPr>
          <p:nvPr/>
        </p:nvSpPr>
        <p:spPr bwMode="auto">
          <a:xfrm>
            <a:off x="3973513" y="5402263"/>
            <a:ext cx="78105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2" name="Line 26"/>
          <p:cNvSpPr>
            <a:spLocks noChangeShapeType="1"/>
          </p:cNvSpPr>
          <p:nvPr/>
        </p:nvSpPr>
        <p:spPr bwMode="auto">
          <a:xfrm flipV="1">
            <a:off x="4754563" y="5402263"/>
            <a:ext cx="1270000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3" name="Line 27"/>
          <p:cNvSpPr>
            <a:spLocks noChangeShapeType="1"/>
          </p:cNvSpPr>
          <p:nvPr/>
        </p:nvSpPr>
        <p:spPr bwMode="auto">
          <a:xfrm>
            <a:off x="3973513" y="5402263"/>
            <a:ext cx="205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4" name="Line 28"/>
          <p:cNvSpPr>
            <a:spLocks noChangeShapeType="1"/>
          </p:cNvSpPr>
          <p:nvPr/>
        </p:nvSpPr>
        <p:spPr bwMode="auto">
          <a:xfrm>
            <a:off x="1336675" y="2951163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5" name="Line 29"/>
          <p:cNvSpPr>
            <a:spLocks noChangeShapeType="1"/>
          </p:cNvSpPr>
          <p:nvPr/>
        </p:nvSpPr>
        <p:spPr bwMode="auto">
          <a:xfrm flipH="1">
            <a:off x="1336675" y="3440113"/>
            <a:ext cx="877888" cy="1765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6" name="Line 30"/>
          <p:cNvSpPr>
            <a:spLocks noChangeShapeType="1"/>
          </p:cNvSpPr>
          <p:nvPr/>
        </p:nvSpPr>
        <p:spPr bwMode="auto">
          <a:xfrm>
            <a:off x="1336675" y="2951163"/>
            <a:ext cx="877888" cy="587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3057525" y="5353050"/>
            <a:ext cx="5254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0">
                <a:latin typeface="Times New Roman" pitchFamily="18" charset="0"/>
              </a:rPr>
              <a:t>45</a:t>
            </a:r>
            <a:r>
              <a:rPr lang="en-US" sz="12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5488" name="Text Box 32"/>
          <p:cNvSpPr txBox="1">
            <a:spLocks noChangeArrowheads="1"/>
          </p:cNvSpPr>
          <p:nvPr/>
        </p:nvSpPr>
        <p:spPr bwMode="auto">
          <a:xfrm>
            <a:off x="2508250" y="2754313"/>
            <a:ext cx="377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489" name="Text Box 33"/>
          <p:cNvSpPr txBox="1">
            <a:spLocks noChangeArrowheads="1"/>
          </p:cNvSpPr>
          <p:nvPr/>
        </p:nvSpPr>
        <p:spPr bwMode="auto">
          <a:xfrm>
            <a:off x="2508250" y="4813300"/>
            <a:ext cx="388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490" name="Text Box 34"/>
          <p:cNvSpPr txBox="1">
            <a:spLocks noChangeArrowheads="1"/>
          </p:cNvSpPr>
          <p:nvPr/>
        </p:nvSpPr>
        <p:spPr bwMode="auto">
          <a:xfrm>
            <a:off x="3387725" y="3244850"/>
            <a:ext cx="412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491" name="Line 35"/>
          <p:cNvSpPr>
            <a:spLocks noChangeShapeType="1"/>
          </p:cNvSpPr>
          <p:nvPr/>
        </p:nvSpPr>
        <p:spPr bwMode="auto">
          <a:xfrm>
            <a:off x="3216275" y="6015038"/>
            <a:ext cx="23447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92" name="Text Box 36"/>
          <p:cNvSpPr txBox="1">
            <a:spLocks noChangeArrowheads="1"/>
          </p:cNvSpPr>
          <p:nvPr/>
        </p:nvSpPr>
        <p:spPr bwMode="auto">
          <a:xfrm>
            <a:off x="2606675" y="5205413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75493" name="Text Box 37"/>
          <p:cNvSpPr txBox="1">
            <a:spLocks noChangeArrowheads="1"/>
          </p:cNvSpPr>
          <p:nvPr/>
        </p:nvSpPr>
        <p:spPr bwMode="auto">
          <a:xfrm>
            <a:off x="2141538" y="5502275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75494" name="Text Box 38"/>
          <p:cNvSpPr txBox="1">
            <a:spLocks noChangeArrowheads="1"/>
          </p:cNvSpPr>
          <p:nvPr/>
        </p:nvSpPr>
        <p:spPr bwMode="auto">
          <a:xfrm>
            <a:off x="1020763" y="2754313"/>
            <a:ext cx="41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75495" name="Text Box 39"/>
          <p:cNvSpPr txBox="1">
            <a:spLocks noChangeArrowheads="1"/>
          </p:cNvSpPr>
          <p:nvPr/>
        </p:nvSpPr>
        <p:spPr bwMode="auto">
          <a:xfrm>
            <a:off x="1068388" y="5462588"/>
            <a:ext cx="263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75496" name="Text Box 40"/>
          <p:cNvSpPr txBox="1">
            <a:spLocks noChangeArrowheads="1"/>
          </p:cNvSpPr>
          <p:nvPr/>
        </p:nvSpPr>
        <p:spPr bwMode="auto">
          <a:xfrm>
            <a:off x="5878513" y="5353050"/>
            <a:ext cx="42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497" name="Text Box 41"/>
          <p:cNvSpPr txBox="1">
            <a:spLocks noChangeArrowheads="1"/>
          </p:cNvSpPr>
          <p:nvPr/>
        </p:nvSpPr>
        <p:spPr bwMode="auto">
          <a:xfrm>
            <a:off x="1006475" y="4911725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75498" name="Text Box 42"/>
          <p:cNvSpPr txBox="1">
            <a:spLocks noChangeArrowheads="1"/>
          </p:cNvSpPr>
          <p:nvPr/>
        </p:nvSpPr>
        <p:spPr bwMode="auto">
          <a:xfrm>
            <a:off x="1092200" y="564673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75499" name="Text Box 43"/>
          <p:cNvSpPr txBox="1">
            <a:spLocks noChangeArrowheads="1"/>
          </p:cNvSpPr>
          <p:nvPr/>
        </p:nvSpPr>
        <p:spPr bwMode="auto">
          <a:xfrm>
            <a:off x="3752850" y="5291138"/>
            <a:ext cx="322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500" name="Text Box 44"/>
          <p:cNvSpPr txBox="1">
            <a:spLocks noChangeArrowheads="1"/>
          </p:cNvSpPr>
          <p:nvPr/>
        </p:nvSpPr>
        <p:spPr bwMode="auto">
          <a:xfrm>
            <a:off x="2740025" y="535305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75501" name="Text Box 45"/>
          <p:cNvSpPr txBox="1">
            <a:spLocks noChangeArrowheads="1"/>
          </p:cNvSpPr>
          <p:nvPr/>
        </p:nvSpPr>
        <p:spPr bwMode="auto">
          <a:xfrm>
            <a:off x="3643313" y="3906838"/>
            <a:ext cx="379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502" name="Text Box 46"/>
          <p:cNvSpPr txBox="1">
            <a:spLocks noChangeArrowheads="1"/>
          </p:cNvSpPr>
          <p:nvPr/>
        </p:nvSpPr>
        <p:spPr bwMode="auto">
          <a:xfrm>
            <a:off x="5829300" y="4714875"/>
            <a:ext cx="388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4559300" y="3440113"/>
            <a:ext cx="48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  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2214563" y="314642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endParaRPr lang="en-US" b="0" baseline="-25000">
              <a:latin typeface="Times New Roman" pitchFamily="18" charset="0"/>
            </a:endParaRPr>
          </a:p>
        </p:txBody>
      </p:sp>
      <p:sp>
        <p:nvSpPr>
          <p:cNvPr id="275505" name="Line 49"/>
          <p:cNvSpPr>
            <a:spLocks noChangeShapeType="1"/>
          </p:cNvSpPr>
          <p:nvPr/>
        </p:nvSpPr>
        <p:spPr bwMode="auto">
          <a:xfrm>
            <a:off x="3973513" y="49117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5506" name="Line 50"/>
          <p:cNvSpPr>
            <a:spLocks noChangeShapeType="1"/>
          </p:cNvSpPr>
          <p:nvPr/>
        </p:nvSpPr>
        <p:spPr bwMode="auto">
          <a:xfrm>
            <a:off x="3973513" y="41021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507" name="Text Box 51"/>
          <p:cNvSpPr txBox="1">
            <a:spLocks noChangeArrowheads="1"/>
          </p:cNvSpPr>
          <p:nvPr/>
        </p:nvSpPr>
        <p:spPr bwMode="auto">
          <a:xfrm>
            <a:off x="3778250" y="4592638"/>
            <a:ext cx="4873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0">
                <a:latin typeface="Arial" pitchFamily="34" charset="0"/>
              </a:rPr>
              <a:t>35</a:t>
            </a:r>
          </a:p>
        </p:txBody>
      </p:sp>
      <p:sp>
        <p:nvSpPr>
          <p:cNvPr id="275508" name="Line 52"/>
          <p:cNvSpPr>
            <a:spLocks noChangeShapeType="1"/>
          </p:cNvSpPr>
          <p:nvPr/>
        </p:nvSpPr>
        <p:spPr bwMode="auto">
          <a:xfrm>
            <a:off x="5926138" y="5095875"/>
            <a:ext cx="585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509" name="Line 53"/>
          <p:cNvSpPr>
            <a:spLocks noChangeShapeType="1"/>
          </p:cNvSpPr>
          <p:nvPr/>
        </p:nvSpPr>
        <p:spPr bwMode="auto">
          <a:xfrm>
            <a:off x="6316663" y="53768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510" name="Line 54"/>
          <p:cNvSpPr>
            <a:spLocks noChangeShapeType="1"/>
          </p:cNvSpPr>
          <p:nvPr/>
        </p:nvSpPr>
        <p:spPr bwMode="auto">
          <a:xfrm>
            <a:off x="6316663" y="46053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5511" name="Text Box 55"/>
          <p:cNvSpPr txBox="1">
            <a:spLocks noChangeArrowheads="1"/>
          </p:cNvSpPr>
          <p:nvPr/>
        </p:nvSpPr>
        <p:spPr bwMode="auto">
          <a:xfrm>
            <a:off x="6102350" y="5060950"/>
            <a:ext cx="3222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0">
                <a:latin typeface="Arial" pitchFamily="34" charset="0"/>
              </a:rPr>
              <a:t>10</a:t>
            </a:r>
          </a:p>
        </p:txBody>
      </p:sp>
      <p:sp>
        <p:nvSpPr>
          <p:cNvPr id="275512" name="Text Box 56"/>
          <p:cNvSpPr txBox="1">
            <a:spLocks noChangeArrowheads="1"/>
          </p:cNvSpPr>
          <p:nvPr/>
        </p:nvSpPr>
        <p:spPr bwMode="auto">
          <a:xfrm>
            <a:off x="228600" y="76200"/>
            <a:ext cx="36576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FF3399"/>
                </a:solidFill>
                <a:latin typeface="Arial" pitchFamily="34" charset="0"/>
              </a:rPr>
              <a:t>Problem 3:</a:t>
            </a:r>
          </a:p>
          <a:p>
            <a:pPr eaLnBrk="1" hangingPunct="1"/>
            <a:r>
              <a:rPr lang="en-US" sz="1400" b="0">
                <a:latin typeface="Arial" pitchFamily="34" charset="0"/>
              </a:rPr>
              <a:t>A 30</a:t>
            </a:r>
            <a:r>
              <a:rPr lang="en-US" sz="1400" b="0" baseline="30000">
                <a:latin typeface="Arial" pitchFamily="34" charset="0"/>
              </a:rPr>
              <a:t>0</a:t>
            </a:r>
            <a:r>
              <a:rPr lang="en-US" sz="1400" b="0">
                <a:latin typeface="Arial" pitchFamily="34" charset="0"/>
              </a:rPr>
              <a:t> – 60</a:t>
            </a:r>
            <a:r>
              <a:rPr lang="en-US" sz="1400" b="0" baseline="30000">
                <a:latin typeface="Arial" pitchFamily="34" charset="0"/>
              </a:rPr>
              <a:t>0 </a:t>
            </a:r>
            <a:r>
              <a:rPr lang="en-US" sz="1400" b="0">
                <a:latin typeface="Arial" pitchFamily="34" charset="0"/>
              </a:rPr>
              <a:t> set square of longest side</a:t>
            </a:r>
          </a:p>
          <a:p>
            <a:pPr eaLnBrk="1" hangingPunct="1"/>
            <a:r>
              <a:rPr lang="en-US" sz="1400" b="0">
                <a:latin typeface="Arial" pitchFamily="34" charset="0"/>
              </a:rPr>
              <a:t>100 mm long is in VP and it’s surface</a:t>
            </a:r>
          </a:p>
          <a:p>
            <a:pPr eaLnBrk="1" hangingPunct="1"/>
            <a:r>
              <a:rPr lang="en-US" sz="1400" b="0">
                <a:latin typeface="Arial" pitchFamily="34" charset="0"/>
              </a:rPr>
              <a:t>45</a:t>
            </a:r>
            <a:r>
              <a:rPr lang="en-US" sz="1400" b="0" baseline="30000">
                <a:latin typeface="Arial" pitchFamily="34" charset="0"/>
              </a:rPr>
              <a:t>0 </a:t>
            </a:r>
            <a:r>
              <a:rPr lang="en-US" sz="1400" b="0">
                <a:latin typeface="Arial" pitchFamily="34" charset="0"/>
              </a:rPr>
              <a:t> inclined to VP. One end of longest</a:t>
            </a:r>
          </a:p>
          <a:p>
            <a:pPr eaLnBrk="1" hangingPunct="1"/>
            <a:r>
              <a:rPr lang="en-US" sz="1400" b="0">
                <a:latin typeface="Arial" pitchFamily="34" charset="0"/>
              </a:rPr>
              <a:t>side is 10 mm and other end is 35 mm </a:t>
            </a:r>
          </a:p>
          <a:p>
            <a:pPr eaLnBrk="1" hangingPunct="1"/>
            <a:r>
              <a:rPr lang="en-US" sz="1400" b="0">
                <a:latin typeface="Arial" pitchFamily="34" charset="0"/>
              </a:rPr>
              <a:t>above HP. Draw it’s projections</a:t>
            </a:r>
          </a:p>
          <a:p>
            <a:pPr eaLnBrk="1" hangingPunct="1"/>
            <a:endParaRPr lang="en-US" sz="1400">
              <a:latin typeface="Arial" pitchFamily="34" charset="0"/>
            </a:endParaRPr>
          </a:p>
          <a:p>
            <a:pPr eaLnBrk="1" hangingPunct="1"/>
            <a:r>
              <a:rPr lang="en-US">
                <a:latin typeface="Arial" pitchFamily="34" charset="0"/>
              </a:rPr>
              <a:t>(Surface inclination directly given.</a:t>
            </a:r>
          </a:p>
          <a:p>
            <a:pPr eaLnBrk="1" hangingPunct="1"/>
            <a:r>
              <a:rPr lang="en-US">
                <a:latin typeface="Arial" pitchFamily="34" charset="0"/>
              </a:rPr>
              <a:t>Side inclination indirectly given</a:t>
            </a:r>
            <a:r>
              <a:rPr lang="en-US" b="0">
                <a:latin typeface="Arial" pitchFamily="34" charset="0"/>
              </a:rPr>
              <a:t>)</a:t>
            </a:r>
          </a:p>
        </p:txBody>
      </p:sp>
      <p:sp>
        <p:nvSpPr>
          <p:cNvPr id="275513" name="Text Box 57"/>
          <p:cNvSpPr txBox="1">
            <a:spLocks noChangeArrowheads="1"/>
          </p:cNvSpPr>
          <p:nvPr/>
        </p:nvSpPr>
        <p:spPr bwMode="auto">
          <a:xfrm>
            <a:off x="3886200" y="0"/>
            <a:ext cx="4775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 b="0" u="sng" dirty="0">
                <a:latin typeface="Arial" pitchFamily="34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Arial" pitchFamily="34" charset="0"/>
              </a:rPr>
              <a:t>1 .Surface inclined to which plane? -------      VP</a:t>
            </a:r>
          </a:p>
          <a:p>
            <a:pPr eaLnBrk="1" hangingPunct="1"/>
            <a:r>
              <a:rPr lang="en-US" sz="1600" b="0" dirty="0">
                <a:latin typeface="Arial" pitchFamily="34" charset="0"/>
              </a:rPr>
              <a:t>2. Assumption for initial position?    ------// to VP</a:t>
            </a:r>
          </a:p>
          <a:p>
            <a:pPr eaLnBrk="1" hangingPunct="1"/>
            <a:r>
              <a:rPr lang="en-US" sz="1600" b="0" dirty="0">
                <a:latin typeface="Arial" pitchFamily="34" charset="0"/>
              </a:rPr>
              <a:t>3. So which view will show True shape? ---    FV</a:t>
            </a:r>
          </a:p>
          <a:p>
            <a:pPr eaLnBrk="1" hangingPunct="1"/>
            <a:r>
              <a:rPr lang="en-US" sz="1600" b="0" dirty="0">
                <a:latin typeface="Arial" pitchFamily="34" charset="0"/>
              </a:rPr>
              <a:t>4. Which side will be vertical?   ------longest side</a:t>
            </a:r>
            <a:r>
              <a:rPr lang="en-US" b="0" dirty="0">
                <a:latin typeface="Arial" pitchFamily="34" charset="0"/>
              </a:rPr>
              <a:t>.</a:t>
            </a:r>
          </a:p>
          <a:p>
            <a:pPr algn="ctr" eaLnBrk="1" hangingPunct="1"/>
            <a:endParaRPr lang="en-US" i="1" u="sng" dirty="0">
              <a:latin typeface="Arial" pitchFamily="34" charset="0"/>
            </a:endParaRPr>
          </a:p>
          <a:p>
            <a:pPr algn="ctr" eaLnBrk="1" hangingPunct="1"/>
            <a:r>
              <a:rPr lang="en-US" sz="1600" i="1" u="sng" dirty="0">
                <a:latin typeface="Arial" pitchFamily="34" charset="0"/>
              </a:rPr>
              <a:t>Hence begin with FV, draw triangle above X-Y </a:t>
            </a:r>
          </a:p>
          <a:p>
            <a:pPr algn="ctr" eaLnBrk="1" hangingPunct="1"/>
            <a:r>
              <a:rPr lang="en-US" sz="1600" i="1" u="sng" dirty="0">
                <a:latin typeface="Arial" pitchFamily="34" charset="0"/>
              </a:rPr>
              <a:t>keeping longest side vertical</a:t>
            </a:r>
            <a:r>
              <a:rPr lang="en-US" sz="1600" i="1" u="sng" dirty="0">
                <a:latin typeface="Times New Roman" pitchFamily="18" charset="0"/>
              </a:rPr>
              <a:t>.</a:t>
            </a:r>
          </a:p>
        </p:txBody>
      </p:sp>
      <p:sp>
        <p:nvSpPr>
          <p:cNvPr id="275514" name="Line 58"/>
          <p:cNvSpPr>
            <a:spLocks noChangeShapeType="1"/>
          </p:cNvSpPr>
          <p:nvPr/>
        </p:nvSpPr>
        <p:spPr bwMode="auto">
          <a:xfrm>
            <a:off x="3581400" y="4105275"/>
            <a:ext cx="762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515" name="Oval 59"/>
          <p:cNvSpPr>
            <a:spLocks noChangeArrowheads="1"/>
          </p:cNvSpPr>
          <p:nvPr/>
        </p:nvSpPr>
        <p:spPr bwMode="auto">
          <a:xfrm>
            <a:off x="3962400" y="40497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5516" name="Oval 60"/>
          <p:cNvSpPr>
            <a:spLocks noChangeArrowheads="1"/>
          </p:cNvSpPr>
          <p:nvPr/>
        </p:nvSpPr>
        <p:spPr bwMode="auto">
          <a:xfrm>
            <a:off x="5915025" y="50498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b="0">
                <a:latin typeface="Arial" pitchFamily="34" charset="0"/>
              </a:rPr>
              <a:t>    </a:t>
            </a:r>
          </a:p>
        </p:txBody>
      </p:sp>
      <p:sp>
        <p:nvSpPr>
          <p:cNvPr id="275517" name="Text Box 61"/>
          <p:cNvSpPr txBox="1">
            <a:spLocks noChangeArrowheads="1"/>
          </p:cNvSpPr>
          <p:nvPr/>
        </p:nvSpPr>
        <p:spPr bwMode="auto">
          <a:xfrm>
            <a:off x="3951288" y="2362200"/>
            <a:ext cx="51927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500">
                <a:solidFill>
                  <a:srgbClr val="FF3300"/>
                </a:solidFill>
                <a:latin typeface="Arial" pitchFamily="34" charset="0"/>
              </a:rPr>
              <a:t>First TWO steps are similar to previous problem.</a:t>
            </a:r>
          </a:p>
          <a:p>
            <a:pPr eaLnBrk="1" hangingPunct="1"/>
            <a:r>
              <a:rPr lang="en-US" sz="1500">
                <a:solidFill>
                  <a:schemeClr val="accent2"/>
                </a:solidFill>
                <a:latin typeface="Arial" pitchFamily="34" charset="0"/>
              </a:rPr>
              <a:t>Note the manner in which side inclination is given.</a:t>
            </a:r>
          </a:p>
          <a:p>
            <a:pPr eaLnBrk="1" hangingPunct="1"/>
            <a:r>
              <a:rPr lang="en-US" sz="1500">
                <a:solidFill>
                  <a:srgbClr val="FF3300"/>
                </a:solidFill>
                <a:latin typeface="Arial" pitchFamily="34" charset="0"/>
              </a:rPr>
              <a:t>End A  35 mm above Hp &amp; End B is 10 mm above Hp.</a:t>
            </a:r>
          </a:p>
          <a:p>
            <a:pPr eaLnBrk="1" hangingPunct="1"/>
            <a:r>
              <a:rPr lang="en-US" sz="1500">
                <a:solidFill>
                  <a:schemeClr val="accent2"/>
                </a:solidFill>
                <a:latin typeface="Arial" pitchFamily="34" charset="0"/>
              </a:rPr>
              <a:t>So redraw 2</a:t>
            </a:r>
            <a:r>
              <a:rPr lang="en-US" sz="1500" baseline="30000">
                <a:solidFill>
                  <a:schemeClr val="accent2"/>
                </a:solidFill>
                <a:latin typeface="Arial" pitchFamily="34" charset="0"/>
              </a:rPr>
              <a:t>nd</a:t>
            </a:r>
            <a:r>
              <a:rPr lang="en-US" sz="1500">
                <a:solidFill>
                  <a:schemeClr val="accent2"/>
                </a:solidFill>
                <a:latin typeface="Arial" pitchFamily="34" charset="0"/>
              </a:rPr>
              <a:t> Fv as final Fv placing these ends as said.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75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75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7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7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7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animBg="1"/>
      <p:bldP spid="275460" grpId="0" autoUpdateAnimBg="0"/>
      <p:bldP spid="275461" grpId="0" animBg="1"/>
      <p:bldP spid="275462" grpId="0" autoUpdateAnimBg="0"/>
      <p:bldP spid="275463" grpId="0" autoUpdateAnimBg="0"/>
      <p:bldP spid="275464" grpId="0" animBg="1"/>
      <p:bldP spid="275465" grpId="0" animBg="1"/>
      <p:bldP spid="275466" grpId="0" animBg="1"/>
      <p:bldP spid="275467" grpId="0" animBg="1"/>
      <p:bldP spid="275468" grpId="0" animBg="1"/>
      <p:bldP spid="275469" grpId="0" animBg="1"/>
      <p:bldP spid="275470" grpId="0" animBg="1"/>
      <p:bldP spid="275471" grpId="0" animBg="1"/>
      <p:bldP spid="275472" grpId="0" animBg="1"/>
      <p:bldP spid="275473" grpId="0" animBg="1"/>
      <p:bldP spid="275474" grpId="0" animBg="1"/>
      <p:bldP spid="275475" grpId="0" animBg="1"/>
      <p:bldP spid="275476" grpId="0" animBg="1"/>
      <p:bldP spid="275477" grpId="0" animBg="1"/>
      <p:bldP spid="275478" grpId="0" animBg="1"/>
      <p:bldP spid="275479" grpId="0" animBg="1"/>
      <p:bldP spid="275480" grpId="0" animBg="1"/>
      <p:bldP spid="275481" grpId="0" animBg="1"/>
      <p:bldP spid="275482" grpId="0" animBg="1"/>
      <p:bldP spid="275483" grpId="0" animBg="1"/>
      <p:bldP spid="275484" grpId="0" animBg="1"/>
      <p:bldP spid="275485" grpId="0" animBg="1"/>
      <p:bldP spid="275486" grpId="0" animBg="1"/>
      <p:bldP spid="275487" grpId="0" autoUpdateAnimBg="0"/>
      <p:bldP spid="275488" grpId="0" autoUpdateAnimBg="0"/>
      <p:bldP spid="275489" grpId="0" autoUpdateAnimBg="0"/>
      <p:bldP spid="275490" grpId="0" autoUpdateAnimBg="0"/>
      <p:bldP spid="275491" grpId="0" animBg="1"/>
      <p:bldP spid="275492" grpId="0" autoUpdateAnimBg="0"/>
      <p:bldP spid="275493" grpId="0" autoUpdateAnimBg="0"/>
      <p:bldP spid="275494" grpId="0" autoUpdateAnimBg="0"/>
      <p:bldP spid="275495" grpId="0" autoUpdateAnimBg="0"/>
      <p:bldP spid="275496" grpId="0" autoUpdateAnimBg="0"/>
      <p:bldP spid="275497" grpId="0" autoUpdateAnimBg="0"/>
      <p:bldP spid="275498" grpId="0" autoUpdateAnimBg="0"/>
      <p:bldP spid="275499" grpId="0" autoUpdateAnimBg="0"/>
      <p:bldP spid="275500" grpId="0" autoUpdateAnimBg="0"/>
      <p:bldP spid="275501" grpId="0" autoUpdateAnimBg="0"/>
      <p:bldP spid="275502" grpId="0" autoUpdateAnimBg="0"/>
      <p:bldP spid="275503" grpId="0" autoUpdateAnimBg="0"/>
      <p:bldP spid="275504" grpId="0" autoUpdateAnimBg="0"/>
      <p:bldP spid="275505" grpId="0" animBg="1"/>
      <p:bldP spid="275506" grpId="0" animBg="1"/>
      <p:bldP spid="275507" grpId="0" autoUpdateAnimBg="0"/>
      <p:bldP spid="275508" grpId="0" animBg="1"/>
      <p:bldP spid="275509" grpId="0" animBg="1"/>
      <p:bldP spid="275510" grpId="0" animBg="1"/>
      <p:bldP spid="275511" grpId="0" autoUpdateAnimBg="0"/>
      <p:bldP spid="275512" grpId="0" autoUpdateAnimBg="0"/>
      <p:bldP spid="275513" grpId="0" autoUpdateAnimBg="0"/>
      <p:bldP spid="275514" grpId="0" animBg="1"/>
      <p:bldP spid="275515" grpId="0" animBg="1"/>
      <p:bldP spid="275516" grpId="0" animBg="1" autoUpdateAnimBg="0"/>
      <p:bldP spid="2755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4343400" y="76200"/>
            <a:ext cx="4474302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side will be vertical?   -------- </a:t>
            </a:r>
            <a:r>
              <a:rPr lang="en-US" sz="1600" i="1" dirty="0">
                <a:latin typeface="Times New Roman" pitchFamily="18" charset="0"/>
              </a:rPr>
              <a:t>any side.</a:t>
            </a:r>
          </a:p>
          <a:p>
            <a:pPr eaLnBrk="1" hangingPunct="1"/>
            <a:r>
              <a:rPr lang="en-US" b="0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Hence begin with </a:t>
            </a:r>
            <a:r>
              <a:rPr lang="en-US" i="1" dirty="0" err="1">
                <a:latin typeface="Times New Roman" pitchFamily="18" charset="0"/>
              </a:rPr>
              <a:t>TV,draw</a:t>
            </a:r>
            <a:r>
              <a:rPr lang="en-US" i="1" dirty="0">
                <a:latin typeface="Times New Roman" pitchFamily="18" charset="0"/>
              </a:rPr>
              <a:t> pentagon below </a:t>
            </a:r>
          </a:p>
          <a:p>
            <a:pPr eaLnBrk="1" hangingPunct="1"/>
            <a:r>
              <a:rPr lang="en-US" i="1" dirty="0">
                <a:latin typeface="Times New Roman" pitchFamily="18" charset="0"/>
              </a:rPr>
              <a:t>     X-Y line, taking one side vertical</a:t>
            </a:r>
            <a:r>
              <a:rPr lang="en-US" sz="1800" i="1" dirty="0">
                <a:latin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3962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Problem 4:</a:t>
            </a:r>
          </a:p>
          <a:p>
            <a:pPr algn="just" eaLnBrk="1" hangingPunct="1"/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A regular pentagon of 30 mm sides is resting on HP on one of it’s sides with it’s surface 45</a:t>
            </a:r>
            <a:r>
              <a:rPr lang="en-US" sz="1600" baseline="30000" dirty="0">
                <a:solidFill>
                  <a:srgbClr val="FF3300"/>
                </a:solidFill>
                <a:latin typeface="Times New Roman" pitchFamily="18" charset="0"/>
              </a:rPr>
              <a:t>0  </a:t>
            </a:r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inclined to HP.</a:t>
            </a:r>
          </a:p>
          <a:p>
            <a:pPr algn="just" eaLnBrk="1" hangingPunct="1"/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Draw it’s projections when the side in HP makes 30</a:t>
            </a:r>
            <a:r>
              <a:rPr lang="en-US" sz="1600" baseline="30000" dirty="0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lang="en-US" sz="1600" dirty="0">
                <a:solidFill>
                  <a:srgbClr val="FF3300"/>
                </a:solidFill>
                <a:latin typeface="Times New Roman" pitchFamily="18" charset="0"/>
              </a:rPr>
              <a:t> angle with VP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1714500" y="3101975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 rot="5400000">
            <a:off x="1939926" y="3867150"/>
            <a:ext cx="1619250" cy="1539875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V="1">
            <a:off x="1979613" y="3232150"/>
            <a:ext cx="0" cy="110648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 flipV="1">
            <a:off x="2917825" y="3232150"/>
            <a:ext cx="0" cy="5953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V="1">
            <a:off x="3516313" y="3232150"/>
            <a:ext cx="0" cy="144780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1951038" y="343376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 rot="-2807395">
            <a:off x="3898107" y="2907506"/>
            <a:ext cx="1447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5" name="Line 11"/>
          <p:cNvSpPr>
            <a:spLocks noChangeShapeType="1"/>
          </p:cNvSpPr>
          <p:nvPr/>
        </p:nvSpPr>
        <p:spPr bwMode="auto">
          <a:xfrm>
            <a:off x="5081588" y="2379663"/>
            <a:ext cx="0" cy="306705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4751388" y="2720975"/>
            <a:ext cx="0" cy="27257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>
            <a:off x="4146550" y="3419475"/>
            <a:ext cx="25400" cy="2027238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2746375" y="3827463"/>
            <a:ext cx="238918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19" name="Line 15"/>
          <p:cNvSpPr>
            <a:spLocks noChangeShapeType="1"/>
          </p:cNvSpPr>
          <p:nvPr/>
        </p:nvSpPr>
        <p:spPr bwMode="auto">
          <a:xfrm>
            <a:off x="1979613" y="4168775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0" name="Line 16"/>
          <p:cNvSpPr>
            <a:spLocks noChangeShapeType="1"/>
          </p:cNvSpPr>
          <p:nvPr/>
        </p:nvSpPr>
        <p:spPr bwMode="auto">
          <a:xfrm>
            <a:off x="3516313" y="4627563"/>
            <a:ext cx="16192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1" name="Line 17"/>
          <p:cNvSpPr>
            <a:spLocks noChangeShapeType="1"/>
          </p:cNvSpPr>
          <p:nvPr/>
        </p:nvSpPr>
        <p:spPr bwMode="auto">
          <a:xfrm>
            <a:off x="1979613" y="5105400"/>
            <a:ext cx="315595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2" name="Line 18"/>
          <p:cNvSpPr>
            <a:spLocks noChangeShapeType="1"/>
          </p:cNvSpPr>
          <p:nvPr/>
        </p:nvSpPr>
        <p:spPr bwMode="auto">
          <a:xfrm>
            <a:off x="2917825" y="5446713"/>
            <a:ext cx="2217738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3" name="AutoShape 19"/>
          <p:cNvSpPr>
            <a:spLocks noChangeArrowheads="1"/>
          </p:cNvSpPr>
          <p:nvPr/>
        </p:nvSpPr>
        <p:spPr bwMode="auto">
          <a:xfrm rot="5400000">
            <a:off x="3802857" y="4125118"/>
            <a:ext cx="1619250" cy="1001713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24" name="AutoShape 20"/>
          <p:cNvSpPr>
            <a:spLocks noChangeArrowheads="1"/>
          </p:cNvSpPr>
          <p:nvPr/>
        </p:nvSpPr>
        <p:spPr bwMode="auto">
          <a:xfrm rot="-9165139">
            <a:off x="5305425" y="3911600"/>
            <a:ext cx="1619250" cy="1003300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 flipH="1" flipV="1">
            <a:off x="5389563" y="3486150"/>
            <a:ext cx="1365250" cy="6826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5305425" y="2463800"/>
            <a:ext cx="0" cy="17049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7" name="Line 23"/>
          <p:cNvSpPr>
            <a:spLocks noChangeShapeType="1"/>
          </p:cNvSpPr>
          <p:nvPr/>
        </p:nvSpPr>
        <p:spPr bwMode="auto">
          <a:xfrm flipV="1">
            <a:off x="5900738" y="2463800"/>
            <a:ext cx="0" cy="23860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8" name="Line 24"/>
          <p:cNvSpPr>
            <a:spLocks noChangeShapeType="1"/>
          </p:cNvSpPr>
          <p:nvPr/>
        </p:nvSpPr>
        <p:spPr bwMode="auto">
          <a:xfrm flipV="1">
            <a:off x="6738938" y="2463800"/>
            <a:ext cx="0" cy="2386013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29" name="Line 25"/>
          <p:cNvSpPr>
            <a:spLocks noChangeShapeType="1"/>
          </p:cNvSpPr>
          <p:nvPr/>
        </p:nvSpPr>
        <p:spPr bwMode="auto">
          <a:xfrm flipV="1">
            <a:off x="6799263" y="2463800"/>
            <a:ext cx="0" cy="1704975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0" name="Line 26"/>
          <p:cNvSpPr>
            <a:spLocks noChangeShapeType="1"/>
          </p:cNvSpPr>
          <p:nvPr/>
        </p:nvSpPr>
        <p:spPr bwMode="auto">
          <a:xfrm>
            <a:off x="5021263" y="2463800"/>
            <a:ext cx="1792287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1" name="Line 27"/>
          <p:cNvSpPr>
            <a:spLocks noChangeShapeType="1"/>
          </p:cNvSpPr>
          <p:nvPr/>
        </p:nvSpPr>
        <p:spPr bwMode="auto">
          <a:xfrm>
            <a:off x="4706938" y="2838450"/>
            <a:ext cx="2133600" cy="0"/>
          </a:xfrm>
          <a:prstGeom prst="line">
            <a:avLst/>
          </a:prstGeom>
          <a:noFill/>
          <a:ln w="317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2" name="Line 28"/>
          <p:cNvSpPr>
            <a:spLocks noChangeShapeType="1"/>
          </p:cNvSpPr>
          <p:nvPr/>
        </p:nvSpPr>
        <p:spPr bwMode="auto">
          <a:xfrm flipH="1">
            <a:off x="5305425" y="2463800"/>
            <a:ext cx="595313" cy="341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3" name="Line 29"/>
          <p:cNvSpPr>
            <a:spLocks noChangeShapeType="1"/>
          </p:cNvSpPr>
          <p:nvPr/>
        </p:nvSpPr>
        <p:spPr bwMode="auto">
          <a:xfrm>
            <a:off x="5340350" y="2782888"/>
            <a:ext cx="596900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4" name="Line 30"/>
          <p:cNvSpPr>
            <a:spLocks noChangeShapeType="1"/>
          </p:cNvSpPr>
          <p:nvPr/>
        </p:nvSpPr>
        <p:spPr bwMode="auto">
          <a:xfrm>
            <a:off x="5900738" y="3419475"/>
            <a:ext cx="854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5" name="Line 31"/>
          <p:cNvSpPr>
            <a:spLocks noChangeShapeType="1"/>
          </p:cNvSpPr>
          <p:nvPr/>
        </p:nvSpPr>
        <p:spPr bwMode="auto">
          <a:xfrm>
            <a:off x="6711950" y="2827338"/>
            <a:ext cx="84138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6" name="Line 32"/>
          <p:cNvSpPr>
            <a:spLocks noChangeShapeType="1"/>
          </p:cNvSpPr>
          <p:nvPr/>
        </p:nvSpPr>
        <p:spPr bwMode="auto">
          <a:xfrm>
            <a:off x="5900738" y="2463800"/>
            <a:ext cx="854075" cy="427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7" name="Text Box 33"/>
          <p:cNvSpPr txBox="1">
            <a:spLocks noChangeArrowheads="1"/>
          </p:cNvSpPr>
          <p:nvPr/>
        </p:nvSpPr>
        <p:spPr bwMode="auto">
          <a:xfrm>
            <a:off x="1501775" y="3101975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77538" name="Text Box 34"/>
          <p:cNvSpPr txBox="1">
            <a:spLocks noChangeArrowheads="1"/>
          </p:cNvSpPr>
          <p:nvPr/>
        </p:nvSpPr>
        <p:spPr bwMode="auto">
          <a:xfrm>
            <a:off x="3416300" y="3101975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endParaRPr lang="en-US" sz="1400" b="0" baseline="-25000">
              <a:latin typeface="Times New Roman" pitchFamily="18" charset="0"/>
            </a:endParaRPr>
          </a:p>
        </p:txBody>
      </p:sp>
      <p:sp>
        <p:nvSpPr>
          <p:cNvPr id="277539" name="Text Box 35"/>
          <p:cNvSpPr txBox="1">
            <a:spLocks noChangeArrowheads="1"/>
          </p:cNvSpPr>
          <p:nvPr/>
        </p:nvSpPr>
        <p:spPr bwMode="auto">
          <a:xfrm>
            <a:off x="3735388" y="4908550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40" name="Text Box 36"/>
          <p:cNvSpPr txBox="1">
            <a:spLocks noChangeArrowheads="1"/>
          </p:cNvSpPr>
          <p:nvPr/>
        </p:nvSpPr>
        <p:spPr bwMode="auto">
          <a:xfrm>
            <a:off x="3389313" y="44831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</a:p>
        </p:txBody>
      </p:sp>
      <p:sp>
        <p:nvSpPr>
          <p:cNvPr id="277541" name="Text Box 37"/>
          <p:cNvSpPr txBox="1">
            <a:spLocks noChangeArrowheads="1"/>
          </p:cNvSpPr>
          <p:nvPr/>
        </p:nvSpPr>
        <p:spPr bwMode="auto">
          <a:xfrm>
            <a:off x="4479925" y="5334000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42" name="Text Box 38"/>
          <p:cNvSpPr txBox="1">
            <a:spLocks noChangeArrowheads="1"/>
          </p:cNvSpPr>
          <p:nvPr/>
        </p:nvSpPr>
        <p:spPr bwMode="auto">
          <a:xfrm>
            <a:off x="1714500" y="3951288"/>
            <a:ext cx="2635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</a:p>
        </p:txBody>
      </p:sp>
      <p:sp>
        <p:nvSpPr>
          <p:cNvPr id="277543" name="Text Box 39"/>
          <p:cNvSpPr txBox="1">
            <a:spLocks noChangeArrowheads="1"/>
          </p:cNvSpPr>
          <p:nvPr/>
        </p:nvSpPr>
        <p:spPr bwMode="auto">
          <a:xfrm>
            <a:off x="2576513" y="3060700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c’e’</a:t>
            </a:r>
          </a:p>
        </p:txBody>
      </p:sp>
      <p:sp>
        <p:nvSpPr>
          <p:cNvPr id="277544" name="Text Box 40"/>
          <p:cNvSpPr txBox="1">
            <a:spLocks noChangeArrowheads="1"/>
          </p:cNvSpPr>
          <p:nvPr/>
        </p:nvSpPr>
        <p:spPr bwMode="auto">
          <a:xfrm>
            <a:off x="1701800" y="4908550"/>
            <a:ext cx="27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</a:p>
        </p:txBody>
      </p:sp>
      <p:sp>
        <p:nvSpPr>
          <p:cNvPr id="277545" name="Text Box 41"/>
          <p:cNvSpPr txBox="1">
            <a:spLocks noChangeArrowheads="1"/>
          </p:cNvSpPr>
          <p:nvPr/>
        </p:nvSpPr>
        <p:spPr bwMode="auto">
          <a:xfrm>
            <a:off x="2671763" y="5319713"/>
            <a:ext cx="2635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</a:p>
        </p:txBody>
      </p:sp>
      <p:sp>
        <p:nvSpPr>
          <p:cNvPr id="277546" name="Text Box 42"/>
          <p:cNvSpPr txBox="1">
            <a:spLocks noChangeArrowheads="1"/>
          </p:cNvSpPr>
          <p:nvPr/>
        </p:nvSpPr>
        <p:spPr bwMode="auto">
          <a:xfrm>
            <a:off x="5010150" y="4376738"/>
            <a:ext cx="3302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47" name="Text Box 43"/>
          <p:cNvSpPr txBox="1">
            <a:spLocks noChangeArrowheads="1"/>
          </p:cNvSpPr>
          <p:nvPr/>
        </p:nvSpPr>
        <p:spPr bwMode="auto">
          <a:xfrm>
            <a:off x="6711950" y="3154363"/>
            <a:ext cx="3873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48" name="Text Box 44"/>
          <p:cNvSpPr txBox="1">
            <a:spLocks noChangeArrowheads="1"/>
          </p:cNvSpPr>
          <p:nvPr/>
        </p:nvSpPr>
        <p:spPr bwMode="auto">
          <a:xfrm>
            <a:off x="3775075" y="3898900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49" name="Text Box 45"/>
          <p:cNvSpPr txBox="1">
            <a:spLocks noChangeArrowheads="1"/>
          </p:cNvSpPr>
          <p:nvPr/>
        </p:nvSpPr>
        <p:spPr bwMode="auto">
          <a:xfrm>
            <a:off x="4957763" y="2622550"/>
            <a:ext cx="37941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e’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6711950" y="2570163"/>
            <a:ext cx="412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</a:t>
            </a:r>
            <a:r>
              <a:rPr lang="en-US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5754688" y="2144713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5754688" y="3406775"/>
            <a:ext cx="322262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3" name="Text Box 49"/>
          <p:cNvSpPr txBox="1">
            <a:spLocks noChangeArrowheads="1"/>
          </p:cNvSpPr>
          <p:nvPr/>
        </p:nvSpPr>
        <p:spPr bwMode="auto">
          <a:xfrm>
            <a:off x="6711950" y="3951288"/>
            <a:ext cx="330200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4" name="Text Box 50"/>
          <p:cNvSpPr txBox="1">
            <a:spLocks noChangeArrowheads="1"/>
          </p:cNvSpPr>
          <p:nvPr/>
        </p:nvSpPr>
        <p:spPr bwMode="auto">
          <a:xfrm>
            <a:off x="6711950" y="4695825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c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5" name="Text Box 51"/>
          <p:cNvSpPr txBox="1">
            <a:spLocks noChangeArrowheads="1"/>
          </p:cNvSpPr>
          <p:nvPr/>
        </p:nvSpPr>
        <p:spPr bwMode="auto">
          <a:xfrm>
            <a:off x="5568950" y="4695825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4745038" y="2144713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endParaRPr lang="en-US" sz="1400" b="0" baseline="-25000">
              <a:latin typeface="Times New Roman" pitchFamily="18" charset="0"/>
            </a:endParaRPr>
          </a:p>
        </p:txBody>
      </p:sp>
      <p:sp>
        <p:nvSpPr>
          <p:cNvPr id="277557" name="Text Box 53"/>
          <p:cNvSpPr txBox="1">
            <a:spLocks noChangeArrowheads="1"/>
          </p:cNvSpPr>
          <p:nvPr/>
        </p:nvSpPr>
        <p:spPr bwMode="auto">
          <a:xfrm>
            <a:off x="3948113" y="2995613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77558" name="Text Box 54"/>
          <p:cNvSpPr txBox="1">
            <a:spLocks noChangeArrowheads="1"/>
          </p:cNvSpPr>
          <p:nvPr/>
        </p:nvSpPr>
        <p:spPr bwMode="auto">
          <a:xfrm>
            <a:off x="3746500" y="29956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77559" name="Text Box 55"/>
          <p:cNvSpPr txBox="1">
            <a:spLocks noChangeArrowheads="1"/>
          </p:cNvSpPr>
          <p:nvPr/>
        </p:nvSpPr>
        <p:spPr bwMode="auto">
          <a:xfrm>
            <a:off x="4267200" y="2463800"/>
            <a:ext cx="50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c’e’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5116513" y="3738563"/>
            <a:ext cx="3190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e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4532313" y="3500438"/>
            <a:ext cx="32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e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5435600" y="3208338"/>
            <a:ext cx="379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  <a:r>
              <a:rPr lang="en-US" sz="1400" b="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7563" name="Line 59"/>
          <p:cNvSpPr>
            <a:spLocks noChangeShapeType="1"/>
          </p:cNvSpPr>
          <p:nvPr/>
        </p:nvSpPr>
        <p:spPr bwMode="auto">
          <a:xfrm>
            <a:off x="1406525" y="3419475"/>
            <a:ext cx="606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64" name="Text Box 60"/>
          <p:cNvSpPr txBox="1">
            <a:spLocks noChangeArrowheads="1"/>
          </p:cNvSpPr>
          <p:nvPr/>
        </p:nvSpPr>
        <p:spPr bwMode="auto">
          <a:xfrm>
            <a:off x="1143000" y="3141663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X</a:t>
            </a:r>
          </a:p>
        </p:txBody>
      </p:sp>
      <p:sp>
        <p:nvSpPr>
          <p:cNvPr id="277565" name="Text Box 61"/>
          <p:cNvSpPr txBox="1">
            <a:spLocks noChangeArrowheads="1"/>
          </p:cNvSpPr>
          <p:nvPr/>
        </p:nvSpPr>
        <p:spPr bwMode="auto">
          <a:xfrm>
            <a:off x="7031038" y="3154363"/>
            <a:ext cx="31273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Y</a:t>
            </a:r>
          </a:p>
        </p:txBody>
      </p:sp>
      <p:sp>
        <p:nvSpPr>
          <p:cNvPr id="277566" name="Text Box 62"/>
          <p:cNvSpPr txBox="1">
            <a:spLocks noChangeArrowheads="1"/>
          </p:cNvSpPr>
          <p:nvPr/>
        </p:nvSpPr>
        <p:spPr bwMode="auto">
          <a:xfrm>
            <a:off x="4200525" y="3205163"/>
            <a:ext cx="35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0">
                <a:latin typeface="Times New Roman" pitchFamily="18" charset="0"/>
              </a:rPr>
              <a:t>45</a:t>
            </a:r>
            <a:r>
              <a:rPr lang="en-US" sz="10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7567" name="Text Box 63"/>
          <p:cNvSpPr txBox="1">
            <a:spLocks noChangeArrowheads="1"/>
          </p:cNvSpPr>
          <p:nvPr/>
        </p:nvSpPr>
        <p:spPr bwMode="auto">
          <a:xfrm>
            <a:off x="5981700" y="3508375"/>
            <a:ext cx="35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000" b="0">
                <a:latin typeface="Times New Roman" pitchFamily="18" charset="0"/>
              </a:rPr>
              <a:t>30</a:t>
            </a:r>
            <a:r>
              <a:rPr lang="en-US" sz="1000" b="0" baseline="30000">
                <a:latin typeface="Times New Roman" pitchFamily="18" charset="0"/>
              </a:rPr>
              <a:t>0</a:t>
            </a:r>
          </a:p>
        </p:txBody>
      </p:sp>
      <p:sp>
        <p:nvSpPr>
          <p:cNvPr id="277568" name="Arc 64"/>
          <p:cNvSpPr>
            <a:spLocks/>
          </p:cNvSpPr>
          <p:nvPr/>
        </p:nvSpPr>
        <p:spPr bwMode="auto">
          <a:xfrm rot="815633" flipH="1">
            <a:off x="6084888" y="3525838"/>
            <a:ext cx="296862" cy="434975"/>
          </a:xfrm>
          <a:custGeom>
            <a:avLst/>
            <a:gdLst>
              <a:gd name="T0" fmla="*/ 65035 w 21600"/>
              <a:gd name="T1" fmla="*/ 434975 h 27134"/>
              <a:gd name="T2" fmla="*/ 66698 w 21600"/>
              <a:gd name="T3" fmla="*/ 0 h 27134"/>
              <a:gd name="T4" fmla="*/ 296862 w 21600"/>
              <a:gd name="T5" fmla="*/ 218690 h 27134"/>
              <a:gd name="T6" fmla="*/ 0 60000 65536"/>
              <a:gd name="T7" fmla="*/ 0 60000 65536"/>
              <a:gd name="T8" fmla="*/ 0 60000 65536"/>
              <a:gd name="T9" fmla="*/ 0 w 21600"/>
              <a:gd name="T10" fmla="*/ 0 h 27134"/>
              <a:gd name="T11" fmla="*/ 21600 w 21600"/>
              <a:gd name="T12" fmla="*/ 27134 h 27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134" fill="none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-1" y="8671"/>
                  <a:pt x="1714" y="3853"/>
                  <a:pt x="4853" y="0"/>
                </a:cubicBezTo>
              </a:path>
              <a:path w="21600" h="27134" stroke="0" extrusionOk="0">
                <a:moveTo>
                  <a:pt x="4732" y="27133"/>
                </a:moveTo>
                <a:cubicBezTo>
                  <a:pt x="1668" y="23304"/>
                  <a:pt x="0" y="18546"/>
                  <a:pt x="0" y="13642"/>
                </a:cubicBezTo>
                <a:cubicBezTo>
                  <a:pt x="-1" y="8671"/>
                  <a:pt x="1714" y="3853"/>
                  <a:pt x="4853" y="0"/>
                </a:cubicBezTo>
                <a:lnTo>
                  <a:pt x="21600" y="1364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569" name="Text Box 65"/>
          <p:cNvSpPr txBox="1">
            <a:spLocks noChangeArrowheads="1"/>
          </p:cNvSpPr>
          <p:nvPr/>
        </p:nvSpPr>
        <p:spPr bwMode="auto">
          <a:xfrm>
            <a:off x="2789238" y="3525838"/>
            <a:ext cx="3190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>
                <a:latin typeface="Arial" pitchFamily="34" charset="0"/>
              </a:rPr>
              <a:t>e</a:t>
            </a:r>
          </a:p>
        </p:txBody>
      </p:sp>
      <p:sp>
        <p:nvSpPr>
          <p:cNvPr id="277570" name="Text Box 66"/>
          <p:cNvSpPr txBox="1">
            <a:spLocks noChangeArrowheads="1"/>
          </p:cNvSpPr>
          <p:nvPr/>
        </p:nvSpPr>
        <p:spPr bwMode="auto">
          <a:xfrm>
            <a:off x="457200" y="1676400"/>
            <a:ext cx="325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1">
                <a:solidFill>
                  <a:schemeClr val="accent2"/>
                </a:solidFill>
                <a:latin typeface="Arial" pitchFamily="34" charset="0"/>
              </a:rPr>
              <a:t>SURFACE AND SIDE INCLINATIONS</a:t>
            </a:r>
          </a:p>
          <a:p>
            <a:pPr algn="ctr" eaLnBrk="1" hangingPunct="1"/>
            <a:r>
              <a:rPr lang="en-US" sz="1400" i="1">
                <a:solidFill>
                  <a:schemeClr val="accent2"/>
                </a:solidFill>
                <a:latin typeface="Arial" pitchFamily="34" charset="0"/>
              </a:rPr>
              <a:t>ARE DIRECTLY GIVEN.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7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7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7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77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77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7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7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77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2" dur="500"/>
                                        <p:tgtEl>
                                          <p:spTgt spid="27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77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77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77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7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27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7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7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7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7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7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7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1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6" dur="500"/>
                                        <p:tgtEl>
                                          <p:spTgt spid="27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1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6" dur="5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277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77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07" grpId="0" autoUpdateAnimBg="0"/>
      <p:bldP spid="277508" grpId="0" autoUpdateAnimBg="0"/>
      <p:bldP spid="277509" grpId="0" animBg="1"/>
      <p:bldP spid="277510" grpId="0" animBg="1"/>
      <p:bldP spid="277511" grpId="0" animBg="1"/>
      <p:bldP spid="277512" grpId="0" animBg="1"/>
      <p:bldP spid="277513" grpId="0" animBg="1"/>
      <p:bldP spid="277514" grpId="0" animBg="1"/>
      <p:bldP spid="277515" grpId="0" animBg="1"/>
      <p:bldP spid="277516" grpId="0" animBg="1"/>
      <p:bldP spid="277517" grpId="0" animBg="1"/>
      <p:bldP spid="277518" grpId="0" animBg="1"/>
      <p:bldP spid="277519" grpId="0" animBg="1"/>
      <p:bldP spid="277520" grpId="0" animBg="1"/>
      <p:bldP spid="277521" grpId="0" animBg="1"/>
      <p:bldP spid="277522" grpId="0" animBg="1"/>
      <p:bldP spid="277523" grpId="0" animBg="1"/>
      <p:bldP spid="277524" grpId="0" animBg="1"/>
      <p:bldP spid="277525" grpId="0" animBg="1"/>
      <p:bldP spid="277526" grpId="0" animBg="1"/>
      <p:bldP spid="277527" grpId="0" animBg="1"/>
      <p:bldP spid="277528" grpId="0" animBg="1"/>
      <p:bldP spid="277529" grpId="0" animBg="1"/>
      <p:bldP spid="277530" grpId="0" animBg="1"/>
      <p:bldP spid="277531" grpId="0" animBg="1"/>
      <p:bldP spid="277532" grpId="0" animBg="1"/>
      <p:bldP spid="277533" grpId="0" animBg="1"/>
      <p:bldP spid="277534" grpId="0" animBg="1"/>
      <p:bldP spid="277535" grpId="0" animBg="1"/>
      <p:bldP spid="277536" grpId="0" animBg="1"/>
      <p:bldP spid="277537" grpId="0" autoUpdateAnimBg="0"/>
      <p:bldP spid="277538" grpId="0" autoUpdateAnimBg="0"/>
      <p:bldP spid="277539" grpId="0" autoUpdateAnimBg="0"/>
      <p:bldP spid="277540" grpId="0" autoUpdateAnimBg="0"/>
      <p:bldP spid="277541" grpId="0" autoUpdateAnimBg="0"/>
      <p:bldP spid="277542" grpId="0" autoUpdateAnimBg="0"/>
      <p:bldP spid="277543" grpId="0" autoUpdateAnimBg="0"/>
      <p:bldP spid="277544" grpId="0" autoUpdateAnimBg="0"/>
      <p:bldP spid="277545" grpId="0" autoUpdateAnimBg="0"/>
      <p:bldP spid="277546" grpId="0" autoUpdateAnimBg="0"/>
      <p:bldP spid="277547" grpId="0" autoUpdateAnimBg="0"/>
      <p:bldP spid="277548" grpId="0" autoUpdateAnimBg="0"/>
      <p:bldP spid="277549" grpId="0" autoUpdateAnimBg="0"/>
      <p:bldP spid="277550" grpId="0" autoUpdateAnimBg="0"/>
      <p:bldP spid="277551" grpId="0" autoUpdateAnimBg="0"/>
      <p:bldP spid="277552" grpId="0" autoUpdateAnimBg="0"/>
      <p:bldP spid="277553" grpId="0" autoUpdateAnimBg="0"/>
      <p:bldP spid="277554" grpId="0" autoUpdateAnimBg="0"/>
      <p:bldP spid="277555" grpId="0" autoUpdateAnimBg="0"/>
      <p:bldP spid="277556" grpId="0" autoUpdateAnimBg="0"/>
      <p:bldP spid="277557" grpId="0" autoUpdateAnimBg="0"/>
      <p:bldP spid="277558" grpId="0" autoUpdateAnimBg="0"/>
      <p:bldP spid="277559" grpId="0" autoUpdateAnimBg="0"/>
      <p:bldP spid="277560" grpId="0" autoUpdateAnimBg="0"/>
      <p:bldP spid="277561" grpId="0" autoUpdateAnimBg="0"/>
      <p:bldP spid="277562" grpId="0" autoUpdateAnimBg="0"/>
      <p:bldP spid="277563" grpId="0" animBg="1"/>
      <p:bldP spid="277564" grpId="0" autoUpdateAnimBg="0"/>
      <p:bldP spid="277565" grpId="0" autoUpdateAnimBg="0"/>
      <p:bldP spid="277566" grpId="0" autoUpdateAnimBg="0"/>
      <p:bldP spid="277567" grpId="0" autoUpdateAnimBg="0"/>
      <p:bldP spid="277568" grpId="0" animBg="1"/>
      <p:bldP spid="277569" grpId="0" autoUpdateAnimBg="0"/>
      <p:bldP spid="2775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962400" cy="15890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800" dirty="0">
                <a:solidFill>
                  <a:srgbClr val="FF3300"/>
                </a:solidFill>
                <a:latin typeface="Times New Roman" pitchFamily="18" charset="0"/>
              </a:rPr>
              <a:t>Problem 5:</a:t>
            </a:r>
          </a:p>
          <a:p>
            <a:pPr algn="just" eaLnBrk="1" hangingPunct="1"/>
            <a:r>
              <a:rPr lang="en-US" sz="1600" b="0" dirty="0">
                <a:latin typeface="Times New Roman" pitchFamily="18" charset="0"/>
              </a:rPr>
              <a:t>A regular pentagon of 30 mm sides is resting </a:t>
            </a:r>
          </a:p>
          <a:p>
            <a:pPr algn="just" eaLnBrk="1" hangingPunct="1"/>
            <a:r>
              <a:rPr lang="en-US" sz="1600" b="0" dirty="0">
                <a:latin typeface="Times New Roman" pitchFamily="18" charset="0"/>
              </a:rPr>
              <a:t>on HP on one of it’s sides while it’s opposite</a:t>
            </a:r>
          </a:p>
          <a:p>
            <a:pPr algn="just" eaLnBrk="1" hangingPunct="1"/>
            <a:r>
              <a:rPr lang="en-US" sz="1600" b="0" dirty="0">
                <a:latin typeface="Times New Roman" pitchFamily="18" charset="0"/>
              </a:rPr>
              <a:t>vertex (corner) is 30 mm above HP. </a:t>
            </a:r>
          </a:p>
          <a:p>
            <a:pPr algn="just" eaLnBrk="1" hangingPunct="1"/>
            <a:r>
              <a:rPr lang="en-US" sz="1600" b="0" dirty="0">
                <a:latin typeface="Times New Roman" pitchFamily="18" charset="0"/>
              </a:rPr>
              <a:t>Draw projections when side in HP is 30</a:t>
            </a:r>
            <a:r>
              <a:rPr lang="en-US" sz="1600" b="0" baseline="30000" dirty="0">
                <a:latin typeface="Times New Roman" pitchFamily="18" charset="0"/>
              </a:rPr>
              <a:t>0</a:t>
            </a:r>
            <a:r>
              <a:rPr lang="en-US" sz="1600" b="0" dirty="0">
                <a:latin typeface="Times New Roman" pitchFamily="18" charset="0"/>
              </a:rPr>
              <a:t> inclined to VP.</a:t>
            </a:r>
          </a:p>
        </p:txBody>
      </p:sp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4495800" y="228600"/>
            <a:ext cx="4474302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 dirty="0">
                <a:latin typeface="Times New Roman" pitchFamily="18" charset="0"/>
              </a:rPr>
              <a:t>Read problem and answer following questions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1. Surface inclined to which plane? -------      </a:t>
            </a:r>
            <a:r>
              <a:rPr lang="en-US" sz="1600" i="1" dirty="0">
                <a:latin typeface="Times New Roman" pitchFamily="18" charset="0"/>
              </a:rPr>
              <a:t>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2. Assumption for initial position? ------ </a:t>
            </a:r>
            <a:r>
              <a:rPr lang="en-US" sz="1600" i="1" dirty="0">
                <a:latin typeface="Times New Roman" pitchFamily="18" charset="0"/>
              </a:rPr>
              <a:t>// to HP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3. So which view will show True shape? ---  </a:t>
            </a:r>
            <a:r>
              <a:rPr lang="en-US" sz="1600" i="1" dirty="0">
                <a:latin typeface="Times New Roman" pitchFamily="18" charset="0"/>
              </a:rPr>
              <a:t>TV</a:t>
            </a:r>
          </a:p>
          <a:p>
            <a:pPr eaLnBrk="1" hangingPunct="1"/>
            <a:r>
              <a:rPr lang="en-US" sz="1600" b="0" dirty="0">
                <a:latin typeface="Times New Roman" pitchFamily="18" charset="0"/>
              </a:rPr>
              <a:t>4. Which side will be vertical?   --------</a:t>
            </a:r>
            <a:r>
              <a:rPr lang="en-US" sz="1600" i="1" dirty="0">
                <a:latin typeface="Times New Roman" pitchFamily="18" charset="0"/>
              </a:rPr>
              <a:t>any side.</a:t>
            </a:r>
          </a:p>
          <a:p>
            <a:pPr eaLnBrk="1" hangingPunct="1"/>
            <a:r>
              <a:rPr lang="en-US" b="0" dirty="0">
                <a:latin typeface="Times New Roman" pitchFamily="18" charset="0"/>
              </a:rPr>
              <a:t>    </a:t>
            </a:r>
            <a:r>
              <a:rPr lang="en-US" i="1" dirty="0">
                <a:latin typeface="Times New Roman" pitchFamily="18" charset="0"/>
              </a:rPr>
              <a:t>Hence begin with </a:t>
            </a:r>
            <a:r>
              <a:rPr lang="en-US" i="1" dirty="0" err="1">
                <a:latin typeface="Times New Roman" pitchFamily="18" charset="0"/>
              </a:rPr>
              <a:t>TV,draw</a:t>
            </a:r>
            <a:r>
              <a:rPr lang="en-US" i="1" dirty="0">
                <a:latin typeface="Times New Roman" pitchFamily="18" charset="0"/>
              </a:rPr>
              <a:t> pentagon below </a:t>
            </a:r>
          </a:p>
          <a:p>
            <a:pPr eaLnBrk="1" hangingPunct="1"/>
            <a:r>
              <a:rPr lang="en-US" i="1" dirty="0">
                <a:latin typeface="Times New Roman" pitchFamily="18" charset="0"/>
              </a:rPr>
              <a:t>     X-Y line, taking one side vertical</a:t>
            </a:r>
            <a:r>
              <a:rPr lang="en-US" sz="1800" i="1" dirty="0">
                <a:latin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279556" name="AutoShape 4"/>
          <p:cNvSpPr>
            <a:spLocks noChangeArrowheads="1"/>
          </p:cNvSpPr>
          <p:nvPr/>
        </p:nvSpPr>
        <p:spPr bwMode="auto">
          <a:xfrm rot="5400000">
            <a:off x="3186907" y="4714081"/>
            <a:ext cx="1681162" cy="1558925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V="1">
            <a:off x="3248025" y="4033838"/>
            <a:ext cx="0" cy="115093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 flipV="1">
            <a:off x="4195763" y="4033838"/>
            <a:ext cx="0" cy="6191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 flipV="1">
            <a:off x="4802188" y="4033838"/>
            <a:ext cx="0" cy="15049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6388100" y="3148013"/>
            <a:ext cx="0" cy="3186112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5427663" y="4298950"/>
            <a:ext cx="0" cy="203517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4022725" y="4652963"/>
            <a:ext cx="24209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3248025" y="5006975"/>
            <a:ext cx="31956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4802188" y="5483225"/>
            <a:ext cx="1641475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3248025" y="5978525"/>
            <a:ext cx="319563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195763" y="6334125"/>
            <a:ext cx="22479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7" name="AutoShape 15"/>
          <p:cNvSpPr>
            <a:spLocks noChangeArrowheads="1"/>
          </p:cNvSpPr>
          <p:nvPr/>
        </p:nvSpPr>
        <p:spPr bwMode="auto">
          <a:xfrm rot="5400000">
            <a:off x="5072063" y="4973638"/>
            <a:ext cx="1682750" cy="1016000"/>
          </a:xfrm>
          <a:prstGeom prst="pentagon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 flipH="1" flipV="1">
            <a:off x="6700838" y="4298950"/>
            <a:ext cx="1381125" cy="708025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69" name="Line 17"/>
          <p:cNvSpPr>
            <a:spLocks noChangeShapeType="1"/>
          </p:cNvSpPr>
          <p:nvPr/>
        </p:nvSpPr>
        <p:spPr bwMode="auto">
          <a:xfrm flipV="1">
            <a:off x="6615113" y="3235325"/>
            <a:ext cx="0" cy="17716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0" name="Line 18"/>
          <p:cNvSpPr>
            <a:spLocks noChangeShapeType="1"/>
          </p:cNvSpPr>
          <p:nvPr/>
        </p:nvSpPr>
        <p:spPr bwMode="auto">
          <a:xfrm flipV="1">
            <a:off x="7219950" y="3235325"/>
            <a:ext cx="0" cy="24812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 flipV="1">
            <a:off x="8067675" y="3235325"/>
            <a:ext cx="0" cy="248126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2" name="Line 20"/>
          <p:cNvSpPr>
            <a:spLocks noChangeShapeType="1"/>
          </p:cNvSpPr>
          <p:nvPr/>
        </p:nvSpPr>
        <p:spPr bwMode="auto">
          <a:xfrm flipV="1">
            <a:off x="8129588" y="3235325"/>
            <a:ext cx="0" cy="177165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3" name="Line 21"/>
          <p:cNvSpPr>
            <a:spLocks noChangeShapeType="1"/>
          </p:cNvSpPr>
          <p:nvPr/>
        </p:nvSpPr>
        <p:spPr bwMode="auto">
          <a:xfrm>
            <a:off x="6356350" y="3235325"/>
            <a:ext cx="1814513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4" name="Line 22"/>
          <p:cNvSpPr>
            <a:spLocks noChangeShapeType="1"/>
          </p:cNvSpPr>
          <p:nvPr/>
        </p:nvSpPr>
        <p:spPr bwMode="auto">
          <a:xfrm>
            <a:off x="6010275" y="3624263"/>
            <a:ext cx="2160588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75" name="Oval 23"/>
          <p:cNvSpPr>
            <a:spLocks noChangeArrowheads="1"/>
          </p:cNvSpPr>
          <p:nvPr/>
        </p:nvSpPr>
        <p:spPr bwMode="auto">
          <a:xfrm>
            <a:off x="7177088" y="4210050"/>
            <a:ext cx="84137" cy="889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76" name="Oval 24"/>
          <p:cNvSpPr>
            <a:spLocks noChangeArrowheads="1"/>
          </p:cNvSpPr>
          <p:nvPr/>
        </p:nvSpPr>
        <p:spPr bwMode="auto">
          <a:xfrm>
            <a:off x="8059738" y="4210050"/>
            <a:ext cx="87312" cy="889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77" name="Oval 25"/>
          <p:cNvSpPr>
            <a:spLocks noChangeArrowheads="1"/>
          </p:cNvSpPr>
          <p:nvPr/>
        </p:nvSpPr>
        <p:spPr bwMode="auto">
          <a:xfrm>
            <a:off x="7165975" y="3179763"/>
            <a:ext cx="87313" cy="90487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78" name="Oval 26"/>
          <p:cNvSpPr>
            <a:spLocks noChangeArrowheads="1"/>
          </p:cNvSpPr>
          <p:nvPr/>
        </p:nvSpPr>
        <p:spPr bwMode="auto">
          <a:xfrm>
            <a:off x="8016875" y="3590925"/>
            <a:ext cx="90488" cy="889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79" name="Oval 27"/>
          <p:cNvSpPr>
            <a:spLocks noChangeArrowheads="1"/>
          </p:cNvSpPr>
          <p:nvPr/>
        </p:nvSpPr>
        <p:spPr bwMode="auto">
          <a:xfrm>
            <a:off x="6573838" y="3568700"/>
            <a:ext cx="84137" cy="889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9580" name="Line 28"/>
          <p:cNvSpPr>
            <a:spLocks noChangeShapeType="1"/>
          </p:cNvSpPr>
          <p:nvPr/>
        </p:nvSpPr>
        <p:spPr bwMode="auto">
          <a:xfrm flipH="1">
            <a:off x="6615113" y="3235325"/>
            <a:ext cx="604837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81" name="Line 29"/>
          <p:cNvSpPr>
            <a:spLocks noChangeShapeType="1"/>
          </p:cNvSpPr>
          <p:nvPr/>
        </p:nvSpPr>
        <p:spPr bwMode="auto">
          <a:xfrm>
            <a:off x="6615113" y="3590925"/>
            <a:ext cx="604837" cy="708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82" name="Line 30"/>
          <p:cNvSpPr>
            <a:spLocks noChangeShapeType="1"/>
          </p:cNvSpPr>
          <p:nvPr/>
        </p:nvSpPr>
        <p:spPr bwMode="auto">
          <a:xfrm>
            <a:off x="7219950" y="4298950"/>
            <a:ext cx="862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83" name="Line 31"/>
          <p:cNvSpPr>
            <a:spLocks noChangeShapeType="1"/>
          </p:cNvSpPr>
          <p:nvPr/>
        </p:nvSpPr>
        <p:spPr bwMode="auto">
          <a:xfrm>
            <a:off x="8039100" y="3613150"/>
            <a:ext cx="85725" cy="708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84" name="Line 32"/>
          <p:cNvSpPr>
            <a:spLocks noChangeShapeType="1"/>
          </p:cNvSpPr>
          <p:nvPr/>
        </p:nvSpPr>
        <p:spPr bwMode="auto">
          <a:xfrm>
            <a:off x="7219950" y="3235325"/>
            <a:ext cx="862013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585" name="Line 33"/>
          <p:cNvSpPr>
            <a:spLocks noChangeShapeType="1"/>
          </p:cNvSpPr>
          <p:nvPr/>
        </p:nvSpPr>
        <p:spPr bwMode="auto">
          <a:xfrm>
            <a:off x="6054725" y="3409950"/>
            <a:ext cx="0" cy="2830513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172075" y="2905125"/>
            <a:ext cx="1473200" cy="1614488"/>
            <a:chOff x="3258" y="1830"/>
            <a:chExt cx="928" cy="1017"/>
          </a:xfrm>
        </p:grpSpPr>
        <p:sp>
          <p:nvSpPr>
            <p:cNvPr id="192604" name="Text Box 35"/>
            <p:cNvSpPr txBox="1">
              <a:spLocks noChangeArrowheads="1"/>
            </p:cNvSpPr>
            <p:nvPr/>
          </p:nvSpPr>
          <p:spPr bwMode="auto">
            <a:xfrm>
              <a:off x="3258" y="2526"/>
              <a:ext cx="2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 b’</a:t>
              </a: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306" y="1830"/>
              <a:ext cx="880" cy="1017"/>
              <a:chOff x="3306" y="1830"/>
              <a:chExt cx="880" cy="1017"/>
            </a:xfrm>
          </p:grpSpPr>
          <p:sp>
            <p:nvSpPr>
              <p:cNvPr id="192606" name="Line 37"/>
              <p:cNvSpPr>
                <a:spLocks noChangeShapeType="1"/>
              </p:cNvSpPr>
              <p:nvPr/>
            </p:nvSpPr>
            <p:spPr bwMode="auto">
              <a:xfrm rot="-2807395">
                <a:off x="3258" y="2372"/>
                <a:ext cx="94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607" name="Oval 38"/>
              <p:cNvSpPr>
                <a:spLocks noChangeArrowheads="1"/>
              </p:cNvSpPr>
              <p:nvPr/>
            </p:nvSpPr>
            <p:spPr bwMode="auto">
              <a:xfrm>
                <a:off x="3786" y="2262"/>
                <a:ext cx="55" cy="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608" name="Oval 39"/>
              <p:cNvSpPr>
                <a:spLocks noChangeArrowheads="1"/>
              </p:cNvSpPr>
              <p:nvPr/>
            </p:nvSpPr>
            <p:spPr bwMode="auto">
              <a:xfrm>
                <a:off x="3997" y="2025"/>
                <a:ext cx="54" cy="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609" name="Oval 40"/>
              <p:cNvSpPr>
                <a:spLocks noChangeArrowheads="1"/>
              </p:cNvSpPr>
              <p:nvPr/>
            </p:nvSpPr>
            <p:spPr bwMode="auto">
              <a:xfrm>
                <a:off x="3399" y="2687"/>
                <a:ext cx="55" cy="5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610" name="Text Box 41"/>
              <p:cNvSpPr txBox="1">
                <a:spLocks noChangeArrowheads="1"/>
              </p:cNvSpPr>
              <p:nvPr/>
            </p:nvSpPr>
            <p:spPr bwMode="auto">
              <a:xfrm>
                <a:off x="3977" y="1830"/>
                <a:ext cx="2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d’</a:t>
                </a:r>
                <a:endParaRPr lang="en-US" sz="1400" b="0" baseline="-25000">
                  <a:latin typeface="Times New Roman" pitchFamily="18" charset="0"/>
                </a:endParaRPr>
              </a:p>
            </p:txBody>
          </p:sp>
          <p:sp>
            <p:nvSpPr>
              <p:cNvPr id="192611" name="Text Box 42"/>
              <p:cNvSpPr txBox="1">
                <a:spLocks noChangeArrowheads="1"/>
              </p:cNvSpPr>
              <p:nvPr/>
            </p:nvSpPr>
            <p:spPr bwMode="auto">
              <a:xfrm>
                <a:off x="3306" y="2427"/>
                <a:ext cx="20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a’</a:t>
                </a:r>
              </a:p>
            </p:txBody>
          </p:sp>
          <p:sp>
            <p:nvSpPr>
              <p:cNvPr id="192612" name="Text Box 43"/>
              <p:cNvSpPr txBox="1">
                <a:spLocks noChangeArrowheads="1"/>
              </p:cNvSpPr>
              <p:nvPr/>
            </p:nvSpPr>
            <p:spPr bwMode="auto">
              <a:xfrm>
                <a:off x="3672" y="2040"/>
                <a:ext cx="31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0">
                    <a:latin typeface="Times New Roman" pitchFamily="18" charset="0"/>
                  </a:rPr>
                  <a:t>c’e’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424613" y="4335463"/>
            <a:ext cx="1946275" cy="1524000"/>
            <a:chOff x="4176" y="1824"/>
            <a:chExt cx="1137" cy="869"/>
          </a:xfrm>
        </p:grpSpPr>
        <p:sp>
          <p:nvSpPr>
            <p:cNvPr id="192597" name="Text Box 45"/>
            <p:cNvSpPr txBox="1">
              <a:spLocks noChangeArrowheads="1"/>
            </p:cNvSpPr>
            <p:nvPr/>
          </p:nvSpPr>
          <p:spPr bwMode="auto">
            <a:xfrm>
              <a:off x="4465" y="1824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a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4176" y="1951"/>
              <a:ext cx="1137" cy="742"/>
              <a:chOff x="4176" y="1951"/>
              <a:chExt cx="1137" cy="742"/>
            </a:xfrm>
          </p:grpSpPr>
          <p:sp>
            <p:nvSpPr>
              <p:cNvPr id="192599" name="AutoShape 47"/>
              <p:cNvSpPr>
                <a:spLocks noChangeArrowheads="1"/>
              </p:cNvSpPr>
              <p:nvPr/>
            </p:nvSpPr>
            <p:spPr bwMode="auto">
              <a:xfrm rot="-9165139">
                <a:off x="4288" y="2055"/>
                <a:ext cx="958" cy="594"/>
              </a:xfrm>
              <a:prstGeom prst="pentagon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600" name="Text Box 48"/>
              <p:cNvSpPr txBox="1">
                <a:spLocks noChangeArrowheads="1"/>
              </p:cNvSpPr>
              <p:nvPr/>
            </p:nvSpPr>
            <p:spPr bwMode="auto">
              <a:xfrm>
                <a:off x="5120" y="2077"/>
                <a:ext cx="19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b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2601" name="Text Box 49"/>
              <p:cNvSpPr txBox="1">
                <a:spLocks noChangeArrowheads="1"/>
              </p:cNvSpPr>
              <p:nvPr/>
            </p:nvSpPr>
            <p:spPr bwMode="auto">
              <a:xfrm>
                <a:off x="5120" y="2519"/>
                <a:ext cx="1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c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2602" name="Text Box 50"/>
              <p:cNvSpPr txBox="1">
                <a:spLocks noChangeArrowheads="1"/>
              </p:cNvSpPr>
              <p:nvPr/>
            </p:nvSpPr>
            <p:spPr bwMode="auto">
              <a:xfrm>
                <a:off x="4444" y="2519"/>
                <a:ext cx="19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d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92603" name="Text Box 51"/>
              <p:cNvSpPr txBox="1">
                <a:spLocks noChangeArrowheads="1"/>
              </p:cNvSpPr>
              <p:nvPr/>
            </p:nvSpPr>
            <p:spPr bwMode="auto">
              <a:xfrm>
                <a:off x="4176" y="1951"/>
                <a:ext cx="1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 b="0">
                    <a:latin typeface="Times New Roman" pitchFamily="18" charset="0"/>
                  </a:rPr>
                  <a:t>e</a:t>
                </a:r>
                <a:r>
                  <a:rPr lang="en-US" sz="1400" b="0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024438" y="4313238"/>
            <a:ext cx="1622425" cy="2209800"/>
            <a:chOff x="3358" y="1811"/>
            <a:chExt cx="948" cy="1260"/>
          </a:xfrm>
        </p:grpSpPr>
        <p:sp>
          <p:nvSpPr>
            <p:cNvPr id="192592" name="Text Box 53"/>
            <p:cNvSpPr txBox="1">
              <a:spLocks noChangeArrowheads="1"/>
            </p:cNvSpPr>
            <p:nvPr/>
          </p:nvSpPr>
          <p:spPr bwMode="auto">
            <a:xfrm>
              <a:off x="3358" y="2645"/>
              <a:ext cx="1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b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3" name="Text Box 54"/>
            <p:cNvSpPr txBox="1">
              <a:spLocks noChangeArrowheads="1"/>
            </p:cNvSpPr>
            <p:nvPr/>
          </p:nvSpPr>
          <p:spPr bwMode="auto">
            <a:xfrm>
              <a:off x="3799" y="2897"/>
              <a:ext cx="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c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4" name="Text Box 55"/>
            <p:cNvSpPr txBox="1">
              <a:spLocks noChangeArrowheads="1"/>
            </p:cNvSpPr>
            <p:nvPr/>
          </p:nvSpPr>
          <p:spPr bwMode="auto">
            <a:xfrm>
              <a:off x="4113" y="2330"/>
              <a:ext cx="1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d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5" name="Text Box 56"/>
            <p:cNvSpPr txBox="1">
              <a:spLocks noChangeArrowheads="1"/>
            </p:cNvSpPr>
            <p:nvPr/>
          </p:nvSpPr>
          <p:spPr bwMode="auto">
            <a:xfrm>
              <a:off x="3382" y="2047"/>
              <a:ext cx="1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a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6" name="Text Box 57"/>
            <p:cNvSpPr txBox="1">
              <a:spLocks noChangeArrowheads="1"/>
            </p:cNvSpPr>
            <p:nvPr/>
          </p:nvSpPr>
          <p:spPr bwMode="auto">
            <a:xfrm>
              <a:off x="3830" y="1811"/>
              <a:ext cx="1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e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262688" y="2895600"/>
            <a:ext cx="2190750" cy="1409700"/>
            <a:chOff x="4082" y="1008"/>
            <a:chExt cx="1280" cy="804"/>
          </a:xfrm>
        </p:grpSpPr>
        <p:sp>
          <p:nvSpPr>
            <p:cNvPr id="192587" name="Text Box 59"/>
            <p:cNvSpPr txBox="1">
              <a:spLocks noChangeArrowheads="1"/>
            </p:cNvSpPr>
            <p:nvPr/>
          </p:nvSpPr>
          <p:spPr bwMode="auto">
            <a:xfrm>
              <a:off x="5120" y="1605"/>
              <a:ext cx="22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b’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88" name="Text Box 60"/>
            <p:cNvSpPr txBox="1">
              <a:spLocks noChangeArrowheads="1"/>
            </p:cNvSpPr>
            <p:nvPr/>
          </p:nvSpPr>
          <p:spPr bwMode="auto">
            <a:xfrm>
              <a:off x="4082" y="1291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e’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89" name="Text Box 61"/>
            <p:cNvSpPr txBox="1">
              <a:spLocks noChangeArrowheads="1"/>
            </p:cNvSpPr>
            <p:nvPr/>
          </p:nvSpPr>
          <p:spPr bwMode="auto">
            <a:xfrm>
              <a:off x="5120" y="1260"/>
              <a:ext cx="242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0">
                  <a:latin typeface="Times New Roman" pitchFamily="18" charset="0"/>
                </a:rPr>
                <a:t>c’</a:t>
              </a:r>
              <a:r>
                <a:rPr lang="en-US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0" name="Text Box 62"/>
            <p:cNvSpPr txBox="1">
              <a:spLocks noChangeArrowheads="1"/>
            </p:cNvSpPr>
            <p:nvPr/>
          </p:nvSpPr>
          <p:spPr bwMode="auto">
            <a:xfrm>
              <a:off x="4554" y="1008"/>
              <a:ext cx="2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d’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2591" name="Text Box 63"/>
            <p:cNvSpPr txBox="1">
              <a:spLocks noChangeArrowheads="1"/>
            </p:cNvSpPr>
            <p:nvPr/>
          </p:nvSpPr>
          <p:spPr bwMode="auto">
            <a:xfrm>
              <a:off x="4365" y="1638"/>
              <a:ext cx="22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a’</a:t>
              </a:r>
              <a:r>
                <a:rPr lang="en-US" sz="1400" b="0" baseline="-25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79616" name="Line 64"/>
          <p:cNvSpPr>
            <a:spLocks noChangeShapeType="1"/>
          </p:cNvSpPr>
          <p:nvPr/>
        </p:nvSpPr>
        <p:spPr bwMode="auto">
          <a:xfrm>
            <a:off x="2547938" y="4284663"/>
            <a:ext cx="6138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617" name="Text Box 65"/>
          <p:cNvSpPr txBox="1">
            <a:spLocks noChangeArrowheads="1"/>
          </p:cNvSpPr>
          <p:nvPr/>
        </p:nvSpPr>
        <p:spPr bwMode="auto">
          <a:xfrm>
            <a:off x="2398713" y="3938588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X</a:t>
            </a:r>
          </a:p>
        </p:txBody>
      </p:sp>
      <p:sp>
        <p:nvSpPr>
          <p:cNvPr id="279618" name="Text Box 66"/>
          <p:cNvSpPr txBox="1">
            <a:spLocks noChangeArrowheads="1"/>
          </p:cNvSpPr>
          <p:nvPr/>
        </p:nvSpPr>
        <p:spPr bwMode="auto">
          <a:xfrm>
            <a:off x="8362950" y="3952875"/>
            <a:ext cx="3143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Y</a:t>
            </a:r>
          </a:p>
        </p:txBody>
      </p:sp>
      <p:sp>
        <p:nvSpPr>
          <p:cNvPr id="279619" name="Text Box 67"/>
          <p:cNvSpPr txBox="1">
            <a:spLocks noChangeArrowheads="1"/>
          </p:cNvSpPr>
          <p:nvPr/>
        </p:nvSpPr>
        <p:spPr bwMode="auto">
          <a:xfrm>
            <a:off x="2976563" y="3898900"/>
            <a:ext cx="32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a’</a:t>
            </a:r>
          </a:p>
        </p:txBody>
      </p:sp>
      <p:sp>
        <p:nvSpPr>
          <p:cNvPr id="279620" name="Line 68"/>
          <p:cNvSpPr>
            <a:spLocks noChangeShapeType="1"/>
          </p:cNvSpPr>
          <p:nvPr/>
        </p:nvSpPr>
        <p:spPr bwMode="auto">
          <a:xfrm>
            <a:off x="3300413" y="4298950"/>
            <a:ext cx="1508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3219450" y="4251325"/>
            <a:ext cx="1649413" cy="107950"/>
            <a:chOff x="2304" y="1776"/>
            <a:chExt cx="963" cy="61"/>
          </a:xfrm>
        </p:grpSpPr>
        <p:sp>
          <p:nvSpPr>
            <p:cNvPr id="192584" name="Oval 70"/>
            <p:cNvSpPr>
              <a:spLocks noChangeArrowheads="1"/>
            </p:cNvSpPr>
            <p:nvPr/>
          </p:nvSpPr>
          <p:spPr bwMode="auto">
            <a:xfrm>
              <a:off x="3216" y="1776"/>
              <a:ext cx="51" cy="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85" name="Oval 71"/>
            <p:cNvSpPr>
              <a:spLocks noChangeArrowheads="1"/>
            </p:cNvSpPr>
            <p:nvPr/>
          </p:nvSpPr>
          <p:spPr bwMode="auto">
            <a:xfrm>
              <a:off x="2843" y="1782"/>
              <a:ext cx="51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86" name="Oval 72"/>
            <p:cNvSpPr>
              <a:spLocks noChangeArrowheads="1"/>
            </p:cNvSpPr>
            <p:nvPr/>
          </p:nvSpPr>
          <p:spPr bwMode="auto">
            <a:xfrm>
              <a:off x="2304" y="1787"/>
              <a:ext cx="50" cy="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625" name="Text Box 73"/>
          <p:cNvSpPr txBox="1">
            <a:spLocks noChangeArrowheads="1"/>
          </p:cNvSpPr>
          <p:nvPr/>
        </p:nvSpPr>
        <p:spPr bwMode="auto">
          <a:xfrm>
            <a:off x="2762250" y="3898900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b’</a:t>
            </a:r>
          </a:p>
        </p:txBody>
      </p:sp>
      <p:sp>
        <p:nvSpPr>
          <p:cNvPr id="279626" name="Text Box 74"/>
          <p:cNvSpPr txBox="1">
            <a:spLocks noChangeArrowheads="1"/>
          </p:cNvSpPr>
          <p:nvPr/>
        </p:nvSpPr>
        <p:spPr bwMode="auto">
          <a:xfrm>
            <a:off x="4700588" y="3898900"/>
            <a:ext cx="331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0">
                <a:latin typeface="Times New Roman" pitchFamily="18" charset="0"/>
              </a:rPr>
              <a:t>d’</a:t>
            </a:r>
            <a:endParaRPr lang="en-US" sz="1400" b="0" baseline="-25000">
              <a:latin typeface="Times New Roman" pitchFamily="18" charset="0"/>
            </a:endParaRPr>
          </a:p>
        </p:txBody>
      </p:sp>
      <p:sp>
        <p:nvSpPr>
          <p:cNvPr id="279627" name="Text Box 75"/>
          <p:cNvSpPr txBox="1">
            <a:spLocks noChangeArrowheads="1"/>
          </p:cNvSpPr>
          <p:nvPr/>
        </p:nvSpPr>
        <p:spPr bwMode="auto">
          <a:xfrm>
            <a:off x="3840163" y="3898900"/>
            <a:ext cx="501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0">
                <a:latin typeface="Times New Roman" pitchFamily="18" charset="0"/>
              </a:rPr>
              <a:t>c’e’</a:t>
            </a: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660900" y="3157538"/>
            <a:ext cx="1724025" cy="1119187"/>
            <a:chOff x="3146" y="1152"/>
            <a:chExt cx="1007" cy="638"/>
          </a:xfrm>
        </p:grpSpPr>
        <p:sp>
          <p:nvSpPr>
            <p:cNvPr id="192580" name="Line 77"/>
            <p:cNvSpPr>
              <a:spLocks noChangeShapeType="1"/>
            </p:cNvSpPr>
            <p:nvPr/>
          </p:nvSpPr>
          <p:spPr bwMode="auto">
            <a:xfrm flipH="1">
              <a:off x="3146" y="1197"/>
              <a:ext cx="1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581" name="Line 78"/>
            <p:cNvSpPr>
              <a:spLocks noChangeShapeType="1"/>
            </p:cNvSpPr>
            <p:nvPr/>
          </p:nvSpPr>
          <p:spPr bwMode="auto">
            <a:xfrm>
              <a:off x="3398" y="1491"/>
              <a:ext cx="0" cy="2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582" name="Line 79"/>
            <p:cNvSpPr>
              <a:spLocks noChangeShapeType="1"/>
            </p:cNvSpPr>
            <p:nvPr/>
          </p:nvSpPr>
          <p:spPr bwMode="auto">
            <a:xfrm flipV="1">
              <a:off x="3408" y="1152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583" name="Text Box 80"/>
            <p:cNvSpPr txBox="1">
              <a:spLocks noChangeArrowheads="1"/>
            </p:cNvSpPr>
            <p:nvPr/>
          </p:nvSpPr>
          <p:spPr bwMode="auto">
            <a:xfrm>
              <a:off x="3243" y="1312"/>
              <a:ext cx="2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Arial" pitchFamily="34" charset="0"/>
                </a:rPr>
                <a:t>30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2917825" y="4451350"/>
            <a:ext cx="2100263" cy="2060575"/>
            <a:chOff x="2154" y="1887"/>
            <a:chExt cx="1227" cy="1175"/>
          </a:xfrm>
        </p:grpSpPr>
        <p:sp>
          <p:nvSpPr>
            <p:cNvPr id="192575" name="Text Box 82"/>
            <p:cNvSpPr txBox="1">
              <a:spLocks noChangeArrowheads="1"/>
            </p:cNvSpPr>
            <p:nvPr/>
          </p:nvSpPr>
          <p:spPr bwMode="auto">
            <a:xfrm>
              <a:off x="2163" y="2078"/>
              <a:ext cx="15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2576" name="Text Box 83"/>
            <p:cNvSpPr txBox="1">
              <a:spLocks noChangeArrowheads="1"/>
            </p:cNvSpPr>
            <p:nvPr/>
          </p:nvSpPr>
          <p:spPr bwMode="auto">
            <a:xfrm>
              <a:off x="2154" y="2645"/>
              <a:ext cx="16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2577" name="Text Box 84"/>
            <p:cNvSpPr txBox="1">
              <a:spLocks noChangeArrowheads="1"/>
            </p:cNvSpPr>
            <p:nvPr/>
          </p:nvSpPr>
          <p:spPr bwMode="auto">
            <a:xfrm>
              <a:off x="2729" y="2889"/>
              <a:ext cx="1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2578" name="Text Box 85"/>
            <p:cNvSpPr txBox="1">
              <a:spLocks noChangeArrowheads="1"/>
            </p:cNvSpPr>
            <p:nvPr/>
          </p:nvSpPr>
          <p:spPr bwMode="auto">
            <a:xfrm>
              <a:off x="3222" y="2352"/>
              <a:ext cx="15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2579" name="Text Box 86"/>
            <p:cNvSpPr txBox="1">
              <a:spLocks noChangeArrowheads="1"/>
            </p:cNvSpPr>
            <p:nvPr/>
          </p:nvSpPr>
          <p:spPr bwMode="auto">
            <a:xfrm>
              <a:off x="2873" y="1887"/>
              <a:ext cx="14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200">
                  <a:latin typeface="Arial" pitchFamily="34" charset="0"/>
                </a:rPr>
                <a:t>e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008813" y="4262438"/>
            <a:ext cx="357187" cy="357187"/>
            <a:chOff x="5089" y="616"/>
            <a:chExt cx="208" cy="204"/>
          </a:xfrm>
        </p:grpSpPr>
        <p:sp>
          <p:nvSpPr>
            <p:cNvPr id="192573" name="Text Box 88"/>
            <p:cNvSpPr txBox="1">
              <a:spLocks noChangeArrowheads="1"/>
            </p:cNvSpPr>
            <p:nvPr/>
          </p:nvSpPr>
          <p:spPr bwMode="auto">
            <a:xfrm>
              <a:off x="5089" y="616"/>
              <a:ext cx="20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0" b="0">
                  <a:latin typeface="Times New Roman" pitchFamily="18" charset="0"/>
                </a:rPr>
                <a:t>30</a:t>
              </a:r>
              <a:r>
                <a:rPr lang="en-US" sz="1000" b="0" baseline="3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2574" name="Arc 89"/>
            <p:cNvSpPr>
              <a:spLocks/>
            </p:cNvSpPr>
            <p:nvPr/>
          </p:nvSpPr>
          <p:spPr bwMode="auto">
            <a:xfrm rot="815633" flipH="1">
              <a:off x="5136" y="624"/>
              <a:ext cx="134" cy="196"/>
            </a:xfrm>
            <a:custGeom>
              <a:avLst/>
              <a:gdLst>
                <a:gd name="T0" fmla="*/ 29 w 21600"/>
                <a:gd name="T1" fmla="*/ 196 h 27134"/>
                <a:gd name="T2" fmla="*/ 30 w 21600"/>
                <a:gd name="T3" fmla="*/ 0 h 27134"/>
                <a:gd name="T4" fmla="*/ 134 w 21600"/>
                <a:gd name="T5" fmla="*/ 99 h 271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134"/>
                <a:gd name="T11" fmla="*/ 21600 w 21600"/>
                <a:gd name="T12" fmla="*/ 27134 h 27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134" fill="none" extrusionOk="0">
                  <a:moveTo>
                    <a:pt x="4732" y="27133"/>
                  </a:moveTo>
                  <a:cubicBezTo>
                    <a:pt x="1668" y="23304"/>
                    <a:pt x="0" y="18546"/>
                    <a:pt x="0" y="13642"/>
                  </a:cubicBezTo>
                  <a:cubicBezTo>
                    <a:pt x="-1" y="8671"/>
                    <a:pt x="1714" y="3853"/>
                    <a:pt x="4853" y="0"/>
                  </a:cubicBezTo>
                </a:path>
                <a:path w="21600" h="27134" stroke="0" extrusionOk="0">
                  <a:moveTo>
                    <a:pt x="4732" y="27133"/>
                  </a:moveTo>
                  <a:cubicBezTo>
                    <a:pt x="1668" y="23304"/>
                    <a:pt x="0" y="18546"/>
                    <a:pt x="0" y="13642"/>
                  </a:cubicBezTo>
                  <a:cubicBezTo>
                    <a:pt x="-1" y="8671"/>
                    <a:pt x="1714" y="3853"/>
                    <a:pt x="4853" y="0"/>
                  </a:cubicBezTo>
                  <a:lnTo>
                    <a:pt x="21600" y="1364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9642" name="Text Box 90"/>
          <p:cNvSpPr txBox="1">
            <a:spLocks noChangeArrowheads="1"/>
          </p:cNvSpPr>
          <p:nvPr/>
        </p:nvSpPr>
        <p:spPr bwMode="auto">
          <a:xfrm>
            <a:off x="171450" y="1833563"/>
            <a:ext cx="40560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1">
                <a:solidFill>
                  <a:schemeClr val="accent2"/>
                </a:solidFill>
                <a:latin typeface="Arial" pitchFamily="34" charset="0"/>
              </a:rPr>
              <a:t>SURFACE  INCLINATION  INDIRECTLY GIVEN</a:t>
            </a:r>
          </a:p>
          <a:p>
            <a:pPr algn="ctr" eaLnBrk="1" hangingPunct="1"/>
            <a:r>
              <a:rPr lang="en-US" sz="1400" i="1">
                <a:solidFill>
                  <a:schemeClr val="accent2"/>
                </a:solidFill>
                <a:latin typeface="Arial" pitchFamily="34" charset="0"/>
              </a:rPr>
              <a:t>SIDE INCLINATION DIRECTLY GIVEN:</a:t>
            </a:r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23813" y="2438400"/>
            <a:ext cx="4929187" cy="1155700"/>
            <a:chOff x="15" y="1536"/>
            <a:chExt cx="3105" cy="728"/>
          </a:xfrm>
        </p:grpSpPr>
        <p:sp>
          <p:nvSpPr>
            <p:cNvPr id="192571" name="Text Box 92"/>
            <p:cNvSpPr txBox="1">
              <a:spLocks noChangeArrowheads="1"/>
            </p:cNvSpPr>
            <p:nvPr/>
          </p:nvSpPr>
          <p:spPr bwMode="auto">
            <a:xfrm>
              <a:off x="15" y="1536"/>
              <a:ext cx="3105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ONLY CHANGE is </a:t>
              </a:r>
            </a:p>
            <a:p>
              <a:pPr algn="ctr" eaLnBrk="1" hangingPunct="1"/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the manner in which surface inclination is described:</a:t>
              </a:r>
            </a:p>
            <a:p>
              <a:pPr algn="ctr" eaLnBrk="1" hangingPunct="1"/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One side on Hp &amp; it’s opposite corner 30 mm above Hp.</a:t>
              </a:r>
            </a:p>
            <a:p>
              <a:pPr algn="ctr" eaLnBrk="1" hangingPunct="1"/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Hence redraw 1</a:t>
              </a:r>
              <a:r>
                <a:rPr lang="en-US" sz="1400" b="0" baseline="30000" dirty="0">
                  <a:solidFill>
                    <a:srgbClr val="FF3300"/>
                  </a:solidFill>
                  <a:latin typeface="Arial" pitchFamily="34" charset="0"/>
                </a:rPr>
                <a:t>st</a:t>
              </a:r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 Fv as a 2</a:t>
              </a:r>
              <a:r>
                <a:rPr lang="en-US" sz="1400" b="0" baseline="30000" dirty="0">
                  <a:solidFill>
                    <a:srgbClr val="FF3300"/>
                  </a:solidFill>
                  <a:latin typeface="Arial" pitchFamily="34" charset="0"/>
                </a:rPr>
                <a:t>nd</a:t>
              </a:r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 Fv making above arrangement.</a:t>
              </a:r>
            </a:p>
            <a:p>
              <a:pPr algn="ctr" eaLnBrk="1" hangingPunct="1"/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Keep </a:t>
              </a:r>
              <a:r>
                <a:rPr lang="en-US" sz="1400" b="0" dirty="0" err="1">
                  <a:solidFill>
                    <a:srgbClr val="FF3300"/>
                  </a:solidFill>
                  <a:latin typeface="Arial" pitchFamily="34" charset="0"/>
                </a:rPr>
                <a:t>a’b</a:t>
              </a:r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’ on </a:t>
              </a:r>
              <a:r>
                <a:rPr lang="en-US" sz="1400" b="0" dirty="0" err="1">
                  <a:solidFill>
                    <a:srgbClr val="FF3300"/>
                  </a:solidFill>
                  <a:latin typeface="Arial" pitchFamily="34" charset="0"/>
                </a:rPr>
                <a:t>xy</a:t>
              </a:r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 &amp; d’ 30 mm above </a:t>
              </a:r>
              <a:r>
                <a:rPr lang="en-US" sz="1400" b="0" dirty="0" err="1">
                  <a:solidFill>
                    <a:srgbClr val="FF3300"/>
                  </a:solidFill>
                  <a:latin typeface="Arial" pitchFamily="34" charset="0"/>
                </a:rPr>
                <a:t>xy</a:t>
              </a:r>
              <a:r>
                <a:rPr lang="en-US" sz="1400" b="0" dirty="0">
                  <a:solidFill>
                    <a:srgbClr val="FF3300"/>
                  </a:solidFill>
                  <a:latin typeface="Arial" pitchFamily="34" charset="0"/>
                </a:rPr>
                <a:t>. </a:t>
              </a:r>
            </a:p>
          </p:txBody>
        </p:sp>
        <p:sp>
          <p:nvSpPr>
            <p:cNvPr id="192572" name="Line 93"/>
            <p:cNvSpPr>
              <a:spLocks noChangeShapeType="1"/>
            </p:cNvSpPr>
            <p:nvPr/>
          </p:nvSpPr>
          <p:spPr bwMode="auto">
            <a:xfrm>
              <a:off x="254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9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1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nimBg="1" autoUpdateAnimBg="0"/>
      <p:bldP spid="279555" grpId="0" autoUpdateAnimBg="0"/>
      <p:bldP spid="279556" grpId="0" animBg="1"/>
      <p:bldP spid="279557" grpId="0" animBg="1"/>
      <p:bldP spid="279558" grpId="0" animBg="1"/>
      <p:bldP spid="279559" grpId="0" animBg="1"/>
      <p:bldP spid="279560" grpId="0" animBg="1"/>
      <p:bldP spid="279561" grpId="0" animBg="1"/>
      <p:bldP spid="279562" grpId="0" animBg="1"/>
      <p:bldP spid="279563" grpId="0" animBg="1"/>
      <p:bldP spid="279564" grpId="0" animBg="1"/>
      <p:bldP spid="279565" grpId="0" animBg="1"/>
      <p:bldP spid="279566" grpId="0" animBg="1"/>
      <p:bldP spid="279567" grpId="0" animBg="1"/>
      <p:bldP spid="279568" grpId="0" animBg="1"/>
      <p:bldP spid="279569" grpId="0" animBg="1"/>
      <p:bldP spid="279570" grpId="0" animBg="1"/>
      <p:bldP spid="279571" grpId="0" animBg="1"/>
      <p:bldP spid="279572" grpId="0" animBg="1"/>
      <p:bldP spid="279573" grpId="0" animBg="1"/>
      <p:bldP spid="279574" grpId="0" animBg="1"/>
      <p:bldP spid="279575" grpId="0" animBg="1"/>
      <p:bldP spid="279576" grpId="0" animBg="1"/>
      <p:bldP spid="279577" grpId="0" animBg="1"/>
      <p:bldP spid="279578" grpId="0" animBg="1"/>
      <p:bldP spid="279579" grpId="0" animBg="1"/>
      <p:bldP spid="279580" grpId="0" animBg="1"/>
      <p:bldP spid="279581" grpId="0" animBg="1"/>
      <p:bldP spid="279582" grpId="0" animBg="1"/>
      <p:bldP spid="279583" grpId="0" animBg="1"/>
      <p:bldP spid="279584" grpId="0" animBg="1"/>
      <p:bldP spid="279585" grpId="0" animBg="1"/>
      <p:bldP spid="279616" grpId="0" animBg="1"/>
      <p:bldP spid="279617" grpId="0" autoUpdateAnimBg="0"/>
      <p:bldP spid="279618" grpId="0" autoUpdateAnimBg="0"/>
      <p:bldP spid="279619" grpId="0" autoUpdateAnimBg="0"/>
      <p:bldP spid="279620" grpId="0" animBg="1"/>
      <p:bldP spid="279625" grpId="0" autoUpdateAnimBg="0"/>
      <p:bldP spid="279626" grpId="0" autoUpdateAnimBg="0"/>
      <p:bldP spid="279627" grpId="0" autoUpdateAnimBg="0"/>
      <p:bldP spid="27964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2829</Words>
  <Application>Microsoft Office PowerPoint</Application>
  <PresentationFormat>On-screen Show (4:3)</PresentationFormat>
  <Paragraphs>651</Paragraphs>
  <Slides>15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11377</cp:lastModifiedBy>
  <cp:revision>14</cp:revision>
  <dcterms:created xsi:type="dcterms:W3CDTF">2021-11-02T05:46:24Z</dcterms:created>
  <dcterms:modified xsi:type="dcterms:W3CDTF">2021-11-08T09:49:43Z</dcterms:modified>
</cp:coreProperties>
</file>