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5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68" r:id="rId2"/>
    <p:sldId id="276" r:id="rId3"/>
    <p:sldId id="313" r:id="rId4"/>
    <p:sldId id="277" r:id="rId5"/>
    <p:sldId id="278" r:id="rId6"/>
    <p:sldId id="279" r:id="rId7"/>
    <p:sldId id="280" r:id="rId8"/>
    <p:sldId id="281" r:id="rId9"/>
    <p:sldId id="282" r:id="rId10"/>
    <p:sldId id="287" r:id="rId11"/>
    <p:sldId id="288" r:id="rId12"/>
    <p:sldId id="303" r:id="rId13"/>
    <p:sldId id="304" r:id="rId14"/>
    <p:sldId id="289" r:id="rId15"/>
    <p:sldId id="283" r:id="rId16"/>
    <p:sldId id="284" r:id="rId17"/>
    <p:sldId id="318" r:id="rId18"/>
    <p:sldId id="319" r:id="rId19"/>
    <p:sldId id="290" r:id="rId20"/>
    <p:sldId id="291" r:id="rId21"/>
    <p:sldId id="292" r:id="rId22"/>
    <p:sldId id="293" r:id="rId23"/>
    <p:sldId id="331" r:id="rId24"/>
    <p:sldId id="332" r:id="rId25"/>
    <p:sldId id="333" r:id="rId26"/>
    <p:sldId id="294" r:id="rId27"/>
    <p:sldId id="295" r:id="rId28"/>
    <p:sldId id="296" r:id="rId29"/>
    <p:sldId id="285" r:id="rId30"/>
    <p:sldId id="298" r:id="rId31"/>
    <p:sldId id="299" r:id="rId32"/>
    <p:sldId id="300" r:id="rId33"/>
    <p:sldId id="301" r:id="rId34"/>
    <p:sldId id="286" r:id="rId35"/>
    <p:sldId id="305" r:id="rId36"/>
    <p:sldId id="307" r:id="rId37"/>
    <p:sldId id="314" r:id="rId38"/>
    <p:sldId id="308" r:id="rId39"/>
    <p:sldId id="309" r:id="rId40"/>
    <p:sldId id="310" r:id="rId41"/>
    <p:sldId id="311" r:id="rId42"/>
    <p:sldId id="312" r:id="rId43"/>
    <p:sldId id="315" r:id="rId44"/>
    <p:sldId id="316" r:id="rId45"/>
    <p:sldId id="317" r:id="rId46"/>
    <p:sldId id="320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63" autoAdjust="0"/>
  </p:normalViewPr>
  <p:slideViewPr>
    <p:cSldViewPr>
      <p:cViewPr>
        <p:scale>
          <a:sx n="70" d="100"/>
          <a:sy n="70" d="100"/>
        </p:scale>
        <p:origin x="-1152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EB3E-2A39-4423-B286-14D743D9EA10}" type="datetimeFigureOut">
              <a:rPr lang="en-IN" smtClean="0"/>
              <a:t>19-03-2019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9C642-009D-4C37-85B9-E533531CC5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268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6F1C8-5E64-4BBD-A623-81259E65D5EE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1162-9BDA-4932-BD08-754ACFD48C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1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1162-9BDA-4932-BD08-754ACFD48C9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B2D5-52E5-4B6C-BE98-C435FD4C354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4AC0-5DC2-45A2-B7FE-FFAE9B69109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4016-1633-414C-8EEF-658E7F083E27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A66C-AC05-4EBF-BDB7-61A5E63EC0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0FB-8852-4361-994E-6F76E89A465F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4114-702C-4437-9313-F5AFBC506C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62A2-0932-425A-B239-FB53B9FBE672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76EE-A853-4472-9373-61446C914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0824-F5E9-4F52-8001-F1480B505B8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8B2B-535C-4909-B4E6-89F157C0BB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4EB-C8C7-4FC1-BB66-620708CBE47A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470C-3C27-4E87-996A-7507B68BAB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BF0E-A36E-47BE-951E-9FFA001DCE91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7249-D5FF-4C6C-912E-9134218B77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DAE-9633-43B0-9030-1743E91F9A7C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BB56-EA60-47A0-83D3-71B7159F6A28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E908-51D3-4FFC-A693-41275F8B9DBF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C2BA-641E-4E59-82F8-254D10A780C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2FB-B4AE-4D97-9423-07CB4A52D088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C583-16F8-49CF-922A-C4AC8B1B1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2AF513-630C-45B0-B115-553973B01CEA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AF8192D-EACB-4242-8247-8188C1598E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580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5.wmf"/><Relationship Id="rId3" Type="http://schemas.openxmlformats.org/officeDocument/2006/relationships/image" Target="../media/image97.jpeg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02.jpeg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09.wmf"/><Relationship Id="rId3" Type="http://schemas.openxmlformats.org/officeDocument/2006/relationships/image" Target="../media/image110.jpeg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6.wmf"/><Relationship Id="rId11" Type="http://schemas.openxmlformats.org/officeDocument/2006/relationships/image" Target="../media/image108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11.jpeg"/><Relationship Id="rId9" Type="http://schemas.openxmlformats.org/officeDocument/2006/relationships/image" Target="../media/image11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819400"/>
            <a:ext cx="8763000" cy="3505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MEE </a:t>
            </a:r>
            <a:r>
              <a:rPr lang="en-US" sz="2800" b="1" dirty="0" smtClean="0"/>
              <a:t>1002 </a:t>
            </a:r>
            <a:r>
              <a:rPr lang="en-US" sz="2800" b="1" dirty="0"/>
              <a:t>Engineering Mechanics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Module 6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Dynamics-Kinematics</a:t>
            </a:r>
          </a:p>
          <a:p>
            <a:pPr algn="ctr"/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Dr. S.JEYANTHI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38200" y="1787525"/>
            <a:ext cx="777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B050"/>
                </a:solidFill>
                <a:latin typeface="Calibri" pitchFamily="34" charset="0"/>
              </a:rPr>
              <a:t>School of Mechanical and Building Sciences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0" y="457200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IN" sz="2400" b="1" dirty="0" smtClean="0">
                <a:solidFill>
                  <a:srgbClr val="0070C0"/>
                </a:solidFill>
              </a:rPr>
              <a:t>Winter 2017-18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9424"/>
            <a:ext cx="4545653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3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Uniform Rectilinear Motion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C69A-993B-4F05-A183-A58B97D2257B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4" y="1676399"/>
            <a:ext cx="3299182" cy="1080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90" y="2948627"/>
            <a:ext cx="2686423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4" y="5181600"/>
            <a:ext cx="2221278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9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7" y="1861888"/>
            <a:ext cx="2585843" cy="15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Uniformly Accelerated Motion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C1B0-AAF0-4459-A361-C46ECFDF685E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0" y="1041000"/>
            <a:ext cx="2919271" cy="864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8" y="3580500"/>
            <a:ext cx="1894152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0" y="4267200"/>
            <a:ext cx="2292164" cy="10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7" y="5149200"/>
            <a:ext cx="3821239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25" y="1261736"/>
            <a:ext cx="288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75" y="2329204"/>
            <a:ext cx="304725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0" y="3659687"/>
            <a:ext cx="3402000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86400"/>
            <a:ext cx="2792349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4191000" y="1041000"/>
            <a:ext cx="0" cy="5620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Relative Motion-Independent Motion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B43-0EEA-434C-A144-ECD1DEB630E1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7" y="1752599"/>
            <a:ext cx="4985069" cy="16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6" y="2231585"/>
            <a:ext cx="2539459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33724"/>
            <a:ext cx="2560647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1" y="4038599"/>
            <a:ext cx="256390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2E0B-A58E-4A6B-9BA4-0EC098126238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360888" cy="37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Relative Motion-Dependent Motion</a:t>
            </a:r>
            <a:endParaRPr lang="en-IN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" y="4802552"/>
            <a:ext cx="3001767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177118"/>
            <a:ext cx="3499700" cy="37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50110"/>
            <a:ext cx="32142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00" y="5446503"/>
            <a:ext cx="6058830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4A5-4C9D-4F32-B015-C98F101A574C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+mj-lt"/>
              </a:rPr>
              <a:t>Differential Equations of Motion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+mj-lt"/>
              </a:rPr>
              <a:t>Integral Equations of Motion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+mj-lt"/>
              </a:rPr>
              <a:t>Uniformly Accelerated Motion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romanLcPeriod"/>
            </a:pPr>
            <a:r>
              <a:rPr lang="en-IN" dirty="0" smtClean="0">
                <a:solidFill>
                  <a:srgbClr val="0070C0"/>
                </a:solidFill>
                <a:latin typeface="+mj-lt"/>
              </a:rPr>
              <a:t>Bodies Thrown Upwards/Dropped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romanLcPeriod"/>
            </a:pPr>
            <a:r>
              <a:rPr lang="en-IN" dirty="0" smtClean="0">
                <a:solidFill>
                  <a:srgbClr val="0070C0"/>
                </a:solidFill>
                <a:latin typeface="+mj-lt"/>
              </a:rPr>
              <a:t>Relative  Velocity</a:t>
            </a:r>
          </a:p>
          <a:p>
            <a:pPr marL="2286000" lvl="4" indent="-457200">
              <a:lnSpc>
                <a:spcPct val="150000"/>
              </a:lnSpc>
              <a:buFont typeface="+mj-lt"/>
              <a:buAutoNum type="alphaLcParenR"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Independent Motion</a:t>
            </a:r>
          </a:p>
          <a:p>
            <a:pPr marL="2286000" lvl="4" indent="-457200">
              <a:lnSpc>
                <a:spcPct val="150000"/>
              </a:lnSpc>
              <a:buFont typeface="+mj-lt"/>
              <a:buAutoNum type="alphaLcParenR"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Dependent Motion</a:t>
            </a:r>
            <a:endParaRPr lang="en-I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1981200" cy="685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5582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3F06-54F7-4ADA-9F9B-C4125DC624E9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position of a particle which moves along a straight line is defined by </a:t>
            </a:r>
            <a:r>
              <a:rPr lang="en-IN" sz="2800" dirty="0" smtClean="0">
                <a:latin typeface="+mj-lt"/>
              </a:rPr>
              <a:t>the relation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x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baseline="30000" dirty="0">
                <a:solidFill>
                  <a:srgbClr val="FF0000"/>
                </a:solidFill>
                <a:latin typeface="+mj-lt"/>
              </a:rPr>
              <a:t>3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-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6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baseline="300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-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15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t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+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40</a:t>
            </a:r>
            <a:r>
              <a:rPr lang="en-IN" sz="2800" dirty="0">
                <a:latin typeface="+mj-lt"/>
              </a:rPr>
              <a:t>, where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is expressed </a:t>
            </a:r>
            <a:r>
              <a:rPr lang="en-IN" sz="2800" dirty="0">
                <a:latin typeface="+mj-lt"/>
              </a:rPr>
              <a:t>in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feet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and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in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seconds</a:t>
            </a:r>
            <a:r>
              <a:rPr lang="en-IN" sz="2800" dirty="0" smtClean="0">
                <a:latin typeface="+mj-lt"/>
              </a:rPr>
              <a:t>. Determine, </a:t>
            </a: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a</a:t>
            </a:r>
            <a:r>
              <a:rPr lang="en-IN" sz="2800" dirty="0">
                <a:latin typeface="+mj-lt"/>
              </a:rPr>
              <a:t>) the time at which the velocity will be zero, </a:t>
            </a:r>
            <a:endParaRPr lang="en-IN" sz="2800" dirty="0" smtClean="0">
              <a:latin typeface="+mj-lt"/>
            </a:endParaRP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b</a:t>
            </a:r>
            <a:r>
              <a:rPr lang="en-IN" sz="2800" dirty="0">
                <a:latin typeface="+mj-lt"/>
              </a:rPr>
              <a:t>) the position </a:t>
            </a:r>
            <a:r>
              <a:rPr lang="en-IN" sz="2800" dirty="0" smtClean="0">
                <a:latin typeface="+mj-lt"/>
              </a:rPr>
              <a:t>and distance travelled </a:t>
            </a:r>
            <a:r>
              <a:rPr lang="en-IN" sz="2800" dirty="0">
                <a:latin typeface="+mj-lt"/>
              </a:rPr>
              <a:t>by the particle at that time, </a:t>
            </a:r>
            <a:endParaRPr lang="en-IN" sz="2800" dirty="0" smtClean="0">
              <a:latin typeface="+mj-lt"/>
            </a:endParaRP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c</a:t>
            </a:r>
            <a:r>
              <a:rPr lang="en-IN" sz="2800" dirty="0">
                <a:latin typeface="+mj-lt"/>
              </a:rPr>
              <a:t>) the acceleration of the </a:t>
            </a:r>
            <a:r>
              <a:rPr lang="en-IN" sz="2800" dirty="0" smtClean="0">
                <a:latin typeface="+mj-lt"/>
              </a:rPr>
              <a:t>particle at </a:t>
            </a:r>
            <a:r>
              <a:rPr lang="en-IN" sz="2800" dirty="0">
                <a:latin typeface="+mj-lt"/>
              </a:rPr>
              <a:t>that time, </a:t>
            </a:r>
            <a:endParaRPr lang="en-IN" sz="2800" dirty="0" smtClean="0">
              <a:latin typeface="+mj-lt"/>
            </a:endParaRP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d</a:t>
            </a:r>
            <a:r>
              <a:rPr lang="en-IN" sz="2800" dirty="0">
                <a:latin typeface="+mj-lt"/>
              </a:rPr>
              <a:t>) the distance </a:t>
            </a:r>
            <a:r>
              <a:rPr lang="en-IN" sz="2800" dirty="0" smtClean="0">
                <a:latin typeface="+mj-lt"/>
              </a:rPr>
              <a:t>travelled </a:t>
            </a:r>
            <a:r>
              <a:rPr lang="en-IN" sz="2800" dirty="0">
                <a:latin typeface="+mj-lt"/>
              </a:rPr>
              <a:t>by the particle from </a:t>
            </a:r>
            <a:r>
              <a:rPr lang="en-IN" sz="2800" i="1" dirty="0">
                <a:latin typeface="+mj-lt"/>
              </a:rPr>
              <a:t>t </a:t>
            </a:r>
            <a:r>
              <a:rPr lang="en-IN" sz="2800" dirty="0" smtClean="0">
                <a:latin typeface="+mj-lt"/>
              </a:rPr>
              <a:t>= </a:t>
            </a:r>
            <a:r>
              <a:rPr lang="en-IN" sz="2800" dirty="0">
                <a:latin typeface="+mj-lt"/>
              </a:rPr>
              <a:t>4 s to </a:t>
            </a:r>
            <a:r>
              <a:rPr lang="en-IN" sz="2800" i="1" dirty="0">
                <a:latin typeface="+mj-lt"/>
              </a:rPr>
              <a:t>t </a:t>
            </a:r>
            <a:r>
              <a:rPr lang="en-IN" sz="2800" dirty="0" smtClean="0">
                <a:latin typeface="+mj-lt"/>
              </a:rPr>
              <a:t>= </a:t>
            </a:r>
            <a:r>
              <a:rPr lang="en-IN" sz="2800" dirty="0">
                <a:latin typeface="+mj-lt"/>
              </a:rPr>
              <a:t>6 s.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534400" cy="685800"/>
          </a:xfrm>
        </p:spPr>
        <p:txBody>
          <a:bodyPr>
            <a:normAutofit/>
          </a:bodyPr>
          <a:lstStyle/>
          <a:p>
            <a:r>
              <a:rPr lang="en-IN" sz="3200" dirty="0"/>
              <a:t>Differential Equations of </a:t>
            </a:r>
            <a:r>
              <a:rPr lang="en-IN" sz="3200" dirty="0" smtClean="0"/>
              <a:t>Motion-</a:t>
            </a:r>
            <a:r>
              <a:rPr lang="en-IN" sz="3200" b="1" dirty="0" smtClean="0">
                <a:solidFill>
                  <a:srgbClr val="00B050"/>
                </a:solidFill>
              </a:rPr>
              <a:t>Problem-1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6EC4-34D6-4B3C-84BB-BBF3439EF620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5" y="533400"/>
            <a:ext cx="3578223" cy="34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20" y="930000"/>
            <a:ext cx="412117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51" y="4267200"/>
            <a:ext cx="4905359" cy="21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94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43ED-0D9D-4C6F-AD15-F79BBFA992A2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006835" cy="22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52412"/>
            <a:ext cx="8942681" cy="10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" y="3696411"/>
            <a:ext cx="8947765" cy="27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25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C5A1-92A2-4DD2-887A-FA2B7EF2B229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" y="381000"/>
            <a:ext cx="9070526" cy="51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74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E4E2-AA3F-439A-9F8A-1B3D74833FD8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4478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position of a particle </a:t>
            </a:r>
            <a:r>
              <a:rPr lang="en-IN" sz="2800" dirty="0" smtClean="0">
                <a:latin typeface="+mj-lt"/>
              </a:rPr>
              <a:t>in rectilinear motion </a:t>
            </a:r>
            <a:r>
              <a:rPr lang="en-IN" sz="2800" dirty="0">
                <a:latin typeface="+mj-lt"/>
              </a:rPr>
              <a:t>is defined by </a:t>
            </a:r>
            <a:r>
              <a:rPr lang="en-IN" sz="2800" dirty="0" smtClean="0">
                <a:latin typeface="+mj-lt"/>
              </a:rPr>
              <a:t>the relation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x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baseline="30000" dirty="0">
                <a:solidFill>
                  <a:srgbClr val="FF0000"/>
                </a:solidFill>
                <a:latin typeface="+mj-lt"/>
              </a:rPr>
              <a:t>3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-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+ 10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t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-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6</a:t>
            </a:r>
            <a:r>
              <a:rPr lang="en-IN" sz="2800" dirty="0" smtClean="0">
                <a:latin typeface="+mj-lt"/>
              </a:rPr>
              <a:t>, </a:t>
            </a:r>
            <a:r>
              <a:rPr lang="en-IN" sz="2800" dirty="0">
                <a:latin typeface="+mj-lt"/>
              </a:rPr>
              <a:t>where </a:t>
            </a:r>
            <a:r>
              <a:rPr lang="en-IN" sz="2800" i="1" dirty="0">
                <a:latin typeface="+mj-lt"/>
              </a:rPr>
              <a:t>x </a:t>
            </a:r>
            <a:r>
              <a:rPr lang="en-IN" sz="2800" dirty="0" smtClean="0">
                <a:latin typeface="+mj-lt"/>
              </a:rPr>
              <a:t>is expressed </a:t>
            </a:r>
            <a:r>
              <a:rPr lang="en-IN" sz="2800" dirty="0">
                <a:latin typeface="+mj-lt"/>
              </a:rPr>
              <a:t>in </a:t>
            </a:r>
            <a:r>
              <a:rPr lang="en-IN" sz="2800" dirty="0" smtClean="0">
                <a:latin typeface="+mj-lt"/>
              </a:rPr>
              <a:t>metres </a:t>
            </a:r>
            <a:r>
              <a:rPr lang="en-IN" sz="2800" dirty="0">
                <a:latin typeface="+mj-lt"/>
              </a:rPr>
              <a:t>and </a:t>
            </a:r>
            <a:r>
              <a:rPr lang="en-IN" sz="2800" i="1" dirty="0">
                <a:latin typeface="+mj-lt"/>
              </a:rPr>
              <a:t>t </a:t>
            </a:r>
            <a:r>
              <a:rPr lang="en-IN" sz="2800" dirty="0">
                <a:latin typeface="+mj-lt"/>
              </a:rPr>
              <a:t>in </a:t>
            </a:r>
            <a:r>
              <a:rPr lang="en-IN" sz="2800" dirty="0" smtClean="0">
                <a:latin typeface="+mj-lt"/>
              </a:rPr>
              <a:t>seconds. Determine, </a:t>
            </a: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a</a:t>
            </a:r>
            <a:r>
              <a:rPr lang="en-IN" sz="2800" dirty="0">
                <a:latin typeface="+mj-lt"/>
              </a:rPr>
              <a:t>) the </a:t>
            </a:r>
            <a:r>
              <a:rPr lang="en-IN" sz="2800" dirty="0" smtClean="0">
                <a:latin typeface="+mj-lt"/>
              </a:rPr>
              <a:t>position, velocity and acceleration at t=3 s</a:t>
            </a: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b</a:t>
            </a:r>
            <a:r>
              <a:rPr lang="en-IN" sz="2800" dirty="0">
                <a:latin typeface="+mj-lt"/>
              </a:rPr>
              <a:t>) the </a:t>
            </a:r>
            <a:r>
              <a:rPr lang="en-IN" sz="2800" dirty="0" smtClean="0">
                <a:latin typeface="+mj-lt"/>
              </a:rPr>
              <a:t>average velocity during t=2 s and t=3 s </a:t>
            </a: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 smtClean="0">
                <a:latin typeface="+mj-lt"/>
              </a:rPr>
              <a:t>c</a:t>
            </a:r>
            <a:r>
              <a:rPr lang="en-IN" sz="2800" dirty="0" smtClean="0">
                <a:latin typeface="+mj-lt"/>
              </a:rPr>
              <a:t>) </a:t>
            </a:r>
            <a:r>
              <a:rPr lang="en-IN" sz="2800" dirty="0">
                <a:latin typeface="+mj-lt"/>
              </a:rPr>
              <a:t>the </a:t>
            </a:r>
            <a:r>
              <a:rPr lang="en-IN" sz="2800" dirty="0" smtClean="0">
                <a:latin typeface="+mj-lt"/>
              </a:rPr>
              <a:t>average acceleration during </a:t>
            </a:r>
            <a:r>
              <a:rPr lang="en-IN" sz="2800" i="1" dirty="0" smtClean="0">
                <a:latin typeface="+mj-lt"/>
              </a:rPr>
              <a:t>t </a:t>
            </a:r>
            <a:r>
              <a:rPr lang="en-IN" sz="2800" dirty="0" smtClean="0">
                <a:latin typeface="+mj-lt"/>
              </a:rPr>
              <a:t>= 2 </a:t>
            </a:r>
            <a:r>
              <a:rPr lang="en-IN" sz="2800" dirty="0">
                <a:latin typeface="+mj-lt"/>
              </a:rPr>
              <a:t>s </a:t>
            </a:r>
            <a:r>
              <a:rPr lang="en-IN" sz="2800" dirty="0" smtClean="0">
                <a:latin typeface="+mj-lt"/>
              </a:rPr>
              <a:t>and </a:t>
            </a:r>
            <a:r>
              <a:rPr lang="en-IN" sz="2800" i="1" dirty="0">
                <a:latin typeface="+mj-lt"/>
              </a:rPr>
              <a:t>t </a:t>
            </a:r>
            <a:r>
              <a:rPr lang="en-IN" sz="2800" dirty="0" smtClean="0">
                <a:latin typeface="+mj-lt"/>
              </a:rPr>
              <a:t>= 3 </a:t>
            </a:r>
            <a:r>
              <a:rPr lang="en-IN" sz="2800" dirty="0">
                <a:latin typeface="+mj-lt"/>
              </a:rPr>
              <a:t>s.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534400" cy="685800"/>
          </a:xfrm>
        </p:spPr>
        <p:txBody>
          <a:bodyPr>
            <a:normAutofit/>
          </a:bodyPr>
          <a:lstStyle/>
          <a:p>
            <a:r>
              <a:rPr lang="en-IN" sz="3200" dirty="0"/>
              <a:t>Differential Equations of </a:t>
            </a:r>
            <a:r>
              <a:rPr lang="en-IN" sz="3200" dirty="0" smtClean="0"/>
              <a:t>Motion-</a:t>
            </a:r>
            <a:r>
              <a:rPr lang="en-IN" sz="3200" b="1" dirty="0" smtClean="0">
                <a:solidFill>
                  <a:srgbClr val="00B050"/>
                </a:solidFill>
              </a:rPr>
              <a:t>Problem-2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3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Outline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8D6-CDC4-4358-B999-2BC29ADA3014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Rectilinear Motion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+mj-lt"/>
              </a:rPr>
              <a:t>Curvilinear Motion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69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BDF-CFC7-437A-A1CD-7EA0C3C4C0D7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447800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</a:t>
            </a:r>
            <a:r>
              <a:rPr lang="en-IN" sz="2800" dirty="0" smtClean="0">
                <a:latin typeface="+mj-lt"/>
              </a:rPr>
              <a:t>acceleration of a particle in rectilinear motion is defined by the relation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kt</a:t>
            </a:r>
            <a:r>
              <a:rPr lang="en-IN" sz="2800" dirty="0" smtClean="0">
                <a:latin typeface="+mj-lt"/>
              </a:rPr>
              <a:t>. The velocities of the particle at times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=1 s</a:t>
            </a:r>
            <a:r>
              <a:rPr lang="en-IN" sz="2800" dirty="0" smtClean="0">
                <a:latin typeface="+mj-lt"/>
              </a:rPr>
              <a:t> and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=2 s</a:t>
            </a:r>
            <a:r>
              <a:rPr lang="en-IN" sz="2800" dirty="0" smtClean="0">
                <a:latin typeface="+mj-lt"/>
              </a:rPr>
              <a:t> are respectively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v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=2 m/s</a:t>
            </a:r>
            <a:r>
              <a:rPr lang="en-IN" sz="2800" dirty="0" smtClean="0">
                <a:latin typeface="+mj-lt"/>
              </a:rPr>
              <a:t> and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v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=3 m/s</a:t>
            </a:r>
            <a:r>
              <a:rPr lang="en-IN" sz="2800" dirty="0" smtClean="0">
                <a:latin typeface="+mj-lt"/>
              </a:rPr>
              <a:t>. write the equations of motion given that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=0 at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=3 s</a:t>
            </a:r>
            <a:r>
              <a:rPr lang="en-IN" sz="2800" dirty="0" smtClean="0">
                <a:latin typeface="+mj-lt"/>
              </a:rPr>
              <a:t>.</a:t>
            </a:r>
            <a:endParaRPr lang="en-IN" sz="2800" dirty="0">
              <a:latin typeface="+mj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534400" cy="685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Integral </a:t>
            </a:r>
            <a:r>
              <a:rPr lang="en-IN" sz="3200" dirty="0"/>
              <a:t>Equations of </a:t>
            </a:r>
            <a:r>
              <a:rPr lang="en-IN" sz="3200" dirty="0" smtClean="0"/>
              <a:t>Motion-</a:t>
            </a:r>
            <a:r>
              <a:rPr lang="en-IN" sz="3200" b="1" dirty="0" smtClean="0">
                <a:solidFill>
                  <a:srgbClr val="00B050"/>
                </a:solidFill>
              </a:rPr>
              <a:t>Problem-1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7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0E15-6116-485D-B8BA-68512E7FD33A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447799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</a:t>
            </a:r>
            <a:r>
              <a:rPr lang="en-IN" sz="2800" dirty="0" smtClean="0">
                <a:latin typeface="+mj-lt"/>
              </a:rPr>
              <a:t>rectilinear motion of a particle is governed by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=-16/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IN" sz="2800" dirty="0" smtClean="0">
                <a:latin typeface="+mj-lt"/>
              </a:rPr>
              <a:t>, where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‘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’</a:t>
            </a:r>
            <a:r>
              <a:rPr lang="en-IN" sz="2800" dirty="0" smtClean="0">
                <a:latin typeface="+mj-lt"/>
              </a:rPr>
              <a:t> is in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latin typeface="+mj-lt"/>
              </a:rPr>
              <a:t> and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IN" sz="2800" dirty="0" smtClean="0">
                <a:latin typeface="+mj-lt"/>
              </a:rPr>
              <a:t> is in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metres</a:t>
            </a:r>
            <a:r>
              <a:rPr lang="en-IN" sz="2800" dirty="0" smtClean="0">
                <a:latin typeface="+mj-lt"/>
              </a:rPr>
              <a:t>. Given that at time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=1 s</a:t>
            </a:r>
            <a:r>
              <a:rPr lang="en-IN" sz="2800" dirty="0" smtClean="0">
                <a:latin typeface="+mj-lt"/>
              </a:rPr>
              <a:t>,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=2 m</a:t>
            </a:r>
            <a:r>
              <a:rPr lang="en-IN" sz="2800" dirty="0" smtClean="0">
                <a:latin typeface="+mj-lt"/>
              </a:rPr>
              <a:t> and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v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=2 m/s</a:t>
            </a:r>
            <a:r>
              <a:rPr lang="en-IN" sz="2800" dirty="0" smtClean="0">
                <a:latin typeface="+mj-lt"/>
              </a:rPr>
              <a:t>, (i) write the equations of motion (ii) determine the position, velocity and acceleration at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=4 s</a:t>
            </a:r>
            <a:r>
              <a:rPr lang="en-IN" sz="2800" dirty="0" smtClean="0">
                <a:latin typeface="+mj-lt"/>
              </a:rPr>
              <a:t>.</a:t>
            </a:r>
            <a:endParaRPr lang="en-IN" sz="2800" dirty="0">
              <a:latin typeface="+mj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534400" cy="685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Integral </a:t>
            </a:r>
            <a:r>
              <a:rPr lang="en-IN" sz="3200" dirty="0"/>
              <a:t>Equations of </a:t>
            </a:r>
            <a:r>
              <a:rPr lang="en-IN" sz="3200" dirty="0" smtClean="0"/>
              <a:t>Motion-</a:t>
            </a:r>
            <a:r>
              <a:rPr lang="en-IN" sz="3200" b="1" dirty="0" smtClean="0">
                <a:solidFill>
                  <a:srgbClr val="00B050"/>
                </a:solidFill>
              </a:rPr>
              <a:t>Problem-2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DEA6-1BD8-4689-8379-1561222B6CD6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447799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A train starting from rest attains a maximum speed of 54km/h in 30 s with uniform acceleration, it then travel with this speed for 40 s and is then brought to rest in further 30 s with uniform retardation, calculate the total distance travelled.</a:t>
            </a:r>
            <a:endParaRPr lang="en-IN" sz="2800" dirty="0">
              <a:latin typeface="+mj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534400" cy="685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Uniformly Accelerated Motion-</a:t>
            </a:r>
            <a:r>
              <a:rPr lang="en-IN" sz="3200" b="1" dirty="0" smtClean="0">
                <a:solidFill>
                  <a:srgbClr val="00B050"/>
                </a:solidFill>
              </a:rPr>
              <a:t>Problem-1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038600"/>
            <a:ext cx="5334000" cy="52322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571500" indent="-571500" algn="just">
              <a:buAutoNum type="romanLcParenBoth"/>
            </a:pPr>
            <a:endParaRPr lang="en-I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4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DAE-9633-43B0-9030-1743E91F9A7C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797511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train starting from rest attains a maximum speed of 54km/h = 54 × 5/18 = 15 m/s with uniform acceleration.</a:t>
            </a:r>
          </a:p>
          <a:p>
            <a:endParaRPr lang="en-US" sz="2800" dirty="0"/>
          </a:p>
          <a:p>
            <a:r>
              <a:rPr lang="en-US" sz="2800" dirty="0"/>
              <a:t>use formula, v = u + at</a:t>
            </a:r>
          </a:p>
          <a:p>
            <a:r>
              <a:rPr lang="en-US" sz="2800" dirty="0"/>
              <a:t>here, u = 0, v = 15m/s , t = 30s</a:t>
            </a:r>
          </a:p>
          <a:p>
            <a:r>
              <a:rPr lang="en-US" sz="2800" dirty="0"/>
              <a:t>so, 15 = 0 + 30a =&gt; a = 0.5 m/s²</a:t>
            </a:r>
          </a:p>
          <a:p>
            <a:r>
              <a:rPr lang="en-US" sz="2800" dirty="0"/>
              <a:t>so, distance covered during motion , S = </a:t>
            </a:r>
            <a:r>
              <a:rPr lang="en-US" sz="2800" dirty="0" err="1"/>
              <a:t>ut</a:t>
            </a:r>
            <a:r>
              <a:rPr lang="en-US" sz="2800" dirty="0"/>
              <a:t> + 1/2at²</a:t>
            </a:r>
          </a:p>
          <a:p>
            <a:r>
              <a:rPr lang="en-US" sz="2800" dirty="0"/>
              <a:t>= 0 + 1/2 × 0.5 × (30)² = 225 </a:t>
            </a:r>
            <a:r>
              <a:rPr lang="en-US" sz="2800" dirty="0" smtClean="0"/>
              <a:t>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163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DAE-9633-43B0-9030-1743E91F9A7C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-125819"/>
            <a:ext cx="84582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then</a:t>
            </a:r>
            <a:r>
              <a:rPr lang="en-US" sz="2800" dirty="0"/>
              <a:t>, train with maximum speed 54km/h or 15m/s for 40s.</a:t>
            </a:r>
          </a:p>
          <a:p>
            <a:r>
              <a:rPr lang="en-US" sz="2800" dirty="0"/>
              <a:t>so, distance covered during this motion , S' = </a:t>
            </a:r>
            <a:r>
              <a:rPr lang="en-US" sz="2800" dirty="0" err="1"/>
              <a:t>vt</a:t>
            </a:r>
            <a:endParaRPr lang="en-US" sz="2800" dirty="0"/>
          </a:p>
          <a:p>
            <a:r>
              <a:rPr lang="en-US" sz="2800" dirty="0"/>
              <a:t>= 15 × 40 = 600m</a:t>
            </a:r>
          </a:p>
          <a:p>
            <a:r>
              <a:rPr lang="en-US" sz="2800" dirty="0" smtClean="0"/>
              <a:t>now</a:t>
            </a:r>
            <a:r>
              <a:rPr lang="en-US" sz="2800" dirty="0"/>
              <a:t>, train is brought to rest further 30sec with uniform retardation . so, retardation = -0.5 m/s² [ magnitude of retardation is same acceleration this is due to time taken during motion is same.]</a:t>
            </a:r>
          </a:p>
          <a:p>
            <a:r>
              <a:rPr lang="en-US" sz="2800" dirty="0"/>
              <a:t>so, distance covered , S" = </a:t>
            </a:r>
            <a:r>
              <a:rPr lang="en-US" sz="2800" dirty="0" err="1"/>
              <a:t>ut</a:t>
            </a:r>
            <a:r>
              <a:rPr lang="en-US" sz="2800" dirty="0"/>
              <a:t> + 1/2at²</a:t>
            </a:r>
          </a:p>
          <a:p>
            <a:r>
              <a:rPr lang="en-US" sz="2800" dirty="0"/>
              <a:t>S" = 15 × 30 - 1/2 × 0.5 × (30)²</a:t>
            </a:r>
          </a:p>
          <a:p>
            <a:r>
              <a:rPr lang="en-US" sz="2800" dirty="0"/>
              <a:t>= 450 - 225 =</a:t>
            </a:r>
            <a:r>
              <a:rPr lang="en-US" sz="2800" dirty="0" smtClean="0"/>
              <a:t>225</a:t>
            </a:r>
          </a:p>
          <a:p>
            <a:r>
              <a:rPr lang="en-US" sz="2800" dirty="0" smtClean="0"/>
              <a:t>hence</a:t>
            </a:r>
            <a:r>
              <a:rPr lang="en-US" sz="2800" dirty="0"/>
              <a:t>, total distance covered by train = 225 + 600 + 225 = 1050m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44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DAE-9633-43B0-9030-1743E91F9A7C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9F1A-769E-49BC-A359-F4BDEF028E37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447799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The speed of a truck moving at a constant speed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30 m/s </a:t>
            </a:r>
            <a:r>
              <a:rPr lang="en-IN" sz="2800" dirty="0" smtClean="0">
                <a:latin typeface="+mj-lt"/>
              </a:rPr>
              <a:t>is reduced to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20 m/s </a:t>
            </a:r>
            <a:r>
              <a:rPr lang="en-IN" sz="2800" dirty="0" smtClean="0">
                <a:latin typeface="+mj-lt"/>
              </a:rPr>
              <a:t>in a distance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200 m</a:t>
            </a:r>
            <a:r>
              <a:rPr lang="en-IN" sz="2800" dirty="0" smtClean="0">
                <a:latin typeface="+mj-lt"/>
              </a:rPr>
              <a:t>. </a:t>
            </a:r>
            <a:r>
              <a:rPr lang="en-IN" sz="2800" dirty="0">
                <a:latin typeface="+mj-lt"/>
              </a:rPr>
              <a:t>D</a:t>
            </a:r>
            <a:r>
              <a:rPr lang="en-IN" sz="2800" dirty="0" smtClean="0">
                <a:latin typeface="+mj-lt"/>
              </a:rPr>
              <a:t>etermine, (i) the acceleration assuming it to be constant and (ii) the time taken. Also, determine the distance in which the truck can be brought to  a stop with the constant acceleration calculated.</a:t>
            </a:r>
            <a:endParaRPr lang="en-IN" sz="2800" dirty="0">
              <a:latin typeface="+mj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534400" cy="685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Uniformly Accelerated Motion-</a:t>
            </a:r>
            <a:r>
              <a:rPr lang="en-IN" sz="3200" b="1" dirty="0" smtClean="0">
                <a:solidFill>
                  <a:srgbClr val="00B050"/>
                </a:solidFill>
              </a:rPr>
              <a:t>Problem-2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558605"/>
            <a:ext cx="5334000" cy="138499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571500" indent="-571500" algn="just">
              <a:buAutoNum type="romanLcParenBoth"/>
            </a:pPr>
            <a:r>
              <a:rPr lang="en-IN" sz="2800" dirty="0" smtClean="0">
                <a:latin typeface="+mj-lt"/>
              </a:rPr>
              <a:t>a = -1.25 m/s</a:t>
            </a:r>
            <a:r>
              <a:rPr lang="en-IN" sz="2800" baseline="30000" dirty="0" smtClean="0">
                <a:latin typeface="+mj-lt"/>
              </a:rPr>
              <a:t>2</a:t>
            </a:r>
            <a:r>
              <a:rPr lang="en-IN" sz="2800" dirty="0" smtClean="0">
                <a:latin typeface="+mj-lt"/>
              </a:rPr>
              <a:t> (Deceleration)</a:t>
            </a:r>
          </a:p>
          <a:p>
            <a:pPr marL="571500" indent="-571500" algn="just">
              <a:buAutoNum type="romanLcParenBoth"/>
            </a:pPr>
            <a:r>
              <a:rPr lang="en-IN" sz="2800" dirty="0" smtClean="0">
                <a:latin typeface="+mj-lt"/>
              </a:rPr>
              <a:t>t = 8 sec</a:t>
            </a:r>
          </a:p>
          <a:p>
            <a:pPr marL="571500" indent="-571500" algn="just">
              <a:buAutoNum type="romanLcParenBoth"/>
            </a:pPr>
            <a:r>
              <a:rPr lang="en-IN" sz="2800" dirty="0" smtClean="0">
                <a:latin typeface="+mj-lt"/>
              </a:rPr>
              <a:t>x = 160 m</a:t>
            </a:r>
          </a:p>
        </p:txBody>
      </p:sp>
    </p:spTree>
    <p:extLst>
      <p:ext uri="{BB962C8B-B14F-4D97-AF65-F5344CB8AC3E}">
        <p14:creationId xmlns:p14="http://schemas.microsoft.com/office/powerpoint/2010/main" val="2353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A1A5-B65D-4307-9DF1-AD8470F8E546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447799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A car covers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100 m</a:t>
            </a:r>
            <a:r>
              <a:rPr lang="en-IN" sz="2800" dirty="0" smtClean="0">
                <a:latin typeface="+mj-lt"/>
              </a:rPr>
              <a:t> in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 seconds</a:t>
            </a:r>
            <a:r>
              <a:rPr lang="en-IN" sz="2800" dirty="0" smtClean="0">
                <a:latin typeface="+mj-lt"/>
              </a:rPr>
              <a:t>, while accelerating  uniformly at a rate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 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latin typeface="+mj-lt"/>
              </a:rPr>
              <a:t>. Determine, (i) initial and final velocities of the car (ii) distance travelled before coming to this point assuming it started from rest, and (iii) its velocity after the next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 seconds</a:t>
            </a:r>
            <a:r>
              <a:rPr lang="en-IN" sz="2800" dirty="0" smtClean="0">
                <a:latin typeface="+mj-lt"/>
              </a:rPr>
              <a:t>.  </a:t>
            </a:r>
            <a:endParaRPr lang="en-IN" sz="2800" dirty="0">
              <a:latin typeface="+mj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534400" cy="685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Uniformly Accelerated Motion-</a:t>
            </a:r>
            <a:r>
              <a:rPr lang="en-IN" sz="3200" b="1" dirty="0" smtClean="0">
                <a:solidFill>
                  <a:srgbClr val="00B050"/>
                </a:solidFill>
              </a:rPr>
              <a:t>Problem-3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558605"/>
            <a:ext cx="4876800" cy="138499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571500" indent="-571500" algn="just">
              <a:buFontTx/>
              <a:buAutoNum type="romanLcParenBoth"/>
            </a:pPr>
            <a:r>
              <a:rPr lang="en-IN" sz="2800" dirty="0" err="1" smtClean="0">
                <a:latin typeface="+mj-lt"/>
              </a:rPr>
              <a:t>v</a:t>
            </a:r>
            <a:r>
              <a:rPr lang="en-IN" sz="2800" baseline="-25000" dirty="0" err="1" smtClean="0">
                <a:latin typeface="+mj-lt"/>
              </a:rPr>
              <a:t>o</a:t>
            </a:r>
            <a:r>
              <a:rPr lang="en-IN" sz="2800" dirty="0" smtClean="0">
                <a:latin typeface="+mj-lt"/>
              </a:rPr>
              <a:t> = 5 m/s and v </a:t>
            </a:r>
            <a:r>
              <a:rPr lang="en-IN" sz="2800" dirty="0">
                <a:latin typeface="+mj-lt"/>
              </a:rPr>
              <a:t>= </a:t>
            </a:r>
            <a:r>
              <a:rPr lang="en-IN" sz="2800" dirty="0" smtClean="0">
                <a:latin typeface="+mj-lt"/>
              </a:rPr>
              <a:t>15 </a:t>
            </a:r>
            <a:r>
              <a:rPr lang="en-IN" sz="2800" dirty="0">
                <a:latin typeface="+mj-lt"/>
              </a:rPr>
              <a:t>m/s</a:t>
            </a:r>
          </a:p>
          <a:p>
            <a:pPr marL="571500" indent="-571500" algn="just">
              <a:buAutoNum type="romanLcParenBoth"/>
            </a:pPr>
            <a:r>
              <a:rPr lang="en-IN" sz="2800" dirty="0" smtClean="0">
                <a:latin typeface="+mj-lt"/>
              </a:rPr>
              <a:t>x = 12.5 m</a:t>
            </a:r>
          </a:p>
          <a:p>
            <a:pPr marL="571500" indent="-571500" algn="just">
              <a:buAutoNum type="romanLcParenBoth"/>
            </a:pPr>
            <a:r>
              <a:rPr lang="en-IN" sz="2800" dirty="0" smtClean="0">
                <a:latin typeface="+mj-lt"/>
              </a:rPr>
              <a:t>v = 25 m/s</a:t>
            </a:r>
          </a:p>
        </p:txBody>
      </p:sp>
    </p:spTree>
    <p:extLst>
      <p:ext uri="{BB962C8B-B14F-4D97-AF65-F5344CB8AC3E}">
        <p14:creationId xmlns:p14="http://schemas.microsoft.com/office/powerpoint/2010/main" val="11608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E5D4-6033-40DA-801E-9EFD7AC2801C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447799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The driver of a car moving at a constant speed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18 </a:t>
            </a:r>
            <a:r>
              <a:rPr lang="en-IN" sz="2800" dirty="0" err="1" smtClean="0">
                <a:solidFill>
                  <a:srgbClr val="FF0000"/>
                </a:solidFill>
                <a:latin typeface="+mj-lt"/>
              </a:rPr>
              <a:t>kmph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realizes that if he moves at this speed, he will reach the office late by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  seconds</a:t>
            </a:r>
            <a:r>
              <a:rPr lang="en-IN" sz="2800" dirty="0" smtClean="0">
                <a:latin typeface="+mj-lt"/>
              </a:rPr>
              <a:t>. Hence, he accelerates at a constant rate of 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 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so that he reaches the office right in time. Determine the time taken to reach the office and the distance covered during this time.</a:t>
            </a:r>
            <a:endParaRPr lang="en-IN" sz="2800" dirty="0">
              <a:latin typeface="+mj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8534400" cy="685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Uniformly Accelerated Motion-</a:t>
            </a:r>
            <a:r>
              <a:rPr lang="en-IN" sz="3200" b="1" dirty="0" smtClean="0">
                <a:solidFill>
                  <a:srgbClr val="00B050"/>
                </a:solidFill>
              </a:rPr>
              <a:t>Problem-4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558605"/>
            <a:ext cx="3048000" cy="95410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571500" indent="-571500" algn="just">
              <a:buFontTx/>
              <a:buAutoNum type="romanLcParenBoth"/>
            </a:pPr>
            <a:r>
              <a:rPr lang="en-IN" sz="2800" dirty="0" smtClean="0">
                <a:latin typeface="+mj-lt"/>
              </a:rPr>
              <a:t>t = 7.07 sec</a:t>
            </a:r>
            <a:endParaRPr lang="en-IN" sz="2800" dirty="0">
              <a:latin typeface="+mj-lt"/>
            </a:endParaRPr>
          </a:p>
          <a:p>
            <a:pPr marL="571500" indent="-571500" algn="just">
              <a:buAutoNum type="romanLcParenBoth"/>
            </a:pPr>
            <a:r>
              <a:rPr lang="en-IN" sz="2800" dirty="0" smtClean="0">
                <a:latin typeface="+mj-lt"/>
              </a:rPr>
              <a:t>x = 85.33 m</a:t>
            </a:r>
          </a:p>
        </p:txBody>
      </p:sp>
    </p:spTree>
    <p:extLst>
      <p:ext uri="{BB962C8B-B14F-4D97-AF65-F5344CB8AC3E}">
        <p14:creationId xmlns:p14="http://schemas.microsoft.com/office/powerpoint/2010/main" val="19016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04C0-A211-4873-BB03-99BD18F8EE0B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636" y="1524000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 ball is tossed with a velocity of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10 m/s </a:t>
            </a:r>
            <a:r>
              <a:rPr lang="en-IN" sz="2800" dirty="0">
                <a:latin typeface="+mj-lt"/>
              </a:rPr>
              <a:t>directed vertically upward from </a:t>
            </a:r>
            <a:r>
              <a:rPr lang="en-IN" sz="2800" dirty="0" smtClean="0">
                <a:latin typeface="+mj-lt"/>
              </a:rPr>
              <a:t>a window </a:t>
            </a:r>
            <a:r>
              <a:rPr lang="en-IN" sz="2800" dirty="0">
                <a:latin typeface="+mj-lt"/>
              </a:rPr>
              <a:t>located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20 m</a:t>
            </a:r>
            <a:r>
              <a:rPr lang="en-IN" sz="2800" dirty="0">
                <a:latin typeface="+mj-lt"/>
              </a:rPr>
              <a:t> above the ground. Knowing that the acceleration </a:t>
            </a:r>
            <a:r>
              <a:rPr lang="en-IN" sz="2800" dirty="0" smtClean="0">
                <a:latin typeface="+mj-lt"/>
              </a:rPr>
              <a:t>of the </a:t>
            </a:r>
            <a:r>
              <a:rPr lang="en-IN" sz="2800" dirty="0">
                <a:latin typeface="+mj-lt"/>
              </a:rPr>
              <a:t>ball is constant and equal to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9.81 m/s</a:t>
            </a:r>
            <a:r>
              <a:rPr lang="en-IN" sz="2800" baseline="300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>
                <a:latin typeface="+mj-lt"/>
              </a:rPr>
              <a:t>downward, </a:t>
            </a:r>
            <a:r>
              <a:rPr lang="en-IN" sz="2800" dirty="0" smtClean="0">
                <a:latin typeface="+mj-lt"/>
              </a:rPr>
              <a:t>determine, </a:t>
            </a: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a</a:t>
            </a:r>
            <a:r>
              <a:rPr lang="en-IN" sz="2800" dirty="0">
                <a:latin typeface="+mj-lt"/>
              </a:rPr>
              <a:t>) </a:t>
            </a:r>
            <a:r>
              <a:rPr lang="en-IN" sz="2800" dirty="0" smtClean="0">
                <a:latin typeface="+mj-lt"/>
              </a:rPr>
              <a:t>The velocity </a:t>
            </a:r>
            <a:r>
              <a:rPr lang="en-IN" sz="2800" i="1" dirty="0">
                <a:latin typeface="+mj-lt"/>
              </a:rPr>
              <a:t>v </a:t>
            </a:r>
            <a:r>
              <a:rPr lang="en-IN" sz="2800" dirty="0">
                <a:latin typeface="+mj-lt"/>
              </a:rPr>
              <a:t>and elevation </a:t>
            </a:r>
            <a:r>
              <a:rPr lang="en-IN" sz="2800" i="1" dirty="0">
                <a:latin typeface="+mj-lt"/>
              </a:rPr>
              <a:t>y </a:t>
            </a:r>
            <a:r>
              <a:rPr lang="en-IN" sz="2800" dirty="0">
                <a:latin typeface="+mj-lt"/>
              </a:rPr>
              <a:t>of the ball above the ground at any time </a:t>
            </a:r>
            <a:r>
              <a:rPr lang="en-IN" sz="2800" i="1" dirty="0">
                <a:latin typeface="+mj-lt"/>
              </a:rPr>
              <a:t>t</a:t>
            </a:r>
            <a:r>
              <a:rPr lang="en-IN" sz="2800" dirty="0">
                <a:latin typeface="+mj-lt"/>
              </a:rPr>
              <a:t>,</a:t>
            </a:r>
          </a:p>
          <a:p>
            <a:pPr algn="just"/>
            <a:r>
              <a:rPr lang="en-IN" sz="2800" dirty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b</a:t>
            </a:r>
            <a:r>
              <a:rPr lang="en-IN" sz="2800" dirty="0">
                <a:latin typeface="+mj-lt"/>
              </a:rPr>
              <a:t>) the highest elevation reached by the ball and the corresponding </a:t>
            </a:r>
            <a:r>
              <a:rPr lang="en-IN" sz="2800" dirty="0" smtClean="0">
                <a:latin typeface="+mj-lt"/>
              </a:rPr>
              <a:t>value of </a:t>
            </a:r>
            <a:r>
              <a:rPr lang="en-IN" sz="2800" i="1" dirty="0" smtClean="0">
                <a:latin typeface="+mj-lt"/>
              </a:rPr>
              <a:t>t</a:t>
            </a:r>
            <a:r>
              <a:rPr lang="en-IN" sz="2800" dirty="0" smtClean="0">
                <a:latin typeface="+mj-lt"/>
              </a:rPr>
              <a:t>,</a:t>
            </a:r>
          </a:p>
          <a:p>
            <a:pPr algn="just"/>
            <a:r>
              <a:rPr lang="en-IN" sz="2800" dirty="0" smtClean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c</a:t>
            </a:r>
            <a:r>
              <a:rPr lang="en-IN" sz="2800" dirty="0">
                <a:latin typeface="+mj-lt"/>
              </a:rPr>
              <a:t>) the time when the ball will hit the ground and </a:t>
            </a:r>
            <a:r>
              <a:rPr lang="en-IN" sz="2800">
                <a:latin typeface="+mj-lt"/>
              </a:rPr>
              <a:t>the </a:t>
            </a:r>
            <a:r>
              <a:rPr lang="en-IN" sz="2800" smtClean="0">
                <a:latin typeface="+mj-lt"/>
              </a:rPr>
              <a:t>corresponding velocity</a:t>
            </a:r>
            <a:r>
              <a:rPr lang="en-IN" sz="2800" dirty="0">
                <a:latin typeface="+mj-lt"/>
              </a:rPr>
              <a:t>. </a:t>
            </a:r>
            <a:endParaRPr lang="en-IN" sz="2800" dirty="0" smtClean="0">
              <a:latin typeface="+mj-lt"/>
            </a:endParaRPr>
          </a:p>
          <a:p>
            <a:pPr algn="just"/>
            <a:r>
              <a:rPr lang="en-IN" sz="2800" dirty="0" smtClean="0">
                <a:latin typeface="+mj-lt"/>
              </a:rPr>
              <a:t>Draw </a:t>
            </a:r>
            <a:r>
              <a:rPr lang="en-IN" sz="2800" dirty="0">
                <a:latin typeface="+mj-lt"/>
              </a:rPr>
              <a:t>the </a:t>
            </a:r>
            <a:r>
              <a:rPr lang="en-IN" sz="2800" i="1" dirty="0">
                <a:latin typeface="+mj-lt"/>
              </a:rPr>
              <a:t>v−t </a:t>
            </a:r>
            <a:r>
              <a:rPr lang="en-IN" sz="2800" dirty="0">
                <a:latin typeface="+mj-lt"/>
              </a:rPr>
              <a:t>and </a:t>
            </a:r>
            <a:r>
              <a:rPr lang="en-IN" sz="2800" i="1" dirty="0">
                <a:latin typeface="+mj-lt"/>
              </a:rPr>
              <a:t>y−t </a:t>
            </a:r>
            <a:r>
              <a:rPr lang="en-IN" sz="2800" dirty="0">
                <a:latin typeface="+mj-lt"/>
              </a:rPr>
              <a:t>curves.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2636" y="609600"/>
            <a:ext cx="8534400" cy="685800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IN" sz="36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Bodies Thrown </a:t>
            </a:r>
            <a:r>
              <a:rPr lang="en-IN" sz="3600" b="1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Upwards/Dropped-</a:t>
            </a:r>
            <a:r>
              <a:rPr lang="en-IN" sz="3200" b="1" dirty="0" smtClean="0">
                <a:solidFill>
                  <a:srgbClr val="00B050"/>
                </a:solidFill>
              </a:rPr>
              <a:t>Problem-1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5D1B-7171-4D51-B803-F179017E50E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590800"/>
            <a:ext cx="449580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FF0000"/>
                </a:solidFill>
                <a:latin typeface="Arial Black" pitchFamily="34" charset="0"/>
              </a:rPr>
              <a:t>Rectilinear Motion</a:t>
            </a:r>
            <a:endParaRPr lang="en-IN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69CA-EEFD-4D30-A814-9405AC124E58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519" y="1828800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A ball is thrown vertically upwards from the ground. Two men standing at different heights on a building watch the ball pass by them at speeds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20 m/s</a:t>
            </a:r>
            <a:r>
              <a:rPr lang="en-IN" sz="2800" dirty="0" smtClean="0">
                <a:latin typeface="+mj-lt"/>
              </a:rPr>
              <a:t> and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 m/s</a:t>
            </a:r>
            <a:r>
              <a:rPr lang="en-IN" sz="2800" dirty="0" smtClean="0">
                <a:latin typeface="+mj-lt"/>
              </a:rPr>
              <a:t> respectively. Determine the height between their locations. How high does it rise beyond the second man?</a:t>
            </a:r>
            <a:endParaRPr lang="en-IN" sz="2800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558" y="685800"/>
            <a:ext cx="8534400" cy="685800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IN" sz="36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Bodies Thrown </a:t>
            </a:r>
            <a:r>
              <a:rPr lang="en-IN" sz="3600" b="1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Upwards/Dropped-</a:t>
            </a:r>
            <a:r>
              <a:rPr lang="en-IN" sz="3200" b="1" dirty="0" smtClean="0">
                <a:solidFill>
                  <a:srgbClr val="00B050"/>
                </a:solidFill>
              </a:rPr>
              <a:t>Problem-2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C47-95C9-45F1-A36F-ADFAF91E6264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519" y="1828800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A man standing at a bus stand sees that a bus just leaves when he is about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20 m</a:t>
            </a:r>
            <a:r>
              <a:rPr lang="en-IN" sz="2800" dirty="0" smtClean="0">
                <a:latin typeface="+mj-lt"/>
              </a:rPr>
              <a:t> from the bus. If the bus accelerates at a constant rate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 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then determine the acceleration with which the man must run to catch the bus within a distance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30 m</a:t>
            </a:r>
            <a:r>
              <a:rPr lang="en-IN" sz="2800" dirty="0" smtClean="0">
                <a:latin typeface="+mj-lt"/>
              </a:rPr>
              <a:t>. Also, determine the speeds of the bus and the man at that instant.</a:t>
            </a:r>
            <a:endParaRPr lang="en-IN" sz="2800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558" y="685800"/>
            <a:ext cx="8534400" cy="9144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IN" sz="3200" b="1" kern="1200" spc="-100" dirty="0">
                <a:solidFill>
                  <a:schemeClr val="tx2"/>
                </a:solidFill>
              </a:rPr>
              <a:t>Relative Motion (Independent Motion) </a:t>
            </a:r>
            <a:r>
              <a:rPr lang="en-IN" sz="3200" b="1" dirty="0" smtClean="0">
                <a:solidFill>
                  <a:srgbClr val="00B050"/>
                </a:solidFill>
              </a:rPr>
              <a:t>Problem-1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B222-ED66-4B0F-9576-D97EF8195389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519" y="1828800"/>
            <a:ext cx="8839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At the intersection, when the traffic signal turns green, a car starts with a constant acceleration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 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latin typeface="+mj-lt"/>
              </a:rPr>
              <a:t>. At the same instant, a bus travelling in the adjacent lane crosses the signal overtaking the car at a uniform speed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36 </a:t>
            </a:r>
            <a:r>
              <a:rPr lang="en-IN" sz="2800" dirty="0" err="1" smtClean="0">
                <a:solidFill>
                  <a:srgbClr val="FF0000"/>
                </a:solidFill>
                <a:latin typeface="+mj-lt"/>
              </a:rPr>
              <a:t>kmph</a:t>
            </a:r>
            <a:r>
              <a:rPr lang="en-IN" sz="2800" dirty="0" smtClean="0">
                <a:latin typeface="+mj-lt"/>
              </a:rPr>
              <a:t>. Determine when and where the car will overtake the bus. Also, determine the speed of the car at that instant. </a:t>
            </a:r>
            <a:endParaRPr lang="en-IN" sz="2800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558" y="685800"/>
            <a:ext cx="8534400" cy="9144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IN" sz="3200" b="1" kern="1200" spc="-100" dirty="0">
                <a:solidFill>
                  <a:schemeClr val="tx2"/>
                </a:solidFill>
              </a:rPr>
              <a:t>Relative Motion (Independent Motion) </a:t>
            </a:r>
            <a:r>
              <a:rPr lang="en-IN" sz="3200" b="1" dirty="0" smtClean="0">
                <a:solidFill>
                  <a:srgbClr val="00B050"/>
                </a:solidFill>
              </a:rPr>
              <a:t>Problem-2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20D1-DCC6-4906-A9B6-290F1D2D4AA7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519" y="1828800"/>
            <a:ext cx="883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In a car race, the car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dirty="0" smtClean="0">
                <a:latin typeface="+mj-lt"/>
              </a:rPr>
              <a:t> starts and accelerates at a constant rate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 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. Car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starts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 seconds </a:t>
            </a:r>
            <a:r>
              <a:rPr lang="en-IN" sz="2800" dirty="0" smtClean="0">
                <a:latin typeface="+mj-lt"/>
              </a:rPr>
              <a:t>later but accelerates at a constant rate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4.6 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latin typeface="+mj-lt"/>
              </a:rPr>
              <a:t>. Determine, (i) when and where the car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IN" sz="2800" dirty="0" smtClean="0">
                <a:latin typeface="+mj-lt"/>
              </a:rPr>
              <a:t> will overtake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dirty="0" smtClean="0">
                <a:latin typeface="+mj-lt"/>
              </a:rPr>
              <a:t>, and (ii)  speed of the two cars at that instant. </a:t>
            </a:r>
            <a:endParaRPr lang="en-IN" sz="2800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558" y="685800"/>
            <a:ext cx="8534400" cy="9144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IN" sz="3200" b="1" kern="1200" spc="-100" dirty="0">
                <a:solidFill>
                  <a:schemeClr val="tx2"/>
                </a:solidFill>
              </a:rPr>
              <a:t>Relative Motion (Independent Motion) </a:t>
            </a:r>
            <a:r>
              <a:rPr lang="en-IN" sz="3200" b="1" dirty="0" smtClean="0">
                <a:solidFill>
                  <a:srgbClr val="00B050"/>
                </a:solidFill>
              </a:rPr>
              <a:t>Problem-3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BB79-833C-4F13-A113-92488442F66A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081" y="17526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 ball is thrown vertically upward from the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12-m</a:t>
            </a:r>
            <a:r>
              <a:rPr lang="en-IN" sz="2800" dirty="0">
                <a:latin typeface="+mj-lt"/>
              </a:rPr>
              <a:t> level in an elevator </a:t>
            </a:r>
            <a:r>
              <a:rPr lang="en-IN" sz="2800" dirty="0" smtClean="0">
                <a:latin typeface="+mj-lt"/>
              </a:rPr>
              <a:t>shaft with </a:t>
            </a:r>
            <a:r>
              <a:rPr lang="en-IN" sz="2800" dirty="0">
                <a:latin typeface="+mj-lt"/>
              </a:rPr>
              <a:t>an initial velocity of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18 m/s</a:t>
            </a:r>
            <a:r>
              <a:rPr lang="en-IN" sz="2800" dirty="0">
                <a:latin typeface="+mj-lt"/>
              </a:rPr>
              <a:t>. At the same instant an open-platform </a:t>
            </a:r>
            <a:r>
              <a:rPr lang="en-IN" sz="2800" dirty="0" smtClean="0">
                <a:latin typeface="+mj-lt"/>
              </a:rPr>
              <a:t>elevator passes </a:t>
            </a:r>
            <a:r>
              <a:rPr lang="en-IN" sz="2800" dirty="0">
                <a:latin typeface="+mj-lt"/>
              </a:rPr>
              <a:t>the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5-m</a:t>
            </a:r>
            <a:r>
              <a:rPr lang="en-IN" sz="2800" dirty="0">
                <a:latin typeface="+mj-lt"/>
              </a:rPr>
              <a:t> level, moving upward with a constant velocity of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m/s</a:t>
            </a:r>
            <a:r>
              <a:rPr lang="en-IN" sz="2800" dirty="0" smtClean="0">
                <a:latin typeface="+mj-lt"/>
              </a:rPr>
              <a:t>. Determine </a:t>
            </a:r>
          </a:p>
          <a:p>
            <a:pPr marL="457200" indent="-457200" algn="just">
              <a:buAutoNum type="alphaLcParenBoth"/>
            </a:pPr>
            <a:r>
              <a:rPr lang="en-IN" sz="2800" dirty="0" smtClean="0">
                <a:latin typeface="+mj-lt"/>
              </a:rPr>
              <a:t>when </a:t>
            </a:r>
            <a:r>
              <a:rPr lang="en-IN" sz="2800" dirty="0">
                <a:latin typeface="+mj-lt"/>
              </a:rPr>
              <a:t>and where the ball will hit the elevator, </a:t>
            </a:r>
            <a:endParaRPr lang="en-IN" sz="2800" dirty="0" smtClean="0">
              <a:latin typeface="+mj-lt"/>
            </a:endParaRPr>
          </a:p>
          <a:p>
            <a:pPr marL="457200" indent="-457200" algn="just">
              <a:buAutoNum type="alphaLcParenBoth"/>
            </a:pPr>
            <a:r>
              <a:rPr lang="en-IN" sz="2800" dirty="0" smtClean="0">
                <a:latin typeface="+mj-lt"/>
              </a:rPr>
              <a:t>the relative velocity </a:t>
            </a:r>
            <a:r>
              <a:rPr lang="en-IN" sz="2800" dirty="0">
                <a:latin typeface="+mj-lt"/>
              </a:rPr>
              <a:t>of the ball with respect to the elevator when the ball hits </a:t>
            </a:r>
            <a:r>
              <a:rPr lang="en-IN" sz="2800" dirty="0" smtClean="0">
                <a:latin typeface="+mj-lt"/>
              </a:rPr>
              <a:t>the elevator</a:t>
            </a:r>
            <a:r>
              <a:rPr lang="en-IN" sz="2800" dirty="0">
                <a:latin typeface="+mj-lt"/>
              </a:rPr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8558" y="685800"/>
            <a:ext cx="8534400" cy="9144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IN" sz="3200" b="1" kern="1200" spc="-100" dirty="0">
                <a:solidFill>
                  <a:schemeClr val="tx2"/>
                </a:solidFill>
              </a:rPr>
              <a:t>Relative Motion (Independent Motion) </a:t>
            </a:r>
            <a:r>
              <a:rPr lang="en-IN" sz="3200" b="1" dirty="0" smtClean="0">
                <a:solidFill>
                  <a:srgbClr val="00B050"/>
                </a:solidFill>
              </a:rPr>
              <a:t>Problem-4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1218-3711-4BA7-863F-88B0AC4AD477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295400"/>
            <a:ext cx="57491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Collar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A </a:t>
            </a:r>
            <a:r>
              <a:rPr lang="en-IN" dirty="0">
                <a:latin typeface="+mj-lt"/>
              </a:rPr>
              <a:t>and block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are connected by a cable passing over three </a:t>
            </a:r>
            <a:r>
              <a:rPr lang="en-IN" dirty="0" smtClean="0">
                <a:latin typeface="+mj-lt"/>
              </a:rPr>
              <a:t>pulleys </a:t>
            </a:r>
            <a:r>
              <a:rPr lang="en-IN" i="1" dirty="0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, and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as shown. Pulleys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and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are fixed, while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is attached to </a:t>
            </a:r>
            <a:r>
              <a:rPr lang="en-IN" dirty="0" smtClean="0">
                <a:latin typeface="+mj-lt"/>
              </a:rPr>
              <a:t>a collar </a:t>
            </a:r>
            <a:r>
              <a:rPr lang="en-IN" dirty="0">
                <a:latin typeface="+mj-lt"/>
              </a:rPr>
              <a:t>which is pulled downward with a constant velocity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of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 3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m/s</a:t>
            </a:r>
            <a:r>
              <a:rPr lang="en-IN" dirty="0">
                <a:latin typeface="+mj-lt"/>
              </a:rPr>
              <a:t>. At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t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= 0</a:t>
            </a:r>
            <a:r>
              <a:rPr lang="en-IN" dirty="0" smtClean="0">
                <a:latin typeface="+mj-lt"/>
              </a:rPr>
              <a:t>, collar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A </a:t>
            </a:r>
            <a:r>
              <a:rPr lang="en-IN" dirty="0">
                <a:latin typeface="+mj-lt"/>
              </a:rPr>
              <a:t>starts moving downward from position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K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with a constant </a:t>
            </a:r>
            <a:r>
              <a:rPr lang="en-IN" dirty="0" smtClean="0">
                <a:latin typeface="+mj-lt"/>
              </a:rPr>
              <a:t>acceleration and </a:t>
            </a:r>
            <a:r>
              <a:rPr lang="en-IN" dirty="0">
                <a:latin typeface="+mj-lt"/>
              </a:rPr>
              <a:t>no initial velocity. Knowing that the velocity of collar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is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12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m/s </a:t>
            </a:r>
            <a:r>
              <a:rPr lang="en-IN" dirty="0" smtClean="0">
                <a:latin typeface="+mj-lt"/>
              </a:rPr>
              <a:t>as </a:t>
            </a:r>
            <a:r>
              <a:rPr lang="en-IN" dirty="0">
                <a:latin typeface="+mj-lt"/>
              </a:rPr>
              <a:t>it passes through point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IN" dirty="0">
                <a:latin typeface="+mj-lt"/>
              </a:rPr>
              <a:t>, determine the change in </a:t>
            </a:r>
            <a:r>
              <a:rPr lang="en-IN" dirty="0" smtClean="0">
                <a:latin typeface="+mj-lt"/>
              </a:rPr>
              <a:t>elevation</a:t>
            </a:r>
            <a:r>
              <a:rPr lang="en-IN" dirty="0">
                <a:latin typeface="+mj-lt"/>
              </a:rPr>
              <a:t>, the </a:t>
            </a:r>
            <a:r>
              <a:rPr lang="en-IN" dirty="0" smtClean="0">
                <a:latin typeface="+mj-lt"/>
              </a:rPr>
              <a:t>velocity, and </a:t>
            </a:r>
            <a:r>
              <a:rPr lang="en-IN" dirty="0">
                <a:latin typeface="+mj-lt"/>
              </a:rPr>
              <a:t>the acceleration of block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when collar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passes through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IN" dirty="0">
                <a:latin typeface="+mj-lt"/>
              </a:rPr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8558" y="381000"/>
            <a:ext cx="8534400" cy="9144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IN" sz="3200" b="1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Relative Motion (Dependent Motion) </a:t>
            </a:r>
            <a:br>
              <a:rPr lang="en-IN" sz="3200" b="1" kern="12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200" b="1" dirty="0" smtClean="0">
                <a:solidFill>
                  <a:srgbClr val="00B050"/>
                </a:solidFill>
              </a:rPr>
              <a:t>Problem-1</a:t>
            </a:r>
            <a:endParaRPr lang="en-IN" sz="3200" b="1" dirty="0">
              <a:solidFill>
                <a:srgbClr val="00B05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20" y="1371600"/>
            <a:ext cx="3204837" cy="35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4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Relative Motion (Dependent Motion) </a:t>
            </a:r>
            <a:br>
              <a:rPr lang="en-IN" sz="3200" b="1" dirty="0"/>
            </a:br>
            <a:r>
              <a:rPr lang="en-IN" sz="3200" b="1" dirty="0" smtClean="0">
                <a:solidFill>
                  <a:srgbClr val="00B050"/>
                </a:solidFill>
              </a:rPr>
              <a:t>Problem-2</a:t>
            </a:r>
            <a:endParaRPr lang="en-IN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0AEA-CE83-494C-8C4C-56DB66F5563A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82" y="1771800"/>
            <a:ext cx="3409589" cy="42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1724085"/>
            <a:ext cx="541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Collar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starts from rest at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t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=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0 </a:t>
            </a:r>
            <a:r>
              <a:rPr lang="en-IN" dirty="0">
                <a:latin typeface="+mj-lt"/>
              </a:rPr>
              <a:t>and moves downward with </a:t>
            </a:r>
            <a:r>
              <a:rPr lang="en-IN" dirty="0" smtClean="0">
                <a:latin typeface="+mj-lt"/>
              </a:rPr>
              <a:t>a constant </a:t>
            </a:r>
            <a:r>
              <a:rPr lang="en-IN" dirty="0">
                <a:latin typeface="+mj-lt"/>
              </a:rPr>
              <a:t>acceleration of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7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m/s</a:t>
            </a:r>
            <a:r>
              <a:rPr lang="en-IN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dirty="0">
                <a:latin typeface="+mj-lt"/>
              </a:rPr>
              <a:t>. Collar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moves upward with </a:t>
            </a:r>
            <a:r>
              <a:rPr lang="en-IN" dirty="0" smtClean="0">
                <a:latin typeface="+mj-lt"/>
              </a:rPr>
              <a:t>a constant </a:t>
            </a:r>
            <a:r>
              <a:rPr lang="en-IN" dirty="0">
                <a:latin typeface="+mj-lt"/>
              </a:rPr>
              <a:t>acceleration, and its initial velocity is 8 </a:t>
            </a:r>
            <a:r>
              <a:rPr lang="en-IN" dirty="0" smtClean="0">
                <a:latin typeface="+mj-lt"/>
              </a:rPr>
              <a:t>m/s</a:t>
            </a:r>
            <a:r>
              <a:rPr lang="en-IN" dirty="0">
                <a:latin typeface="+mj-lt"/>
              </a:rPr>
              <a:t>. Knowing </a:t>
            </a:r>
            <a:r>
              <a:rPr lang="en-IN" dirty="0" smtClean="0">
                <a:latin typeface="+mj-lt"/>
              </a:rPr>
              <a:t>that collar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moves through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20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m</a:t>
            </a:r>
            <a:r>
              <a:rPr lang="en-IN" dirty="0" smtClean="0">
                <a:latin typeface="+mj-lt"/>
              </a:rPr>
              <a:t> </a:t>
            </a:r>
            <a:r>
              <a:rPr lang="en-IN" dirty="0">
                <a:latin typeface="+mj-lt"/>
              </a:rPr>
              <a:t>between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t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=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0 and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t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=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2 s</a:t>
            </a:r>
            <a:r>
              <a:rPr lang="en-IN" dirty="0">
                <a:latin typeface="+mj-lt"/>
              </a:rPr>
              <a:t>, </a:t>
            </a:r>
            <a:r>
              <a:rPr lang="en-IN" dirty="0" smtClean="0">
                <a:latin typeface="+mj-lt"/>
              </a:rPr>
              <a:t>determine (</a:t>
            </a:r>
            <a:r>
              <a:rPr lang="en-IN" i="1" dirty="0" smtClean="0">
                <a:latin typeface="+mj-lt"/>
              </a:rPr>
              <a:t>a</a:t>
            </a:r>
            <a:r>
              <a:rPr lang="en-IN" dirty="0">
                <a:latin typeface="+mj-lt"/>
              </a:rPr>
              <a:t>) the accelerations of collar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and block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IN" dirty="0">
                <a:latin typeface="+mj-lt"/>
              </a:rPr>
              <a:t>, (</a:t>
            </a:r>
            <a:r>
              <a:rPr lang="en-IN" i="1" dirty="0">
                <a:latin typeface="+mj-lt"/>
              </a:rPr>
              <a:t>b</a:t>
            </a:r>
            <a:r>
              <a:rPr lang="en-IN" dirty="0">
                <a:latin typeface="+mj-lt"/>
              </a:rPr>
              <a:t>) the time </a:t>
            </a:r>
            <a:r>
              <a:rPr lang="en-IN" dirty="0" smtClean="0">
                <a:latin typeface="+mj-lt"/>
              </a:rPr>
              <a:t>at which </a:t>
            </a:r>
            <a:r>
              <a:rPr lang="en-IN" dirty="0">
                <a:latin typeface="+mj-lt"/>
              </a:rPr>
              <a:t>the velocity of block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is zero, (</a:t>
            </a:r>
            <a:r>
              <a:rPr lang="en-IN" i="1" dirty="0">
                <a:latin typeface="+mj-lt"/>
              </a:rPr>
              <a:t>c</a:t>
            </a:r>
            <a:r>
              <a:rPr lang="en-IN" dirty="0">
                <a:latin typeface="+mj-lt"/>
              </a:rPr>
              <a:t>) the distance </a:t>
            </a:r>
            <a:r>
              <a:rPr lang="en-IN" dirty="0" smtClean="0">
                <a:latin typeface="+mj-lt"/>
              </a:rPr>
              <a:t>through which </a:t>
            </a:r>
            <a:r>
              <a:rPr lang="en-IN" dirty="0">
                <a:latin typeface="+mj-lt"/>
              </a:rPr>
              <a:t>block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will have moved at that time.</a:t>
            </a:r>
          </a:p>
        </p:txBody>
      </p:sp>
    </p:spTree>
    <p:extLst>
      <p:ext uri="{BB962C8B-B14F-4D97-AF65-F5344CB8AC3E}">
        <p14:creationId xmlns:p14="http://schemas.microsoft.com/office/powerpoint/2010/main" val="40136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E35-8151-4238-82C8-F0E55673EB46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590800"/>
            <a:ext cx="449580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FF0000"/>
                </a:solidFill>
                <a:latin typeface="Arial Black" pitchFamily="34" charset="0"/>
              </a:rPr>
              <a:t>Curvilinear Motion</a:t>
            </a:r>
            <a:endParaRPr lang="en-IN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65800"/>
            <a:ext cx="3553875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Position, Velocity and Acceleration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6408-08F4-4CE9-8047-EC8A6194D7D6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" y="1141790"/>
            <a:ext cx="3945210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3" y="2904450"/>
            <a:ext cx="3687952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14800" y="1141791"/>
                <a:ext cx="4572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IN" dirty="0" smtClean="0"/>
                  <a:t>We note that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b="1" i="0" dirty="0" smtClean="0">
                        <a:latin typeface="Cambria Math"/>
                        <a:ea typeface="Cambria Math"/>
                      </a:rPr>
                      <m:t>𝐫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represents a change in </a:t>
                </a:r>
                <a:r>
                  <a:rPr lang="en-IN" i="1" dirty="0">
                    <a:solidFill>
                      <a:srgbClr val="0070C0"/>
                    </a:solidFill>
                  </a:rPr>
                  <a:t>direction</a:t>
                </a:r>
                <a:r>
                  <a:rPr lang="en-IN" i="1" dirty="0"/>
                  <a:t> </a:t>
                </a:r>
                <a:r>
                  <a:rPr lang="en-IN" dirty="0"/>
                  <a:t>as well as </a:t>
                </a:r>
                <a:r>
                  <a:rPr lang="en-IN" dirty="0" smtClean="0"/>
                  <a:t>a change </a:t>
                </a:r>
                <a:r>
                  <a:rPr lang="en-IN" dirty="0"/>
                  <a:t>in </a:t>
                </a:r>
                <a:r>
                  <a:rPr lang="en-IN" i="1" dirty="0">
                    <a:solidFill>
                      <a:srgbClr val="0070C0"/>
                    </a:solidFill>
                  </a:rPr>
                  <a:t>magnitude</a:t>
                </a:r>
                <a:r>
                  <a:rPr lang="en-IN" i="1" dirty="0"/>
                  <a:t> </a:t>
                </a:r>
                <a:r>
                  <a:rPr lang="en-IN" dirty="0"/>
                  <a:t>of the position vector </a:t>
                </a:r>
                <a:r>
                  <a:rPr lang="en-IN" b="1" dirty="0"/>
                  <a:t>r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141791"/>
                <a:ext cx="45720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2000" t="-3101" r="-2000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04449"/>
            <a:ext cx="1684065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95" y="3817905"/>
            <a:ext cx="1178846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5688676"/>
            <a:ext cx="3102169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48" y="5638800"/>
            <a:ext cx="1082250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9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7FF-0BC7-4D26-8FD5-3104D404790D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smtClean="0"/>
              <a:t>Position, Velocity and Acceleration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30956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66800"/>
            <a:ext cx="2895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219200"/>
            <a:ext cx="28765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" y="4194000"/>
            <a:ext cx="2464605" cy="26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49" y="4912800"/>
            <a:ext cx="2055723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254" y="4876800"/>
            <a:ext cx="1272418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9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3048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Rectilinear Motion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347E-7506-458B-AE19-B61DA678B25B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06148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+mj-lt"/>
              </a:rPr>
              <a:t>Position</a:t>
            </a:r>
            <a:endParaRPr lang="en-IN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A particle moving along a straight line is said to be in </a:t>
            </a:r>
            <a:r>
              <a:rPr lang="en-IN" i="1" dirty="0" smtClean="0">
                <a:solidFill>
                  <a:srgbClr val="0070C0"/>
                </a:solidFill>
              </a:rPr>
              <a:t>rectilinear motion</a:t>
            </a:r>
            <a:r>
              <a:rPr lang="en-IN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49" y="1600200"/>
            <a:ext cx="4317851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2568011"/>
            <a:ext cx="480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dirty="0"/>
              <a:t>The distance </a:t>
            </a:r>
            <a:r>
              <a:rPr lang="en-IN" i="1" dirty="0"/>
              <a:t>x</a:t>
            </a:r>
            <a:r>
              <a:rPr lang="en-IN" dirty="0"/>
              <a:t>, with </a:t>
            </a:r>
            <a:r>
              <a:rPr lang="en-IN" dirty="0" smtClean="0"/>
              <a:t>the appropriate </a:t>
            </a:r>
            <a:r>
              <a:rPr lang="en-IN" dirty="0"/>
              <a:t>sign, completely defines </a:t>
            </a:r>
            <a:r>
              <a:rPr lang="en-IN" dirty="0" smtClean="0"/>
              <a:t>the position </a:t>
            </a:r>
            <a:r>
              <a:rPr lang="en-IN" dirty="0"/>
              <a:t>of the </a:t>
            </a:r>
            <a:r>
              <a:rPr lang="en-IN" dirty="0" smtClean="0"/>
              <a:t>particle.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When the position coordinate </a:t>
            </a:r>
            <a:r>
              <a:rPr lang="en-IN" i="1" dirty="0">
                <a:solidFill>
                  <a:srgbClr val="FF0000"/>
                </a:solidFill>
              </a:rPr>
              <a:t>x </a:t>
            </a:r>
            <a:r>
              <a:rPr lang="en-IN" dirty="0">
                <a:solidFill>
                  <a:srgbClr val="FF0000"/>
                </a:solidFill>
              </a:rPr>
              <a:t>of a particle is known for </a:t>
            </a:r>
            <a:r>
              <a:rPr lang="en-IN" dirty="0" smtClean="0">
                <a:solidFill>
                  <a:srgbClr val="FF0000"/>
                </a:solidFill>
              </a:rPr>
              <a:t>every value </a:t>
            </a:r>
            <a:r>
              <a:rPr lang="en-IN" dirty="0">
                <a:solidFill>
                  <a:srgbClr val="FF0000"/>
                </a:solidFill>
              </a:rPr>
              <a:t>of time </a:t>
            </a:r>
            <a:r>
              <a:rPr lang="en-IN" i="1" dirty="0">
                <a:solidFill>
                  <a:srgbClr val="FF0000"/>
                </a:solidFill>
              </a:rPr>
              <a:t>t</a:t>
            </a:r>
            <a:r>
              <a:rPr lang="en-IN" dirty="0">
                <a:solidFill>
                  <a:srgbClr val="FF0000"/>
                </a:solidFill>
              </a:rPr>
              <a:t>, we say that the motion of the particle is </a:t>
            </a:r>
            <a:r>
              <a:rPr lang="en-IN" dirty="0" smtClean="0">
                <a:solidFill>
                  <a:srgbClr val="FF0000"/>
                </a:solidFill>
              </a:rPr>
              <a:t>known.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00" y="5269124"/>
            <a:ext cx="24624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4" y="4525274"/>
            <a:ext cx="25812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Rectangular Components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F22-694D-4124-9E28-3E26F3DF5BD4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67900"/>
            <a:ext cx="3030810" cy="32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39643"/>
            <a:ext cx="2520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35" y="1291643"/>
            <a:ext cx="3055966" cy="15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39" y="4184176"/>
            <a:ext cx="4304123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87538"/>
            <a:ext cx="3277541" cy="38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2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Motion of a Projectile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17F1-1B93-48F7-96AF-23406CE9C25F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4"/>
          <a:stretch/>
        </p:blipFill>
        <p:spPr bwMode="auto">
          <a:xfrm>
            <a:off x="131836" y="1276066"/>
            <a:ext cx="4222715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5" y="3254651"/>
            <a:ext cx="9026185" cy="10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03"/>
          <a:stretch/>
        </p:blipFill>
        <p:spPr bwMode="auto">
          <a:xfrm>
            <a:off x="290375" y="4267200"/>
            <a:ext cx="8445431" cy="105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9" t="56015" r="17140"/>
          <a:stretch/>
        </p:blipFill>
        <p:spPr bwMode="auto">
          <a:xfrm>
            <a:off x="762000" y="5486400"/>
            <a:ext cx="7178278" cy="1080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42" y="381000"/>
            <a:ext cx="4224248" cy="29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4"/>
          <a:stretch/>
        </p:blipFill>
        <p:spPr bwMode="auto">
          <a:xfrm>
            <a:off x="990600" y="1868618"/>
            <a:ext cx="1784959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A8D8-D481-46B1-BAA7-0F539715893B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49" y="3550860"/>
            <a:ext cx="4621829" cy="2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4322" y="3962400"/>
            <a:ext cx="4022878" cy="224676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solidFill>
                  <a:srgbClr val="0070C0"/>
                </a:solidFill>
                <a:latin typeface="+mj-lt"/>
              </a:rPr>
              <a:t>The </a:t>
            </a:r>
            <a:r>
              <a:rPr lang="en-IN" sz="2800" dirty="0" smtClean="0">
                <a:solidFill>
                  <a:srgbClr val="0070C0"/>
                </a:solidFill>
                <a:latin typeface="+mj-lt"/>
              </a:rPr>
              <a:t>motion of </a:t>
            </a:r>
            <a:r>
              <a:rPr lang="en-IN" sz="2800" dirty="0">
                <a:solidFill>
                  <a:srgbClr val="0070C0"/>
                </a:solidFill>
                <a:latin typeface="+mj-lt"/>
              </a:rPr>
              <a:t>a projectile can thus be replaced by two </a:t>
            </a:r>
            <a:r>
              <a:rPr lang="en-IN" sz="2800" dirty="0" smtClean="0">
                <a:solidFill>
                  <a:srgbClr val="0070C0"/>
                </a:solidFill>
                <a:latin typeface="+mj-lt"/>
              </a:rPr>
              <a:t>independent rectilinear motions.</a:t>
            </a:r>
            <a:endParaRPr lang="en-IN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847" y="1981200"/>
            <a:ext cx="82786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dirty="0">
                <a:latin typeface="+mj-lt"/>
              </a:rPr>
              <a:t>These equations show that the projectile remains in the </a:t>
            </a:r>
            <a:r>
              <a:rPr lang="en-IN" i="1" dirty="0" smtClean="0">
                <a:latin typeface="+mj-lt"/>
              </a:rPr>
              <a:t>x-y </a:t>
            </a:r>
            <a:r>
              <a:rPr lang="en-IN" dirty="0" smtClean="0">
                <a:latin typeface="+mj-lt"/>
              </a:rPr>
              <a:t>plane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Its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motion in the horizontal direction is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uniform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Its motion </a:t>
            </a:r>
            <a:r>
              <a:rPr lang="en-IN" dirty="0">
                <a:latin typeface="+mj-lt"/>
              </a:rPr>
              <a:t>in the vertical direction is uniformly </a:t>
            </a:r>
            <a:r>
              <a:rPr lang="en-IN" dirty="0" smtClean="0">
                <a:latin typeface="+mj-lt"/>
              </a:rPr>
              <a:t>accelerated</a:t>
            </a:r>
            <a:endParaRPr lang="en-IN" dirty="0">
              <a:latin typeface="+mj-lt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9" t="56015" r="17140"/>
          <a:stretch/>
        </p:blipFill>
        <p:spPr bwMode="auto">
          <a:xfrm>
            <a:off x="853958" y="685800"/>
            <a:ext cx="7178278" cy="1080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8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Problem-1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D53-5C94-4247-9055-A944CEBAD0C2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480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 projectile is fired from the edge of a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150-m</a:t>
            </a:r>
            <a:r>
              <a:rPr lang="en-IN" sz="2800" dirty="0">
                <a:latin typeface="+mj-lt"/>
              </a:rPr>
              <a:t> cliff with an initial </a:t>
            </a:r>
            <a:r>
              <a:rPr lang="en-IN" sz="2800" dirty="0" smtClean="0">
                <a:latin typeface="+mj-lt"/>
              </a:rPr>
              <a:t>velocity of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180 m/s</a:t>
            </a:r>
            <a:r>
              <a:rPr lang="en-IN" sz="2800" dirty="0">
                <a:latin typeface="+mj-lt"/>
              </a:rPr>
              <a:t> at an angle of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30°</a:t>
            </a:r>
            <a:r>
              <a:rPr lang="en-IN" sz="2800" dirty="0">
                <a:latin typeface="+mj-lt"/>
              </a:rPr>
              <a:t> with the horizontal. Neglecting air </a:t>
            </a:r>
            <a:r>
              <a:rPr lang="en-IN" sz="2800" dirty="0" smtClean="0">
                <a:latin typeface="+mj-lt"/>
              </a:rPr>
              <a:t>resistance, find</a:t>
            </a:r>
          </a:p>
          <a:p>
            <a:pPr marL="457200" indent="-457200" algn="just">
              <a:buAutoNum type="alphaLcParenBoth"/>
            </a:pPr>
            <a:r>
              <a:rPr lang="en-IN" sz="2800" dirty="0" smtClean="0">
                <a:latin typeface="+mj-lt"/>
              </a:rPr>
              <a:t>the </a:t>
            </a:r>
            <a:r>
              <a:rPr lang="en-IN" sz="2800" dirty="0">
                <a:latin typeface="+mj-lt"/>
              </a:rPr>
              <a:t>horizontal distance from the gun to the point where the </a:t>
            </a:r>
            <a:r>
              <a:rPr lang="en-IN" sz="2800" dirty="0" smtClean="0">
                <a:latin typeface="+mj-lt"/>
              </a:rPr>
              <a:t>projectile strikes </a:t>
            </a:r>
            <a:r>
              <a:rPr lang="en-IN" sz="2800" dirty="0">
                <a:latin typeface="+mj-lt"/>
              </a:rPr>
              <a:t>the ground</a:t>
            </a:r>
            <a:r>
              <a:rPr lang="en-IN" sz="2800" dirty="0" smtClean="0">
                <a:latin typeface="+mj-lt"/>
              </a:rPr>
              <a:t>,</a:t>
            </a:r>
          </a:p>
          <a:p>
            <a:pPr marL="457200" indent="-457200" algn="just">
              <a:buAutoNum type="alphaLcParenBoth"/>
            </a:pPr>
            <a:r>
              <a:rPr lang="en-IN" sz="2800" dirty="0" smtClean="0">
                <a:latin typeface="+mj-lt"/>
              </a:rPr>
              <a:t>the </a:t>
            </a:r>
            <a:r>
              <a:rPr lang="en-IN" sz="2800" dirty="0">
                <a:latin typeface="+mj-lt"/>
              </a:rPr>
              <a:t>greatest elevation above the </a:t>
            </a:r>
            <a:r>
              <a:rPr lang="en-IN" sz="2800" dirty="0" smtClean="0">
                <a:latin typeface="+mj-lt"/>
              </a:rPr>
              <a:t>ground reached </a:t>
            </a:r>
            <a:r>
              <a:rPr lang="en-IN" sz="2800" dirty="0">
                <a:latin typeface="+mj-lt"/>
              </a:rPr>
              <a:t>by the projectile.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58" y="1295400"/>
            <a:ext cx="3833351" cy="24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48150"/>
            <a:ext cx="1872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6"/>
          <a:stretch/>
        </p:blipFill>
        <p:spPr bwMode="auto">
          <a:xfrm>
            <a:off x="5377555" y="5572836"/>
            <a:ext cx="3493755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4"/>
          <a:stretch/>
        </p:blipFill>
        <p:spPr bwMode="auto">
          <a:xfrm>
            <a:off x="5563305" y="6177887"/>
            <a:ext cx="3122253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3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5314-2B17-45B4-B4AB-0F8B19A79A9E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842" y="1295400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 projectile is fired with an initial velocity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240 m/s </a:t>
            </a:r>
            <a:r>
              <a:rPr lang="en-IN" sz="2800" dirty="0">
                <a:latin typeface="+mj-lt"/>
              </a:rPr>
              <a:t>at a target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located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600 m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above the gun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A </a:t>
            </a:r>
            <a:r>
              <a:rPr lang="en-IN" sz="2800" dirty="0">
                <a:latin typeface="+mj-lt"/>
              </a:rPr>
              <a:t>and at a horizontal distance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3600 m</a:t>
            </a:r>
            <a:r>
              <a:rPr lang="en-IN" sz="2800" dirty="0" smtClean="0">
                <a:latin typeface="+mj-lt"/>
              </a:rPr>
              <a:t>. Neglecting air resistance, determine </a:t>
            </a:r>
            <a:r>
              <a:rPr lang="en-IN" sz="2800" dirty="0">
                <a:latin typeface="+mj-lt"/>
              </a:rPr>
              <a:t>the value of the firing angle </a:t>
            </a:r>
            <a:r>
              <a:rPr lang="el-GR" sz="2800" dirty="0" smtClean="0">
                <a:solidFill>
                  <a:srgbClr val="FF0000"/>
                </a:solidFill>
                <a:latin typeface="+mj-lt"/>
              </a:rPr>
              <a:t>α</a:t>
            </a:r>
            <a:r>
              <a:rPr lang="en-IN" sz="2800" dirty="0" smtClean="0">
                <a:latin typeface="+mj-lt"/>
              </a:rPr>
              <a:t>.</a:t>
            </a:r>
            <a:endParaRPr lang="en-IN" sz="2800" dirty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Problem-2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1518"/>
            <a:ext cx="6698664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62600" y="6044694"/>
            <a:ext cx="3084499" cy="46166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l-GR" i="1" dirty="0" smtClean="0"/>
              <a:t>α</a:t>
            </a:r>
            <a:r>
              <a:rPr lang="en-IN" dirty="0" smtClean="0"/>
              <a:t> = 29.9° </a:t>
            </a:r>
            <a:r>
              <a:rPr lang="en-IN" dirty="0"/>
              <a:t>and </a:t>
            </a:r>
            <a:r>
              <a:rPr lang="el-GR" i="1" dirty="0"/>
              <a:t>α</a:t>
            </a:r>
            <a:r>
              <a:rPr lang="en-IN" dirty="0" smtClean="0"/>
              <a:t> = 69.6°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6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D54F-1DE5-4A19-A870-CB55719F3B42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09" y="1430739"/>
            <a:ext cx="3701230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219200"/>
            <a:ext cx="518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  <a:ea typeface="Segoe UI Symbol" pitchFamily="34" charset="0"/>
              </a:rPr>
              <a:t>Automobile </a:t>
            </a:r>
            <a:r>
              <a:rPr lang="en-IN" sz="2800" i="1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A</a:t>
            </a:r>
            <a:r>
              <a:rPr lang="en-IN" sz="2800" i="1" dirty="0">
                <a:latin typeface="+mj-lt"/>
                <a:ea typeface="Segoe UI Symbol" pitchFamily="34" charset="0"/>
              </a:rPr>
              <a:t> </a:t>
            </a:r>
            <a:r>
              <a:rPr lang="en-IN" sz="2800" dirty="0">
                <a:latin typeface="+mj-lt"/>
                <a:ea typeface="Segoe UI Symbol" pitchFamily="34" charset="0"/>
              </a:rPr>
              <a:t>is traveling east at the constant speed of </a:t>
            </a:r>
            <a:r>
              <a:rPr lang="en-IN" sz="2800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36 km/h</a:t>
            </a:r>
            <a:r>
              <a:rPr lang="en-IN" sz="2800" dirty="0">
                <a:latin typeface="+mj-lt"/>
                <a:ea typeface="Segoe UI Symbol" pitchFamily="34" charset="0"/>
              </a:rPr>
              <a:t>. As </a:t>
            </a:r>
            <a:r>
              <a:rPr lang="en-IN" sz="2800" dirty="0" smtClean="0">
                <a:latin typeface="+mj-lt"/>
                <a:ea typeface="Segoe UI Symbol" pitchFamily="34" charset="0"/>
              </a:rPr>
              <a:t>automobile </a:t>
            </a:r>
            <a:r>
              <a:rPr lang="en-IN" sz="2800" i="1" dirty="0" smtClean="0">
                <a:latin typeface="+mj-lt"/>
                <a:ea typeface="Segoe UI Symbol" pitchFamily="34" charset="0"/>
              </a:rPr>
              <a:t>A </a:t>
            </a:r>
            <a:r>
              <a:rPr lang="en-IN" sz="2800" dirty="0">
                <a:latin typeface="+mj-lt"/>
                <a:ea typeface="Segoe UI Symbol" pitchFamily="34" charset="0"/>
              </a:rPr>
              <a:t>crosses </a:t>
            </a:r>
            <a:r>
              <a:rPr lang="en-IN" sz="2800" dirty="0" smtClean="0">
                <a:latin typeface="+mj-lt"/>
                <a:ea typeface="Segoe UI Symbol" pitchFamily="34" charset="0"/>
              </a:rPr>
              <a:t>the intersection </a:t>
            </a:r>
            <a:r>
              <a:rPr lang="en-IN" sz="2800" dirty="0">
                <a:latin typeface="+mj-lt"/>
                <a:ea typeface="Segoe UI Symbol" pitchFamily="34" charset="0"/>
              </a:rPr>
              <a:t>shown, automobile </a:t>
            </a:r>
            <a:r>
              <a:rPr lang="en-IN" sz="2800" i="1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B</a:t>
            </a:r>
            <a:r>
              <a:rPr lang="en-IN" sz="2800" i="1" dirty="0">
                <a:latin typeface="+mj-lt"/>
                <a:ea typeface="Segoe UI Symbol" pitchFamily="34" charset="0"/>
              </a:rPr>
              <a:t> </a:t>
            </a:r>
            <a:r>
              <a:rPr lang="en-IN" sz="2800" dirty="0">
                <a:latin typeface="+mj-lt"/>
                <a:ea typeface="Segoe UI Symbol" pitchFamily="34" charset="0"/>
              </a:rPr>
              <a:t>starts from rest </a:t>
            </a:r>
            <a:r>
              <a:rPr lang="en-IN" sz="2800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35 m</a:t>
            </a:r>
            <a:r>
              <a:rPr lang="en-IN" sz="2800" dirty="0">
                <a:latin typeface="+mj-lt"/>
                <a:ea typeface="Segoe UI Symbol" pitchFamily="34" charset="0"/>
              </a:rPr>
              <a:t> north </a:t>
            </a:r>
            <a:r>
              <a:rPr lang="en-IN" sz="2800" dirty="0" smtClean="0">
                <a:latin typeface="+mj-lt"/>
                <a:ea typeface="Segoe UI Symbol" pitchFamily="34" charset="0"/>
              </a:rPr>
              <a:t>of the </a:t>
            </a:r>
            <a:r>
              <a:rPr lang="en-IN" sz="2800" dirty="0">
                <a:latin typeface="+mj-lt"/>
                <a:ea typeface="Segoe UI Symbol" pitchFamily="34" charset="0"/>
              </a:rPr>
              <a:t>intersection and moves south with a constant acceleration of </a:t>
            </a:r>
            <a:r>
              <a:rPr lang="en-IN" sz="2800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1.2 </a:t>
            </a:r>
            <a:r>
              <a:rPr lang="en-IN" sz="2800" dirty="0" smtClean="0">
                <a:solidFill>
                  <a:srgbClr val="FF0000"/>
                </a:solidFill>
                <a:latin typeface="+mj-lt"/>
                <a:ea typeface="Segoe UI Symbol" pitchFamily="34" charset="0"/>
              </a:rPr>
              <a:t>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  <a:ea typeface="Segoe UI Symbol" pitchFamily="34" charset="0"/>
              </a:rPr>
              <a:t>2</a:t>
            </a:r>
            <a:r>
              <a:rPr lang="en-IN" sz="2800" dirty="0" smtClean="0">
                <a:latin typeface="+mj-lt"/>
                <a:ea typeface="Segoe UI Symbol" pitchFamily="34" charset="0"/>
              </a:rPr>
              <a:t>. Determine </a:t>
            </a:r>
            <a:r>
              <a:rPr lang="en-IN" sz="2800" dirty="0">
                <a:latin typeface="+mj-lt"/>
                <a:ea typeface="Segoe UI Symbol" pitchFamily="34" charset="0"/>
              </a:rPr>
              <a:t>the position, velocity, and acceleration of </a:t>
            </a:r>
            <a:r>
              <a:rPr lang="en-IN" sz="2800" i="1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B</a:t>
            </a:r>
            <a:r>
              <a:rPr lang="en-IN" sz="2800" i="1" dirty="0">
                <a:latin typeface="+mj-lt"/>
                <a:ea typeface="Segoe UI Symbol" pitchFamily="34" charset="0"/>
              </a:rPr>
              <a:t> </a:t>
            </a:r>
            <a:r>
              <a:rPr lang="en-IN" sz="2800" dirty="0">
                <a:latin typeface="+mj-lt"/>
                <a:ea typeface="Segoe UI Symbol" pitchFamily="34" charset="0"/>
              </a:rPr>
              <a:t>relative to </a:t>
            </a:r>
            <a:r>
              <a:rPr lang="en-IN" sz="2800" i="1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A</a:t>
            </a:r>
            <a:r>
              <a:rPr lang="en-IN" sz="2800" i="1" dirty="0">
                <a:latin typeface="+mj-lt"/>
                <a:ea typeface="Segoe UI Symbol" pitchFamily="34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5 </a:t>
            </a:r>
            <a:r>
              <a:rPr lang="en-IN" sz="2800" i="1" dirty="0">
                <a:solidFill>
                  <a:srgbClr val="FF0000"/>
                </a:solidFill>
                <a:latin typeface="+mj-lt"/>
                <a:ea typeface="Segoe UI Symbol" pitchFamily="34" charset="0"/>
              </a:rPr>
              <a:t>s</a:t>
            </a:r>
            <a:r>
              <a:rPr lang="en-IN" sz="2800" i="1" dirty="0">
                <a:latin typeface="+mj-lt"/>
                <a:ea typeface="Segoe UI Symbol" pitchFamily="34" charset="0"/>
              </a:rPr>
              <a:t> </a:t>
            </a:r>
            <a:r>
              <a:rPr lang="en-IN" sz="2800" dirty="0" smtClean="0">
                <a:latin typeface="+mj-lt"/>
                <a:ea typeface="Segoe UI Symbol" pitchFamily="34" charset="0"/>
              </a:rPr>
              <a:t>after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  <a:ea typeface="Segoe UI Symbol" pitchFamily="34" charset="0"/>
              </a:rPr>
              <a:t>A</a:t>
            </a:r>
            <a:r>
              <a:rPr lang="en-IN" sz="2800" i="1" dirty="0" smtClean="0">
                <a:latin typeface="+mj-lt"/>
                <a:ea typeface="Segoe UI Symbol" pitchFamily="34" charset="0"/>
              </a:rPr>
              <a:t> </a:t>
            </a:r>
            <a:r>
              <a:rPr lang="en-IN" sz="2800" dirty="0">
                <a:latin typeface="+mj-lt"/>
                <a:ea typeface="Segoe UI Symbol" pitchFamily="34" charset="0"/>
              </a:rPr>
              <a:t>crosses the intersection.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Problem-3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296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6C6-EF3C-4136-894F-846F2607971E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533400"/>
            <a:ext cx="8229600" cy="685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Tangential and Normal Components of Acceleration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" y="990599"/>
            <a:ext cx="5275858" cy="47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3009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4" y="3152775"/>
            <a:ext cx="3114620" cy="936000"/>
          </a:xfrm>
          <a:prstGeom prst="rect">
            <a:avLst/>
          </a:prstGeom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3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3525"/>
            <a:ext cx="3962400" cy="80327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a typeface="ＭＳ Ｐゴシック" charset="-128"/>
              </a:rPr>
              <a:t>Sample Problem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11 - </a:t>
            </a:r>
            <a:fld id="{9AA09C9C-4C68-4549-A784-C18AAFC49060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47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5018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8275"/>
            <a:ext cx="3843923" cy="29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2400" y="1032808"/>
            <a:ext cx="8763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+mn-lt"/>
              </a:rPr>
              <a:t>A motorist is traveling on curved section of highway at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60 mph</a:t>
            </a:r>
            <a:r>
              <a:rPr lang="en-US" sz="2400" dirty="0">
                <a:latin typeface="+mn-lt"/>
              </a:rPr>
              <a:t>.  The motorist applies brakes causing a constant deceleration </a:t>
            </a:r>
            <a:r>
              <a:rPr lang="en-US" sz="2400" dirty="0" smtClean="0">
                <a:latin typeface="+mn-lt"/>
              </a:rPr>
              <a:t>rate. Knowing </a:t>
            </a:r>
            <a:r>
              <a:rPr lang="en-US" sz="2400" dirty="0">
                <a:latin typeface="+mn-lt"/>
              </a:rPr>
              <a:t>that after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8 s</a:t>
            </a:r>
            <a:r>
              <a:rPr lang="en-US" sz="2400" dirty="0">
                <a:latin typeface="+mn-lt"/>
              </a:rPr>
              <a:t> the speed has been reduced to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45 mph</a:t>
            </a:r>
            <a:r>
              <a:rPr lang="en-US" sz="2400" dirty="0">
                <a:latin typeface="+mn-lt"/>
              </a:rPr>
              <a:t>, determine the acceleration of the automobile immediately after the brakes are applied.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192587" y="2971800"/>
            <a:ext cx="45704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SOLUTION: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n-lt"/>
              </a:rPr>
              <a:t>Calculate tangential and normal components of acceleration.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191000" y="4860925"/>
            <a:ext cx="45323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Determine acceleration magnitude and direction with respect to tangent to curve.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9AF-EDBC-4571-BD51-9B7BE753716B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11 - </a:t>
            </a:r>
            <a:fld id="{19851B92-8D03-466F-82DC-387D0E00F1EB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48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5121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7600"/>
            <a:ext cx="28575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14400" y="3716338"/>
          <a:ext cx="165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4" imgW="1650960" imgH="685800" progId="Equation.3">
                  <p:embed/>
                </p:oleObj>
              </mc:Choice>
              <mc:Fallback>
                <p:oleObj name="Equation" r:id="rId4" imgW="1650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16338"/>
                        <a:ext cx="165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1" name="Group 15"/>
          <p:cNvGrpSpPr>
            <a:grpSpLocks/>
          </p:cNvGrpSpPr>
          <p:nvPr/>
        </p:nvGrpSpPr>
        <p:grpSpPr bwMode="auto">
          <a:xfrm>
            <a:off x="3567113" y="1031875"/>
            <a:ext cx="5562600" cy="2554288"/>
            <a:chOff x="2247" y="650"/>
            <a:chExt cx="3504" cy="1609"/>
          </a:xfrm>
        </p:grpSpPr>
        <p:sp>
          <p:nvSpPr>
            <p:cNvPr id="51216" name="Text Box 5"/>
            <p:cNvSpPr txBox="1">
              <a:spLocks noChangeArrowheads="1"/>
            </p:cNvSpPr>
            <p:nvPr/>
          </p:nvSpPr>
          <p:spPr bwMode="auto">
            <a:xfrm>
              <a:off x="2247" y="650"/>
              <a:ext cx="350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rgbClr val="0070C0"/>
                  </a:solidFill>
                  <a:latin typeface="+mn-lt"/>
                </a:rPr>
                <a:t>SOLUTION:</a:t>
              </a:r>
            </a:p>
            <a:p>
              <a:pPr algn="just" eaLnBrk="1" hangingPunct="1">
                <a:spcBef>
                  <a:spcPct val="20000"/>
                </a:spcBef>
                <a:buFontTx/>
                <a:buChar char="•"/>
              </a:pPr>
              <a:r>
                <a:rPr lang="en-US" dirty="0">
                  <a:latin typeface="+mn-lt"/>
                </a:rPr>
                <a:t>Calculate tangential and normal components of acceleration.</a:t>
              </a:r>
            </a:p>
          </p:txBody>
        </p:sp>
        <p:graphicFrame>
          <p:nvGraphicFramePr>
            <p:cNvPr id="51207" name="Object 7"/>
            <p:cNvGraphicFramePr>
              <a:graphicFrameLocks noChangeAspect="1"/>
            </p:cNvGraphicFramePr>
            <p:nvPr/>
          </p:nvGraphicFramePr>
          <p:xfrm>
            <a:off x="2459" y="1331"/>
            <a:ext cx="2216" cy="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Equation" r:id="rId6" imgW="3517560" imgH="1473120" progId="Equation.3">
                    <p:embed/>
                  </p:oleObj>
                </mc:Choice>
                <mc:Fallback>
                  <p:oleObj name="Equation" r:id="rId6" imgW="3517560" imgH="1473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1331"/>
                          <a:ext cx="2216" cy="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67113" y="3798888"/>
            <a:ext cx="5575300" cy="2238375"/>
            <a:chOff x="2247" y="2296"/>
            <a:chExt cx="3512" cy="1410"/>
          </a:xfrm>
        </p:grpSpPr>
        <p:sp>
          <p:nvSpPr>
            <p:cNvPr id="51213" name="Text Box 7"/>
            <p:cNvSpPr txBox="1">
              <a:spLocks noChangeArrowheads="1"/>
            </p:cNvSpPr>
            <p:nvPr/>
          </p:nvSpPr>
          <p:spPr bwMode="auto">
            <a:xfrm>
              <a:off x="2247" y="2296"/>
              <a:ext cx="35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Char char="•"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Determine acceleration magnitude and direction with respect to tangent to curve.</a:t>
              </a:r>
            </a:p>
          </p:txBody>
        </p:sp>
        <p:grpSp>
          <p:nvGrpSpPr>
            <p:cNvPr id="51214" name="Group 12"/>
            <p:cNvGrpSpPr>
              <a:grpSpLocks/>
            </p:cNvGrpSpPr>
            <p:nvPr/>
          </p:nvGrpSpPr>
          <p:grpSpPr bwMode="auto">
            <a:xfrm>
              <a:off x="2459" y="2732"/>
              <a:ext cx="3182" cy="416"/>
              <a:chOff x="2459" y="2732"/>
              <a:chExt cx="3182" cy="416"/>
            </a:xfrm>
          </p:grpSpPr>
          <p:graphicFrame>
            <p:nvGraphicFramePr>
              <p:cNvPr id="51205" name="Object 5"/>
              <p:cNvGraphicFramePr>
                <a:graphicFrameLocks noChangeAspect="1"/>
              </p:cNvGraphicFramePr>
              <p:nvPr/>
            </p:nvGraphicFramePr>
            <p:xfrm>
              <a:off x="2459" y="2796"/>
              <a:ext cx="2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Equation" r:id="rId8" imgW="3606480" imgH="457200" progId="Equation.3">
                      <p:embed/>
                    </p:oleObj>
                  </mc:Choice>
                  <mc:Fallback>
                    <p:oleObj name="Equation" r:id="rId8" imgW="360648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9" y="2796"/>
                            <a:ext cx="22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6" name="Object 6"/>
              <p:cNvGraphicFramePr>
                <a:graphicFrameLocks noChangeAspect="1"/>
              </p:cNvGraphicFramePr>
              <p:nvPr/>
            </p:nvGraphicFramePr>
            <p:xfrm>
              <a:off x="4897" y="2732"/>
              <a:ext cx="744" cy="4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" name="Equation" r:id="rId10" imgW="1180800" imgH="660240" progId="Equation.3">
                      <p:embed/>
                    </p:oleObj>
                  </mc:Choice>
                  <mc:Fallback>
                    <p:oleObj name="Equation" r:id="rId10" imgW="1180800" imgH="660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7" y="2732"/>
                            <a:ext cx="744" cy="41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5" name="Group 13"/>
            <p:cNvGrpSpPr>
              <a:grpSpLocks/>
            </p:cNvGrpSpPr>
            <p:nvPr/>
          </p:nvGrpSpPr>
          <p:grpSpPr bwMode="auto">
            <a:xfrm>
              <a:off x="2459" y="3274"/>
              <a:ext cx="3078" cy="432"/>
              <a:chOff x="2459" y="3274"/>
              <a:chExt cx="3078" cy="432"/>
            </a:xfrm>
          </p:grpSpPr>
          <p:graphicFrame>
            <p:nvGraphicFramePr>
              <p:cNvPr id="51203" name="Object 3"/>
              <p:cNvGraphicFramePr>
                <a:graphicFrameLocks noChangeAspect="1"/>
              </p:cNvGraphicFramePr>
              <p:nvPr/>
            </p:nvGraphicFramePr>
            <p:xfrm>
              <a:off x="2459" y="3274"/>
              <a:ext cx="168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2" name="Equation" r:id="rId12" imgW="2666880" imgH="685800" progId="Equation.3">
                      <p:embed/>
                    </p:oleObj>
                  </mc:Choice>
                  <mc:Fallback>
                    <p:oleObj name="Equation" r:id="rId12" imgW="2666880" imgH="685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9" y="3274"/>
                            <a:ext cx="1680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4" name="Object 4"/>
              <p:cNvGraphicFramePr>
                <a:graphicFrameLocks noChangeAspect="1"/>
              </p:cNvGraphicFramePr>
              <p:nvPr/>
            </p:nvGraphicFramePr>
            <p:xfrm>
              <a:off x="4897" y="3414"/>
              <a:ext cx="64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Equation" r:id="rId14" imgW="1015920" imgH="241200" progId="Equation.3">
                      <p:embed/>
                    </p:oleObj>
                  </mc:Choice>
                  <mc:Fallback>
                    <p:oleObj name="Equation" r:id="rId14" imgW="101592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7" y="3414"/>
                            <a:ext cx="640" cy="15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7E9A-2FF0-4B43-99D7-A5A3577C9CBB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D38-4FE1-4777-9098-BA4E45BB7FD2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3" y="990600"/>
            <a:ext cx="2895863" cy="20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533400"/>
            <a:ext cx="8229600" cy="685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Radial and Transverse Components of Acceleration</a:t>
            </a:r>
            <a:endParaRPr lang="en-IN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2" y="3072000"/>
            <a:ext cx="4223426" cy="35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99618" y="1133008"/>
            <a:ext cx="46919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>
                <a:latin typeface="+mn-lt"/>
              </a:rPr>
              <a:t>In certain problems of plane motion, the position of the particle </a:t>
            </a:r>
            <a:r>
              <a:rPr lang="en-IN" i="1" dirty="0">
                <a:solidFill>
                  <a:srgbClr val="0070C0"/>
                </a:solidFill>
                <a:latin typeface="+mn-lt"/>
              </a:rPr>
              <a:t>P</a:t>
            </a:r>
            <a:r>
              <a:rPr lang="en-IN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IN" dirty="0" smtClean="0">
                <a:latin typeface="+mn-lt"/>
              </a:rPr>
              <a:t>is defined </a:t>
            </a:r>
            <a:r>
              <a:rPr lang="en-IN" dirty="0">
                <a:latin typeface="+mn-lt"/>
              </a:rPr>
              <a:t>by its polar coordinates </a:t>
            </a:r>
            <a:r>
              <a:rPr lang="en-IN" i="1" dirty="0">
                <a:solidFill>
                  <a:srgbClr val="0070C0"/>
                </a:solidFill>
                <a:latin typeface="+mn-lt"/>
              </a:rPr>
              <a:t>r</a:t>
            </a:r>
            <a:r>
              <a:rPr lang="en-IN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and </a:t>
            </a:r>
            <a:r>
              <a:rPr lang="el-GR" i="1" dirty="0" smtClean="0">
                <a:solidFill>
                  <a:srgbClr val="0070C0"/>
                </a:solidFill>
                <a:latin typeface="+mn-lt"/>
              </a:rPr>
              <a:t>θ</a:t>
            </a:r>
            <a:endParaRPr lang="en-IN" i="1" dirty="0" smtClean="0">
              <a:solidFill>
                <a:srgbClr val="0070C0"/>
              </a:solidFill>
              <a:latin typeface="+mn-lt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esolve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the </a:t>
            </a:r>
            <a:r>
              <a:rPr lang="en-IN" dirty="0">
                <a:solidFill>
                  <a:srgbClr val="0070C0"/>
                </a:solidFill>
                <a:latin typeface="+mn-lt"/>
              </a:rPr>
              <a:t>velocity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IN" dirty="0">
                <a:solidFill>
                  <a:srgbClr val="0070C0"/>
                </a:solidFill>
                <a:latin typeface="+mn-lt"/>
              </a:rPr>
              <a:t>acceleration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 of the particle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into components </a:t>
            </a:r>
            <a:r>
              <a:rPr lang="en-IN" dirty="0">
                <a:solidFill>
                  <a:srgbClr val="0070C0"/>
                </a:solidFill>
                <a:latin typeface="+mn-lt"/>
              </a:rPr>
              <a:t>parallel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IN" dirty="0">
                <a:solidFill>
                  <a:srgbClr val="0070C0"/>
                </a:solidFill>
                <a:latin typeface="+mn-lt"/>
              </a:rPr>
              <a:t>perpendicular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, respectively, to the line </a:t>
            </a:r>
            <a:r>
              <a:rPr lang="en-IN" i="1" dirty="0">
                <a:solidFill>
                  <a:srgbClr val="FF0000"/>
                </a:solidFill>
                <a:latin typeface="+mn-lt"/>
              </a:rPr>
              <a:t>OP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>
                <a:latin typeface="+mn-lt"/>
              </a:rPr>
              <a:t>These components are called </a:t>
            </a:r>
            <a:r>
              <a:rPr lang="en-IN" dirty="0">
                <a:solidFill>
                  <a:srgbClr val="0070C0"/>
                </a:solidFill>
                <a:latin typeface="+mn-lt"/>
              </a:rPr>
              <a:t>radial</a:t>
            </a:r>
            <a:r>
              <a:rPr lang="en-IN" dirty="0">
                <a:latin typeface="+mn-lt"/>
              </a:rPr>
              <a:t> and </a:t>
            </a:r>
            <a:r>
              <a:rPr lang="en-IN" dirty="0">
                <a:solidFill>
                  <a:srgbClr val="0070C0"/>
                </a:solidFill>
                <a:latin typeface="+mn-lt"/>
              </a:rPr>
              <a:t>transverse</a:t>
            </a:r>
            <a:r>
              <a:rPr lang="en-IN" dirty="0">
                <a:latin typeface="+mn-lt"/>
              </a:rPr>
              <a:t> components</a:t>
            </a:r>
            <a:r>
              <a:rPr lang="en-IN" dirty="0" smtClean="0">
                <a:latin typeface="+mn-lt"/>
              </a:rPr>
              <a:t>.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78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" y="3657600"/>
            <a:ext cx="4169832" cy="27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5BA2-EBA5-445B-91BB-CB91CFFCC307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33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+mj-lt"/>
              </a:rPr>
              <a:t>Velocity</a:t>
            </a:r>
            <a:endParaRPr lang="en-IN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52" y="381000"/>
            <a:ext cx="4950000" cy="15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1" y="1054055"/>
            <a:ext cx="2912517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1" y="1791187"/>
            <a:ext cx="480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5" y="2514600"/>
            <a:ext cx="1258226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01152" y="2814600"/>
            <a:ext cx="49905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dirty="0"/>
              <a:t>A positive value of </a:t>
            </a:r>
            <a:r>
              <a:rPr lang="en-IN" i="1" dirty="0"/>
              <a:t>v </a:t>
            </a:r>
            <a:r>
              <a:rPr lang="en-IN" dirty="0"/>
              <a:t>indicates that </a:t>
            </a:r>
            <a:r>
              <a:rPr lang="en-IN" i="1" dirty="0"/>
              <a:t>x </a:t>
            </a:r>
            <a:r>
              <a:rPr lang="en-IN" dirty="0" smtClean="0"/>
              <a:t>increases, i.e</a:t>
            </a:r>
            <a:r>
              <a:rPr lang="en-IN" dirty="0"/>
              <a:t>., that the particle moves in the </a:t>
            </a:r>
            <a:r>
              <a:rPr lang="en-IN"/>
              <a:t>positive </a:t>
            </a:r>
            <a:r>
              <a:rPr lang="en-IN" smtClean="0"/>
              <a:t>direction.</a:t>
            </a:r>
            <a:endParaRPr lang="en-IN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</a:rPr>
              <a:t>A negative </a:t>
            </a:r>
            <a:r>
              <a:rPr lang="en-IN" dirty="0">
                <a:solidFill>
                  <a:srgbClr val="FF0000"/>
                </a:solidFill>
              </a:rPr>
              <a:t>value of </a:t>
            </a:r>
            <a:r>
              <a:rPr lang="en-IN" i="1" dirty="0">
                <a:solidFill>
                  <a:srgbClr val="FF0000"/>
                </a:solidFill>
              </a:rPr>
              <a:t>v </a:t>
            </a:r>
            <a:r>
              <a:rPr lang="en-IN" dirty="0">
                <a:solidFill>
                  <a:srgbClr val="FF0000"/>
                </a:solidFill>
              </a:rPr>
              <a:t>indicates that </a:t>
            </a:r>
            <a:r>
              <a:rPr lang="en-IN" i="1" dirty="0">
                <a:solidFill>
                  <a:srgbClr val="FF0000"/>
                </a:solidFill>
              </a:rPr>
              <a:t>x </a:t>
            </a:r>
            <a:r>
              <a:rPr lang="en-IN" dirty="0">
                <a:solidFill>
                  <a:srgbClr val="FF0000"/>
                </a:solidFill>
              </a:rPr>
              <a:t>decreases, i.e., that the </a:t>
            </a:r>
            <a:r>
              <a:rPr lang="en-IN" dirty="0" smtClean="0">
                <a:solidFill>
                  <a:srgbClr val="FF0000"/>
                </a:solidFill>
              </a:rPr>
              <a:t>particle moves </a:t>
            </a:r>
            <a:r>
              <a:rPr lang="en-IN" dirty="0">
                <a:solidFill>
                  <a:srgbClr val="FF0000"/>
                </a:solidFill>
              </a:rPr>
              <a:t>in the negative </a:t>
            </a:r>
            <a:r>
              <a:rPr lang="en-IN" dirty="0" smtClean="0">
                <a:solidFill>
                  <a:srgbClr val="FF0000"/>
                </a:solidFill>
              </a:rPr>
              <a:t>direction.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dirty="0" smtClean="0"/>
              <a:t>The </a:t>
            </a:r>
            <a:r>
              <a:rPr lang="en-IN" dirty="0"/>
              <a:t>magnitude of </a:t>
            </a:r>
            <a:r>
              <a:rPr lang="en-IN" i="1" dirty="0"/>
              <a:t>v </a:t>
            </a:r>
            <a:r>
              <a:rPr lang="en-IN" dirty="0" smtClean="0"/>
              <a:t>is known </a:t>
            </a:r>
            <a:r>
              <a:rPr lang="en-IN" dirty="0"/>
              <a:t>as the </a:t>
            </a:r>
            <a:r>
              <a:rPr lang="en-IN" i="1" dirty="0">
                <a:solidFill>
                  <a:srgbClr val="0070C0"/>
                </a:solidFill>
              </a:rPr>
              <a:t>speed</a:t>
            </a:r>
            <a:r>
              <a:rPr lang="en-IN" i="1" dirty="0"/>
              <a:t> </a:t>
            </a:r>
            <a:r>
              <a:rPr lang="en-IN" dirty="0"/>
              <a:t>of the particle.</a:t>
            </a:r>
          </a:p>
        </p:txBody>
      </p:sp>
    </p:spTree>
    <p:extLst>
      <p:ext uri="{BB962C8B-B14F-4D97-AF65-F5344CB8AC3E}">
        <p14:creationId xmlns:p14="http://schemas.microsoft.com/office/powerpoint/2010/main" val="28697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DE6B-41B8-4770-9676-99968A767B69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399"/>
            <a:ext cx="53856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97" y="2209800"/>
            <a:ext cx="5632200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5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11 - </a:t>
            </a:r>
            <a:fld id="{D042DD1B-E59C-4B39-853F-4924810533B0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51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5222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399"/>
            <a:ext cx="4466491" cy="3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8"/>
          <p:cNvSpPr txBox="1">
            <a:spLocks noChangeArrowheads="1"/>
          </p:cNvSpPr>
          <p:nvPr/>
        </p:nvSpPr>
        <p:spPr bwMode="auto">
          <a:xfrm>
            <a:off x="152400" y="892076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+mn-lt"/>
              </a:rPr>
              <a:t>Rotation of the arm about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O</a:t>
            </a:r>
            <a:r>
              <a:rPr lang="en-US" sz="2400" dirty="0">
                <a:latin typeface="+mn-lt"/>
              </a:rPr>
              <a:t> is defined by </a:t>
            </a:r>
            <a:r>
              <a:rPr lang="el-GR" sz="2400" i="1" dirty="0" smtClean="0">
                <a:solidFill>
                  <a:srgbClr val="FF0000"/>
                </a:solidFill>
                <a:latin typeface="+mn-lt"/>
              </a:rPr>
              <a:t>θ</a:t>
            </a: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0.15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2400" baseline="30000" dirty="0">
                <a:solidFill>
                  <a:srgbClr val="FF0000"/>
                </a:solidFill>
                <a:latin typeface="+mn-lt"/>
              </a:rPr>
              <a:t>2 </a:t>
            </a:r>
            <a:r>
              <a:rPr lang="en-US" sz="2400" dirty="0">
                <a:latin typeface="+mn-lt"/>
              </a:rPr>
              <a:t>where </a:t>
            </a:r>
            <a:r>
              <a:rPr lang="el-GR" sz="2400" i="1" dirty="0">
                <a:solidFill>
                  <a:srgbClr val="FF0000"/>
                </a:solidFill>
                <a:latin typeface="+mn-lt"/>
              </a:rPr>
              <a:t>θ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is in radians and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2400" dirty="0">
                <a:latin typeface="+mn-lt"/>
              </a:rPr>
              <a:t> in seconds.  Collar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2400" dirty="0">
                <a:latin typeface="+mn-lt"/>
              </a:rPr>
              <a:t> slides along the arm such that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= 0.9 - 0.12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2400" baseline="30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where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400" dirty="0">
                <a:latin typeface="+mn-lt"/>
              </a:rPr>
              <a:t> is in </a:t>
            </a:r>
            <a:r>
              <a:rPr lang="en-US" sz="2400" dirty="0" smtClean="0">
                <a:latin typeface="+mn-lt"/>
              </a:rPr>
              <a:t>meters. After </a:t>
            </a:r>
            <a:r>
              <a:rPr lang="en-US" sz="2400" dirty="0">
                <a:latin typeface="+mn-lt"/>
              </a:rPr>
              <a:t>the arm has rotated through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30</a:t>
            </a:r>
            <a:r>
              <a:rPr lang="en-US" sz="2400" baseline="30000" dirty="0">
                <a:solidFill>
                  <a:srgbClr val="FF0000"/>
                </a:solidFill>
                <a:latin typeface="+mn-lt"/>
              </a:rPr>
              <a:t>o</a:t>
            </a:r>
            <a:r>
              <a:rPr lang="en-US" sz="2400" dirty="0">
                <a:latin typeface="+mn-lt"/>
              </a:rPr>
              <a:t>, determine </a:t>
            </a:r>
            <a:r>
              <a:rPr lang="en-US" sz="2400" i="1" dirty="0">
                <a:latin typeface="+mn-lt"/>
              </a:rPr>
              <a:t>(a)</a:t>
            </a:r>
            <a:r>
              <a:rPr lang="en-US" sz="2400" dirty="0">
                <a:latin typeface="+mn-lt"/>
              </a:rPr>
              <a:t> the total velocity of the collar, </a:t>
            </a:r>
            <a:r>
              <a:rPr lang="en-US" sz="2400" i="1" dirty="0">
                <a:latin typeface="+mn-lt"/>
              </a:rPr>
              <a:t>(b) </a:t>
            </a:r>
            <a:r>
              <a:rPr lang="en-US" sz="2400" dirty="0">
                <a:latin typeface="+mn-lt"/>
              </a:rPr>
              <a:t>the total acceleration of the collar, and </a:t>
            </a:r>
            <a:r>
              <a:rPr lang="en-US" sz="2400" i="1" dirty="0">
                <a:latin typeface="+mn-lt"/>
              </a:rPr>
              <a:t>(c)</a:t>
            </a:r>
            <a:r>
              <a:rPr lang="en-US" sz="2400" dirty="0">
                <a:latin typeface="+mn-lt"/>
              </a:rPr>
              <a:t> the relative acceleration of the collar with respect to the arm.</a:t>
            </a:r>
            <a:endParaRPr lang="en-US" sz="2400" baseline="30000" dirty="0">
              <a:latin typeface="+mn-lt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835525" y="3122612"/>
            <a:ext cx="42862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+mn-lt"/>
              </a:rPr>
              <a:t>SOLUTION: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Evaluate time </a:t>
            </a:r>
            <a:r>
              <a:rPr lang="en-US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 for </a:t>
            </a:r>
            <a:r>
              <a:rPr lang="el-GR" i="1" dirty="0">
                <a:latin typeface="+mn-lt"/>
              </a:rPr>
              <a:t>θ</a:t>
            </a:r>
            <a:r>
              <a:rPr lang="en-US" i="1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= </a:t>
            </a:r>
            <a:r>
              <a:rPr lang="en-US" dirty="0">
                <a:latin typeface="+mn-lt"/>
              </a:rPr>
              <a:t>30</a:t>
            </a:r>
            <a:r>
              <a:rPr lang="en-US" baseline="30000" dirty="0">
                <a:latin typeface="+mn-lt"/>
              </a:rPr>
              <a:t>o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835525" y="3962400"/>
            <a:ext cx="43068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Evaluate radial and angular positions, and first and second derivatives at time </a:t>
            </a:r>
            <a:r>
              <a:rPr lang="en-US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835525" y="4953000"/>
            <a:ext cx="4306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Calculate velocity and acceleration in cylindrical coordinates.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837113" y="5927725"/>
            <a:ext cx="4306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Evaluate acceleration with respect to arm.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3525"/>
            <a:ext cx="3962400" cy="80327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a typeface="ＭＳ Ｐゴシック" charset="-128"/>
              </a:rPr>
              <a:t>Sample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BC6A-4897-4501-B969-E9F5C97CEB90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utoUpdateAnimBg="0"/>
      <p:bldP spid="28682" grpId="0" autoUpdateAnimBg="0"/>
      <p:bldP spid="28684" grpId="0" autoUpdateAnimBg="0"/>
      <p:bldP spid="2868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11 - </a:t>
            </a:r>
            <a:fld id="{FB6343E9-A1E3-4C22-8312-F2CE422EAC0B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52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53255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2" y="1030287"/>
            <a:ext cx="3155669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6" name="Group 13"/>
          <p:cNvGrpSpPr>
            <a:grpSpLocks/>
          </p:cNvGrpSpPr>
          <p:nvPr/>
        </p:nvGrpSpPr>
        <p:grpSpPr bwMode="auto">
          <a:xfrm>
            <a:off x="3719513" y="976313"/>
            <a:ext cx="5378450" cy="1562100"/>
            <a:chOff x="2343" y="615"/>
            <a:chExt cx="3388" cy="984"/>
          </a:xfrm>
        </p:grpSpPr>
        <p:sp>
          <p:nvSpPr>
            <p:cNvPr id="53259" name="Text Box 8"/>
            <p:cNvSpPr txBox="1">
              <a:spLocks noChangeArrowheads="1"/>
            </p:cNvSpPr>
            <p:nvPr/>
          </p:nvSpPr>
          <p:spPr bwMode="auto">
            <a:xfrm>
              <a:off x="2343" y="615"/>
              <a:ext cx="338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dirty="0">
                  <a:solidFill>
                    <a:srgbClr val="0070C0"/>
                  </a:solidFill>
                  <a:latin typeface="+mn-lt"/>
                </a:rPr>
                <a:t>SOLUTION:</a:t>
              </a:r>
            </a:p>
            <a:p>
              <a:pPr eaLnBrk="1" hangingPunct="1">
                <a:spcBef>
                  <a:spcPct val="20000"/>
                </a:spcBef>
                <a:buFontTx/>
                <a:buChar char="•"/>
              </a:pPr>
              <a:r>
                <a:rPr lang="en-US" dirty="0">
                  <a:latin typeface="+mn-lt"/>
                </a:rPr>
                <a:t>Evaluate time </a:t>
              </a:r>
              <a:r>
                <a:rPr lang="en-US" i="1" dirty="0">
                  <a:latin typeface="+mn-lt"/>
                </a:rPr>
                <a:t>t</a:t>
              </a:r>
              <a:r>
                <a:rPr lang="en-US" dirty="0">
                  <a:latin typeface="+mn-lt"/>
                </a:rPr>
                <a:t> for </a:t>
              </a:r>
              <a:r>
                <a:rPr lang="el-GR" sz="1800" i="1" dirty="0">
                  <a:latin typeface="+mn-lt"/>
                </a:rPr>
                <a:t>θ</a:t>
              </a:r>
              <a:r>
                <a:rPr lang="en-US" dirty="0" smtClean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 30</a:t>
              </a:r>
              <a:r>
                <a:rPr lang="en-US" baseline="30000" dirty="0">
                  <a:latin typeface="+mn-lt"/>
                </a:rPr>
                <a:t>o</a:t>
              </a:r>
              <a:r>
                <a:rPr lang="en-US" dirty="0">
                  <a:latin typeface="+mn-lt"/>
                </a:rPr>
                <a:t>.</a:t>
              </a:r>
            </a:p>
          </p:txBody>
        </p:sp>
        <p:graphicFrame>
          <p:nvGraphicFramePr>
            <p:cNvPr id="53252" name="Object 4"/>
            <p:cNvGraphicFramePr>
              <a:graphicFrameLocks noChangeAspect="1"/>
            </p:cNvGraphicFramePr>
            <p:nvPr/>
          </p:nvGraphicFramePr>
          <p:xfrm>
            <a:off x="2692" y="1119"/>
            <a:ext cx="221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Equation" r:id="rId4" imgW="3517560" imgH="761760" progId="Equation.3">
                    <p:embed/>
                  </p:oleObj>
                </mc:Choice>
                <mc:Fallback>
                  <p:oleObj name="Equation" r:id="rId4" imgW="3517560" imgH="761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119"/>
                          <a:ext cx="221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719513" y="2805113"/>
            <a:ext cx="5422900" cy="3497262"/>
            <a:chOff x="2343" y="1767"/>
            <a:chExt cx="3416" cy="2203"/>
          </a:xfrm>
        </p:grpSpPr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2343" y="1767"/>
              <a:ext cx="34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dirty="0">
                  <a:latin typeface="+mn-lt"/>
                </a:rPr>
                <a:t>Evaluate radial and angular positions, and first and second derivatives at time </a:t>
              </a:r>
              <a:r>
                <a:rPr lang="en-US" i="1" dirty="0">
                  <a:latin typeface="+mn-lt"/>
                </a:rPr>
                <a:t>t</a:t>
              </a:r>
              <a:r>
                <a:rPr lang="en-US" dirty="0">
                  <a:latin typeface="+mn-lt"/>
                </a:rPr>
                <a:t>.</a:t>
              </a:r>
            </a:p>
          </p:txBody>
        </p:sp>
        <p:graphicFrame>
          <p:nvGraphicFramePr>
            <p:cNvPr id="53250" name="Object 2"/>
            <p:cNvGraphicFramePr>
              <a:graphicFrameLocks noChangeAspect="1"/>
            </p:cNvGraphicFramePr>
            <p:nvPr/>
          </p:nvGraphicFramePr>
          <p:xfrm>
            <a:off x="2692" y="2266"/>
            <a:ext cx="171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6" imgW="2717640" imgH="1231560" progId="Equation.3">
                    <p:embed/>
                  </p:oleObj>
                </mc:Choice>
                <mc:Fallback>
                  <p:oleObj name="Equation" r:id="rId6" imgW="2717640" imgH="1231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2266"/>
                          <a:ext cx="171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1" name="Object 3"/>
            <p:cNvGraphicFramePr>
              <a:graphicFrameLocks noChangeAspect="1"/>
            </p:cNvGraphicFramePr>
            <p:nvPr/>
          </p:nvGraphicFramePr>
          <p:xfrm>
            <a:off x="2692" y="3178"/>
            <a:ext cx="1488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Equation" r:id="rId8" imgW="2361960" imgH="1257120" progId="Equation.3">
                    <p:embed/>
                  </p:oleObj>
                </mc:Choice>
                <mc:Fallback>
                  <p:oleObj name="Equation" r:id="rId8" imgW="2361960" imgH="1257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3178"/>
                          <a:ext cx="1488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50C-1816-45DF-B388-AA691609ED6C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11 - </a:t>
            </a:r>
            <a:fld id="{25A38757-E6AA-4E98-B1B5-5CD6EC23E4EF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53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grpSp>
        <p:nvGrpSpPr>
          <p:cNvPr id="54280" name="Group 14"/>
          <p:cNvGrpSpPr>
            <a:grpSpLocks/>
          </p:cNvGrpSpPr>
          <p:nvPr/>
        </p:nvGrpSpPr>
        <p:grpSpPr bwMode="auto">
          <a:xfrm>
            <a:off x="295275" y="685801"/>
            <a:ext cx="8636000" cy="4133850"/>
            <a:chOff x="186" y="408"/>
            <a:chExt cx="5440" cy="2604"/>
          </a:xfrm>
        </p:grpSpPr>
        <p:pic>
          <p:nvPicPr>
            <p:cNvPr id="54283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408"/>
              <a:ext cx="1383" cy="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4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1800"/>
              <a:ext cx="1715" cy="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285" name="Group 13"/>
            <p:cNvGrpSpPr>
              <a:grpSpLocks/>
            </p:cNvGrpSpPr>
            <p:nvPr/>
          </p:nvGrpSpPr>
          <p:grpSpPr bwMode="auto">
            <a:xfrm>
              <a:off x="1954" y="581"/>
              <a:ext cx="3672" cy="1317"/>
              <a:chOff x="1954" y="581"/>
              <a:chExt cx="3672" cy="1317"/>
            </a:xfrm>
          </p:grpSpPr>
          <p:sp>
            <p:nvSpPr>
              <p:cNvPr id="54286" name="Text Box 8"/>
              <p:cNvSpPr txBox="1">
                <a:spLocks noChangeArrowheads="1"/>
              </p:cNvSpPr>
              <p:nvPr/>
            </p:nvSpPr>
            <p:spPr bwMode="auto">
              <a:xfrm>
                <a:off x="1954" y="581"/>
                <a:ext cx="361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dirty="0">
                    <a:latin typeface="+mn-lt"/>
                  </a:rPr>
                  <a:t>Calculate velocity and acceleration.</a:t>
                </a:r>
              </a:p>
            </p:txBody>
          </p:sp>
          <p:graphicFrame>
            <p:nvGraphicFramePr>
              <p:cNvPr id="54276" name="Object 4"/>
              <p:cNvGraphicFramePr>
                <a:graphicFrameLocks noChangeAspect="1"/>
              </p:cNvGraphicFramePr>
              <p:nvPr/>
            </p:nvGraphicFramePr>
            <p:xfrm>
              <a:off x="2247" y="842"/>
              <a:ext cx="2560" cy="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2" name="Equation" r:id="rId5" imgW="4063680" imgH="1333440" progId="Equation.3">
                      <p:embed/>
                    </p:oleObj>
                  </mc:Choice>
                  <mc:Fallback>
                    <p:oleObj name="Equation" r:id="rId5" imgW="4063680" imgH="1333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7" y="842"/>
                            <a:ext cx="2560" cy="8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77" name="Object 5"/>
              <p:cNvGraphicFramePr>
                <a:graphicFrameLocks noChangeAspect="1"/>
              </p:cNvGraphicFramePr>
              <p:nvPr/>
            </p:nvGraphicFramePr>
            <p:xfrm>
              <a:off x="3994" y="1714"/>
              <a:ext cx="163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3" name="Equation" r:id="rId7" imgW="2590560" imgH="291960" progId="Equation.3">
                      <p:embed/>
                    </p:oleObj>
                  </mc:Choice>
                  <mc:Fallback>
                    <p:oleObj name="Equation" r:id="rId7" imgW="259056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4" y="1714"/>
                            <a:ext cx="1632" cy="18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4800" y="3065463"/>
            <a:ext cx="8747125" cy="3455987"/>
            <a:chOff x="192" y="1931"/>
            <a:chExt cx="5510" cy="2177"/>
          </a:xfrm>
        </p:grpSpPr>
        <p:pic>
          <p:nvPicPr>
            <p:cNvPr id="54282" name="Picture 6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105"/>
              <a:ext cx="1793" cy="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4274" name="Object 2"/>
            <p:cNvGraphicFramePr>
              <a:graphicFrameLocks noChangeAspect="1"/>
            </p:cNvGraphicFramePr>
            <p:nvPr/>
          </p:nvGraphicFramePr>
          <p:xfrm>
            <a:off x="2209" y="1931"/>
            <a:ext cx="3176" cy="1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Equation" r:id="rId10" imgW="5041800" imgH="3073320" progId="Equation.3">
                    <p:embed/>
                  </p:oleObj>
                </mc:Choice>
                <mc:Fallback>
                  <p:oleObj name="Equation" r:id="rId10" imgW="5041800" imgH="3073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1931"/>
                          <a:ext cx="3176" cy="1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5282057"/>
                </p:ext>
              </p:extLst>
            </p:nvPr>
          </p:nvGraphicFramePr>
          <p:xfrm>
            <a:off x="3894" y="3884"/>
            <a:ext cx="1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Equation" r:id="rId12" imgW="2869920" imgH="342720" progId="Equation.3">
                    <p:embed/>
                  </p:oleObj>
                </mc:Choice>
                <mc:Fallback>
                  <p:oleObj name="Equation" r:id="rId12" imgW="286992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884"/>
                          <a:ext cx="1808" cy="21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0F3-687D-418C-BA00-AABB5912053C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11 - </a:t>
            </a:r>
            <a:fld id="{900D7B86-2588-457C-A116-2C24176338BA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54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55301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89025"/>
            <a:ext cx="269557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7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752850"/>
            <a:ext cx="262572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8"/>
          <p:cNvSpPr txBox="1">
            <a:spLocks noChangeArrowheads="1"/>
          </p:cNvSpPr>
          <p:nvPr/>
        </p:nvSpPr>
        <p:spPr bwMode="auto">
          <a:xfrm>
            <a:off x="3709988" y="1008063"/>
            <a:ext cx="54324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Evaluate acceleration with respect to arm.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	Motion of collar with respect to arm is rectilinear and defined by coordinate </a:t>
            </a:r>
            <a:r>
              <a:rPr lang="en-US" i="1" dirty="0">
                <a:latin typeface="+mn-lt"/>
              </a:rPr>
              <a:t>r</a:t>
            </a:r>
            <a:r>
              <a:rPr lang="en-US" dirty="0">
                <a:latin typeface="+mn-lt"/>
              </a:rPr>
              <a:t>.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670425" y="2363788"/>
          <a:ext cx="262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2628720" imgH="444240" progId="Equation.3">
                  <p:embed/>
                </p:oleObj>
              </mc:Choice>
              <mc:Fallback>
                <p:oleObj name="Equation" r:id="rId5" imgW="2628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2363788"/>
                        <a:ext cx="26289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E42-917C-4FD4-9A89-B039EA320A2E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2E65-01BF-4BAE-95F5-348770B528C9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33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+mj-lt"/>
              </a:rPr>
              <a:t>Acceleration</a:t>
            </a:r>
            <a:endParaRPr lang="en-IN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84" y="623118"/>
            <a:ext cx="4237934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995065"/>
            <a:ext cx="3493285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7118"/>
            <a:ext cx="5126144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514600"/>
            <a:ext cx="1212001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60800"/>
            <a:ext cx="1236001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4" y="3352800"/>
            <a:ext cx="3910739" cy="34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35" y="3276600"/>
            <a:ext cx="3966274" cy="34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66" y="2514600"/>
            <a:ext cx="1264378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Motion of a Particle-If </a:t>
            </a:r>
            <a:r>
              <a:rPr lang="en-IN" sz="3200" b="1" dirty="0" smtClean="0">
                <a:solidFill>
                  <a:srgbClr val="00B050"/>
                </a:solidFill>
              </a:rPr>
              <a:t>a</a:t>
            </a:r>
            <a:r>
              <a:rPr lang="en-IN" sz="3200" b="1" dirty="0" smtClean="0"/>
              <a:t> is variable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E03-F3E4-4A85-AACB-E71C2F5A5BAA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solidFill>
                  <a:srgbClr val="00B050"/>
                </a:solidFill>
              </a:rPr>
              <a:t>1) a=f(t)</a:t>
            </a:r>
            <a:endParaRPr lang="en-IN" sz="3200" b="1" i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86" y="1652283"/>
            <a:ext cx="1909093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74" y="2530297"/>
            <a:ext cx="2324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2565289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3034297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Upon integration, we get </a:t>
            </a:r>
            <a:r>
              <a:rPr lang="en-IN" i="1" dirty="0" smtClean="0">
                <a:solidFill>
                  <a:srgbClr val="0070C0"/>
                </a:solidFill>
              </a:rPr>
              <a:t>v-t</a:t>
            </a:r>
            <a:r>
              <a:rPr lang="en-IN" dirty="0" smtClean="0">
                <a:solidFill>
                  <a:srgbClr val="0070C0"/>
                </a:solidFill>
              </a:rPr>
              <a:t> relationship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74" y="5485200"/>
            <a:ext cx="1554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" y="596414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Upon integration, we get </a:t>
            </a:r>
            <a:r>
              <a:rPr lang="en-IN" i="1" dirty="0" smtClean="0">
                <a:solidFill>
                  <a:srgbClr val="0070C0"/>
                </a:solidFill>
              </a:rPr>
              <a:t>x-t</a:t>
            </a:r>
            <a:r>
              <a:rPr lang="en-IN" dirty="0" smtClean="0">
                <a:solidFill>
                  <a:srgbClr val="0070C0"/>
                </a:solidFill>
              </a:rPr>
              <a:t> relationship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A48F-F78F-4E80-9735-EAFF568008C8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57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rgbClr val="00B050"/>
                </a:solidFill>
              </a:rPr>
              <a:t>2</a:t>
            </a:r>
            <a:r>
              <a:rPr lang="en-IN" sz="3200" b="1" i="1" dirty="0" smtClean="0">
                <a:solidFill>
                  <a:srgbClr val="00B050"/>
                </a:solidFill>
              </a:rPr>
              <a:t>) a=f(x)</a:t>
            </a:r>
            <a:endParaRPr lang="en-IN" sz="3200" b="1" i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6" y="1064721"/>
            <a:ext cx="2144120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2" y="2057400"/>
            <a:ext cx="3066750" cy="20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6" y="4226463"/>
            <a:ext cx="369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6" y="4766463"/>
            <a:ext cx="1299105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559446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Upon integration, we get </a:t>
            </a:r>
            <a:r>
              <a:rPr lang="en-IN" i="1" dirty="0" smtClean="0">
                <a:solidFill>
                  <a:srgbClr val="0070C0"/>
                </a:solidFill>
              </a:rPr>
              <a:t>x-t</a:t>
            </a:r>
            <a:r>
              <a:rPr lang="en-IN" dirty="0" smtClean="0">
                <a:solidFill>
                  <a:srgbClr val="0070C0"/>
                </a:solidFill>
              </a:rPr>
              <a:t> relationship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7198-628B-4023-A3D7-0E3446F615D2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57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solidFill>
                  <a:srgbClr val="00B050"/>
                </a:solidFill>
              </a:rPr>
              <a:t>3) a=f(v)</a:t>
            </a:r>
            <a:endParaRPr lang="en-IN" sz="3200" b="1" i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88" y="1219200"/>
            <a:ext cx="2056162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311973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Upon integration, we get </a:t>
            </a:r>
            <a:r>
              <a:rPr lang="en-IN" i="1" dirty="0" smtClean="0">
                <a:solidFill>
                  <a:srgbClr val="0070C0"/>
                </a:solidFill>
              </a:rPr>
              <a:t>v-t</a:t>
            </a:r>
            <a:r>
              <a:rPr lang="en-IN" dirty="0" smtClean="0">
                <a:solidFill>
                  <a:srgbClr val="0070C0"/>
                </a:solidFill>
              </a:rPr>
              <a:t> relationship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1967625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571053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Upon integration, we get </a:t>
            </a:r>
            <a:r>
              <a:rPr lang="en-IN" i="1" dirty="0">
                <a:solidFill>
                  <a:srgbClr val="0070C0"/>
                </a:solidFill>
              </a:rPr>
              <a:t>x</a:t>
            </a:r>
            <a:r>
              <a:rPr lang="en-IN" i="1" dirty="0" smtClean="0">
                <a:solidFill>
                  <a:srgbClr val="0070C0"/>
                </a:solidFill>
              </a:rPr>
              <a:t>-t</a:t>
            </a:r>
            <a:r>
              <a:rPr lang="en-IN" dirty="0" smtClean="0">
                <a:solidFill>
                  <a:srgbClr val="0070C0"/>
                </a:solidFill>
              </a:rPr>
              <a:t> relationship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87B414365E345AC26D9C8DD409C91" ma:contentTypeVersion="8" ma:contentTypeDescription="Create a new document." ma:contentTypeScope="" ma:versionID="aaaf1d138bb24c6c545d74c44904b255">
  <xsd:schema xmlns:xsd="http://www.w3.org/2001/XMLSchema" xmlns:xs="http://www.w3.org/2001/XMLSchema" xmlns:p="http://schemas.microsoft.com/office/2006/metadata/properties" xmlns:ns2="0af25c55-be4e-4c8d-8a8b-0b908a600dbb" xmlns:ns3="a2a963f3-2216-4811-a9d4-eb4c56d6902a" targetNamespace="http://schemas.microsoft.com/office/2006/metadata/properties" ma:root="true" ma:fieldsID="6ab7d7cb50e1a25244bc55d0d95681d1" ns2:_="" ns3:_="">
    <xsd:import namespace="0af25c55-be4e-4c8d-8a8b-0b908a600dbb"/>
    <xsd:import namespace="a2a963f3-2216-4811-a9d4-eb4c56d690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25c55-be4e-4c8d-8a8b-0b908a600d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963f3-2216-4811-a9d4-eb4c56d6902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c926876-c0d5-466a-8d1d-aa7939968284}" ma:internalName="TaxCatchAll" ma:showField="CatchAllData" ma:web="a2a963f3-2216-4811-a9d4-eb4c56d690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f25c55-be4e-4c8d-8a8b-0b908a600dbb">
      <Terms xmlns="http://schemas.microsoft.com/office/infopath/2007/PartnerControls"/>
    </lcf76f155ced4ddcb4097134ff3c332f>
    <TaxCatchAll xmlns="a2a963f3-2216-4811-a9d4-eb4c56d6902a" xsi:nil="true"/>
  </documentManagement>
</p:properties>
</file>

<file path=customXml/itemProps1.xml><?xml version="1.0" encoding="utf-8"?>
<ds:datastoreItem xmlns:ds="http://schemas.openxmlformats.org/officeDocument/2006/customXml" ds:itemID="{87F7D7B6-8F71-47D5-995D-DEEB33012FAF}"/>
</file>

<file path=customXml/itemProps2.xml><?xml version="1.0" encoding="utf-8"?>
<ds:datastoreItem xmlns:ds="http://schemas.openxmlformats.org/officeDocument/2006/customXml" ds:itemID="{4936103A-AAC3-4C9F-A93C-E74AFF66ABC1}"/>
</file>

<file path=customXml/itemProps3.xml><?xml version="1.0" encoding="utf-8"?>
<ds:datastoreItem xmlns:ds="http://schemas.openxmlformats.org/officeDocument/2006/customXml" ds:itemID="{F6F27D33-10A0-42F3-8D6F-C9290272AE6D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5015</TotalTime>
  <Words>2687</Words>
  <Application>Microsoft Office PowerPoint</Application>
  <PresentationFormat>On-screen Show (4:3)</PresentationFormat>
  <Paragraphs>319</Paragraphs>
  <Slides>54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Clarity</vt:lpstr>
      <vt:lpstr>Equation</vt:lpstr>
      <vt:lpstr>PowerPoint Presentation</vt:lpstr>
      <vt:lpstr>Outline</vt:lpstr>
      <vt:lpstr>PowerPoint Presentation</vt:lpstr>
      <vt:lpstr>Rectilinear Motion</vt:lpstr>
      <vt:lpstr>PowerPoint Presentation</vt:lpstr>
      <vt:lpstr>PowerPoint Presentation</vt:lpstr>
      <vt:lpstr>Motion of a Particle-If a is variable</vt:lpstr>
      <vt:lpstr>PowerPoint Presentation</vt:lpstr>
      <vt:lpstr>PowerPoint Presentation</vt:lpstr>
      <vt:lpstr>Uniform Rectilinear Motion</vt:lpstr>
      <vt:lpstr>Uniformly Accelerated Motion</vt:lpstr>
      <vt:lpstr>Relative Motion-Independent Motion</vt:lpstr>
      <vt:lpstr>PowerPoint Presentation</vt:lpstr>
      <vt:lpstr>Problems</vt:lpstr>
      <vt:lpstr>Differential Equations of Motion-Problem-1</vt:lpstr>
      <vt:lpstr>PowerPoint Presentation</vt:lpstr>
      <vt:lpstr>PowerPoint Presentation</vt:lpstr>
      <vt:lpstr>PowerPoint Presentation</vt:lpstr>
      <vt:lpstr>Differential Equations of Motion-Problem-2</vt:lpstr>
      <vt:lpstr>Integral Equations of Motion-Problem-1</vt:lpstr>
      <vt:lpstr>Integral Equations of Motion-Problem-2</vt:lpstr>
      <vt:lpstr>Uniformly Accelerated Motion-Problem-1</vt:lpstr>
      <vt:lpstr>PowerPoint Presentation</vt:lpstr>
      <vt:lpstr>PowerPoint Presentation</vt:lpstr>
      <vt:lpstr>PowerPoint Presentation</vt:lpstr>
      <vt:lpstr>Uniformly Accelerated Motion-Problem-2</vt:lpstr>
      <vt:lpstr>Uniformly Accelerated Motion-Problem-3</vt:lpstr>
      <vt:lpstr>Uniformly Accelerated Motion-Problem-4</vt:lpstr>
      <vt:lpstr>Bodies Thrown Upwards/Dropped-Problem-1</vt:lpstr>
      <vt:lpstr>Bodies Thrown Upwards/Dropped-Problem-2</vt:lpstr>
      <vt:lpstr>Relative Motion (Independent Motion) Problem-1</vt:lpstr>
      <vt:lpstr>Relative Motion (Independent Motion) Problem-2</vt:lpstr>
      <vt:lpstr>Relative Motion (Independent Motion) Problem-3</vt:lpstr>
      <vt:lpstr>Relative Motion (Independent Motion) Problem-4</vt:lpstr>
      <vt:lpstr>Relative Motion (Dependent Motion)  Problem-1</vt:lpstr>
      <vt:lpstr>Relative Motion (Dependent Motion)  Problem-2</vt:lpstr>
      <vt:lpstr>PowerPoint Presentation</vt:lpstr>
      <vt:lpstr>Position, Velocity and Acceleration</vt:lpstr>
      <vt:lpstr>PowerPoint Presentation</vt:lpstr>
      <vt:lpstr>Rectangular Components</vt:lpstr>
      <vt:lpstr>Motion of a Projectile</vt:lpstr>
      <vt:lpstr>PowerPoint Presentation</vt:lpstr>
      <vt:lpstr>Problem-1</vt:lpstr>
      <vt:lpstr>Problem-2</vt:lpstr>
      <vt:lpstr>PowerPoint Presentation</vt:lpstr>
      <vt:lpstr>PowerPoint Presentation</vt:lpstr>
      <vt:lpstr>Sample Problem</vt:lpstr>
      <vt:lpstr>PowerPoint Presentation</vt:lpstr>
      <vt:lpstr>PowerPoint Presentation</vt:lpstr>
      <vt:lpstr>PowerPoint Presentation</vt:lpstr>
      <vt:lpstr>Sample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Engineering</dc:title>
  <dc:creator>christo</dc:creator>
  <cp:lastModifiedBy>Windows User</cp:lastModifiedBy>
  <cp:revision>469</cp:revision>
  <dcterms:created xsi:type="dcterms:W3CDTF">2013-06-07T09:29:01Z</dcterms:created>
  <dcterms:modified xsi:type="dcterms:W3CDTF">2019-03-19T03:11:52Z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0x0101004D387B414365E345AC26D9C8DD409C91</vt:lpwstr>
  </property>
</Properties>
</file>