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5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31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316" r:id="rId11"/>
    <p:sldId id="317" r:id="rId12"/>
    <p:sldId id="318" r:id="rId13"/>
    <p:sldId id="319" r:id="rId14"/>
    <p:sldId id="294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300" r:id="rId26"/>
    <p:sldId id="296" r:id="rId27"/>
    <p:sldId id="297" r:id="rId28"/>
    <p:sldId id="298" r:id="rId29"/>
    <p:sldId id="323" r:id="rId30"/>
    <p:sldId id="324" r:id="rId31"/>
    <p:sldId id="325" r:id="rId32"/>
    <p:sldId id="302" r:id="rId33"/>
    <p:sldId id="303" r:id="rId34"/>
    <p:sldId id="299" r:id="rId35"/>
    <p:sldId id="326" r:id="rId36"/>
    <p:sldId id="327" r:id="rId37"/>
    <p:sldId id="320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29" r:id="rId48"/>
    <p:sldId id="313" r:id="rId49"/>
    <p:sldId id="330" r:id="rId50"/>
    <p:sldId id="331" r:id="rId51"/>
    <p:sldId id="314" r:id="rId52"/>
    <p:sldId id="332" r:id="rId53"/>
    <p:sldId id="333" r:id="rId54"/>
    <p:sldId id="334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63" autoAdjust="0"/>
  </p:normalViewPr>
  <p:slideViewPr>
    <p:cSldViewPr>
      <p:cViewPr varScale="1">
        <p:scale>
          <a:sx n="67" d="100"/>
          <a:sy n="67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EB3E-2A39-4423-B286-14D743D9EA10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9C642-009D-4C37-85B9-E533531CC5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268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6F1C8-5E64-4BBD-A623-81259E65D5E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1162-9BDA-4932-BD08-754ACFD48C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1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01162-9BDA-4932-BD08-754ACFD48C9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CC04-8BED-4423-8EEE-19F60247AAA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4AC0-5DC2-45A2-B7FE-FFAE9B69109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B5AA-238D-406D-9C5F-AF8259485B9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A66C-AC05-4EBF-BDB7-61A5E63EC0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C9D0-88E3-4830-91CF-C7D6045255E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4114-702C-4437-9313-F5AFBC506C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3599-F114-4E5F-B398-4CE09819EE1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76EE-A853-4472-9373-61446C914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EF1E-1E99-4D2F-8369-EC865887D5B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8B2B-535C-4909-B4E6-89F157C0BB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041A-B5AB-4652-9E7F-6809EA78F1A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470C-3C27-4E87-996A-7507B68BAB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93C0-BB14-4D0B-B018-FC882B7167B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7249-D5FF-4C6C-912E-9134218B77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EC0B-21D5-46B0-B4D6-86DD602BC10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92EE-0084-4EF1-BF83-82AA12E49C4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A3A3-285F-4087-BE49-B7CF295DE2E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C2BA-641E-4E59-82F8-254D10A780C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DAB6-D3C7-4D1F-AA94-C675BEF7BFC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C583-16F8-49CF-922A-C4AC8B1B1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E67113-8160-496A-8D4D-E5377DC3130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AF8192D-EACB-4242-8247-8188C1598E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96.png"/><Relationship Id="rId9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4.png"/><Relationship Id="rId3" Type="http://schemas.openxmlformats.org/officeDocument/2006/relationships/image" Target="../media/image110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0.png"/><Relationship Id="rId11" Type="http://schemas.openxmlformats.org/officeDocument/2006/relationships/image" Target="../media/image118.png"/><Relationship Id="rId5" Type="http://schemas.openxmlformats.org/officeDocument/2006/relationships/image" Target="../media/image1120.png"/><Relationship Id="rId10" Type="http://schemas.openxmlformats.org/officeDocument/2006/relationships/image" Target="../media/image117.png"/><Relationship Id="rId4" Type="http://schemas.openxmlformats.org/officeDocument/2006/relationships/image" Target="../media/image1110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1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50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42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819400"/>
            <a:ext cx="8763000" cy="3505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MEE 1002 Engineering Mechanics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Module 7</a:t>
            </a:r>
            <a:endParaRPr lang="en-US" sz="32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Dynamics </a:t>
            </a:r>
            <a:r>
              <a:rPr lang="en-US" sz="3200" b="1" dirty="0">
                <a:solidFill>
                  <a:schemeClr val="tx1"/>
                </a:solidFill>
              </a:rPr>
              <a:t>of </a:t>
            </a:r>
            <a:r>
              <a:rPr lang="en-US" sz="3200" b="1" dirty="0" smtClean="0">
                <a:solidFill>
                  <a:schemeClr val="tx1"/>
                </a:solidFill>
              </a:rPr>
              <a:t>Particles-Kinetics</a:t>
            </a:r>
            <a:endParaRPr 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38200" y="1711325"/>
            <a:ext cx="7772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3200" b="1" dirty="0">
                <a:solidFill>
                  <a:srgbClr val="00B050"/>
                </a:solidFill>
                <a:latin typeface="Calibri" pitchFamily="34" charset="0"/>
              </a:rPr>
              <a:t>School of Mechanical and Building Sciences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77000" y="420216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ts val="600"/>
              </a:spcBef>
            </a:pPr>
            <a:r>
              <a:rPr lang="en-IN" sz="2400" b="1" dirty="0" smtClean="0">
                <a:solidFill>
                  <a:srgbClr val="0070C0"/>
                </a:solidFill>
              </a:rPr>
              <a:t>Winter 2017-18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72440"/>
            <a:ext cx="4545653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7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533400"/>
            <a:ext cx="3682600" cy="50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98DF-8E8F-4D8C-98AA-00F74473961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0" y="5294293"/>
            <a:ext cx="5348290" cy="95410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 smtClean="0"/>
              <a:t>(</a:t>
            </a:r>
            <a:r>
              <a:rPr lang="en-IN" sz="2800" i="1" dirty="0" smtClean="0"/>
              <a:t>a</a:t>
            </a:r>
            <a:r>
              <a:rPr lang="en-IN" sz="2800" dirty="0" smtClean="0"/>
              <a:t>) </a:t>
            </a:r>
            <a:r>
              <a:rPr lang="en-IN" sz="2800" i="1" dirty="0" err="1" smtClean="0"/>
              <a:t>a</a:t>
            </a:r>
            <a:r>
              <a:rPr lang="en-IN" sz="2800" baseline="-25000" dirty="0" err="1" smtClean="0"/>
              <a:t>A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2.49 </a:t>
            </a:r>
            <a:r>
              <a:rPr lang="en-IN" sz="2800" dirty="0" smtClean="0"/>
              <a:t>m/s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, </a:t>
            </a:r>
            <a:r>
              <a:rPr lang="en-IN" sz="2800" i="1" dirty="0" err="1" smtClean="0"/>
              <a:t>a</a:t>
            </a:r>
            <a:r>
              <a:rPr lang="en-IN" sz="2800" baseline="-25000" dirty="0" err="1"/>
              <a:t>B</a:t>
            </a:r>
            <a:r>
              <a:rPr lang="en-IN" sz="2800" baseline="-25000" dirty="0" smtClean="0"/>
              <a:t> </a:t>
            </a:r>
            <a:r>
              <a:rPr lang="en-IN" sz="2800" dirty="0"/>
              <a:t>=</a:t>
            </a:r>
            <a:r>
              <a:rPr lang="en-IN" sz="2800" dirty="0" smtClean="0"/>
              <a:t> </a:t>
            </a:r>
            <a:r>
              <a:rPr lang="en-IN" sz="2800" dirty="0"/>
              <a:t>0.831 </a:t>
            </a:r>
            <a:r>
              <a:rPr lang="en-IN" sz="2800" dirty="0" smtClean="0"/>
              <a:t>m/s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 (</a:t>
            </a:r>
            <a:r>
              <a:rPr lang="en-IN" sz="2800" i="1" dirty="0" smtClean="0"/>
              <a:t>b</a:t>
            </a:r>
            <a:r>
              <a:rPr lang="en-IN" sz="2800" dirty="0" smtClean="0"/>
              <a:t>) T = 74.8 N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214311" y="990600"/>
            <a:ext cx="50911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two blocks shown are originally at rest. Neglecting the </a:t>
            </a:r>
            <a:r>
              <a:rPr lang="en-IN" sz="2800" dirty="0" smtClean="0">
                <a:latin typeface="+mj-lt"/>
              </a:rPr>
              <a:t>masses of </a:t>
            </a:r>
            <a:r>
              <a:rPr lang="en-IN" sz="2800" dirty="0">
                <a:latin typeface="+mj-lt"/>
              </a:rPr>
              <a:t>the pulleys and the effect of friction in the pulleys and </a:t>
            </a:r>
            <a:r>
              <a:rPr lang="en-IN" sz="2800" dirty="0" smtClean="0">
                <a:latin typeface="+mj-lt"/>
              </a:rPr>
              <a:t>between block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and the horizontal surface, determine 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the </a:t>
            </a:r>
            <a:r>
              <a:rPr lang="en-IN" sz="2800" dirty="0" smtClean="0">
                <a:latin typeface="+mj-lt"/>
              </a:rPr>
              <a:t>acceleration of </a:t>
            </a:r>
            <a:r>
              <a:rPr lang="en-IN" sz="2800" dirty="0">
                <a:latin typeface="+mj-lt"/>
              </a:rPr>
              <a:t>each block, 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the tension in the cable.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81000"/>
            <a:ext cx="2590800" cy="685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Problem-3 (a)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441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5" y="533400"/>
            <a:ext cx="3682600" cy="50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AE52-B745-4E2F-BA9A-F46A0289726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311" y="990600"/>
            <a:ext cx="50911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n-lt"/>
              </a:rPr>
              <a:t>The two blocks shown are originally at rest. Neglecting the </a:t>
            </a:r>
            <a:r>
              <a:rPr lang="en-IN" sz="2800" dirty="0" smtClean="0">
                <a:latin typeface="+mn-lt"/>
              </a:rPr>
              <a:t>masses of </a:t>
            </a:r>
            <a:r>
              <a:rPr lang="en-IN" sz="2800" dirty="0">
                <a:latin typeface="+mn-lt"/>
              </a:rPr>
              <a:t>the pulleys and the effect of friction in the pulleys and </a:t>
            </a:r>
            <a:r>
              <a:rPr lang="en-IN" sz="2800" dirty="0" smtClean="0">
                <a:latin typeface="+mn-lt"/>
              </a:rPr>
              <a:t>assuming that </a:t>
            </a:r>
            <a:r>
              <a:rPr lang="en-IN" sz="2800" dirty="0">
                <a:latin typeface="+mn-lt"/>
              </a:rPr>
              <a:t>the coefficients of friction between block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IN" sz="2800" i="1" dirty="0">
                <a:latin typeface="+mn-lt"/>
              </a:rPr>
              <a:t> </a:t>
            </a:r>
            <a:r>
              <a:rPr lang="en-IN" sz="2800" dirty="0">
                <a:latin typeface="+mn-lt"/>
              </a:rPr>
              <a:t>and the </a:t>
            </a:r>
            <a:r>
              <a:rPr lang="en-IN" sz="2800" dirty="0" smtClean="0">
                <a:latin typeface="+mn-lt"/>
              </a:rPr>
              <a:t>horizontal surface </a:t>
            </a:r>
            <a:r>
              <a:rPr lang="en-IN" sz="2800" dirty="0">
                <a:latin typeface="+mn-lt"/>
              </a:rPr>
              <a:t>are </a:t>
            </a:r>
            <a:r>
              <a:rPr lang="el-GR" sz="2800" dirty="0" smtClean="0">
                <a:solidFill>
                  <a:srgbClr val="FF0000"/>
                </a:solidFill>
                <a:latin typeface="+mn-lt"/>
              </a:rPr>
              <a:t>μ</a:t>
            </a:r>
            <a:r>
              <a:rPr lang="en-IN" sz="2800" i="1" baseline="-25000" dirty="0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en-IN" sz="28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0.25</a:t>
            </a:r>
            <a:r>
              <a:rPr lang="en-IN" sz="2800" dirty="0">
                <a:latin typeface="+mn-lt"/>
              </a:rPr>
              <a:t> and </a:t>
            </a:r>
            <a:r>
              <a:rPr lang="el-GR" sz="2800" dirty="0" smtClean="0">
                <a:solidFill>
                  <a:srgbClr val="FF0000"/>
                </a:solidFill>
                <a:latin typeface="+mn-lt"/>
              </a:rPr>
              <a:t>μ</a:t>
            </a:r>
            <a:r>
              <a:rPr lang="en-IN" sz="2800" baseline="-25000" dirty="0" smtClean="0">
                <a:solidFill>
                  <a:srgbClr val="FF0000"/>
                </a:solidFill>
                <a:latin typeface="+mn-lt"/>
              </a:rPr>
              <a:t>k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0.20</a:t>
            </a:r>
            <a:r>
              <a:rPr lang="en-IN" sz="2800" dirty="0" smtClean="0">
                <a:latin typeface="+mn-lt"/>
              </a:rPr>
              <a:t>, </a:t>
            </a:r>
            <a:r>
              <a:rPr lang="en-IN" sz="2800" dirty="0">
                <a:latin typeface="+mn-lt"/>
              </a:rPr>
              <a:t>determine (</a:t>
            </a:r>
            <a:r>
              <a:rPr lang="en-IN" sz="2800" i="1" dirty="0">
                <a:latin typeface="+mn-lt"/>
              </a:rPr>
              <a:t>a</a:t>
            </a:r>
            <a:r>
              <a:rPr lang="en-IN" sz="2800" dirty="0">
                <a:latin typeface="+mn-lt"/>
              </a:rPr>
              <a:t>) the </a:t>
            </a:r>
            <a:r>
              <a:rPr lang="en-IN" sz="2800" dirty="0" smtClean="0">
                <a:latin typeface="+mn-lt"/>
              </a:rPr>
              <a:t>acceleration of </a:t>
            </a:r>
            <a:r>
              <a:rPr lang="en-IN" sz="2800" dirty="0">
                <a:latin typeface="+mn-lt"/>
              </a:rPr>
              <a:t>each block, (</a:t>
            </a:r>
            <a:r>
              <a:rPr lang="en-IN" sz="2800" i="1" dirty="0">
                <a:latin typeface="+mn-lt"/>
              </a:rPr>
              <a:t>b</a:t>
            </a:r>
            <a:r>
              <a:rPr lang="en-IN" sz="2800" dirty="0">
                <a:latin typeface="+mn-lt"/>
              </a:rPr>
              <a:t>) the tension in the cable.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81000"/>
            <a:ext cx="2590800" cy="6858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Problem-3 (b)</a:t>
            </a:r>
            <a:endParaRPr lang="en-IN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3429000" y="5827693"/>
            <a:ext cx="5348290" cy="95410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 smtClean="0"/>
              <a:t>(</a:t>
            </a:r>
            <a:r>
              <a:rPr lang="en-IN" sz="2800" i="1" dirty="0" smtClean="0"/>
              <a:t>a</a:t>
            </a:r>
            <a:r>
              <a:rPr lang="en-IN" sz="2800" dirty="0" smtClean="0"/>
              <a:t>) </a:t>
            </a:r>
            <a:r>
              <a:rPr lang="en-IN" sz="2800" i="1" dirty="0" err="1" smtClean="0"/>
              <a:t>a</a:t>
            </a:r>
            <a:r>
              <a:rPr lang="en-IN" sz="2800" baseline="-25000" dirty="0" err="1" smtClean="0"/>
              <a:t>A</a:t>
            </a:r>
            <a:r>
              <a:rPr lang="en-IN" sz="2800" dirty="0"/>
              <a:t>=</a:t>
            </a:r>
            <a:r>
              <a:rPr lang="en-IN" sz="2800" dirty="0" smtClean="0"/>
              <a:t> 0.698 m/s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, </a:t>
            </a:r>
            <a:r>
              <a:rPr lang="en-IN" sz="2800" i="1" dirty="0" err="1" smtClean="0"/>
              <a:t>a</a:t>
            </a:r>
            <a:r>
              <a:rPr lang="en-IN" sz="2800" baseline="-25000" dirty="0" err="1"/>
              <a:t>B</a:t>
            </a:r>
            <a:r>
              <a:rPr lang="en-IN" sz="2800" baseline="-25000" dirty="0" smtClean="0"/>
              <a:t> </a:t>
            </a:r>
            <a:r>
              <a:rPr lang="en-IN" sz="2800" dirty="0"/>
              <a:t>=</a:t>
            </a:r>
            <a:r>
              <a:rPr lang="en-IN" sz="2800" dirty="0" smtClean="0"/>
              <a:t> 0.233 m/s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 (</a:t>
            </a:r>
            <a:r>
              <a:rPr lang="en-IN" sz="2800" i="1" dirty="0" smtClean="0"/>
              <a:t>b</a:t>
            </a:r>
            <a:r>
              <a:rPr lang="en-IN" sz="2800" dirty="0" smtClean="0"/>
              <a:t>) T = 79.8 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23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0C7-1688-487F-A4F1-B36C1338C09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67" y="457199"/>
            <a:ext cx="4313033" cy="54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212" y="1022122"/>
            <a:ext cx="4800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n-lt"/>
              </a:rPr>
              <a:t>The masses of blocks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C </a:t>
            </a:r>
            <a:r>
              <a:rPr lang="en-IN" sz="2800" dirty="0">
                <a:latin typeface="+mn-lt"/>
              </a:rPr>
              <a:t>and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D </a:t>
            </a:r>
            <a:r>
              <a:rPr lang="en-IN" sz="2800" dirty="0">
                <a:latin typeface="+mn-lt"/>
              </a:rPr>
              <a:t>are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9 kg, 9 kg, 6 kg </a:t>
            </a:r>
            <a:r>
              <a:rPr lang="en-IN" sz="2800" dirty="0">
                <a:latin typeface="+mn-lt"/>
              </a:rPr>
              <a:t>and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7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kg</a:t>
            </a:r>
            <a:r>
              <a:rPr lang="en-IN" sz="2800" dirty="0" smtClean="0">
                <a:latin typeface="+mn-lt"/>
              </a:rPr>
              <a:t>, respectively</a:t>
            </a:r>
            <a:r>
              <a:rPr lang="en-IN" sz="2800" dirty="0">
                <a:latin typeface="+mn-lt"/>
              </a:rPr>
              <a:t>. Knowing that a downward force of magnitude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120 N</a:t>
            </a:r>
            <a:r>
              <a:rPr lang="en-IN" sz="2800" dirty="0">
                <a:latin typeface="+mn-lt"/>
              </a:rPr>
              <a:t> </a:t>
            </a:r>
            <a:r>
              <a:rPr lang="en-IN" sz="2800" dirty="0" smtClean="0">
                <a:latin typeface="+mn-lt"/>
              </a:rPr>
              <a:t>is applied </a:t>
            </a:r>
            <a:r>
              <a:rPr lang="en-IN" sz="2800" dirty="0">
                <a:latin typeface="+mn-lt"/>
              </a:rPr>
              <a:t>to block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IN" sz="2800" dirty="0">
                <a:latin typeface="+mn-lt"/>
              </a:rPr>
              <a:t>, determine (</a:t>
            </a:r>
            <a:r>
              <a:rPr lang="en-IN" sz="2800" i="1" dirty="0">
                <a:latin typeface="+mn-lt"/>
              </a:rPr>
              <a:t>a</a:t>
            </a:r>
            <a:r>
              <a:rPr lang="en-IN" sz="2800" dirty="0">
                <a:latin typeface="+mn-lt"/>
              </a:rPr>
              <a:t>) the acceleration of each block, (</a:t>
            </a:r>
            <a:r>
              <a:rPr lang="en-IN" sz="2800" i="1" dirty="0">
                <a:latin typeface="+mn-lt"/>
              </a:rPr>
              <a:t>b</a:t>
            </a:r>
            <a:r>
              <a:rPr lang="en-IN" sz="2800" dirty="0">
                <a:latin typeface="+mn-lt"/>
              </a:rPr>
              <a:t>) </a:t>
            </a:r>
            <a:r>
              <a:rPr lang="en-IN" sz="2800" dirty="0" smtClean="0">
                <a:latin typeface="+mn-lt"/>
              </a:rPr>
              <a:t>the tension </a:t>
            </a:r>
            <a:r>
              <a:rPr lang="en-IN" sz="2800" dirty="0">
                <a:latin typeface="+mn-lt"/>
              </a:rPr>
              <a:t>in cord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ABC</a:t>
            </a:r>
            <a:r>
              <a:rPr lang="en-IN" sz="2800" dirty="0">
                <a:latin typeface="+mn-lt"/>
              </a:rPr>
              <a:t>. Neglect the weights of the pulleys and the effect </a:t>
            </a:r>
            <a:r>
              <a:rPr lang="en-IN" sz="2800" dirty="0" smtClean="0">
                <a:latin typeface="+mn-lt"/>
              </a:rPr>
              <a:t>of friction</a:t>
            </a:r>
            <a:r>
              <a:rPr lang="en-IN" sz="2800" dirty="0">
                <a:latin typeface="+mn-lt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2590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Problem-4</a:t>
            </a:r>
            <a:endParaRPr lang="en-IN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" y="5825638"/>
            <a:ext cx="3184617" cy="540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867400"/>
            <a:ext cx="2016000" cy="504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54" y="6041788"/>
            <a:ext cx="1556472" cy="540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30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37" y="962025"/>
            <a:ext cx="4410741" cy="37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BF93-9B5A-47E5-BBAE-83DB02DE149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2590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>
                <a:solidFill>
                  <a:srgbClr val="FF0000"/>
                </a:solidFill>
              </a:rPr>
              <a:t>Solution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" y="962024"/>
            <a:ext cx="4797872" cy="43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50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8649-F308-415A-A088-EB6C2E17336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1000"/>
            <a:ext cx="2590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Problem-5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06680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6-kg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block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starts from rest and slides on the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15-kg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wedge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dirty="0">
                <a:latin typeface="+mj-lt"/>
              </a:rPr>
              <a:t>, </a:t>
            </a:r>
            <a:r>
              <a:rPr lang="en-IN" sz="2800" dirty="0" smtClean="0">
                <a:latin typeface="+mj-lt"/>
              </a:rPr>
              <a:t>which is </a:t>
            </a:r>
            <a:r>
              <a:rPr lang="en-IN" sz="2800" dirty="0">
                <a:latin typeface="+mj-lt"/>
              </a:rPr>
              <a:t>supported by a horizontal surface. Neglecting friction, determine 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</a:t>
            </a:r>
            <a:r>
              <a:rPr lang="en-IN" sz="2800" dirty="0" smtClean="0">
                <a:latin typeface="+mj-lt"/>
              </a:rPr>
              <a:t>the acceleration </a:t>
            </a:r>
            <a:r>
              <a:rPr lang="en-IN" sz="2800" dirty="0">
                <a:latin typeface="+mj-lt"/>
              </a:rPr>
              <a:t>of the wedge, 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the acceleration of the block relative to </a:t>
            </a:r>
            <a:r>
              <a:rPr lang="en-IN" sz="2800" dirty="0" smtClean="0">
                <a:latin typeface="+mj-lt"/>
              </a:rPr>
              <a:t>the wedge</a:t>
            </a:r>
            <a:r>
              <a:rPr lang="en-IN" sz="2800" dirty="0">
                <a:latin typeface="+mj-lt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0" y="3332619"/>
            <a:ext cx="4327462" cy="32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67400" y="4569334"/>
            <a:ext cx="2286000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 smtClean="0"/>
              <a:t>a</a:t>
            </a:r>
            <a:r>
              <a:rPr lang="en-IN" baseline="-25000" dirty="0" err="1" smtClean="0"/>
              <a:t>A</a:t>
            </a:r>
            <a:r>
              <a:rPr lang="en-IN" dirty="0" smtClean="0"/>
              <a:t>=+1.545 m/s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91212" y="5183399"/>
            <a:ext cx="2262188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 smtClean="0"/>
              <a:t>a</a:t>
            </a:r>
            <a:r>
              <a:rPr lang="en-IN" baseline="-25000" dirty="0" err="1"/>
              <a:t>B</a:t>
            </a:r>
            <a:r>
              <a:rPr lang="en-IN" baseline="-25000" dirty="0" smtClean="0"/>
              <a:t>/A</a:t>
            </a:r>
            <a:r>
              <a:rPr lang="en-IN" dirty="0" smtClean="0"/>
              <a:t>=+6.24 m/s</a:t>
            </a:r>
            <a:r>
              <a:rPr lang="en-IN" baseline="30000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032-74AD-4786-9301-B8686AC691E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bob of a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2-m</a:t>
            </a:r>
            <a:r>
              <a:rPr lang="en-IN" sz="2800" dirty="0">
                <a:latin typeface="+mj-lt"/>
              </a:rPr>
              <a:t> pendulum describes an arc of circle in a vertical plane. </a:t>
            </a:r>
            <a:r>
              <a:rPr lang="en-IN" sz="2800" dirty="0" smtClean="0">
                <a:latin typeface="+mj-lt"/>
              </a:rPr>
              <a:t>If the </a:t>
            </a:r>
            <a:r>
              <a:rPr lang="en-IN" sz="2800" dirty="0">
                <a:latin typeface="+mj-lt"/>
              </a:rPr>
              <a:t>tension in the cord is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2.5</a:t>
            </a:r>
            <a:r>
              <a:rPr lang="en-IN" sz="2800" dirty="0">
                <a:latin typeface="+mj-lt"/>
              </a:rPr>
              <a:t> times the weight of the bob for the </a:t>
            </a:r>
            <a:r>
              <a:rPr lang="en-IN" sz="2800" dirty="0" smtClean="0">
                <a:latin typeface="+mj-lt"/>
              </a:rPr>
              <a:t>position shown</a:t>
            </a:r>
            <a:r>
              <a:rPr lang="en-IN" sz="2800" dirty="0">
                <a:latin typeface="+mj-lt"/>
              </a:rPr>
              <a:t>, find the velocity and the acceleration of the bob in that position.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2590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Problem-6</a:t>
            </a:r>
            <a:endParaRPr lang="en-IN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7" y="3090600"/>
            <a:ext cx="2954302" cy="34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3733800"/>
                <a:ext cx="2135008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4.9 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2135008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75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199" y="4338935"/>
                <a:ext cx="2519151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16.03 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338935"/>
                <a:ext cx="251915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58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644" y="4974579"/>
                <a:ext cx="2246577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b="0" i="1" smtClean="0">
                          <a:latin typeface="Cambria Math"/>
                        </a:rPr>
                        <m:t>5.66 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</m:t>
                      </m:r>
                      <m:r>
                        <a:rPr lang="en-US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4" y="4974579"/>
                <a:ext cx="2246577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358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AFC8-4FEB-4E1F-8A41-EED9BA6B76A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667000"/>
            <a:ext cx="560441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Work-Energy Principle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354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Work of a Force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99D2-F9DC-4F16-A959-89E8B0103B2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391" y="1066800"/>
            <a:ext cx="8458200" cy="174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IN" dirty="0">
                <a:latin typeface="+mj-lt"/>
              </a:rPr>
              <a:t>The advantage of these methods lies in the fact that they </a:t>
            </a:r>
            <a:r>
              <a:rPr lang="en-IN" dirty="0" smtClean="0">
                <a:latin typeface="+mj-lt"/>
              </a:rPr>
              <a:t>make the </a:t>
            </a:r>
            <a:r>
              <a:rPr lang="en-IN" dirty="0">
                <a:latin typeface="+mj-lt"/>
              </a:rPr>
              <a:t>determination of the acceleration unnecessary</a:t>
            </a:r>
            <a:endParaRPr lang="en-IN" dirty="0" smtClean="0">
              <a:latin typeface="+mj-lt"/>
            </a:endParaRPr>
          </a:p>
          <a:p>
            <a:pPr marL="342900" indent="-342900" algn="just">
              <a:lnSpc>
                <a:spcPct val="114000"/>
              </a:lnSpc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Method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of work and energy directly relates force, mass, velocity,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and displacement</a:t>
            </a:r>
            <a:endParaRPr lang="en-IN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2807981"/>
            <a:ext cx="2794042" cy="39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46440" y="2743200"/>
            <a:ext cx="5769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i="1" dirty="0"/>
              <a:t>work of the force </a:t>
            </a:r>
            <a:r>
              <a:rPr lang="en-IN" b="1" dirty="0"/>
              <a:t>F </a:t>
            </a:r>
            <a:r>
              <a:rPr lang="en-IN" i="1" dirty="0"/>
              <a:t>corresponding to </a:t>
            </a:r>
            <a:r>
              <a:rPr lang="en-IN" i="1" dirty="0" smtClean="0"/>
              <a:t>the displacement </a:t>
            </a:r>
            <a:r>
              <a:rPr lang="en-IN" i="1" dirty="0" err="1"/>
              <a:t>d</a:t>
            </a:r>
            <a:r>
              <a:rPr lang="en-IN" b="1" dirty="0" err="1"/>
              <a:t>r</a:t>
            </a:r>
            <a:r>
              <a:rPr lang="en-IN" b="1" dirty="0"/>
              <a:t> </a:t>
            </a:r>
            <a:r>
              <a:rPr lang="en-IN" dirty="0"/>
              <a:t>is defined as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34" y="3581400"/>
            <a:ext cx="21450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93409" y="4114800"/>
            <a:ext cx="6150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Denoting by </a:t>
            </a:r>
            <a:r>
              <a:rPr lang="en-IN" i="1" dirty="0"/>
              <a:t>F </a:t>
            </a:r>
            <a:r>
              <a:rPr lang="en-IN" dirty="0"/>
              <a:t>and </a:t>
            </a:r>
            <a:r>
              <a:rPr lang="en-IN" i="1" dirty="0"/>
              <a:t>ds </a:t>
            </a:r>
            <a:r>
              <a:rPr lang="en-IN" dirty="0"/>
              <a:t>respectively, </a:t>
            </a:r>
            <a:r>
              <a:rPr lang="en-IN" dirty="0" smtClean="0"/>
              <a:t>the magnitudes of the </a:t>
            </a:r>
            <a:r>
              <a:rPr lang="en-IN" dirty="0"/>
              <a:t>force and of the displacement, and by </a:t>
            </a:r>
            <a:r>
              <a:rPr lang="el-GR" dirty="0" smtClean="0"/>
              <a:t>α</a:t>
            </a:r>
            <a:r>
              <a:rPr lang="en-IN" dirty="0" smtClean="0"/>
              <a:t> the </a:t>
            </a:r>
            <a:r>
              <a:rPr lang="en-IN" dirty="0"/>
              <a:t>angle formed by </a:t>
            </a:r>
            <a:r>
              <a:rPr lang="en-IN" b="1" dirty="0" smtClean="0"/>
              <a:t>F </a:t>
            </a:r>
            <a:r>
              <a:rPr lang="en-IN" dirty="0" smtClean="0"/>
              <a:t>and </a:t>
            </a:r>
            <a:r>
              <a:rPr lang="en-IN" i="1" dirty="0" err="1"/>
              <a:t>d</a:t>
            </a:r>
            <a:r>
              <a:rPr lang="en-IN" b="1" dirty="0" err="1"/>
              <a:t>r</a:t>
            </a:r>
            <a:endParaRPr lang="en-IN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257800"/>
            <a:ext cx="2876400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7" y="5867400"/>
            <a:ext cx="4580185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63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E7AA-7A61-4B58-A2F8-5B18B354279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5344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800" dirty="0">
                <a:latin typeface="+mj-lt"/>
              </a:rPr>
              <a:t>T</a:t>
            </a:r>
            <a:r>
              <a:rPr lang="en-IN" sz="2800" dirty="0" smtClean="0">
                <a:latin typeface="+mj-lt"/>
              </a:rPr>
              <a:t>he </a:t>
            </a:r>
            <a:r>
              <a:rPr lang="en-IN" sz="2800" dirty="0">
                <a:latin typeface="+mj-lt"/>
              </a:rPr>
              <a:t>work </a:t>
            </a:r>
            <a:r>
              <a:rPr lang="en-IN" sz="2800" i="1" dirty="0" err="1">
                <a:latin typeface="+mj-lt"/>
              </a:rPr>
              <a:t>dU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is positive if the angle </a:t>
            </a:r>
            <a:r>
              <a:rPr lang="el-GR" sz="2800" dirty="0">
                <a:latin typeface="+mj-lt"/>
              </a:rPr>
              <a:t>α</a:t>
            </a:r>
            <a:r>
              <a:rPr lang="en-IN" sz="2800" dirty="0" smtClean="0">
                <a:latin typeface="+mj-lt"/>
              </a:rPr>
              <a:t> is acute </a:t>
            </a:r>
            <a:r>
              <a:rPr lang="en-IN" sz="2800" dirty="0">
                <a:latin typeface="+mj-lt"/>
              </a:rPr>
              <a:t>and negative if </a:t>
            </a:r>
            <a:r>
              <a:rPr lang="el-GR" sz="2800" dirty="0">
                <a:latin typeface="+mj-lt"/>
              </a:rPr>
              <a:t>α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is </a:t>
            </a:r>
            <a:r>
              <a:rPr lang="en-IN" sz="2800" dirty="0" smtClean="0">
                <a:latin typeface="+mj-lt"/>
              </a:rPr>
              <a:t>obtuse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  <a:latin typeface="+mj-lt"/>
              </a:rPr>
              <a:t>If the force </a:t>
            </a:r>
            <a:r>
              <a:rPr lang="en-IN" sz="2800" b="1" dirty="0">
                <a:solidFill>
                  <a:srgbClr val="FF0000"/>
                </a:solidFill>
                <a:latin typeface="+mj-lt"/>
              </a:rPr>
              <a:t>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has the same direction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as </a:t>
            </a:r>
            <a:r>
              <a:rPr lang="en-IN" sz="2800" i="1" dirty="0" err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IN" sz="2800" b="1" dirty="0" err="1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IN" sz="2800" b="1" dirty="0" smtClean="0">
                <a:solidFill>
                  <a:srgbClr val="FF0000"/>
                </a:solidFill>
                <a:latin typeface="+mj-lt"/>
              </a:rPr>
              <a:t> (</a:t>
            </a:r>
            <a:r>
              <a:rPr lang="el-GR" sz="2800" dirty="0" smtClean="0">
                <a:solidFill>
                  <a:srgbClr val="FF0000"/>
                </a:solidFill>
                <a:latin typeface="+mj-lt"/>
              </a:rPr>
              <a:t>α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=0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°</a:t>
            </a:r>
            <a:r>
              <a:rPr lang="en-IN" sz="2800" b="1" dirty="0" smtClean="0">
                <a:solidFill>
                  <a:srgbClr val="FF0000"/>
                </a:solidFill>
                <a:latin typeface="+mj-lt"/>
              </a:rPr>
              <a:t>)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the work </a:t>
            </a:r>
            <a:r>
              <a:rPr lang="en-IN" sz="2800" i="1" dirty="0" err="1" smtClean="0">
                <a:solidFill>
                  <a:srgbClr val="FF0000"/>
                </a:solidFill>
                <a:latin typeface="+mj-lt"/>
              </a:rPr>
              <a:t>dU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reduces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to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F 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ds</a:t>
            </a:r>
            <a:endParaRPr lang="en-IN" sz="2800" dirty="0" smtClean="0">
              <a:solidFill>
                <a:srgbClr val="FF0000"/>
              </a:solidFill>
              <a:latin typeface="+mj-lt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800" dirty="0" smtClean="0">
                <a:latin typeface="+mj-lt"/>
              </a:rPr>
              <a:t>If </a:t>
            </a:r>
            <a:r>
              <a:rPr lang="en-IN" sz="2800" b="1" dirty="0">
                <a:latin typeface="+mj-lt"/>
              </a:rPr>
              <a:t>F </a:t>
            </a:r>
            <a:r>
              <a:rPr lang="en-IN" sz="2800" dirty="0">
                <a:latin typeface="+mj-lt"/>
              </a:rPr>
              <a:t>has a direction opposite to that of </a:t>
            </a:r>
            <a:r>
              <a:rPr lang="en-IN" sz="2800" i="1" dirty="0" err="1" smtClean="0">
                <a:latin typeface="+mj-lt"/>
              </a:rPr>
              <a:t>d</a:t>
            </a:r>
            <a:r>
              <a:rPr lang="en-IN" sz="2800" b="1" dirty="0" err="1" smtClean="0">
                <a:latin typeface="+mj-lt"/>
              </a:rPr>
              <a:t>r</a:t>
            </a:r>
            <a:r>
              <a:rPr lang="en-IN" sz="2800" b="1" dirty="0" smtClean="0">
                <a:latin typeface="+mj-lt"/>
              </a:rPr>
              <a:t> </a:t>
            </a:r>
            <a:r>
              <a:rPr lang="en-IN" sz="2800" b="1" dirty="0">
                <a:latin typeface="+mj-lt"/>
              </a:rPr>
              <a:t>(</a:t>
            </a:r>
            <a:r>
              <a:rPr lang="el-GR" sz="2800" dirty="0">
                <a:latin typeface="+mj-lt"/>
              </a:rPr>
              <a:t>α</a:t>
            </a:r>
            <a:r>
              <a:rPr lang="en-IN" sz="2800" dirty="0" smtClean="0">
                <a:latin typeface="+mj-lt"/>
              </a:rPr>
              <a:t>=180</a:t>
            </a:r>
            <a:r>
              <a:rPr lang="en-IN" sz="2800" dirty="0">
                <a:latin typeface="+mj-lt"/>
              </a:rPr>
              <a:t>°</a:t>
            </a:r>
            <a:r>
              <a:rPr lang="en-IN" sz="2800" b="1" dirty="0" smtClean="0">
                <a:latin typeface="+mj-lt"/>
              </a:rPr>
              <a:t>)</a:t>
            </a:r>
            <a:r>
              <a:rPr lang="en-IN" sz="2800" dirty="0" smtClean="0">
                <a:latin typeface="+mj-lt"/>
              </a:rPr>
              <a:t>, </a:t>
            </a:r>
            <a:r>
              <a:rPr lang="en-IN" sz="2800" dirty="0">
                <a:latin typeface="+mj-lt"/>
              </a:rPr>
              <a:t>the work </a:t>
            </a:r>
            <a:r>
              <a:rPr lang="en-IN" sz="2800" dirty="0" smtClean="0">
                <a:latin typeface="+mj-lt"/>
              </a:rPr>
              <a:t>is </a:t>
            </a:r>
            <a:r>
              <a:rPr lang="en-IN" sz="2800" i="1" dirty="0" err="1" smtClean="0">
                <a:latin typeface="+mj-lt"/>
              </a:rPr>
              <a:t>dU</a:t>
            </a:r>
            <a:r>
              <a:rPr lang="en-IN" sz="2800" i="1" dirty="0" smtClean="0">
                <a:latin typeface="+mj-lt"/>
              </a:rPr>
              <a:t> </a:t>
            </a:r>
            <a:r>
              <a:rPr lang="en-IN" sz="2800" dirty="0" smtClean="0">
                <a:latin typeface="+mj-lt"/>
              </a:rPr>
              <a:t>= -</a:t>
            </a:r>
            <a:r>
              <a:rPr lang="en-IN" sz="2800" i="1" dirty="0" smtClean="0">
                <a:latin typeface="+mj-lt"/>
              </a:rPr>
              <a:t>F ds</a:t>
            </a:r>
            <a:endParaRPr lang="en-IN" sz="2800" dirty="0" smtClean="0">
              <a:latin typeface="+mj-lt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If </a:t>
            </a:r>
            <a:r>
              <a:rPr lang="en-IN" sz="2800" b="1" dirty="0" smtClean="0">
                <a:solidFill>
                  <a:srgbClr val="FF0000"/>
                </a:solidFill>
                <a:latin typeface="+mj-lt"/>
              </a:rPr>
              <a:t>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is perpendicular to </a:t>
            </a:r>
            <a:r>
              <a:rPr lang="en-IN" sz="2800" i="1" dirty="0" err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IN" sz="2800" b="1" dirty="0" err="1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IN" sz="28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el-GR" sz="2800" dirty="0">
                <a:solidFill>
                  <a:srgbClr val="FF0000"/>
                </a:solidFill>
                <a:latin typeface="+mj-lt"/>
              </a:rPr>
              <a:t>α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=90°</a:t>
            </a:r>
            <a:r>
              <a:rPr lang="en-IN" sz="2800" b="1" dirty="0" smtClean="0">
                <a:solidFill>
                  <a:srgbClr val="FF0000"/>
                </a:solidFill>
                <a:latin typeface="+mj-lt"/>
              </a:rPr>
              <a:t>)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the work </a:t>
            </a:r>
            <a:r>
              <a:rPr lang="en-IN" sz="2800" i="1" dirty="0" err="1">
                <a:solidFill>
                  <a:srgbClr val="FF0000"/>
                </a:solidFill>
                <a:latin typeface="+mj-lt"/>
              </a:rPr>
              <a:t>dU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is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zero</a:t>
            </a:r>
            <a:endParaRPr lang="en-IN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635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/>
              <a:t>W</a:t>
            </a:r>
            <a:r>
              <a:rPr lang="en-IN" sz="3200" b="1" dirty="0" smtClean="0"/>
              <a:t>ork </a:t>
            </a:r>
            <a:r>
              <a:rPr lang="en-IN" sz="3200" b="1" dirty="0"/>
              <a:t>of F during a F</a:t>
            </a:r>
            <a:r>
              <a:rPr lang="en-IN" sz="3200" b="1" dirty="0" smtClean="0"/>
              <a:t>inite</a:t>
            </a:r>
            <a:r>
              <a:rPr lang="en-IN" sz="3200" b="1" i="1" dirty="0" smtClean="0"/>
              <a:t> </a:t>
            </a:r>
            <a:r>
              <a:rPr lang="en-IN" sz="3200" b="1" dirty="0"/>
              <a:t>D</a:t>
            </a:r>
            <a:r>
              <a:rPr lang="en-IN" sz="3200" b="1" dirty="0" smtClean="0"/>
              <a:t>isplacement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0F6B-E7AF-4B34-9FA6-3ECBE3619FA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29" y="990599"/>
            <a:ext cx="4172212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8" y="1509712"/>
            <a:ext cx="2428363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819400"/>
            <a:ext cx="4472590" cy="10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61" y="5105400"/>
            <a:ext cx="4692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599" y="4392615"/>
            <a:ext cx="8486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When the force </a:t>
            </a:r>
            <a:r>
              <a:rPr lang="en-IN" b="1" dirty="0"/>
              <a:t>F </a:t>
            </a:r>
            <a:r>
              <a:rPr lang="en-IN" dirty="0"/>
              <a:t>is defined by its rectangular components</a:t>
            </a:r>
          </a:p>
        </p:txBody>
      </p:sp>
    </p:spTree>
    <p:extLst>
      <p:ext uri="{BB962C8B-B14F-4D97-AF65-F5344CB8AC3E}">
        <p14:creationId xmlns:p14="http://schemas.microsoft.com/office/powerpoint/2010/main" val="35126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Outline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559B-FECE-4F6E-A643-DB688BA2ABF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Newton’s Second Law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Work-Energy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 smtClean="0">
                <a:latin typeface="+mj-lt"/>
              </a:rPr>
              <a:t>Impulse-Momentum</a:t>
            </a:r>
          </a:p>
        </p:txBody>
      </p:sp>
    </p:spTree>
    <p:extLst>
      <p:ext uri="{BB962C8B-B14F-4D97-AF65-F5344CB8AC3E}">
        <p14:creationId xmlns:p14="http://schemas.microsoft.com/office/powerpoint/2010/main" val="19069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02A9-EF4F-4F28-A10A-D9064B98512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43" y="3587440"/>
            <a:ext cx="4392000" cy="21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457200"/>
            <a:ext cx="4781044" cy="11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6700" y="1542112"/>
            <a:ext cx="8610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j-lt"/>
              </a:rPr>
              <a:t>The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variable of integration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s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measures the distance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travelled by the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particle along the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path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>
                <a:latin typeface="+mj-lt"/>
              </a:rPr>
              <a:t>The work </a:t>
            </a:r>
            <a:r>
              <a:rPr lang="en-IN" i="1" dirty="0">
                <a:latin typeface="+mj-lt"/>
              </a:rPr>
              <a:t>U</a:t>
            </a:r>
            <a:r>
              <a:rPr lang="en-IN" baseline="-25000" dirty="0">
                <a:latin typeface="+mj-lt"/>
              </a:rPr>
              <a:t>1-2</a:t>
            </a:r>
            <a:r>
              <a:rPr lang="en-IN" dirty="0">
                <a:latin typeface="+mj-lt"/>
              </a:rPr>
              <a:t> is represented by the area under the curve obtained by plotting </a:t>
            </a:r>
            <a:r>
              <a:rPr lang="en-IN" i="1" dirty="0">
                <a:latin typeface="+mj-lt"/>
              </a:rPr>
              <a:t>F</a:t>
            </a:r>
            <a:r>
              <a:rPr lang="en-IN" i="1" baseline="-25000" dirty="0">
                <a:latin typeface="+mj-lt"/>
              </a:rPr>
              <a:t>t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= </a:t>
            </a:r>
            <a:r>
              <a:rPr lang="en-IN" i="1" dirty="0">
                <a:latin typeface="+mj-lt"/>
              </a:rPr>
              <a:t>F </a:t>
            </a:r>
            <a:r>
              <a:rPr lang="en-IN" dirty="0" err="1">
                <a:latin typeface="+mj-lt"/>
              </a:rPr>
              <a:t>cos</a:t>
            </a:r>
            <a:r>
              <a:rPr lang="en-IN" dirty="0">
                <a:latin typeface="+mj-lt"/>
              </a:rPr>
              <a:t> </a:t>
            </a:r>
            <a:r>
              <a:rPr lang="el-GR" dirty="0">
                <a:latin typeface="+mj-lt"/>
              </a:rPr>
              <a:t>α</a:t>
            </a:r>
            <a:r>
              <a:rPr lang="en-IN" dirty="0">
                <a:latin typeface="+mj-lt"/>
              </a:rPr>
              <a:t> against </a:t>
            </a:r>
            <a:r>
              <a:rPr lang="en-IN" i="1" dirty="0" smtClean="0">
                <a:latin typeface="+mj-lt"/>
              </a:rPr>
              <a:t>s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10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Work of a Constant Force in Rectilinear Motion</a:t>
            </a:r>
            <a:endParaRPr lang="en-IN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CE9C-99BB-4A29-809B-A5EB983F1B8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38262"/>
            <a:ext cx="4299593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7" y="1981199"/>
            <a:ext cx="3160976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689362"/>
            <a:ext cx="465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 of the Force of Gravity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371" y="3666616"/>
            <a:ext cx="3281363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5177"/>
            <a:ext cx="4354560" cy="2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69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70CE-BA72-47D9-99A3-964F3297D2C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937" y="459503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 of the Force Exerted by a Spring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89" y="982723"/>
            <a:ext cx="4459154" cy="39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70973"/>
            <a:ext cx="3197931" cy="41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" y="5029200"/>
            <a:ext cx="5082376" cy="15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07367"/>
            <a:ext cx="1311069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34200" y="4831391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831391"/>
                <a:ext cx="44435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76" y="5334000"/>
            <a:ext cx="3353024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624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C3DC-F540-41A4-AE54-0644FB0FFD6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Principle of Work and Energy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3" y="1270574"/>
            <a:ext cx="4272713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288" y="1499693"/>
            <a:ext cx="4513633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09" y="2466974"/>
            <a:ext cx="3447445" cy="14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200"/>
            <a:ext cx="5577721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46300"/>
            <a:ext cx="1866860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46300"/>
            <a:ext cx="2869131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46" y="5346300"/>
            <a:ext cx="3399650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072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Application of the Principle 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FF32-33CB-4122-B57A-EECC53C94FB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8000"/>
            <a:ext cx="4962580" cy="25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1219200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b="1" dirty="0"/>
              <a:t>P </a:t>
            </a:r>
            <a:r>
              <a:rPr lang="en-IN" dirty="0"/>
              <a:t>does no </a:t>
            </a:r>
            <a:r>
              <a:rPr lang="en-IN" dirty="0" smtClean="0"/>
              <a:t>work, since </a:t>
            </a:r>
            <a:r>
              <a:rPr lang="en-IN" dirty="0"/>
              <a:t>it is normal to the </a:t>
            </a:r>
            <a:r>
              <a:rPr lang="en-IN" dirty="0" smtClean="0"/>
              <a:t>path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</a:rPr>
              <a:t>The </a:t>
            </a:r>
            <a:r>
              <a:rPr lang="en-IN" dirty="0">
                <a:solidFill>
                  <a:srgbClr val="FF0000"/>
                </a:solidFill>
              </a:rPr>
              <a:t>only force which does work </a:t>
            </a:r>
            <a:r>
              <a:rPr lang="en-IN" dirty="0" smtClean="0">
                <a:solidFill>
                  <a:srgbClr val="FF0000"/>
                </a:solidFill>
              </a:rPr>
              <a:t>is thus </a:t>
            </a:r>
            <a:r>
              <a:rPr lang="en-IN" dirty="0">
                <a:solidFill>
                  <a:srgbClr val="FF0000"/>
                </a:solidFill>
              </a:rPr>
              <a:t>the weight </a:t>
            </a:r>
            <a:r>
              <a:rPr lang="en-IN" b="1" dirty="0">
                <a:solidFill>
                  <a:srgbClr val="FF0000"/>
                </a:solidFill>
              </a:rPr>
              <a:t>W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1804"/>
            <a:ext cx="1832277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36" y="4145340"/>
            <a:ext cx="2531568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2743200"/>
            <a:ext cx="28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Work done,</a:t>
            </a:r>
            <a:endParaRPr lang="en-IN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3764340"/>
            <a:ext cx="282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j-lt"/>
              </a:rPr>
              <a:t>Kinetic energy,</a:t>
            </a:r>
            <a:endParaRPr lang="en-IN" dirty="0">
              <a:latin typeface="+mj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7359"/>
            <a:ext cx="2578707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79992"/>
            <a:ext cx="1789713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137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Power and Efficiency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3132-0714-4DF6-9B55-EFF2CC1CD43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838200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i="1" dirty="0">
                <a:solidFill>
                  <a:srgbClr val="FF0000"/>
                </a:solidFill>
                <a:latin typeface="+mj-lt"/>
              </a:rPr>
              <a:t>Power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is defined as the time rate at which work is </a:t>
            </a:r>
            <a:r>
              <a:rPr lang="en-IN" dirty="0" smtClean="0">
                <a:latin typeface="+mj-lt"/>
              </a:rPr>
              <a:t>done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dirty="0">
                <a:latin typeface="+mj-lt"/>
              </a:rPr>
              <a:t>If </a:t>
            </a:r>
            <a:r>
              <a:rPr lang="el-GR" dirty="0" smtClean="0">
                <a:latin typeface="+mj-lt"/>
              </a:rPr>
              <a:t>Δ</a:t>
            </a:r>
            <a:r>
              <a:rPr lang="en-IN" dirty="0" smtClean="0">
                <a:latin typeface="+mj-lt"/>
              </a:rPr>
              <a:t>U </a:t>
            </a:r>
            <a:r>
              <a:rPr lang="en-IN" dirty="0">
                <a:latin typeface="+mj-lt"/>
              </a:rPr>
              <a:t>is the work done during the time interval </a:t>
            </a:r>
            <a:r>
              <a:rPr lang="el-GR" dirty="0" smtClean="0">
                <a:latin typeface="+mj-lt"/>
              </a:rPr>
              <a:t>Δ</a:t>
            </a:r>
            <a:r>
              <a:rPr lang="en-IN" dirty="0" smtClean="0">
                <a:latin typeface="+mj-lt"/>
              </a:rPr>
              <a:t>t</a:t>
            </a:r>
            <a:r>
              <a:rPr lang="en-IN" dirty="0">
                <a:latin typeface="+mj-lt"/>
              </a:rPr>
              <a:t>, then the average power during that time interval is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00529"/>
            <a:ext cx="3326781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733800"/>
            <a:ext cx="5787423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48311"/>
            <a:ext cx="3552343" cy="11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64311"/>
            <a:ext cx="2426569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81" y="5806272"/>
            <a:ext cx="231314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53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0C4D-2C0B-4CB4-8153-1F400A9C13D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An automobile weighing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1000 kg </a:t>
            </a:r>
            <a:r>
              <a:rPr lang="en-IN" sz="2800" dirty="0">
                <a:latin typeface="+mj-lt"/>
              </a:rPr>
              <a:t>is driven down a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5°</a:t>
            </a:r>
            <a:r>
              <a:rPr lang="en-IN" sz="2800" dirty="0">
                <a:latin typeface="+mj-lt"/>
              </a:rPr>
              <a:t> incline at a speed </a:t>
            </a:r>
            <a:r>
              <a:rPr lang="en-IN" sz="2800" dirty="0" smtClean="0">
                <a:latin typeface="+mj-lt"/>
              </a:rPr>
              <a:t>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72 km/h </a:t>
            </a:r>
            <a:r>
              <a:rPr lang="en-IN" sz="2800" dirty="0">
                <a:latin typeface="+mj-lt"/>
              </a:rPr>
              <a:t>when the brakes are applied, causing a constant total braking </a:t>
            </a:r>
            <a:r>
              <a:rPr lang="en-IN" sz="2800" dirty="0" smtClean="0">
                <a:latin typeface="+mj-lt"/>
              </a:rPr>
              <a:t>force (applied </a:t>
            </a:r>
            <a:r>
              <a:rPr lang="en-IN" sz="2800" dirty="0">
                <a:latin typeface="+mj-lt"/>
              </a:rPr>
              <a:t>by the road on the tires)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5000 N</a:t>
            </a:r>
            <a:r>
              <a:rPr lang="en-IN" sz="2800" dirty="0" smtClean="0">
                <a:latin typeface="+mj-lt"/>
              </a:rPr>
              <a:t>. </a:t>
            </a:r>
            <a:r>
              <a:rPr lang="en-IN" sz="2800" dirty="0">
                <a:latin typeface="+mj-lt"/>
              </a:rPr>
              <a:t>Determine the distance </a:t>
            </a:r>
            <a:r>
              <a:rPr lang="en-IN" sz="2800" dirty="0" smtClean="0">
                <a:latin typeface="+mj-lt"/>
              </a:rPr>
              <a:t>travelled by </a:t>
            </a:r>
            <a:r>
              <a:rPr lang="en-IN" sz="2800" dirty="0">
                <a:latin typeface="+mj-lt"/>
              </a:rPr>
              <a:t>the automobile as it comes to a stop.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981200" cy="76200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Problem 1 </a:t>
            </a:r>
            <a:endParaRPr lang="en-IN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3668256"/>
            <a:ext cx="6404126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77050" y="5486400"/>
            <a:ext cx="1981200" cy="76200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x=48.25 m 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65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6C17-BDE0-4B38-85BA-C0B8D631433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Two blocks are joined by an inextensible cable as shown. If the system </a:t>
            </a:r>
            <a:r>
              <a:rPr lang="en-IN" sz="2800" dirty="0" smtClean="0">
                <a:latin typeface="+mj-lt"/>
              </a:rPr>
              <a:t>is released </a:t>
            </a:r>
            <a:r>
              <a:rPr lang="en-IN" sz="2800" dirty="0">
                <a:latin typeface="+mj-lt"/>
              </a:rPr>
              <a:t>from rest, determine the velocity of block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after it has moved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IN" sz="2800" dirty="0" smtClean="0">
                <a:latin typeface="+mj-lt"/>
              </a:rPr>
              <a:t>. Assume </a:t>
            </a:r>
            <a:r>
              <a:rPr lang="en-IN" sz="2800" dirty="0">
                <a:latin typeface="+mj-lt"/>
              </a:rPr>
              <a:t>that the coefficient of kinetic friction between block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and the </a:t>
            </a:r>
            <a:r>
              <a:rPr lang="en-IN" sz="2800" dirty="0" smtClean="0">
                <a:latin typeface="+mj-lt"/>
              </a:rPr>
              <a:t>plane is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0.25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and that the pulley is weightless and frictionless.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1981200" cy="762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 2 </a:t>
            </a:r>
            <a:endParaRPr lang="en-IN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11195"/>
            <a:ext cx="5099059" cy="31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877050" y="5486400"/>
            <a:ext cx="1981200" cy="76200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v=4.43 m/s 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8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D17D-788E-4196-A9AC-18270855F24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937" y="9906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1000-kg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car starts from rest at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point 1</a:t>
            </a:r>
            <a:r>
              <a:rPr lang="en-IN" sz="2800" dirty="0">
                <a:latin typeface="+mj-lt"/>
              </a:rPr>
              <a:t> and moves without friction </a:t>
            </a:r>
            <a:r>
              <a:rPr lang="en-IN" sz="2800" dirty="0" smtClean="0">
                <a:latin typeface="+mj-lt"/>
              </a:rPr>
              <a:t>down the </a:t>
            </a:r>
            <a:r>
              <a:rPr lang="en-IN" sz="2800" dirty="0">
                <a:latin typeface="+mj-lt"/>
              </a:rPr>
              <a:t>track shown. 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Determine the force exerted by the track on the </a:t>
            </a:r>
            <a:r>
              <a:rPr lang="en-IN" sz="2800" dirty="0" smtClean="0">
                <a:latin typeface="+mj-lt"/>
              </a:rPr>
              <a:t>car at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point 2</a:t>
            </a:r>
            <a:r>
              <a:rPr lang="en-IN" sz="2800" dirty="0">
                <a:latin typeface="+mj-lt"/>
              </a:rPr>
              <a:t>, where the radius of curvature of the track is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6 m</a:t>
            </a:r>
            <a:r>
              <a:rPr lang="en-IN" sz="2800" dirty="0" smtClean="0">
                <a:latin typeface="+mj-lt"/>
              </a:rPr>
              <a:t>. </a:t>
            </a:r>
            <a:r>
              <a:rPr lang="en-IN" sz="2800" dirty="0">
                <a:latin typeface="+mj-lt"/>
              </a:rPr>
              <a:t>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</a:t>
            </a:r>
            <a:r>
              <a:rPr lang="en-IN" sz="2800" dirty="0" smtClean="0">
                <a:latin typeface="+mj-lt"/>
              </a:rPr>
              <a:t>Determine the </a:t>
            </a:r>
            <a:r>
              <a:rPr lang="en-IN" sz="2800" dirty="0">
                <a:latin typeface="+mj-lt"/>
              </a:rPr>
              <a:t>minimum safe value of the radius of curvature at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point 3</a:t>
            </a:r>
            <a:r>
              <a:rPr lang="en-IN" sz="2800" dirty="0">
                <a:latin typeface="+mj-lt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1981200" cy="762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 3</a:t>
            </a:r>
            <a:endParaRPr lang="en-IN" sz="32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5342123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7675" y="4779562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12 m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5236762"/>
            <a:ext cx="838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r>
              <a:rPr lang="en-IN" dirty="0" smtClean="0"/>
              <a:t> m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037323" y="5468136"/>
            <a:ext cx="105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4.5 m</a:t>
            </a:r>
            <a:endParaRPr lang="en-IN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19800" y="4724400"/>
            <a:ext cx="2819400" cy="76200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(a) </a:t>
            </a:r>
            <a:r>
              <a:rPr lang="en-IN" sz="2800" b="1" i="1" dirty="0" smtClean="0">
                <a:solidFill>
                  <a:schemeClr val="tx1"/>
                </a:solidFill>
              </a:rPr>
              <a:t>N </a:t>
            </a:r>
            <a:r>
              <a:rPr lang="en-IN" sz="2800" b="1" dirty="0" smtClean="0">
                <a:solidFill>
                  <a:schemeClr val="tx1"/>
                </a:solidFill>
              </a:rPr>
              <a:t>= 49.03 </a:t>
            </a:r>
            <a:r>
              <a:rPr lang="en-IN" sz="2800" b="1" dirty="0" err="1" smtClean="0">
                <a:solidFill>
                  <a:schemeClr val="tx1"/>
                </a:solidFill>
              </a:rPr>
              <a:t>kN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34087" y="5708493"/>
            <a:ext cx="2819400" cy="76200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chemeClr val="tx1"/>
                </a:solidFill>
              </a:rPr>
              <a:t>(b) </a:t>
            </a:r>
            <a:r>
              <a:rPr lang="en-IN" sz="2800" b="1" i="1" dirty="0" smtClean="0">
                <a:solidFill>
                  <a:schemeClr val="tx1"/>
                </a:solidFill>
              </a:rPr>
              <a:t>ρ </a:t>
            </a:r>
            <a:r>
              <a:rPr lang="en-IN" sz="2800" b="1" dirty="0" smtClean="0">
                <a:solidFill>
                  <a:schemeClr val="tx1"/>
                </a:solidFill>
              </a:rPr>
              <a:t>= 15 m 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3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494B-77D0-487D-B64F-E028C3ACB1D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1272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4956" y="1900535"/>
                <a:ext cx="12739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56" y="1900535"/>
                <a:ext cx="1273938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400" y="1216025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70C0"/>
                </a:solidFill>
              </a:rPr>
              <a:t>a) Force Exerted by the track at point 2</a:t>
            </a:r>
            <a:endParaRPr lang="en-IN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1699195"/>
                <a:ext cx="217591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99195"/>
                <a:ext cx="2175917" cy="898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19125" y="2527151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only force does work is the weight </a:t>
            </a:r>
            <a:r>
              <a:rPr lang="en-IN" b="1" dirty="0" smtClean="0"/>
              <a:t>W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6481" y="3124200"/>
                <a:ext cx="27874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1−2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=+</m:t>
                      </m:r>
                      <m:r>
                        <a:rPr lang="en-IN" sz="2800" b="0" i="1" smtClean="0">
                          <a:latin typeface="Cambria Math"/>
                        </a:rPr>
                        <m:t>𝑊</m:t>
                      </m:r>
                      <m:r>
                        <a:rPr lang="en-IN" sz="2800" b="0" i="1" smtClean="0">
                          <a:latin typeface="Cambria Math"/>
                        </a:rPr>
                        <m:t>(12)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81" y="3124200"/>
                <a:ext cx="278743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71525" y="3595390"/>
            <a:ext cx="524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the principle of work and energy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37203" y="4071342"/>
                <a:ext cx="25710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IN" sz="2800" i="1">
                              <a:latin typeface="Cambria Math"/>
                            </a:rPr>
                            <m:t>1−2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203" y="4071342"/>
                <a:ext cx="257102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619303"/>
                <a:ext cx="2885342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i="1">
                          <a:latin typeface="Cambria Math"/>
                        </a:rPr>
                        <m:t>𝑊</m:t>
                      </m:r>
                      <m:r>
                        <a:rPr lang="en-IN" sz="2800" i="1">
                          <a:latin typeface="Cambria Math"/>
                        </a:rPr>
                        <m:t>(12)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19303"/>
                <a:ext cx="2885342" cy="898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86200" y="4587436"/>
                <a:ext cx="3056991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𝑚𝑔</m:t>
                      </m:r>
                      <m:r>
                        <a:rPr lang="en-IN" sz="2800" i="1">
                          <a:latin typeface="Cambria Math"/>
                        </a:rPr>
                        <m:t>(12)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587436"/>
                <a:ext cx="3056991" cy="8989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28894" y="5824210"/>
                <a:ext cx="2676630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=15.34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894" y="5824210"/>
                <a:ext cx="2676630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9D45-F57B-4A63-B4FF-91801370F14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2667000"/>
            <a:ext cx="56044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Newton’s Second Law</a:t>
            </a:r>
          </a:p>
        </p:txBody>
      </p:sp>
    </p:spTree>
    <p:extLst>
      <p:ext uri="{BB962C8B-B14F-4D97-AF65-F5344CB8AC3E}">
        <p14:creationId xmlns:p14="http://schemas.microsoft.com/office/powerpoint/2010/main" val="8757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F206-99DD-4F1B-B69B-0D86CB028EE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609600"/>
            <a:ext cx="412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Newton’s second law at point 2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19200"/>
            <a:ext cx="2964180" cy="25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0" y="990600"/>
                <a:ext cx="4110677" cy="102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</a:rPr>
                        <m:t>−</m:t>
                      </m:r>
                      <m:r>
                        <a:rPr lang="en-IN" sz="2800" b="0" i="1" smtClean="0">
                          <a:latin typeface="Cambria Math"/>
                        </a:rPr>
                        <m:t>𝑊</m:t>
                      </m:r>
                      <m:r>
                        <a:rPr lang="en-IN" sz="2800" b="0" i="1" smtClean="0">
                          <a:latin typeface="Cambria Math"/>
                        </a:rPr>
                        <m:t>+</m:t>
                      </m:r>
                      <m:r>
                        <a:rPr lang="en-IN" sz="2800" b="0" i="1" smtClean="0">
                          <a:latin typeface="Cambria Math"/>
                        </a:rPr>
                        <m:t>𝑁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i="1" smtClean="0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IN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990600"/>
                <a:ext cx="4110677" cy="1029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94940" y="2098483"/>
                <a:ext cx="4310860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>
                          <a:latin typeface="Cambria Math"/>
                        </a:rPr>
                        <m:t>−</m:t>
                      </m:r>
                      <m:r>
                        <a:rPr lang="en-IN" sz="2800" i="1">
                          <a:latin typeface="Cambria Math"/>
                        </a:rPr>
                        <m:t>𝑊</m:t>
                      </m:r>
                      <m:r>
                        <a:rPr lang="en-IN" sz="2800" i="1">
                          <a:latin typeface="Cambria Math"/>
                        </a:rPr>
                        <m:t>+</m:t>
                      </m:r>
                      <m:r>
                        <a:rPr lang="en-IN" sz="2800" i="1">
                          <a:latin typeface="Cambria Math"/>
                        </a:rPr>
                        <m:t>𝑁</m:t>
                      </m:r>
                      <m:r>
                        <a:rPr lang="en-IN" sz="2800" i="1" smtClean="0">
                          <a:latin typeface="Cambria Math"/>
                        </a:rPr>
                        <m:t>=1000</m:t>
                      </m:r>
                      <m:r>
                        <a:rPr lang="en-IN" sz="2800" i="1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IN" sz="2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15.34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40" y="2098483"/>
                <a:ext cx="4310860" cy="9569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05200" y="2980780"/>
                <a:ext cx="5568832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</a:rPr>
                        <m:t>𝑁</m:t>
                      </m:r>
                      <m:r>
                        <a:rPr lang="en-IN" sz="2800" i="1" smtClean="0">
                          <a:latin typeface="Cambria Math"/>
                        </a:rPr>
                        <m:t>=1000×</m:t>
                      </m:r>
                      <m:f>
                        <m:fPr>
                          <m:ctrlPr>
                            <a:rPr lang="en-IN" sz="2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15.34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+1000×9.81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80780"/>
                <a:ext cx="5568832" cy="95692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81140" y="4114800"/>
                <a:ext cx="2391937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</a:rPr>
                        <m:t>𝑁</m:t>
                      </m:r>
                      <m:r>
                        <a:rPr lang="en-IN" sz="2800" b="0" i="1" smtClean="0">
                          <a:latin typeface="Cambria Math"/>
                        </a:rPr>
                        <m:t>=49.03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kN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40" y="4114800"/>
                <a:ext cx="2391937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28600" y="449580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b</a:t>
            </a:r>
            <a:r>
              <a:rPr lang="en-IN" sz="2800" dirty="0" smtClean="0">
                <a:solidFill>
                  <a:srgbClr val="0070C0"/>
                </a:solidFill>
              </a:rPr>
              <a:t>) Minimum value of </a:t>
            </a:r>
            <a:r>
              <a:rPr lang="el-GR" sz="2800" i="1" dirty="0" smtClean="0">
                <a:solidFill>
                  <a:srgbClr val="0070C0"/>
                </a:solidFill>
              </a:rPr>
              <a:t>ρ</a:t>
            </a:r>
            <a:r>
              <a:rPr lang="en-IN" sz="2800" i="1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at point 3</a:t>
            </a:r>
            <a:endParaRPr lang="en-IN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7421" y="5584068"/>
                <a:ext cx="408900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IN" sz="2800" i="1">
                              <a:latin typeface="Cambria Math"/>
                            </a:rPr>
                            <m:t>2−3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IN" sz="2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I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21" y="5584068"/>
                <a:ext cx="4089004" cy="8989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0130" y="5024735"/>
                <a:ext cx="25875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IN" sz="2800" i="1">
                              <a:latin typeface="Cambria Math"/>
                            </a:rPr>
                            <m:t>−</m:t>
                          </m:r>
                          <m:r>
                            <a:rPr lang="en-I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130" y="5024735"/>
                <a:ext cx="258756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5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377-D56C-495C-9BA7-8B39A8BB86D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895600"/>
            <a:ext cx="410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Newton’s second law at point 3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05200"/>
            <a:ext cx="3996009" cy="26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5800" y="3124200"/>
                <a:ext cx="3854197" cy="102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</a:rPr>
                        <m:t>𝑊</m:t>
                      </m:r>
                      <m:r>
                        <a:rPr lang="en-IN" sz="2800" b="0" i="1" smtClean="0">
                          <a:latin typeface="Cambria Math"/>
                        </a:rPr>
                        <m:t>−</m:t>
                      </m:r>
                      <m:r>
                        <a:rPr lang="en-IN" sz="2800" i="1">
                          <a:latin typeface="Cambria Math"/>
                        </a:rPr>
                        <m:t>𝑁</m:t>
                      </m:r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i="1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24200"/>
                <a:ext cx="3854197" cy="10298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13089" y="4277380"/>
            <a:ext cx="4602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minimum value </a:t>
            </a:r>
            <a:r>
              <a:rPr lang="en-IN" dirty="0"/>
              <a:t>of </a:t>
            </a:r>
            <a:r>
              <a:rPr lang="el-GR" i="1" dirty="0" smtClean="0"/>
              <a:t>ρ</a:t>
            </a:r>
            <a:r>
              <a:rPr lang="en-IN" i="1" dirty="0" smtClean="0"/>
              <a:t>, </a:t>
            </a:r>
            <a:r>
              <a:rPr lang="en-IN" dirty="0" smtClean="0"/>
              <a:t>N=0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98630" y="4837566"/>
                <a:ext cx="2295821" cy="102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IN" sz="2800" i="1" smtClean="0">
                          <a:latin typeface="Cambria Math"/>
                        </a:rPr>
                        <m:t>𝑊</m:t>
                      </m:r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i="1">
                          <a:latin typeface="Cambria Math"/>
                        </a:rPr>
                        <m:t>𝑚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30" y="4837566"/>
                <a:ext cx="2295821" cy="102983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64334" y="5943600"/>
                <a:ext cx="1722266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IN" sz="2800" b="0" i="1" smtClean="0">
                          <a:latin typeface="Cambria Math"/>
                        </a:rPr>
                        <m:t>=15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334" y="5943600"/>
                <a:ext cx="1722266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12817" y="533400"/>
                <a:ext cx="516006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15.34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</a:rPr>
                        <m:t>−</m:t>
                      </m:r>
                      <m:r>
                        <a:rPr lang="en-IN" sz="2800" b="0" i="1" smtClean="0">
                          <a:latin typeface="Cambria Math"/>
                        </a:rPr>
                        <m:t>𝑚𝑔</m:t>
                      </m:r>
                      <m:r>
                        <a:rPr lang="en-IN" sz="2800" b="0" i="1" smtClean="0">
                          <a:latin typeface="Cambria Math"/>
                        </a:rPr>
                        <m:t>(4.5)=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IN" sz="2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I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17" y="533400"/>
                <a:ext cx="5160067" cy="8989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39860" y="1524000"/>
                <a:ext cx="38982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15.34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</a:rPr>
                        <m:t>−9.81(9)=</m:t>
                      </m:r>
                      <m:sSup>
                        <m:sSupPr>
                          <m:ctrlPr>
                            <a:rPr lang="en-IN" sz="28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I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60" y="1524000"/>
                <a:ext cx="3898247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71360" y="2296180"/>
                <a:ext cx="2676630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=12.13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60" y="2296180"/>
                <a:ext cx="2676630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Problem 4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20A7-E8D2-40F6-A85C-C6F1ECF3229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In the system of blocks shown, if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IN" sz="28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= 3 kg </a:t>
            </a:r>
            <a:r>
              <a:rPr lang="en-IN" sz="2800" dirty="0" smtClean="0">
                <a:latin typeface="+mj-lt"/>
              </a:rPr>
              <a:t>and</a:t>
            </a:r>
            <a:r>
              <a:rPr lang="en-IN" sz="2800" dirty="0">
                <a:latin typeface="+mj-lt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IN" sz="28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5 kg</a:t>
            </a:r>
            <a:r>
              <a:rPr lang="en-IN" sz="2800" dirty="0" smtClean="0">
                <a:latin typeface="+mj-lt"/>
              </a:rPr>
              <a:t>, determine the velocities of the  blocks after the block of mass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</a:t>
            </a:r>
            <a:r>
              <a:rPr lang="en-IN" sz="28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 displaces by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 m</a:t>
            </a:r>
            <a:r>
              <a:rPr lang="en-IN" sz="2800" dirty="0" smtClean="0">
                <a:latin typeface="+mj-lt"/>
              </a:rPr>
              <a:t>. Take </a:t>
            </a:r>
            <a:r>
              <a:rPr lang="el-GR" sz="2800" dirty="0" smtClean="0">
                <a:solidFill>
                  <a:srgbClr val="FF0000"/>
                </a:solidFill>
                <a:latin typeface="+mj-lt"/>
              </a:rPr>
              <a:t>μ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 0.15</a:t>
            </a:r>
            <a:r>
              <a:rPr lang="en-IN" sz="2800" dirty="0" smtClean="0">
                <a:latin typeface="+mj-lt"/>
              </a:rPr>
              <a:t>.  </a:t>
            </a:r>
            <a:endParaRPr lang="en-IN" sz="28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08995"/>
            <a:ext cx="4751344" cy="38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31414" y="4369267"/>
            <a:ext cx="2383986" cy="5232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+mj-lt"/>
              </a:rPr>
              <a:t>v</a:t>
            </a:r>
            <a:r>
              <a:rPr lang="en-IN" sz="2800" baseline="-25000" dirty="0" smtClean="0">
                <a:latin typeface="+mj-lt"/>
              </a:rPr>
              <a:t>1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= </a:t>
            </a:r>
            <a:r>
              <a:rPr lang="en-IN" sz="2800" dirty="0" smtClean="0">
                <a:latin typeface="+mj-lt"/>
              </a:rPr>
              <a:t>3.36 m/s </a:t>
            </a:r>
            <a:endParaRPr lang="en-IN" sz="28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9989" y="4846664"/>
            <a:ext cx="2383986" cy="5232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+mj-lt"/>
              </a:rPr>
              <a:t>v</a:t>
            </a:r>
            <a:r>
              <a:rPr lang="en-IN" sz="2800" baseline="-25000" dirty="0" smtClean="0"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= </a:t>
            </a:r>
            <a:r>
              <a:rPr lang="en-IN" sz="2800" dirty="0" smtClean="0">
                <a:latin typeface="+mj-lt"/>
              </a:rPr>
              <a:t>1.68 m/s 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23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 5 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343F-BDA5-4096-8EE7-630F9988DE6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 smtClean="0">
                <a:latin typeface="+mj-lt"/>
              </a:rPr>
              <a:t>A block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 kg </a:t>
            </a:r>
            <a:r>
              <a:rPr lang="en-IN" sz="2800" dirty="0" smtClean="0">
                <a:latin typeface="+mj-lt"/>
              </a:rPr>
              <a:t>mass slides down an inclined plane with a slope angle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35°</a:t>
            </a:r>
            <a:r>
              <a:rPr lang="en-IN" sz="2800" dirty="0" smtClean="0">
                <a:latin typeface="+mj-lt"/>
              </a:rPr>
              <a:t>. It is stopped by a spring of stiffness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 </a:t>
            </a:r>
            <a:r>
              <a:rPr lang="en-IN" sz="2800" dirty="0" err="1" smtClean="0">
                <a:solidFill>
                  <a:srgbClr val="FF0000"/>
                </a:solidFill>
                <a:latin typeface="+mj-lt"/>
              </a:rPr>
              <a:t>kN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/m</a:t>
            </a:r>
            <a:r>
              <a:rPr lang="en-IN" sz="2800" dirty="0" smtClean="0">
                <a:latin typeface="+mj-lt"/>
              </a:rPr>
              <a:t>. If the block slides down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5 m</a:t>
            </a:r>
            <a:r>
              <a:rPr lang="en-IN" sz="2800" dirty="0" smtClean="0">
                <a:latin typeface="+mj-lt"/>
              </a:rPr>
              <a:t> before hitting the spring then determine the maximum compression of the spring. The coefficient of friction between the block and the inclined plane is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0.15</a:t>
            </a:r>
            <a:r>
              <a:rPr lang="en-IN" sz="2800" dirty="0" smtClean="0">
                <a:latin typeface="+mj-lt"/>
              </a:rPr>
              <a:t>.</a:t>
            </a:r>
            <a:endParaRPr lang="en-IN" sz="28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68256"/>
            <a:ext cx="4100652" cy="29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21889" y="5182046"/>
            <a:ext cx="2145716" cy="5232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+mj-lt"/>
              </a:rPr>
              <a:t>s </a:t>
            </a:r>
            <a:r>
              <a:rPr lang="en-IN" sz="2800" dirty="0">
                <a:latin typeface="+mj-lt"/>
              </a:rPr>
              <a:t>= </a:t>
            </a:r>
            <a:r>
              <a:rPr lang="en-IN" sz="2800" dirty="0" smtClean="0">
                <a:latin typeface="+mj-lt"/>
              </a:rPr>
              <a:t>0.711 m 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5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2FC1-B39F-46DF-8A81-52B1B890014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035308"/>
            <a:ext cx="56149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dumbwaiter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D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and its load have a combined weight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300 kg</a:t>
            </a:r>
            <a:r>
              <a:rPr lang="en-IN" sz="2800" dirty="0" smtClean="0">
                <a:latin typeface="+mj-lt"/>
              </a:rPr>
              <a:t>, while the </a:t>
            </a:r>
            <a:r>
              <a:rPr lang="en-IN" sz="2800" dirty="0">
                <a:latin typeface="+mj-lt"/>
              </a:rPr>
              <a:t>counterweight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C</a:t>
            </a:r>
            <a:r>
              <a:rPr lang="en-IN" sz="2800" i="1" dirty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weighs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400 kg</a:t>
            </a:r>
            <a:r>
              <a:rPr lang="en-IN" sz="2800" dirty="0" smtClean="0">
                <a:latin typeface="+mj-lt"/>
              </a:rPr>
              <a:t>. </a:t>
            </a:r>
            <a:r>
              <a:rPr lang="en-IN" sz="2800" dirty="0">
                <a:latin typeface="+mj-lt"/>
              </a:rPr>
              <a:t>Determine the power delivered by </a:t>
            </a:r>
            <a:r>
              <a:rPr lang="en-IN" sz="2800" dirty="0" smtClean="0">
                <a:latin typeface="+mj-lt"/>
              </a:rPr>
              <a:t>the electric </a:t>
            </a:r>
            <a:r>
              <a:rPr lang="en-IN" sz="2800" dirty="0">
                <a:latin typeface="+mj-lt"/>
              </a:rPr>
              <a:t>motor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M </a:t>
            </a:r>
            <a:r>
              <a:rPr lang="en-IN" sz="2800" dirty="0">
                <a:latin typeface="+mj-lt"/>
              </a:rPr>
              <a:t>when the dumbwaiter 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is moving up at a constant </a:t>
            </a:r>
            <a:r>
              <a:rPr lang="en-IN" sz="2800" dirty="0" smtClean="0">
                <a:latin typeface="+mj-lt"/>
              </a:rPr>
              <a:t>speed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2.5 m/s</a:t>
            </a:r>
            <a:r>
              <a:rPr lang="en-IN" sz="2800" dirty="0">
                <a:latin typeface="+mj-lt"/>
              </a:rPr>
              <a:t>, 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has an instantaneous velocity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2.5 m/s </a:t>
            </a:r>
            <a:r>
              <a:rPr lang="en-IN" sz="2800" dirty="0">
                <a:latin typeface="+mj-lt"/>
              </a:rPr>
              <a:t>and an acceleration </a:t>
            </a:r>
            <a:r>
              <a:rPr lang="en-IN" sz="2800" dirty="0" smtClean="0">
                <a:latin typeface="+mj-lt"/>
              </a:rPr>
              <a:t>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>
                <a:latin typeface="+mj-lt"/>
              </a:rPr>
              <a:t>, both directed upward.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1981200" cy="762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Problem 6  </a:t>
            </a:r>
            <a:endParaRPr lang="en-IN" sz="32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400" y="914400"/>
            <a:ext cx="3218400" cy="53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3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FBF3-3E72-4C8F-A8AB-8831F3D4431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127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9144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R"/>
            </a:pPr>
            <a:r>
              <a:rPr lang="en-IN" sz="2800" dirty="0" smtClean="0">
                <a:solidFill>
                  <a:srgbClr val="0070C0"/>
                </a:solidFill>
              </a:rPr>
              <a:t>Uniform Motion (a=0)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9288" y="1371600"/>
                <a:ext cx="26955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i="0" smtClean="0">
                          <a:latin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ower</m:t>
                      </m:r>
                      <m:r>
                        <a:rPr lang="en-IN" sz="2800" b="0" i="1" smtClean="0">
                          <a:latin typeface="Cambria Math"/>
                        </a:rPr>
                        <m:t>, </m:t>
                      </m:r>
                      <m:r>
                        <a:rPr lang="en-IN" sz="2800" b="0" i="1" smtClean="0">
                          <a:latin typeface="Cambria Math"/>
                        </a:rPr>
                        <m:t>𝑃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F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288" y="1371600"/>
                <a:ext cx="269554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4" y="1854583"/>
            <a:ext cx="3550712" cy="31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05374" y="1986356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From free body C,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81663" y="2689926"/>
                <a:ext cx="26096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</a:rPr>
                        <m:t>2</m:t>
                      </m:r>
                      <m:r>
                        <a:rPr lang="en-IN" sz="2800" b="0" i="1" smtClean="0">
                          <a:latin typeface="Cambria Math"/>
                        </a:rPr>
                        <m:t>𝑇</m:t>
                      </m:r>
                      <m:r>
                        <a:rPr lang="en-IN" sz="2800" b="0" i="1" smtClean="0">
                          <a:latin typeface="Cambria Math"/>
                        </a:rPr>
                        <m:t>−400</m:t>
                      </m:r>
                      <m:r>
                        <a:rPr lang="en-IN" sz="2800" b="0" i="1" smtClean="0">
                          <a:latin typeface="Cambria Math"/>
                        </a:rPr>
                        <m:t>𝑔</m:t>
                      </m:r>
                      <m:r>
                        <a:rPr lang="en-I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63" y="2689926"/>
                <a:ext cx="260962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81600" y="3820180"/>
                <a:ext cx="30717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</a:rPr>
                        <m:t>𝐹</m:t>
                      </m:r>
                      <m:r>
                        <a:rPr lang="en-IN" sz="2800" b="0" i="1" smtClean="0">
                          <a:latin typeface="Cambria Math"/>
                        </a:rPr>
                        <m:t>+</m:t>
                      </m:r>
                      <m:r>
                        <a:rPr lang="en-IN" sz="2800" b="0" i="1" smtClean="0">
                          <a:latin typeface="Cambria Math"/>
                        </a:rPr>
                        <m:t>𝑇</m:t>
                      </m:r>
                      <m:r>
                        <a:rPr lang="en-IN" sz="2800" b="0" i="1" smtClean="0">
                          <a:latin typeface="Cambria Math"/>
                        </a:rPr>
                        <m:t>−300</m:t>
                      </m:r>
                      <m:r>
                        <a:rPr lang="en-IN" sz="2800" b="0" i="1" smtClean="0">
                          <a:latin typeface="Cambria Math"/>
                        </a:rPr>
                        <m:t>𝑔</m:t>
                      </m:r>
                      <m:r>
                        <a:rPr lang="en-I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820180"/>
                <a:ext cx="307173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63456" y="3348935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From free body D,</a:t>
            </a:r>
            <a:endParaRPr lang="en-IN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15000" y="4429780"/>
                <a:ext cx="1893852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</a:rPr>
                        <m:t>𝐹</m:t>
                      </m:r>
                      <m:r>
                        <a:rPr lang="en-IN" sz="2800" b="0" i="1" smtClean="0">
                          <a:latin typeface="Cambria Math"/>
                        </a:rPr>
                        <m:t>=981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29780"/>
                <a:ext cx="189385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38800" y="5191780"/>
                <a:ext cx="245689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</a:rPr>
                        <m:t>𝑃</m:t>
                      </m:r>
                      <m:r>
                        <a:rPr lang="en-IN" sz="2800" b="0" i="1" smtClean="0">
                          <a:latin typeface="Cambria Math"/>
                        </a:rPr>
                        <m:t>=981×2.5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91780"/>
                <a:ext cx="245689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44644" y="5953780"/>
                <a:ext cx="2177134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</a:rPr>
                        <m:t>𝑃</m:t>
                      </m:r>
                      <m:r>
                        <a:rPr lang="en-IN" sz="2800" b="0" i="1" smtClean="0">
                          <a:latin typeface="Cambria Math"/>
                        </a:rPr>
                        <m:t>=2450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W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644" y="5953780"/>
                <a:ext cx="217713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0062" y="502258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400 g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355850" y="502952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r>
              <a:rPr lang="en-IN" dirty="0" smtClean="0"/>
              <a:t>00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67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3A22-2F0E-4D14-B31D-9A7568755B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381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70C0"/>
                </a:solidFill>
              </a:rPr>
              <a:t>b) Uniformly Accelerated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0" y="933477"/>
                <a:ext cx="2171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m</m:t>
                      </m:r>
                      <m:r>
                        <a:rPr lang="en-IN" b="0" i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IN" b="0" i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933477"/>
                <a:ext cx="217136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86200" y="1545804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free body C,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13819" y="2007469"/>
                <a:ext cx="2324803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↓</m:t>
                      </m:r>
                      <m:r>
                        <m:rPr>
                          <m:sty m:val="p"/>
                        </m:rPr>
                        <a:rPr lang="en-IN" i="1"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n-IN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19" y="2007469"/>
                <a:ext cx="2324803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13818" y="4648200"/>
                <a:ext cx="3421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𝐹</m:t>
                      </m:r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r>
                        <a:rPr lang="en-IN" b="0" i="1" smtClean="0">
                          <a:latin typeface="Cambria Math"/>
                        </a:rPr>
                        <m:t>𝑇</m:t>
                      </m:r>
                      <m:r>
                        <a:rPr lang="en-IN" b="0" i="1" smtClean="0">
                          <a:latin typeface="Cambria Math"/>
                        </a:rPr>
                        <m:t>−300</m:t>
                      </m:r>
                      <m:r>
                        <a:rPr lang="en-IN" b="0" i="1" smtClean="0">
                          <a:latin typeface="Cambria Math"/>
                        </a:rPr>
                        <m:t>𝑔</m:t>
                      </m:r>
                      <m:r>
                        <a:rPr lang="en-IN" b="0" i="1" smtClean="0">
                          <a:latin typeface="Cambria Math"/>
                        </a:rPr>
                        <m:t>=300(1)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18" y="4648200"/>
                <a:ext cx="342170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704103" y="3557752"/>
            <a:ext cx="269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free body D,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27682" y="5183833"/>
                <a:ext cx="181838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𝐹</m:t>
                      </m:r>
                      <m:r>
                        <a:rPr lang="en-IN" b="0" i="1" smtClean="0">
                          <a:latin typeface="Cambria Math"/>
                        </a:rPr>
                        <m:t>=1381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82" y="5183833"/>
                <a:ext cx="1818383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7989" y="5616625"/>
                <a:ext cx="2298514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𝑃</m:t>
                      </m:r>
                      <m:r>
                        <a:rPr lang="en-IN" b="0" i="1" smtClean="0">
                          <a:latin typeface="Cambria Math"/>
                        </a:rPr>
                        <m:t>=1381×2.5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89" y="5616625"/>
                <a:ext cx="229851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88834" y="6110585"/>
                <a:ext cx="1890774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𝑃</m:t>
                      </m:r>
                      <m:r>
                        <a:rPr lang="en-IN" b="0" i="1" smtClean="0">
                          <a:latin typeface="Cambria Math"/>
                        </a:rPr>
                        <m:t>=3450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W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34" y="6110585"/>
                <a:ext cx="189077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4" y="1037752"/>
            <a:ext cx="2114084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09600" y="3500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400 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34000" y="762000"/>
                <a:ext cx="3568797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=0.5</m:t>
                      </m:r>
                      <m:r>
                        <m:rPr>
                          <m:sty m:val="p"/>
                        </m:rPr>
                        <a:rPr lang="en-IN">
                          <a:latin typeface="Cambria Math"/>
                        </a:rPr>
                        <m:t>m</m:t>
                      </m:r>
                      <m:r>
                        <a:rPr lang="en-IN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/>
                            </a:rPr>
                            <m:t>s</m:t>
                          </m:r>
                        </m:e>
                        <m:sup>
                          <m:r>
                            <a:rPr lang="en-I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i="1" smtClean="0">
                          <a:latin typeface="Cambria Math"/>
                          <a:ea typeface="Cambria Math"/>
                        </a:rPr>
                        <m:t>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762000"/>
                <a:ext cx="3568797" cy="7838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2600" y="3496270"/>
                <a:ext cx="10089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496270"/>
                <a:ext cx="1008994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97989" y="2538950"/>
                <a:ext cx="33257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</a:rPr>
                        <m:t>400</m:t>
                      </m:r>
                      <m:r>
                        <a:rPr lang="en-IN" i="1" smtClean="0">
                          <a:latin typeface="Cambria Math"/>
                        </a:rPr>
                        <m:t>𝑔</m:t>
                      </m:r>
                      <m:r>
                        <a:rPr lang="en-IN" b="0" i="1" smtClean="0">
                          <a:latin typeface="Cambria Math"/>
                        </a:rPr>
                        <m:t>−</m:t>
                      </m:r>
                      <m:r>
                        <a:rPr lang="en-IN" i="1" smtClean="0">
                          <a:latin typeface="Cambria Math"/>
                        </a:rPr>
                        <m:t>2</m:t>
                      </m:r>
                      <m:r>
                        <a:rPr lang="en-IN" b="0" i="1" smtClean="0">
                          <a:latin typeface="Cambria Math"/>
                        </a:rPr>
                        <m:t>𝑇</m:t>
                      </m:r>
                      <m:r>
                        <a:rPr lang="en-IN" b="0" i="1" smtClean="0">
                          <a:latin typeface="Cambria Math"/>
                        </a:rPr>
                        <m:t>=400 (0.5)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989" y="2538950"/>
                <a:ext cx="3325719" cy="461665"/>
              </a:xfrm>
              <a:prstGeom prst="rect">
                <a:avLst/>
              </a:prstGeom>
              <a:blipFill rotWithShape="1">
                <a:blip r:embed="rId11"/>
                <a:stretch>
                  <a:fillRect r="-183"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50388" y="3000615"/>
                <a:ext cx="1831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𝑇</m:t>
                      </m:r>
                      <m:r>
                        <a:rPr lang="en-IN" b="0" i="1" smtClean="0">
                          <a:latin typeface="Cambria Math"/>
                        </a:rPr>
                        <m:t>=1862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88" y="3000615"/>
                <a:ext cx="1831784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" y="3998563"/>
            <a:ext cx="2859245" cy="24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09600" y="6320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r>
              <a:rPr lang="en-IN" dirty="0" smtClean="0"/>
              <a:t>00 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08865" y="4019417"/>
                <a:ext cx="236404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+</m:t>
                      </m:r>
                      <m:r>
                        <a:rPr lang="en-IN" i="1">
                          <a:latin typeface="Cambria Math"/>
                          <a:ea typeface="Cambria Math"/>
                        </a:rPr>
                        <m:t>↑</m:t>
                      </m:r>
                      <m:r>
                        <m:rPr>
                          <m:sty m:val="p"/>
                        </m:rPr>
                        <a:rPr lang="en-IN" i="1"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n-IN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65" y="4019417"/>
                <a:ext cx="2364045" cy="490840"/>
              </a:xfrm>
              <a:prstGeom prst="rect">
                <a:avLst/>
              </a:prstGeom>
              <a:blipFill rotWithShape="1">
                <a:blip r:embed="rId1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66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6E27-293B-4A03-AB2B-1426E5E7C0C8}" type="datetime1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937" y="459503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spc="-1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Potential Energy</a:t>
            </a:r>
            <a:endParaRPr lang="en-IN" sz="2800" b="1" spc="-1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3400"/>
            <a:ext cx="3281363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598"/>
            <a:ext cx="2947634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6" y="2076107"/>
            <a:ext cx="2064706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4" y="3048000"/>
            <a:ext cx="4057424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3" y="4343399"/>
            <a:ext cx="2947634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Elbow Connector 10"/>
          <p:cNvCxnSpPr/>
          <p:nvPr/>
        </p:nvCxnSpPr>
        <p:spPr>
          <a:xfrm>
            <a:off x="305937" y="2819400"/>
            <a:ext cx="7999863" cy="11430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29199"/>
            <a:ext cx="2346206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1761-B0F9-4EA1-A4E5-427D59F955C5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667000"/>
            <a:ext cx="71945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40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Impulse-Momentum Principle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02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75" y="4419600"/>
            <a:ext cx="3164649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Impulse and Momentum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D9D9-FD60-4F66-9C88-01BF960C26E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838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70C0"/>
                </a:solidFill>
                <a:latin typeface="+mj-lt"/>
              </a:rPr>
              <a:t>This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method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can be used to 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solve problems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involving force, mass, velocity, and time.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2288218" cy="10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6702" y="2590800"/>
            <a:ext cx="8197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where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v</a:t>
            </a:r>
            <a:r>
              <a:rPr lang="en-IN" b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is the linear momentum of the particle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3219515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440" y="4490400"/>
            <a:ext cx="2572138" cy="10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5562600"/>
            <a:ext cx="8439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The </a:t>
            </a:r>
            <a:r>
              <a:rPr lang="en-IN" dirty="0" smtClean="0">
                <a:latin typeface="+mj-lt"/>
              </a:rPr>
              <a:t>integral is </a:t>
            </a:r>
            <a:r>
              <a:rPr lang="en-IN" dirty="0">
                <a:latin typeface="+mj-lt"/>
              </a:rPr>
              <a:t>a vector known as the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linear </a:t>
            </a:r>
            <a:r>
              <a:rPr lang="en-IN" i="1" dirty="0" smtClean="0">
                <a:solidFill>
                  <a:srgbClr val="FF0000"/>
                </a:solidFill>
                <a:latin typeface="+mj-lt"/>
              </a:rPr>
              <a:t>impulse</a:t>
            </a:r>
            <a:r>
              <a:rPr lang="en-IN" dirty="0" smtClean="0">
                <a:latin typeface="+mj-lt"/>
              </a:rPr>
              <a:t>, or </a:t>
            </a:r>
            <a:r>
              <a:rPr lang="en-IN" dirty="0">
                <a:latin typeface="+mj-lt"/>
              </a:rPr>
              <a:t>simply the </a:t>
            </a:r>
            <a:r>
              <a:rPr lang="en-IN" i="1" dirty="0" smtClean="0">
                <a:solidFill>
                  <a:srgbClr val="FF0000"/>
                </a:solidFill>
                <a:latin typeface="+mj-lt"/>
              </a:rPr>
              <a:t>impulse </a:t>
            </a:r>
            <a:r>
              <a:rPr lang="en-IN" dirty="0" smtClean="0">
                <a:latin typeface="+mj-lt"/>
              </a:rPr>
              <a:t>of the force </a:t>
            </a:r>
            <a:r>
              <a:rPr lang="en-IN" b="1" dirty="0" smtClean="0">
                <a:solidFill>
                  <a:srgbClr val="FF0000"/>
                </a:solidFill>
                <a:latin typeface="+mj-lt"/>
              </a:rPr>
              <a:t>F</a:t>
            </a:r>
            <a:r>
              <a:rPr lang="en-IN" dirty="0" smtClean="0">
                <a:latin typeface="+mj-lt"/>
              </a:rPr>
              <a:t> during the interval of time considered.</a:t>
            </a:r>
            <a:endParaRPr lang="en-IN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94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B050"/>
                </a:solidFill>
              </a:rPr>
              <a:t>Newton’ Second Law</a:t>
            </a:r>
            <a:endParaRPr lang="en-IN" sz="3200" b="1" dirty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0BB96-8761-4206-AD52-DDC21D6125C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812" y="10668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If the resultant force acting on a particle is not zero, the </a:t>
            </a:r>
            <a:r>
              <a:rPr lang="en-IN" dirty="0" smtClean="0">
                <a:latin typeface="+mj-lt"/>
              </a:rPr>
              <a:t>particle will </a:t>
            </a:r>
            <a:r>
              <a:rPr lang="en-IN" dirty="0">
                <a:latin typeface="+mj-lt"/>
              </a:rPr>
              <a:t>have an acceleration proportional to the magnitude of the </a:t>
            </a:r>
            <a:r>
              <a:rPr lang="en-IN" dirty="0" smtClean="0">
                <a:latin typeface="+mj-lt"/>
              </a:rPr>
              <a:t>resultant and </a:t>
            </a:r>
            <a:r>
              <a:rPr lang="en-IN" dirty="0">
                <a:latin typeface="+mj-lt"/>
              </a:rPr>
              <a:t>in the direction of this resultant force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12" y="2764169"/>
            <a:ext cx="1756800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904000"/>
            <a:ext cx="1409936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28" y="2584169"/>
            <a:ext cx="1536768" cy="16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" y="4418849"/>
            <a:ext cx="1841547" cy="19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82" y="4200000"/>
            <a:ext cx="4707127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5503313"/>
            <a:ext cx="1675101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59" y="5503312"/>
            <a:ext cx="1520817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3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Rectangular Components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35C-48F3-4225-9C2E-F33F6E4B8D7A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494155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2861233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58" y="3151200"/>
            <a:ext cx="2756251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51200"/>
            <a:ext cx="2726216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75" y="5486400"/>
            <a:ext cx="8746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components of the impulse of the force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are, respectively</a:t>
            </a:r>
            <a:r>
              <a:rPr lang="en-US" dirty="0">
                <a:latin typeface="+mj-lt"/>
              </a:rPr>
              <a:t>, equal to the areas under the curves obtained by </a:t>
            </a:r>
            <a:r>
              <a:rPr lang="en-US" dirty="0" smtClean="0">
                <a:latin typeface="+mj-lt"/>
              </a:rPr>
              <a:t>plotting the </a:t>
            </a:r>
            <a:r>
              <a:rPr lang="en-US" dirty="0">
                <a:latin typeface="+mj-lt"/>
              </a:rPr>
              <a:t>components </a:t>
            </a:r>
            <a:r>
              <a:rPr lang="en-US" i="1" dirty="0" err="1">
                <a:solidFill>
                  <a:srgbClr val="FF0000"/>
                </a:solidFill>
                <a:latin typeface="+mj-lt"/>
              </a:rPr>
              <a:t>F</a:t>
            </a:r>
            <a:r>
              <a:rPr lang="en-US" i="1" baseline="-25000" dirty="0" err="1">
                <a:solidFill>
                  <a:srgbClr val="FF0000"/>
                </a:solidFill>
                <a:latin typeface="+mj-lt"/>
              </a:rPr>
              <a:t>x</a:t>
            </a:r>
            <a:r>
              <a:rPr lang="en-US" i="1" dirty="0">
                <a:latin typeface="+mj-lt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+mj-lt"/>
              </a:rPr>
              <a:t>F</a:t>
            </a:r>
            <a:r>
              <a:rPr lang="en-US" i="1" baseline="-25000" dirty="0" err="1">
                <a:solidFill>
                  <a:srgbClr val="FF0000"/>
                </a:solidFill>
                <a:latin typeface="+mj-lt"/>
              </a:rPr>
              <a:t>y</a:t>
            </a:r>
            <a:r>
              <a:rPr lang="en-US" dirty="0">
                <a:latin typeface="+mj-lt"/>
              </a:rPr>
              <a:t>, and </a:t>
            </a:r>
            <a:r>
              <a:rPr lang="en-US" i="1" dirty="0" err="1">
                <a:solidFill>
                  <a:srgbClr val="FF0000"/>
                </a:solidFill>
                <a:latin typeface="+mj-lt"/>
              </a:rPr>
              <a:t>F</a:t>
            </a:r>
            <a:r>
              <a:rPr lang="en-US" i="1" baseline="-25000" dirty="0" err="1">
                <a:solidFill>
                  <a:srgbClr val="FF0000"/>
                </a:solidFill>
                <a:latin typeface="+mj-lt"/>
              </a:rPr>
              <a:t>z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against </a:t>
            </a:r>
            <a:r>
              <a:rPr lang="en-US" i="1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i="1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37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2BB7-5BBB-41C7-8552-362ACCA5347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In the case of </a:t>
            </a:r>
            <a:r>
              <a:rPr lang="en-IN" dirty="0" smtClean="0">
                <a:latin typeface="+mj-lt"/>
              </a:rPr>
              <a:t>a force 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IN" b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of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constant magnitude and direction</a:t>
            </a:r>
            <a:r>
              <a:rPr lang="en-IN" dirty="0">
                <a:latin typeface="+mj-lt"/>
              </a:rPr>
              <a:t>, the impulse is </a:t>
            </a:r>
            <a:r>
              <a:rPr lang="en-IN" dirty="0" smtClean="0">
                <a:latin typeface="+mj-lt"/>
              </a:rPr>
              <a:t>represented by </a:t>
            </a:r>
            <a:r>
              <a:rPr lang="en-IN" dirty="0">
                <a:latin typeface="+mj-lt"/>
              </a:rPr>
              <a:t>the vector 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IN" baseline="-2500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-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IN" baseline="-250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IN" dirty="0">
                <a:latin typeface="+mj-lt"/>
              </a:rPr>
              <a:t>, which has the same direction as 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F</a:t>
            </a:r>
            <a:endParaRPr lang="en-IN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69399"/>
            <a:ext cx="4782141" cy="576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25146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when a particle is acted upon </a:t>
            </a:r>
            <a:r>
              <a:rPr lang="en-IN" dirty="0" smtClean="0">
                <a:latin typeface="+mj-lt"/>
              </a:rPr>
              <a:t>by a </a:t>
            </a:r>
            <a:r>
              <a:rPr lang="en-IN" dirty="0">
                <a:latin typeface="+mj-lt"/>
              </a:rPr>
              <a:t>force 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F </a:t>
            </a:r>
            <a:r>
              <a:rPr lang="en-IN" dirty="0">
                <a:latin typeface="+mj-lt"/>
              </a:rPr>
              <a:t>during a given time interval, the final momentum </a:t>
            </a:r>
            <a:r>
              <a:rPr lang="en-IN" i="1" dirty="0">
                <a:solidFill>
                  <a:srgbClr val="0070C0"/>
                </a:solidFill>
                <a:latin typeface="+mj-lt"/>
              </a:rPr>
              <a:t>m</a:t>
            </a:r>
            <a:r>
              <a:rPr lang="en-IN" b="1" dirty="0">
                <a:solidFill>
                  <a:srgbClr val="0070C0"/>
                </a:solidFill>
                <a:latin typeface="+mj-lt"/>
              </a:rPr>
              <a:t>v</a:t>
            </a:r>
            <a:r>
              <a:rPr lang="en-IN" baseline="-25000" dirty="0">
                <a:solidFill>
                  <a:srgbClr val="0070C0"/>
                </a:solidFill>
                <a:latin typeface="+mj-lt"/>
              </a:rPr>
              <a:t>2</a:t>
            </a:r>
            <a:r>
              <a:rPr lang="en-IN" baseline="-25000" dirty="0">
                <a:latin typeface="+mj-lt"/>
              </a:rPr>
              <a:t> </a:t>
            </a:r>
            <a:r>
              <a:rPr lang="en-IN" dirty="0">
                <a:latin typeface="+mj-lt"/>
              </a:rPr>
              <a:t>of </a:t>
            </a:r>
            <a:r>
              <a:rPr lang="en-IN" dirty="0" smtClean="0">
                <a:latin typeface="+mj-lt"/>
              </a:rPr>
              <a:t>the particle </a:t>
            </a:r>
            <a:r>
              <a:rPr lang="en-IN" dirty="0">
                <a:latin typeface="+mj-lt"/>
              </a:rPr>
              <a:t>can be obtained by adding </a:t>
            </a:r>
            <a:r>
              <a:rPr lang="en-IN" dirty="0" err="1">
                <a:solidFill>
                  <a:srgbClr val="FF0000"/>
                </a:solidFill>
                <a:latin typeface="+mj-lt"/>
              </a:rPr>
              <a:t>vectorially</a:t>
            </a:r>
            <a:r>
              <a:rPr lang="en-IN" dirty="0">
                <a:latin typeface="+mj-lt"/>
              </a:rPr>
              <a:t> its initial </a:t>
            </a:r>
            <a:r>
              <a:rPr lang="en-IN" dirty="0" smtClean="0">
                <a:latin typeface="+mj-lt"/>
              </a:rPr>
              <a:t>momentum </a:t>
            </a:r>
            <a:r>
              <a:rPr lang="en-IN" i="1" dirty="0" smtClean="0">
                <a:solidFill>
                  <a:srgbClr val="0070C0"/>
                </a:solidFill>
                <a:latin typeface="+mj-lt"/>
              </a:rPr>
              <a:t>m</a:t>
            </a:r>
            <a:r>
              <a:rPr lang="en-IN" b="1" dirty="0" smtClean="0">
                <a:solidFill>
                  <a:srgbClr val="0070C0"/>
                </a:solidFill>
                <a:latin typeface="+mj-lt"/>
              </a:rPr>
              <a:t>v</a:t>
            </a:r>
            <a:r>
              <a:rPr lang="en-IN" baseline="-25000" dirty="0" smtClean="0">
                <a:solidFill>
                  <a:srgbClr val="0070C0"/>
                </a:solidFill>
                <a:latin typeface="+mj-lt"/>
              </a:rPr>
              <a:t>1</a:t>
            </a:r>
            <a:r>
              <a:rPr lang="en-IN" dirty="0" smtClean="0">
                <a:latin typeface="+mj-lt"/>
              </a:rPr>
              <a:t> </a:t>
            </a:r>
            <a:r>
              <a:rPr lang="en-IN" dirty="0">
                <a:latin typeface="+mj-lt"/>
              </a:rPr>
              <a:t>and the impulse of the force 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IN" b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during the time interval considered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3" y="4038599"/>
            <a:ext cx="5403196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00" y="6171561"/>
            <a:ext cx="3672000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3CAB7-AFDA-4A93-961B-E0357B89748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5334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To obtain an </a:t>
            </a:r>
            <a:r>
              <a:rPr lang="en-IN" dirty="0" smtClean="0">
                <a:latin typeface="+mj-lt"/>
              </a:rPr>
              <a:t>analytic solution</a:t>
            </a:r>
            <a:r>
              <a:rPr lang="en-IN" dirty="0">
                <a:latin typeface="+mj-lt"/>
              </a:rPr>
              <a:t>, it is </a:t>
            </a:r>
            <a:r>
              <a:rPr lang="en-IN" dirty="0" smtClean="0">
                <a:latin typeface="+mj-lt"/>
              </a:rPr>
              <a:t>expressed </a:t>
            </a:r>
            <a:r>
              <a:rPr lang="en-IN" dirty="0">
                <a:latin typeface="+mj-lt"/>
              </a:rPr>
              <a:t>by the </a:t>
            </a:r>
            <a:r>
              <a:rPr lang="en-IN" dirty="0" smtClean="0">
                <a:latin typeface="+mj-lt"/>
              </a:rPr>
              <a:t>corresponding component </a:t>
            </a:r>
            <a:r>
              <a:rPr lang="en-IN" dirty="0">
                <a:latin typeface="+mj-lt"/>
              </a:rPr>
              <a:t>equations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92972"/>
            <a:ext cx="3921419" cy="30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4419634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When several forces act on a particle, the impulse of each </a:t>
            </a:r>
            <a:r>
              <a:rPr lang="en-IN" dirty="0" smtClean="0">
                <a:latin typeface="+mj-lt"/>
              </a:rPr>
              <a:t>of the </a:t>
            </a:r>
            <a:r>
              <a:rPr lang="en-IN" dirty="0">
                <a:latin typeface="+mj-lt"/>
              </a:rPr>
              <a:t>forces must be considered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416200"/>
            <a:ext cx="4334400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414-1257-4BBD-BAB9-DA4A98F3B6B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When a problem involves two particles or more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7" y="1219199"/>
            <a:ext cx="4334595" cy="540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19812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If no external force is exerted on the particles or, more </a:t>
            </a:r>
            <a:r>
              <a:rPr lang="en-IN" dirty="0" smtClean="0">
                <a:latin typeface="+mj-lt"/>
              </a:rPr>
              <a:t>generally, if </a:t>
            </a:r>
            <a:r>
              <a:rPr lang="en-IN" dirty="0">
                <a:latin typeface="+mj-lt"/>
              </a:rPr>
              <a:t>the sum of the external forces is zero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81" y="2886075"/>
            <a:ext cx="2440419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34290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+mj-lt"/>
              </a:rPr>
              <a:t>T</a:t>
            </a:r>
            <a:r>
              <a:rPr lang="en-IN" i="1" dirty="0" smtClean="0">
                <a:latin typeface="+mj-lt"/>
              </a:rPr>
              <a:t>he </a:t>
            </a:r>
            <a:r>
              <a:rPr lang="en-IN" i="1" dirty="0">
                <a:latin typeface="+mj-lt"/>
              </a:rPr>
              <a:t>total momentum of the particles is conserved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13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Impulsive Motion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6A06-BACE-40C3-986A-F3D001196CB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512" y="10668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dirty="0">
                <a:latin typeface="+mj-lt"/>
              </a:rPr>
              <a:t>A force acting on a particle during a very short time interval that </a:t>
            </a:r>
            <a:r>
              <a:rPr lang="en-IN" dirty="0" smtClean="0">
                <a:latin typeface="+mj-lt"/>
              </a:rPr>
              <a:t>is large </a:t>
            </a:r>
            <a:r>
              <a:rPr lang="en-IN" dirty="0">
                <a:latin typeface="+mj-lt"/>
              </a:rPr>
              <a:t>enough to produce a definite change in momentum is </a:t>
            </a:r>
            <a:r>
              <a:rPr lang="en-IN" dirty="0" smtClean="0">
                <a:latin typeface="+mj-lt"/>
              </a:rPr>
              <a:t>called an </a:t>
            </a:r>
            <a:r>
              <a:rPr lang="en-IN" i="1" dirty="0">
                <a:solidFill>
                  <a:srgbClr val="0070C0"/>
                </a:solidFill>
                <a:latin typeface="+mj-lt"/>
              </a:rPr>
              <a:t>impulsive force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and the resulting motion is called an </a:t>
            </a:r>
            <a:r>
              <a:rPr lang="en-IN" i="1" dirty="0" smtClean="0">
                <a:solidFill>
                  <a:srgbClr val="0070C0"/>
                </a:solidFill>
                <a:latin typeface="+mj-lt"/>
              </a:rPr>
              <a:t>impulsive motion</a:t>
            </a:r>
            <a:endParaRPr lang="en-IN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5569586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0512" y="4209871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i="1" dirty="0" err="1">
                <a:solidFill>
                  <a:srgbClr val="FF0000"/>
                </a:solidFill>
                <a:latin typeface="+mj-lt"/>
              </a:rPr>
              <a:t>Nonimpulsive</a:t>
            </a:r>
            <a:r>
              <a:rPr lang="en-IN" i="1" dirty="0">
                <a:latin typeface="+mj-lt"/>
              </a:rPr>
              <a:t> </a:t>
            </a:r>
            <a:r>
              <a:rPr lang="en-IN" i="1" dirty="0" smtClean="0">
                <a:latin typeface="+mj-lt"/>
              </a:rPr>
              <a:t>forces </a:t>
            </a:r>
            <a:r>
              <a:rPr lang="en-IN" dirty="0" smtClean="0">
                <a:latin typeface="+mj-lt"/>
              </a:rPr>
              <a:t>include </a:t>
            </a:r>
            <a:r>
              <a:rPr lang="en-IN" dirty="0">
                <a:latin typeface="+mj-lt"/>
              </a:rPr>
              <a:t>the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weight</a:t>
            </a:r>
            <a:r>
              <a:rPr lang="en-IN" dirty="0">
                <a:latin typeface="+mj-lt"/>
              </a:rPr>
              <a:t> of the body, the </a:t>
            </a:r>
            <a:r>
              <a:rPr lang="en-IN" dirty="0" smtClean="0">
                <a:latin typeface="+mj-lt"/>
              </a:rPr>
              <a:t>force exerted </a:t>
            </a:r>
            <a:r>
              <a:rPr lang="en-IN" dirty="0">
                <a:latin typeface="+mj-lt"/>
              </a:rPr>
              <a:t>by a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spring</a:t>
            </a:r>
            <a:r>
              <a:rPr lang="en-IN" dirty="0">
                <a:latin typeface="+mj-lt"/>
              </a:rPr>
              <a:t>, or </a:t>
            </a:r>
            <a:r>
              <a:rPr lang="en-IN" dirty="0" smtClean="0">
                <a:latin typeface="+mj-lt"/>
              </a:rPr>
              <a:t>any other </a:t>
            </a:r>
            <a:r>
              <a:rPr lang="en-IN" dirty="0">
                <a:latin typeface="+mj-lt"/>
              </a:rPr>
              <a:t>force which is known</a:t>
            </a:r>
            <a:r>
              <a:rPr lang="en-IN" i="1" dirty="0">
                <a:latin typeface="+mj-lt"/>
              </a:rPr>
              <a:t> </a:t>
            </a:r>
            <a:r>
              <a:rPr lang="en-IN" dirty="0">
                <a:latin typeface="+mj-lt"/>
              </a:rPr>
              <a:t>to be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small</a:t>
            </a:r>
            <a:r>
              <a:rPr lang="en-IN" dirty="0">
                <a:latin typeface="+mj-lt"/>
              </a:rPr>
              <a:t> compared with an </a:t>
            </a:r>
            <a:r>
              <a:rPr lang="en-IN" dirty="0" smtClean="0">
                <a:latin typeface="+mj-lt"/>
              </a:rPr>
              <a:t>impulsive force</a:t>
            </a:r>
            <a:endParaRPr lang="en-IN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0193" y="5399217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dirty="0">
                <a:latin typeface="+mj-lt"/>
              </a:rPr>
              <a:t>Unknown </a:t>
            </a:r>
            <a:r>
              <a:rPr lang="en-IN" dirty="0">
                <a:solidFill>
                  <a:srgbClr val="0070C0"/>
                </a:solidFill>
                <a:latin typeface="+mj-lt"/>
              </a:rPr>
              <a:t>reactions</a:t>
            </a:r>
            <a:r>
              <a:rPr lang="en-IN" dirty="0">
                <a:latin typeface="+mj-lt"/>
              </a:rPr>
              <a:t> may or may not be impulsive; </a:t>
            </a:r>
            <a:r>
              <a:rPr lang="en-IN" dirty="0" smtClean="0">
                <a:latin typeface="+mj-lt"/>
              </a:rPr>
              <a:t>their impulses </a:t>
            </a:r>
            <a:r>
              <a:rPr lang="en-IN" dirty="0">
                <a:latin typeface="+mj-lt"/>
              </a:rPr>
              <a:t>should therefore be included </a:t>
            </a:r>
            <a:r>
              <a:rPr lang="en-IN" dirty="0" smtClean="0">
                <a:latin typeface="+mj-lt"/>
              </a:rPr>
              <a:t>as </a:t>
            </a:r>
            <a:r>
              <a:rPr lang="en-IN" dirty="0">
                <a:latin typeface="+mj-lt"/>
              </a:rPr>
              <a:t>long as </a:t>
            </a:r>
            <a:r>
              <a:rPr lang="en-IN" dirty="0" smtClean="0">
                <a:latin typeface="+mj-lt"/>
              </a:rPr>
              <a:t>they have </a:t>
            </a:r>
            <a:r>
              <a:rPr lang="en-IN" dirty="0">
                <a:latin typeface="+mj-lt"/>
              </a:rPr>
              <a:t>not been proved negligible</a:t>
            </a:r>
          </a:p>
        </p:txBody>
      </p:sp>
    </p:spTree>
    <p:extLst>
      <p:ext uri="{BB962C8B-B14F-4D97-AF65-F5344CB8AC3E}">
        <p14:creationId xmlns:p14="http://schemas.microsoft.com/office/powerpoint/2010/main" val="5316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B938-33A2-46DD-9145-A105A04284F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50" y="5334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dirty="0">
                <a:latin typeface="+mj-lt"/>
              </a:rPr>
              <a:t>In the case of the impulsive motion of several particles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3830400" cy="648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50" y="17526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dirty="0">
                <a:latin typeface="+mj-lt"/>
              </a:rPr>
              <a:t>If </a:t>
            </a:r>
            <a:r>
              <a:rPr lang="en-IN" dirty="0" smtClean="0">
                <a:latin typeface="+mj-lt"/>
              </a:rPr>
              <a:t>all the </a:t>
            </a:r>
            <a:r>
              <a:rPr lang="en-IN" dirty="0">
                <a:latin typeface="+mj-lt"/>
              </a:rPr>
              <a:t>external forces acting on the various particles </a:t>
            </a:r>
            <a:r>
              <a:rPr lang="en-IN" dirty="0" smtClean="0">
                <a:latin typeface="+mj-lt"/>
              </a:rPr>
              <a:t>are </a:t>
            </a:r>
            <a:r>
              <a:rPr lang="en-IN" dirty="0" err="1" smtClean="0">
                <a:latin typeface="+mj-lt"/>
              </a:rPr>
              <a:t>nonimpulsive</a:t>
            </a:r>
            <a:endParaRPr lang="en-IN" dirty="0">
              <a:latin typeface="+mj-lt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09963"/>
            <a:ext cx="2639414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6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 1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E209-72BF-477F-8456-F9B57A43933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5670000" cy="22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" y="10668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An automobile weighing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1800 kg </a:t>
            </a:r>
            <a:r>
              <a:rPr lang="en-IN" sz="2800" dirty="0">
                <a:latin typeface="+mj-lt"/>
              </a:rPr>
              <a:t>is driven down a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5°</a:t>
            </a:r>
            <a:r>
              <a:rPr lang="en-IN" sz="2800" dirty="0">
                <a:latin typeface="+mj-lt"/>
              </a:rPr>
              <a:t> incline at a speed </a:t>
            </a:r>
            <a:r>
              <a:rPr lang="en-IN" sz="2800" dirty="0" smtClean="0">
                <a:latin typeface="+mj-lt"/>
              </a:rPr>
              <a:t>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100 km/h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when the brakes are applied, causing a constant total braking </a:t>
            </a:r>
            <a:r>
              <a:rPr lang="en-IN" sz="2800" dirty="0" smtClean="0">
                <a:latin typeface="+mj-lt"/>
              </a:rPr>
              <a:t>force (applied </a:t>
            </a:r>
            <a:r>
              <a:rPr lang="en-IN" sz="2800" dirty="0">
                <a:latin typeface="+mj-lt"/>
              </a:rPr>
              <a:t>by the road on the tires)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7000 N</a:t>
            </a:r>
            <a:r>
              <a:rPr lang="en-IN" sz="2800" dirty="0" smtClean="0">
                <a:latin typeface="+mj-lt"/>
              </a:rPr>
              <a:t>. </a:t>
            </a:r>
            <a:r>
              <a:rPr lang="en-IN" sz="2800" dirty="0">
                <a:latin typeface="+mj-lt"/>
              </a:rPr>
              <a:t>Determine the time </a:t>
            </a:r>
            <a:r>
              <a:rPr lang="en-IN" sz="2800" dirty="0" smtClean="0">
                <a:latin typeface="+mj-lt"/>
              </a:rPr>
              <a:t>required for </a:t>
            </a:r>
            <a:r>
              <a:rPr lang="en-IN" sz="2800" dirty="0">
                <a:latin typeface="+mj-lt"/>
              </a:rPr>
              <a:t>the automobile to come to a stop.</a:t>
            </a:r>
          </a:p>
        </p:txBody>
      </p:sp>
      <p:sp>
        <p:nvSpPr>
          <p:cNvPr id="8" name="Rectangle 7"/>
          <p:cNvSpPr/>
          <p:nvPr/>
        </p:nvSpPr>
        <p:spPr>
          <a:xfrm>
            <a:off x="6521889" y="6096000"/>
            <a:ext cx="1771639" cy="5232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+mj-lt"/>
              </a:rPr>
              <a:t>t </a:t>
            </a:r>
            <a:r>
              <a:rPr lang="en-IN" sz="2800" dirty="0">
                <a:latin typeface="+mj-lt"/>
              </a:rPr>
              <a:t>= </a:t>
            </a:r>
            <a:r>
              <a:rPr lang="en-IN" sz="2800" dirty="0" smtClean="0">
                <a:latin typeface="+mj-lt"/>
              </a:rPr>
              <a:t>9.16 s 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68-E2BC-4E51-B721-576D829FC47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8" y="1128712"/>
            <a:ext cx="8724197" cy="21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1981200" cy="762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Solution 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0800" y="3505200"/>
                <a:ext cx="383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800" i="1"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n-IN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1">
                              <a:latin typeface="Cambria Math"/>
                              <a:ea typeface="Cambria Math"/>
                            </a:rPr>
                            <m:t>𝐈𝐦𝐩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1−2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i="1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505200"/>
                <a:ext cx="383848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9825" y="4267200"/>
                <a:ext cx="45304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  <a:ea typeface="Cambria Math"/>
                            </a:rPr>
                            <m:t>W</m:t>
                          </m:r>
                          <m:func>
                            <m:funcPr>
                              <m:ctrlP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5°</m:t>
                              </m:r>
                            </m:e>
                          </m:func>
                        </m:e>
                      </m:d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𝐹𝑡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5" y="4267200"/>
                <a:ext cx="453040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4876800"/>
                <a:ext cx="7809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800" b="0" dirty="0" smtClean="0">
                    <a:ea typeface="Cambria Math"/>
                  </a:rPr>
                  <a:t>1800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  <a:ea typeface="Cambria Math"/>
                      </a:rPr>
                      <m:t>×27.32+</m:t>
                    </m:r>
                    <m:d>
                      <m:dPr>
                        <m:ctrlPr>
                          <a:rPr lang="en-IN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sz="2800" b="0" i="0" smtClean="0">
                            <a:latin typeface="Cambria Math"/>
                            <a:ea typeface="Cambria Math"/>
                          </a:rPr>
                          <m:t>1800</m:t>
                        </m:r>
                        <m:r>
                          <a:rPr lang="en-I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IN" sz="2800" b="0" i="0" smtClean="0">
                            <a:latin typeface="Cambria Math"/>
                            <a:ea typeface="Cambria Math"/>
                          </a:rPr>
                          <m:t>9.81</m:t>
                        </m:r>
                        <m:func>
                          <m:funcPr>
                            <m:ctrlPr>
                              <a:rPr lang="en-IN" sz="28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sz="2800" b="0" i="0" smtClean="0">
                                <a:latin typeface="Cambria Math"/>
                                <a:ea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IN" sz="2800" b="0" i="1" smtClean="0">
                                <a:latin typeface="Cambria Math"/>
                                <a:ea typeface="Cambria Math"/>
                              </a:rPr>
                              <m:t>5°</m:t>
                            </m:r>
                          </m:e>
                        </m:func>
                      </m:e>
                    </m:d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−7000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6800"/>
                <a:ext cx="7809061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639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38600" y="5692170"/>
                <a:ext cx="2455416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</a:rPr>
                        <m:t>𝑡</m:t>
                      </m:r>
                      <m:r>
                        <a:rPr lang="en-IN" sz="2800" b="0" i="1" smtClean="0">
                          <a:latin typeface="Cambria Math"/>
                        </a:rPr>
                        <m:t>=9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seconds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92170"/>
                <a:ext cx="245541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9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44C9-5575-4C8F-9A82-9BCDD7CAE58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 2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76237" y="11430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120-g </a:t>
            </a:r>
            <a:r>
              <a:rPr lang="en-IN" sz="2800" dirty="0">
                <a:latin typeface="+mj-lt"/>
              </a:rPr>
              <a:t>baseball is pitched with a velocity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24 m/s </a:t>
            </a:r>
            <a:r>
              <a:rPr lang="en-IN" sz="2800" dirty="0">
                <a:latin typeface="+mj-lt"/>
              </a:rPr>
              <a:t>toward a batter. </a:t>
            </a:r>
            <a:r>
              <a:rPr lang="en-IN" sz="2800" dirty="0" smtClean="0">
                <a:latin typeface="+mj-lt"/>
              </a:rPr>
              <a:t>After the </a:t>
            </a:r>
            <a:r>
              <a:rPr lang="en-IN" sz="2800" dirty="0">
                <a:latin typeface="+mj-lt"/>
              </a:rPr>
              <a:t>ball is hit by the bat </a:t>
            </a:r>
            <a:r>
              <a:rPr lang="en-IN" sz="2800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en-IN" sz="2800" dirty="0">
                <a:latin typeface="+mj-lt"/>
              </a:rPr>
              <a:t>, it has a velocity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36 m/s </a:t>
            </a:r>
            <a:r>
              <a:rPr lang="en-IN" sz="2800" dirty="0">
                <a:latin typeface="+mj-lt"/>
              </a:rPr>
              <a:t>in the </a:t>
            </a:r>
            <a:r>
              <a:rPr lang="en-IN" sz="2800" dirty="0" smtClean="0">
                <a:latin typeface="+mj-lt"/>
              </a:rPr>
              <a:t>direction shown</a:t>
            </a:r>
            <a:r>
              <a:rPr lang="en-IN" sz="2800" dirty="0">
                <a:latin typeface="+mj-lt"/>
              </a:rPr>
              <a:t>. If the bat and ball are in contact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0.015 s</a:t>
            </a:r>
            <a:r>
              <a:rPr lang="en-IN" sz="2800" dirty="0">
                <a:latin typeface="+mj-lt"/>
              </a:rPr>
              <a:t>, determine the </a:t>
            </a:r>
            <a:r>
              <a:rPr lang="en-IN" sz="2800" dirty="0" smtClean="0">
                <a:latin typeface="+mj-lt"/>
              </a:rPr>
              <a:t>average impulsive </a:t>
            </a:r>
            <a:r>
              <a:rPr lang="en-IN" sz="2800" dirty="0">
                <a:latin typeface="+mj-lt"/>
              </a:rPr>
              <a:t>force exerted on the ball during the impact.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20655"/>
            <a:ext cx="4229526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38800" y="415772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36 m/s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071937" y="626454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24 m/s</a:t>
            </a:r>
            <a:endParaRPr lang="en-IN" sz="2000" dirty="0"/>
          </a:p>
        </p:txBody>
      </p:sp>
      <p:sp>
        <p:nvSpPr>
          <p:cNvPr id="11" name="Rectangle 10"/>
          <p:cNvSpPr/>
          <p:nvPr/>
        </p:nvSpPr>
        <p:spPr>
          <a:xfrm>
            <a:off x="6934200" y="5634335"/>
            <a:ext cx="1697901" cy="46166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  <a:latin typeface="+mj-lt"/>
              </a:rPr>
              <a:t>F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= 452 </a:t>
            </a:r>
            <a:r>
              <a:rPr lang="en-IN" dirty="0" err="1" smtClean="0">
                <a:solidFill>
                  <a:srgbClr val="0070C0"/>
                </a:solidFill>
                <a:latin typeface="+mj-lt"/>
              </a:rPr>
              <a:t>kN</a:t>
            </a:r>
            <a:r>
              <a:rPr lang="en-IN" dirty="0" smtClean="0">
                <a:solidFill>
                  <a:srgbClr val="0070C0"/>
                </a:solidFill>
                <a:latin typeface="+mj-lt"/>
              </a:rPr>
              <a:t> </a:t>
            </a:r>
            <a:endParaRPr lang="en-IN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4200" y="4415135"/>
            <a:ext cx="2236510" cy="46166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IN" dirty="0" err="1" smtClean="0">
                <a:latin typeface="+mj-lt"/>
              </a:rPr>
              <a:t>F</a:t>
            </a:r>
            <a:r>
              <a:rPr lang="en-IN" baseline="-25000" dirty="0" err="1" smtClean="0">
                <a:latin typeface="+mj-lt"/>
              </a:rPr>
              <a:t>x</a:t>
            </a:r>
            <a:r>
              <a:rPr lang="en-IN" dirty="0" smtClean="0">
                <a:latin typeface="+mj-lt"/>
              </a:rPr>
              <a:t>= +185.1 </a:t>
            </a:r>
            <a:r>
              <a:rPr lang="en-IN" dirty="0" err="1" smtClean="0">
                <a:latin typeface="+mj-lt"/>
              </a:rPr>
              <a:t>kN</a:t>
            </a:r>
            <a:r>
              <a:rPr lang="en-IN" dirty="0" smtClean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589822"/>
            <a:ext cx="2236510" cy="46166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IN" dirty="0" err="1" smtClean="0">
                <a:latin typeface="+mj-lt"/>
              </a:rPr>
              <a:t>F</a:t>
            </a:r>
            <a:r>
              <a:rPr lang="en-IN" baseline="-25000" dirty="0" err="1" smtClean="0">
                <a:latin typeface="+mj-lt"/>
              </a:rPr>
              <a:t>y</a:t>
            </a:r>
            <a:r>
              <a:rPr lang="en-IN" dirty="0" smtClean="0">
                <a:latin typeface="+mj-lt"/>
              </a:rPr>
              <a:t>= +412.6 </a:t>
            </a:r>
            <a:r>
              <a:rPr lang="en-IN" dirty="0" err="1" smtClean="0">
                <a:latin typeface="+mj-lt"/>
              </a:rPr>
              <a:t>kN</a:t>
            </a:r>
            <a:r>
              <a:rPr lang="en-IN" dirty="0" smtClean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35" y="6207424"/>
            <a:ext cx="1205453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5F08-ECAA-418A-895E-4C0B8947457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7032430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1981200" cy="762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Solution 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3300" y="3759381"/>
                <a:ext cx="383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sz="2800" i="1">
                          <a:latin typeface="Cambria Math"/>
                          <a:ea typeface="Cambria Math"/>
                        </a:rPr>
                        <m:t>Σ</m:t>
                      </m:r>
                      <m:sSub>
                        <m:sSubPr>
                          <m:ctrlPr>
                            <a:rPr lang="en-IN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1">
                              <a:latin typeface="Cambria Math"/>
                              <a:ea typeface="Cambria Math"/>
                            </a:rPr>
                            <m:t>𝐈𝐦𝐩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1−2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i="1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1" i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00" y="3759381"/>
                <a:ext cx="383848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8800" y="4714218"/>
                <a:ext cx="43937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40°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14218"/>
                <a:ext cx="439370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6700" y="419100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  <a:cs typeface="Times New Roman" pitchFamily="18" charset="0"/>
              </a:rPr>
              <a:t>x- component</a:t>
            </a:r>
            <a:endParaRPr lang="en-IN" sz="2800" dirty="0">
              <a:solidFill>
                <a:srgbClr val="FF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8325" y="5389838"/>
                <a:ext cx="7023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−120×24+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×0.015=120×36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40°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25" y="5389838"/>
                <a:ext cx="7023269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52800" y="6029980"/>
                <a:ext cx="2447145" cy="523220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I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412.6 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  <a:ea typeface="Cambria Math"/>
                        </a:rPr>
                        <m:t>kN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029980"/>
                <a:ext cx="244714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1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Rectangular Components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F84A2-44A1-47E9-ABC3-0C4C81C6801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720725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091" y="2743200"/>
            <a:ext cx="5934141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10567"/>
            <a:ext cx="5922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6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1D8F-4F08-4EAA-9D47-E837782273E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513818"/>
                <a:ext cx="362721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0+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𝑚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40°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13818"/>
                <a:ext cx="3627211" cy="5572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95275" y="679727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cs typeface="Times New Roman" pitchFamily="18" charset="0"/>
              </a:rPr>
              <a:t>y</a:t>
            </a:r>
            <a:r>
              <a:rPr lang="en-IN" sz="2800" dirty="0" smtClean="0">
                <a:solidFill>
                  <a:srgbClr val="FF0000"/>
                </a:solidFill>
                <a:cs typeface="Times New Roman" pitchFamily="18" charset="0"/>
              </a:rPr>
              <a:t>- component</a:t>
            </a:r>
            <a:endParaRPr lang="en-IN" sz="2800" dirty="0">
              <a:solidFill>
                <a:srgbClr val="FF0000"/>
              </a:solidFill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2203706"/>
                <a:ext cx="5861541" cy="557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0+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×0.015=120</m:t>
                      </m:r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36×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40°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03706"/>
                <a:ext cx="5861541" cy="5572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94553" y="2971800"/>
                <a:ext cx="2457724" cy="557204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n-I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185.1 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  <a:ea typeface="Cambria Math"/>
                        </a:rPr>
                        <m:t>kN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53" y="2971800"/>
                <a:ext cx="2457724" cy="5572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1273" y="3810000"/>
                <a:ext cx="2719206" cy="96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  <a:ea typeface="Cambria Math"/>
                        </a:rPr>
                        <m:t>F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IN" sz="28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273" y="3810000"/>
                <a:ext cx="2719206" cy="969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55210" y="5095220"/>
                <a:ext cx="2051331" cy="523220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en-IN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452 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  <a:ea typeface="Cambria Math"/>
                        </a:rPr>
                        <m:t>kN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210" y="5095220"/>
                <a:ext cx="2051331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8" y="5062800"/>
            <a:ext cx="1483634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7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9937-A6F4-4259-8A37-22EF10B320F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 3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04800" y="99060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10-kg</a:t>
            </a:r>
            <a:r>
              <a:rPr lang="en-IN" sz="2800" dirty="0">
                <a:latin typeface="+mj-lt"/>
              </a:rPr>
              <a:t> package drops from a chute into a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25-kg</a:t>
            </a:r>
            <a:r>
              <a:rPr lang="en-IN" sz="2800" dirty="0">
                <a:latin typeface="+mj-lt"/>
              </a:rPr>
              <a:t> cart with a velocity of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3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m/s</a:t>
            </a:r>
            <a:r>
              <a:rPr lang="en-IN" sz="2800" dirty="0" smtClean="0">
                <a:latin typeface="+mj-lt"/>
              </a:rPr>
              <a:t>. Knowing </a:t>
            </a:r>
            <a:r>
              <a:rPr lang="en-IN" sz="2800" dirty="0">
                <a:latin typeface="+mj-lt"/>
              </a:rPr>
              <a:t>that the cart is initially at rest and can roll freely, determine (</a:t>
            </a:r>
            <a:r>
              <a:rPr lang="en-IN" sz="2800" i="1" dirty="0">
                <a:latin typeface="+mj-lt"/>
              </a:rPr>
              <a:t>a</a:t>
            </a:r>
            <a:r>
              <a:rPr lang="en-IN" sz="2800" dirty="0">
                <a:latin typeface="+mj-lt"/>
              </a:rPr>
              <a:t>) </a:t>
            </a:r>
            <a:r>
              <a:rPr lang="en-IN" sz="2800" dirty="0" smtClean="0">
                <a:latin typeface="+mj-lt"/>
              </a:rPr>
              <a:t>the final </a:t>
            </a:r>
            <a:r>
              <a:rPr lang="en-IN" sz="2800" dirty="0">
                <a:latin typeface="+mj-lt"/>
              </a:rPr>
              <a:t>velocity of the cart, (</a:t>
            </a:r>
            <a:r>
              <a:rPr lang="en-IN" sz="2800" i="1" dirty="0">
                <a:latin typeface="+mj-lt"/>
              </a:rPr>
              <a:t>b</a:t>
            </a:r>
            <a:r>
              <a:rPr lang="en-IN" sz="2800" dirty="0">
                <a:latin typeface="+mj-lt"/>
              </a:rPr>
              <a:t>) the impulse exerted by the cart on the package</a:t>
            </a:r>
            <a:r>
              <a:rPr lang="en-IN" sz="2800" dirty="0" smtClean="0">
                <a:latin typeface="+mj-lt"/>
              </a:rPr>
              <a:t>, (</a:t>
            </a:r>
            <a:r>
              <a:rPr lang="en-IN" sz="2800" i="1" dirty="0">
                <a:latin typeface="+mj-lt"/>
              </a:rPr>
              <a:t>c</a:t>
            </a:r>
            <a:r>
              <a:rPr lang="en-IN" sz="2800" dirty="0">
                <a:latin typeface="+mj-lt"/>
              </a:rPr>
              <a:t>) the fraction of the initial energy lost in the impact.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68268"/>
            <a:ext cx="4266000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495800" y="4114800"/>
            <a:ext cx="2819400" cy="76200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>
                <a:solidFill>
                  <a:schemeClr val="tx1"/>
                </a:solidFill>
              </a:rPr>
              <a:t>(a) v</a:t>
            </a:r>
            <a:r>
              <a:rPr lang="en-IN" sz="2400" baseline="-25000" dirty="0" smtClean="0">
                <a:solidFill>
                  <a:schemeClr val="tx1"/>
                </a:solidFill>
              </a:rPr>
              <a:t>2</a:t>
            </a:r>
            <a:r>
              <a:rPr lang="en-IN" sz="2400" dirty="0" smtClean="0">
                <a:solidFill>
                  <a:schemeClr val="tx1"/>
                </a:solidFill>
              </a:rPr>
              <a:t> = 0.742 m/s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56" y="5137451"/>
            <a:ext cx="3974144" cy="3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19600" y="5049273"/>
            <a:ext cx="4495800" cy="461665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latin typeface="+mj-lt"/>
              </a:rPr>
              <a:t>(b) </a:t>
            </a:r>
            <a:endParaRPr lang="en-IN" dirty="0"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95800" y="5638800"/>
            <a:ext cx="4419599" cy="76200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>
                <a:solidFill>
                  <a:schemeClr val="tx1"/>
                </a:solidFill>
              </a:rPr>
              <a:t>(c) The fraction of energy lost = 0.786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5F47-47DF-47FC-9478-F0EC33053078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81000"/>
            <a:ext cx="1981200" cy="762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Solution 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914400"/>
            <a:ext cx="8539600" cy="13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2260687"/>
            <a:ext cx="8506795" cy="4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4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C551-7D7D-417B-94AD-AD8F67D6EED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48400"/>
            <a:ext cx="8927815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76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39782-B18D-4145-8759-F6F12867280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89" y="762000"/>
            <a:ext cx="8889359" cy="20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57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Tangential and Normal Components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28A5-E0F1-4E00-837E-1FAC605649B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011945" cy="28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1066800"/>
            <a:ext cx="8316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Resolving the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forces</a:t>
            </a:r>
            <a:r>
              <a:rPr lang="en-IN" dirty="0">
                <a:latin typeface="+mj-lt"/>
              </a:rPr>
              <a:t> and </a:t>
            </a:r>
            <a:r>
              <a:rPr lang="en-IN" dirty="0" smtClean="0">
                <a:latin typeface="+mj-lt"/>
              </a:rPr>
              <a:t>the 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acceleration</a:t>
            </a:r>
            <a:r>
              <a:rPr lang="en-IN" dirty="0" smtClean="0">
                <a:latin typeface="+mj-lt"/>
              </a:rPr>
              <a:t> </a:t>
            </a:r>
            <a:r>
              <a:rPr lang="en-IN" dirty="0">
                <a:latin typeface="+mj-lt"/>
              </a:rPr>
              <a:t>of the particle into components along the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tangent</a:t>
            </a:r>
            <a:r>
              <a:rPr lang="en-IN" dirty="0">
                <a:latin typeface="+mj-lt"/>
              </a:rPr>
              <a:t> to </a:t>
            </a:r>
            <a:r>
              <a:rPr lang="en-IN" dirty="0" smtClean="0">
                <a:latin typeface="+mj-lt"/>
              </a:rPr>
              <a:t>the path </a:t>
            </a:r>
            <a:r>
              <a:rPr lang="en-IN" dirty="0">
                <a:latin typeface="+mj-lt"/>
              </a:rPr>
              <a:t>(in the direction of motion) and the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normal</a:t>
            </a:r>
            <a:r>
              <a:rPr lang="en-IN" dirty="0">
                <a:latin typeface="+mj-lt"/>
              </a:rPr>
              <a:t> (toward the inside </a:t>
            </a:r>
            <a:r>
              <a:rPr lang="en-IN" dirty="0" smtClean="0">
                <a:latin typeface="+mj-lt"/>
              </a:rPr>
              <a:t>of the </a:t>
            </a:r>
            <a:r>
              <a:rPr lang="en-IN" dirty="0">
                <a:latin typeface="+mj-lt"/>
              </a:rPr>
              <a:t>path)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65" y="4980242"/>
            <a:ext cx="3988800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638800"/>
            <a:ext cx="4254543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5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Dynamic Equilibrium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C554-F9FF-48A4-955A-902C6D399CA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4" y="457200"/>
            <a:ext cx="2738055" cy="27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6" y="1676400"/>
            <a:ext cx="2889733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" y="3581400"/>
            <a:ext cx="4081324" cy="27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91000" y="3369080"/>
            <a:ext cx="480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tangential</a:t>
            </a:r>
            <a:r>
              <a:rPr lang="en-IN" dirty="0"/>
              <a:t> component </a:t>
            </a:r>
            <a:r>
              <a:rPr lang="en-IN" dirty="0" smtClean="0"/>
              <a:t>of the </a:t>
            </a:r>
            <a:r>
              <a:rPr lang="en-IN" dirty="0"/>
              <a:t>inertia vector provides a </a:t>
            </a:r>
            <a:r>
              <a:rPr lang="en-IN" dirty="0">
                <a:solidFill>
                  <a:srgbClr val="0070C0"/>
                </a:solidFill>
              </a:rPr>
              <a:t>measure of the resistance</a:t>
            </a:r>
            <a:r>
              <a:rPr lang="en-IN" dirty="0"/>
              <a:t> the </a:t>
            </a:r>
            <a:r>
              <a:rPr lang="en-IN" dirty="0" smtClean="0"/>
              <a:t>particle offers </a:t>
            </a:r>
            <a:r>
              <a:rPr lang="en-IN" dirty="0"/>
              <a:t>to a </a:t>
            </a:r>
            <a:r>
              <a:rPr lang="en-IN" dirty="0">
                <a:solidFill>
                  <a:srgbClr val="0070C0"/>
                </a:solidFill>
              </a:rPr>
              <a:t>change in </a:t>
            </a:r>
            <a:r>
              <a:rPr lang="en-IN" dirty="0" smtClean="0">
                <a:solidFill>
                  <a:srgbClr val="0070C0"/>
                </a:solidFill>
              </a:rPr>
              <a:t>speed</a:t>
            </a:r>
            <a:endParaRPr lang="en-IN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dirty="0" smtClean="0"/>
              <a:t>The </a:t>
            </a:r>
            <a:r>
              <a:rPr lang="en-IN" dirty="0" smtClean="0">
                <a:solidFill>
                  <a:srgbClr val="0070C0"/>
                </a:solidFill>
              </a:rPr>
              <a:t>normal</a:t>
            </a:r>
            <a:r>
              <a:rPr lang="en-IN" dirty="0" smtClean="0"/>
              <a:t> component </a:t>
            </a:r>
            <a:r>
              <a:rPr lang="en-IN" dirty="0"/>
              <a:t>(also </a:t>
            </a:r>
            <a:r>
              <a:rPr lang="en-IN" dirty="0" smtClean="0"/>
              <a:t>called </a:t>
            </a:r>
            <a:r>
              <a:rPr lang="en-IN" i="1" dirty="0" smtClean="0"/>
              <a:t>centrifugal </a:t>
            </a:r>
            <a:r>
              <a:rPr lang="en-IN" i="1" dirty="0"/>
              <a:t>force</a:t>
            </a:r>
            <a:r>
              <a:rPr lang="en-IN" dirty="0"/>
              <a:t>) represents the </a:t>
            </a:r>
            <a:r>
              <a:rPr lang="en-IN" dirty="0">
                <a:solidFill>
                  <a:srgbClr val="0070C0"/>
                </a:solidFill>
              </a:rPr>
              <a:t>tendency</a:t>
            </a:r>
            <a:r>
              <a:rPr lang="en-IN" dirty="0"/>
              <a:t> of the particle </a:t>
            </a:r>
            <a:r>
              <a:rPr lang="en-IN" dirty="0">
                <a:solidFill>
                  <a:srgbClr val="0070C0"/>
                </a:solidFill>
              </a:rPr>
              <a:t>to leave </a:t>
            </a:r>
            <a:r>
              <a:rPr lang="en-IN" dirty="0" smtClean="0">
                <a:solidFill>
                  <a:srgbClr val="0070C0"/>
                </a:solidFill>
              </a:rPr>
              <a:t>its curved path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4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25908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Problem-1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632B-5F3F-41C5-9F93-9E3F11D90FD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2954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A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80 kg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block rests on a horizontal plane. Find the magnitude of the force </a:t>
            </a:r>
            <a:r>
              <a:rPr lang="en-IN" sz="2800" b="1" dirty="0" smtClean="0">
                <a:solidFill>
                  <a:srgbClr val="FF0000"/>
                </a:solidFill>
                <a:latin typeface="+mj-lt"/>
              </a:rPr>
              <a:t>P </a:t>
            </a:r>
            <a:r>
              <a:rPr lang="en-IN" sz="2800" dirty="0" smtClean="0">
                <a:latin typeface="+mj-lt"/>
              </a:rPr>
              <a:t>required </a:t>
            </a:r>
            <a:r>
              <a:rPr lang="en-IN" sz="2800" dirty="0">
                <a:latin typeface="+mj-lt"/>
              </a:rPr>
              <a:t>to give the block an acceleration of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2.5 m/s</a:t>
            </a:r>
            <a:r>
              <a:rPr lang="en-IN" sz="2800" baseline="30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IN" sz="2800" dirty="0" smtClean="0">
                <a:latin typeface="+mj-lt"/>
              </a:rPr>
              <a:t> </a:t>
            </a:r>
            <a:r>
              <a:rPr lang="en-IN" sz="2800" dirty="0">
                <a:latin typeface="+mj-lt"/>
              </a:rPr>
              <a:t>to the right. The </a:t>
            </a:r>
            <a:r>
              <a:rPr lang="en-IN" sz="2800" dirty="0" smtClean="0">
                <a:latin typeface="+mj-lt"/>
              </a:rPr>
              <a:t>coefficient of </a:t>
            </a:r>
            <a:r>
              <a:rPr lang="en-IN" sz="2800" dirty="0">
                <a:latin typeface="+mj-lt"/>
              </a:rPr>
              <a:t>kinetic friction between the block and the plane is </a:t>
            </a:r>
            <a:r>
              <a:rPr lang="el-GR" sz="2800" i="1" dirty="0" smtClean="0">
                <a:solidFill>
                  <a:srgbClr val="FF0000"/>
                </a:solidFill>
                <a:latin typeface="+mj-lt"/>
              </a:rPr>
              <a:t>μ</a:t>
            </a:r>
            <a:r>
              <a:rPr lang="en-IN" sz="2800" baseline="-25000" dirty="0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IN" sz="2800" i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+mj-lt"/>
              </a:rPr>
              <a:t>= 0.25</a:t>
            </a:r>
            <a:r>
              <a:rPr lang="en-IN" sz="2800" dirty="0">
                <a:latin typeface="+mj-l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342363"/>
            <a:ext cx="1757077" cy="523220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IN" sz="2800" b="1" dirty="0" smtClean="0"/>
              <a:t>P</a:t>
            </a:r>
            <a:r>
              <a:rPr lang="en-IN" sz="2800" b="1" i="1" dirty="0" smtClean="0"/>
              <a:t> </a:t>
            </a:r>
            <a:r>
              <a:rPr lang="en-IN" sz="2800" b="1" dirty="0" smtClean="0"/>
              <a:t>= 535 N</a:t>
            </a:r>
            <a:endParaRPr lang="en-IN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4846889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0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495F-E5DA-4DCE-9BB8-CBCC037CE0B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5908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Problem-2</a:t>
            </a:r>
            <a:endParaRPr lang="en-IN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83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j-lt"/>
              </a:rPr>
              <a:t>The two blocks shown start from rest. The horizontal plane and the </a:t>
            </a:r>
            <a:r>
              <a:rPr lang="en-IN" sz="2800" dirty="0" smtClean="0">
                <a:latin typeface="+mj-lt"/>
              </a:rPr>
              <a:t>pulley are </a:t>
            </a:r>
            <a:r>
              <a:rPr lang="en-IN" sz="2800" dirty="0">
                <a:latin typeface="+mj-lt"/>
              </a:rPr>
              <a:t>frictionless, and the pulley is assumed to be </a:t>
            </a:r>
            <a:r>
              <a:rPr lang="en-IN" sz="2800" dirty="0" smtClean="0">
                <a:latin typeface="+mj-lt"/>
              </a:rPr>
              <a:t>of negligible </a:t>
            </a:r>
            <a:r>
              <a:rPr lang="en-IN" sz="2800" dirty="0">
                <a:latin typeface="+mj-lt"/>
              </a:rPr>
              <a:t>mass. </a:t>
            </a:r>
            <a:r>
              <a:rPr lang="en-IN" sz="2800" dirty="0" smtClean="0">
                <a:latin typeface="+mj-lt"/>
              </a:rPr>
              <a:t>Determine the </a:t>
            </a:r>
            <a:r>
              <a:rPr lang="en-IN" sz="2800" dirty="0">
                <a:latin typeface="+mj-lt"/>
              </a:rPr>
              <a:t>acceleration of each block and the tension in each cord.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907" y="2895600"/>
            <a:ext cx="4884093" cy="38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3733800"/>
                <a:ext cx="2216825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8. 4 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221682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75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199" y="4338935"/>
                <a:ext cx="2236381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4.2 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338935"/>
                <a:ext cx="223638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580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644" y="4974579"/>
                <a:ext cx="1757532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840 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44" y="4974579"/>
                <a:ext cx="17575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" y="5588644"/>
                <a:ext cx="1911036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1680 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88644"/>
                <a:ext cx="1911036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87B414365E345AC26D9C8DD409C91" ma:contentTypeVersion="8" ma:contentTypeDescription="Create a new document." ma:contentTypeScope="" ma:versionID="aaaf1d138bb24c6c545d74c44904b255">
  <xsd:schema xmlns:xsd="http://www.w3.org/2001/XMLSchema" xmlns:xs="http://www.w3.org/2001/XMLSchema" xmlns:p="http://schemas.microsoft.com/office/2006/metadata/properties" xmlns:ns2="0af25c55-be4e-4c8d-8a8b-0b908a600dbb" xmlns:ns3="a2a963f3-2216-4811-a9d4-eb4c56d6902a" targetNamespace="http://schemas.microsoft.com/office/2006/metadata/properties" ma:root="true" ma:fieldsID="6ab7d7cb50e1a25244bc55d0d95681d1" ns2:_="" ns3:_="">
    <xsd:import namespace="0af25c55-be4e-4c8d-8a8b-0b908a600dbb"/>
    <xsd:import namespace="a2a963f3-2216-4811-a9d4-eb4c56d690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25c55-be4e-4c8d-8a8b-0b908a600d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963f3-2216-4811-a9d4-eb4c56d6902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c926876-c0d5-466a-8d1d-aa7939968284}" ma:internalName="TaxCatchAll" ma:showField="CatchAllData" ma:web="a2a963f3-2216-4811-a9d4-eb4c56d690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f25c55-be4e-4c8d-8a8b-0b908a600dbb">
      <Terms xmlns="http://schemas.microsoft.com/office/infopath/2007/PartnerControls"/>
    </lcf76f155ced4ddcb4097134ff3c332f>
    <TaxCatchAll xmlns="a2a963f3-2216-4811-a9d4-eb4c56d6902a" xsi:nil="true"/>
  </documentManagement>
</p:properties>
</file>

<file path=customXml/itemProps1.xml><?xml version="1.0" encoding="utf-8"?>
<ds:datastoreItem xmlns:ds="http://schemas.openxmlformats.org/officeDocument/2006/customXml" ds:itemID="{1AB69920-E66C-4A45-A36A-045A26D6EC25}"/>
</file>

<file path=customXml/itemProps2.xml><?xml version="1.0" encoding="utf-8"?>
<ds:datastoreItem xmlns:ds="http://schemas.openxmlformats.org/officeDocument/2006/customXml" ds:itemID="{1819F483-8F67-4DDA-8294-E2C8FC9FA0FC}"/>
</file>

<file path=customXml/itemProps3.xml><?xml version="1.0" encoding="utf-8"?>
<ds:datastoreItem xmlns:ds="http://schemas.openxmlformats.org/officeDocument/2006/customXml" ds:itemID="{7098ED96-7DAC-4B34-A70B-7589EEE098CE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7621</TotalTime>
  <Words>3014</Words>
  <Application>Microsoft Office PowerPoint</Application>
  <PresentationFormat>On-screen Show (4:3)</PresentationFormat>
  <Paragraphs>361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Clarity</vt:lpstr>
      <vt:lpstr>PowerPoint Presentation</vt:lpstr>
      <vt:lpstr>Outline</vt:lpstr>
      <vt:lpstr>PowerPoint Presentation</vt:lpstr>
      <vt:lpstr>Newton’ Second Law</vt:lpstr>
      <vt:lpstr>Rectangular Components</vt:lpstr>
      <vt:lpstr>Tangential and Normal Components</vt:lpstr>
      <vt:lpstr>Dynamic Equilibrium</vt:lpstr>
      <vt:lpstr>Problem-1</vt:lpstr>
      <vt:lpstr>Problem-2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of a Force</vt:lpstr>
      <vt:lpstr>PowerPoint Presentation</vt:lpstr>
      <vt:lpstr>Work of F during a Finite Displacement</vt:lpstr>
      <vt:lpstr>PowerPoint Presentation</vt:lpstr>
      <vt:lpstr>Work of a Constant Force in Rectilinear Motion</vt:lpstr>
      <vt:lpstr>PowerPoint Presentation</vt:lpstr>
      <vt:lpstr>PowerPoint Presentation</vt:lpstr>
      <vt:lpstr>Application of the Principle </vt:lpstr>
      <vt:lpstr>Power and Efficiency</vt:lpstr>
      <vt:lpstr>Problem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4</vt:lpstr>
      <vt:lpstr>Problem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Impulse and Momentum</vt:lpstr>
      <vt:lpstr>Rectangular Components</vt:lpstr>
      <vt:lpstr>PowerPoint Presentation</vt:lpstr>
      <vt:lpstr>PowerPoint Presentation</vt:lpstr>
      <vt:lpstr>PowerPoint Presentation</vt:lpstr>
      <vt:lpstr>Impulsive Motion</vt:lpstr>
      <vt:lpstr>PowerPoint Presentation</vt:lpstr>
      <vt:lpstr>Problem 1</vt:lpstr>
      <vt:lpstr>PowerPoint Presentation</vt:lpstr>
      <vt:lpstr>Problem 2</vt:lpstr>
      <vt:lpstr>PowerPoint Presentation</vt:lpstr>
      <vt:lpstr>PowerPoint Presentation</vt:lpstr>
      <vt:lpstr>Problem 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</dc:title>
  <dc:creator>christo</dc:creator>
  <cp:lastModifiedBy>Windows User</cp:lastModifiedBy>
  <cp:revision>563</cp:revision>
  <dcterms:created xsi:type="dcterms:W3CDTF">2013-06-07T09:29:01Z</dcterms:created>
  <dcterms:modified xsi:type="dcterms:W3CDTF">2019-04-04T02:58:55Z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0x0101004D387B414365E345AC26D9C8DD409C91</vt:lpwstr>
  </property>
</Properties>
</file>