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76" r:id="rId2"/>
    <p:sldId id="316" r:id="rId3"/>
    <p:sldId id="317" r:id="rId4"/>
    <p:sldId id="318" r:id="rId5"/>
    <p:sldId id="322" r:id="rId6"/>
    <p:sldId id="323" r:id="rId7"/>
    <p:sldId id="324" r:id="rId8"/>
    <p:sldId id="325" r:id="rId9"/>
    <p:sldId id="330" r:id="rId10"/>
    <p:sldId id="326" r:id="rId11"/>
    <p:sldId id="331" r:id="rId12"/>
    <p:sldId id="332" r:id="rId13"/>
    <p:sldId id="333" r:id="rId14"/>
    <p:sldId id="334" r:id="rId15"/>
    <p:sldId id="335" r:id="rId16"/>
    <p:sldId id="319" r:id="rId17"/>
    <p:sldId id="320" r:id="rId18"/>
    <p:sldId id="321" r:id="rId19"/>
    <p:sldId id="336" r:id="rId20"/>
    <p:sldId id="337" r:id="rId21"/>
    <p:sldId id="339" r:id="rId22"/>
    <p:sldId id="340" r:id="rId23"/>
    <p:sldId id="341" r:id="rId24"/>
    <p:sldId id="342" r:id="rId25"/>
    <p:sldId id="343" r:id="rId26"/>
    <p:sldId id="344" r:id="rId27"/>
    <p:sldId id="3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2787"/>
    <p:restoredTop sz="90963" autoAdjust="0"/>
  </p:normalViewPr>
  <p:slideViewPr>
    <p:cSldViewPr>
      <p:cViewPr varScale="1">
        <p:scale>
          <a:sx n="67" d="100"/>
          <a:sy n="67" d="100"/>
        </p:scale>
        <p:origin x="-12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8EB3E-2A39-4423-B286-14D743D9EA10}" type="datetimeFigureOut">
              <a:rPr lang="en-IN" smtClean="0"/>
              <a:t>04-04-2019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9C642-009D-4C37-85B9-E533531CC5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68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6F1C8-5E64-4BBD-A623-81259E65D5EE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1162-9BDA-4932-BD08-754ACFD48C9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01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F438-77E3-48BA-94B2-93900875C63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4AC0-5DC2-45A2-B7FE-FFAE9B69109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4F6D-63B7-472F-AD21-A6A9ABE05951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A66C-AC05-4EBF-BDB7-61A5E63EC02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A464F-A0C5-45EE-AFED-5C94531B95D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B4114-702C-4437-9313-F5AFBC506C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7BD7-1B90-4FDC-87DC-3BE67735CDB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276EE-A853-4472-9373-61446C914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180E-F0DD-4C67-8DEA-988749BDFA9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E8B2B-535C-4909-B4E6-89F157C0BBF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25CFE-9485-4BD9-AD74-E83B211FCB4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7470C-3C27-4E87-996A-7507B68BAB3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F0C8-1D9F-4069-A891-DD6542C3BC9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97249-D5FF-4C6C-912E-9134218B77E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1F41-38BA-4E1B-8719-5AE01533B38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94840-36C7-44DC-9E55-585E99CF58D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C2BA-641E-4E59-82F8-254D10A780C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4712-9D06-4F4B-9ABD-E6AA812B0A26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C583-16F8-49CF-922A-C4AC8B1B197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0A93E48-76F5-4912-AFC4-35D24452260F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AF8192D-EACB-4242-8247-8188C1598ED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62.jpe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1.wmf"/><Relationship Id="rId4" Type="http://schemas.openxmlformats.org/officeDocument/2006/relationships/image" Target="../media/image63.jpeg"/><Relationship Id="rId9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6.jpe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4.jpeg"/><Relationship Id="rId7" Type="http://schemas.openxmlformats.org/officeDocument/2006/relationships/image" Target="../media/image71.wmf"/><Relationship Id="rId12" Type="http://schemas.openxmlformats.org/officeDocument/2006/relationships/image" Target="../media/image75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78.wmf"/><Relationship Id="rId3" Type="http://schemas.openxmlformats.org/officeDocument/2006/relationships/image" Target="../media/image81.jpeg"/><Relationship Id="rId7" Type="http://schemas.openxmlformats.org/officeDocument/2006/relationships/image" Target="../media/image85.jpeg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8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4.jpeg"/><Relationship Id="rId11" Type="http://schemas.openxmlformats.org/officeDocument/2006/relationships/image" Target="../media/image77.wmf"/><Relationship Id="rId5" Type="http://schemas.openxmlformats.org/officeDocument/2006/relationships/image" Target="../media/image83.jpeg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82.jpeg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85.jpe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89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88.wmf"/><Relationship Id="rId4" Type="http://schemas.openxmlformats.org/officeDocument/2006/relationships/image" Target="../media/image81.jpe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9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96.wmf"/><Relationship Id="rId3" Type="http://schemas.openxmlformats.org/officeDocument/2006/relationships/image" Target="../media/image98.jpeg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Introduction</a:t>
            </a:r>
            <a:endParaRPr lang="en-IN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5FDC0-2CDB-4F74-B1ED-EB47FA4D931B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676400"/>
            <a:ext cx="792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800" dirty="0">
                <a:latin typeface="+mn-lt"/>
              </a:rPr>
              <a:t>In this </a:t>
            </a:r>
            <a:r>
              <a:rPr lang="en-IN" sz="2800" dirty="0" smtClean="0">
                <a:latin typeface="+mn-lt"/>
              </a:rPr>
              <a:t>presentation, </a:t>
            </a:r>
            <a:r>
              <a:rPr lang="en-IN" sz="2800" dirty="0">
                <a:latin typeface="+mn-lt"/>
              </a:rPr>
              <a:t>the kinematics of </a:t>
            </a:r>
            <a:r>
              <a:rPr lang="en-IN" sz="2800" i="1" dirty="0">
                <a:solidFill>
                  <a:srgbClr val="0070C0"/>
                </a:solidFill>
                <a:latin typeface="+mn-lt"/>
              </a:rPr>
              <a:t>rigid bodies</a:t>
            </a:r>
            <a:r>
              <a:rPr lang="en-IN" sz="2800" i="1" dirty="0">
                <a:latin typeface="+mn-lt"/>
              </a:rPr>
              <a:t> </a:t>
            </a:r>
            <a:r>
              <a:rPr lang="en-IN" sz="2800" dirty="0">
                <a:latin typeface="+mn-lt"/>
              </a:rPr>
              <a:t>will </a:t>
            </a:r>
            <a:r>
              <a:rPr lang="en-IN" sz="2800" dirty="0" smtClean="0">
                <a:latin typeface="+mn-lt"/>
              </a:rPr>
              <a:t>be considered 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The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relations existing between the time, the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positions, the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velocities, and the accelerations of the various particles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forming a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rigid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body are investigated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2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381000"/>
            <a:ext cx="2193925" cy="64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sz="3200" b="1" dirty="0" smtClean="0"/>
              <a:t>Problem 1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52400" y="914400"/>
            <a:ext cx="884999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sz="2800" dirty="0">
                <a:solidFill>
                  <a:schemeClr val="tx1"/>
                </a:solidFill>
              </a:rPr>
              <a:t>Cable </a:t>
            </a:r>
            <a:r>
              <a:rPr lang="en-US" sz="2800" i="1" dirty="0">
                <a:solidFill>
                  <a:srgbClr val="FF0000"/>
                </a:solidFill>
              </a:rPr>
              <a:t>C</a:t>
            </a:r>
            <a:r>
              <a:rPr lang="en-US" sz="2800" dirty="0">
                <a:solidFill>
                  <a:schemeClr val="tx1"/>
                </a:solidFill>
              </a:rPr>
              <a:t> has a constant acceleration of </a:t>
            </a:r>
            <a:r>
              <a:rPr lang="en-US" sz="2800" dirty="0">
                <a:solidFill>
                  <a:srgbClr val="FF0000"/>
                </a:solidFill>
              </a:rPr>
              <a:t>9 m/s</a:t>
            </a:r>
            <a:r>
              <a:rPr lang="en-US" sz="2800" baseline="30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an initial velocity of </a:t>
            </a:r>
            <a:r>
              <a:rPr lang="en-US" sz="2800" dirty="0">
                <a:solidFill>
                  <a:srgbClr val="FF0000"/>
                </a:solidFill>
              </a:rPr>
              <a:t>12 m/s</a:t>
            </a:r>
            <a:r>
              <a:rPr lang="en-US" sz="2800" dirty="0">
                <a:solidFill>
                  <a:schemeClr val="tx1"/>
                </a:solidFill>
              </a:rPr>
              <a:t>, both directed to the </a:t>
            </a:r>
            <a:r>
              <a:rPr lang="en-US" sz="2800" dirty="0" smtClean="0">
                <a:solidFill>
                  <a:schemeClr val="tx1"/>
                </a:solidFill>
              </a:rPr>
              <a:t>right. Determine </a:t>
            </a:r>
            <a:r>
              <a:rPr lang="en-US" sz="2800" i="1" dirty="0">
                <a:solidFill>
                  <a:schemeClr val="tx1"/>
                </a:solidFill>
              </a:rPr>
              <a:t>(a)</a:t>
            </a:r>
            <a:r>
              <a:rPr lang="en-US" sz="2800" dirty="0">
                <a:solidFill>
                  <a:schemeClr val="tx1"/>
                </a:solidFill>
              </a:rPr>
              <a:t> the number of revolutions of the pulley in </a:t>
            </a:r>
            <a:r>
              <a:rPr lang="en-US" sz="2800" dirty="0">
                <a:solidFill>
                  <a:srgbClr val="FF0000"/>
                </a:solidFill>
              </a:rPr>
              <a:t>2 s</a:t>
            </a:r>
            <a:r>
              <a:rPr lang="en-US" sz="2800" dirty="0">
                <a:solidFill>
                  <a:schemeClr val="tx1"/>
                </a:solidFill>
              </a:rPr>
              <a:t>,  </a:t>
            </a:r>
            <a:r>
              <a:rPr lang="en-US" sz="2800" i="1" dirty="0">
                <a:solidFill>
                  <a:schemeClr val="tx1"/>
                </a:solidFill>
              </a:rPr>
              <a:t>(b) </a:t>
            </a:r>
            <a:r>
              <a:rPr lang="en-US" sz="2800" dirty="0">
                <a:solidFill>
                  <a:schemeClr val="tx1"/>
                </a:solidFill>
              </a:rPr>
              <a:t>the velocity and change in position of the load </a:t>
            </a:r>
            <a:r>
              <a:rPr lang="en-US" sz="2800" i="1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chemeClr val="tx1"/>
                </a:solidFill>
              </a:rPr>
              <a:t> after </a:t>
            </a:r>
            <a:r>
              <a:rPr lang="en-US" sz="2800" dirty="0">
                <a:solidFill>
                  <a:srgbClr val="FF0000"/>
                </a:solidFill>
              </a:rPr>
              <a:t>2 s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i="1" dirty="0">
                <a:solidFill>
                  <a:schemeClr val="tx1"/>
                </a:solidFill>
              </a:rPr>
              <a:t>(c)</a:t>
            </a:r>
            <a:r>
              <a:rPr lang="en-US" sz="2800" dirty="0">
                <a:solidFill>
                  <a:schemeClr val="tx1"/>
                </a:solidFill>
              </a:rPr>
              <a:t> the acceleration of the point </a:t>
            </a:r>
            <a:r>
              <a:rPr lang="en-US" sz="2800" i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on the rim of the inner pulley at </a:t>
            </a:r>
            <a:r>
              <a:rPr lang="en-US" sz="2800" i="1" dirty="0">
                <a:solidFill>
                  <a:srgbClr val="FF0000"/>
                </a:solidFill>
              </a:rPr>
              <a:t>t</a:t>
            </a:r>
            <a:r>
              <a:rPr lang="en-US" sz="2800" dirty="0">
                <a:solidFill>
                  <a:srgbClr val="FF0000"/>
                </a:solidFill>
              </a:rPr>
              <a:t> = 0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613800"/>
            <a:ext cx="3298187" cy="31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FA3C7-90BC-45B8-87EC-A749C296F577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048D3-E5AC-4D95-9F9F-75FBAFAAAD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98450" y="381000"/>
            <a:ext cx="2193925" cy="6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smtClean="0"/>
              <a:t>Solution</a:t>
            </a:r>
            <a:endParaRPr lang="en-US" sz="32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279400" y="1028050"/>
            <a:ext cx="33586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a. Motion of Pulley</a:t>
            </a:r>
            <a:endParaRPr lang="en-IN" sz="28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7" name="Picture 4" descr="msotw9_tem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" y="1676400"/>
            <a:ext cx="4162258" cy="39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114801" y="721610"/>
            <a:ext cx="476726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4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The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tangential velocity and acceleration of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D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are equal to the velocity and acceleration of </a:t>
            </a:r>
            <a:r>
              <a:rPr lang="en-US" i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3000" y="2291269"/>
                <a:ext cx="402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12 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291269"/>
                <a:ext cx="402174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3000" y="2905334"/>
                <a:ext cx="35201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9 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05334"/>
                <a:ext cx="3520131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92962" y="3638400"/>
                <a:ext cx="22156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62" y="3638400"/>
                <a:ext cx="2215607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80924" y="3709030"/>
                <a:ext cx="1766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12=3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924" y="3709030"/>
                <a:ext cx="1766446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00600" y="4429780"/>
                <a:ext cx="2300245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=4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rad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29780"/>
                <a:ext cx="2300245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18879" y="5040485"/>
                <a:ext cx="1963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t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79" y="5040485"/>
                <a:ext cx="1963614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06841" y="5029200"/>
                <a:ext cx="13649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</a:rPr>
                        <m:t>9=3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841" y="5029200"/>
                <a:ext cx="1364925" cy="52322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76800" y="5725180"/>
                <a:ext cx="229287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IN" sz="2800" b="0" i="1" smtClean="0">
                          <a:latin typeface="Cambria Math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rad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725180"/>
                <a:ext cx="2292872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42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769203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+mj-lt"/>
              </a:rPr>
              <a:t>Using the equations of uniformly accelerated motion, we obtain, for </a:t>
            </a:r>
            <a:r>
              <a:rPr lang="en-IN" i="1" dirty="0">
                <a:solidFill>
                  <a:srgbClr val="FF0000"/>
                </a:solidFill>
                <a:latin typeface="+mj-lt"/>
              </a:rPr>
              <a:t>t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=</a:t>
            </a:r>
            <a:r>
              <a:rPr lang="en-IN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FF0000"/>
                </a:solidFill>
                <a:latin typeface="+mj-lt"/>
              </a:rPr>
              <a:t>2 s</a:t>
            </a:r>
            <a:r>
              <a:rPr lang="en-IN" dirty="0">
                <a:latin typeface="+mj-lt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7800" y="2136577"/>
                <a:ext cx="4020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</a:rPr>
                        <m:t>=4+3(2)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36577"/>
                <a:ext cx="4020139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47057" y="2171939"/>
                <a:ext cx="2339743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=10</m:t>
                      </m:r>
                      <m:r>
                        <a:rPr lang="en-IN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rad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057" y="2171939"/>
                <a:ext cx="2339743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3375" y="2905780"/>
                <a:ext cx="5782096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0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𝑡</m:t>
                      </m:r>
                      <m:r>
                        <a:rPr lang="en-IN" sz="28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=4(2)+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(3)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2905780"/>
                <a:ext cx="5782096" cy="89896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52958" y="3066849"/>
                <a:ext cx="195284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=14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rad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958" y="3066849"/>
                <a:ext cx="1952842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581" y="3972580"/>
                <a:ext cx="7368556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𝑁𝑢𝑚𝑏𝑒𝑟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𝑜𝑓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𝑟𝑒𝑣𝑜𝑙𝑢𝑡𝑖𝑜𝑛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𝑟𝑎𝑑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)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1 (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𝑟𝑒𝑣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 (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𝑟𝑎𝑑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1" y="3972580"/>
                <a:ext cx="7368556" cy="9894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19897" y="5115580"/>
                <a:ext cx="2266903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𝑁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=2.23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  <a:ea typeface="Cambria Math"/>
                        </a:rPr>
                        <m:t>rev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897" y="5115580"/>
                <a:ext cx="226690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0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215" y="685800"/>
            <a:ext cx="3538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b. Motion of Load </a:t>
            </a:r>
            <a:r>
              <a:rPr lang="en-IN" sz="2800" b="1" i="1" dirty="0">
                <a:solidFill>
                  <a:srgbClr val="FF0000"/>
                </a:solidFill>
                <a:latin typeface="+mn-lt"/>
              </a:rPr>
              <a:t>B</a:t>
            </a:r>
            <a:endParaRPr lang="en-IN" sz="28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2869" y="1447800"/>
                <a:ext cx="29288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5</m:t>
                      </m:r>
                      <m:d>
                        <m:d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69" y="1447800"/>
                <a:ext cx="2928815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5632" y="2153960"/>
                <a:ext cx="225895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s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632" y="2153960"/>
                <a:ext cx="2258952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2900" y="2895600"/>
            <a:ext cx="472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>
                <a:latin typeface="+mj-lt"/>
              </a:rPr>
              <a:t>Displacement of B in y-direction,</a:t>
            </a:r>
            <a:endParaRPr lang="en-IN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32869" y="3342977"/>
                <a:ext cx="28695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5</m:t>
                      </m:r>
                      <m:d>
                        <m:d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14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869" y="3342977"/>
                <a:ext cx="2869568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15373" y="4201180"/>
                <a:ext cx="3473964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/>
                            </a:rPr>
                            <m:t>B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 smtClean="0">
                          <a:latin typeface="Cambria Math"/>
                        </a:rPr>
                        <m:t>7</m:t>
                      </m:r>
                      <m:r>
                        <a:rPr lang="en-IN" sz="2800" b="0" i="1" smtClean="0">
                          <a:latin typeface="Cambria Math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upward</m:t>
                      </m:r>
                      <m:r>
                        <a:rPr lang="en-IN" sz="2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373" y="4201180"/>
                <a:ext cx="3473964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898" y="857250"/>
            <a:ext cx="4022800" cy="406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2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0169" y="457200"/>
            <a:ext cx="57738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c. Acceleration of Point </a:t>
            </a:r>
            <a:r>
              <a:rPr lang="en-IN" sz="2800" b="1" i="1" dirty="0">
                <a:solidFill>
                  <a:srgbClr val="FF0000"/>
                </a:solidFill>
                <a:latin typeface="+mn-lt"/>
              </a:rPr>
              <a:t>D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at </a:t>
            </a:r>
            <a:r>
              <a:rPr lang="en-IN" sz="2800" b="1" i="1" dirty="0">
                <a:solidFill>
                  <a:srgbClr val="FF0000"/>
                </a:solidFill>
                <a:latin typeface="+mn-lt"/>
              </a:rPr>
              <a:t>t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0</a:t>
            </a:r>
            <a:endParaRPr lang="en-IN" sz="2800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1219200"/>
                <a:ext cx="48070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IN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IN" sz="28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i="1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3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4807021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81443" y="2057400"/>
                <a:ext cx="3206134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=48 </m:t>
                      </m:r>
                      <m:r>
                        <m:rPr>
                          <m:sty m:val="p"/>
                        </m:rPr>
                        <a:rPr lang="en-IN" sz="2800" b="0" i="0" smtClean="0">
                          <a:latin typeface="Cambria Math"/>
                        </a:rPr>
                        <m:t>m</m:t>
                      </m:r>
                      <m:r>
                        <a:rPr lang="en-IN" sz="2800" b="0" i="0" smtClean="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↓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43" y="2057400"/>
                <a:ext cx="320613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27" y="2790824"/>
            <a:ext cx="3824827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9112" y="3200400"/>
                <a:ext cx="3991349" cy="9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IN" sz="2800">
                                      <a:latin typeface="Cambria Math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IN" sz="28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IN" sz="28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12" y="3200400"/>
                <a:ext cx="3991349" cy="96917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3777" y="4457846"/>
                <a:ext cx="2922018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</a:rPr>
                            <m:t>𝐷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=48.83</m:t>
                      </m:r>
                      <m:r>
                        <a:rPr lang="en-IN" sz="28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sz="2800">
                          <a:latin typeface="Cambria Math"/>
                        </a:rPr>
                        <m:t>m</m:t>
                      </m:r>
                      <m:r>
                        <a:rPr lang="en-IN" sz="2800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IN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en-I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77" y="4457846"/>
                <a:ext cx="2922018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1511" y="5181600"/>
                <a:ext cx="3989234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48</m:t>
                                  </m:r>
                                </m:num>
                                <m:den>
                                  <m:r>
                                    <a:rPr lang="en-IN" sz="2800" b="0" i="1" smtClean="0">
                                      <a:latin typeface="Cambria Math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  <m:r>
                            <a:rPr lang="en-IN" sz="2800" b="0" i="1" smtClean="0">
                              <a:latin typeface="Cambria Math"/>
                            </a:rPr>
                            <m:t>=79.4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°</m:t>
                          </m:r>
                        </m:e>
                      </m:func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1" y="5181600"/>
                <a:ext cx="3989234" cy="106048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41392" y="5980473"/>
                <a:ext cx="1797736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𝜑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>
                          <a:latin typeface="Cambria Math"/>
                        </a:rPr>
                        <m:t>79.4</m:t>
                      </m:r>
                      <m:r>
                        <a:rPr lang="en-IN" sz="2800" i="1">
                          <a:latin typeface="Cambria Math"/>
                          <a:ea typeface="Cambria Math"/>
                        </a:rPr>
                        <m:t>°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2" y="5980473"/>
                <a:ext cx="1797736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1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29"/>
            <a:ext cx="480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+mn-lt"/>
              </a:rPr>
              <a:t>A pulley and two loads are connected by inextensible cords as shown </a:t>
            </a:r>
            <a:r>
              <a:rPr lang="en-IN" sz="2800" dirty="0" smtClean="0">
                <a:latin typeface="+mn-lt"/>
              </a:rPr>
              <a:t>figure. </a:t>
            </a:r>
            <a:r>
              <a:rPr lang="en-IN" sz="2800" dirty="0">
                <a:latin typeface="+mn-lt"/>
              </a:rPr>
              <a:t>The pulley starts from rest at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t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= 0</a:t>
            </a:r>
            <a:r>
              <a:rPr lang="en-IN" sz="2800" dirty="0">
                <a:latin typeface="+mn-lt"/>
              </a:rPr>
              <a:t> and is accelerated at the uniform rate of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2.5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rad/s</a:t>
            </a:r>
            <a:r>
              <a:rPr lang="en-IN" sz="2800" baseline="30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IN" sz="2800" dirty="0">
                <a:latin typeface="+mn-lt"/>
              </a:rPr>
              <a:t>clockwise. At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t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= </a:t>
            </a:r>
            <a:r>
              <a:rPr lang="en-IN" sz="2800" dirty="0" smtClean="0">
                <a:solidFill>
                  <a:srgbClr val="FF0000"/>
                </a:solidFill>
                <a:latin typeface="+mn-lt"/>
              </a:rPr>
              <a:t>5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IN" sz="2800" dirty="0">
                <a:latin typeface="+mn-lt"/>
              </a:rPr>
              <a:t>, determine the velocity and position of load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IN" sz="2800" dirty="0">
                <a:latin typeface="+mn-lt"/>
              </a:rPr>
              <a:t> and load </a:t>
            </a:r>
            <a:r>
              <a:rPr lang="en-IN" sz="28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IN" sz="2800" dirty="0">
                <a:latin typeface="+mn-l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98450" y="381000"/>
            <a:ext cx="2193925" cy="6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Problem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67" y="718812"/>
            <a:ext cx="384813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9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FFF-D553-4D3D-BD2F-681BEB3BBFC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3</a:t>
            </a:r>
            <a:r>
              <a:rPr lang="en-IN" sz="3200" b="1" dirty="0" smtClean="0"/>
              <a:t>. General Plane Motion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610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Motions </a:t>
            </a:r>
            <a:r>
              <a:rPr lang="en-IN" dirty="0">
                <a:latin typeface="+mn-lt"/>
              </a:rPr>
              <a:t>in which all the particles of the body </a:t>
            </a:r>
            <a:r>
              <a:rPr lang="en-IN" dirty="0" smtClean="0">
                <a:latin typeface="+mn-lt"/>
              </a:rPr>
              <a:t>move in </a:t>
            </a:r>
            <a:r>
              <a:rPr lang="en-IN" dirty="0">
                <a:latin typeface="+mn-lt"/>
              </a:rPr>
              <a:t>parallel </a:t>
            </a:r>
            <a:r>
              <a:rPr lang="en-IN" dirty="0" smtClean="0">
                <a:latin typeface="+mn-lt"/>
              </a:rPr>
              <a:t>planes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Any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plane motion which is neither a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rotation nor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a translation is referred to as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en-IN" i="1" dirty="0" smtClean="0">
                <a:solidFill>
                  <a:srgbClr val="0070C0"/>
                </a:solidFill>
                <a:latin typeface="+mn-lt"/>
              </a:rPr>
              <a:t>general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plane motion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16" y="2942747"/>
            <a:ext cx="7089284" cy="37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6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99A0-55F7-444D-BE81-58851670067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4. Motion about a Fixed Point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The </a:t>
            </a:r>
            <a:r>
              <a:rPr lang="en-IN" dirty="0">
                <a:latin typeface="+mn-lt"/>
              </a:rPr>
              <a:t>three-dimensional motion </a:t>
            </a:r>
            <a:r>
              <a:rPr lang="en-IN" dirty="0" smtClean="0">
                <a:latin typeface="+mn-lt"/>
              </a:rPr>
              <a:t>of a </a:t>
            </a:r>
            <a:r>
              <a:rPr lang="en-IN" dirty="0">
                <a:latin typeface="+mn-lt"/>
              </a:rPr>
              <a:t>rigid body attached at a fixed point O, e.g., the motion of </a:t>
            </a:r>
            <a:r>
              <a:rPr lang="en-IN" dirty="0" smtClean="0">
                <a:latin typeface="+mn-lt"/>
              </a:rPr>
              <a:t>a top </a:t>
            </a:r>
            <a:r>
              <a:rPr lang="en-IN" dirty="0">
                <a:latin typeface="+mn-lt"/>
              </a:rPr>
              <a:t>on a rough </a:t>
            </a:r>
            <a:r>
              <a:rPr lang="en-IN" dirty="0" smtClean="0">
                <a:latin typeface="+mn-lt"/>
              </a:rPr>
              <a:t>floor, </a:t>
            </a:r>
            <a:r>
              <a:rPr lang="en-IN" dirty="0">
                <a:latin typeface="+mn-lt"/>
              </a:rPr>
              <a:t>is known as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motion about </a:t>
            </a:r>
            <a:r>
              <a:rPr lang="en-IN" i="1" dirty="0" smtClean="0">
                <a:solidFill>
                  <a:srgbClr val="0070C0"/>
                </a:solidFill>
                <a:latin typeface="+mn-lt"/>
              </a:rPr>
              <a:t>a fixed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point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877" y="2667000"/>
            <a:ext cx="4216123" cy="37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8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D2F3-A2FB-477B-B199-4D082318F412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5</a:t>
            </a:r>
            <a:r>
              <a:rPr lang="en-IN" sz="3200" b="1" dirty="0" smtClean="0"/>
              <a:t>. General Motion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Any </a:t>
            </a:r>
            <a:r>
              <a:rPr lang="en-IN" dirty="0">
                <a:latin typeface="+mn-lt"/>
              </a:rPr>
              <a:t>motion of a rigid body which does </a:t>
            </a:r>
            <a:r>
              <a:rPr lang="en-IN" dirty="0" smtClean="0">
                <a:latin typeface="+mn-lt"/>
              </a:rPr>
              <a:t>not fall </a:t>
            </a:r>
            <a:r>
              <a:rPr lang="en-IN" dirty="0">
                <a:latin typeface="+mn-lt"/>
              </a:rPr>
              <a:t>in any of the categories above is referred to as a </a:t>
            </a:r>
            <a:r>
              <a:rPr lang="en-IN" i="1" dirty="0" smtClean="0">
                <a:solidFill>
                  <a:srgbClr val="0070C0"/>
                </a:solidFill>
                <a:latin typeface="+mn-lt"/>
              </a:rPr>
              <a:t>general motion</a:t>
            </a:r>
            <a:endParaRPr lang="en-IN" i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21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7FFF-D553-4D3D-BD2F-681BEB3BBFCD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General Plane Motion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1219200"/>
            <a:ext cx="86106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A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plane motion which is neither a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rotation nor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a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translation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However</a:t>
            </a:r>
            <a:r>
              <a:rPr lang="en-IN" dirty="0">
                <a:latin typeface="+mn-lt"/>
              </a:rPr>
              <a:t>, a general plane motion can always </a:t>
            </a:r>
            <a:r>
              <a:rPr lang="en-IN" dirty="0" smtClean="0">
                <a:latin typeface="+mn-lt"/>
              </a:rPr>
              <a:t>be considered </a:t>
            </a:r>
            <a:r>
              <a:rPr lang="en-IN" dirty="0">
                <a:latin typeface="+mn-lt"/>
              </a:rPr>
              <a:t>as the </a:t>
            </a:r>
            <a:r>
              <a:rPr lang="en-IN" dirty="0">
                <a:solidFill>
                  <a:srgbClr val="0070C0"/>
                </a:solidFill>
                <a:latin typeface="+mn-lt"/>
              </a:rPr>
              <a:t>sum of a translation and a </a:t>
            </a:r>
            <a:r>
              <a:rPr lang="en-IN" dirty="0" smtClean="0">
                <a:solidFill>
                  <a:srgbClr val="0070C0"/>
                </a:solidFill>
                <a:latin typeface="+mn-lt"/>
              </a:rPr>
              <a:t>rotation</a:t>
            </a:r>
            <a:endParaRPr lang="en-IN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" y="3231000"/>
            <a:ext cx="9054925" cy="24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24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5B3A-FA47-4BAE-90E4-DE77323C39B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5334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Types of Rigid-Body Motion 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524000"/>
            <a:ext cx="830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>
                <a:latin typeface="+mn-lt"/>
              </a:rPr>
              <a:t>Translation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>
                <a:latin typeface="+mn-lt"/>
              </a:rPr>
              <a:t>Rotation about a Fixed Axis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>
                <a:latin typeface="+mn-lt"/>
              </a:rPr>
              <a:t>General Plane Motion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>
                <a:latin typeface="+mn-lt"/>
              </a:rPr>
              <a:t>Motion about a Fixed Point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800" dirty="0" smtClean="0">
                <a:latin typeface="+mn-lt"/>
              </a:rPr>
              <a:t>General Motion</a:t>
            </a:r>
            <a:endParaRPr lang="en-IN" sz="2800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1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" y="445200"/>
            <a:ext cx="9003059" cy="30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5" y="3476624"/>
            <a:ext cx="8562585" cy="33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49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ＭＳ Ｐゴシック" charset="-128"/>
              </a:rPr>
              <a:t>Absolute and Relative Velocity in Plane Motion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25FAA39D-F292-4739-929E-CF5D9B53F385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21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18439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989013"/>
            <a:ext cx="71342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Text Box 10"/>
          <p:cNvSpPr txBox="1">
            <a:spLocks noChangeArrowheads="1"/>
          </p:cNvSpPr>
          <p:nvPr/>
        </p:nvSpPr>
        <p:spPr bwMode="auto">
          <a:xfrm>
            <a:off x="2514600" y="3859213"/>
            <a:ext cx="6459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Any plane motion can be replaced by a translation of an arbitrary reference point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and a simultaneous rotation about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14363" y="4027488"/>
            <a:ext cx="4319587" cy="2360612"/>
            <a:chOff x="387" y="2537"/>
            <a:chExt cx="2721" cy="1487"/>
          </a:xfrm>
        </p:grpSpPr>
        <p:pic>
          <p:nvPicPr>
            <p:cNvPr id="18442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" y="2537"/>
              <a:ext cx="815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8436" name="Object 4"/>
            <p:cNvGraphicFramePr>
              <a:graphicFrameLocks noChangeAspect="1"/>
            </p:cNvGraphicFramePr>
            <p:nvPr/>
          </p:nvGraphicFramePr>
          <p:xfrm>
            <a:off x="2124" y="3099"/>
            <a:ext cx="9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5" name="Equation" r:id="rId5" imgW="1562040" imgH="368280" progId="Equation.3">
                    <p:embed/>
                  </p:oleObj>
                </mc:Choice>
                <mc:Fallback>
                  <p:oleObj name="Equation" r:id="rId5" imgW="15620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3099"/>
                          <a:ext cx="9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6" name="Object 2"/>
          <p:cNvGraphicFramePr>
            <a:graphicFrameLocks noChangeAspect="1"/>
          </p:cNvGraphicFramePr>
          <p:nvPr/>
        </p:nvGraphicFramePr>
        <p:xfrm>
          <a:off x="3371850" y="5411788"/>
          <a:ext cx="332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7" imgW="3327120" imgH="406080" progId="Equation.3">
                  <p:embed/>
                </p:oleObj>
              </mc:Choice>
              <mc:Fallback>
                <p:oleObj name="Equation" r:id="rId7" imgW="33271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411788"/>
                        <a:ext cx="332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3"/>
          <p:cNvGraphicFramePr>
            <a:graphicFrameLocks noChangeAspect="1"/>
          </p:cNvGraphicFramePr>
          <p:nvPr/>
        </p:nvGraphicFramePr>
        <p:xfrm>
          <a:off x="3371850" y="5942013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9" imgW="2057400" imgH="406080" progId="Equation.3">
                  <p:embed/>
                </p:oleObj>
              </mc:Choice>
              <mc:Fallback>
                <p:oleObj name="Equation" r:id="rId9" imgW="2057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942013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00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F2370497-1AE3-4521-B6FF-505E529168B0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22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grpSp>
        <p:nvGrpSpPr>
          <p:cNvPr id="19462" name="Group 1037"/>
          <p:cNvGrpSpPr>
            <a:grpSpLocks/>
          </p:cNvGrpSpPr>
          <p:nvPr/>
        </p:nvGrpSpPr>
        <p:grpSpPr bwMode="auto">
          <a:xfrm>
            <a:off x="381000" y="1062038"/>
            <a:ext cx="8123238" cy="3668712"/>
            <a:chOff x="240" y="669"/>
            <a:chExt cx="5117" cy="2311"/>
          </a:xfrm>
        </p:grpSpPr>
        <p:pic>
          <p:nvPicPr>
            <p:cNvPr id="19466" name="Picture 1029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" y="669"/>
              <a:ext cx="3653" cy="1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Text Box 1033"/>
            <p:cNvSpPr txBox="1">
              <a:spLocks noChangeArrowheads="1"/>
            </p:cNvSpPr>
            <p:nvPr/>
          </p:nvSpPr>
          <p:spPr bwMode="auto">
            <a:xfrm>
              <a:off x="240" y="2340"/>
              <a:ext cx="511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Assuming that the velocity </a:t>
              </a:r>
              <a:r>
                <a:rPr lang="en-US" sz="2000" i="1" dirty="0" err="1">
                  <a:solidFill>
                    <a:srgbClr val="FF0000"/>
                  </a:solidFill>
                  <a:latin typeface="+mn-lt"/>
                </a:rPr>
                <a:t>v</a:t>
              </a:r>
              <a:r>
                <a:rPr lang="en-US" sz="2000" i="1" baseline="-25000" dirty="0" err="1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of end </a:t>
              </a:r>
              <a:r>
                <a:rPr lang="en-US" sz="2000" i="1" dirty="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is known, wish to determine the velocity </a:t>
              </a:r>
              <a:r>
                <a:rPr lang="en-US" sz="2000" i="1" dirty="0" err="1">
                  <a:solidFill>
                    <a:srgbClr val="FF0000"/>
                  </a:solidFill>
                  <a:latin typeface="+mn-lt"/>
                </a:rPr>
                <a:t>v</a:t>
              </a:r>
              <a:r>
                <a:rPr lang="en-US" sz="2000" i="1" baseline="-25000" dirty="0" err="1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of end </a:t>
              </a:r>
              <a:r>
                <a:rPr lang="en-US" sz="2000" i="1" dirty="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 and the angular velocity w in terms of </a:t>
              </a:r>
              <a:r>
                <a:rPr lang="en-US" sz="2000" i="1" dirty="0" err="1">
                  <a:solidFill>
                    <a:srgbClr val="FF0000"/>
                  </a:solidFill>
                  <a:latin typeface="+mn-lt"/>
                </a:rPr>
                <a:t>v</a:t>
              </a:r>
              <a:r>
                <a:rPr lang="en-US" sz="2000" i="1" baseline="-25000" dirty="0" err="1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, </a:t>
              </a:r>
              <a:r>
                <a:rPr lang="en-US" sz="2000" i="1" dirty="0">
                  <a:solidFill>
                    <a:srgbClr val="FF0000"/>
                  </a:solidFill>
                  <a:latin typeface="+mn-lt"/>
                </a:rPr>
                <a:t>l</a:t>
              </a:r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, and q.</a:t>
              </a:r>
            </a:p>
          </p:txBody>
        </p:sp>
      </p:grpSp>
      <p:grpSp>
        <p:nvGrpSpPr>
          <p:cNvPr id="3" name="Group 1038"/>
          <p:cNvGrpSpPr>
            <a:grpSpLocks/>
          </p:cNvGrpSpPr>
          <p:nvPr/>
        </p:nvGrpSpPr>
        <p:grpSpPr bwMode="auto">
          <a:xfrm>
            <a:off x="403225" y="1143000"/>
            <a:ext cx="8512176" cy="4117975"/>
            <a:chOff x="254" y="720"/>
            <a:chExt cx="5362" cy="2594"/>
          </a:xfrm>
        </p:grpSpPr>
        <p:pic>
          <p:nvPicPr>
            <p:cNvPr id="19464" name="Picture 1030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" y="720"/>
              <a:ext cx="1103" cy="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5" name="Text Box 1034"/>
            <p:cNvSpPr txBox="1">
              <a:spLocks noChangeArrowheads="1"/>
            </p:cNvSpPr>
            <p:nvPr/>
          </p:nvSpPr>
          <p:spPr bwMode="auto">
            <a:xfrm>
              <a:off x="254" y="3062"/>
              <a:ext cx="53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27013" indent="-227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000" dirty="0">
                  <a:latin typeface="+mn-lt"/>
                </a:rPr>
                <a:t>The direction of </a:t>
              </a:r>
              <a:r>
                <a:rPr lang="en-US" sz="2000" i="1" dirty="0" err="1">
                  <a:latin typeface="+mn-lt"/>
                </a:rPr>
                <a:t>v</a:t>
              </a:r>
              <a:r>
                <a:rPr lang="en-US" sz="2000" i="1" baseline="-25000" dirty="0" err="1">
                  <a:latin typeface="+mn-lt"/>
                </a:rPr>
                <a:t>B</a:t>
              </a:r>
              <a:r>
                <a:rPr lang="en-US" sz="2000" dirty="0">
                  <a:latin typeface="+mn-lt"/>
                </a:rPr>
                <a:t> and </a:t>
              </a:r>
              <a:r>
                <a:rPr lang="en-US" sz="2000" i="1" dirty="0" err="1">
                  <a:latin typeface="+mn-lt"/>
                </a:rPr>
                <a:t>v</a:t>
              </a:r>
              <a:r>
                <a:rPr lang="en-US" sz="2000" i="1" baseline="-25000" dirty="0" err="1">
                  <a:latin typeface="+mn-lt"/>
                </a:rPr>
                <a:t>B</a:t>
              </a:r>
              <a:r>
                <a:rPr lang="en-US" sz="2000" i="1" baseline="-25000" dirty="0">
                  <a:latin typeface="+mn-lt"/>
                </a:rPr>
                <a:t>/A</a:t>
              </a:r>
              <a:r>
                <a:rPr lang="en-US" sz="2000" dirty="0">
                  <a:latin typeface="+mn-lt"/>
                </a:rPr>
                <a:t> are known.  Complete the velocity diagram.</a:t>
              </a:r>
            </a:p>
          </p:txBody>
        </p:sp>
      </p:grpSp>
      <p:graphicFrame>
        <p:nvGraphicFramePr>
          <p:cNvPr id="419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53000"/>
              </p:ext>
            </p:extLst>
          </p:nvPr>
        </p:nvGraphicFramePr>
        <p:xfrm>
          <a:off x="2079625" y="5308600"/>
          <a:ext cx="1397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1396800" imgH="1066680" progId="Equation.3">
                  <p:embed/>
                </p:oleObj>
              </mc:Choice>
              <mc:Fallback>
                <p:oleObj name="Equation" r:id="rId5" imgW="1396800" imgH="1066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5308600"/>
                        <a:ext cx="1397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69178"/>
              </p:ext>
            </p:extLst>
          </p:nvPr>
        </p:nvGraphicFramePr>
        <p:xfrm>
          <a:off x="4781550" y="53086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1904760" imgH="1396800" progId="Equation.3">
                  <p:embed/>
                </p:oleObj>
              </mc:Choice>
              <mc:Fallback>
                <p:oleObj name="Equation" r:id="rId7" imgW="190476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3086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56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C4C45FCE-ED94-460E-9567-79EF6558D49D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23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20484" name="Picture 1029" descr="C:\DOCUME~1\WALTOL~1\LOCALS~1\Temp\\msotw9_temp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6812799" cy="31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030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20" y="1189037"/>
            <a:ext cx="1862893" cy="28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1031"/>
          <p:cNvSpPr txBox="1">
            <a:spLocks noChangeArrowheads="1"/>
          </p:cNvSpPr>
          <p:nvPr/>
        </p:nvSpPr>
        <p:spPr bwMode="auto">
          <a:xfrm>
            <a:off x="304800" y="3962400"/>
            <a:ext cx="86931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Selecting point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as the reference point and solving for the velocity </a:t>
            </a:r>
            <a:r>
              <a:rPr lang="en-US" sz="2000" i="1" dirty="0" err="1">
                <a:solidFill>
                  <a:srgbClr val="FF0000"/>
                </a:solidFill>
                <a:latin typeface="+mn-lt"/>
              </a:rPr>
              <a:t>v</a:t>
            </a:r>
            <a:r>
              <a:rPr lang="en-US" sz="2000" i="1" baseline="-25000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of end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and the angular velocity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leads to an equivalent velocity triangle.</a:t>
            </a:r>
          </a:p>
        </p:txBody>
      </p:sp>
      <p:sp>
        <p:nvSpPr>
          <p:cNvPr id="43016" name="Text Box 1032"/>
          <p:cNvSpPr txBox="1">
            <a:spLocks noChangeArrowheads="1"/>
          </p:cNvSpPr>
          <p:nvPr/>
        </p:nvSpPr>
        <p:spPr bwMode="auto">
          <a:xfrm>
            <a:off x="304800" y="4751387"/>
            <a:ext cx="8693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i="1" dirty="0" err="1">
                <a:latin typeface="+mn-lt"/>
              </a:rPr>
              <a:t>v</a:t>
            </a:r>
            <a:r>
              <a:rPr lang="en-US" sz="2000" i="1" baseline="-25000" dirty="0" err="1">
                <a:latin typeface="+mn-lt"/>
              </a:rPr>
              <a:t>A</a:t>
            </a:r>
            <a:r>
              <a:rPr lang="en-US" sz="2000" i="1" baseline="-25000" dirty="0">
                <a:latin typeface="+mn-lt"/>
              </a:rPr>
              <a:t>/B</a:t>
            </a:r>
            <a:r>
              <a:rPr lang="en-US" sz="2000" dirty="0">
                <a:latin typeface="+mn-lt"/>
              </a:rPr>
              <a:t> has the same magnitude but opposite sense of </a:t>
            </a:r>
            <a:r>
              <a:rPr lang="en-US" sz="2000" i="1" dirty="0" err="1">
                <a:latin typeface="+mn-lt"/>
              </a:rPr>
              <a:t>v</a:t>
            </a:r>
            <a:r>
              <a:rPr lang="en-US" sz="2000" i="1" baseline="-25000" dirty="0" err="1">
                <a:latin typeface="+mn-lt"/>
              </a:rPr>
              <a:t>B</a:t>
            </a:r>
            <a:r>
              <a:rPr lang="en-US" sz="2000" i="1" baseline="-25000" dirty="0">
                <a:latin typeface="+mn-lt"/>
              </a:rPr>
              <a:t>/A</a:t>
            </a:r>
            <a:r>
              <a:rPr lang="en-US" sz="2000" dirty="0">
                <a:latin typeface="+mn-lt"/>
              </a:rPr>
              <a:t>.  The sense of the relative velocity is dependent on the choice of reference point.</a:t>
            </a:r>
          </a:p>
        </p:txBody>
      </p:sp>
      <p:sp>
        <p:nvSpPr>
          <p:cNvPr id="43017" name="Text Box 1033"/>
          <p:cNvSpPr txBox="1">
            <a:spLocks noChangeArrowheads="1"/>
          </p:cNvSpPr>
          <p:nvPr/>
        </p:nvSpPr>
        <p:spPr bwMode="auto">
          <a:xfrm>
            <a:off x="304800" y="5540375"/>
            <a:ext cx="86931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Angular velocity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w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of the rod in its rotation about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is the same as its rotation about </a:t>
            </a:r>
            <a:r>
              <a:rPr lang="en-US" sz="2000" i="1" dirty="0">
                <a:solidFill>
                  <a:srgbClr val="FF0000"/>
                </a:solidFill>
                <a:latin typeface="+mn-lt"/>
              </a:rPr>
              <a:t>A. 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Angular velocity is not dependent on the choice of reference point.</a:t>
            </a:r>
          </a:p>
        </p:txBody>
      </p:sp>
    </p:spTree>
    <p:extLst>
      <p:ext uri="{BB962C8B-B14F-4D97-AF65-F5344CB8AC3E}">
        <p14:creationId xmlns:p14="http://schemas.microsoft.com/office/powerpoint/2010/main" val="15964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46200"/>
            <a:ext cx="2998573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ＭＳ Ｐゴシック" charset="-128"/>
              </a:rPr>
              <a:t>Absolute and Relative Acceleration in Plane Motion</a:t>
            </a:r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4DCB38D3-1EE1-4E7D-B63F-CEAE91EFFA4C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24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83758"/>
              </p:ext>
            </p:extLst>
          </p:nvPr>
        </p:nvGraphicFramePr>
        <p:xfrm>
          <a:off x="1981200" y="4283075"/>
          <a:ext cx="1612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4" imgW="1612800" imgH="368280" progId="Equation.3">
                  <p:embed/>
                </p:oleObj>
              </mc:Choice>
              <mc:Fallback>
                <p:oleObj name="Equation" r:id="rId4" imgW="16128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83075"/>
                        <a:ext cx="1612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7" name="Group 23"/>
          <p:cNvGrpSpPr>
            <a:grpSpLocks/>
          </p:cNvGrpSpPr>
          <p:nvPr/>
        </p:nvGrpSpPr>
        <p:grpSpPr bwMode="auto">
          <a:xfrm>
            <a:off x="433387" y="4648200"/>
            <a:ext cx="7126338" cy="1820863"/>
            <a:chOff x="374" y="2842"/>
            <a:chExt cx="4652" cy="1147"/>
          </a:xfrm>
        </p:grpSpPr>
        <p:grpSp>
          <p:nvGrpSpPr>
            <p:cNvPr id="34828" name="Group 21"/>
            <p:cNvGrpSpPr>
              <a:grpSpLocks/>
            </p:cNvGrpSpPr>
            <p:nvPr/>
          </p:nvGrpSpPr>
          <p:grpSpPr bwMode="auto">
            <a:xfrm>
              <a:off x="374" y="2842"/>
              <a:ext cx="4652" cy="442"/>
              <a:chOff x="374" y="2812"/>
              <a:chExt cx="4652" cy="442"/>
            </a:xfrm>
          </p:grpSpPr>
          <p:sp>
            <p:nvSpPr>
              <p:cNvPr id="34830" name="Text Box 17"/>
              <p:cNvSpPr txBox="1">
                <a:spLocks noChangeArrowheads="1"/>
              </p:cNvSpPr>
              <p:nvPr/>
            </p:nvSpPr>
            <p:spPr bwMode="auto">
              <a:xfrm>
                <a:off x="374" y="2812"/>
                <a:ext cx="465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227013" indent="-227013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just" eaLnBrk="1" hangingPunct="1">
                  <a:spcBef>
                    <a:spcPct val="50000"/>
                  </a:spcBef>
                  <a:buFontTx/>
                  <a:buChar char="•"/>
                </a:pPr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Relative acceleration          associated with rotation about </a:t>
                </a:r>
                <a:r>
                  <a:rPr lang="en-US" sz="2000" i="1" dirty="0">
                    <a:solidFill>
                      <a:srgbClr val="FF0000"/>
                    </a:solidFill>
                    <a:latin typeface="+mn-lt"/>
                  </a:rPr>
                  <a:t>A</a:t>
                </a:r>
                <a:r>
                  <a:rPr lang="en-US" sz="2000" dirty="0">
                    <a:solidFill>
                      <a:srgbClr val="FF0000"/>
                    </a:solidFill>
                    <a:latin typeface="+mn-lt"/>
                  </a:rPr>
                  <a:t> includes tangential and normal components,</a:t>
                </a:r>
              </a:p>
            </p:txBody>
          </p:sp>
          <p:graphicFrame>
            <p:nvGraphicFramePr>
              <p:cNvPr id="34820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4969215"/>
                  </p:ext>
                </p:extLst>
              </p:nvPr>
            </p:nvGraphicFramePr>
            <p:xfrm>
              <a:off x="2208" y="2841"/>
              <a:ext cx="32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5" name="Equation" r:id="rId6" imgW="507960" imgH="368280" progId="Equation.3">
                      <p:embed/>
                    </p:oleObj>
                  </mc:Choice>
                  <mc:Fallback>
                    <p:oleObj name="Equation" r:id="rId6" imgW="507960" imgH="3682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841"/>
                            <a:ext cx="32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829" name="Group 22"/>
            <p:cNvGrpSpPr>
              <a:grpSpLocks/>
            </p:cNvGrpSpPr>
            <p:nvPr/>
          </p:nvGrpSpPr>
          <p:grpSpPr bwMode="auto">
            <a:xfrm>
              <a:off x="805" y="3397"/>
              <a:ext cx="2485" cy="592"/>
              <a:chOff x="805" y="3397"/>
              <a:chExt cx="2485" cy="592"/>
            </a:xfrm>
          </p:grpSpPr>
          <p:graphicFrame>
            <p:nvGraphicFramePr>
              <p:cNvPr id="34818" name="Object 2"/>
              <p:cNvGraphicFramePr>
                <a:graphicFrameLocks noChangeAspect="1"/>
              </p:cNvGraphicFramePr>
              <p:nvPr/>
            </p:nvGraphicFramePr>
            <p:xfrm>
              <a:off x="805" y="3397"/>
              <a:ext cx="1232" cy="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6" name="Equation" r:id="rId8" imgW="1955520" imgH="939600" progId="Equation.3">
                      <p:embed/>
                    </p:oleObj>
                  </mc:Choice>
                  <mc:Fallback>
                    <p:oleObj name="Equation" r:id="rId8" imgW="1955520" imgH="939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5" y="3397"/>
                            <a:ext cx="1232" cy="5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19" name="Object 3"/>
              <p:cNvGraphicFramePr>
                <a:graphicFrameLocks noChangeAspect="1"/>
              </p:cNvGraphicFramePr>
              <p:nvPr/>
            </p:nvGraphicFramePr>
            <p:xfrm>
              <a:off x="2362" y="3397"/>
              <a:ext cx="928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7" name="Equation" r:id="rId10" imgW="1473120" imgH="914400" progId="Equation.3">
                      <p:embed/>
                    </p:oleObj>
                  </mc:Choice>
                  <mc:Fallback>
                    <p:oleObj name="Equation" r:id="rId10" imgW="1473120" imgH="9144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2" y="3397"/>
                            <a:ext cx="928" cy="5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33386" y="3886200"/>
            <a:ext cx="558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latin typeface="+mn-lt"/>
              </a:rPr>
              <a:t>Absolute acceleration of a particle of the slab,</a:t>
            </a:r>
          </a:p>
        </p:txBody>
      </p:sp>
      <p:pic>
        <p:nvPicPr>
          <p:cNvPr id="1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08063"/>
            <a:ext cx="6699172" cy="26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59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CAD53503-353A-4733-AE55-5B3011641F49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25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52230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648075"/>
            <a:ext cx="1836737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7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3648075"/>
            <a:ext cx="1851025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8" descr="C:\DOCUME~1\WALTOL~1\LOCALS~1\Temp\\msotw9_temp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3648075"/>
            <a:ext cx="1639887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9" descr="C:\DOCUME~1\WALTOL~1\LOCALS~1\Temp\\msotw9_temp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3648075"/>
            <a:ext cx="1414463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53" name="Group 22"/>
          <p:cNvGrpSpPr>
            <a:grpSpLocks/>
          </p:cNvGrpSpPr>
          <p:nvPr/>
        </p:nvGrpSpPr>
        <p:grpSpPr bwMode="auto">
          <a:xfrm>
            <a:off x="228600" y="438150"/>
            <a:ext cx="8645525" cy="2609850"/>
            <a:chOff x="244" y="623"/>
            <a:chExt cx="5446" cy="1644"/>
          </a:xfrm>
        </p:grpSpPr>
        <p:pic>
          <p:nvPicPr>
            <p:cNvPr id="35857" name="Picture 5" descr="C:\DOCUME~1\WALTOL~1\LOCALS~1\Temp\\msotw9_temp0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" y="623"/>
              <a:ext cx="3457" cy="1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5858" name="Group 16"/>
            <p:cNvGrpSpPr>
              <a:grpSpLocks/>
            </p:cNvGrpSpPr>
            <p:nvPr/>
          </p:nvGrpSpPr>
          <p:grpSpPr bwMode="auto">
            <a:xfrm>
              <a:off x="3662" y="934"/>
              <a:ext cx="2028" cy="1026"/>
              <a:chOff x="3662" y="934"/>
              <a:chExt cx="2028" cy="1026"/>
            </a:xfrm>
          </p:grpSpPr>
          <p:grpSp>
            <p:nvGrpSpPr>
              <p:cNvPr id="35859" name="Group 14"/>
              <p:cNvGrpSpPr>
                <a:grpSpLocks/>
              </p:cNvGrpSpPr>
              <p:nvPr/>
            </p:nvGrpSpPr>
            <p:grpSpPr bwMode="auto">
              <a:xfrm>
                <a:off x="3662" y="934"/>
                <a:ext cx="1571" cy="443"/>
                <a:chOff x="3748" y="688"/>
                <a:chExt cx="1571" cy="443"/>
              </a:xfrm>
            </p:grpSpPr>
            <p:sp>
              <p:nvSpPr>
                <p:cNvPr id="3586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48" y="688"/>
                  <a:ext cx="157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marL="227013" indent="-227013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Char char="•"/>
                  </a:pPr>
                  <a:r>
                    <a:rPr lang="en-US" sz="2000" dirty="0"/>
                    <a:t>Given</a:t>
                  </a:r>
                  <a:br>
                    <a:rPr lang="en-US" sz="2000" dirty="0"/>
                  </a:br>
                  <a:r>
                    <a:rPr lang="en-US" sz="2000" dirty="0"/>
                    <a:t>determine  </a:t>
                  </a:r>
                </a:p>
              </p:txBody>
            </p:sp>
            <p:graphicFrame>
              <p:nvGraphicFramePr>
                <p:cNvPr id="35845" name="Object 5"/>
                <p:cNvGraphicFramePr>
                  <a:graphicFrameLocks noChangeAspect="1"/>
                </p:cNvGraphicFramePr>
                <p:nvPr/>
              </p:nvGraphicFramePr>
              <p:xfrm>
                <a:off x="4387" y="728"/>
                <a:ext cx="71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5" name="Equation" r:id="rId8" imgW="1130040" imgH="317160" progId="Equation.3">
                        <p:embed/>
                      </p:oleObj>
                    </mc:Choice>
                    <mc:Fallback>
                      <p:oleObj name="Equation" r:id="rId8" imgW="113004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87" y="728"/>
                              <a:ext cx="71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846" name="Object 6"/>
                <p:cNvGraphicFramePr>
                  <a:graphicFrameLocks noChangeAspect="1"/>
                </p:cNvGraphicFramePr>
                <p:nvPr/>
              </p:nvGraphicFramePr>
              <p:xfrm>
                <a:off x="4636" y="931"/>
                <a:ext cx="63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06" name="Equation" r:id="rId10" imgW="1002960" imgH="317160" progId="Equation.3">
                        <p:embed/>
                      </p:oleObj>
                    </mc:Choice>
                    <mc:Fallback>
                      <p:oleObj name="Equation" r:id="rId10" imgW="1002960" imgH="3171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6" y="931"/>
                              <a:ext cx="63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35844" name="Object 4"/>
              <p:cNvGraphicFramePr>
                <a:graphicFrameLocks noChangeAspect="1"/>
              </p:cNvGraphicFramePr>
              <p:nvPr/>
            </p:nvGraphicFramePr>
            <p:xfrm>
              <a:off x="3922" y="1448"/>
              <a:ext cx="1768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07" name="Equation" r:id="rId12" imgW="2806560" imgH="812520" progId="Equation.3">
                      <p:embed/>
                    </p:oleObj>
                  </mc:Choice>
                  <mc:Fallback>
                    <p:oleObj name="Equation" r:id="rId12" imgW="2806560" imgH="8125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22" y="1448"/>
                            <a:ext cx="1768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020763" y="5272088"/>
            <a:ext cx="5795962" cy="771525"/>
            <a:chOff x="643" y="3321"/>
            <a:chExt cx="3651" cy="486"/>
          </a:xfrm>
        </p:grpSpPr>
        <p:sp>
          <p:nvSpPr>
            <p:cNvPr id="35856" name="Text Box 17"/>
            <p:cNvSpPr txBox="1">
              <a:spLocks noChangeArrowheads="1"/>
            </p:cNvSpPr>
            <p:nvPr/>
          </p:nvSpPr>
          <p:spPr bwMode="auto">
            <a:xfrm>
              <a:off x="643" y="3321"/>
              <a:ext cx="365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000" dirty="0"/>
                <a:t>Vector result depends on sense of         and the relative magnitudes of </a:t>
              </a:r>
            </a:p>
          </p:txBody>
        </p:sp>
        <p:graphicFrame>
          <p:nvGraphicFramePr>
            <p:cNvPr id="35842" name="Object 2"/>
            <p:cNvGraphicFramePr>
              <a:graphicFrameLocks noChangeAspect="1"/>
            </p:cNvGraphicFramePr>
            <p:nvPr/>
          </p:nvGraphicFramePr>
          <p:xfrm>
            <a:off x="2314" y="3559"/>
            <a:ext cx="9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8" name="Equation" r:id="rId14" imgW="1536480" imgH="393480" progId="Equation.3">
                    <p:embed/>
                  </p:oleObj>
                </mc:Choice>
                <mc:Fallback>
                  <p:oleObj name="Equation" r:id="rId14" imgW="15364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3559"/>
                          <a:ext cx="9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3098" y="3369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16" imgW="304560" imgH="317160" progId="Equation.3">
                    <p:embed/>
                  </p:oleObj>
                </mc:Choice>
                <mc:Fallback>
                  <p:oleObj name="Equation" r:id="rId16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3369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1104900" y="6115050"/>
            <a:ext cx="554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Must also know angular velocity </a:t>
            </a:r>
            <a:r>
              <a:rPr lang="en-US" sz="2000" i="1">
                <a:latin typeface="Symbol" pitchFamily="18" charset="2"/>
              </a:rPr>
              <a:t>w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6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charset="-128"/>
              </a:rPr>
              <a:t>Absolute and Relative Acceleration in Plane Motion</a:t>
            </a:r>
          </a:p>
        </p:txBody>
      </p:sp>
      <p:sp>
        <p:nvSpPr>
          <p:cNvPr id="21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68228182-A764-4BE3-A1B6-A9D4045E4FA6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26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36874" name="Picture 5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1049338"/>
            <a:ext cx="591343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6" descr="C:\DOCUME~1\WALTOL~1\LOCALS~1\Temp\\msotw9_temp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87500"/>
            <a:ext cx="20716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347788" y="4670425"/>
            <a:ext cx="5378450" cy="417513"/>
            <a:chOff x="849" y="2942"/>
            <a:chExt cx="3388" cy="263"/>
          </a:xfrm>
        </p:grpSpPr>
        <p:grpSp>
          <p:nvGrpSpPr>
            <p:cNvPr id="36883" name="Group 13"/>
            <p:cNvGrpSpPr>
              <a:grpSpLocks/>
            </p:cNvGrpSpPr>
            <p:nvPr/>
          </p:nvGrpSpPr>
          <p:grpSpPr bwMode="auto">
            <a:xfrm>
              <a:off x="849" y="2942"/>
              <a:ext cx="184" cy="263"/>
              <a:chOff x="1247" y="2459"/>
              <a:chExt cx="184" cy="263"/>
            </a:xfrm>
          </p:grpSpPr>
          <p:graphicFrame>
            <p:nvGraphicFramePr>
              <p:cNvPr id="36870" name="Object 6"/>
              <p:cNvGraphicFramePr>
                <a:graphicFrameLocks noChangeAspect="1"/>
              </p:cNvGraphicFramePr>
              <p:nvPr/>
            </p:nvGraphicFramePr>
            <p:xfrm>
              <a:off x="1264" y="2459"/>
              <a:ext cx="120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6" name="Equation" r:id="rId5" imgW="190440" imgH="190440" progId="Equation.3">
                      <p:embed/>
                    </p:oleObj>
                  </mc:Choice>
                  <mc:Fallback>
                    <p:oleObj name="Equation" r:id="rId5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64" y="2459"/>
                            <a:ext cx="120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71" name="Object 7"/>
              <p:cNvGraphicFramePr>
                <a:graphicFrameLocks noChangeAspect="1"/>
              </p:cNvGraphicFramePr>
              <p:nvPr/>
            </p:nvGraphicFramePr>
            <p:xfrm>
              <a:off x="1247" y="2602"/>
              <a:ext cx="184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7" name="Equation" r:id="rId7" imgW="291960" imgH="190440" progId="Equation.3">
                      <p:embed/>
                    </p:oleObj>
                  </mc:Choice>
                  <mc:Fallback>
                    <p:oleObj name="Equation" r:id="rId7" imgW="29196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2602"/>
                            <a:ext cx="184" cy="1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84" name="Group 24"/>
            <p:cNvGrpSpPr>
              <a:grpSpLocks/>
            </p:cNvGrpSpPr>
            <p:nvPr/>
          </p:nvGrpSpPr>
          <p:grpSpPr bwMode="auto">
            <a:xfrm>
              <a:off x="1106" y="2947"/>
              <a:ext cx="3131" cy="250"/>
              <a:chOff x="1106" y="2947"/>
              <a:chExt cx="3131" cy="250"/>
            </a:xfrm>
          </p:grpSpPr>
          <p:sp>
            <p:nvSpPr>
              <p:cNvPr id="36885" name="Text Box 14"/>
              <p:cNvSpPr txBox="1">
                <a:spLocks noChangeArrowheads="1"/>
              </p:cNvSpPr>
              <p:nvPr/>
            </p:nvSpPr>
            <p:spPr bwMode="auto">
              <a:xfrm>
                <a:off x="1106" y="2947"/>
                <a:ext cx="11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i="1"/>
                  <a:t>x</a:t>
                </a:r>
                <a:r>
                  <a:rPr lang="en-US" sz="2000"/>
                  <a:t> components:</a:t>
                </a:r>
                <a:endParaRPr lang="en-US" sz="2000" i="1"/>
              </a:p>
            </p:txBody>
          </p:sp>
          <p:graphicFrame>
            <p:nvGraphicFramePr>
              <p:cNvPr id="36869" name="Object 5"/>
              <p:cNvGraphicFramePr>
                <a:graphicFrameLocks noChangeAspect="1"/>
              </p:cNvGraphicFramePr>
              <p:nvPr/>
            </p:nvGraphicFramePr>
            <p:xfrm>
              <a:off x="2421" y="2950"/>
              <a:ext cx="181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38" name="Equation" r:id="rId9" imgW="2882880" imgH="380880" progId="Equation.3">
                      <p:embed/>
                    </p:oleObj>
                  </mc:Choice>
                  <mc:Fallback>
                    <p:oleObj name="Equation" r:id="rId9" imgW="288288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1" y="2950"/>
                            <a:ext cx="181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296988" y="5259388"/>
            <a:ext cx="5046662" cy="403225"/>
            <a:chOff x="817" y="3313"/>
            <a:chExt cx="3179" cy="254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817" y="3399"/>
            <a:ext cx="24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Equation" r:id="rId11" imgW="393480" imgH="291960" progId="Equation.3">
                    <p:embed/>
                  </p:oleObj>
                </mc:Choice>
                <mc:Fallback>
                  <p:oleObj name="Equation" r:id="rId11" imgW="3934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3399"/>
                          <a:ext cx="24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81" name="Group 25"/>
            <p:cNvGrpSpPr>
              <a:grpSpLocks/>
            </p:cNvGrpSpPr>
            <p:nvPr/>
          </p:nvGrpSpPr>
          <p:grpSpPr bwMode="auto">
            <a:xfrm>
              <a:off x="1106" y="3313"/>
              <a:ext cx="2890" cy="254"/>
              <a:chOff x="1106" y="3313"/>
              <a:chExt cx="2890" cy="254"/>
            </a:xfrm>
          </p:grpSpPr>
          <p:sp>
            <p:nvSpPr>
              <p:cNvPr id="36882" name="Text Box 15"/>
              <p:cNvSpPr txBox="1">
                <a:spLocks noChangeArrowheads="1"/>
              </p:cNvSpPr>
              <p:nvPr/>
            </p:nvSpPr>
            <p:spPr bwMode="auto">
              <a:xfrm>
                <a:off x="1106" y="3317"/>
                <a:ext cx="110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000" i="1"/>
                  <a:t>y</a:t>
                </a:r>
                <a:r>
                  <a:rPr lang="en-US" sz="2000"/>
                  <a:t> components:</a:t>
                </a:r>
                <a:endParaRPr lang="en-US" sz="2000" i="1"/>
              </a:p>
            </p:txBody>
          </p:sp>
          <p:graphicFrame>
            <p:nvGraphicFramePr>
              <p:cNvPr id="36868" name="Object 4"/>
              <p:cNvGraphicFramePr>
                <a:graphicFrameLocks noChangeAspect="1"/>
              </p:cNvGraphicFramePr>
              <p:nvPr/>
            </p:nvGraphicFramePr>
            <p:xfrm>
              <a:off x="2196" y="3313"/>
              <a:ext cx="180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40" name="Equation" r:id="rId13" imgW="2857320" imgH="380880" progId="Equation.3">
                      <p:embed/>
                    </p:oleObj>
                  </mc:Choice>
                  <mc:Fallback>
                    <p:oleObj name="Equation" r:id="rId13" imgW="2857320" imgH="380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6" y="3313"/>
                            <a:ext cx="180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842963" y="5915025"/>
            <a:ext cx="263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000"/>
              <a:t>Solve for </a:t>
            </a:r>
            <a:r>
              <a:rPr lang="en-US" sz="2000" i="1"/>
              <a:t>a</a:t>
            </a:r>
            <a:r>
              <a:rPr lang="en-US" sz="2000" i="1" baseline="-25000"/>
              <a:t>B</a:t>
            </a:r>
            <a:r>
              <a:rPr lang="en-US" sz="2000" baseline="-25000"/>
              <a:t> </a:t>
            </a:r>
            <a:r>
              <a:rPr lang="en-US" sz="2000"/>
              <a:t>and </a:t>
            </a:r>
            <a:r>
              <a:rPr lang="en-US" sz="2000" i="1">
                <a:latin typeface="Symbol" pitchFamily="18" charset="2"/>
              </a:rPr>
              <a:t>a</a:t>
            </a:r>
            <a:r>
              <a:rPr lang="en-US" sz="2000"/>
              <a:t>.</a:t>
            </a:r>
          </a:p>
        </p:txBody>
      </p:sp>
      <p:grpSp>
        <p:nvGrpSpPr>
          <p:cNvPr id="36879" name="Group 23"/>
          <p:cNvGrpSpPr>
            <a:grpSpLocks/>
          </p:cNvGrpSpPr>
          <p:nvPr/>
        </p:nvGrpSpPr>
        <p:grpSpPr bwMode="auto">
          <a:xfrm>
            <a:off x="795338" y="4144963"/>
            <a:ext cx="7243762" cy="441325"/>
            <a:chOff x="501" y="2611"/>
            <a:chExt cx="4563" cy="278"/>
          </a:xfrm>
        </p:grpSpPr>
        <p:sp>
          <p:nvSpPr>
            <p:cNvPr id="36880" name="Text Box 21"/>
            <p:cNvSpPr txBox="1">
              <a:spLocks noChangeArrowheads="1"/>
            </p:cNvSpPr>
            <p:nvPr/>
          </p:nvSpPr>
          <p:spPr bwMode="auto">
            <a:xfrm>
              <a:off x="501" y="2611"/>
              <a:ext cx="456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37931725" indent="-37474525" eaLnBrk="0" hangingPunct="0"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eaLnBrk="0" hangingPunct="0"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eaLnBrk="0" hangingPunct="0"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eaLnBrk="0" hangingPunct="0"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738438" algn="l"/>
                </a:tabLst>
                <a:defRPr sz="2400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</a:pPr>
              <a:r>
                <a:rPr lang="en-US" sz="2000"/>
                <a:t>Write	in terms of the two component equations,</a:t>
              </a:r>
            </a:p>
          </p:txBody>
        </p:sp>
        <p:graphicFrame>
          <p:nvGraphicFramePr>
            <p:cNvPr id="36866" name="Object 2"/>
            <p:cNvGraphicFramePr>
              <a:graphicFrameLocks noChangeAspect="1"/>
            </p:cNvGraphicFramePr>
            <p:nvPr/>
          </p:nvGraphicFramePr>
          <p:xfrm>
            <a:off x="1183" y="2657"/>
            <a:ext cx="10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" name="Equation" r:id="rId15" imgW="1587240" imgH="368280" progId="Equation.3">
                    <p:embed/>
                  </p:oleObj>
                </mc:Choice>
                <mc:Fallback>
                  <p:oleObj name="Equation" r:id="rId15" imgW="15872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" y="2657"/>
                          <a:ext cx="10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6689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a typeface="ＭＳ Ｐゴシック" charset="-128"/>
              </a:rPr>
              <a:t>Analysis of Plane Motion in Terms of a Parameter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1200">
                <a:solidFill>
                  <a:srgbClr val="618A53"/>
                </a:solidFill>
                <a:latin typeface="Arial" charset="0"/>
              </a:rPr>
              <a:t> 15 - </a:t>
            </a:r>
            <a:fld id="{3B0CA328-F89E-4D9B-990C-82A2774F0FD4}" type="slidenum">
              <a:rPr lang="en-US" sz="1200">
                <a:solidFill>
                  <a:srgbClr val="618A53"/>
                </a:solidFill>
                <a:latin typeface="Arial" charset="0"/>
              </a:rPr>
              <a:pPr eaLnBrk="1" hangingPunct="1"/>
              <a:t>27</a:t>
            </a:fld>
            <a:endParaRPr lang="en-US" sz="1200">
              <a:solidFill>
                <a:srgbClr val="618A53"/>
              </a:solidFill>
              <a:latin typeface="Arial" charset="0"/>
            </a:endParaRPr>
          </a:p>
        </p:txBody>
      </p:sp>
      <p:pic>
        <p:nvPicPr>
          <p:cNvPr id="37898" name="Picture 3" descr="C:\DOCUME~1\WALTOL~1\LOCALS~1\Temp\\msotw9_temp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211263"/>
            <a:ext cx="2054225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Text Box 5"/>
          <p:cNvSpPr txBox="1">
            <a:spLocks noChangeArrowheads="1"/>
          </p:cNvSpPr>
          <p:nvPr/>
        </p:nvSpPr>
        <p:spPr bwMode="auto">
          <a:xfrm>
            <a:off x="2660650" y="1081088"/>
            <a:ext cx="59118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7013" indent="-227013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In some cases, it is advantageous to determine the absolute velocity and acceleration of a mechanism directly.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065463" y="2236788"/>
            <a:ext cx="4448175" cy="328612"/>
            <a:chOff x="1931" y="1409"/>
            <a:chExt cx="2802" cy="207"/>
          </a:xfrm>
        </p:grpSpPr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1931" y="1409"/>
            <a:ext cx="7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0" name="Equation" r:id="rId4" imgW="1180800" imgH="317160" progId="Equation.3">
                    <p:embed/>
                  </p:oleObj>
                </mc:Choice>
                <mc:Fallback>
                  <p:oleObj name="Equation" r:id="rId4" imgW="1180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409"/>
                          <a:ext cx="7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3957" y="1416"/>
            <a:ext cx="7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Equation" r:id="rId6" imgW="1231560" imgH="317160" progId="Equation.3">
                    <p:embed/>
                  </p:oleObj>
                </mc:Choice>
                <mc:Fallback>
                  <p:oleObj name="Equation" r:id="rId6" imgW="1231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1416"/>
                          <a:ext cx="7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065463" y="2828925"/>
            <a:ext cx="4714875" cy="1054100"/>
            <a:chOff x="1931" y="1782"/>
            <a:chExt cx="2970" cy="664"/>
          </a:xfrm>
        </p:grpSpPr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1931" y="1782"/>
            <a:ext cx="872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2" name="Equation" r:id="rId8" imgW="1384200" imgH="1054080" progId="Equation.3">
                    <p:embed/>
                  </p:oleObj>
                </mc:Choice>
                <mc:Fallback>
                  <p:oleObj name="Equation" r:id="rId8" imgW="138420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782"/>
                          <a:ext cx="872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957" y="1782"/>
            <a:ext cx="944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3" name="Equation" r:id="rId10" imgW="1498320" imgH="1054080" progId="Equation.3">
                    <p:embed/>
                  </p:oleObj>
                </mc:Choice>
                <mc:Fallback>
                  <p:oleObj name="Equation" r:id="rId10" imgW="1498320" imgH="1054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1782"/>
                          <a:ext cx="944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65463" y="4194175"/>
            <a:ext cx="5895975" cy="1155700"/>
            <a:chOff x="1931" y="2642"/>
            <a:chExt cx="3714" cy="728"/>
          </a:xfrm>
        </p:grpSpPr>
        <p:graphicFrame>
          <p:nvGraphicFramePr>
            <p:cNvPr id="37890" name="Object 2"/>
            <p:cNvGraphicFramePr>
              <a:graphicFrameLocks noChangeAspect="1"/>
            </p:cNvGraphicFramePr>
            <p:nvPr/>
          </p:nvGraphicFramePr>
          <p:xfrm>
            <a:off x="1931" y="2642"/>
            <a:ext cx="168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12" imgW="2679480" imgH="1155600" progId="Equation.3">
                    <p:embed/>
                  </p:oleObj>
                </mc:Choice>
                <mc:Fallback>
                  <p:oleObj name="Equation" r:id="rId12" imgW="2679480" imgH="11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2642"/>
                          <a:ext cx="168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3957" y="2642"/>
            <a:ext cx="168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4" imgW="2679480" imgH="1155600" progId="Equation.3">
                    <p:embed/>
                  </p:oleObj>
                </mc:Choice>
                <mc:Fallback>
                  <p:oleObj name="Equation" r:id="rId14" imgW="2679480" imgH="1155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642"/>
                          <a:ext cx="168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2599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D78E-44C7-48B4-93D9-5125A909E1E3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 smtClean="0"/>
              <a:t>1. Translation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4953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>
                <a:latin typeface="+mn-lt"/>
              </a:rPr>
              <a:t>A motion is </a:t>
            </a:r>
            <a:r>
              <a:rPr lang="en-IN" dirty="0" smtClean="0">
                <a:latin typeface="+mn-lt"/>
              </a:rPr>
              <a:t>translation </a:t>
            </a:r>
            <a:r>
              <a:rPr lang="en-IN" dirty="0">
                <a:latin typeface="+mn-lt"/>
              </a:rPr>
              <a:t>if any </a:t>
            </a:r>
            <a:r>
              <a:rPr lang="en-IN" dirty="0" smtClean="0">
                <a:latin typeface="+mn-lt"/>
              </a:rPr>
              <a:t>straight line </a:t>
            </a:r>
            <a:r>
              <a:rPr lang="en-IN" dirty="0">
                <a:latin typeface="+mn-lt"/>
              </a:rPr>
              <a:t>inside the body keeps the same direction during the </a:t>
            </a:r>
            <a:r>
              <a:rPr lang="en-IN" dirty="0" smtClean="0">
                <a:latin typeface="+mn-lt"/>
              </a:rPr>
              <a:t>motion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All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the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particles forming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the body move along parallel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paths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If </a:t>
            </a:r>
            <a:r>
              <a:rPr lang="en-IN" dirty="0">
                <a:latin typeface="+mn-lt"/>
              </a:rPr>
              <a:t>these paths </a:t>
            </a:r>
            <a:r>
              <a:rPr lang="en-IN" dirty="0" smtClean="0">
                <a:latin typeface="+mn-lt"/>
              </a:rPr>
              <a:t>are straight </a:t>
            </a:r>
            <a:r>
              <a:rPr lang="en-IN" dirty="0">
                <a:latin typeface="+mn-lt"/>
              </a:rPr>
              <a:t>lines, the motion is said to be a </a:t>
            </a:r>
            <a:r>
              <a:rPr lang="en-IN" i="1" dirty="0">
                <a:solidFill>
                  <a:srgbClr val="0070C0"/>
                </a:solidFill>
                <a:latin typeface="+mn-lt"/>
              </a:rPr>
              <a:t>rectilinear </a:t>
            </a:r>
            <a:r>
              <a:rPr lang="en-IN" i="1" dirty="0" smtClean="0">
                <a:solidFill>
                  <a:srgbClr val="0070C0"/>
                </a:solidFill>
                <a:latin typeface="+mn-lt"/>
              </a:rPr>
              <a:t>translation</a:t>
            </a:r>
            <a:endParaRPr lang="en-IN" dirty="0">
              <a:solidFill>
                <a:srgbClr val="0070C0"/>
              </a:solidFill>
              <a:latin typeface="+mn-lt"/>
            </a:endParaRP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If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the paths are curved lines, the motion is a </a:t>
            </a:r>
            <a:r>
              <a:rPr lang="en-IN" i="1" dirty="0" smtClean="0">
                <a:solidFill>
                  <a:srgbClr val="0070C0"/>
                </a:solidFill>
                <a:latin typeface="+mn-lt"/>
              </a:rPr>
              <a:t>curvilinear translation</a:t>
            </a:r>
          </a:p>
          <a:p>
            <a:pPr marL="342900" indent="-342900" algn="just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IN" dirty="0">
                <a:latin typeface="+mn-lt"/>
              </a:rPr>
              <a:t>All the points of the body have the same velocity and the same acceleration at any given instant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559" y="457200"/>
            <a:ext cx="3848241" cy="31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24" y="3589200"/>
            <a:ext cx="3796288" cy="3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84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790950"/>
            <a:ext cx="6955200" cy="30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9" y="908804"/>
            <a:ext cx="3735000" cy="29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5878-B531-4C35-9EE0-82A6F4C6C5E9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/>
              <a:t>2</a:t>
            </a:r>
            <a:r>
              <a:rPr lang="en-IN" sz="3200" b="1" dirty="0" smtClean="0"/>
              <a:t>. Rotation about a Fixed Axis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76200" y="990600"/>
            <a:ext cx="56388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The </a:t>
            </a:r>
            <a:r>
              <a:rPr lang="en-IN" dirty="0">
                <a:latin typeface="+mn-lt"/>
              </a:rPr>
              <a:t>particles </a:t>
            </a:r>
            <a:r>
              <a:rPr lang="en-IN" dirty="0" smtClean="0">
                <a:latin typeface="+mn-lt"/>
              </a:rPr>
              <a:t>forming the </a:t>
            </a:r>
            <a:r>
              <a:rPr lang="en-IN" dirty="0">
                <a:latin typeface="+mn-lt"/>
              </a:rPr>
              <a:t>rigid body move in parallel planes along circles </a:t>
            </a:r>
            <a:r>
              <a:rPr lang="en-IN" dirty="0" err="1" smtClean="0">
                <a:latin typeface="+mn-lt"/>
              </a:rPr>
              <a:t>centered</a:t>
            </a:r>
            <a:r>
              <a:rPr lang="en-IN" dirty="0" smtClean="0">
                <a:latin typeface="+mn-lt"/>
              </a:rPr>
              <a:t> on </a:t>
            </a:r>
            <a:r>
              <a:rPr lang="en-IN" dirty="0">
                <a:latin typeface="+mn-lt"/>
              </a:rPr>
              <a:t>the same fixed </a:t>
            </a:r>
            <a:r>
              <a:rPr lang="en-IN" dirty="0" smtClean="0">
                <a:latin typeface="+mn-lt"/>
              </a:rPr>
              <a:t>axis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If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this axis, called the axis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of rotation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, intersects the rigid body, the particles located on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the axis </a:t>
            </a:r>
            <a:r>
              <a:rPr lang="en-IN" dirty="0">
                <a:solidFill>
                  <a:srgbClr val="FF0000"/>
                </a:solidFill>
                <a:latin typeface="+mn-lt"/>
              </a:rPr>
              <a:t>have zero velocity and zero acceleration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80AD-7248-4034-8BB3-414C5EB0A110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4495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rgbClr val="00B050"/>
                </a:solidFill>
              </a:rPr>
              <a:t>Angular Displacement</a:t>
            </a:r>
            <a:endParaRPr lang="en-IN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" y="3566279"/>
                <a:ext cx="800100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latin typeface="+mn-lt"/>
                  </a:rPr>
                  <a:t>in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 </m:t>
                    </m:r>
                  </m:oMath>
                </a14:m>
                <a:r>
                  <a:rPr lang="en-IN" dirty="0" smtClean="0">
                    <a:latin typeface="+mn-lt"/>
                  </a:rPr>
                  <a:t>is called as angular displacement 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IN" dirty="0" smtClean="0">
                    <a:solidFill>
                      <a:srgbClr val="FF0000"/>
                    </a:solidFill>
                    <a:latin typeface="+mn-lt"/>
                  </a:rPr>
                  <a:t>By convention anticlockwise displacement is positive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IN" dirty="0" smtClean="0">
                    <a:latin typeface="+mn-lt"/>
                  </a:rPr>
                  <a:t>When the particle moves from </a:t>
                </a:r>
                <a:r>
                  <a:rPr lang="en-IN" i="1" dirty="0" smtClean="0">
                    <a:solidFill>
                      <a:srgbClr val="FF0000"/>
                    </a:solidFill>
                    <a:latin typeface="+mn-lt"/>
                  </a:rPr>
                  <a:t>A</a:t>
                </a:r>
                <a:r>
                  <a:rPr lang="en-IN" dirty="0" smtClean="0">
                    <a:latin typeface="+mn-lt"/>
                  </a:rPr>
                  <a:t> to </a:t>
                </a:r>
                <a:r>
                  <a:rPr lang="en-IN" i="1" dirty="0" smtClean="0">
                    <a:solidFill>
                      <a:srgbClr val="FF0000"/>
                    </a:solidFill>
                    <a:latin typeface="+mn-lt"/>
                  </a:rPr>
                  <a:t>B</a:t>
                </a:r>
                <a:r>
                  <a:rPr lang="en-IN" dirty="0" smtClean="0">
                    <a:latin typeface="+mn-lt"/>
                  </a:rPr>
                  <a:t>, other particles (say </a:t>
                </a:r>
                <a:r>
                  <a:rPr lang="en-IN" i="1" dirty="0" smtClean="0">
                    <a:solidFill>
                      <a:srgbClr val="FF0000"/>
                    </a:solidFill>
                    <a:latin typeface="+mn-lt"/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r>
                  <a:rPr lang="en-IN" dirty="0" smtClean="0">
                    <a:latin typeface="+mn-lt"/>
                  </a:rPr>
                  <a:t>) on the same radial line also get displaced (from </a:t>
                </a:r>
                <a:r>
                  <a:rPr lang="en-IN" i="1" dirty="0" smtClean="0">
                    <a:solidFill>
                      <a:srgbClr val="FF0000"/>
                    </a:solidFill>
                    <a:latin typeface="+mn-lt"/>
                  </a:rPr>
                  <a:t>A</a:t>
                </a:r>
                <a:r>
                  <a:rPr lang="en-IN" baseline="-250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r>
                  <a:rPr lang="en-IN" baseline="-25000" dirty="0" smtClean="0">
                    <a:latin typeface="+mn-lt"/>
                  </a:rPr>
                  <a:t> </a:t>
                </a:r>
                <a:r>
                  <a:rPr lang="en-IN" dirty="0" smtClean="0">
                    <a:latin typeface="+mn-lt"/>
                  </a:rPr>
                  <a:t> to </a:t>
                </a:r>
                <a:r>
                  <a:rPr lang="en-IN" i="1" dirty="0" smtClean="0">
                    <a:solidFill>
                      <a:srgbClr val="FF0000"/>
                    </a:solidFill>
                    <a:latin typeface="+mn-lt"/>
                  </a:rPr>
                  <a:t>B</a:t>
                </a:r>
                <a:r>
                  <a:rPr lang="en-IN" baseline="-25000" dirty="0" smtClean="0">
                    <a:solidFill>
                      <a:srgbClr val="FF0000"/>
                    </a:solidFill>
                    <a:latin typeface="+mn-lt"/>
                  </a:rPr>
                  <a:t>1</a:t>
                </a:r>
                <a:r>
                  <a:rPr lang="en-IN" dirty="0" smtClean="0">
                    <a:latin typeface="+mn-lt"/>
                  </a:rPr>
                  <a:t>) through the same angle</a:t>
                </a:r>
              </a:p>
              <a:p>
                <a:pPr marL="342900" indent="-342900" algn="just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IN" dirty="0" smtClean="0">
                    <a:solidFill>
                      <a:srgbClr val="FF0000"/>
                    </a:solidFill>
                    <a:latin typeface="+mn-lt"/>
                  </a:rPr>
                  <a:t>The angular displacement of every particle in fixed rotation remains the same</a:t>
                </a:r>
                <a:endParaRPr lang="en-IN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66279"/>
                <a:ext cx="8001000" cy="3139321"/>
              </a:xfrm>
              <a:prstGeom prst="rect">
                <a:avLst/>
              </a:prstGeom>
              <a:blipFill rotWithShape="1">
                <a:blip r:embed="rId2"/>
                <a:stretch>
                  <a:fillRect l="-990" t="-1359" r="-1066" b="-36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22" y="1042116"/>
            <a:ext cx="2543594" cy="25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4" y="1042116"/>
            <a:ext cx="2435276" cy="25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5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4C0DE-BF57-410A-BB31-B8BA583B77E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4495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rgbClr val="00B050"/>
                </a:solidFill>
              </a:rPr>
              <a:t>Angular Velocity</a:t>
            </a:r>
            <a:endParaRPr lang="en-IN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35137" y="1295400"/>
                <a:ext cx="3568862" cy="97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137" y="1295400"/>
                <a:ext cx="3568862" cy="9759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33400" y="4495800"/>
            <a:ext cx="800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sz="2800" dirty="0" smtClean="0">
                <a:latin typeface="+mn-lt"/>
              </a:rPr>
              <a:t>As we know that all the particles undergo same displacement in a given time interval, their angular velocity is also the same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7769" y="2297584"/>
                <a:ext cx="3034357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IN" sz="280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769" y="2297584"/>
                <a:ext cx="3034357" cy="910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14924" y="3352800"/>
                <a:ext cx="2773388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60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𝑟𝑎𝑑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24" y="3352800"/>
                <a:ext cx="2773388" cy="9017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4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0ECD1-63B8-4FB6-BA5A-DB0746E8E0FC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4495800" cy="685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rgbClr val="00B050"/>
                </a:solidFill>
              </a:rPr>
              <a:t>Angular Acceleration</a:t>
            </a:r>
            <a:endParaRPr lang="en-IN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0" y="1295400"/>
                <a:ext cx="3736985" cy="972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sz="28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295400"/>
                <a:ext cx="3736985" cy="9722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97333" y="2449711"/>
                <a:ext cx="3104248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IN" sz="28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IN" sz="28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IN" sz="280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IN" sz="2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IN" sz="28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333" y="2449711"/>
                <a:ext cx="3104248" cy="910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23875" y="3429000"/>
            <a:ext cx="8001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Angular acceleration is also same for all the particles in the rigid body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solidFill>
                  <a:srgbClr val="FF0000"/>
                </a:solidFill>
                <a:latin typeface="+mn-lt"/>
              </a:rPr>
              <a:t>In fixed axis rotation, the angular displacement, velocity and acceleration are same for every particle in the body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N" dirty="0" smtClean="0">
                <a:latin typeface="+mn-lt"/>
              </a:rPr>
              <a:t>Hence, by describing the motion of one particle in the body, the motion of the entire body can be described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2416501"/>
            <a:ext cx="3276600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IN" dirty="0" smtClean="0">
                <a:latin typeface="+mn-lt"/>
              </a:rPr>
              <a:t>Unit for angular acceleration is </a:t>
            </a:r>
            <a:r>
              <a:rPr lang="en-IN" dirty="0" smtClean="0">
                <a:solidFill>
                  <a:srgbClr val="FF0000"/>
                </a:solidFill>
                <a:latin typeface="+mn-lt"/>
              </a:rPr>
              <a:t>rad/s</a:t>
            </a:r>
            <a:r>
              <a:rPr lang="en-IN" baseline="30000" dirty="0" smtClean="0">
                <a:solidFill>
                  <a:srgbClr val="FF0000"/>
                </a:solidFill>
                <a:latin typeface="+mn-lt"/>
              </a:rPr>
              <a:t>2</a:t>
            </a:r>
            <a:endParaRPr lang="en-IN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8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AC34-6222-4710-BD02-F2416FB21E5E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457200"/>
            <a:ext cx="8382000" cy="990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rgbClr val="00B050"/>
                </a:solidFill>
              </a:rPr>
              <a:t>Equations Defining the Rotation of a Rigid Body about a Fixed Axis</a:t>
            </a:r>
            <a:endParaRPr lang="en-IN" sz="2800" b="1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3" y="1547812"/>
            <a:ext cx="1530004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0" y="1547812"/>
            <a:ext cx="2194366" cy="9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5" y="1547811"/>
            <a:ext cx="1592841" cy="9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4800" y="2724448"/>
            <a:ext cx="24497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Uniform Rotation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11" y="3181350"/>
            <a:ext cx="2185711" cy="6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9037" y="3962400"/>
            <a:ext cx="422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FF0000"/>
                </a:solidFill>
              </a:rPr>
              <a:t>Uniformly Accelerated Rotation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686300"/>
            <a:ext cx="4179355" cy="17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6E59-3E0D-49C8-BF8E-085D7242FFA4}" type="datetime1">
              <a:rPr lang="en-US" smtClean="0"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MEE 1002: Engineering Mechanics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7CBD5-C203-49DE-8D68-E5E315A469E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533400"/>
            <a:ext cx="8382000" cy="6096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 smtClean="0">
                <a:solidFill>
                  <a:srgbClr val="00B050"/>
                </a:solidFill>
              </a:rPr>
              <a:t>Relationship between Angular and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b="1" dirty="0" smtClean="0">
                <a:solidFill>
                  <a:srgbClr val="00B050"/>
                </a:solidFill>
              </a:rPr>
              <a:t>Linear Motions</a:t>
            </a:r>
            <a:endParaRPr lang="en-IN" sz="2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18806" y="1371600"/>
                <a:ext cx="1298176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𝑠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 smtClean="0">
                          <a:latin typeface="Cambria Math"/>
                        </a:rPr>
                        <m:t>𝑟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806" y="1371600"/>
                <a:ext cx="1298176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56559" y="2133600"/>
                <a:ext cx="1782667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𝑑𝑠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59" y="2133600"/>
                <a:ext cx="1782667" cy="9103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4594" y="2327178"/>
                <a:ext cx="1388457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i="1" smtClean="0">
                          <a:latin typeface="Cambria Math"/>
                        </a:rPr>
                        <m:t>𝑟</m:t>
                      </m:r>
                      <m:r>
                        <a:rPr lang="en-IN" sz="2800" i="1" smtClean="0">
                          <a:latin typeface="Cambria Math"/>
                          <a:ea typeface="Cambria Math"/>
                        </a:rPr>
                        <m:t>𝜔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594" y="2327178"/>
                <a:ext cx="1388457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7600" y="3124200"/>
                <a:ext cx="3542380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𝑑𝑣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𝑑𝑡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124200"/>
                <a:ext cx="3542380" cy="9103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41508" y="4201180"/>
                <a:ext cx="1476622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08" y="4201180"/>
                <a:ext cx="147662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76600" y="4800600"/>
                <a:ext cx="412042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8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8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latin typeface="Cambria Math"/>
                                    </a:rPr>
                                    <m:t>𝑟</m:t>
                                  </m:r>
                                  <m:r>
                                    <a:rPr lang="en-IN" sz="2800" i="1">
                                      <a:latin typeface="Cambria Math"/>
                                      <a:ea typeface="Cambria Math"/>
                                    </a:rPr>
                                    <m:t>𝜔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𝑟</m:t>
                          </m:r>
                        </m:den>
                      </m:f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800600"/>
                <a:ext cx="4120423" cy="9541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04801" y="343918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n-lt"/>
              </a:rPr>
              <a:t>Tangential acceleration,</a:t>
            </a:r>
            <a:endParaRPr lang="en-IN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0586" y="5111115"/>
            <a:ext cx="3114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+mn-lt"/>
              </a:rPr>
              <a:t>Normal acceleration,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841508" y="5867400"/>
                <a:ext cx="1747081" cy="523220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IN" sz="2800" b="0" i="1" smtClean="0">
                          <a:latin typeface="Cambria Math"/>
                          <a:ea typeface="Cambria Math"/>
                        </a:rPr>
                        <m:t>𝑟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08" y="5867400"/>
                <a:ext cx="1747081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50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87B414365E345AC26D9C8DD409C91" ma:contentTypeVersion="8" ma:contentTypeDescription="Create a new document." ma:contentTypeScope="" ma:versionID="aaaf1d138bb24c6c545d74c44904b255">
  <xsd:schema xmlns:xsd="http://www.w3.org/2001/XMLSchema" xmlns:xs="http://www.w3.org/2001/XMLSchema" xmlns:p="http://schemas.microsoft.com/office/2006/metadata/properties" xmlns:ns2="0af25c55-be4e-4c8d-8a8b-0b908a600dbb" xmlns:ns3="a2a963f3-2216-4811-a9d4-eb4c56d6902a" targetNamespace="http://schemas.microsoft.com/office/2006/metadata/properties" ma:root="true" ma:fieldsID="6ab7d7cb50e1a25244bc55d0d95681d1" ns2:_="" ns3:_="">
    <xsd:import namespace="0af25c55-be4e-4c8d-8a8b-0b908a600dbb"/>
    <xsd:import namespace="a2a963f3-2216-4811-a9d4-eb4c56d690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25c55-be4e-4c8d-8a8b-0b908a600d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963f3-2216-4811-a9d4-eb4c56d6902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c926876-c0d5-466a-8d1d-aa7939968284}" ma:internalName="TaxCatchAll" ma:showField="CatchAllData" ma:web="a2a963f3-2216-4811-a9d4-eb4c56d690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f25c55-be4e-4c8d-8a8b-0b908a600dbb">
      <Terms xmlns="http://schemas.microsoft.com/office/infopath/2007/PartnerControls"/>
    </lcf76f155ced4ddcb4097134ff3c332f>
    <TaxCatchAll xmlns="a2a963f3-2216-4811-a9d4-eb4c56d6902a" xsi:nil="true"/>
  </documentManagement>
</p:properties>
</file>

<file path=customXml/itemProps1.xml><?xml version="1.0" encoding="utf-8"?>
<ds:datastoreItem xmlns:ds="http://schemas.openxmlformats.org/officeDocument/2006/customXml" ds:itemID="{204D094A-E06D-484F-AEAB-FCFADC7701F5}"/>
</file>

<file path=customXml/itemProps2.xml><?xml version="1.0" encoding="utf-8"?>
<ds:datastoreItem xmlns:ds="http://schemas.openxmlformats.org/officeDocument/2006/customXml" ds:itemID="{09076B9A-CAEC-4540-BD89-21733645A5A7}"/>
</file>

<file path=customXml/itemProps3.xml><?xml version="1.0" encoding="utf-8"?>
<ds:datastoreItem xmlns:ds="http://schemas.openxmlformats.org/officeDocument/2006/customXml" ds:itemID="{31A6A254-77CF-458D-9EF4-2C02847924F2}"/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7355</TotalTime>
  <Words>1617</Words>
  <Application>Microsoft Office PowerPoint</Application>
  <PresentationFormat>On-screen Show (4:3)</PresentationFormat>
  <Paragraphs>180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Clarity</vt:lpstr>
      <vt:lpstr>Equation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Absolute and Relative Velocity in Plane Motion</vt:lpstr>
      <vt:lpstr>PowerPoint Presentation</vt:lpstr>
      <vt:lpstr>PowerPoint Presentation</vt:lpstr>
      <vt:lpstr>Absolute and Relative Acceleration in Plane Motion</vt:lpstr>
      <vt:lpstr>PowerPoint Presentation</vt:lpstr>
      <vt:lpstr>Absolute and Relative Acceleration in Plane Motion</vt:lpstr>
      <vt:lpstr>Analysis of Plane Motion in Terms of a Parameter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Engineering</dc:title>
  <dc:creator>christo</dc:creator>
  <cp:lastModifiedBy>Windows User</cp:lastModifiedBy>
  <cp:revision>598</cp:revision>
  <dcterms:created xsi:type="dcterms:W3CDTF">2013-06-07T09:29:01Z</dcterms:created>
  <dcterms:modified xsi:type="dcterms:W3CDTF">2019-04-04T02:58:37Z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0x0101004D387B414365E345AC26D9C8DD409C91</vt:lpwstr>
  </property>
</Properties>
</file>