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5"/>
  </p:notesMasterIdLst>
  <p:sldIdLst>
    <p:sldId id="272" r:id="rId2"/>
    <p:sldId id="442" r:id="rId3"/>
    <p:sldId id="394" r:id="rId4"/>
    <p:sldId id="395" r:id="rId5"/>
    <p:sldId id="256" r:id="rId6"/>
    <p:sldId id="275" r:id="rId7"/>
    <p:sldId id="399" r:id="rId8"/>
    <p:sldId id="401" r:id="rId9"/>
    <p:sldId id="404" r:id="rId10"/>
    <p:sldId id="260" r:id="rId11"/>
    <p:sldId id="406" r:id="rId12"/>
    <p:sldId id="407" r:id="rId13"/>
    <p:sldId id="405" r:id="rId14"/>
    <p:sldId id="408" r:id="rId15"/>
    <p:sldId id="410" r:id="rId16"/>
    <p:sldId id="412" r:id="rId17"/>
    <p:sldId id="413" r:id="rId18"/>
    <p:sldId id="416" r:id="rId19"/>
    <p:sldId id="417" r:id="rId20"/>
    <p:sldId id="418" r:id="rId21"/>
    <p:sldId id="419" r:id="rId22"/>
    <p:sldId id="420" r:id="rId23"/>
    <p:sldId id="421" r:id="rId24"/>
    <p:sldId id="422" r:id="rId25"/>
    <p:sldId id="423" r:id="rId26"/>
    <p:sldId id="424" r:id="rId27"/>
    <p:sldId id="425" r:id="rId28"/>
    <p:sldId id="448" r:id="rId29"/>
    <p:sldId id="426" r:id="rId30"/>
    <p:sldId id="443" r:id="rId31"/>
    <p:sldId id="444" r:id="rId32"/>
    <p:sldId id="427" r:id="rId33"/>
    <p:sldId id="445" r:id="rId34"/>
    <p:sldId id="446" r:id="rId35"/>
    <p:sldId id="428" r:id="rId36"/>
    <p:sldId id="449" r:id="rId37"/>
    <p:sldId id="429" r:id="rId38"/>
    <p:sldId id="450" r:id="rId39"/>
    <p:sldId id="430" r:id="rId40"/>
    <p:sldId id="431" r:id="rId41"/>
    <p:sldId id="433" r:id="rId42"/>
    <p:sldId id="432" r:id="rId43"/>
    <p:sldId id="447" r:id="rId44"/>
    <p:sldId id="451" r:id="rId45"/>
    <p:sldId id="452" r:id="rId46"/>
    <p:sldId id="434" r:id="rId47"/>
    <p:sldId id="435" r:id="rId48"/>
    <p:sldId id="436" r:id="rId49"/>
    <p:sldId id="437" r:id="rId50"/>
    <p:sldId id="438" r:id="rId51"/>
    <p:sldId id="439" r:id="rId52"/>
    <p:sldId id="440" r:id="rId53"/>
    <p:sldId id="289" r:id="rId54"/>
  </p:sldIdLst>
  <p:sldSz cx="12192000" cy="6858000"/>
  <p:notesSz cx="6858000" cy="9144000"/>
  <p:embeddedFontLst>
    <p:embeddedFont>
      <p:font typeface="Algerian" panose="04020705040A02060702" pitchFamily="82" charset="0"/>
      <p:regular r:id="rId56"/>
    </p:embeddedFont>
    <p:embeddedFont>
      <p:font typeface="Arial Rounded MT Bold" panose="020F0704030504030204" pitchFamily="34" charset="0"/>
      <p:regular r:id="rId57"/>
    </p:embeddedFont>
    <p:embeddedFont>
      <p:font typeface="Calibri" panose="020F0502020204030204" pitchFamily="34" charset="0"/>
      <p:regular r:id="rId58"/>
      <p:bold r:id="rId59"/>
      <p:italic r:id="rId60"/>
      <p:boldItalic r:id="rId61"/>
    </p:embeddedFont>
    <p:embeddedFont>
      <p:font typeface="Nunito Sans" pitchFamily="2" charset="0"/>
      <p:regular r:id="rId62"/>
      <p:bold r:id="rId63"/>
      <p:italic r:id="rId64"/>
      <p:boldItalic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2">
          <p15:clr>
            <a:srgbClr val="A4A3A4"/>
          </p15:clr>
        </p15:guide>
        <p15:guide id="2" pos="60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4514" autoAdjust="0"/>
  </p:normalViewPr>
  <p:slideViewPr>
    <p:cSldViewPr>
      <p:cViewPr varScale="1">
        <p:scale>
          <a:sx n="51" d="100"/>
          <a:sy n="51" d="100"/>
        </p:scale>
        <p:origin x="1296" y="72"/>
      </p:cViewPr>
      <p:guideLst>
        <p:guide orient="horz" pos="3842"/>
        <p:guide pos="60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8.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5/22/2022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eeksforgeeks.org/dbms-keys-candidate-super-primary-alternate-and-foreign/"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dirty="0"/>
              <a:t>Weak Entity : </a:t>
            </a:r>
            <a:r>
              <a:rPr lang="en-US" sz="1800" b="0" i="0" u="none" strike="noStrike" baseline="0" dirty="0">
                <a:latin typeface="Times New Roman" panose="02020603050405020304" pitchFamily="18" charset="0"/>
              </a:rPr>
              <a:t>Entity types that do not contain any key attribute, and hence can not be identified</a:t>
            </a:r>
          </a:p>
          <a:p>
            <a:pPr algn="l"/>
            <a:r>
              <a:rPr lang="en-US" sz="1800" b="0" i="0" u="none" strike="noStrike" baseline="0" dirty="0">
                <a:latin typeface="Times New Roman" panose="02020603050405020304" pitchFamily="18" charset="0"/>
              </a:rPr>
              <a:t>independently are called weak entity types</a:t>
            </a:r>
          </a:p>
          <a:p>
            <a:pPr algn="l"/>
            <a:r>
              <a:rPr lang="en-US" dirty="0"/>
              <a:t>Weak </a:t>
            </a:r>
            <a:r>
              <a:rPr lang="en-US" dirty="0" err="1"/>
              <a:t>Enity</a:t>
            </a:r>
            <a:r>
              <a:rPr lang="en-US" dirty="0"/>
              <a:t> Relationship :The entity sets which do not have sufficient attributes to form a </a:t>
            </a:r>
            <a:r>
              <a:rPr lang="en-US" dirty="0">
                <a:hlinkClick r:id="rId3"/>
              </a:rPr>
              <a:t>primary key</a:t>
            </a:r>
            <a:r>
              <a:rPr lang="en-US" dirty="0"/>
              <a:t> are known as </a:t>
            </a:r>
            <a:r>
              <a:rPr lang="en-US" b="1" dirty="0"/>
              <a:t>weak entity sets</a:t>
            </a:r>
            <a:r>
              <a:rPr lang="en-US" dirty="0"/>
              <a:t> </a:t>
            </a:r>
          </a:p>
          <a:p>
            <a:r>
              <a:rPr lang="en-US" b="1" dirty="0"/>
              <a:t>Multivalued attribute:</a:t>
            </a:r>
          </a:p>
          <a:p>
            <a:r>
              <a:rPr lang="en-US" dirty="0"/>
              <a:t>An attribute that can hold multiple values is known as multivalued attribute. It is represented with </a:t>
            </a:r>
            <a:r>
              <a:rPr lang="en-US" b="1" dirty="0"/>
              <a:t>double ovals</a:t>
            </a:r>
            <a:r>
              <a:rPr lang="en-US" dirty="0"/>
              <a:t> in an ER Diagram. For example – A person can have more than one phone numbers so the phone number attribute is multivalued.</a:t>
            </a:r>
          </a:p>
          <a:p>
            <a:pPr algn="l"/>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Attribute –</a:t>
            </a:r>
            <a:r>
              <a:rPr lang="en-US" dirty="0"/>
              <a:t> </a:t>
            </a:r>
            <a:br>
              <a:rPr lang="en-US" dirty="0"/>
            </a:br>
            <a:r>
              <a:rPr lang="en-US" dirty="0"/>
              <a:t>The attribute which </a:t>
            </a:r>
            <a:r>
              <a:rPr lang="en-US" b="1" dirty="0"/>
              <a:t>uniquely identifies each entity</a:t>
            </a:r>
            <a:r>
              <a:rPr lang="en-US" dirty="0"/>
              <a:t> in the entity set is called key </a:t>
            </a:r>
            <a:r>
              <a:rPr lang="en-US" dirty="0" err="1"/>
              <a:t>attribute.For</a:t>
            </a:r>
            <a:r>
              <a:rPr lang="en-US" dirty="0"/>
              <a:t> example, </a:t>
            </a:r>
            <a:r>
              <a:rPr lang="en-US" dirty="0" err="1"/>
              <a:t>Roll_No</a:t>
            </a:r>
            <a:r>
              <a:rPr lang="en-US" dirty="0"/>
              <a:t> will be unique for each student. In ER diagram, key attribute is represented by an oval with underlying lines.</a:t>
            </a:r>
          </a:p>
          <a:p>
            <a:r>
              <a:rPr lang="en-US" b="1" dirty="0"/>
              <a:t>Composite Attribute –</a:t>
            </a:r>
            <a:r>
              <a:rPr lang="en-US" dirty="0"/>
              <a:t> </a:t>
            </a:r>
            <a:br>
              <a:rPr lang="en-US" dirty="0"/>
            </a:br>
            <a:r>
              <a:rPr lang="en-US" dirty="0"/>
              <a:t>An attribute </a:t>
            </a:r>
            <a:r>
              <a:rPr lang="en-US" b="1" dirty="0"/>
              <a:t>composed of many other attribute</a:t>
            </a:r>
            <a:r>
              <a:rPr lang="en-US" dirty="0"/>
              <a:t> is called as composite attribute. For example, Address attribute of student Entity type consists of Street, City, State, and Country. In ER diagram, composite attribute is represented by an oval comprising of ovals. </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b="1" dirty="0"/>
              <a:t>Attributes:</a:t>
            </a:r>
          </a:p>
          <a:p>
            <a:r>
              <a:rPr lang="en-IN" altLang="en-US" dirty="0"/>
              <a:t>Each column has attributes. The properties which define a relation. E.g: Student roll no,name</a:t>
            </a:r>
          </a:p>
          <a:p>
            <a:r>
              <a:rPr lang="en-IN" altLang="en-US" b="1" dirty="0"/>
              <a:t>Tables:</a:t>
            </a:r>
          </a:p>
          <a:p>
            <a:r>
              <a:rPr lang="en-IN" altLang="en-US" dirty="0"/>
              <a:t>Each relation can be stored in tables. Each row called as records and each column called as attributes</a:t>
            </a:r>
            <a:r>
              <a:rPr lang="en-IN" altLang="en-US" b="1" dirty="0"/>
              <a:t>.</a:t>
            </a:r>
          </a:p>
          <a:p>
            <a:r>
              <a:rPr lang="en-IN" altLang="en-US" b="1" dirty="0"/>
              <a:t>Tuples:</a:t>
            </a:r>
          </a:p>
          <a:p>
            <a:r>
              <a:rPr lang="en-IN" altLang="en-US" dirty="0"/>
              <a:t>Tuple is a single row of a table, which contain single record.</a:t>
            </a:r>
          </a:p>
          <a:p>
            <a:r>
              <a:rPr lang="en-IN" altLang="en-US" b="1" dirty="0"/>
              <a:t>Relation Schema:</a:t>
            </a:r>
          </a:p>
          <a:p>
            <a:r>
              <a:rPr lang="en-IN" altLang="en-US" dirty="0"/>
              <a:t>Name of the relation with it's attributes.</a:t>
            </a:r>
          </a:p>
          <a:p>
            <a:r>
              <a:rPr lang="en-IN" altLang="en-US" b="1" dirty="0"/>
              <a:t>Degree:</a:t>
            </a:r>
          </a:p>
          <a:p>
            <a:r>
              <a:rPr lang="en-IN" altLang="en-US" dirty="0"/>
              <a:t>Total number of attributes which in the relation is called the degree of the relation.</a:t>
            </a:r>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b="1" dirty="0"/>
              <a:t>Cardinality:</a:t>
            </a:r>
          </a:p>
          <a:p>
            <a:r>
              <a:rPr lang="en-IN" altLang="en-US" dirty="0"/>
              <a:t>Total number of rows present in the table</a:t>
            </a:r>
            <a:r>
              <a:rPr lang="en-IN" altLang="en-US" b="1" dirty="0"/>
              <a:t>.</a:t>
            </a:r>
          </a:p>
          <a:p>
            <a:r>
              <a:rPr lang="en-IN" altLang="en-US" b="1" dirty="0"/>
              <a:t>Column:</a:t>
            </a:r>
          </a:p>
          <a:p>
            <a:r>
              <a:rPr lang="en-IN" altLang="en-US" dirty="0"/>
              <a:t>Column represents the set of values for a specific attribute.</a:t>
            </a:r>
          </a:p>
          <a:p>
            <a:r>
              <a:rPr lang="en-IN" altLang="en-US" b="1" dirty="0"/>
              <a:t>Relation instance:</a:t>
            </a:r>
          </a:p>
          <a:p>
            <a:r>
              <a:rPr lang="en-IN" altLang="en-US" dirty="0"/>
              <a:t>A relation instance is a tuple or row in a relation, i.e. one particular combination of attribute values.</a:t>
            </a:r>
            <a:endParaRPr lang="en-IN" altLang="en-US" b="1" dirty="0"/>
          </a:p>
          <a:p>
            <a:r>
              <a:rPr lang="en-IN" altLang="en-US" b="1" dirty="0"/>
              <a:t>Relation key :</a:t>
            </a:r>
            <a:endParaRPr lang="en-IN" altLang="en-US" dirty="0"/>
          </a:p>
          <a:p>
            <a:r>
              <a:rPr lang="en-IN" altLang="en-US" dirty="0"/>
              <a:t>Every row has one, two or multiple attributes, which is called relation key.</a:t>
            </a:r>
          </a:p>
          <a:p>
            <a:r>
              <a:rPr lang="en-IN" altLang="en-US" b="1" dirty="0"/>
              <a:t>Attribute domain:</a:t>
            </a:r>
            <a:r>
              <a:rPr lang="en-IN" altLang="en-US" dirty="0"/>
              <a:t> </a:t>
            </a:r>
          </a:p>
          <a:p>
            <a:r>
              <a:rPr lang="en-IN" altLang="en-US" dirty="0"/>
              <a:t>Every attribute has some pre-defined value and scope which is known as attribute domain</a:t>
            </a:r>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lt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b="1" dirty="0"/>
              <a:t>Insert:</a:t>
            </a:r>
          </a:p>
          <a:p>
            <a:r>
              <a:rPr lang="en-IN" altLang="en-US" dirty="0"/>
              <a:t>Insert is used to insert data into the relation(Table).</a:t>
            </a:r>
          </a:p>
          <a:p>
            <a:r>
              <a:rPr lang="en-IN" altLang="en-US" b="1" dirty="0"/>
              <a:t>Delete:</a:t>
            </a:r>
          </a:p>
          <a:p>
            <a:r>
              <a:rPr lang="en-IN" altLang="en-US" dirty="0"/>
              <a:t>Delete is used to delete tuples(rows) from the table.</a:t>
            </a:r>
          </a:p>
          <a:p>
            <a:r>
              <a:rPr lang="en-IN" altLang="en-US" b="1" dirty="0"/>
              <a:t>Update:</a:t>
            </a:r>
          </a:p>
          <a:p>
            <a:r>
              <a:rPr lang="en-IN" altLang="en-US" dirty="0"/>
              <a:t>Modify allows you to change the values of some attributes in existing tuples.</a:t>
            </a:r>
          </a:p>
          <a:p>
            <a:r>
              <a:rPr lang="en-IN" altLang="en-US" b="1" dirty="0"/>
              <a:t>Select:</a:t>
            </a:r>
          </a:p>
          <a:p>
            <a:r>
              <a:rPr lang="en-IN" altLang="en-US" dirty="0"/>
              <a:t>Select allows you to choose a specific range of data.</a:t>
            </a:r>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Planning:</a:t>
            </a:r>
            <a:r>
              <a:rPr lang="en-US" b="1" baseline="0" dirty="0"/>
              <a:t> </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This stages concerns with planning of entire Database Development Life Cycle  It  takes into consideration the Information Systems strategy of the organization.</a:t>
            </a:r>
          </a:p>
          <a:p>
            <a:r>
              <a:rPr lang="en-US" sz="1200" b="1" kern="1200" baseline="0" dirty="0">
                <a:solidFill>
                  <a:schemeClr val="tx1"/>
                </a:solidFill>
                <a:latin typeface="+mn-lt"/>
                <a:ea typeface="+mn-ea"/>
                <a:cs typeface="+mn-cs"/>
              </a:rPr>
              <a:t>System Definition:</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This stage defines the scope and boundaries of the proposed database system.</a:t>
            </a:r>
            <a:endParaRPr lang="en-US" sz="1200" b="1" kern="1200" baseline="0" dirty="0">
              <a:solidFill>
                <a:schemeClr val="tx1"/>
              </a:solidFill>
              <a:latin typeface="+mn-lt"/>
              <a:ea typeface="+mn-ea"/>
              <a:cs typeface="+mn-cs"/>
            </a:endParaRPr>
          </a:p>
          <a:p>
            <a:endParaRPr lang="en-US" b="1" baseline="0" dirty="0"/>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Logical</a:t>
            </a:r>
            <a:r>
              <a:rPr lang="en-US" b="1" baseline="0" dirty="0"/>
              <a:t> Model:</a:t>
            </a:r>
          </a:p>
          <a:p>
            <a:r>
              <a:rPr lang="en-IN" sz="1200" kern="1200" dirty="0">
                <a:solidFill>
                  <a:schemeClr val="tx1"/>
                </a:solidFill>
                <a:latin typeface="+mn-lt"/>
                <a:ea typeface="+mn-ea"/>
                <a:cs typeface="+mn-cs"/>
              </a:rPr>
              <a:t>This stage is concerned with developing a database model based on requirements. The entire design is on paper without any physical implementations or specific DBMS considerations.</a:t>
            </a:r>
          </a:p>
          <a:p>
            <a:r>
              <a:rPr lang="en-US" sz="1200" b="1" kern="1200" baseline="0" dirty="0">
                <a:solidFill>
                  <a:schemeClr val="tx1"/>
                </a:solidFill>
                <a:latin typeface="+mn-lt"/>
                <a:ea typeface="+mn-ea"/>
                <a:cs typeface="+mn-cs"/>
              </a:rPr>
              <a:t>Physical Model:</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This stage implements the logical model of the database taking into account the DBMS and physical implementation factors.</a:t>
            </a:r>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Data</a:t>
            </a:r>
            <a:r>
              <a:rPr lang="en-US" sz="1200" b="1" kern="1200" baseline="0" dirty="0">
                <a:solidFill>
                  <a:schemeClr val="tx1"/>
                </a:solidFill>
                <a:latin typeface="+mn-lt"/>
                <a:ea typeface="+mn-ea"/>
                <a:cs typeface="+mn-cs"/>
              </a:rPr>
              <a:t> Conversion and loading:</a:t>
            </a:r>
            <a:endParaRPr lang="en-U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This stage is concerned with importing and converting data from the old system into the new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b="1" kern="1200" dirty="0">
                <a:solidFill>
                  <a:schemeClr val="tx1"/>
                </a:solidFill>
                <a:latin typeface="+mn-lt"/>
                <a:ea typeface="+mn-ea"/>
                <a:cs typeface="+mn-cs"/>
              </a:rPr>
              <a:t>Testing:</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this stage is concerned with the identification of errors  in the newly implemented system .It checks the database against requirement specifications.</a:t>
            </a:r>
            <a:endParaRPr lang="en-IN" sz="1200" b="1" kern="1200" dirty="0">
              <a:solidFill>
                <a:schemeClr val="tx1"/>
              </a:solidFill>
              <a:latin typeface="+mn-lt"/>
              <a:ea typeface="+mn-ea"/>
              <a:cs typeface="+mn-cs"/>
            </a:endParaRPr>
          </a:p>
          <a:p>
            <a:endParaRPr lang="en-IN"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Logical</a:t>
            </a:r>
            <a:r>
              <a:rPr lang="en-US" b="1" baseline="0" dirty="0"/>
              <a:t> Model:</a:t>
            </a:r>
          </a:p>
          <a:p>
            <a:r>
              <a:rPr lang="en-IN" sz="1200" kern="1200" dirty="0">
                <a:solidFill>
                  <a:schemeClr val="tx1"/>
                </a:solidFill>
                <a:latin typeface="+mn-lt"/>
                <a:ea typeface="+mn-ea"/>
                <a:cs typeface="+mn-cs"/>
              </a:rPr>
              <a:t>This stage is concerned with developing a database model based on requirements. The entire design is on paper without any physical implementations or specific DBMS considerations.</a:t>
            </a:r>
          </a:p>
          <a:p>
            <a:r>
              <a:rPr lang="en-US" sz="1200" b="1" kern="1200" baseline="0" dirty="0">
                <a:solidFill>
                  <a:schemeClr val="tx1"/>
                </a:solidFill>
                <a:latin typeface="+mn-lt"/>
                <a:ea typeface="+mn-ea"/>
                <a:cs typeface="+mn-cs"/>
              </a:rPr>
              <a:t>Physical Model:</a:t>
            </a:r>
          </a:p>
          <a:p>
            <a:pPr marL="0" marR="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This stage implements the logical model of the database taking into account the DBMS and physical implementation factors.</a:t>
            </a:r>
          </a:p>
        </p:txBody>
      </p:sp>
      <p:sp>
        <p:nvSpPr>
          <p:cNvPr id="4" name="Slide Number Placeholder 3"/>
          <p:cNvSpPr>
            <a:spLocks noGrp="1"/>
          </p:cNvSpPr>
          <p:nvPr>
            <p:ph type="sldNum" sz="quarter" idx="5"/>
          </p:nvPr>
        </p:nvSpPr>
        <p:spPr/>
        <p:txBody>
          <a:bodyPr/>
          <a:lstStyle/>
          <a:p>
            <a:fld id="{0AAB6876-1BF1-4B88-890A-0B4E46201506}" type="slidenum">
              <a:rPr lang="en-US" smtClean="0"/>
              <a:pPr/>
              <a:t>26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latin typeface="+mn-lt"/>
                <a:ea typeface="+mn-ea"/>
                <a:cs typeface="+mn-cs"/>
              </a:rPr>
              <a:t>Atomic</a:t>
            </a:r>
            <a:r>
              <a:rPr lang="en-US" sz="1200" b="1" kern="1200" baseline="0" dirty="0">
                <a:solidFill>
                  <a:schemeClr val="tx1"/>
                </a:solidFill>
                <a:latin typeface="+mn-lt"/>
                <a:ea typeface="+mn-ea"/>
                <a:cs typeface="+mn-cs"/>
              </a:rPr>
              <a:t> values:</a:t>
            </a:r>
          </a:p>
          <a:p>
            <a:r>
              <a:rPr lang="en-IN" sz="1200" b="0" i="0" kern="1200" dirty="0">
                <a:solidFill>
                  <a:schemeClr val="tx1"/>
                </a:solidFill>
                <a:latin typeface="+mn-lt"/>
                <a:ea typeface="+mn-ea"/>
                <a:cs typeface="+mn-cs"/>
              </a:rPr>
              <a:t>An atomic value is a value that cannot be divided. For example, in the PRODUCT table , the values in the [</a:t>
            </a:r>
            <a:r>
              <a:rPr lang="en-IN" sz="1200" b="0" i="0" kern="1200" dirty="0" err="1">
                <a:solidFill>
                  <a:schemeClr val="tx1"/>
                </a:solidFill>
                <a:latin typeface="+mn-lt"/>
                <a:ea typeface="+mn-ea"/>
                <a:cs typeface="+mn-cs"/>
              </a:rPr>
              <a:t>Color</a:t>
            </a:r>
            <a:r>
              <a:rPr lang="en-IN" sz="1200" b="0" i="0" kern="1200" dirty="0">
                <a:solidFill>
                  <a:schemeClr val="tx1"/>
                </a:solidFill>
                <a:latin typeface="+mn-lt"/>
                <a:ea typeface="+mn-ea"/>
                <a:cs typeface="+mn-cs"/>
              </a:rPr>
              <a:t>] column in the first row can be divided into “red“ and "green", hence [PRODUCT] table</a:t>
            </a:r>
            <a:r>
              <a:rPr lang="en-IN" sz="1200" b="0" i="0" kern="1200" baseline="0" dirty="0">
                <a:solidFill>
                  <a:schemeClr val="tx1"/>
                </a:solidFill>
                <a:latin typeface="+mn-lt"/>
                <a:ea typeface="+mn-ea"/>
                <a:cs typeface="+mn-cs"/>
              </a:rPr>
              <a:t> </a:t>
            </a:r>
            <a:r>
              <a:rPr lang="en-IN" sz="1200" b="0" i="0" kern="1200" dirty="0">
                <a:solidFill>
                  <a:schemeClr val="tx1"/>
                </a:solidFill>
                <a:latin typeface="+mn-lt"/>
                <a:ea typeface="+mn-ea"/>
                <a:cs typeface="+mn-cs"/>
              </a:rPr>
              <a:t>is not in 1NF.</a:t>
            </a:r>
          </a:p>
          <a:p>
            <a:r>
              <a:rPr lang="en-US" sz="1200" b="1" i="0" kern="1200" dirty="0">
                <a:solidFill>
                  <a:schemeClr val="tx1"/>
                </a:solidFill>
                <a:latin typeface="+mn-lt"/>
                <a:ea typeface="+mn-ea"/>
                <a:cs typeface="+mn-cs"/>
              </a:rPr>
              <a:t>No repeating:</a:t>
            </a:r>
            <a:endParaRPr lang="en-IN" sz="1200" b="1" i="0" kern="1200" dirty="0">
              <a:solidFill>
                <a:schemeClr val="tx1"/>
              </a:solidFill>
              <a:latin typeface="+mn-lt"/>
              <a:ea typeface="+mn-ea"/>
              <a:cs typeface="+mn-cs"/>
            </a:endParaRPr>
          </a:p>
          <a:p>
            <a:r>
              <a:rPr lang="en-IN" sz="1200" b="0" i="0" kern="1200" dirty="0">
                <a:solidFill>
                  <a:schemeClr val="tx1"/>
                </a:solidFill>
                <a:latin typeface="+mn-lt"/>
                <a:ea typeface="+mn-ea"/>
                <a:cs typeface="+mn-cs"/>
              </a:rPr>
              <a:t>A repeating group means that a table contains two or more columns that are closely related. For example, a table that records data on a book and its author(s) with the following columns: [Book ID], [Author 1], [Author 2], [Author 3] is not in 1NF because [Author 1], [Author 2], and [Author 3] are all repeating the same attribute.</a:t>
            </a:r>
          </a:p>
          <a:p>
            <a:endParaRPr lang="en-IN"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latin typeface="+mn-lt"/>
                <a:ea typeface="+mn-ea"/>
                <a:cs typeface="+mn-cs"/>
              </a:rPr>
              <a:t>Let's assume, a school can store the data of teachers and the subjects they teach. In a school, a teacher can teach more than one subject.</a:t>
            </a:r>
            <a:endParaRPr lang="en-IN" dirty="0"/>
          </a:p>
          <a:p>
            <a:endParaRPr lang="en-IN" dirty="0"/>
          </a:p>
          <a:p>
            <a:r>
              <a:rPr lang="en-IN" dirty="0"/>
              <a:t>TEACHER_ID	</a:t>
            </a:r>
            <a:r>
              <a:rPr lang="en-IN" baseline="0" dirty="0"/>
              <a:t>   </a:t>
            </a:r>
            <a:r>
              <a:rPr lang="en-IN" dirty="0"/>
              <a:t>SUBJECT	TEACHER_AGE</a:t>
            </a:r>
          </a:p>
          <a:p>
            <a:r>
              <a:rPr lang="en-IN" sz="1200" kern="1200" dirty="0">
                <a:solidFill>
                  <a:schemeClr val="tx1"/>
                </a:solidFill>
                <a:latin typeface="+mn-lt"/>
                <a:ea typeface="+mn-ea"/>
                <a:cs typeface="+mn-cs"/>
              </a:rPr>
              <a:t>      25            Chemistry           30 </a:t>
            </a:r>
          </a:p>
          <a:p>
            <a:r>
              <a:rPr lang="en-IN" sz="1200" kern="1200" dirty="0">
                <a:solidFill>
                  <a:schemeClr val="tx1"/>
                </a:solidFill>
                <a:latin typeface="+mn-lt"/>
                <a:ea typeface="+mn-ea"/>
                <a:cs typeface="+mn-cs"/>
              </a:rPr>
              <a:t>      25            Biology               30   </a:t>
            </a:r>
          </a:p>
          <a:p>
            <a:r>
              <a:rPr lang="en-IN" sz="1200" kern="1200" dirty="0">
                <a:solidFill>
                  <a:schemeClr val="tx1"/>
                </a:solidFill>
                <a:latin typeface="+mn-lt"/>
                <a:ea typeface="+mn-ea"/>
                <a:cs typeface="+mn-cs"/>
              </a:rPr>
              <a:t>      47            English               35</a:t>
            </a:r>
          </a:p>
          <a:p>
            <a:r>
              <a:rPr lang="en-IN" sz="1200" kern="1200" dirty="0">
                <a:solidFill>
                  <a:schemeClr val="tx1"/>
                </a:solidFill>
                <a:latin typeface="+mn-lt"/>
                <a:ea typeface="+mn-ea"/>
                <a:cs typeface="+mn-cs"/>
              </a:rPr>
              <a:t>      83            Math                  38</a:t>
            </a:r>
          </a:p>
          <a:p>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83            Computer           38</a:t>
            </a:r>
          </a:p>
          <a:p>
            <a:endParaRPr lang="en-US" sz="1200" kern="1200" dirty="0">
              <a:solidFill>
                <a:schemeClr val="tx1"/>
              </a:solidFill>
              <a:latin typeface="+mn-lt"/>
              <a:ea typeface="+mn-ea"/>
              <a:cs typeface="+mn-cs"/>
            </a:endParaRPr>
          </a:p>
          <a:p>
            <a:r>
              <a:rPr lang="en-IN" sz="1200" b="0" i="0" kern="1200" dirty="0">
                <a:solidFill>
                  <a:schemeClr val="tx1"/>
                </a:solidFill>
                <a:latin typeface="+mn-lt"/>
                <a:ea typeface="+mn-ea"/>
                <a:cs typeface="+mn-cs"/>
              </a:rPr>
              <a:t>In the given table, non-prime attribute TEACHER_AGE is dependent on TEACHER_ID which is a proper subset of a candidate key. That's why it violates the rule for 2NF.</a:t>
            </a:r>
          </a:p>
          <a:p>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Candidate</a:t>
            </a:r>
            <a:r>
              <a:rPr lang="en-US" sz="1200" b="1" i="0" kern="1200" baseline="0" dirty="0">
                <a:solidFill>
                  <a:schemeClr val="tx1"/>
                </a:solidFill>
                <a:latin typeface="+mn-lt"/>
                <a:ea typeface="+mn-ea"/>
                <a:cs typeface="+mn-cs"/>
              </a:rPr>
              <a:t> Key:</a:t>
            </a:r>
          </a:p>
          <a:p>
            <a:r>
              <a:rPr lang="en-US" dirty="0"/>
              <a:t>The primary key uniquely identifies a record or row in the table and it follows one key per table approach. The candidate key also uniquely identifies a record or row in the table but it can have one key per table or many keys per table</a:t>
            </a:r>
            <a:endParaRPr lang="en-IN" sz="1200" b="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32</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latin typeface="+mn-lt"/>
                <a:ea typeface="+mn-ea"/>
                <a:cs typeface="+mn-cs"/>
              </a:rPr>
              <a:t>Let's assume there is a company where employees work in more than one department.</a:t>
            </a:r>
          </a:p>
          <a:p>
            <a:endParaRPr lang="en-US" sz="1200" b="0" i="0" kern="1200" dirty="0">
              <a:solidFill>
                <a:schemeClr val="tx1"/>
              </a:solidFill>
              <a:latin typeface="+mn-lt"/>
              <a:ea typeface="+mn-ea"/>
              <a:cs typeface="+mn-cs"/>
            </a:endParaRPr>
          </a:p>
          <a:p>
            <a:r>
              <a:rPr lang="en-IN" sz="1200" b="1" i="0" kern="1200" dirty="0">
                <a:solidFill>
                  <a:schemeClr val="tx1"/>
                </a:solidFill>
                <a:latin typeface="+mn-lt"/>
                <a:ea typeface="+mn-ea"/>
                <a:cs typeface="+mn-cs"/>
              </a:rPr>
              <a:t>EMPLOYEE table:</a:t>
            </a:r>
          </a:p>
          <a:p>
            <a:r>
              <a:rPr lang="en-IN" dirty="0"/>
              <a:t>EMP_ID</a:t>
            </a:r>
            <a:r>
              <a:rPr lang="en-IN" baseline="0" dirty="0"/>
              <a:t>   </a:t>
            </a:r>
            <a:r>
              <a:rPr lang="en-IN" dirty="0"/>
              <a:t>EMP_COUNTRY</a:t>
            </a:r>
            <a:r>
              <a:rPr lang="en-IN" baseline="0" dirty="0"/>
              <a:t>   </a:t>
            </a:r>
            <a:r>
              <a:rPr lang="en-IN" dirty="0"/>
              <a:t>EMP_DEPTD   EPT_TYPE   EMP_DEPT_NO</a:t>
            </a:r>
          </a:p>
          <a:p>
            <a:pPr marL="228600" indent="-228600">
              <a:buAutoNum type="arabicPlain" startAt="264"/>
            </a:pPr>
            <a:r>
              <a:rPr lang="en-IN" sz="1200" kern="1200" dirty="0">
                <a:solidFill>
                  <a:schemeClr val="tx1"/>
                </a:solidFill>
                <a:latin typeface="+mn-lt"/>
                <a:ea typeface="+mn-ea"/>
                <a:cs typeface="+mn-cs"/>
              </a:rPr>
              <a:t>               India               Designing       D394             283</a:t>
            </a:r>
          </a:p>
          <a:p>
            <a:pPr marL="228600" indent="-228600">
              <a:buAutoNum type="arabicPlain" startAt="264"/>
            </a:pPr>
            <a:r>
              <a:rPr lang="en-IN" sz="1200" kern="1200" dirty="0">
                <a:solidFill>
                  <a:schemeClr val="tx1"/>
                </a:solidFill>
                <a:latin typeface="+mn-lt"/>
                <a:ea typeface="+mn-ea"/>
                <a:cs typeface="+mn-cs"/>
              </a:rPr>
              <a:t>               India               Testing           D394             300</a:t>
            </a:r>
          </a:p>
          <a:p>
            <a:pPr marL="228600" indent="-228600">
              <a:buAutoNum type="arabicPlain" startAt="364"/>
            </a:pPr>
            <a:r>
              <a:rPr lang="en-IN" sz="1200" kern="1200" dirty="0">
                <a:solidFill>
                  <a:schemeClr val="tx1"/>
                </a:solidFill>
                <a:latin typeface="+mn-lt"/>
                <a:ea typeface="+mn-ea"/>
                <a:cs typeface="+mn-cs"/>
              </a:rPr>
              <a:t>UK                   Stores           D283              232</a:t>
            </a:r>
          </a:p>
          <a:p>
            <a:pPr marL="228600" indent="-228600">
              <a:buAutoNum type="arabicPlain" startAt="364"/>
            </a:pPr>
            <a:endParaRPr lang="en-US" sz="1200" b="0" kern="1200" dirty="0">
              <a:solidFill>
                <a:schemeClr val="tx1"/>
              </a:solidFill>
              <a:latin typeface="+mn-lt"/>
              <a:ea typeface="+mn-ea"/>
              <a:cs typeface="+mn-cs"/>
            </a:endParaRPr>
          </a:p>
          <a:p>
            <a:pPr marL="228600" indent="-228600">
              <a:buNone/>
            </a:pPr>
            <a:r>
              <a:rPr lang="en-IN" sz="1200" b="1" i="0" kern="1200" dirty="0">
                <a:solidFill>
                  <a:schemeClr val="tx1"/>
                </a:solidFill>
                <a:latin typeface="+mn-lt"/>
                <a:ea typeface="+mn-ea"/>
                <a:cs typeface="+mn-cs"/>
              </a:rPr>
              <a:t>In the above table Functional dependencies are as follows:</a:t>
            </a:r>
          </a:p>
          <a:p>
            <a:r>
              <a:rPr lang="en-IN" sz="1200" b="0" i="0" kern="1200" dirty="0">
                <a:solidFill>
                  <a:schemeClr val="tx1"/>
                </a:solidFill>
                <a:latin typeface="+mn-lt"/>
                <a:ea typeface="+mn-ea"/>
                <a:cs typeface="+mn-cs"/>
              </a:rPr>
              <a:t>EMP_ID  →  EMP_COUNTRY  </a:t>
            </a:r>
          </a:p>
          <a:p>
            <a:r>
              <a:rPr lang="en-IN" sz="1200" b="0" i="0" kern="1200" dirty="0">
                <a:solidFill>
                  <a:schemeClr val="tx1"/>
                </a:solidFill>
                <a:latin typeface="+mn-lt"/>
                <a:ea typeface="+mn-ea"/>
                <a:cs typeface="+mn-cs"/>
              </a:rPr>
              <a:t>EMP_DEPT  →   {DEPT_TYPE, EMP_DEPT_NO}  </a:t>
            </a:r>
          </a:p>
          <a:p>
            <a:endParaRPr lang="en-IN" sz="1200" b="0" i="0" kern="1200" dirty="0">
              <a:solidFill>
                <a:schemeClr val="tx1"/>
              </a:solidFill>
              <a:latin typeface="+mn-lt"/>
              <a:ea typeface="+mn-ea"/>
              <a:cs typeface="+mn-cs"/>
            </a:endParaRPr>
          </a:p>
          <a:p>
            <a:r>
              <a:rPr lang="en-IN" sz="1200" b="1" i="0" kern="1200" dirty="0">
                <a:solidFill>
                  <a:schemeClr val="tx1"/>
                </a:solidFill>
                <a:latin typeface="+mn-lt"/>
                <a:ea typeface="+mn-ea"/>
                <a:cs typeface="+mn-cs"/>
              </a:rPr>
              <a:t>Candidate key: </a:t>
            </a:r>
            <a:r>
              <a:rPr lang="en-IN" sz="1200" b="0" i="0" kern="1200" dirty="0">
                <a:solidFill>
                  <a:schemeClr val="tx1"/>
                </a:solidFill>
                <a:latin typeface="+mn-lt"/>
                <a:ea typeface="+mn-ea"/>
                <a:cs typeface="+mn-cs"/>
              </a:rPr>
              <a:t>{EMP-ID, EMP-DEPT}</a:t>
            </a:r>
          </a:p>
          <a:p>
            <a:r>
              <a:rPr lang="en-IN" sz="1200" b="0" i="0" kern="1200" dirty="0">
                <a:solidFill>
                  <a:schemeClr val="tx1"/>
                </a:solidFill>
                <a:latin typeface="+mn-lt"/>
                <a:ea typeface="+mn-ea"/>
                <a:cs typeface="+mn-cs"/>
              </a:rPr>
              <a:t>The table is not in BCNF because neither EMP_DEPT nor EMP_ID alone are keys.</a:t>
            </a:r>
          </a:p>
          <a:p>
            <a:endParaRPr lang="en-US"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To convert the given table into BCNF, we decompose it into three tables:</a:t>
            </a:r>
          </a:p>
          <a:p>
            <a:endParaRPr lang="en-IN" sz="1200" b="0" i="0" kern="1200" dirty="0">
              <a:solidFill>
                <a:schemeClr val="tx1"/>
              </a:solidFill>
              <a:latin typeface="+mn-lt"/>
              <a:ea typeface="+mn-ea"/>
              <a:cs typeface="+mn-cs"/>
            </a:endParaRPr>
          </a:p>
          <a:p>
            <a:r>
              <a:rPr lang="en-IN" sz="1200" b="1" i="0" kern="1200" dirty="0">
                <a:solidFill>
                  <a:schemeClr val="tx1"/>
                </a:solidFill>
                <a:latin typeface="+mn-lt"/>
                <a:ea typeface="+mn-ea"/>
                <a:cs typeface="+mn-cs"/>
              </a:rPr>
              <a:t>EMP_COUNTRY table:</a:t>
            </a:r>
          </a:p>
          <a:p>
            <a:r>
              <a:rPr lang="en-US" sz="1200" b="0" i="0" kern="1200" dirty="0">
                <a:solidFill>
                  <a:schemeClr val="tx1"/>
                </a:solidFill>
                <a:latin typeface="+mn-lt"/>
                <a:ea typeface="+mn-ea"/>
                <a:cs typeface="+mn-cs"/>
              </a:rPr>
              <a:t>{</a:t>
            </a:r>
            <a:r>
              <a:rPr lang="en-IN" sz="1200" b="0" i="0" kern="1200" dirty="0">
                <a:solidFill>
                  <a:schemeClr val="tx1"/>
                </a:solidFill>
                <a:latin typeface="+mn-lt"/>
                <a:ea typeface="+mn-ea"/>
                <a:cs typeface="+mn-cs"/>
              </a:rPr>
              <a:t>EMP_ID,</a:t>
            </a:r>
            <a:r>
              <a:rPr lang="en-IN" b="0" dirty="0"/>
              <a:t> EMP_COUNTRY}</a:t>
            </a:r>
          </a:p>
          <a:p>
            <a:r>
              <a:rPr lang="en-IN" sz="1200" b="1" i="0" kern="1200" dirty="0">
                <a:solidFill>
                  <a:schemeClr val="tx1"/>
                </a:solidFill>
                <a:latin typeface="+mn-lt"/>
                <a:ea typeface="+mn-ea"/>
                <a:cs typeface="+mn-cs"/>
              </a:rPr>
              <a:t>EMP_DEPT table:</a:t>
            </a:r>
          </a:p>
          <a:p>
            <a:r>
              <a:rPr lang="en-US" sz="1200" b="0" i="0" kern="1200" dirty="0">
                <a:solidFill>
                  <a:schemeClr val="tx1"/>
                </a:solidFill>
                <a:latin typeface="+mn-lt"/>
                <a:ea typeface="+mn-ea"/>
                <a:cs typeface="+mn-cs"/>
              </a:rPr>
              <a:t>{</a:t>
            </a:r>
            <a:r>
              <a:rPr lang="en-IN" b="0" dirty="0"/>
              <a:t>EMP_DEPTD,EPT_TYPE,EMP_DEPT_NO}</a:t>
            </a:r>
          </a:p>
          <a:p>
            <a:r>
              <a:rPr lang="en-IN" sz="1200" b="1" i="0" kern="1200" dirty="0">
                <a:solidFill>
                  <a:schemeClr val="tx1"/>
                </a:solidFill>
                <a:latin typeface="+mn-lt"/>
                <a:ea typeface="+mn-ea"/>
                <a:cs typeface="+mn-cs"/>
              </a:rPr>
              <a:t>EMP_DEPT_MAPPING table:</a:t>
            </a:r>
          </a:p>
          <a:p>
            <a:r>
              <a:rPr lang="en-US" sz="1200" b="0" i="0" kern="1200" dirty="0">
                <a:solidFill>
                  <a:schemeClr val="tx1"/>
                </a:solidFill>
                <a:latin typeface="+mn-lt"/>
                <a:ea typeface="+mn-ea"/>
                <a:cs typeface="+mn-cs"/>
              </a:rPr>
              <a:t>{</a:t>
            </a:r>
            <a:r>
              <a:rPr lang="en-IN" sz="1200" b="0" i="0" kern="1200" dirty="0">
                <a:solidFill>
                  <a:schemeClr val="tx1"/>
                </a:solidFill>
                <a:latin typeface="+mn-lt"/>
                <a:ea typeface="+mn-ea"/>
                <a:cs typeface="+mn-cs"/>
              </a:rPr>
              <a:t>EMP_ID, EMP_DEPT}</a:t>
            </a:r>
          </a:p>
          <a:p>
            <a:endParaRPr lang="en-US" sz="1200" b="0" i="0" kern="1200" dirty="0">
              <a:solidFill>
                <a:schemeClr val="tx1"/>
              </a:solidFill>
              <a:latin typeface="+mn-lt"/>
              <a:ea typeface="+mn-ea"/>
              <a:cs typeface="+mn-cs"/>
            </a:endParaRPr>
          </a:p>
          <a:p>
            <a:r>
              <a:rPr lang="en-IN" sz="1200" b="1" i="0" kern="1200" dirty="0">
                <a:solidFill>
                  <a:schemeClr val="tx1"/>
                </a:solidFill>
                <a:latin typeface="+mn-lt"/>
                <a:ea typeface="+mn-ea"/>
                <a:cs typeface="+mn-cs"/>
              </a:rPr>
              <a:t>Functional dependencies:</a:t>
            </a:r>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EMP_ID   →    EMP_COUNTRY  </a:t>
            </a:r>
          </a:p>
          <a:p>
            <a:r>
              <a:rPr lang="en-IN" sz="1200" b="0" i="0" kern="1200" dirty="0">
                <a:solidFill>
                  <a:schemeClr val="tx1"/>
                </a:solidFill>
                <a:latin typeface="+mn-lt"/>
                <a:ea typeface="+mn-ea"/>
                <a:cs typeface="+mn-cs"/>
              </a:rPr>
              <a:t>EMP_DEPT   →   {DEPT_TYPE, EMP_DEPT_NO}  </a:t>
            </a:r>
          </a:p>
          <a:p>
            <a:endParaRPr lang="en-IN" sz="1200" b="0" i="0" kern="1200" dirty="0">
              <a:solidFill>
                <a:schemeClr val="tx1"/>
              </a:solidFill>
              <a:latin typeface="+mn-lt"/>
              <a:ea typeface="+mn-ea"/>
              <a:cs typeface="+mn-cs"/>
            </a:endParaRPr>
          </a:p>
          <a:p>
            <a:r>
              <a:rPr lang="en-IN" sz="1200" b="1" i="0" kern="1200" dirty="0">
                <a:solidFill>
                  <a:schemeClr val="tx1"/>
                </a:solidFill>
                <a:latin typeface="+mn-lt"/>
                <a:ea typeface="+mn-ea"/>
                <a:cs typeface="+mn-cs"/>
              </a:rPr>
              <a:t>Candidate keys:</a:t>
            </a:r>
            <a:endParaRPr lang="en-IN" sz="1200" b="0" i="0" kern="1200" dirty="0">
              <a:solidFill>
                <a:schemeClr val="tx1"/>
              </a:solidFill>
              <a:latin typeface="+mn-lt"/>
              <a:ea typeface="+mn-ea"/>
              <a:cs typeface="+mn-cs"/>
            </a:endParaRPr>
          </a:p>
          <a:p>
            <a:r>
              <a:rPr lang="en-IN" sz="1200" b="1" i="0" kern="1200" dirty="0">
                <a:solidFill>
                  <a:schemeClr val="tx1"/>
                </a:solidFill>
                <a:latin typeface="+mn-lt"/>
                <a:ea typeface="+mn-ea"/>
                <a:cs typeface="+mn-cs"/>
              </a:rPr>
              <a:t>For the first table:</a:t>
            </a:r>
            <a:r>
              <a:rPr lang="en-IN" sz="1200" b="0" i="0" kern="1200" dirty="0">
                <a:solidFill>
                  <a:schemeClr val="tx1"/>
                </a:solidFill>
                <a:latin typeface="+mn-lt"/>
                <a:ea typeface="+mn-ea"/>
                <a:cs typeface="+mn-cs"/>
              </a:rPr>
              <a:t> EMP_ID</a:t>
            </a:r>
            <a:br>
              <a:rPr lang="en-IN" sz="1200" b="0" i="0" kern="1200" dirty="0">
                <a:solidFill>
                  <a:schemeClr val="tx1"/>
                </a:solidFill>
                <a:latin typeface="+mn-lt"/>
                <a:ea typeface="+mn-ea"/>
                <a:cs typeface="+mn-cs"/>
              </a:rPr>
            </a:br>
            <a:r>
              <a:rPr lang="en-IN" sz="1200" b="1" i="0" kern="1200" dirty="0">
                <a:solidFill>
                  <a:schemeClr val="tx1"/>
                </a:solidFill>
                <a:latin typeface="+mn-lt"/>
                <a:ea typeface="+mn-ea"/>
                <a:cs typeface="+mn-cs"/>
              </a:rPr>
              <a:t>For the second table:</a:t>
            </a:r>
            <a:r>
              <a:rPr lang="en-IN" sz="1200" b="0" i="0" kern="1200" dirty="0">
                <a:solidFill>
                  <a:schemeClr val="tx1"/>
                </a:solidFill>
                <a:latin typeface="+mn-lt"/>
                <a:ea typeface="+mn-ea"/>
                <a:cs typeface="+mn-cs"/>
              </a:rPr>
              <a:t> EMP_DEPT</a:t>
            </a:r>
            <a:br>
              <a:rPr lang="en-IN" sz="1200" b="0" i="0" kern="1200" dirty="0">
                <a:solidFill>
                  <a:schemeClr val="tx1"/>
                </a:solidFill>
                <a:latin typeface="+mn-lt"/>
                <a:ea typeface="+mn-ea"/>
                <a:cs typeface="+mn-cs"/>
              </a:rPr>
            </a:br>
            <a:r>
              <a:rPr lang="en-IN" sz="1200" b="1" i="0" kern="1200" dirty="0">
                <a:solidFill>
                  <a:schemeClr val="tx1"/>
                </a:solidFill>
                <a:latin typeface="+mn-lt"/>
                <a:ea typeface="+mn-ea"/>
                <a:cs typeface="+mn-cs"/>
              </a:rPr>
              <a:t>For the third table:</a:t>
            </a:r>
            <a:r>
              <a:rPr lang="en-IN" sz="1200" b="0" i="0" kern="1200" dirty="0">
                <a:solidFill>
                  <a:schemeClr val="tx1"/>
                </a:solidFill>
                <a:latin typeface="+mn-lt"/>
                <a:ea typeface="+mn-ea"/>
                <a:cs typeface="+mn-cs"/>
              </a:rPr>
              <a:t> {EMP_ID, EMP_DEPT}</a:t>
            </a:r>
          </a:p>
          <a:p>
            <a:endParaRPr lang="en-IN"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Now, this is in BCNF because left side part of both the functional dependencies is a key.</a:t>
            </a:r>
          </a:p>
        </p:txBody>
      </p:sp>
      <p:sp>
        <p:nvSpPr>
          <p:cNvPr id="4" name="Slide Number Placeholder 3"/>
          <p:cNvSpPr>
            <a:spLocks noGrp="1"/>
          </p:cNvSpPr>
          <p:nvPr>
            <p:ph type="sldNum" sz="quarter" idx="5"/>
          </p:nvPr>
        </p:nvSpPr>
        <p:spPr/>
        <p:txBody>
          <a:bodyPr/>
          <a:lstStyle/>
          <a:p>
            <a:fld id="{0AAB6876-1BF1-4B88-890A-0B4E46201506}" type="slidenum">
              <a:rPr lang="en-US" smtClean="0"/>
              <a:pPr/>
              <a:t>35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latin typeface="+mn-lt"/>
                <a:ea typeface="+mn-ea"/>
                <a:cs typeface="+mn-cs"/>
              </a:rPr>
              <a:t>Example:</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Table name:</a:t>
            </a:r>
            <a:r>
              <a:rPr lang="en-IN" sz="1200" b="0" i="0" kern="1200" baseline="0" dirty="0">
                <a:solidFill>
                  <a:schemeClr val="tx1"/>
                </a:solidFill>
                <a:latin typeface="+mn-lt"/>
                <a:ea typeface="+mn-ea"/>
                <a:cs typeface="+mn-cs"/>
              </a:rPr>
              <a:t>  Student</a:t>
            </a:r>
          </a:p>
          <a:p>
            <a:endParaRPr lang="en-US" sz="1200" b="0" i="0" kern="1200" baseline="0" dirty="0">
              <a:solidFill>
                <a:schemeClr val="tx1"/>
              </a:solidFill>
              <a:latin typeface="+mn-lt"/>
              <a:ea typeface="+mn-ea"/>
              <a:cs typeface="+mn-cs"/>
            </a:endParaRPr>
          </a:p>
          <a:p>
            <a:r>
              <a:rPr lang="en-IN" dirty="0"/>
              <a:t>STU_ID   COURSE      HOBBY</a:t>
            </a:r>
          </a:p>
          <a:p>
            <a:pPr marL="228600" indent="-228600">
              <a:buNone/>
            </a:pPr>
            <a:r>
              <a:rPr lang="en-IN" sz="1200" kern="1200" dirty="0">
                <a:solidFill>
                  <a:schemeClr val="tx1"/>
                </a:solidFill>
                <a:latin typeface="+mn-lt"/>
                <a:ea typeface="+mn-ea"/>
                <a:cs typeface="+mn-cs"/>
              </a:rPr>
              <a:t>  21        Computer    Dancing</a:t>
            </a:r>
          </a:p>
          <a:p>
            <a:pPr marL="228600" indent="-228600">
              <a:buNone/>
            </a:pPr>
            <a:r>
              <a:rPr lang="en-IN" sz="1200" kern="1200" dirty="0">
                <a:solidFill>
                  <a:schemeClr val="tx1"/>
                </a:solidFill>
                <a:latin typeface="+mn-lt"/>
                <a:ea typeface="+mn-ea"/>
                <a:cs typeface="+mn-cs"/>
              </a:rPr>
              <a:t>  21        Math           Singing </a:t>
            </a:r>
          </a:p>
          <a:p>
            <a:pPr marL="228600" indent="-228600">
              <a:buNone/>
            </a:pPr>
            <a:r>
              <a:rPr lang="en-IN" sz="1200" kern="1200" dirty="0">
                <a:solidFill>
                  <a:schemeClr val="tx1"/>
                </a:solidFill>
                <a:latin typeface="+mn-lt"/>
                <a:ea typeface="+mn-ea"/>
                <a:cs typeface="+mn-cs"/>
              </a:rPr>
              <a:t>  34        Chemistry    Dancing</a:t>
            </a:r>
          </a:p>
          <a:p>
            <a:pPr marL="228600" indent="-228600">
              <a:buNone/>
            </a:pPr>
            <a:r>
              <a:rPr lang="en-IN" sz="1200" kern="1200" dirty="0">
                <a:solidFill>
                  <a:schemeClr val="tx1"/>
                </a:solidFill>
                <a:latin typeface="+mn-lt"/>
                <a:ea typeface="+mn-ea"/>
                <a:cs typeface="+mn-cs"/>
              </a:rPr>
              <a:t>  74        Biology        Cricket</a:t>
            </a:r>
          </a:p>
          <a:p>
            <a:pPr marL="228600" indent="-228600">
              <a:buNone/>
            </a:pPr>
            <a:endParaRPr lang="en-US" sz="1200" kern="1200" dirty="0">
              <a:solidFill>
                <a:schemeClr val="tx1"/>
              </a:solidFill>
              <a:latin typeface="+mn-lt"/>
              <a:ea typeface="+mn-ea"/>
              <a:cs typeface="+mn-cs"/>
            </a:endParaRPr>
          </a:p>
          <a:p>
            <a:r>
              <a:rPr lang="en-IN" sz="1200" b="0" i="0" kern="1200" dirty="0">
                <a:solidFill>
                  <a:schemeClr val="tx1"/>
                </a:solidFill>
                <a:latin typeface="+mn-lt"/>
                <a:ea typeface="+mn-ea"/>
                <a:cs typeface="+mn-cs"/>
              </a:rPr>
              <a:t>The given STUDENT table is in 3NF, but the COURSE and HOBBY are two independent entity. </a:t>
            </a:r>
          </a:p>
          <a:p>
            <a:r>
              <a:rPr lang="en-IN" sz="1200" b="0" i="0" kern="1200" dirty="0">
                <a:solidFill>
                  <a:schemeClr val="tx1"/>
                </a:solidFill>
                <a:latin typeface="+mn-lt"/>
                <a:ea typeface="+mn-ea"/>
                <a:cs typeface="+mn-cs"/>
              </a:rPr>
              <a:t>Hence, there is no relationship between COURSE and HOBBY.</a:t>
            </a:r>
          </a:p>
          <a:p>
            <a:r>
              <a:rPr lang="en-IN" sz="1200" b="0" i="0" kern="1200" dirty="0">
                <a:solidFill>
                  <a:schemeClr val="tx1"/>
                </a:solidFill>
                <a:latin typeface="+mn-lt"/>
                <a:ea typeface="+mn-ea"/>
                <a:cs typeface="+mn-cs"/>
              </a:rPr>
              <a:t>In the STUDENT relation, a student with STU_ID, </a:t>
            </a:r>
            <a:r>
              <a:rPr lang="en-IN" sz="1200" b="1" i="0" kern="1200" dirty="0">
                <a:solidFill>
                  <a:schemeClr val="tx1"/>
                </a:solidFill>
                <a:latin typeface="+mn-lt"/>
                <a:ea typeface="+mn-ea"/>
                <a:cs typeface="+mn-cs"/>
              </a:rPr>
              <a:t>21</a:t>
            </a:r>
            <a:r>
              <a:rPr lang="en-IN" sz="1200" b="0" i="0" kern="1200" dirty="0">
                <a:solidFill>
                  <a:schemeClr val="tx1"/>
                </a:solidFill>
                <a:latin typeface="+mn-lt"/>
                <a:ea typeface="+mn-ea"/>
                <a:cs typeface="+mn-cs"/>
              </a:rPr>
              <a:t> contains two courses, </a:t>
            </a:r>
            <a:r>
              <a:rPr lang="en-IN" sz="1200" b="1" i="0" kern="1200" dirty="0">
                <a:solidFill>
                  <a:schemeClr val="tx1"/>
                </a:solidFill>
                <a:latin typeface="+mn-lt"/>
                <a:ea typeface="+mn-ea"/>
                <a:cs typeface="+mn-cs"/>
              </a:rPr>
              <a:t>Computer</a:t>
            </a:r>
            <a:r>
              <a:rPr lang="en-IN" sz="1200" b="0" i="0" kern="1200" dirty="0">
                <a:solidFill>
                  <a:schemeClr val="tx1"/>
                </a:solidFill>
                <a:latin typeface="+mn-lt"/>
                <a:ea typeface="+mn-ea"/>
                <a:cs typeface="+mn-cs"/>
              </a:rPr>
              <a:t> and </a:t>
            </a:r>
            <a:r>
              <a:rPr lang="en-IN" sz="1200" b="1" i="0" kern="1200" dirty="0">
                <a:solidFill>
                  <a:schemeClr val="tx1"/>
                </a:solidFill>
                <a:latin typeface="+mn-lt"/>
                <a:ea typeface="+mn-ea"/>
                <a:cs typeface="+mn-cs"/>
              </a:rPr>
              <a:t>Math</a:t>
            </a:r>
            <a:r>
              <a:rPr lang="en-IN" sz="1200" b="0" i="0" kern="1200" dirty="0">
                <a:solidFill>
                  <a:schemeClr val="tx1"/>
                </a:solidFill>
                <a:latin typeface="+mn-lt"/>
                <a:ea typeface="+mn-ea"/>
                <a:cs typeface="+mn-cs"/>
              </a:rPr>
              <a:t> and two hobbies, </a:t>
            </a:r>
            <a:r>
              <a:rPr lang="en-IN" sz="1200" b="1" i="0" kern="1200" dirty="0">
                <a:solidFill>
                  <a:schemeClr val="tx1"/>
                </a:solidFill>
                <a:latin typeface="+mn-lt"/>
                <a:ea typeface="+mn-ea"/>
                <a:cs typeface="+mn-cs"/>
              </a:rPr>
              <a:t>Dancing</a:t>
            </a:r>
            <a:r>
              <a:rPr lang="en-IN" sz="1200" b="0" i="0" kern="1200" dirty="0">
                <a:solidFill>
                  <a:schemeClr val="tx1"/>
                </a:solidFill>
                <a:latin typeface="+mn-lt"/>
                <a:ea typeface="+mn-ea"/>
                <a:cs typeface="+mn-cs"/>
              </a:rPr>
              <a:t> and </a:t>
            </a:r>
            <a:r>
              <a:rPr lang="en-IN" sz="1200" b="1" i="0" kern="1200" dirty="0">
                <a:solidFill>
                  <a:schemeClr val="tx1"/>
                </a:solidFill>
                <a:latin typeface="+mn-lt"/>
                <a:ea typeface="+mn-ea"/>
                <a:cs typeface="+mn-cs"/>
              </a:rPr>
              <a:t>Singing</a:t>
            </a:r>
            <a:r>
              <a:rPr lang="en-IN" sz="1200" b="0" i="0" kern="1200" dirty="0">
                <a:solidFill>
                  <a:schemeClr val="tx1"/>
                </a:solidFill>
                <a:latin typeface="+mn-lt"/>
                <a:ea typeface="+mn-ea"/>
                <a:cs typeface="+mn-cs"/>
              </a:rPr>
              <a:t>. </a:t>
            </a:r>
          </a:p>
          <a:p>
            <a:r>
              <a:rPr lang="en-IN" sz="1200" b="0" i="0" kern="1200" dirty="0">
                <a:solidFill>
                  <a:schemeClr val="tx1"/>
                </a:solidFill>
                <a:latin typeface="+mn-lt"/>
                <a:ea typeface="+mn-ea"/>
                <a:cs typeface="+mn-cs"/>
              </a:rPr>
              <a:t>So there is a Multi-valued dependency on STU_ID, which leads to unnecessary repetition of data.</a:t>
            </a:r>
            <a:endParaRPr lang="en-US" sz="1200" b="0" i="0" kern="1200" dirty="0">
              <a:solidFill>
                <a:schemeClr val="tx1"/>
              </a:solidFill>
              <a:latin typeface="+mn-lt"/>
              <a:ea typeface="+mn-ea"/>
              <a:cs typeface="+mn-cs"/>
            </a:endParaRPr>
          </a:p>
          <a:p>
            <a:endParaRPr lang="en-US" sz="1200" b="0" i="0" kern="1200" dirty="0">
              <a:solidFill>
                <a:schemeClr val="tx1"/>
              </a:solidFill>
              <a:latin typeface="+mn-lt"/>
              <a:ea typeface="+mn-ea"/>
              <a:cs typeface="+mn-cs"/>
            </a:endParaRPr>
          </a:p>
          <a:p>
            <a:r>
              <a:rPr lang="en-IN" sz="1200" b="0" i="0" kern="1200" dirty="0">
                <a:solidFill>
                  <a:schemeClr val="tx1"/>
                </a:solidFill>
                <a:latin typeface="+mn-lt"/>
                <a:ea typeface="+mn-ea"/>
                <a:cs typeface="+mn-cs"/>
              </a:rPr>
              <a:t>So to make the above table into 4NF, we can decompose it into two tables:</a:t>
            </a:r>
          </a:p>
          <a:p>
            <a:r>
              <a:rPr lang="en-IN" sz="1200" b="1" i="0" kern="1200" dirty="0">
                <a:solidFill>
                  <a:schemeClr val="tx1"/>
                </a:solidFill>
                <a:latin typeface="+mn-lt"/>
                <a:ea typeface="+mn-ea"/>
                <a:cs typeface="+mn-cs"/>
              </a:rPr>
              <a:t>STUDENT_COURSE:</a:t>
            </a:r>
          </a:p>
          <a:p>
            <a:r>
              <a:rPr lang="en-US" sz="1200" b="0" i="0" kern="1200" dirty="0">
                <a:solidFill>
                  <a:schemeClr val="tx1"/>
                </a:solidFill>
                <a:latin typeface="+mn-lt"/>
                <a:ea typeface="+mn-ea"/>
                <a:cs typeface="+mn-cs"/>
              </a:rPr>
              <a:t>{STU_ID,COURSE}</a:t>
            </a:r>
          </a:p>
          <a:p>
            <a:r>
              <a:rPr lang="en-IN" sz="1200" b="1" i="0" kern="1200" dirty="0">
                <a:solidFill>
                  <a:schemeClr val="tx1"/>
                </a:solidFill>
                <a:latin typeface="+mn-lt"/>
                <a:ea typeface="+mn-ea"/>
                <a:cs typeface="+mn-cs"/>
              </a:rPr>
              <a:t>STUDENT_HOBBY:</a:t>
            </a:r>
          </a:p>
          <a:p>
            <a:r>
              <a:rPr lang="en-US" sz="1200" b="0" i="0" kern="1200" dirty="0">
                <a:solidFill>
                  <a:schemeClr val="tx1"/>
                </a:solidFill>
                <a:latin typeface="+mn-lt"/>
                <a:ea typeface="+mn-ea"/>
                <a:cs typeface="+mn-cs"/>
              </a:rPr>
              <a:t>{STU_ID,HOBBY}</a:t>
            </a:r>
            <a:endParaRPr lang="en-IN" sz="1200" b="0" i="0" kern="1200" dirty="0">
              <a:solidFill>
                <a:schemeClr val="tx1"/>
              </a:solidFill>
              <a:latin typeface="+mn-lt"/>
              <a:ea typeface="+mn-ea"/>
              <a:cs typeface="+mn-cs"/>
            </a:endParaRPr>
          </a:p>
          <a:p>
            <a:pPr marL="228600" indent="-228600">
              <a:buNone/>
            </a:pPr>
            <a:endParaRPr lang="en-IN" sz="1200" kern="1200" dirty="0">
              <a:solidFill>
                <a:schemeClr val="tx1"/>
              </a:solidFill>
              <a:latin typeface="+mn-lt"/>
              <a:ea typeface="+mn-ea"/>
              <a:cs typeface="+mn-cs"/>
            </a:endParaRPr>
          </a:p>
          <a:p>
            <a:pPr marL="228600" indent="-228600">
              <a:buNone/>
            </a:pPr>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39</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lt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Atomicity:</a:t>
            </a:r>
          </a:p>
          <a:p>
            <a:r>
              <a:rPr lang="en-IN" dirty="0"/>
              <a:t>Either all operations of the transaction are properly reflected in the database or none.</a:t>
            </a:r>
          </a:p>
          <a:p>
            <a:r>
              <a:rPr lang="en-IN" dirty="0"/>
              <a:t>A AND B TRANSACTION A-100 B+100</a:t>
            </a:r>
          </a:p>
          <a:p>
            <a:r>
              <a:rPr lang="en-IN" b="1" dirty="0"/>
              <a:t>Consistency:</a:t>
            </a:r>
          </a:p>
          <a:p>
            <a:r>
              <a:rPr lang="en-IN" dirty="0"/>
              <a:t> Execution of a transaction in isolation preserves the consistency of the database.</a:t>
            </a:r>
          </a:p>
          <a:p>
            <a:r>
              <a:rPr lang="en-US" dirty="0"/>
              <a:t>The total amount before and after the transaction must be maintained. </a:t>
            </a:r>
            <a:endParaRPr lang="en-IN" dirty="0"/>
          </a:p>
          <a:p>
            <a:r>
              <a:rPr lang="en-IN" b="1" dirty="0"/>
              <a:t>Isolation:</a:t>
            </a:r>
          </a:p>
          <a:p>
            <a:r>
              <a:rPr lang="en-IN" dirty="0"/>
              <a:t> Although multiple transactions may execute concurrently, each transaction must be unaware of other concurrently executing transactions.     Intermediate transaction results must be hidden from other concurrently executed transactions.</a:t>
            </a:r>
          </a:p>
          <a:p>
            <a:r>
              <a:rPr lang="en-US" dirty="0"/>
              <a:t>This property ensures that multiple transactions can occur concurrently without leading to the inconsistency of database state</a:t>
            </a:r>
            <a:endParaRPr lang="en-IN" dirty="0"/>
          </a:p>
          <a:p>
            <a:r>
              <a:rPr lang="en-IN" b="1" dirty="0"/>
              <a:t>Durability:</a:t>
            </a:r>
          </a:p>
          <a:p>
            <a:r>
              <a:rPr lang="en-IN" dirty="0"/>
              <a:t>After a transaction completes successfully, the changes it has made to the database persist, even if there are system failures</a:t>
            </a:r>
            <a:endParaRPr lang="en-IN"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Active :</a:t>
            </a:r>
            <a:r>
              <a:rPr lang="en-IN" dirty="0"/>
              <a:t> The initial state; the transaction stays in this state while it is executing</a:t>
            </a:r>
          </a:p>
          <a:p>
            <a:r>
              <a:rPr lang="en-IN" b="1" dirty="0"/>
              <a:t>Partially committed :</a:t>
            </a:r>
            <a:r>
              <a:rPr lang="en-IN" dirty="0"/>
              <a:t> After the final statement has been executed</a:t>
            </a:r>
          </a:p>
          <a:p>
            <a:r>
              <a:rPr lang="en-IN" b="1" dirty="0"/>
              <a:t>Failed :</a:t>
            </a:r>
            <a:r>
              <a:rPr lang="en-IN" dirty="0"/>
              <a:t> After the discovery that normal execution can no longer proceed</a:t>
            </a:r>
          </a:p>
          <a:p>
            <a:r>
              <a:rPr lang="en-IN" b="1" dirty="0"/>
              <a:t>Aborted :</a:t>
            </a:r>
            <a:r>
              <a:rPr lang="en-IN" dirty="0"/>
              <a:t> After the transaction has been rolled back and the database restored to its state prior to the start of the transaction  </a:t>
            </a:r>
          </a:p>
          <a:p>
            <a:r>
              <a:rPr lang="en-IN" dirty="0"/>
              <a:t>                     Two options after it has been aborted: </a:t>
            </a:r>
          </a:p>
          <a:p>
            <a:r>
              <a:rPr lang="en-IN" baseline="0" dirty="0"/>
              <a:t>                      1.</a:t>
            </a:r>
            <a:r>
              <a:rPr lang="en-IN" dirty="0"/>
              <a:t> Restart the transaction; can be done only </a:t>
            </a:r>
          </a:p>
          <a:p>
            <a:r>
              <a:rPr lang="en-IN" baseline="0" dirty="0"/>
              <a:t>                      2.</a:t>
            </a:r>
            <a:r>
              <a:rPr lang="en-IN" dirty="0"/>
              <a:t> If no internal logical error occurred </a:t>
            </a:r>
          </a:p>
          <a:p>
            <a:r>
              <a:rPr lang="en-IN" baseline="0" dirty="0"/>
              <a:t>                      3. </a:t>
            </a:r>
            <a:r>
              <a:rPr lang="en-IN" dirty="0"/>
              <a:t>Kill the transaction </a:t>
            </a:r>
          </a:p>
          <a:p>
            <a:r>
              <a:rPr lang="en-IN" b="1" dirty="0"/>
              <a:t>Committed :</a:t>
            </a:r>
            <a:r>
              <a:rPr lang="en-IN" dirty="0"/>
              <a:t> after successful completion</a:t>
            </a:r>
          </a:p>
          <a:p>
            <a:endParaRPr lang="en-IN" alt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48</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latin typeface="+mn-lt"/>
                <a:ea typeface="+mn-ea"/>
                <a:cs typeface="+mn-cs"/>
              </a:rPr>
              <a:t>Exclusive(X) Mode:</a:t>
            </a:r>
          </a:p>
          <a:p>
            <a:r>
              <a:rPr lang="en-US" sz="1200" b="0" i="0" kern="1200" dirty="0">
                <a:solidFill>
                  <a:schemeClr val="tx1"/>
                </a:solidFill>
                <a:latin typeface="+mn-lt"/>
                <a:ea typeface="+mn-ea"/>
                <a:cs typeface="+mn-cs"/>
              </a:rPr>
              <a:t>Data item can be both read as well as written. X-lock is requested using lock-X instructions.</a:t>
            </a:r>
          </a:p>
          <a:p>
            <a:r>
              <a:rPr lang="en-US" sz="1200" b="1" i="0" kern="1200" dirty="0">
                <a:solidFill>
                  <a:schemeClr val="tx1"/>
                </a:solidFill>
                <a:latin typeface="+mn-lt"/>
                <a:ea typeface="+mn-ea"/>
                <a:cs typeface="+mn-cs"/>
              </a:rPr>
              <a:t>Shared(S) Mode:</a:t>
            </a:r>
          </a:p>
          <a:p>
            <a:r>
              <a:rPr lang="en-US" sz="1200" b="0" i="0" kern="1200" dirty="0">
                <a:solidFill>
                  <a:schemeClr val="tx1"/>
                </a:solidFill>
                <a:latin typeface="+mn-lt"/>
                <a:ea typeface="+mn-ea"/>
                <a:cs typeface="+mn-cs"/>
              </a:rPr>
              <a:t>Data item can only be read. S-lock is requested using lock-S instructions.</a:t>
            </a:r>
          </a:p>
          <a:p>
            <a:endParaRPr lang="en-IN" sz="1200" b="0" i="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49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Mutual exclusion condition:</a:t>
            </a:r>
          </a:p>
          <a:p>
            <a:r>
              <a:rPr lang="en-US" b="0" dirty="0"/>
              <a:t>Each</a:t>
            </a:r>
            <a:r>
              <a:rPr lang="en-US" b="0" baseline="0" dirty="0"/>
              <a:t> resource assigned to 1 process or is available</a:t>
            </a:r>
          </a:p>
          <a:p>
            <a:r>
              <a:rPr lang="en-US" b="1" baseline="0" dirty="0"/>
              <a:t>Hold and wait condition:</a:t>
            </a:r>
          </a:p>
          <a:p>
            <a:r>
              <a:rPr lang="en-US" b="0" baseline="0" dirty="0"/>
              <a:t>Process holding resources can request additional</a:t>
            </a:r>
          </a:p>
          <a:p>
            <a:r>
              <a:rPr lang="en-US" b="1" baseline="0" dirty="0"/>
              <a:t>No preemption condition:</a:t>
            </a:r>
            <a:br>
              <a:rPr lang="en-US" b="1" baseline="0" dirty="0"/>
            </a:br>
            <a:r>
              <a:rPr lang="en-US" b="0" baseline="0" dirty="0"/>
              <a:t>Previously  granted resource cannot forcibly taken away</a:t>
            </a:r>
          </a:p>
          <a:p>
            <a:r>
              <a:rPr lang="en-US" b="1" baseline="0" dirty="0"/>
              <a:t>Circular wait condition:</a:t>
            </a:r>
          </a:p>
          <a:p>
            <a:r>
              <a:rPr lang="en-US" b="0" baseline="0" dirty="0"/>
              <a:t>Must be a circular chain of 2 or more process</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Deadlock Prevention:</a:t>
            </a:r>
          </a:p>
          <a:p>
            <a:r>
              <a:rPr lang="en-IN" sz="1200" b="0" i="0" kern="1200" dirty="0">
                <a:solidFill>
                  <a:schemeClr val="tx1"/>
                </a:solidFill>
                <a:latin typeface="+mn-lt"/>
                <a:ea typeface="+mn-ea"/>
                <a:cs typeface="+mn-cs"/>
              </a:rPr>
              <a:t>The deadlock prevention approach does not allow any transaction to acquire locks that will lead to deadlocks. The convention is that when more than one transactions request for locking the same data item, only one of them is granted the lock.</a:t>
            </a:r>
          </a:p>
          <a:p>
            <a:r>
              <a:rPr lang="en-US" sz="1200" b="1" i="0" kern="1200" dirty="0">
                <a:solidFill>
                  <a:schemeClr val="tx1"/>
                </a:solidFill>
                <a:latin typeface="+mn-lt"/>
                <a:ea typeface="+mn-ea"/>
                <a:cs typeface="+mn-cs"/>
              </a:rPr>
              <a:t>Deadlock Avoidance:</a:t>
            </a:r>
          </a:p>
          <a:p>
            <a:r>
              <a:rPr lang="en-IN" sz="1200" b="0" i="0" kern="1200" dirty="0">
                <a:solidFill>
                  <a:schemeClr val="tx1"/>
                </a:solidFill>
                <a:latin typeface="+mn-lt"/>
                <a:ea typeface="+mn-ea"/>
                <a:cs typeface="+mn-cs"/>
              </a:rPr>
              <a:t>The deadlock avoidance approach handles deadlocks before they occur. It analyzes the transactions and the locks to determine whether or not waiting leads to a deadlock.</a:t>
            </a:r>
          </a:p>
          <a:p>
            <a:r>
              <a:rPr lang="en-US" sz="1200" b="1" i="0" kern="1200" dirty="0">
                <a:solidFill>
                  <a:schemeClr val="tx1"/>
                </a:solidFill>
                <a:latin typeface="+mn-lt"/>
                <a:ea typeface="+mn-ea"/>
                <a:cs typeface="+mn-cs"/>
              </a:rPr>
              <a:t>Deadlock detection and recovery:</a:t>
            </a:r>
          </a:p>
          <a:p>
            <a:r>
              <a:rPr lang="en-IN" sz="1200" b="0" i="0" kern="1200" dirty="0">
                <a:solidFill>
                  <a:schemeClr val="tx1"/>
                </a:solidFill>
                <a:latin typeface="+mn-lt"/>
                <a:ea typeface="+mn-ea"/>
                <a:cs typeface="+mn-cs"/>
              </a:rPr>
              <a:t>The deadlock detection and removal approach runs a deadlock detection algorithm periodically and removes deadlock in case there is one. It does not check for deadlock when a transaction places a request for a lock. When a transaction requests a lock, the lock manager checks whether it is available. If it is available, the transaction is allowed to lock the data item; otherwise the transaction is allowed to wait.</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53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t>Consider an example, you withdraw the money from atm, the details will upload in the bank automatically and you recieved a message also. Imagine that, if there is no database connectivity between atm and bank as well bank to our mobile, it is difficult to get the details about our transcation. For these kind of purpose we are using dbms.</a:t>
            </a:r>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b="1" dirty="0"/>
              <a:t>No redundant data:</a:t>
            </a:r>
          </a:p>
          <a:p>
            <a:r>
              <a:rPr lang="en-IN" altLang="en-US" dirty="0"/>
              <a:t>Normalization is used to remove the </a:t>
            </a:r>
            <a:r>
              <a:rPr lang="en-IN" altLang="en-US" dirty="0" err="1"/>
              <a:t>reindundancy</a:t>
            </a:r>
            <a:r>
              <a:rPr lang="en-IN" altLang="en-US" dirty="0"/>
              <a:t>, No data duplication and access time will be increased.</a:t>
            </a:r>
          </a:p>
          <a:p>
            <a:r>
              <a:rPr lang="en-IN" altLang="en-US" b="1" dirty="0"/>
              <a:t>Data Consistency and Integrity:</a:t>
            </a:r>
          </a:p>
          <a:p>
            <a:r>
              <a:rPr lang="en-IN" altLang="en-US" b="1" dirty="0"/>
              <a:t>Integrity : t</a:t>
            </a:r>
            <a:r>
              <a:rPr lang="en-US" dirty="0"/>
              <a:t>he correctness and completeness of the information in a database,</a:t>
            </a:r>
          </a:p>
          <a:p>
            <a:r>
              <a:rPr lang="en-US" dirty="0"/>
              <a:t>Consistency : when the content under question does not give us the chance to infer a contradiction directly or indirectly.</a:t>
            </a:r>
          </a:p>
          <a:p>
            <a:r>
              <a:rPr lang="en-IN" altLang="en-US" b="1" dirty="0"/>
              <a:t>Data security:</a:t>
            </a:r>
          </a:p>
          <a:p>
            <a:r>
              <a:rPr lang="en-IN" altLang="en-US" dirty="0"/>
              <a:t>Only authorized user is able to access the data. </a:t>
            </a:r>
          </a:p>
          <a:p>
            <a:r>
              <a:rPr lang="en-IN" altLang="en-US" dirty="0"/>
              <a:t>Each user has a different set of access thus data is secured from the issues such as identity theft, data leaks and misuse of data.</a:t>
            </a:r>
          </a:p>
          <a:p>
            <a:r>
              <a:rPr lang="en-IN" altLang="en-US" b="1" dirty="0"/>
              <a:t>Privacy:</a:t>
            </a:r>
            <a:r>
              <a:rPr lang="en-IN" altLang="en-US" dirty="0"/>
              <a:t> </a:t>
            </a:r>
          </a:p>
          <a:p>
            <a:r>
              <a:rPr lang="en-IN" altLang="en-US" dirty="0"/>
              <a:t>Limited access means privacy of data.</a:t>
            </a:r>
          </a:p>
          <a:p>
            <a:r>
              <a:rPr lang="en-IN" altLang="en-US" b="1" dirty="0"/>
              <a:t>Easy access to data:</a:t>
            </a:r>
          </a:p>
          <a:p>
            <a:r>
              <a:rPr lang="en-IN" altLang="en-US" dirty="0"/>
              <a:t>Database systems manages data, so that the data is easily accessible with fast response times.</a:t>
            </a:r>
          </a:p>
          <a:p>
            <a:r>
              <a:rPr lang="en-IN" altLang="en-US" b="1" dirty="0"/>
              <a:t>Easy recovery: </a:t>
            </a:r>
          </a:p>
          <a:p>
            <a:r>
              <a:rPr lang="en-IN" altLang="en-US" dirty="0"/>
              <a:t>Database systems keeps the backup of data, it is easier to do a full recovery of data in case of a failure.</a:t>
            </a:r>
          </a:p>
          <a:p>
            <a:r>
              <a:rPr lang="en-IN" altLang="en-US" b="1" dirty="0"/>
              <a:t>Flexible:</a:t>
            </a:r>
            <a:r>
              <a:rPr lang="en-IN" altLang="en-US" dirty="0"/>
              <a:t> </a:t>
            </a:r>
          </a:p>
          <a:p>
            <a:r>
              <a:rPr lang="en-IN" altLang="en-US" dirty="0"/>
              <a:t>Database systems are more flexible than file processing systems.</a:t>
            </a:r>
          </a:p>
          <a:p>
            <a:endParaRPr lang="en-IN" altLang="en-US"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b="1" dirty="0"/>
              <a:t>Example:</a:t>
            </a:r>
          </a:p>
          <a:p>
            <a:r>
              <a:rPr lang="en-IN" altLang="en-US" dirty="0"/>
              <a:t>I</a:t>
            </a:r>
            <a:r>
              <a:rPr lang="en-US" dirty="0"/>
              <a:t>n a University database, we might have entities for Students, Courses, and Lecturers. Students entity can have attributes like Rollno, Name, and DeptID. They might have relationships with Courses and Lecturers.</a:t>
            </a:r>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www.geeksforgeeks.org/dbms-keys-candidate-super-primary-alternate-and-foreig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1285500" cy="486864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500" dirty="0">
                <a:latin typeface="Nunito Sans" panose="00000500000000000000" pitchFamily="2" charset="0"/>
              </a:rPr>
              <a:t>Entities</a:t>
            </a:r>
          </a:p>
          <a:p>
            <a:pPr marL="342900" indent="-342900">
              <a:lnSpc>
                <a:spcPct val="150000"/>
              </a:lnSpc>
              <a:buFont typeface="Arial" panose="020B0604020202020204" pitchFamily="34" charset="0"/>
              <a:buChar char="•"/>
            </a:pPr>
            <a:r>
              <a:rPr lang="en-US" sz="2500" dirty="0">
                <a:latin typeface="Nunito Sans" panose="00000500000000000000" pitchFamily="2" charset="0"/>
              </a:rPr>
              <a:t>Attributes</a:t>
            </a:r>
          </a:p>
          <a:p>
            <a:pPr marL="342900" indent="-342900">
              <a:lnSpc>
                <a:spcPct val="150000"/>
              </a:lnSpc>
              <a:buFont typeface="Arial" panose="020B0604020202020204" pitchFamily="34" charset="0"/>
              <a:buChar char="•"/>
            </a:pPr>
            <a:r>
              <a:rPr lang="en-US" sz="2500" dirty="0">
                <a:latin typeface="Nunito Sans" panose="00000500000000000000" pitchFamily="2" charset="0"/>
              </a:rPr>
              <a:t>Relationships</a:t>
            </a:r>
          </a:p>
          <a:p>
            <a:pPr marL="342900" indent="-342900">
              <a:lnSpc>
                <a:spcPct val="150000"/>
              </a:lnSpc>
              <a:buFont typeface="Arial" panose="020B0604020202020204" pitchFamily="34" charset="0"/>
              <a:buChar char="•"/>
            </a:pPr>
            <a:endParaRPr lang="en-US" sz="2500" dirty="0">
              <a:latin typeface="Nunito Sans" panose="00000500000000000000" pitchFamily="2" charset="0"/>
            </a:endParaRPr>
          </a:p>
          <a:p>
            <a:pPr marL="342900" indent="-342900">
              <a:lnSpc>
                <a:spcPct val="150000"/>
              </a:lnSpc>
              <a:buFont typeface="Arial" panose="020B0604020202020204" pitchFamily="34" charset="0"/>
              <a:buChar char="•"/>
            </a:pPr>
            <a:r>
              <a:rPr lang="en-IN" altLang="en-US" sz="1800" dirty="0"/>
              <a:t>I</a:t>
            </a:r>
            <a:r>
              <a:rPr lang="en-US" sz="2800" dirty="0"/>
              <a:t>n a University database, we might have entities for Students, Courses, and Lecturers. Students entity can have attributes like </a:t>
            </a:r>
            <a:r>
              <a:rPr lang="en-US" sz="2800" dirty="0" err="1"/>
              <a:t>Rollno</a:t>
            </a:r>
            <a:r>
              <a:rPr lang="en-US" sz="2800" dirty="0"/>
              <a:t>, Name, and </a:t>
            </a:r>
            <a:r>
              <a:rPr lang="en-US" sz="2800" dirty="0" err="1"/>
              <a:t>DeptID</a:t>
            </a:r>
            <a:r>
              <a:rPr lang="en-US" sz="2800" dirty="0"/>
              <a:t>. They might have relationships with Courses and Lecturers</a:t>
            </a:r>
            <a:r>
              <a:rPr lang="en-US" sz="1800" dirty="0"/>
              <a:t>.</a:t>
            </a:r>
          </a:p>
          <a:p>
            <a:pPr marL="342900" indent="-342900">
              <a:lnSpc>
                <a:spcPct val="150000"/>
              </a:lnSpc>
              <a:buFont typeface="Arial" panose="020B0604020202020204" pitchFamily="34" charset="0"/>
              <a:buChar char="•"/>
            </a:pPr>
            <a:endParaRPr lang="en-US" sz="2500" dirty="0">
              <a:latin typeface="Nunito Sans" panose="00000500000000000000" pitchFamily="2" charset="0"/>
            </a:endParaRPr>
          </a:p>
        </p:txBody>
      </p:sp>
      <p:sp>
        <p:nvSpPr>
          <p:cNvPr id="19" name="TextBox 18"/>
          <p:cNvSpPr txBox="1"/>
          <p:nvPr/>
        </p:nvSpPr>
        <p:spPr>
          <a:xfrm>
            <a:off x="526224" y="769163"/>
            <a:ext cx="11285500" cy="783590"/>
          </a:xfrm>
          <a:prstGeom prst="rect">
            <a:avLst/>
          </a:prstGeom>
          <a:noFill/>
        </p:spPr>
        <p:txBody>
          <a:bodyPr wrap="square" rtlCol="0">
            <a:spAutoFit/>
          </a:bodyPr>
          <a:lstStyle/>
          <a:p>
            <a:r>
              <a:rPr lang="en-US" sz="4500" b="1" dirty="0">
                <a:latin typeface="Nunito Sans" panose="00000500000000000000" pitchFamily="2" charset="0"/>
              </a:rPr>
              <a:t>Components of the ER Diagram</a:t>
            </a: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p:cNvSpPr txBox="1"/>
          <p:nvPr/>
        </p:nvSpPr>
        <p:spPr>
          <a:xfrm>
            <a:off x="526224" y="769163"/>
            <a:ext cx="11136326" cy="783590"/>
          </a:xfrm>
          <a:prstGeom prst="rect">
            <a:avLst/>
          </a:prstGeom>
          <a:noFill/>
        </p:spPr>
        <p:txBody>
          <a:bodyPr wrap="square" rtlCol="0">
            <a:spAutoFit/>
          </a:bodyPr>
          <a:lstStyle/>
          <a:p>
            <a:r>
              <a:rPr lang="en-IN" altLang="en-US" sz="4500" b="1" dirty="0">
                <a:latin typeface="Nunito Sans" panose="00000500000000000000" pitchFamily="2" charset="0"/>
              </a:rPr>
              <a:t>What is Entity?</a:t>
            </a: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3938270"/>
          </a:xfrm>
          <a:prstGeom prst="rect">
            <a:avLst/>
          </a:prstGeom>
          <a:noFill/>
        </p:spPr>
        <p:txBody>
          <a:bodyPr wrap="square" rtlCol="0">
            <a:spAutoFit/>
          </a:bodyPr>
          <a:lstStyle/>
          <a:p>
            <a:pPr marL="342900" indent="-342900">
              <a:buFont typeface="Arial" panose="020B0604020202020204" pitchFamily="34" charset="0"/>
              <a:buChar char="•"/>
            </a:pPr>
            <a:r>
              <a:rPr lang="en-IN" altLang="en-US" sz="2500" dirty="0">
                <a:latin typeface="Nunito Sans" panose="00000500000000000000" pitchFamily="2" charset="0"/>
              </a:rPr>
              <a:t>An entity is a real-world object that are represented in database. </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It can be any object,place,person or class. Data are stored about such entities.</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Entity can be represented by rectangle shape.</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Eaxample: Person, Place, Event, Car etc..</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endParaRPr lang="en-IN" alt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8" name="Rectangle 7"/>
          <p:cNvSpPr/>
          <p:nvPr/>
        </p:nvSpPr>
        <p:spPr>
          <a:xfrm>
            <a:off x="7696200" y="4572000"/>
            <a:ext cx="20574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Box 8"/>
          <p:cNvSpPr txBox="1"/>
          <p:nvPr/>
        </p:nvSpPr>
        <p:spPr>
          <a:xfrm>
            <a:off x="8324850" y="4806950"/>
            <a:ext cx="790575" cy="368300"/>
          </a:xfrm>
          <a:prstGeom prst="rect">
            <a:avLst/>
          </a:prstGeom>
          <a:noFill/>
        </p:spPr>
        <p:txBody>
          <a:bodyPr wrap="square" rtlCol="0">
            <a:spAutoFit/>
          </a:bodyPr>
          <a:lstStyle/>
          <a:p>
            <a:r>
              <a:rPr lang="en-IN" altLang="en-US"/>
              <a:t>Entity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p:cNvSpPr txBox="1"/>
          <p:nvPr/>
        </p:nvSpPr>
        <p:spPr>
          <a:xfrm>
            <a:off x="526224" y="769163"/>
            <a:ext cx="11136326" cy="783590"/>
          </a:xfrm>
          <a:prstGeom prst="rect">
            <a:avLst/>
          </a:prstGeom>
          <a:noFill/>
        </p:spPr>
        <p:txBody>
          <a:bodyPr wrap="square" rtlCol="0">
            <a:spAutoFit/>
          </a:bodyPr>
          <a:lstStyle/>
          <a:p>
            <a:r>
              <a:rPr lang="en-IN" altLang="en-US" sz="4500" b="1" dirty="0">
                <a:latin typeface="Nunito Sans" panose="00000500000000000000" pitchFamily="2" charset="0"/>
              </a:rPr>
              <a:t>What is Attributes?</a:t>
            </a: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2784475"/>
          </a:xfrm>
          <a:prstGeom prst="rect">
            <a:avLst/>
          </a:prstGeom>
          <a:noFill/>
        </p:spPr>
        <p:txBody>
          <a:bodyPr wrap="square" rtlCol="0">
            <a:spAutoFit/>
          </a:bodyPr>
          <a:lstStyle/>
          <a:p>
            <a:pPr marL="342900" indent="-342900">
              <a:buFont typeface="Arial" panose="020B0604020202020204" pitchFamily="34" charset="0"/>
              <a:buChar char="•"/>
            </a:pPr>
            <a:r>
              <a:rPr lang="en-IN" altLang="en-US" sz="2500" dirty="0">
                <a:latin typeface="Nunito Sans" panose="00000500000000000000" pitchFamily="2" charset="0"/>
              </a:rPr>
              <a:t>Attributes are the properties which define the entity type. </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For example, Roll_No, Name, DOB, Age, Address, Mobile_No are the attributes which defines entity type Student. </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In ER diagram, attribute is represented by an oval.</a:t>
            </a:r>
          </a:p>
          <a:p>
            <a:pPr marL="342900" indent="-342900">
              <a:buFont typeface="Arial" panose="020B0604020202020204" pitchFamily="34" charset="0"/>
              <a:buChar char="•"/>
            </a:pPr>
            <a:endParaRPr lang="en-IN" alt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3" name="Oval 2"/>
          <p:cNvSpPr/>
          <p:nvPr/>
        </p:nvSpPr>
        <p:spPr>
          <a:xfrm>
            <a:off x="3648075" y="4914900"/>
            <a:ext cx="2438400" cy="914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Box 3"/>
          <p:cNvSpPr txBox="1"/>
          <p:nvPr/>
        </p:nvSpPr>
        <p:spPr>
          <a:xfrm>
            <a:off x="4314825" y="5172075"/>
            <a:ext cx="1105535" cy="368300"/>
          </a:xfrm>
          <a:prstGeom prst="rect">
            <a:avLst/>
          </a:prstGeom>
          <a:noFill/>
        </p:spPr>
        <p:txBody>
          <a:bodyPr wrap="square" rtlCol="0">
            <a:spAutoFit/>
          </a:bodyPr>
          <a:lstStyle/>
          <a:p>
            <a:r>
              <a:rPr lang="en-IN" altLang="en-US"/>
              <a:t>Attribute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p:cNvSpPr txBox="1"/>
          <p:nvPr/>
        </p:nvSpPr>
        <p:spPr>
          <a:xfrm>
            <a:off x="526224" y="769163"/>
            <a:ext cx="11136326" cy="783590"/>
          </a:xfrm>
          <a:prstGeom prst="rect">
            <a:avLst/>
          </a:prstGeom>
          <a:noFill/>
        </p:spPr>
        <p:txBody>
          <a:bodyPr wrap="square" rtlCol="0">
            <a:spAutoFit/>
          </a:bodyPr>
          <a:lstStyle/>
          <a:p>
            <a:r>
              <a:rPr lang="en-IN" altLang="en-US" sz="4500" b="1" dirty="0">
                <a:latin typeface="Nunito Sans" panose="00000500000000000000" pitchFamily="2" charset="0"/>
              </a:rPr>
              <a:t>What is Relationship?</a:t>
            </a: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2784475"/>
          </a:xfrm>
          <a:prstGeom prst="rect">
            <a:avLst/>
          </a:prstGeom>
          <a:noFill/>
        </p:spPr>
        <p:txBody>
          <a:bodyPr wrap="square" rtlCol="0">
            <a:spAutoFit/>
          </a:bodyPr>
          <a:lstStyle/>
          <a:p>
            <a:pPr marL="342900" indent="-342900">
              <a:buFont typeface="Arial" panose="020B0604020202020204" pitchFamily="34" charset="0"/>
              <a:buChar char="•"/>
            </a:pPr>
            <a:r>
              <a:rPr lang="en-IN" altLang="en-US" sz="2500" dirty="0">
                <a:latin typeface="Nunito Sans" panose="00000500000000000000" pitchFamily="2" charset="0"/>
              </a:rPr>
              <a:t>Relationship is nothing but an association among two or more entities.</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Diamonds symbol represents relationship types.</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 E.g: Tom works in the Chemistry department.</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endParaRPr lang="en-IN" alt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2" name="Diamond 1"/>
          <p:cNvSpPr/>
          <p:nvPr/>
        </p:nvSpPr>
        <p:spPr>
          <a:xfrm>
            <a:off x="4953000" y="4163695"/>
            <a:ext cx="1911350" cy="1732915"/>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a:t>EElkrhbfi</a:t>
            </a:r>
          </a:p>
        </p:txBody>
      </p:sp>
      <p:sp>
        <p:nvSpPr>
          <p:cNvPr id="12" name="Rectangle 11"/>
          <p:cNvSpPr/>
          <p:nvPr/>
        </p:nvSpPr>
        <p:spPr>
          <a:xfrm>
            <a:off x="1590675" y="4648835"/>
            <a:ext cx="20574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220075" y="4648835"/>
            <a:ext cx="2286000" cy="8382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H="1">
            <a:off x="3657600" y="5029200"/>
            <a:ext cx="1295400"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a:stCxn id="2" idx="3"/>
          </p:cNvCxnSpPr>
          <p:nvPr/>
        </p:nvCxnSpPr>
        <p:spPr>
          <a:xfrm flipV="1">
            <a:off x="6864350" y="5029200"/>
            <a:ext cx="1365250" cy="1270"/>
          </a:xfrm>
          <a:prstGeom prst="line">
            <a:avLst/>
          </a:prstGeom>
        </p:spPr>
        <p:style>
          <a:lnRef idx="2">
            <a:schemeClr val="dk1"/>
          </a:lnRef>
          <a:fillRef idx="0">
            <a:schemeClr val="dk1"/>
          </a:fillRef>
          <a:effectRef idx="1">
            <a:schemeClr val="dk1"/>
          </a:effectRef>
          <a:fontRef idx="minor">
            <a:schemeClr val="tx1"/>
          </a:fontRef>
        </p:style>
      </p:cxnSp>
      <p:sp>
        <p:nvSpPr>
          <p:cNvPr id="16" name="Text Box 15"/>
          <p:cNvSpPr txBox="1"/>
          <p:nvPr/>
        </p:nvSpPr>
        <p:spPr>
          <a:xfrm>
            <a:off x="2047875" y="4867275"/>
            <a:ext cx="1019810" cy="368300"/>
          </a:xfrm>
          <a:prstGeom prst="rect">
            <a:avLst/>
          </a:prstGeom>
          <a:noFill/>
        </p:spPr>
        <p:txBody>
          <a:bodyPr wrap="square" rtlCol="0">
            <a:spAutoFit/>
          </a:bodyPr>
          <a:lstStyle/>
          <a:p>
            <a:r>
              <a:rPr lang="en-IN" altLang="en-US"/>
              <a:t>Student</a:t>
            </a:r>
          </a:p>
        </p:txBody>
      </p:sp>
      <p:sp>
        <p:nvSpPr>
          <p:cNvPr id="17" name="Text Box 16"/>
          <p:cNvSpPr txBox="1"/>
          <p:nvPr/>
        </p:nvSpPr>
        <p:spPr>
          <a:xfrm>
            <a:off x="5286375" y="4810125"/>
            <a:ext cx="1419225" cy="368300"/>
          </a:xfrm>
          <a:prstGeom prst="rect">
            <a:avLst/>
          </a:prstGeom>
          <a:noFill/>
        </p:spPr>
        <p:txBody>
          <a:bodyPr wrap="square" rtlCol="0">
            <a:spAutoFit/>
          </a:bodyPr>
          <a:lstStyle/>
          <a:p>
            <a:r>
              <a:rPr lang="en-IN" altLang="en-US"/>
              <a:t>Enrolled in</a:t>
            </a:r>
          </a:p>
        </p:txBody>
      </p:sp>
      <p:sp>
        <p:nvSpPr>
          <p:cNvPr id="18" name="Text Box 17"/>
          <p:cNvSpPr txBox="1"/>
          <p:nvPr/>
        </p:nvSpPr>
        <p:spPr>
          <a:xfrm>
            <a:off x="8972550" y="4838700"/>
            <a:ext cx="895985" cy="368300"/>
          </a:xfrm>
          <a:prstGeom prst="rect">
            <a:avLst/>
          </a:prstGeom>
          <a:noFill/>
        </p:spPr>
        <p:txBody>
          <a:bodyPr wrap="square" rtlCol="0">
            <a:spAutoFit/>
          </a:bodyPr>
          <a:lstStyle/>
          <a:p>
            <a:r>
              <a:rPr lang="en-IN" altLang="en-US"/>
              <a:t>Course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98714" y="185420"/>
            <a:ext cx="11136326" cy="783590"/>
          </a:xfrm>
          <a:prstGeom prst="rect">
            <a:avLst/>
          </a:prstGeom>
          <a:noFill/>
        </p:spPr>
        <p:txBody>
          <a:bodyPr wrap="square" rtlCol="0">
            <a:spAutoFit/>
          </a:bodyPr>
          <a:lstStyle/>
          <a:p>
            <a:r>
              <a:rPr lang="en-IN" altLang="en-US" sz="4500" b="1" dirty="0">
                <a:latin typeface="Nunito Sans" panose="00000500000000000000" pitchFamily="2" charset="0"/>
              </a:rPr>
              <a:t>ER diagram Symbols and Notation</a:t>
            </a: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2" name="Rectangle 1"/>
          <p:cNvSpPr/>
          <p:nvPr/>
        </p:nvSpPr>
        <p:spPr>
          <a:xfrm>
            <a:off x="598805" y="990600"/>
            <a:ext cx="2066925" cy="77152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14400" y="1123950"/>
            <a:ext cx="13716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Decision 3"/>
          <p:cNvSpPr/>
          <p:nvPr/>
        </p:nvSpPr>
        <p:spPr>
          <a:xfrm>
            <a:off x="598805" y="2514600"/>
            <a:ext cx="1961515" cy="1932940"/>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cision 4"/>
          <p:cNvSpPr/>
          <p:nvPr/>
        </p:nvSpPr>
        <p:spPr>
          <a:xfrm>
            <a:off x="990600" y="2847975"/>
            <a:ext cx="1235710" cy="1285875"/>
          </a:xfrm>
          <a:prstGeom prst="flowChartDecis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21970" y="4734024"/>
            <a:ext cx="2038350" cy="81470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98195" y="4876899"/>
            <a:ext cx="1524000" cy="5334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1"/>
          <p:cNvSpPr txBox="1"/>
          <p:nvPr/>
        </p:nvSpPr>
        <p:spPr>
          <a:xfrm>
            <a:off x="5686425" y="1099185"/>
            <a:ext cx="2181860" cy="475615"/>
          </a:xfrm>
          <a:prstGeom prst="rect">
            <a:avLst/>
          </a:prstGeom>
          <a:noFill/>
        </p:spPr>
        <p:txBody>
          <a:bodyPr wrap="square" rtlCol="0">
            <a:spAutoFit/>
          </a:bodyPr>
          <a:lstStyle/>
          <a:p>
            <a:r>
              <a:rPr lang="en-IN" altLang="en-US" sz="2500">
                <a:latin typeface="Nunito Sans" panose="00000500000000000000" pitchFamily="2" charset="0"/>
                <a:cs typeface="Nunito Sans" panose="00000500000000000000" pitchFamily="2" charset="0"/>
              </a:rPr>
              <a:t>Weak Entity</a:t>
            </a:r>
          </a:p>
        </p:txBody>
      </p:sp>
      <p:sp>
        <p:nvSpPr>
          <p:cNvPr id="13" name="Right Arrow 12"/>
          <p:cNvSpPr/>
          <p:nvPr/>
        </p:nvSpPr>
        <p:spPr>
          <a:xfrm>
            <a:off x="3886200" y="1047750"/>
            <a:ext cx="990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3886200" y="3108325"/>
            <a:ext cx="990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3693795" y="4874359"/>
            <a:ext cx="990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Box 15"/>
          <p:cNvSpPr txBox="1"/>
          <p:nvPr/>
        </p:nvSpPr>
        <p:spPr>
          <a:xfrm>
            <a:off x="5686425" y="3108325"/>
            <a:ext cx="3988435" cy="475615"/>
          </a:xfrm>
          <a:prstGeom prst="rect">
            <a:avLst/>
          </a:prstGeom>
          <a:noFill/>
        </p:spPr>
        <p:txBody>
          <a:bodyPr wrap="square" rtlCol="0">
            <a:spAutoFit/>
          </a:bodyPr>
          <a:lstStyle/>
          <a:p>
            <a:r>
              <a:rPr lang="en-IN" altLang="en-US" sz="2500">
                <a:latin typeface="Nunito Sans" panose="00000500000000000000" pitchFamily="2" charset="0"/>
                <a:cs typeface="Nunito Sans" panose="00000500000000000000" pitchFamily="2" charset="0"/>
              </a:rPr>
              <a:t>Weak Entity Relationship</a:t>
            </a:r>
          </a:p>
        </p:txBody>
      </p:sp>
      <p:sp>
        <p:nvSpPr>
          <p:cNvPr id="19" name="Text Box 18"/>
          <p:cNvSpPr txBox="1"/>
          <p:nvPr/>
        </p:nvSpPr>
        <p:spPr>
          <a:xfrm>
            <a:off x="5665470" y="4966434"/>
            <a:ext cx="3561715" cy="475615"/>
          </a:xfrm>
          <a:prstGeom prst="rect">
            <a:avLst/>
          </a:prstGeom>
          <a:noFill/>
        </p:spPr>
        <p:txBody>
          <a:bodyPr wrap="square" rtlCol="0">
            <a:spAutoFit/>
          </a:bodyPr>
          <a:lstStyle/>
          <a:p>
            <a:r>
              <a:rPr lang="en-IN" altLang="en-US" sz="2500">
                <a:latin typeface="Nunito Sans" panose="00000500000000000000" pitchFamily="2" charset="0"/>
                <a:cs typeface="Nunito Sans" panose="00000500000000000000" pitchFamily="2" charset="0"/>
              </a:rPr>
              <a:t>Multivalued Attribute</a:t>
            </a:r>
          </a:p>
        </p:txBody>
      </p:sp>
      <p:sp>
        <p:nvSpPr>
          <p:cNvPr id="18" name="TextBox 17">
            <a:extLst>
              <a:ext uri="{FF2B5EF4-FFF2-40B4-BE49-F238E27FC236}">
                <a16:creationId xmlns:a16="http://schemas.microsoft.com/office/drawing/2014/main" id="{2B434BBD-B716-4249-A0AC-E45603AB38E3}"/>
              </a:ext>
            </a:extLst>
          </p:cNvPr>
          <p:cNvSpPr txBox="1"/>
          <p:nvPr/>
        </p:nvSpPr>
        <p:spPr>
          <a:xfrm>
            <a:off x="752474" y="1780272"/>
            <a:ext cx="10910075" cy="646331"/>
          </a:xfrm>
          <a:prstGeom prst="rect">
            <a:avLst/>
          </a:prstGeom>
          <a:noFill/>
        </p:spPr>
        <p:txBody>
          <a:bodyPr wrap="square">
            <a:spAutoFit/>
          </a:bodyPr>
          <a:lstStyle/>
          <a:p>
            <a:pPr algn="l"/>
            <a:r>
              <a:rPr lang="en-US" b="1" dirty="0"/>
              <a:t>Weak Entity : </a:t>
            </a:r>
            <a:r>
              <a:rPr lang="en-US" sz="1800" b="0" i="0" u="none" strike="noStrike" baseline="0" dirty="0">
                <a:latin typeface="Times New Roman" panose="02020603050405020304" pitchFamily="18" charset="0"/>
              </a:rPr>
              <a:t>Entity types that do not contain any key attribute, and hence can not be identified independently are called weak entity types</a:t>
            </a:r>
          </a:p>
        </p:txBody>
      </p:sp>
      <p:sp>
        <p:nvSpPr>
          <p:cNvPr id="22" name="TextBox 21">
            <a:extLst>
              <a:ext uri="{FF2B5EF4-FFF2-40B4-BE49-F238E27FC236}">
                <a16:creationId xmlns:a16="http://schemas.microsoft.com/office/drawing/2014/main" id="{C1E9F36B-33C1-43FC-B435-D601743B9C33}"/>
              </a:ext>
            </a:extLst>
          </p:cNvPr>
          <p:cNvSpPr txBox="1"/>
          <p:nvPr/>
        </p:nvSpPr>
        <p:spPr>
          <a:xfrm>
            <a:off x="2272974" y="3870424"/>
            <a:ext cx="9481116" cy="646331"/>
          </a:xfrm>
          <a:prstGeom prst="rect">
            <a:avLst/>
          </a:prstGeom>
          <a:noFill/>
        </p:spPr>
        <p:txBody>
          <a:bodyPr wrap="square">
            <a:spAutoFit/>
          </a:bodyPr>
          <a:lstStyle/>
          <a:p>
            <a:pPr algn="l"/>
            <a:r>
              <a:rPr lang="en-US" dirty="0"/>
              <a:t>Weak </a:t>
            </a:r>
            <a:r>
              <a:rPr lang="en-US" dirty="0" err="1"/>
              <a:t>Enity</a:t>
            </a:r>
            <a:r>
              <a:rPr lang="en-US" dirty="0"/>
              <a:t> Relationship :The entity sets which do not have sufficient attributes to form a </a:t>
            </a:r>
            <a:r>
              <a:rPr lang="en-US" dirty="0">
                <a:hlinkClick r:id="rId4"/>
              </a:rPr>
              <a:t>primary key</a:t>
            </a:r>
            <a:r>
              <a:rPr lang="en-US" dirty="0"/>
              <a:t> are known as </a:t>
            </a:r>
            <a:r>
              <a:rPr lang="en-US" b="1" dirty="0"/>
              <a:t>weak entity sets</a:t>
            </a:r>
            <a:r>
              <a:rPr lang="en-US" dirty="0"/>
              <a:t> </a:t>
            </a:r>
          </a:p>
        </p:txBody>
      </p:sp>
      <p:sp>
        <p:nvSpPr>
          <p:cNvPr id="24" name="TextBox 23">
            <a:extLst>
              <a:ext uri="{FF2B5EF4-FFF2-40B4-BE49-F238E27FC236}">
                <a16:creationId xmlns:a16="http://schemas.microsoft.com/office/drawing/2014/main" id="{ED41F42F-6392-4FFA-8708-5FF5688205C9}"/>
              </a:ext>
            </a:extLst>
          </p:cNvPr>
          <p:cNvSpPr txBox="1"/>
          <p:nvPr/>
        </p:nvSpPr>
        <p:spPr>
          <a:xfrm>
            <a:off x="645794" y="5565239"/>
            <a:ext cx="8803005" cy="1200329"/>
          </a:xfrm>
          <a:prstGeom prst="rect">
            <a:avLst/>
          </a:prstGeom>
          <a:noFill/>
        </p:spPr>
        <p:txBody>
          <a:bodyPr wrap="square">
            <a:spAutoFit/>
          </a:bodyPr>
          <a:lstStyle/>
          <a:p>
            <a:r>
              <a:rPr lang="en-US" b="1" dirty="0"/>
              <a:t>Multivalued attribute:</a:t>
            </a:r>
          </a:p>
          <a:p>
            <a:pPr algn="just"/>
            <a:r>
              <a:rPr lang="en-US" dirty="0"/>
              <a:t>An attribute that can hold multiple values is known as multivalued attribute. It is represented with </a:t>
            </a:r>
            <a:r>
              <a:rPr lang="en-US" b="1" dirty="0"/>
              <a:t>double ovals</a:t>
            </a:r>
            <a:r>
              <a:rPr lang="en-US" dirty="0"/>
              <a:t> in an ER Diagram. For example – A person can have more than one phone numbers so the phone number attribute is multivalued.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1219200" y="457200"/>
            <a:ext cx="2590800" cy="1447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p:cNvCxnSpPr/>
          <p:nvPr/>
        </p:nvCxnSpPr>
        <p:spPr>
          <a:xfrm>
            <a:off x="1828800" y="1371600"/>
            <a:ext cx="1371600" cy="0"/>
          </a:xfrm>
          <a:prstGeom prst="line">
            <a:avLst/>
          </a:prstGeom>
        </p:spPr>
        <p:style>
          <a:lnRef idx="2">
            <a:schemeClr val="dk1"/>
          </a:lnRef>
          <a:fillRef idx="0">
            <a:schemeClr val="dk1"/>
          </a:fillRef>
          <a:effectRef idx="1">
            <a:schemeClr val="dk1"/>
          </a:effectRef>
          <a:fontRef idx="minor">
            <a:schemeClr val="tx1"/>
          </a:fontRef>
        </p:style>
      </p:cxnSp>
      <p:sp>
        <p:nvSpPr>
          <p:cNvPr id="4" name="Oval 3"/>
          <p:cNvSpPr/>
          <p:nvPr/>
        </p:nvSpPr>
        <p:spPr>
          <a:xfrm>
            <a:off x="2800350" y="3581400"/>
            <a:ext cx="2552700" cy="10668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685800" y="3124200"/>
            <a:ext cx="1428750" cy="6946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85800" y="4648200"/>
            <a:ext cx="1428750" cy="69469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6"/>
          </p:cNvCxnSpPr>
          <p:nvPr/>
        </p:nvCxnSpPr>
        <p:spPr>
          <a:xfrm>
            <a:off x="2114550" y="3471545"/>
            <a:ext cx="781050" cy="490855"/>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a:stCxn id="6" idx="6"/>
          </p:cNvCxnSpPr>
          <p:nvPr/>
        </p:nvCxnSpPr>
        <p:spPr>
          <a:xfrm flipV="1">
            <a:off x="2114550" y="4343400"/>
            <a:ext cx="704850" cy="652145"/>
          </a:xfrm>
          <a:prstGeom prst="line">
            <a:avLst/>
          </a:prstGeom>
        </p:spPr>
        <p:style>
          <a:lnRef idx="2">
            <a:schemeClr val="dk1"/>
          </a:lnRef>
          <a:fillRef idx="0">
            <a:schemeClr val="dk1"/>
          </a:fillRef>
          <a:effectRef idx="1">
            <a:schemeClr val="dk1"/>
          </a:effectRef>
          <a:fontRef idx="minor">
            <a:schemeClr val="tx1"/>
          </a:fontRef>
        </p:style>
      </p:cxnSp>
      <p:sp>
        <p:nvSpPr>
          <p:cNvPr id="9" name="Right Arrow 8"/>
          <p:cNvSpPr/>
          <p:nvPr/>
        </p:nvSpPr>
        <p:spPr>
          <a:xfrm>
            <a:off x="6172200" y="838200"/>
            <a:ext cx="1143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6172200" y="3818890"/>
            <a:ext cx="1143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Box 11"/>
          <p:cNvSpPr txBox="1"/>
          <p:nvPr/>
        </p:nvSpPr>
        <p:spPr>
          <a:xfrm>
            <a:off x="8515350" y="809625"/>
            <a:ext cx="2228850" cy="368300"/>
          </a:xfrm>
          <a:prstGeom prst="rect">
            <a:avLst/>
          </a:prstGeom>
          <a:noFill/>
        </p:spPr>
        <p:txBody>
          <a:bodyPr wrap="square" rtlCol="0">
            <a:spAutoFit/>
          </a:bodyPr>
          <a:lstStyle/>
          <a:p>
            <a:endParaRPr lang="en-US"/>
          </a:p>
        </p:txBody>
      </p:sp>
      <p:sp>
        <p:nvSpPr>
          <p:cNvPr id="13" name="Text Box 12"/>
          <p:cNvSpPr txBox="1"/>
          <p:nvPr/>
        </p:nvSpPr>
        <p:spPr>
          <a:xfrm>
            <a:off x="8610600" y="996950"/>
            <a:ext cx="2228850" cy="368300"/>
          </a:xfrm>
          <a:prstGeom prst="rect">
            <a:avLst/>
          </a:prstGeom>
          <a:noFill/>
        </p:spPr>
        <p:txBody>
          <a:bodyPr wrap="square" rtlCol="0">
            <a:spAutoFit/>
          </a:bodyPr>
          <a:lstStyle/>
          <a:p>
            <a:endParaRPr lang="en-US"/>
          </a:p>
        </p:txBody>
      </p:sp>
      <p:sp>
        <p:nvSpPr>
          <p:cNvPr id="14" name="Text Box 13"/>
          <p:cNvSpPr txBox="1"/>
          <p:nvPr/>
        </p:nvSpPr>
        <p:spPr>
          <a:xfrm>
            <a:off x="8543925" y="3971925"/>
            <a:ext cx="2352675" cy="368300"/>
          </a:xfrm>
          <a:prstGeom prst="rect">
            <a:avLst/>
          </a:prstGeom>
          <a:noFill/>
        </p:spPr>
        <p:txBody>
          <a:bodyPr wrap="square" rtlCol="0">
            <a:spAutoFit/>
          </a:bodyPr>
          <a:lstStyle/>
          <a:p>
            <a:endParaRPr lang="en-US"/>
          </a:p>
        </p:txBody>
      </p:sp>
      <p:sp>
        <p:nvSpPr>
          <p:cNvPr id="15" name="Text Box 14"/>
          <p:cNvSpPr txBox="1"/>
          <p:nvPr/>
        </p:nvSpPr>
        <p:spPr>
          <a:xfrm>
            <a:off x="8458200" y="895350"/>
            <a:ext cx="2209800" cy="475615"/>
          </a:xfrm>
          <a:prstGeom prst="rect">
            <a:avLst/>
          </a:prstGeom>
          <a:noFill/>
        </p:spPr>
        <p:txBody>
          <a:bodyPr wrap="square" rtlCol="0">
            <a:spAutoFit/>
          </a:bodyPr>
          <a:lstStyle/>
          <a:p>
            <a:r>
              <a:rPr lang="en-IN" altLang="en-US" sz="2500">
                <a:latin typeface="Nunito Sans" panose="00000500000000000000" pitchFamily="2" charset="0"/>
                <a:cs typeface="Nunito Sans" panose="00000500000000000000" pitchFamily="2" charset="0"/>
              </a:rPr>
              <a:t>Key Attribute</a:t>
            </a:r>
          </a:p>
        </p:txBody>
      </p:sp>
      <p:sp>
        <p:nvSpPr>
          <p:cNvPr id="16" name="Text Box 15"/>
          <p:cNvSpPr txBox="1"/>
          <p:nvPr/>
        </p:nvSpPr>
        <p:spPr>
          <a:xfrm>
            <a:off x="8458200" y="3787775"/>
            <a:ext cx="3447415" cy="475615"/>
          </a:xfrm>
          <a:prstGeom prst="rect">
            <a:avLst/>
          </a:prstGeom>
          <a:noFill/>
        </p:spPr>
        <p:txBody>
          <a:bodyPr wrap="square" rtlCol="0">
            <a:spAutoFit/>
          </a:bodyPr>
          <a:lstStyle/>
          <a:p>
            <a:r>
              <a:rPr lang="en-IN" altLang="en-US" sz="2500">
                <a:latin typeface="Nunito Sans" panose="00000500000000000000" pitchFamily="2" charset="0"/>
                <a:cs typeface="Nunito Sans" panose="00000500000000000000" pitchFamily="2" charset="0"/>
              </a:rPr>
              <a:t>Composite Attribute</a:t>
            </a:r>
          </a:p>
        </p:txBody>
      </p:sp>
      <p:sp>
        <p:nvSpPr>
          <p:cNvPr id="17" name="TextBox 16">
            <a:extLst>
              <a:ext uri="{FF2B5EF4-FFF2-40B4-BE49-F238E27FC236}">
                <a16:creationId xmlns:a16="http://schemas.microsoft.com/office/drawing/2014/main" id="{AD90360B-21CF-4E42-A9BB-3E95E0322373}"/>
              </a:ext>
            </a:extLst>
          </p:cNvPr>
          <p:cNvSpPr txBox="1"/>
          <p:nvPr/>
        </p:nvSpPr>
        <p:spPr>
          <a:xfrm>
            <a:off x="704850" y="2021503"/>
            <a:ext cx="10876915" cy="923330"/>
          </a:xfrm>
          <a:prstGeom prst="rect">
            <a:avLst/>
          </a:prstGeom>
          <a:noFill/>
        </p:spPr>
        <p:txBody>
          <a:bodyPr wrap="square">
            <a:spAutoFit/>
          </a:bodyPr>
          <a:lstStyle/>
          <a:p>
            <a:r>
              <a:rPr lang="en-US" b="1" dirty="0"/>
              <a:t>Key Attribute –</a:t>
            </a:r>
            <a:r>
              <a:rPr lang="en-US" dirty="0"/>
              <a:t> </a:t>
            </a:r>
            <a:br>
              <a:rPr lang="en-US" dirty="0"/>
            </a:br>
            <a:r>
              <a:rPr lang="en-US" dirty="0"/>
              <a:t>The attribute which </a:t>
            </a:r>
            <a:r>
              <a:rPr lang="en-US" b="1" dirty="0"/>
              <a:t>uniquely identifies each entity</a:t>
            </a:r>
            <a:r>
              <a:rPr lang="en-US" dirty="0"/>
              <a:t> in the entity set is called key </a:t>
            </a:r>
            <a:r>
              <a:rPr lang="en-US" dirty="0" err="1"/>
              <a:t>attribute.For</a:t>
            </a:r>
            <a:r>
              <a:rPr lang="en-US" dirty="0"/>
              <a:t> example, </a:t>
            </a:r>
            <a:r>
              <a:rPr lang="en-US" dirty="0" err="1"/>
              <a:t>Roll_No</a:t>
            </a:r>
            <a:r>
              <a:rPr lang="en-US" dirty="0"/>
              <a:t> will be unique for each student. In ER diagram, key attribute is represented by an oval with underlying lines.</a:t>
            </a:r>
          </a:p>
        </p:txBody>
      </p:sp>
      <p:sp>
        <p:nvSpPr>
          <p:cNvPr id="19" name="TextBox 18">
            <a:extLst>
              <a:ext uri="{FF2B5EF4-FFF2-40B4-BE49-F238E27FC236}">
                <a16:creationId xmlns:a16="http://schemas.microsoft.com/office/drawing/2014/main" id="{932E9EDF-70ED-437E-85A2-F956CB543821}"/>
              </a:ext>
            </a:extLst>
          </p:cNvPr>
          <p:cNvSpPr txBox="1"/>
          <p:nvPr/>
        </p:nvSpPr>
        <p:spPr>
          <a:xfrm>
            <a:off x="304799" y="5376545"/>
            <a:ext cx="11600815" cy="1200329"/>
          </a:xfrm>
          <a:prstGeom prst="rect">
            <a:avLst/>
          </a:prstGeom>
          <a:noFill/>
        </p:spPr>
        <p:txBody>
          <a:bodyPr wrap="square">
            <a:spAutoFit/>
          </a:bodyPr>
          <a:lstStyle/>
          <a:p>
            <a:pPr algn="just"/>
            <a:r>
              <a:rPr lang="en-US" b="1"/>
              <a:t>Composite Attribute –</a:t>
            </a:r>
            <a:r>
              <a:rPr lang="en-US"/>
              <a:t> </a:t>
            </a:r>
            <a:br>
              <a:rPr lang="en-US"/>
            </a:br>
            <a:r>
              <a:rPr lang="en-US"/>
              <a:t>An attribute </a:t>
            </a:r>
            <a:r>
              <a:rPr lang="en-US" b="1"/>
              <a:t>composed of many other attribute</a:t>
            </a:r>
            <a:r>
              <a:rPr lang="en-US"/>
              <a:t> is called as composite attribute. For example, Address attribute of student Entity type consists of Street, City, State, and Country. In ER diagram, composite attribute is represented by an oval comprising of ovals. </a:t>
            </a:r>
            <a:endParaRPr lang="en-US" b="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p:cNvSpPr txBox="1"/>
          <p:nvPr/>
        </p:nvSpPr>
        <p:spPr>
          <a:xfrm>
            <a:off x="526224" y="769163"/>
            <a:ext cx="11136326" cy="783590"/>
          </a:xfrm>
          <a:prstGeom prst="rect">
            <a:avLst/>
          </a:prstGeom>
          <a:noFill/>
        </p:spPr>
        <p:txBody>
          <a:bodyPr wrap="square" rtlCol="0">
            <a:spAutoFit/>
          </a:bodyPr>
          <a:lstStyle/>
          <a:p>
            <a:r>
              <a:rPr lang="en-IN" altLang="en-US" sz="4500" b="1" dirty="0">
                <a:latin typeface="Nunito Sans" panose="00000500000000000000" pitchFamily="2" charset="0"/>
              </a:rPr>
              <a:t>Relational Model</a:t>
            </a: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2014855"/>
          </a:xfrm>
          <a:prstGeom prst="rect">
            <a:avLst/>
          </a:prstGeom>
          <a:noFill/>
        </p:spPr>
        <p:txBody>
          <a:bodyPr wrap="square" rtlCol="0">
            <a:spAutoFit/>
          </a:bodyPr>
          <a:lstStyle/>
          <a:p>
            <a:pPr marL="342900" indent="-342900">
              <a:buFont typeface="Arial" panose="020B0604020202020204" pitchFamily="34" charset="0"/>
              <a:buChar char="•"/>
            </a:pPr>
            <a:r>
              <a:rPr lang="en-IN" altLang="en-US" sz="2500" dirty="0">
                <a:latin typeface="Nunito Sans" panose="00000500000000000000" pitchFamily="2" charset="0"/>
              </a:rPr>
              <a:t>The relational model represents the database as a collection of relations. </a:t>
            </a:r>
          </a:p>
          <a:p>
            <a:pPr indent="0">
              <a:buFont typeface="Arial" panose="020B0604020202020204" pitchFamily="34" charset="0"/>
              <a:buNone/>
            </a:pPr>
            <a:r>
              <a:rPr lang="en-IN" altLang="en-US" sz="2500" dirty="0">
                <a:latin typeface="Nunito Sans" panose="00000500000000000000" pitchFamily="2" charset="0"/>
              </a:rPr>
              <a:t>    A relation is nothing but a table of values. </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Every row in the table represents a collection of related data values. These rows in the table denote a real-world entity or relationship.</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p:cNvSpPr txBox="1"/>
          <p:nvPr/>
        </p:nvSpPr>
        <p:spPr>
          <a:xfrm>
            <a:off x="526224" y="-45987"/>
            <a:ext cx="11136326" cy="783590"/>
          </a:xfrm>
          <a:prstGeom prst="rect">
            <a:avLst/>
          </a:prstGeom>
          <a:noFill/>
        </p:spPr>
        <p:txBody>
          <a:bodyPr wrap="square" rtlCol="0">
            <a:spAutoFit/>
          </a:bodyPr>
          <a:lstStyle/>
          <a:p>
            <a:r>
              <a:rPr lang="en-IN" altLang="en-US" sz="4500" b="1" dirty="0">
                <a:latin typeface="Nunito Sans" panose="00000500000000000000" pitchFamily="2" charset="0"/>
              </a:rPr>
              <a:t>Concepts</a:t>
            </a: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8" name="TextBox 7">
            <a:extLst>
              <a:ext uri="{FF2B5EF4-FFF2-40B4-BE49-F238E27FC236}">
                <a16:creationId xmlns:a16="http://schemas.microsoft.com/office/drawing/2014/main" id="{FDB2F8B6-932A-4705-A0D5-76A3386A3B51}"/>
              </a:ext>
            </a:extLst>
          </p:cNvPr>
          <p:cNvSpPr txBox="1"/>
          <p:nvPr/>
        </p:nvSpPr>
        <p:spPr>
          <a:xfrm>
            <a:off x="524256" y="990600"/>
            <a:ext cx="10685460" cy="5693866"/>
          </a:xfrm>
          <a:prstGeom prst="rect">
            <a:avLst/>
          </a:prstGeom>
          <a:noFill/>
        </p:spPr>
        <p:txBody>
          <a:bodyPr wrap="square">
            <a:spAutoFit/>
          </a:bodyPr>
          <a:lstStyle/>
          <a:p>
            <a:r>
              <a:rPr lang="en-IN" altLang="en-US" sz="2800" b="1" dirty="0"/>
              <a:t>Attributes:</a:t>
            </a:r>
          </a:p>
          <a:p>
            <a:r>
              <a:rPr lang="en-IN" altLang="en-US" sz="2800" dirty="0"/>
              <a:t>Each column has attributes. The properties which define a relation. </a:t>
            </a:r>
            <a:r>
              <a:rPr lang="en-IN" altLang="en-US" sz="2800" dirty="0" err="1"/>
              <a:t>E.g</a:t>
            </a:r>
            <a:r>
              <a:rPr lang="en-IN" altLang="en-US" sz="2800" dirty="0"/>
              <a:t>: Student roll </a:t>
            </a:r>
            <a:r>
              <a:rPr lang="en-IN" altLang="en-US" sz="2800" dirty="0" err="1"/>
              <a:t>no,name</a:t>
            </a:r>
            <a:endParaRPr lang="en-IN" altLang="en-US" sz="2800" dirty="0"/>
          </a:p>
          <a:p>
            <a:r>
              <a:rPr lang="en-IN" altLang="en-US" sz="2800" b="1" dirty="0"/>
              <a:t>Tables:</a:t>
            </a:r>
          </a:p>
          <a:p>
            <a:r>
              <a:rPr lang="en-IN" altLang="en-US" sz="2800" dirty="0"/>
              <a:t>Each relation can be stored in tables. Each row called as records and each column called as attributes</a:t>
            </a:r>
            <a:r>
              <a:rPr lang="en-IN" altLang="en-US" sz="2800" b="1" dirty="0"/>
              <a:t>.</a:t>
            </a:r>
          </a:p>
          <a:p>
            <a:r>
              <a:rPr lang="en-IN" altLang="en-US" sz="2800" b="1" dirty="0"/>
              <a:t>Tuples:</a:t>
            </a:r>
          </a:p>
          <a:p>
            <a:r>
              <a:rPr lang="en-IN" altLang="en-US" sz="2800" dirty="0"/>
              <a:t>Tuple is a single row of a table, which contain single record.</a:t>
            </a:r>
          </a:p>
          <a:p>
            <a:r>
              <a:rPr lang="en-IN" altLang="en-US" sz="2800" b="1" dirty="0"/>
              <a:t>Relation Schema:</a:t>
            </a:r>
          </a:p>
          <a:p>
            <a:r>
              <a:rPr lang="en-IN" altLang="en-US" sz="2800" dirty="0"/>
              <a:t>Name of the relation with it's attributes.</a:t>
            </a:r>
          </a:p>
          <a:p>
            <a:r>
              <a:rPr lang="en-IN" altLang="en-US" sz="2800" b="1" dirty="0"/>
              <a:t>Degree:</a:t>
            </a:r>
          </a:p>
          <a:p>
            <a:r>
              <a:rPr lang="en-IN" altLang="en-US" sz="2800" dirty="0"/>
              <a:t>Total number of attributes which in the relation is called the degree of the relation.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43759" y="685800"/>
            <a:ext cx="11104481" cy="6555641"/>
          </a:xfrm>
          <a:prstGeom prst="rect">
            <a:avLst/>
          </a:prstGeom>
          <a:noFill/>
        </p:spPr>
        <p:txBody>
          <a:bodyPr wrap="square" rtlCol="0">
            <a:spAutoFit/>
          </a:bodyPr>
          <a:lstStyle/>
          <a:p>
            <a:pPr algn="just"/>
            <a:r>
              <a:rPr lang="en-IN" altLang="en-US" sz="2800" b="1" dirty="0">
                <a:latin typeface="Arial Rounded MT Bold" panose="020F0704030504030204" pitchFamily="34" charset="0"/>
              </a:rPr>
              <a:t>Cardinality:</a:t>
            </a:r>
          </a:p>
          <a:p>
            <a:pPr algn="just"/>
            <a:r>
              <a:rPr lang="en-IN" altLang="en-US" sz="2800" dirty="0">
                <a:latin typeface="Arial Rounded MT Bold" panose="020F0704030504030204" pitchFamily="34" charset="0"/>
              </a:rPr>
              <a:t>Total number of rows present in the table</a:t>
            </a:r>
            <a:r>
              <a:rPr lang="en-IN" altLang="en-US" sz="2800" b="1" dirty="0">
                <a:latin typeface="Arial Rounded MT Bold" panose="020F0704030504030204" pitchFamily="34" charset="0"/>
              </a:rPr>
              <a:t>.</a:t>
            </a:r>
          </a:p>
          <a:p>
            <a:pPr algn="just"/>
            <a:r>
              <a:rPr lang="en-IN" altLang="en-US" sz="2800" b="1" dirty="0">
                <a:latin typeface="Arial Rounded MT Bold" panose="020F0704030504030204" pitchFamily="34" charset="0"/>
              </a:rPr>
              <a:t>Column:</a:t>
            </a:r>
          </a:p>
          <a:p>
            <a:pPr algn="just"/>
            <a:r>
              <a:rPr lang="en-IN" altLang="en-US" sz="2800" dirty="0">
                <a:latin typeface="Arial Rounded MT Bold" panose="020F0704030504030204" pitchFamily="34" charset="0"/>
              </a:rPr>
              <a:t>Column represents the set of values for a specific attribute.</a:t>
            </a:r>
          </a:p>
          <a:p>
            <a:pPr algn="just"/>
            <a:r>
              <a:rPr lang="en-IN" altLang="en-US" sz="2800" b="1" dirty="0">
                <a:latin typeface="Arial Rounded MT Bold" panose="020F0704030504030204" pitchFamily="34" charset="0"/>
              </a:rPr>
              <a:t>Relation instance:</a:t>
            </a:r>
          </a:p>
          <a:p>
            <a:pPr algn="just"/>
            <a:r>
              <a:rPr lang="en-IN" altLang="en-US" sz="2800" dirty="0">
                <a:latin typeface="Arial Rounded MT Bold" panose="020F0704030504030204" pitchFamily="34" charset="0"/>
              </a:rPr>
              <a:t>A relation instance is a tuple or row in a relation, i.e. one particular combination of attribute values.</a:t>
            </a:r>
            <a:endParaRPr lang="en-IN" altLang="en-US" sz="2800" b="1" dirty="0">
              <a:latin typeface="Arial Rounded MT Bold" panose="020F0704030504030204" pitchFamily="34" charset="0"/>
            </a:endParaRPr>
          </a:p>
          <a:p>
            <a:pPr algn="just"/>
            <a:r>
              <a:rPr lang="en-IN" altLang="en-US" sz="2800" b="1" dirty="0">
                <a:latin typeface="Arial Rounded MT Bold" panose="020F0704030504030204" pitchFamily="34" charset="0"/>
              </a:rPr>
              <a:t>Relation key :</a:t>
            </a:r>
            <a:endParaRPr lang="en-IN" altLang="en-US" sz="2800" dirty="0">
              <a:latin typeface="Arial Rounded MT Bold" panose="020F0704030504030204" pitchFamily="34" charset="0"/>
            </a:endParaRPr>
          </a:p>
          <a:p>
            <a:pPr algn="just"/>
            <a:r>
              <a:rPr lang="en-IN" altLang="en-US" sz="2800" dirty="0">
                <a:latin typeface="Arial Rounded MT Bold" panose="020F0704030504030204" pitchFamily="34" charset="0"/>
              </a:rPr>
              <a:t>Every row has one, two or multiple attributes, which is called relation key.</a:t>
            </a:r>
          </a:p>
          <a:p>
            <a:pPr algn="just"/>
            <a:r>
              <a:rPr lang="en-IN" altLang="en-US" sz="2800" b="1" dirty="0">
                <a:latin typeface="Arial Rounded MT Bold" panose="020F0704030504030204" pitchFamily="34" charset="0"/>
              </a:rPr>
              <a:t>Attribute domain:</a:t>
            </a:r>
            <a:r>
              <a:rPr lang="en-IN" altLang="en-US" sz="2800" dirty="0">
                <a:latin typeface="Arial Rounded MT Bold" panose="020F0704030504030204" pitchFamily="34" charset="0"/>
              </a:rPr>
              <a:t> </a:t>
            </a:r>
          </a:p>
          <a:p>
            <a:pPr algn="just"/>
            <a:r>
              <a:rPr lang="en-IN" altLang="en-US" sz="2800" dirty="0">
                <a:latin typeface="Arial Rounded MT Bold" panose="020F0704030504030204" pitchFamily="34" charset="0"/>
              </a:rPr>
              <a:t>Every attribute has some pre-defined value and scope which is known as attribute domain</a:t>
            </a:r>
          </a:p>
          <a:p>
            <a:pPr algn="just"/>
            <a:endParaRPr lang="en-IN" altLang="en-US" sz="2800" dirty="0">
              <a:latin typeface="Arial Rounded MT Bold" panose="020F0704030504030204" pitchFamily="34" charset="0"/>
            </a:endParaRPr>
          </a:p>
          <a:p>
            <a:pPr algn="just"/>
            <a:endParaRPr lang="en-IN" altLang="en-US" sz="2800" dirty="0">
              <a:latin typeface="Arial Rounded MT Bold" panose="020F070403050403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graphicFrame>
        <p:nvGraphicFramePr>
          <p:cNvPr id="2" name="Table 1"/>
          <p:cNvGraphicFramePr/>
          <p:nvPr/>
        </p:nvGraphicFramePr>
        <p:xfrm>
          <a:off x="895350" y="1371600"/>
          <a:ext cx="6170295" cy="3517900"/>
        </p:xfrm>
        <a:graphic>
          <a:graphicData uri="http://schemas.openxmlformats.org/drawingml/2006/table">
            <a:tbl>
              <a:tblPr firstRow="1" bandRow="1">
                <a:tableStyleId>{5C22544A-7EE6-4342-B048-85BDC9FD1C3A}</a:tableStyleId>
              </a:tblPr>
              <a:tblGrid>
                <a:gridCol w="2056765">
                  <a:extLst>
                    <a:ext uri="{9D8B030D-6E8A-4147-A177-3AD203B41FA5}">
                      <a16:colId xmlns:a16="http://schemas.microsoft.com/office/drawing/2014/main" val="20000"/>
                    </a:ext>
                  </a:extLst>
                </a:gridCol>
                <a:gridCol w="2056765">
                  <a:extLst>
                    <a:ext uri="{9D8B030D-6E8A-4147-A177-3AD203B41FA5}">
                      <a16:colId xmlns:a16="http://schemas.microsoft.com/office/drawing/2014/main" val="20001"/>
                    </a:ext>
                  </a:extLst>
                </a:gridCol>
                <a:gridCol w="2056765">
                  <a:extLst>
                    <a:ext uri="{9D8B030D-6E8A-4147-A177-3AD203B41FA5}">
                      <a16:colId xmlns:a16="http://schemas.microsoft.com/office/drawing/2014/main" val="20002"/>
                    </a:ext>
                  </a:extLst>
                </a:gridCol>
              </a:tblGrid>
              <a:tr h="879475">
                <a:tc>
                  <a:txBody>
                    <a:bodyPr/>
                    <a:lstStyle/>
                    <a:p>
                      <a:pPr algn="ctr">
                        <a:buNone/>
                      </a:pPr>
                      <a:r>
                        <a:rPr lang="en-IN" altLang="en-US"/>
                        <a:t>Customer Id</a:t>
                      </a:r>
                    </a:p>
                  </a:txBody>
                  <a:tcPr anchor="ctr"/>
                </a:tc>
                <a:tc>
                  <a:txBody>
                    <a:bodyPr/>
                    <a:lstStyle/>
                    <a:p>
                      <a:pPr algn="ctr">
                        <a:buNone/>
                      </a:pPr>
                      <a:r>
                        <a:rPr lang="en-IN" altLang="en-US"/>
                        <a:t>Customer Name</a:t>
                      </a:r>
                    </a:p>
                  </a:txBody>
                  <a:tcPr anchor="ctr"/>
                </a:tc>
                <a:tc>
                  <a:txBody>
                    <a:bodyPr/>
                    <a:lstStyle/>
                    <a:p>
                      <a:pPr algn="ctr">
                        <a:buNone/>
                      </a:pPr>
                      <a:r>
                        <a:rPr lang="en-IN" altLang="en-US"/>
                        <a:t>Status</a:t>
                      </a:r>
                    </a:p>
                  </a:txBody>
                  <a:tcPr anchor="ctr"/>
                </a:tc>
                <a:extLst>
                  <a:ext uri="{0D108BD9-81ED-4DB2-BD59-A6C34878D82A}">
                    <a16:rowId xmlns:a16="http://schemas.microsoft.com/office/drawing/2014/main" val="10000"/>
                  </a:ext>
                </a:extLst>
              </a:tr>
              <a:tr h="879475">
                <a:tc>
                  <a:txBody>
                    <a:bodyPr/>
                    <a:lstStyle/>
                    <a:p>
                      <a:pPr algn="ctr">
                        <a:buNone/>
                      </a:pPr>
                      <a:r>
                        <a:rPr lang="en-IN" altLang="en-US"/>
                        <a:t>1</a:t>
                      </a:r>
                    </a:p>
                  </a:txBody>
                  <a:tcPr anchor="ctr"/>
                </a:tc>
                <a:tc>
                  <a:txBody>
                    <a:bodyPr/>
                    <a:lstStyle/>
                    <a:p>
                      <a:pPr algn="ctr">
                        <a:buNone/>
                      </a:pPr>
                      <a:r>
                        <a:rPr lang="en-IN" altLang="en-US"/>
                        <a:t>Goggle</a:t>
                      </a:r>
                    </a:p>
                  </a:txBody>
                  <a:tcPr anchor="ctr"/>
                </a:tc>
                <a:tc>
                  <a:txBody>
                    <a:bodyPr/>
                    <a:lstStyle/>
                    <a:p>
                      <a:pPr algn="ctr">
                        <a:buNone/>
                      </a:pPr>
                      <a:r>
                        <a:rPr lang="en-IN" altLang="en-US"/>
                        <a:t>Active</a:t>
                      </a:r>
                    </a:p>
                  </a:txBody>
                  <a:tcPr anchor="ctr"/>
                </a:tc>
                <a:extLst>
                  <a:ext uri="{0D108BD9-81ED-4DB2-BD59-A6C34878D82A}">
                    <a16:rowId xmlns:a16="http://schemas.microsoft.com/office/drawing/2014/main" val="10001"/>
                  </a:ext>
                </a:extLst>
              </a:tr>
              <a:tr h="879475">
                <a:tc>
                  <a:txBody>
                    <a:bodyPr/>
                    <a:lstStyle/>
                    <a:p>
                      <a:pPr algn="ctr">
                        <a:buNone/>
                      </a:pPr>
                      <a:r>
                        <a:rPr lang="en-IN" altLang="en-US"/>
                        <a:t>2</a:t>
                      </a:r>
                    </a:p>
                  </a:txBody>
                  <a:tcPr anchor="ctr"/>
                </a:tc>
                <a:tc>
                  <a:txBody>
                    <a:bodyPr/>
                    <a:lstStyle/>
                    <a:p>
                      <a:pPr algn="ctr">
                        <a:buNone/>
                      </a:pPr>
                      <a:r>
                        <a:rPr lang="en-IN" altLang="en-US"/>
                        <a:t>Apple</a:t>
                      </a:r>
                    </a:p>
                  </a:txBody>
                  <a:tcPr anchor="ctr"/>
                </a:tc>
                <a:tc>
                  <a:txBody>
                    <a:bodyPr/>
                    <a:lstStyle/>
                    <a:p>
                      <a:pPr algn="ctr">
                        <a:buNone/>
                      </a:pPr>
                      <a:r>
                        <a:rPr lang="en-IN" altLang="en-US"/>
                        <a:t>Active</a:t>
                      </a:r>
                    </a:p>
                  </a:txBody>
                  <a:tcPr anchor="ctr"/>
                </a:tc>
                <a:extLst>
                  <a:ext uri="{0D108BD9-81ED-4DB2-BD59-A6C34878D82A}">
                    <a16:rowId xmlns:a16="http://schemas.microsoft.com/office/drawing/2014/main" val="10002"/>
                  </a:ext>
                </a:extLst>
              </a:tr>
              <a:tr h="879475">
                <a:tc>
                  <a:txBody>
                    <a:bodyPr/>
                    <a:lstStyle/>
                    <a:p>
                      <a:pPr algn="ctr">
                        <a:buNone/>
                      </a:pPr>
                      <a:r>
                        <a:rPr lang="en-IN" altLang="en-US"/>
                        <a:t>3</a:t>
                      </a:r>
                    </a:p>
                  </a:txBody>
                  <a:tcPr anchor="ctr"/>
                </a:tc>
                <a:tc>
                  <a:txBody>
                    <a:bodyPr/>
                    <a:lstStyle/>
                    <a:p>
                      <a:pPr algn="ctr">
                        <a:buNone/>
                      </a:pPr>
                      <a:r>
                        <a:rPr lang="en-IN" altLang="en-US"/>
                        <a:t>Amazon</a:t>
                      </a:r>
                    </a:p>
                  </a:txBody>
                  <a:tcPr anchor="ctr"/>
                </a:tc>
                <a:tc>
                  <a:txBody>
                    <a:bodyPr/>
                    <a:lstStyle/>
                    <a:p>
                      <a:pPr algn="ctr">
                        <a:buNone/>
                      </a:pPr>
                      <a:r>
                        <a:rPr lang="en-IN" altLang="en-US"/>
                        <a:t>Inactive</a:t>
                      </a:r>
                    </a:p>
                  </a:txBody>
                  <a:tcPr anchor="ctr"/>
                </a:tc>
                <a:extLst>
                  <a:ext uri="{0D108BD9-81ED-4DB2-BD59-A6C34878D82A}">
                    <a16:rowId xmlns:a16="http://schemas.microsoft.com/office/drawing/2014/main" val="10003"/>
                  </a:ext>
                </a:extLst>
              </a:tr>
            </a:tbl>
          </a:graphicData>
        </a:graphic>
      </p:graphicFrame>
      <p:cxnSp>
        <p:nvCxnSpPr>
          <p:cNvPr id="3" name="Straight Connector 2"/>
          <p:cNvCxnSpPr/>
          <p:nvPr/>
        </p:nvCxnSpPr>
        <p:spPr>
          <a:xfrm flipV="1">
            <a:off x="1981200" y="533400"/>
            <a:ext cx="0" cy="1219200"/>
          </a:xfrm>
          <a:prstGeom prst="line">
            <a:avLst/>
          </a:prstGeom>
        </p:spPr>
        <p:style>
          <a:lnRef idx="2">
            <a:schemeClr val="dk1"/>
          </a:lnRef>
          <a:fillRef idx="0">
            <a:schemeClr val="dk1"/>
          </a:fillRef>
          <a:effectRef idx="1">
            <a:schemeClr val="dk1"/>
          </a:effectRef>
          <a:fontRef idx="minor">
            <a:schemeClr val="tx1"/>
          </a:fontRef>
        </p:style>
      </p:cxnSp>
      <p:cxnSp>
        <p:nvCxnSpPr>
          <p:cNvPr id="4" name="Straight Connector 3"/>
          <p:cNvCxnSpPr/>
          <p:nvPr/>
        </p:nvCxnSpPr>
        <p:spPr>
          <a:xfrm>
            <a:off x="1981200" y="533400"/>
            <a:ext cx="6334125" cy="0"/>
          </a:xfrm>
          <a:prstGeom prst="line">
            <a:avLst/>
          </a:prstGeom>
        </p:spPr>
        <p:style>
          <a:lnRef idx="2">
            <a:schemeClr val="dk1"/>
          </a:lnRef>
          <a:fillRef idx="0">
            <a:schemeClr val="dk1"/>
          </a:fillRef>
          <a:effectRef idx="1">
            <a:schemeClr val="dk1"/>
          </a:effectRef>
          <a:fontRef idx="minor">
            <a:schemeClr val="tx1"/>
          </a:fontRef>
        </p:style>
      </p:cxnSp>
      <p:cxnSp>
        <p:nvCxnSpPr>
          <p:cNvPr id="5" name="Straight Connector 4"/>
          <p:cNvCxnSpPr/>
          <p:nvPr/>
        </p:nvCxnSpPr>
        <p:spPr>
          <a:xfrm>
            <a:off x="8153400" y="381000"/>
            <a:ext cx="161925" cy="15240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flipH="1">
            <a:off x="8123555" y="533400"/>
            <a:ext cx="191770" cy="1524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2286000" y="914400"/>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2286000" y="914400"/>
            <a:ext cx="5867400"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V="1">
            <a:off x="4251325" y="914400"/>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flipV="1">
            <a:off x="6096000" y="914400"/>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flipH="1">
            <a:off x="8016875" y="914400"/>
            <a:ext cx="136525" cy="17780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8001000" y="762000"/>
            <a:ext cx="161925" cy="152400"/>
          </a:xfrm>
          <a:prstGeom prst="line">
            <a:avLst/>
          </a:prstGeom>
        </p:spPr>
        <p:style>
          <a:lnRef idx="2">
            <a:schemeClr val="dk1"/>
          </a:lnRef>
          <a:fillRef idx="0">
            <a:schemeClr val="dk1"/>
          </a:fillRef>
          <a:effectRef idx="1">
            <a:schemeClr val="dk1"/>
          </a:effectRef>
          <a:fontRef idx="minor">
            <a:schemeClr val="tx1"/>
          </a:fontRef>
        </p:style>
      </p:cxnSp>
      <p:sp>
        <p:nvSpPr>
          <p:cNvPr id="19" name="Text Box 18"/>
          <p:cNvSpPr txBox="1"/>
          <p:nvPr/>
        </p:nvSpPr>
        <p:spPr>
          <a:xfrm>
            <a:off x="8648700" y="409575"/>
            <a:ext cx="2334260" cy="475615"/>
          </a:xfrm>
          <a:prstGeom prst="rect">
            <a:avLst/>
          </a:prstGeom>
          <a:noFill/>
        </p:spPr>
        <p:txBody>
          <a:bodyPr wrap="square" rtlCol="0">
            <a:spAutoFit/>
          </a:bodyPr>
          <a:lstStyle/>
          <a:p>
            <a:r>
              <a:rPr lang="en-IN" altLang="en-US" sz="2500">
                <a:latin typeface="Nunito Sans" panose="00000500000000000000" pitchFamily="2" charset="0"/>
                <a:cs typeface="Nunito Sans" panose="00000500000000000000" pitchFamily="2" charset="0"/>
              </a:rPr>
              <a:t>Primary Key</a:t>
            </a:r>
          </a:p>
        </p:txBody>
      </p:sp>
      <p:sp>
        <p:nvSpPr>
          <p:cNvPr id="20" name="Text Box 19"/>
          <p:cNvSpPr txBox="1"/>
          <p:nvPr/>
        </p:nvSpPr>
        <p:spPr>
          <a:xfrm>
            <a:off x="8753475" y="876300"/>
            <a:ext cx="2123440" cy="475615"/>
          </a:xfrm>
          <a:prstGeom prst="rect">
            <a:avLst/>
          </a:prstGeom>
          <a:noFill/>
        </p:spPr>
        <p:txBody>
          <a:bodyPr wrap="square" rtlCol="0">
            <a:spAutoFit/>
          </a:bodyPr>
          <a:lstStyle/>
          <a:p>
            <a:r>
              <a:rPr lang="en-IN" altLang="en-US" sz="2500">
                <a:latin typeface="Nunito Sans" panose="00000500000000000000" pitchFamily="2" charset="0"/>
                <a:cs typeface="Nunito Sans" panose="00000500000000000000" pitchFamily="2" charset="0"/>
              </a:rPr>
              <a:t>Tuple / Row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08DC0C-3596-4209-9906-07871BF9DD83}"/>
              </a:ext>
            </a:extLst>
          </p:cNvPr>
          <p:cNvSpPr txBox="1"/>
          <p:nvPr/>
        </p:nvSpPr>
        <p:spPr>
          <a:xfrm>
            <a:off x="2209800" y="2719865"/>
            <a:ext cx="8590813" cy="707886"/>
          </a:xfrm>
          <a:prstGeom prst="rect">
            <a:avLst/>
          </a:prstGeom>
          <a:noFill/>
        </p:spPr>
        <p:txBody>
          <a:bodyPr wrap="none" rtlCol="0">
            <a:spAutoFit/>
          </a:bodyPr>
          <a:lstStyle/>
          <a:p>
            <a:r>
              <a:rPr lang="en-US" sz="4000" dirty="0">
                <a:latin typeface="Algerian" panose="04020705040A02060702" pitchFamily="82" charset="0"/>
              </a:rPr>
              <a:t>Data Base Management System</a:t>
            </a:r>
            <a:endParaRPr lang="en-IN" sz="4000" dirty="0">
              <a:latin typeface="Algerian" panose="04020705040A02060702" pitchFamily="82" charset="0"/>
            </a:endParaRPr>
          </a:p>
        </p:txBody>
      </p:sp>
    </p:spTree>
    <p:extLst>
      <p:ext uri="{BB962C8B-B14F-4D97-AF65-F5344CB8AC3E}">
        <p14:creationId xmlns:p14="http://schemas.microsoft.com/office/powerpoint/2010/main" val="1911646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p:cNvSpPr txBox="1"/>
          <p:nvPr/>
        </p:nvSpPr>
        <p:spPr>
          <a:xfrm>
            <a:off x="526224" y="769163"/>
            <a:ext cx="11136326" cy="783590"/>
          </a:xfrm>
          <a:prstGeom prst="rect">
            <a:avLst/>
          </a:prstGeom>
          <a:noFill/>
        </p:spPr>
        <p:txBody>
          <a:bodyPr wrap="square" rtlCol="0">
            <a:spAutoFit/>
          </a:bodyPr>
          <a:lstStyle/>
          <a:p>
            <a:r>
              <a:rPr lang="en-IN" altLang="en-US" sz="4500" b="1" dirty="0">
                <a:latin typeface="Nunito Sans" panose="00000500000000000000" pitchFamily="2" charset="0"/>
              </a:rPr>
              <a:t>Operations in Relational Model </a:t>
            </a: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3169285"/>
          </a:xfrm>
          <a:prstGeom prst="rect">
            <a:avLst/>
          </a:prstGeom>
          <a:noFill/>
        </p:spPr>
        <p:txBody>
          <a:bodyPr wrap="square" rtlCol="0">
            <a:spAutoFit/>
          </a:bodyPr>
          <a:lstStyle/>
          <a:p>
            <a:pPr marL="342900" indent="-342900">
              <a:buFont typeface="Arial" panose="020B0604020202020204" pitchFamily="34" charset="0"/>
              <a:buChar char="•"/>
            </a:pPr>
            <a:r>
              <a:rPr lang="en-IN" altLang="en-US" sz="2500" dirty="0">
                <a:latin typeface="Nunito Sans" panose="00000500000000000000" pitchFamily="2" charset="0"/>
              </a:rPr>
              <a:t>Insert </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Update</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Delete</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Select</a:t>
            </a:r>
          </a:p>
          <a:p>
            <a:pPr marL="342900" indent="-342900">
              <a:buFont typeface="Arial" panose="020B0604020202020204" pitchFamily="34" charset="0"/>
              <a:buChar char="•"/>
            </a:pPr>
            <a:endParaRPr lang="en-IN" alt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830997"/>
          </a:xfrm>
          <a:prstGeom prst="rect">
            <a:avLst/>
          </a:prstGeom>
          <a:noFill/>
        </p:spPr>
        <p:txBody>
          <a:bodyPr wrap="square" rtlCol="0">
            <a:spAutoFit/>
          </a:bodyPr>
          <a:lstStyle/>
          <a:p>
            <a:r>
              <a:rPr lang="en-IN" sz="4800" dirty="0"/>
              <a:t>Database Design</a:t>
            </a:r>
            <a:endParaRPr lang="en-IN" altLang="en-US" sz="4500" b="1" dirty="0">
              <a:latin typeface="Nunito Sans" panose="00000500000000000000" pitchFamily="2"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633931" cy="861774"/>
          </a:xfrm>
          <a:prstGeom prst="rect">
            <a:avLst/>
          </a:prstGeom>
          <a:noFill/>
        </p:spPr>
        <p:txBody>
          <a:bodyPr wrap="square" numCol="1" rtlCol="0">
            <a:spAutoFit/>
          </a:bodyPr>
          <a:lstStyle/>
          <a:p>
            <a:pPr>
              <a:buFont typeface="Arial" pitchFamily="34" charset="0"/>
              <a:buChar char="•"/>
            </a:pPr>
            <a:r>
              <a:rPr lang="en-US" sz="2500" dirty="0">
                <a:latin typeface="Nunito Sans" charset="0"/>
              </a:rPr>
              <a:t>  Collection of processes that facilitate the designing, development,   implementation and maintenance of enterprise data management systems.</a:t>
            </a:r>
            <a:endParaRPr lang="en-IN" sz="2500" dirty="0">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1026" name="Picture 2" descr="C:\Users\TEMP.FOCUS.001\Downloads\db.png"/>
          <p:cNvPicPr>
            <a:picLocks noChangeAspect="1" noChangeArrowheads="1"/>
          </p:cNvPicPr>
          <p:nvPr/>
        </p:nvPicPr>
        <p:blipFill>
          <a:blip r:embed="rId4" cstate="print"/>
          <a:srcRect/>
          <a:stretch>
            <a:fillRect/>
          </a:stretch>
        </p:blipFill>
        <p:spPr bwMode="auto">
          <a:xfrm>
            <a:off x="1676400" y="3676650"/>
            <a:ext cx="7772400" cy="211455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784830"/>
          </a:xfrm>
          <a:prstGeom prst="rect">
            <a:avLst/>
          </a:prstGeom>
          <a:noFill/>
        </p:spPr>
        <p:txBody>
          <a:bodyPr wrap="square" rtlCol="0">
            <a:spAutoFit/>
          </a:bodyPr>
          <a:lstStyle/>
          <a:p>
            <a:r>
              <a:rPr lang="en-IN" sz="4500" dirty="0">
                <a:latin typeface="Nunito Sans" charset="0"/>
              </a:rPr>
              <a:t>Requirements analysis</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1246495"/>
          </a:xfrm>
          <a:prstGeom prst="rect">
            <a:avLst/>
          </a:prstGeom>
          <a:noFill/>
        </p:spPr>
        <p:txBody>
          <a:bodyPr wrap="square" rtlCol="0">
            <a:spAutoFit/>
          </a:bodyPr>
          <a:lstStyle/>
          <a:p>
            <a:pPr marL="342900" indent="-342900">
              <a:buFont typeface="Arial" panose="020B0604020202020204" pitchFamily="34" charset="0"/>
              <a:buChar char="•"/>
            </a:pPr>
            <a:r>
              <a:rPr lang="en-US" altLang="en-US" sz="2500" dirty="0">
                <a:latin typeface="Nunito Sans" panose="00000500000000000000" pitchFamily="2" charset="0"/>
              </a:rPr>
              <a:t>Planning</a:t>
            </a:r>
          </a:p>
          <a:p>
            <a:pPr marL="342900" indent="-342900">
              <a:buFont typeface="Arial" panose="020B0604020202020204" pitchFamily="34" charset="0"/>
              <a:buChar char="•"/>
            </a:pPr>
            <a:endParaRPr lang="en-US" altLang="en-US" sz="2500" dirty="0">
              <a:latin typeface="Nunito Sans" panose="00000500000000000000" pitchFamily="2" charset="0"/>
            </a:endParaRPr>
          </a:p>
          <a:p>
            <a:pPr marL="342900" indent="-342900">
              <a:buFont typeface="Arial" panose="020B0604020202020204" pitchFamily="34" charset="0"/>
              <a:buChar char="•"/>
            </a:pPr>
            <a:r>
              <a:rPr lang="en-US" altLang="en-US" sz="2500" dirty="0">
                <a:latin typeface="Nunito Sans" panose="00000500000000000000" pitchFamily="2" charset="0"/>
              </a:rPr>
              <a:t>System Definition</a:t>
            </a:r>
            <a:endParaRPr lang="en-IN" alt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784830"/>
          </a:xfrm>
          <a:prstGeom prst="rect">
            <a:avLst/>
          </a:prstGeom>
          <a:noFill/>
        </p:spPr>
        <p:txBody>
          <a:bodyPr wrap="square" rtlCol="0">
            <a:spAutoFit/>
          </a:bodyPr>
          <a:lstStyle/>
          <a:p>
            <a:r>
              <a:rPr lang="en-IN" sz="4500" dirty="0">
                <a:latin typeface="Nunito Sans" charset="0"/>
              </a:rPr>
              <a:t>Database designing</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38200" y="1951672"/>
            <a:ext cx="11104481" cy="3108543"/>
          </a:xfrm>
          <a:prstGeom prst="rect">
            <a:avLst/>
          </a:prstGeom>
          <a:noFill/>
        </p:spPr>
        <p:txBody>
          <a:bodyPr wrap="square" rtlCol="0">
            <a:spAutoFit/>
          </a:bodyPr>
          <a:lstStyle/>
          <a:p>
            <a:r>
              <a:rPr lang="en-US" sz="2800" b="1" dirty="0"/>
              <a:t>Logical Model:</a:t>
            </a:r>
          </a:p>
          <a:p>
            <a:r>
              <a:rPr lang="en-IN" sz="2800" kern="1200" dirty="0">
                <a:solidFill>
                  <a:schemeClr val="tx1"/>
                </a:solidFill>
                <a:latin typeface="+mn-lt"/>
                <a:ea typeface="+mn-ea"/>
                <a:cs typeface="+mn-cs"/>
              </a:rPr>
              <a:t>This stage is concerned with developing a database model based on requirements. The entire design is on paper without any physical implementations or specific DBMS considerations.</a:t>
            </a:r>
          </a:p>
          <a:p>
            <a:r>
              <a:rPr lang="en-US" sz="2800" b="1" kern="1200" baseline="0" dirty="0">
                <a:solidFill>
                  <a:schemeClr val="tx1"/>
                </a:solidFill>
                <a:latin typeface="+mn-lt"/>
                <a:ea typeface="+mn-ea"/>
                <a:cs typeface="+mn-cs"/>
              </a:rPr>
              <a:t>Physical Model:</a:t>
            </a:r>
          </a:p>
          <a:p>
            <a:pPr marL="0" marR="0" indent="0" algn="l" defTabSz="914400" rtl="0" eaLnBrk="1" fontAlgn="auto" latinLnBrk="0" hangingPunct="1">
              <a:lnSpc>
                <a:spcPct val="100000"/>
              </a:lnSpc>
              <a:spcBef>
                <a:spcPts val="0"/>
              </a:spcBef>
              <a:spcAft>
                <a:spcPts val="0"/>
              </a:spcAft>
              <a:buClrTx/>
              <a:buSzTx/>
              <a:buFontTx/>
              <a:buNone/>
              <a:tabLst/>
              <a:defRPr/>
            </a:pPr>
            <a:r>
              <a:rPr lang="en-IN" sz="2800" kern="1200" dirty="0">
                <a:solidFill>
                  <a:schemeClr val="tx1"/>
                </a:solidFill>
                <a:latin typeface="+mn-lt"/>
                <a:ea typeface="+mn-ea"/>
                <a:cs typeface="+mn-cs"/>
              </a:rPr>
              <a:t>This stage implements the logical model of the database taking into account the DBMS and physical implementation factors</a:t>
            </a:r>
            <a:endParaRPr lang="en-IN" alt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784830"/>
          </a:xfrm>
          <a:prstGeom prst="rect">
            <a:avLst/>
          </a:prstGeom>
          <a:noFill/>
        </p:spPr>
        <p:txBody>
          <a:bodyPr wrap="square" rtlCol="0">
            <a:spAutoFit/>
          </a:bodyPr>
          <a:lstStyle/>
          <a:p>
            <a:r>
              <a:rPr lang="en-IN" sz="4500" dirty="0">
                <a:latin typeface="Nunito Sans" charset="0"/>
              </a:rPr>
              <a:t>Implementation</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3108543"/>
          </a:xfrm>
          <a:prstGeom prst="rect">
            <a:avLst/>
          </a:prstGeom>
          <a:noFill/>
        </p:spPr>
        <p:txBody>
          <a:bodyPr wrap="square" rtlCol="0">
            <a:spAutoFit/>
          </a:bodyPr>
          <a:lstStyle/>
          <a:p>
            <a:r>
              <a:rPr lang="en-US" sz="2800" b="1" kern="1200" dirty="0">
                <a:solidFill>
                  <a:schemeClr val="tx1"/>
                </a:solidFill>
                <a:latin typeface="+mn-lt"/>
                <a:ea typeface="+mn-ea"/>
                <a:cs typeface="+mn-cs"/>
              </a:rPr>
              <a:t>Data</a:t>
            </a:r>
            <a:r>
              <a:rPr lang="en-US" sz="2800" b="1" kern="1200" baseline="0" dirty="0">
                <a:solidFill>
                  <a:schemeClr val="tx1"/>
                </a:solidFill>
                <a:latin typeface="+mn-lt"/>
                <a:ea typeface="+mn-ea"/>
                <a:cs typeface="+mn-cs"/>
              </a:rPr>
              <a:t> Conversion and loading:</a:t>
            </a:r>
            <a:endParaRPr lang="en-US" sz="28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2800" kern="1200" dirty="0">
                <a:solidFill>
                  <a:schemeClr val="tx1"/>
                </a:solidFill>
                <a:latin typeface="+mn-lt"/>
                <a:ea typeface="+mn-ea"/>
                <a:cs typeface="+mn-cs"/>
              </a:rPr>
              <a:t>This stage is concerned with importing and converting data from the old system into the new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IN" sz="2800" b="1" kern="1200" dirty="0">
                <a:solidFill>
                  <a:schemeClr val="tx1"/>
                </a:solidFill>
                <a:latin typeface="+mn-lt"/>
                <a:ea typeface="+mn-ea"/>
                <a:cs typeface="+mn-cs"/>
              </a:rPr>
              <a:t>Testing:</a:t>
            </a:r>
          </a:p>
          <a:p>
            <a:pPr marL="0" marR="0" indent="0" algn="l" defTabSz="914400" rtl="0" eaLnBrk="1" fontAlgn="auto" latinLnBrk="0" hangingPunct="1">
              <a:lnSpc>
                <a:spcPct val="100000"/>
              </a:lnSpc>
              <a:spcBef>
                <a:spcPts val="0"/>
              </a:spcBef>
              <a:spcAft>
                <a:spcPts val="0"/>
              </a:spcAft>
              <a:buClrTx/>
              <a:buSzTx/>
              <a:buFontTx/>
              <a:buNone/>
              <a:tabLst/>
              <a:defRPr/>
            </a:pPr>
            <a:r>
              <a:rPr lang="en-IN" sz="2800" kern="1200" dirty="0">
                <a:solidFill>
                  <a:schemeClr val="tx1"/>
                </a:solidFill>
                <a:latin typeface="+mn-lt"/>
                <a:ea typeface="+mn-ea"/>
                <a:cs typeface="+mn-cs"/>
              </a:rPr>
              <a:t>this stage is concerned with the identification of errors  in the newly implemented system .It checks the database against requirement specifications.</a:t>
            </a:r>
            <a:endParaRPr lang="en-IN" sz="2800" b="1" kern="1200" dirty="0">
              <a:solidFill>
                <a:schemeClr val="tx1"/>
              </a:solidFill>
              <a:latin typeface="+mn-lt"/>
              <a:ea typeface="+mn-ea"/>
              <a:cs typeface="+mn-cs"/>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784830"/>
          </a:xfrm>
          <a:prstGeom prst="rect">
            <a:avLst/>
          </a:prstGeom>
          <a:noFill/>
        </p:spPr>
        <p:txBody>
          <a:bodyPr wrap="square" rtlCol="0">
            <a:spAutoFit/>
          </a:bodyPr>
          <a:lstStyle/>
          <a:p>
            <a:r>
              <a:rPr lang="en-IN" sz="4500" dirty="0">
                <a:latin typeface="Nunito Sans" charset="0"/>
              </a:rPr>
              <a:t>Normalization</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1769715"/>
          </a:xfrm>
          <a:prstGeom prst="rect">
            <a:avLst/>
          </a:prstGeom>
          <a:noFill/>
        </p:spPr>
        <p:txBody>
          <a:bodyPr wrap="square" rtlCol="0">
            <a:spAutoFit/>
          </a:bodyPr>
          <a:lstStyle/>
          <a:p>
            <a:pPr marL="342900" indent="-342900">
              <a:buFont typeface="Arial" panose="020B0604020202020204" pitchFamily="34" charset="0"/>
              <a:buChar char="•"/>
            </a:pPr>
            <a:r>
              <a:rPr lang="en-IN" sz="2800" dirty="0"/>
              <a:t>Database normalization is a database schema design technique, by which an existing schema is modified to minimize redundancy and dependency of data.</a:t>
            </a:r>
          </a:p>
          <a:p>
            <a:pPr marL="342900" indent="-342900"/>
            <a:endParaRPr lang="en-US" alt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784830"/>
          </a:xfrm>
          <a:prstGeom prst="rect">
            <a:avLst/>
          </a:prstGeom>
          <a:noFill/>
        </p:spPr>
        <p:txBody>
          <a:bodyPr wrap="square" rtlCol="0">
            <a:spAutoFit/>
          </a:bodyPr>
          <a:lstStyle/>
          <a:p>
            <a:r>
              <a:rPr lang="en-IN" sz="4500" dirty="0">
                <a:latin typeface="Nunito Sans" charset="0"/>
              </a:rPr>
              <a:t>Database Normalization Rules</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4324261"/>
          </a:xfrm>
          <a:prstGeom prst="rect">
            <a:avLst/>
          </a:prstGeom>
          <a:noFill/>
        </p:spPr>
        <p:txBody>
          <a:bodyPr wrap="square" rtlCol="0">
            <a:spAutoFit/>
          </a:bodyPr>
          <a:lstStyle/>
          <a:p>
            <a:pPr>
              <a:buFont typeface="Arial" pitchFamily="34" charset="0"/>
              <a:buChar char="•"/>
            </a:pPr>
            <a:r>
              <a:rPr lang="en-US" sz="2500" dirty="0">
                <a:latin typeface="Nunito Sans" charset="0"/>
              </a:rPr>
              <a:t>    First Normal Form</a:t>
            </a:r>
          </a:p>
          <a:p>
            <a:pPr>
              <a:buFont typeface="Arial" pitchFamily="34" charset="0"/>
              <a:buChar char="•"/>
            </a:pPr>
            <a:endParaRPr lang="en-US" sz="2500" dirty="0">
              <a:latin typeface="Nunito Sans" charset="0"/>
            </a:endParaRPr>
          </a:p>
          <a:p>
            <a:pPr>
              <a:buFont typeface="Arial" pitchFamily="34" charset="0"/>
              <a:buChar char="•"/>
            </a:pPr>
            <a:r>
              <a:rPr lang="en-US" sz="2500" dirty="0">
                <a:latin typeface="Nunito Sans" charset="0"/>
              </a:rPr>
              <a:t>    Second Normal Form</a:t>
            </a:r>
          </a:p>
          <a:p>
            <a:pPr>
              <a:buFont typeface="Arial" pitchFamily="34" charset="0"/>
              <a:buChar char="•"/>
            </a:pPr>
            <a:endParaRPr lang="en-US" sz="2500" dirty="0">
              <a:latin typeface="Nunito Sans" charset="0"/>
            </a:endParaRPr>
          </a:p>
          <a:p>
            <a:pPr>
              <a:buFont typeface="Arial" pitchFamily="34" charset="0"/>
              <a:buChar char="•"/>
            </a:pPr>
            <a:r>
              <a:rPr lang="en-US" sz="2500" dirty="0">
                <a:latin typeface="Nunito Sans" charset="0"/>
              </a:rPr>
              <a:t>    Third Normal Form</a:t>
            </a:r>
          </a:p>
          <a:p>
            <a:pPr>
              <a:buFont typeface="Arial" pitchFamily="34" charset="0"/>
              <a:buChar char="•"/>
            </a:pPr>
            <a:endParaRPr lang="en-US" sz="2500" dirty="0">
              <a:latin typeface="Nunito Sans" charset="0"/>
            </a:endParaRPr>
          </a:p>
          <a:p>
            <a:pPr>
              <a:buFont typeface="Arial" pitchFamily="34" charset="0"/>
              <a:buChar char="•"/>
            </a:pPr>
            <a:r>
              <a:rPr lang="en-US" sz="2500" dirty="0">
                <a:latin typeface="Nunito Sans" charset="0"/>
              </a:rPr>
              <a:t>    Boyce-</a:t>
            </a:r>
            <a:r>
              <a:rPr lang="en-US" sz="2500" dirty="0" err="1">
                <a:latin typeface="Nunito Sans" charset="0"/>
              </a:rPr>
              <a:t>codd</a:t>
            </a:r>
            <a:r>
              <a:rPr lang="en-US" sz="2500" dirty="0">
                <a:latin typeface="Nunito Sans" charset="0"/>
              </a:rPr>
              <a:t> Normal Form</a:t>
            </a:r>
          </a:p>
          <a:p>
            <a:pPr>
              <a:buFont typeface="Arial" pitchFamily="34" charset="0"/>
              <a:buChar char="•"/>
            </a:pPr>
            <a:endParaRPr lang="en-US" sz="2500" dirty="0">
              <a:latin typeface="Nunito Sans" charset="0"/>
            </a:endParaRPr>
          </a:p>
          <a:p>
            <a:pPr>
              <a:buFont typeface="Arial" pitchFamily="34" charset="0"/>
              <a:buChar char="•"/>
            </a:pPr>
            <a:r>
              <a:rPr lang="en-US" sz="2500" dirty="0">
                <a:latin typeface="Nunito Sans" charset="0"/>
              </a:rPr>
              <a:t>    Fourth Normal Form</a:t>
            </a:r>
          </a:p>
          <a:p>
            <a:pPr>
              <a:buFont typeface="Arial" pitchFamily="34" charset="0"/>
              <a:buChar char="•"/>
            </a:pPr>
            <a:endParaRPr lang="en-US" sz="2500" dirty="0">
              <a:latin typeface="Nunito Sans" charset="0"/>
            </a:endParaRPr>
          </a:p>
          <a:p>
            <a:pPr>
              <a:buFont typeface="Arial" pitchFamily="34" charset="0"/>
              <a:buChar char="•"/>
            </a:pPr>
            <a:r>
              <a:rPr lang="en-US" sz="2500" dirty="0">
                <a:latin typeface="Nunito Sans" charset="0"/>
              </a:rPr>
              <a:t>    Fifth Normal Form</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830997"/>
          </a:xfrm>
          <a:prstGeom prst="rect">
            <a:avLst/>
          </a:prstGeom>
          <a:noFill/>
        </p:spPr>
        <p:txBody>
          <a:bodyPr wrap="square" rtlCol="0">
            <a:spAutoFit/>
          </a:bodyPr>
          <a:lstStyle/>
          <a:p>
            <a:r>
              <a:rPr lang="en-US" sz="4800" dirty="0">
                <a:latin typeface="Nunito Sans" charset="0"/>
              </a:rPr>
              <a:t>First Normal Form</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2785378"/>
          </a:xfrm>
          <a:prstGeom prst="rect">
            <a:avLst/>
          </a:prstGeom>
          <a:noFill/>
        </p:spPr>
        <p:txBody>
          <a:bodyPr wrap="square" rtlCol="0">
            <a:spAutoFit/>
          </a:bodyPr>
          <a:lstStyle/>
          <a:p>
            <a:pPr>
              <a:buFont typeface="Arial" pitchFamily="34" charset="0"/>
              <a:buChar char="•"/>
            </a:pPr>
            <a:r>
              <a:rPr lang="en-IN" sz="2500" dirty="0">
                <a:latin typeface="Nunito Sans" charset="0"/>
              </a:rPr>
              <a:t>    A database is in first normal form if it satisfies the following conditions:</a:t>
            </a:r>
          </a:p>
          <a:p>
            <a:pPr>
              <a:buFont typeface="Arial" pitchFamily="34" charset="0"/>
              <a:buChar char="•"/>
            </a:pPr>
            <a:endParaRPr lang="en-US" sz="2500" dirty="0">
              <a:latin typeface="Nunito Sans" charset="0"/>
            </a:endParaRPr>
          </a:p>
          <a:p>
            <a:pPr>
              <a:buFont typeface="Arial" pitchFamily="34" charset="0"/>
              <a:buChar char="•"/>
            </a:pPr>
            <a:r>
              <a:rPr lang="en-US" sz="2500" dirty="0">
                <a:latin typeface="Nunito Sans" charset="0"/>
              </a:rPr>
              <a:t>    Contains only atomic values</a:t>
            </a:r>
          </a:p>
          <a:p>
            <a:pPr>
              <a:buFont typeface="Arial" pitchFamily="34" charset="0"/>
              <a:buChar char="•"/>
            </a:pPr>
            <a:endParaRPr lang="en-US" sz="2500" dirty="0">
              <a:latin typeface="Nunito Sans" charset="0"/>
            </a:endParaRPr>
          </a:p>
          <a:p>
            <a:pPr>
              <a:buFont typeface="Arial" pitchFamily="34" charset="0"/>
              <a:buChar char="•"/>
            </a:pPr>
            <a:r>
              <a:rPr lang="en-US" sz="2500" dirty="0">
                <a:latin typeface="Nunito Sans" charset="0"/>
              </a:rPr>
              <a:t>    There are no repeating groups</a:t>
            </a:r>
            <a:endParaRPr lang="en-IN" sz="2500" dirty="0">
              <a:latin typeface="Nunito Sans" charset="0"/>
            </a:endParaRPr>
          </a:p>
          <a:p>
            <a:pPr>
              <a:buFont typeface="Arial" pitchFamily="34" charset="0"/>
              <a:buChar char="•"/>
            </a:pPr>
            <a:endParaRPr lang="en-US" sz="2500" dirty="0">
              <a:latin typeface="Nunito Sans" charset="0"/>
            </a:endParaRPr>
          </a:p>
          <a:p>
            <a:endParaRPr lang="en-IN" sz="2500" dirty="0">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205A2E-7563-436E-8A38-38B4A6ED4D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23157"/>
            <a:ext cx="4927319" cy="3352800"/>
          </a:xfrm>
          <a:prstGeom prst="rect">
            <a:avLst/>
          </a:prstGeom>
        </p:spPr>
      </p:pic>
      <p:pic>
        <p:nvPicPr>
          <p:cNvPr id="7" name="Picture 6">
            <a:extLst>
              <a:ext uri="{FF2B5EF4-FFF2-40B4-BE49-F238E27FC236}">
                <a16:creationId xmlns:a16="http://schemas.microsoft.com/office/drawing/2014/main" id="{11F4657F-6D97-45AC-A672-20CE8037E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2895600"/>
            <a:ext cx="6858000" cy="3739243"/>
          </a:xfrm>
          <a:prstGeom prst="rect">
            <a:avLst/>
          </a:prstGeom>
        </p:spPr>
      </p:pic>
    </p:spTree>
    <p:extLst>
      <p:ext uri="{BB962C8B-B14F-4D97-AF65-F5344CB8AC3E}">
        <p14:creationId xmlns:p14="http://schemas.microsoft.com/office/powerpoint/2010/main" val="1863063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784830"/>
          </a:xfrm>
          <a:prstGeom prst="rect">
            <a:avLst/>
          </a:prstGeom>
          <a:noFill/>
        </p:spPr>
        <p:txBody>
          <a:bodyPr wrap="square" rtlCol="0">
            <a:spAutoFit/>
          </a:bodyPr>
          <a:lstStyle/>
          <a:p>
            <a:r>
              <a:rPr lang="en-US" sz="4500" dirty="0">
                <a:latin typeface="Nunito Sans" charset="0"/>
              </a:rPr>
              <a:t>Second Normal Form</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2400657"/>
          </a:xfrm>
          <a:prstGeom prst="rect">
            <a:avLst/>
          </a:prstGeom>
          <a:noFill/>
        </p:spPr>
        <p:txBody>
          <a:bodyPr wrap="square" rtlCol="0">
            <a:spAutoFit/>
          </a:bodyPr>
          <a:lstStyle/>
          <a:p>
            <a:pPr marL="342900" indent="-342900">
              <a:buFont typeface="Arial" panose="020B0604020202020204" pitchFamily="34" charset="0"/>
              <a:buChar char="•"/>
            </a:pPr>
            <a:r>
              <a:rPr lang="en-IN" sz="2500" dirty="0">
                <a:latin typeface="Nunito Sans" charset="0"/>
              </a:rPr>
              <a:t>A relation is in second normal form if it is in 1NF and every non key attribute is fully functionally dependent on the primary key.</a:t>
            </a:r>
          </a:p>
          <a:p>
            <a:pPr marL="342900" indent="-342900"/>
            <a:endParaRPr lang="en-US" altLang="en-US" sz="2500" dirty="0">
              <a:latin typeface="Nunito Sans" charset="0"/>
            </a:endParaRPr>
          </a:p>
          <a:p>
            <a:pPr marL="342900" indent="-342900">
              <a:buFont typeface="Arial" panose="020B0604020202020204" pitchFamily="34" charset="0"/>
              <a:buChar char="•"/>
            </a:pPr>
            <a:r>
              <a:rPr lang="en-US" altLang="en-US" sz="2500" dirty="0">
                <a:latin typeface="Nunito Sans" charset="0"/>
              </a:rPr>
              <a:t>Physical Model </a:t>
            </a:r>
          </a:p>
          <a:p>
            <a:pPr marL="342900" indent="-342900">
              <a:buFont typeface="Arial" panose="020B0604020202020204" pitchFamily="34" charset="0"/>
              <a:buChar char="•"/>
            </a:pPr>
            <a:endParaRPr lang="en-US" altLang="en-US" sz="2500" dirty="0">
              <a:latin typeface="Nunito Sans" charset="0"/>
            </a:endParaRPr>
          </a:p>
          <a:p>
            <a:pPr marL="342900" indent="-342900">
              <a:buFont typeface="Arial" panose="020B0604020202020204" pitchFamily="34" charset="0"/>
              <a:buChar char="•"/>
            </a:pPr>
            <a:endParaRPr lang="en-IN" altLang="en-US" sz="2500" dirty="0">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p:cNvSpPr txBox="1"/>
          <p:nvPr/>
        </p:nvSpPr>
        <p:spPr>
          <a:xfrm>
            <a:off x="526224" y="769163"/>
            <a:ext cx="11136326" cy="783590"/>
          </a:xfrm>
          <a:prstGeom prst="rect">
            <a:avLst/>
          </a:prstGeom>
          <a:noFill/>
        </p:spPr>
        <p:txBody>
          <a:bodyPr wrap="square" rtlCol="0">
            <a:spAutoFit/>
          </a:bodyPr>
          <a:lstStyle/>
          <a:p>
            <a:r>
              <a:rPr lang="en-IN" altLang="en-US" sz="4500" b="1" dirty="0">
                <a:latin typeface="Nunito Sans" panose="00000500000000000000" pitchFamily="2" charset="0"/>
              </a:rPr>
              <a:t>What is Data?</a:t>
            </a: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611766"/>
            <a:ext cx="11104481" cy="1630045"/>
          </a:xfrm>
          <a:prstGeom prst="rect">
            <a:avLst/>
          </a:prstGeom>
          <a:noFill/>
        </p:spPr>
        <p:txBody>
          <a:bodyPr wrap="square" rtlCol="0">
            <a:spAutoFit/>
          </a:bodyPr>
          <a:lstStyle/>
          <a:p>
            <a:pPr marL="342900" indent="-342900">
              <a:buFont typeface="Arial" panose="020B0604020202020204" pitchFamily="34" charset="0"/>
              <a:buChar char="•"/>
            </a:pPr>
            <a:r>
              <a:rPr lang="en-IN" altLang="en-US" sz="2500" dirty="0">
                <a:latin typeface="Nunito Sans" panose="00000500000000000000" pitchFamily="2" charset="0"/>
              </a:rPr>
              <a:t>Data is information processed or stored by a computer. </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This information may be in the form of text documents, images, audio clips, software programs, or other types of data.</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2" name="Picture 1" descr="doc"/>
          <p:cNvPicPr>
            <a:picLocks noChangeAspect="1"/>
          </p:cNvPicPr>
          <p:nvPr/>
        </p:nvPicPr>
        <p:blipFill>
          <a:blip r:embed="rId4" cstate="print"/>
          <a:stretch>
            <a:fillRect/>
          </a:stretch>
        </p:blipFill>
        <p:spPr>
          <a:xfrm>
            <a:off x="678815" y="3847465"/>
            <a:ext cx="2464435" cy="1687195"/>
          </a:xfrm>
          <a:prstGeom prst="rect">
            <a:avLst/>
          </a:prstGeom>
        </p:spPr>
      </p:pic>
      <p:pic>
        <p:nvPicPr>
          <p:cNvPr id="3" name="Picture 2" descr="text"/>
          <p:cNvPicPr>
            <a:picLocks noChangeAspect="1"/>
          </p:cNvPicPr>
          <p:nvPr/>
        </p:nvPicPr>
        <p:blipFill>
          <a:blip r:embed="rId5" cstate="print"/>
          <a:stretch>
            <a:fillRect/>
          </a:stretch>
        </p:blipFill>
        <p:spPr>
          <a:xfrm>
            <a:off x="3955415" y="3847465"/>
            <a:ext cx="2804160" cy="1686560"/>
          </a:xfrm>
          <a:prstGeom prst="rect">
            <a:avLst/>
          </a:prstGeom>
        </p:spPr>
      </p:pic>
      <p:pic>
        <p:nvPicPr>
          <p:cNvPr id="4" name="Picture 3" descr="audio"/>
          <p:cNvPicPr>
            <a:picLocks noChangeAspect="1"/>
          </p:cNvPicPr>
          <p:nvPr/>
        </p:nvPicPr>
        <p:blipFill>
          <a:blip r:embed="rId6" cstate="print"/>
          <a:stretch>
            <a:fillRect/>
          </a:stretch>
        </p:blipFill>
        <p:spPr>
          <a:xfrm>
            <a:off x="7242810" y="3848100"/>
            <a:ext cx="2235835" cy="161226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54DB1EC-4C30-4437-AE02-F2C6807C0644}"/>
              </a:ext>
            </a:extLst>
          </p:cNvPr>
          <p:cNvGraphicFramePr>
            <a:graphicFrameLocks noGrp="1"/>
          </p:cNvGraphicFramePr>
          <p:nvPr>
            <p:extLst>
              <p:ext uri="{D42A27DB-BD31-4B8C-83A1-F6EECF244321}">
                <p14:modId xmlns:p14="http://schemas.microsoft.com/office/powerpoint/2010/main" val="260109121"/>
              </p:ext>
            </p:extLst>
          </p:nvPr>
        </p:nvGraphicFramePr>
        <p:xfrm>
          <a:off x="1295400" y="1447800"/>
          <a:ext cx="10058400" cy="4023360"/>
        </p:xfrm>
        <a:graphic>
          <a:graphicData uri="http://schemas.openxmlformats.org/drawingml/2006/table">
            <a:tbl>
              <a:tblPr/>
              <a:tblGrid>
                <a:gridCol w="2514600">
                  <a:extLst>
                    <a:ext uri="{9D8B030D-6E8A-4147-A177-3AD203B41FA5}">
                      <a16:colId xmlns:a16="http://schemas.microsoft.com/office/drawing/2014/main" val="1774544393"/>
                    </a:ext>
                  </a:extLst>
                </a:gridCol>
                <a:gridCol w="2514600">
                  <a:extLst>
                    <a:ext uri="{9D8B030D-6E8A-4147-A177-3AD203B41FA5}">
                      <a16:colId xmlns:a16="http://schemas.microsoft.com/office/drawing/2014/main" val="1085660259"/>
                    </a:ext>
                  </a:extLst>
                </a:gridCol>
                <a:gridCol w="2514600">
                  <a:extLst>
                    <a:ext uri="{9D8B030D-6E8A-4147-A177-3AD203B41FA5}">
                      <a16:colId xmlns:a16="http://schemas.microsoft.com/office/drawing/2014/main" val="3608138302"/>
                    </a:ext>
                  </a:extLst>
                </a:gridCol>
                <a:gridCol w="2514600">
                  <a:extLst>
                    <a:ext uri="{9D8B030D-6E8A-4147-A177-3AD203B41FA5}">
                      <a16:colId xmlns:a16="http://schemas.microsoft.com/office/drawing/2014/main" val="578394643"/>
                    </a:ext>
                  </a:extLst>
                </a:gridCol>
              </a:tblGrid>
              <a:tr h="628650">
                <a:tc>
                  <a:txBody>
                    <a:bodyPr/>
                    <a:lstStyle/>
                    <a:p>
                      <a:r>
                        <a:rPr lang="en-IN" sz="2400" b="1"/>
                        <a:t>StudentID</a:t>
                      </a:r>
                      <a:br>
                        <a:rPr lang="en-IN" sz="2400" b="1"/>
                      </a:br>
                      <a:br>
                        <a:rPr lang="en-IN" sz="2400"/>
                      </a:br>
                      <a:endParaRPr lang="en-IN" sz="2400"/>
                    </a:p>
                  </a:txBody>
                  <a:tcPr marL="0" marR="0" marT="0" marB="0">
                    <a:lnL>
                      <a:noFill/>
                    </a:lnL>
                    <a:lnR>
                      <a:noFill/>
                    </a:lnR>
                    <a:lnT>
                      <a:noFill/>
                    </a:lnT>
                    <a:lnB>
                      <a:noFill/>
                    </a:lnB>
                  </a:tcPr>
                </a:tc>
                <a:tc>
                  <a:txBody>
                    <a:bodyPr/>
                    <a:lstStyle/>
                    <a:p>
                      <a:r>
                        <a:rPr lang="en-IN" sz="2400" b="1"/>
                        <a:t>ProjectID</a:t>
                      </a:r>
                      <a:br>
                        <a:rPr lang="en-IN" sz="2400" b="1"/>
                      </a:br>
                      <a:br>
                        <a:rPr lang="en-IN" sz="2400"/>
                      </a:br>
                      <a:endParaRPr lang="en-IN" sz="2400"/>
                    </a:p>
                  </a:txBody>
                  <a:tcPr marL="0" marR="0" marT="0" marB="0">
                    <a:lnL>
                      <a:noFill/>
                    </a:lnL>
                    <a:lnR>
                      <a:noFill/>
                    </a:lnR>
                    <a:lnT>
                      <a:noFill/>
                    </a:lnT>
                    <a:lnB>
                      <a:noFill/>
                    </a:lnB>
                  </a:tcPr>
                </a:tc>
                <a:tc>
                  <a:txBody>
                    <a:bodyPr/>
                    <a:lstStyle/>
                    <a:p>
                      <a:r>
                        <a:rPr lang="en-IN" sz="2400" b="1"/>
                        <a:t>StudentName</a:t>
                      </a:r>
                      <a:br>
                        <a:rPr lang="en-IN" sz="2400" b="1"/>
                      </a:br>
                      <a:br>
                        <a:rPr lang="en-IN" sz="2400"/>
                      </a:br>
                      <a:endParaRPr lang="en-IN" sz="2400"/>
                    </a:p>
                  </a:txBody>
                  <a:tcPr marL="0" marR="0" marT="0" marB="0">
                    <a:lnL>
                      <a:noFill/>
                    </a:lnL>
                    <a:lnR>
                      <a:noFill/>
                    </a:lnR>
                    <a:lnT>
                      <a:noFill/>
                    </a:lnT>
                    <a:lnB>
                      <a:noFill/>
                    </a:lnB>
                  </a:tcPr>
                </a:tc>
                <a:tc>
                  <a:txBody>
                    <a:bodyPr/>
                    <a:lstStyle/>
                    <a:p>
                      <a:r>
                        <a:rPr lang="en-IN" sz="2400" b="1"/>
                        <a:t>ProjectName</a:t>
                      </a:r>
                      <a:br>
                        <a:rPr lang="en-IN" sz="2400"/>
                      </a:br>
                      <a:endParaRPr lang="en-IN" sz="2400"/>
                    </a:p>
                  </a:txBody>
                  <a:tcPr marL="0" marR="0" marT="0" marB="0">
                    <a:lnL>
                      <a:noFill/>
                    </a:lnL>
                    <a:lnR>
                      <a:noFill/>
                    </a:lnR>
                    <a:lnT>
                      <a:noFill/>
                    </a:lnT>
                    <a:lnB>
                      <a:noFill/>
                    </a:lnB>
                  </a:tcPr>
                </a:tc>
                <a:extLst>
                  <a:ext uri="{0D108BD9-81ED-4DB2-BD59-A6C34878D82A}">
                    <a16:rowId xmlns:a16="http://schemas.microsoft.com/office/drawing/2014/main" val="661284726"/>
                  </a:ext>
                </a:extLst>
              </a:tr>
              <a:tr h="419100">
                <a:tc>
                  <a:txBody>
                    <a:bodyPr/>
                    <a:lstStyle/>
                    <a:p>
                      <a:r>
                        <a:rPr lang="en-IN" sz="2400"/>
                        <a:t>S89</a:t>
                      </a:r>
                      <a:br>
                        <a:rPr lang="en-IN" sz="2400"/>
                      </a:br>
                      <a:endParaRPr lang="en-IN" sz="2400"/>
                    </a:p>
                  </a:txBody>
                  <a:tcPr marL="0" marR="0" marT="0" marB="0">
                    <a:lnL>
                      <a:noFill/>
                    </a:lnL>
                    <a:lnR>
                      <a:noFill/>
                    </a:lnR>
                    <a:lnT>
                      <a:noFill/>
                    </a:lnT>
                    <a:lnB>
                      <a:noFill/>
                    </a:lnB>
                  </a:tcPr>
                </a:tc>
                <a:tc>
                  <a:txBody>
                    <a:bodyPr/>
                    <a:lstStyle/>
                    <a:p>
                      <a:r>
                        <a:rPr lang="en-IN" sz="2400"/>
                        <a:t>P09</a:t>
                      </a:r>
                      <a:br>
                        <a:rPr lang="en-IN" sz="2400"/>
                      </a:br>
                      <a:endParaRPr lang="en-IN" sz="2400"/>
                    </a:p>
                  </a:txBody>
                  <a:tcPr marL="0" marR="0" marT="0" marB="0">
                    <a:lnL>
                      <a:noFill/>
                    </a:lnL>
                    <a:lnR>
                      <a:noFill/>
                    </a:lnR>
                    <a:lnT>
                      <a:noFill/>
                    </a:lnT>
                    <a:lnB>
                      <a:noFill/>
                    </a:lnB>
                  </a:tcPr>
                </a:tc>
                <a:tc>
                  <a:txBody>
                    <a:bodyPr/>
                    <a:lstStyle/>
                    <a:p>
                      <a:r>
                        <a:rPr lang="en-IN" sz="2400"/>
                        <a:t>Olivia</a:t>
                      </a:r>
                      <a:br>
                        <a:rPr lang="en-IN" sz="2400"/>
                      </a:br>
                      <a:endParaRPr lang="en-IN" sz="2400"/>
                    </a:p>
                  </a:txBody>
                  <a:tcPr marL="0" marR="0" marT="0" marB="0">
                    <a:lnL>
                      <a:noFill/>
                    </a:lnL>
                    <a:lnR>
                      <a:noFill/>
                    </a:lnR>
                    <a:lnT>
                      <a:noFill/>
                    </a:lnT>
                    <a:lnB>
                      <a:noFill/>
                    </a:lnB>
                  </a:tcPr>
                </a:tc>
                <a:tc>
                  <a:txBody>
                    <a:bodyPr/>
                    <a:lstStyle/>
                    <a:p>
                      <a:r>
                        <a:rPr lang="en-IN" sz="2400"/>
                        <a:t>Geo Location</a:t>
                      </a:r>
                      <a:br>
                        <a:rPr lang="en-IN" sz="2400"/>
                      </a:br>
                      <a:endParaRPr lang="en-IN" sz="2400"/>
                    </a:p>
                  </a:txBody>
                  <a:tcPr marL="0" marR="0" marT="0" marB="0">
                    <a:lnL>
                      <a:noFill/>
                    </a:lnL>
                    <a:lnR>
                      <a:noFill/>
                    </a:lnR>
                    <a:lnT>
                      <a:noFill/>
                    </a:lnT>
                    <a:lnB>
                      <a:noFill/>
                    </a:lnB>
                  </a:tcPr>
                </a:tc>
                <a:extLst>
                  <a:ext uri="{0D108BD9-81ED-4DB2-BD59-A6C34878D82A}">
                    <a16:rowId xmlns:a16="http://schemas.microsoft.com/office/drawing/2014/main" val="1943550288"/>
                  </a:ext>
                </a:extLst>
              </a:tr>
              <a:tr h="628650">
                <a:tc>
                  <a:txBody>
                    <a:bodyPr/>
                    <a:lstStyle/>
                    <a:p>
                      <a:r>
                        <a:rPr lang="en-IN" sz="2400"/>
                        <a:t>S76</a:t>
                      </a:r>
                      <a:br>
                        <a:rPr lang="en-IN" sz="2400"/>
                      </a:br>
                      <a:endParaRPr lang="en-IN" sz="2400"/>
                    </a:p>
                  </a:txBody>
                  <a:tcPr marL="0" marR="0" marT="0" marB="0">
                    <a:lnL>
                      <a:noFill/>
                    </a:lnL>
                    <a:lnR>
                      <a:noFill/>
                    </a:lnR>
                    <a:lnT>
                      <a:noFill/>
                    </a:lnT>
                    <a:lnB>
                      <a:noFill/>
                    </a:lnB>
                  </a:tcPr>
                </a:tc>
                <a:tc>
                  <a:txBody>
                    <a:bodyPr/>
                    <a:lstStyle/>
                    <a:p>
                      <a:r>
                        <a:rPr lang="en-IN" sz="2400" dirty="0"/>
                        <a:t>P07</a:t>
                      </a:r>
                      <a:br>
                        <a:rPr lang="en-IN" sz="2400" dirty="0"/>
                      </a:br>
                      <a:endParaRPr lang="en-IN" sz="2400" dirty="0"/>
                    </a:p>
                  </a:txBody>
                  <a:tcPr marL="0" marR="0" marT="0" marB="0">
                    <a:lnL>
                      <a:noFill/>
                    </a:lnL>
                    <a:lnR>
                      <a:noFill/>
                    </a:lnR>
                    <a:lnT>
                      <a:noFill/>
                    </a:lnT>
                    <a:lnB>
                      <a:noFill/>
                    </a:lnB>
                  </a:tcPr>
                </a:tc>
                <a:tc>
                  <a:txBody>
                    <a:bodyPr/>
                    <a:lstStyle/>
                    <a:p>
                      <a:r>
                        <a:rPr lang="en-IN" sz="2400"/>
                        <a:t>Jacob</a:t>
                      </a:r>
                      <a:br>
                        <a:rPr lang="en-IN" sz="2400"/>
                      </a:br>
                      <a:endParaRPr lang="en-IN" sz="2400"/>
                    </a:p>
                  </a:txBody>
                  <a:tcPr marL="0" marR="0" marT="0" marB="0">
                    <a:lnL>
                      <a:noFill/>
                    </a:lnL>
                    <a:lnR>
                      <a:noFill/>
                    </a:lnR>
                    <a:lnT>
                      <a:noFill/>
                    </a:lnT>
                    <a:lnB>
                      <a:noFill/>
                    </a:lnB>
                  </a:tcPr>
                </a:tc>
                <a:tc>
                  <a:txBody>
                    <a:bodyPr/>
                    <a:lstStyle/>
                    <a:p>
                      <a:r>
                        <a:rPr lang="en-IN" sz="2400"/>
                        <a:t>Cluster Exploration</a:t>
                      </a:r>
                      <a:br>
                        <a:rPr lang="en-IN" sz="2400"/>
                      </a:br>
                      <a:endParaRPr lang="en-IN" sz="2400"/>
                    </a:p>
                  </a:txBody>
                  <a:tcPr marL="0" marR="0" marT="0" marB="0">
                    <a:lnL>
                      <a:noFill/>
                    </a:lnL>
                    <a:lnR>
                      <a:noFill/>
                    </a:lnR>
                    <a:lnT>
                      <a:noFill/>
                    </a:lnT>
                    <a:lnB>
                      <a:noFill/>
                    </a:lnB>
                  </a:tcPr>
                </a:tc>
                <a:extLst>
                  <a:ext uri="{0D108BD9-81ED-4DB2-BD59-A6C34878D82A}">
                    <a16:rowId xmlns:a16="http://schemas.microsoft.com/office/drawing/2014/main" val="2887237750"/>
                  </a:ext>
                </a:extLst>
              </a:tr>
              <a:tr h="419100">
                <a:tc>
                  <a:txBody>
                    <a:bodyPr/>
                    <a:lstStyle/>
                    <a:p>
                      <a:r>
                        <a:rPr lang="en-IN" sz="2400"/>
                        <a:t>S56</a:t>
                      </a:r>
                      <a:br>
                        <a:rPr lang="en-IN" sz="2400"/>
                      </a:br>
                      <a:endParaRPr lang="en-IN" sz="2400"/>
                    </a:p>
                  </a:txBody>
                  <a:tcPr marL="0" marR="0" marT="0" marB="0">
                    <a:lnL>
                      <a:noFill/>
                    </a:lnL>
                    <a:lnR>
                      <a:noFill/>
                    </a:lnR>
                    <a:lnT>
                      <a:noFill/>
                    </a:lnT>
                    <a:lnB>
                      <a:noFill/>
                    </a:lnB>
                  </a:tcPr>
                </a:tc>
                <a:tc>
                  <a:txBody>
                    <a:bodyPr/>
                    <a:lstStyle/>
                    <a:p>
                      <a:r>
                        <a:rPr lang="en-IN" sz="2400"/>
                        <a:t>P03</a:t>
                      </a:r>
                      <a:br>
                        <a:rPr lang="en-IN" sz="2400"/>
                      </a:br>
                      <a:endParaRPr lang="en-IN" sz="2400"/>
                    </a:p>
                  </a:txBody>
                  <a:tcPr marL="0" marR="0" marT="0" marB="0">
                    <a:lnL>
                      <a:noFill/>
                    </a:lnL>
                    <a:lnR>
                      <a:noFill/>
                    </a:lnR>
                    <a:lnT>
                      <a:noFill/>
                    </a:lnT>
                    <a:lnB>
                      <a:noFill/>
                    </a:lnB>
                  </a:tcPr>
                </a:tc>
                <a:tc>
                  <a:txBody>
                    <a:bodyPr/>
                    <a:lstStyle/>
                    <a:p>
                      <a:r>
                        <a:rPr lang="en-IN" sz="2400"/>
                        <a:t>Ava</a:t>
                      </a:r>
                      <a:br>
                        <a:rPr lang="en-IN" sz="2400"/>
                      </a:br>
                      <a:endParaRPr lang="en-IN" sz="2400"/>
                    </a:p>
                  </a:txBody>
                  <a:tcPr marL="0" marR="0" marT="0" marB="0">
                    <a:lnL>
                      <a:noFill/>
                    </a:lnL>
                    <a:lnR>
                      <a:noFill/>
                    </a:lnR>
                    <a:lnT>
                      <a:noFill/>
                    </a:lnT>
                    <a:lnB>
                      <a:noFill/>
                    </a:lnB>
                  </a:tcPr>
                </a:tc>
                <a:tc>
                  <a:txBody>
                    <a:bodyPr/>
                    <a:lstStyle/>
                    <a:p>
                      <a:r>
                        <a:rPr lang="en-IN" sz="2400"/>
                        <a:t>IoT Devices</a:t>
                      </a:r>
                      <a:br>
                        <a:rPr lang="en-IN" sz="2400"/>
                      </a:br>
                      <a:endParaRPr lang="en-IN" sz="2400"/>
                    </a:p>
                  </a:txBody>
                  <a:tcPr marL="0" marR="0" marT="0" marB="0">
                    <a:lnL>
                      <a:noFill/>
                    </a:lnL>
                    <a:lnR>
                      <a:noFill/>
                    </a:lnR>
                    <a:lnT>
                      <a:noFill/>
                    </a:lnT>
                    <a:lnB>
                      <a:noFill/>
                    </a:lnB>
                  </a:tcPr>
                </a:tc>
                <a:extLst>
                  <a:ext uri="{0D108BD9-81ED-4DB2-BD59-A6C34878D82A}">
                    <a16:rowId xmlns:a16="http://schemas.microsoft.com/office/drawing/2014/main" val="2911853006"/>
                  </a:ext>
                </a:extLst>
              </a:tr>
              <a:tr h="419100">
                <a:tc>
                  <a:txBody>
                    <a:bodyPr/>
                    <a:lstStyle/>
                    <a:p>
                      <a:r>
                        <a:rPr lang="en-IN" sz="2400"/>
                        <a:t>S92</a:t>
                      </a:r>
                      <a:br>
                        <a:rPr lang="en-IN" sz="2400"/>
                      </a:br>
                      <a:endParaRPr lang="en-IN" sz="2400"/>
                    </a:p>
                  </a:txBody>
                  <a:tcPr marL="0" marR="0" marT="0" marB="0">
                    <a:lnL>
                      <a:noFill/>
                    </a:lnL>
                    <a:lnR>
                      <a:noFill/>
                    </a:lnR>
                    <a:lnT>
                      <a:noFill/>
                    </a:lnT>
                    <a:lnB>
                      <a:noFill/>
                    </a:lnB>
                  </a:tcPr>
                </a:tc>
                <a:tc>
                  <a:txBody>
                    <a:bodyPr/>
                    <a:lstStyle/>
                    <a:p>
                      <a:r>
                        <a:rPr lang="en-IN" sz="2400"/>
                        <a:t>P05</a:t>
                      </a:r>
                      <a:br>
                        <a:rPr lang="en-IN" sz="2400"/>
                      </a:br>
                      <a:endParaRPr lang="en-IN" sz="2400"/>
                    </a:p>
                  </a:txBody>
                  <a:tcPr marL="0" marR="0" marT="0" marB="0">
                    <a:lnL>
                      <a:noFill/>
                    </a:lnL>
                    <a:lnR>
                      <a:noFill/>
                    </a:lnR>
                    <a:lnT>
                      <a:noFill/>
                    </a:lnT>
                    <a:lnB>
                      <a:noFill/>
                    </a:lnB>
                  </a:tcPr>
                </a:tc>
                <a:tc>
                  <a:txBody>
                    <a:bodyPr/>
                    <a:lstStyle/>
                    <a:p>
                      <a:r>
                        <a:rPr lang="en-IN" sz="2400"/>
                        <a:t>Alexandra</a:t>
                      </a:r>
                      <a:br>
                        <a:rPr lang="en-IN" sz="2400"/>
                      </a:br>
                      <a:endParaRPr lang="en-IN" sz="2400"/>
                    </a:p>
                  </a:txBody>
                  <a:tcPr marL="0" marR="0" marT="0" marB="0">
                    <a:lnL>
                      <a:noFill/>
                    </a:lnL>
                    <a:lnR>
                      <a:noFill/>
                    </a:lnR>
                    <a:lnT>
                      <a:noFill/>
                    </a:lnT>
                    <a:lnB>
                      <a:noFill/>
                    </a:lnB>
                  </a:tcPr>
                </a:tc>
                <a:tc>
                  <a:txBody>
                    <a:bodyPr/>
                    <a:lstStyle/>
                    <a:p>
                      <a:r>
                        <a:rPr lang="en-IN" sz="2400" dirty="0"/>
                        <a:t>Cloud Deployment</a:t>
                      </a:r>
                    </a:p>
                  </a:txBody>
                  <a:tcPr marL="0" marR="0" marT="0" marB="0">
                    <a:lnL>
                      <a:noFill/>
                    </a:lnL>
                    <a:lnR>
                      <a:noFill/>
                    </a:lnR>
                    <a:lnT>
                      <a:noFill/>
                    </a:lnT>
                    <a:lnB>
                      <a:noFill/>
                    </a:lnB>
                  </a:tcPr>
                </a:tc>
                <a:extLst>
                  <a:ext uri="{0D108BD9-81ED-4DB2-BD59-A6C34878D82A}">
                    <a16:rowId xmlns:a16="http://schemas.microsoft.com/office/drawing/2014/main" val="3988836665"/>
                  </a:ext>
                </a:extLst>
              </a:tr>
            </a:tbl>
          </a:graphicData>
        </a:graphic>
      </p:graphicFrame>
    </p:spTree>
    <p:extLst>
      <p:ext uri="{BB962C8B-B14F-4D97-AF65-F5344CB8AC3E}">
        <p14:creationId xmlns:p14="http://schemas.microsoft.com/office/powerpoint/2010/main" val="3390216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A3C3D89-922A-4603-B4C8-EA2CD54E6D9A}"/>
              </a:ext>
            </a:extLst>
          </p:cNvPr>
          <p:cNvGraphicFramePr>
            <a:graphicFrameLocks noGrp="1"/>
          </p:cNvGraphicFramePr>
          <p:nvPr>
            <p:extLst>
              <p:ext uri="{D42A27DB-BD31-4B8C-83A1-F6EECF244321}">
                <p14:modId xmlns:p14="http://schemas.microsoft.com/office/powerpoint/2010/main" val="1715138753"/>
              </p:ext>
            </p:extLst>
          </p:nvPr>
        </p:nvGraphicFramePr>
        <p:xfrm>
          <a:off x="685800" y="914400"/>
          <a:ext cx="4572000" cy="2743200"/>
        </p:xfrm>
        <a:graphic>
          <a:graphicData uri="http://schemas.openxmlformats.org/drawingml/2006/table">
            <a:tbl>
              <a:tblPr/>
              <a:tblGrid>
                <a:gridCol w="1524000">
                  <a:extLst>
                    <a:ext uri="{9D8B030D-6E8A-4147-A177-3AD203B41FA5}">
                      <a16:colId xmlns:a16="http://schemas.microsoft.com/office/drawing/2014/main" val="3377130065"/>
                    </a:ext>
                  </a:extLst>
                </a:gridCol>
                <a:gridCol w="1524000">
                  <a:extLst>
                    <a:ext uri="{9D8B030D-6E8A-4147-A177-3AD203B41FA5}">
                      <a16:colId xmlns:a16="http://schemas.microsoft.com/office/drawing/2014/main" val="2355902912"/>
                    </a:ext>
                  </a:extLst>
                </a:gridCol>
                <a:gridCol w="1524000">
                  <a:extLst>
                    <a:ext uri="{9D8B030D-6E8A-4147-A177-3AD203B41FA5}">
                      <a16:colId xmlns:a16="http://schemas.microsoft.com/office/drawing/2014/main" val="1486530619"/>
                    </a:ext>
                  </a:extLst>
                </a:gridCol>
              </a:tblGrid>
              <a:tr h="0">
                <a:tc>
                  <a:txBody>
                    <a:bodyPr/>
                    <a:lstStyle/>
                    <a:p>
                      <a:r>
                        <a:rPr lang="en-IN" b="1"/>
                        <a:t>StudentID</a:t>
                      </a:r>
                      <a:br>
                        <a:rPr lang="en-IN"/>
                      </a:br>
                      <a:endParaRPr lang="en-IN"/>
                    </a:p>
                  </a:txBody>
                  <a:tcPr marL="0" marR="0" marT="0" marB="0">
                    <a:lnL>
                      <a:noFill/>
                    </a:lnL>
                    <a:lnR>
                      <a:noFill/>
                    </a:lnR>
                    <a:lnT>
                      <a:noFill/>
                    </a:lnT>
                    <a:lnB>
                      <a:noFill/>
                    </a:lnB>
                  </a:tcPr>
                </a:tc>
                <a:tc>
                  <a:txBody>
                    <a:bodyPr/>
                    <a:lstStyle/>
                    <a:p>
                      <a:r>
                        <a:rPr lang="en-IN" b="1" dirty="0" err="1"/>
                        <a:t>ProjectID</a:t>
                      </a:r>
                      <a:br>
                        <a:rPr lang="en-IN" dirty="0"/>
                      </a:br>
                      <a:endParaRPr lang="en-IN" dirty="0"/>
                    </a:p>
                  </a:txBody>
                  <a:tcPr marL="0" marR="0" marT="0" marB="0">
                    <a:lnL>
                      <a:noFill/>
                    </a:lnL>
                    <a:lnR>
                      <a:noFill/>
                    </a:lnR>
                    <a:lnT>
                      <a:noFill/>
                    </a:lnT>
                    <a:lnB>
                      <a:noFill/>
                    </a:lnB>
                  </a:tcPr>
                </a:tc>
                <a:tc>
                  <a:txBody>
                    <a:bodyPr/>
                    <a:lstStyle/>
                    <a:p>
                      <a:r>
                        <a:rPr lang="en-IN" b="1"/>
                        <a:t>StudentName</a:t>
                      </a:r>
                      <a:br>
                        <a:rPr lang="en-IN"/>
                      </a:br>
                      <a:endParaRPr lang="en-IN"/>
                    </a:p>
                  </a:txBody>
                  <a:tcPr marL="0" marR="0" marT="0" marB="0">
                    <a:lnL>
                      <a:noFill/>
                    </a:lnL>
                    <a:lnR>
                      <a:noFill/>
                    </a:lnR>
                    <a:lnT>
                      <a:noFill/>
                    </a:lnT>
                    <a:lnB>
                      <a:noFill/>
                    </a:lnB>
                  </a:tcPr>
                </a:tc>
                <a:extLst>
                  <a:ext uri="{0D108BD9-81ED-4DB2-BD59-A6C34878D82A}">
                    <a16:rowId xmlns:a16="http://schemas.microsoft.com/office/drawing/2014/main" val="2431381098"/>
                  </a:ext>
                </a:extLst>
              </a:tr>
              <a:tr h="0">
                <a:tc>
                  <a:txBody>
                    <a:bodyPr/>
                    <a:lstStyle/>
                    <a:p>
                      <a:r>
                        <a:rPr lang="en-IN"/>
                        <a:t>S89</a:t>
                      </a:r>
                      <a:br>
                        <a:rPr lang="en-IN"/>
                      </a:br>
                      <a:endParaRPr lang="en-IN"/>
                    </a:p>
                  </a:txBody>
                  <a:tcPr marL="0" marR="0" marT="0" marB="0">
                    <a:lnL>
                      <a:noFill/>
                    </a:lnL>
                    <a:lnR>
                      <a:noFill/>
                    </a:lnR>
                    <a:lnT>
                      <a:noFill/>
                    </a:lnT>
                    <a:lnB>
                      <a:noFill/>
                    </a:lnB>
                  </a:tcPr>
                </a:tc>
                <a:tc>
                  <a:txBody>
                    <a:bodyPr/>
                    <a:lstStyle/>
                    <a:p>
                      <a:r>
                        <a:rPr lang="en-IN"/>
                        <a:t>P09</a:t>
                      </a:r>
                      <a:br>
                        <a:rPr lang="en-IN"/>
                      </a:br>
                      <a:endParaRPr lang="en-IN"/>
                    </a:p>
                  </a:txBody>
                  <a:tcPr marL="0" marR="0" marT="0" marB="0">
                    <a:lnL>
                      <a:noFill/>
                    </a:lnL>
                    <a:lnR>
                      <a:noFill/>
                    </a:lnR>
                    <a:lnT>
                      <a:noFill/>
                    </a:lnT>
                    <a:lnB>
                      <a:noFill/>
                    </a:lnB>
                  </a:tcPr>
                </a:tc>
                <a:tc>
                  <a:txBody>
                    <a:bodyPr/>
                    <a:lstStyle/>
                    <a:p>
                      <a:r>
                        <a:rPr lang="en-IN"/>
                        <a:t>Olivia</a:t>
                      </a:r>
                      <a:br>
                        <a:rPr lang="en-IN"/>
                      </a:br>
                      <a:endParaRPr lang="en-IN"/>
                    </a:p>
                  </a:txBody>
                  <a:tcPr marL="0" marR="0" marT="0" marB="0">
                    <a:lnL>
                      <a:noFill/>
                    </a:lnL>
                    <a:lnR>
                      <a:noFill/>
                    </a:lnR>
                    <a:lnT>
                      <a:noFill/>
                    </a:lnT>
                    <a:lnB>
                      <a:noFill/>
                    </a:lnB>
                  </a:tcPr>
                </a:tc>
                <a:extLst>
                  <a:ext uri="{0D108BD9-81ED-4DB2-BD59-A6C34878D82A}">
                    <a16:rowId xmlns:a16="http://schemas.microsoft.com/office/drawing/2014/main" val="2860661495"/>
                  </a:ext>
                </a:extLst>
              </a:tr>
              <a:tr h="0">
                <a:tc>
                  <a:txBody>
                    <a:bodyPr/>
                    <a:lstStyle/>
                    <a:p>
                      <a:r>
                        <a:rPr lang="en-IN"/>
                        <a:t>S76</a:t>
                      </a:r>
                      <a:br>
                        <a:rPr lang="en-IN"/>
                      </a:br>
                      <a:endParaRPr lang="en-IN"/>
                    </a:p>
                  </a:txBody>
                  <a:tcPr marL="0" marR="0" marT="0" marB="0">
                    <a:lnL>
                      <a:noFill/>
                    </a:lnL>
                    <a:lnR>
                      <a:noFill/>
                    </a:lnR>
                    <a:lnT>
                      <a:noFill/>
                    </a:lnT>
                    <a:lnB>
                      <a:noFill/>
                    </a:lnB>
                  </a:tcPr>
                </a:tc>
                <a:tc>
                  <a:txBody>
                    <a:bodyPr/>
                    <a:lstStyle/>
                    <a:p>
                      <a:r>
                        <a:rPr lang="en-IN"/>
                        <a:t>P07</a:t>
                      </a:r>
                      <a:br>
                        <a:rPr lang="en-IN"/>
                      </a:br>
                      <a:endParaRPr lang="en-IN"/>
                    </a:p>
                  </a:txBody>
                  <a:tcPr marL="0" marR="0" marT="0" marB="0">
                    <a:lnL>
                      <a:noFill/>
                    </a:lnL>
                    <a:lnR>
                      <a:noFill/>
                    </a:lnR>
                    <a:lnT>
                      <a:noFill/>
                    </a:lnT>
                    <a:lnB>
                      <a:noFill/>
                    </a:lnB>
                  </a:tcPr>
                </a:tc>
                <a:tc>
                  <a:txBody>
                    <a:bodyPr/>
                    <a:lstStyle/>
                    <a:p>
                      <a:r>
                        <a:rPr lang="en-IN"/>
                        <a:t>Jacob</a:t>
                      </a:r>
                      <a:br>
                        <a:rPr lang="en-IN"/>
                      </a:br>
                      <a:endParaRPr lang="en-IN"/>
                    </a:p>
                  </a:txBody>
                  <a:tcPr marL="0" marR="0" marT="0" marB="0">
                    <a:lnL>
                      <a:noFill/>
                    </a:lnL>
                    <a:lnR>
                      <a:noFill/>
                    </a:lnR>
                    <a:lnT>
                      <a:noFill/>
                    </a:lnT>
                    <a:lnB>
                      <a:noFill/>
                    </a:lnB>
                  </a:tcPr>
                </a:tc>
                <a:extLst>
                  <a:ext uri="{0D108BD9-81ED-4DB2-BD59-A6C34878D82A}">
                    <a16:rowId xmlns:a16="http://schemas.microsoft.com/office/drawing/2014/main" val="216899103"/>
                  </a:ext>
                </a:extLst>
              </a:tr>
              <a:tr h="0">
                <a:tc>
                  <a:txBody>
                    <a:bodyPr/>
                    <a:lstStyle/>
                    <a:p>
                      <a:r>
                        <a:rPr lang="en-IN"/>
                        <a:t>S56</a:t>
                      </a:r>
                      <a:br>
                        <a:rPr lang="en-IN"/>
                      </a:br>
                      <a:endParaRPr lang="en-IN"/>
                    </a:p>
                  </a:txBody>
                  <a:tcPr marL="0" marR="0" marT="0" marB="0">
                    <a:lnL>
                      <a:noFill/>
                    </a:lnL>
                    <a:lnR>
                      <a:noFill/>
                    </a:lnR>
                    <a:lnT>
                      <a:noFill/>
                    </a:lnT>
                    <a:lnB>
                      <a:noFill/>
                    </a:lnB>
                  </a:tcPr>
                </a:tc>
                <a:tc>
                  <a:txBody>
                    <a:bodyPr/>
                    <a:lstStyle/>
                    <a:p>
                      <a:r>
                        <a:rPr lang="en-IN"/>
                        <a:t>P03</a:t>
                      </a:r>
                      <a:br>
                        <a:rPr lang="en-IN"/>
                      </a:br>
                      <a:endParaRPr lang="en-IN"/>
                    </a:p>
                  </a:txBody>
                  <a:tcPr marL="0" marR="0" marT="0" marB="0">
                    <a:lnL>
                      <a:noFill/>
                    </a:lnL>
                    <a:lnR>
                      <a:noFill/>
                    </a:lnR>
                    <a:lnT>
                      <a:noFill/>
                    </a:lnT>
                    <a:lnB>
                      <a:noFill/>
                    </a:lnB>
                  </a:tcPr>
                </a:tc>
                <a:tc>
                  <a:txBody>
                    <a:bodyPr/>
                    <a:lstStyle/>
                    <a:p>
                      <a:r>
                        <a:rPr lang="en-IN"/>
                        <a:t>Ava</a:t>
                      </a:r>
                      <a:br>
                        <a:rPr lang="en-IN"/>
                      </a:br>
                      <a:endParaRPr lang="en-IN"/>
                    </a:p>
                  </a:txBody>
                  <a:tcPr marL="0" marR="0" marT="0" marB="0">
                    <a:lnL>
                      <a:noFill/>
                    </a:lnL>
                    <a:lnR>
                      <a:noFill/>
                    </a:lnR>
                    <a:lnT>
                      <a:noFill/>
                    </a:lnT>
                    <a:lnB>
                      <a:noFill/>
                    </a:lnB>
                  </a:tcPr>
                </a:tc>
                <a:extLst>
                  <a:ext uri="{0D108BD9-81ED-4DB2-BD59-A6C34878D82A}">
                    <a16:rowId xmlns:a16="http://schemas.microsoft.com/office/drawing/2014/main" val="1713692994"/>
                  </a:ext>
                </a:extLst>
              </a:tr>
              <a:tr h="0">
                <a:tc>
                  <a:txBody>
                    <a:bodyPr/>
                    <a:lstStyle/>
                    <a:p>
                      <a:r>
                        <a:rPr lang="en-IN"/>
                        <a:t>S92</a:t>
                      </a:r>
                      <a:br>
                        <a:rPr lang="en-IN"/>
                      </a:br>
                      <a:endParaRPr lang="en-IN"/>
                    </a:p>
                  </a:txBody>
                  <a:tcPr marL="0" marR="0" marT="0" marB="0">
                    <a:lnL>
                      <a:noFill/>
                    </a:lnL>
                    <a:lnR>
                      <a:noFill/>
                    </a:lnR>
                    <a:lnT>
                      <a:noFill/>
                    </a:lnT>
                    <a:lnB>
                      <a:noFill/>
                    </a:lnB>
                  </a:tcPr>
                </a:tc>
                <a:tc>
                  <a:txBody>
                    <a:bodyPr/>
                    <a:lstStyle/>
                    <a:p>
                      <a:r>
                        <a:rPr lang="en-IN"/>
                        <a:t>P05</a:t>
                      </a:r>
                      <a:br>
                        <a:rPr lang="en-IN"/>
                      </a:br>
                      <a:endParaRPr lang="en-IN"/>
                    </a:p>
                  </a:txBody>
                  <a:tcPr marL="0" marR="0" marT="0" marB="0">
                    <a:lnL>
                      <a:noFill/>
                    </a:lnL>
                    <a:lnR>
                      <a:noFill/>
                    </a:lnR>
                    <a:lnT>
                      <a:noFill/>
                    </a:lnT>
                    <a:lnB>
                      <a:noFill/>
                    </a:lnB>
                  </a:tcPr>
                </a:tc>
                <a:tc>
                  <a:txBody>
                    <a:bodyPr/>
                    <a:lstStyle/>
                    <a:p>
                      <a:r>
                        <a:rPr lang="en-IN" dirty="0"/>
                        <a:t>Alexandra</a:t>
                      </a:r>
                      <a:br>
                        <a:rPr lang="en-IN" dirty="0"/>
                      </a:br>
                      <a:endParaRPr lang="en-IN" dirty="0"/>
                    </a:p>
                  </a:txBody>
                  <a:tcPr marL="0" marR="0" marT="0" marB="0">
                    <a:lnL>
                      <a:noFill/>
                    </a:lnL>
                    <a:lnR>
                      <a:noFill/>
                    </a:lnR>
                    <a:lnT>
                      <a:noFill/>
                    </a:lnT>
                    <a:lnB>
                      <a:noFill/>
                    </a:lnB>
                  </a:tcPr>
                </a:tc>
                <a:extLst>
                  <a:ext uri="{0D108BD9-81ED-4DB2-BD59-A6C34878D82A}">
                    <a16:rowId xmlns:a16="http://schemas.microsoft.com/office/drawing/2014/main" val="332562430"/>
                  </a:ext>
                </a:extLst>
              </a:tr>
            </a:tbl>
          </a:graphicData>
        </a:graphic>
      </p:graphicFrame>
      <p:graphicFrame>
        <p:nvGraphicFramePr>
          <p:cNvPr id="5" name="Table 4">
            <a:extLst>
              <a:ext uri="{FF2B5EF4-FFF2-40B4-BE49-F238E27FC236}">
                <a16:creationId xmlns:a16="http://schemas.microsoft.com/office/drawing/2014/main" id="{A4CE3B93-F2CD-4F78-9FD2-18922B53C003}"/>
              </a:ext>
            </a:extLst>
          </p:cNvPr>
          <p:cNvGraphicFramePr>
            <a:graphicFrameLocks noGrp="1"/>
          </p:cNvGraphicFramePr>
          <p:nvPr>
            <p:extLst>
              <p:ext uri="{D42A27DB-BD31-4B8C-83A1-F6EECF244321}">
                <p14:modId xmlns:p14="http://schemas.microsoft.com/office/powerpoint/2010/main" val="2165884424"/>
              </p:ext>
            </p:extLst>
          </p:nvPr>
        </p:nvGraphicFramePr>
        <p:xfrm>
          <a:off x="7239000" y="2971166"/>
          <a:ext cx="4038600" cy="2743200"/>
        </p:xfrm>
        <a:graphic>
          <a:graphicData uri="http://schemas.openxmlformats.org/drawingml/2006/table">
            <a:tbl>
              <a:tblPr/>
              <a:tblGrid>
                <a:gridCol w="1625495">
                  <a:extLst>
                    <a:ext uri="{9D8B030D-6E8A-4147-A177-3AD203B41FA5}">
                      <a16:colId xmlns:a16="http://schemas.microsoft.com/office/drawing/2014/main" val="3537095474"/>
                    </a:ext>
                  </a:extLst>
                </a:gridCol>
                <a:gridCol w="2413105">
                  <a:extLst>
                    <a:ext uri="{9D8B030D-6E8A-4147-A177-3AD203B41FA5}">
                      <a16:colId xmlns:a16="http://schemas.microsoft.com/office/drawing/2014/main" val="1802663872"/>
                    </a:ext>
                  </a:extLst>
                </a:gridCol>
              </a:tblGrid>
              <a:tr h="0">
                <a:tc>
                  <a:txBody>
                    <a:bodyPr/>
                    <a:lstStyle/>
                    <a:p>
                      <a:r>
                        <a:rPr lang="en-IN" b="1" dirty="0" err="1"/>
                        <a:t>ProjectID</a:t>
                      </a:r>
                      <a:br>
                        <a:rPr lang="en-IN" b="1" dirty="0"/>
                      </a:br>
                      <a:endParaRPr lang="en-IN" dirty="0"/>
                    </a:p>
                  </a:txBody>
                  <a:tcPr marL="0" marR="0" marT="0" marB="0">
                    <a:lnL>
                      <a:noFill/>
                    </a:lnL>
                    <a:lnR>
                      <a:noFill/>
                    </a:lnR>
                    <a:lnT>
                      <a:noFill/>
                    </a:lnT>
                    <a:lnB>
                      <a:noFill/>
                    </a:lnB>
                  </a:tcPr>
                </a:tc>
                <a:tc>
                  <a:txBody>
                    <a:bodyPr/>
                    <a:lstStyle/>
                    <a:p>
                      <a:r>
                        <a:rPr lang="en-IN" b="1"/>
                        <a:t>ProjectName</a:t>
                      </a:r>
                      <a:br>
                        <a:rPr lang="en-IN" b="1"/>
                      </a:br>
                      <a:endParaRPr lang="en-IN"/>
                    </a:p>
                  </a:txBody>
                  <a:tcPr marL="0" marR="0" marT="0" marB="0">
                    <a:lnL>
                      <a:noFill/>
                    </a:lnL>
                    <a:lnR>
                      <a:noFill/>
                    </a:lnR>
                    <a:lnT>
                      <a:noFill/>
                    </a:lnT>
                    <a:lnB>
                      <a:noFill/>
                    </a:lnB>
                  </a:tcPr>
                </a:tc>
                <a:extLst>
                  <a:ext uri="{0D108BD9-81ED-4DB2-BD59-A6C34878D82A}">
                    <a16:rowId xmlns:a16="http://schemas.microsoft.com/office/drawing/2014/main" val="753600602"/>
                  </a:ext>
                </a:extLst>
              </a:tr>
              <a:tr h="0">
                <a:tc>
                  <a:txBody>
                    <a:bodyPr/>
                    <a:lstStyle/>
                    <a:p>
                      <a:r>
                        <a:rPr lang="en-IN"/>
                        <a:t>P09</a:t>
                      </a:r>
                      <a:br>
                        <a:rPr lang="en-IN"/>
                      </a:br>
                      <a:endParaRPr lang="en-IN"/>
                    </a:p>
                  </a:txBody>
                  <a:tcPr marL="0" marR="0" marT="0" marB="0">
                    <a:lnL>
                      <a:noFill/>
                    </a:lnL>
                    <a:lnR>
                      <a:noFill/>
                    </a:lnR>
                    <a:lnT>
                      <a:noFill/>
                    </a:lnT>
                    <a:lnB>
                      <a:noFill/>
                    </a:lnB>
                  </a:tcPr>
                </a:tc>
                <a:tc>
                  <a:txBody>
                    <a:bodyPr/>
                    <a:lstStyle/>
                    <a:p>
                      <a:r>
                        <a:rPr lang="en-IN"/>
                        <a:t>Geo Location</a:t>
                      </a:r>
                      <a:br>
                        <a:rPr lang="en-IN"/>
                      </a:br>
                      <a:endParaRPr lang="en-IN"/>
                    </a:p>
                  </a:txBody>
                  <a:tcPr marL="0" marR="0" marT="0" marB="0">
                    <a:lnL>
                      <a:noFill/>
                    </a:lnL>
                    <a:lnR>
                      <a:noFill/>
                    </a:lnR>
                    <a:lnT>
                      <a:noFill/>
                    </a:lnT>
                    <a:lnB>
                      <a:noFill/>
                    </a:lnB>
                  </a:tcPr>
                </a:tc>
                <a:extLst>
                  <a:ext uri="{0D108BD9-81ED-4DB2-BD59-A6C34878D82A}">
                    <a16:rowId xmlns:a16="http://schemas.microsoft.com/office/drawing/2014/main" val="3233846428"/>
                  </a:ext>
                </a:extLst>
              </a:tr>
              <a:tr h="0">
                <a:tc>
                  <a:txBody>
                    <a:bodyPr/>
                    <a:lstStyle/>
                    <a:p>
                      <a:r>
                        <a:rPr lang="en-IN"/>
                        <a:t>P07</a:t>
                      </a:r>
                      <a:br>
                        <a:rPr lang="en-IN"/>
                      </a:br>
                      <a:endParaRPr lang="en-IN"/>
                    </a:p>
                  </a:txBody>
                  <a:tcPr marL="0" marR="0" marT="0" marB="0">
                    <a:lnL>
                      <a:noFill/>
                    </a:lnL>
                    <a:lnR>
                      <a:noFill/>
                    </a:lnR>
                    <a:lnT>
                      <a:noFill/>
                    </a:lnT>
                    <a:lnB>
                      <a:noFill/>
                    </a:lnB>
                  </a:tcPr>
                </a:tc>
                <a:tc>
                  <a:txBody>
                    <a:bodyPr/>
                    <a:lstStyle/>
                    <a:p>
                      <a:r>
                        <a:rPr lang="en-IN" dirty="0"/>
                        <a:t>Cluster Exploration</a:t>
                      </a:r>
                      <a:br>
                        <a:rPr lang="en-IN" dirty="0"/>
                      </a:br>
                      <a:endParaRPr lang="en-IN" dirty="0"/>
                    </a:p>
                  </a:txBody>
                  <a:tcPr marL="0" marR="0" marT="0" marB="0">
                    <a:lnL>
                      <a:noFill/>
                    </a:lnL>
                    <a:lnR>
                      <a:noFill/>
                    </a:lnR>
                    <a:lnT>
                      <a:noFill/>
                    </a:lnT>
                    <a:lnB>
                      <a:noFill/>
                    </a:lnB>
                  </a:tcPr>
                </a:tc>
                <a:extLst>
                  <a:ext uri="{0D108BD9-81ED-4DB2-BD59-A6C34878D82A}">
                    <a16:rowId xmlns:a16="http://schemas.microsoft.com/office/drawing/2014/main" val="1588920358"/>
                  </a:ext>
                </a:extLst>
              </a:tr>
              <a:tr h="0">
                <a:tc>
                  <a:txBody>
                    <a:bodyPr/>
                    <a:lstStyle/>
                    <a:p>
                      <a:r>
                        <a:rPr lang="en-IN"/>
                        <a:t>P03</a:t>
                      </a:r>
                      <a:br>
                        <a:rPr lang="en-IN"/>
                      </a:br>
                      <a:endParaRPr lang="en-IN"/>
                    </a:p>
                  </a:txBody>
                  <a:tcPr marL="0" marR="0" marT="0" marB="0">
                    <a:lnL>
                      <a:noFill/>
                    </a:lnL>
                    <a:lnR>
                      <a:noFill/>
                    </a:lnR>
                    <a:lnT>
                      <a:noFill/>
                    </a:lnT>
                    <a:lnB>
                      <a:noFill/>
                    </a:lnB>
                  </a:tcPr>
                </a:tc>
                <a:tc>
                  <a:txBody>
                    <a:bodyPr/>
                    <a:lstStyle/>
                    <a:p>
                      <a:r>
                        <a:rPr lang="en-IN"/>
                        <a:t>IoT Devices</a:t>
                      </a:r>
                      <a:br>
                        <a:rPr lang="en-IN"/>
                      </a:br>
                      <a:endParaRPr lang="en-IN"/>
                    </a:p>
                  </a:txBody>
                  <a:tcPr marL="0" marR="0" marT="0" marB="0">
                    <a:lnL>
                      <a:noFill/>
                    </a:lnL>
                    <a:lnR>
                      <a:noFill/>
                    </a:lnR>
                    <a:lnT>
                      <a:noFill/>
                    </a:lnT>
                    <a:lnB>
                      <a:noFill/>
                    </a:lnB>
                  </a:tcPr>
                </a:tc>
                <a:extLst>
                  <a:ext uri="{0D108BD9-81ED-4DB2-BD59-A6C34878D82A}">
                    <a16:rowId xmlns:a16="http://schemas.microsoft.com/office/drawing/2014/main" val="3677366751"/>
                  </a:ext>
                </a:extLst>
              </a:tr>
              <a:tr h="0">
                <a:tc>
                  <a:txBody>
                    <a:bodyPr/>
                    <a:lstStyle/>
                    <a:p>
                      <a:r>
                        <a:rPr lang="en-IN"/>
                        <a:t>P05</a:t>
                      </a:r>
                      <a:br>
                        <a:rPr lang="en-IN"/>
                      </a:br>
                      <a:endParaRPr lang="en-IN"/>
                    </a:p>
                  </a:txBody>
                  <a:tcPr marL="0" marR="0" marT="0" marB="0">
                    <a:lnL>
                      <a:noFill/>
                    </a:lnL>
                    <a:lnR>
                      <a:noFill/>
                    </a:lnR>
                    <a:lnT>
                      <a:noFill/>
                    </a:lnT>
                    <a:lnB>
                      <a:noFill/>
                    </a:lnB>
                  </a:tcPr>
                </a:tc>
                <a:tc>
                  <a:txBody>
                    <a:bodyPr/>
                    <a:lstStyle/>
                    <a:p>
                      <a:r>
                        <a:rPr lang="en-IN" dirty="0"/>
                        <a:t>Cloud Deployment</a:t>
                      </a:r>
                    </a:p>
                  </a:txBody>
                  <a:tcPr marL="0" marR="0" marT="0" marB="0">
                    <a:lnL>
                      <a:noFill/>
                    </a:lnL>
                    <a:lnR>
                      <a:noFill/>
                    </a:lnR>
                    <a:lnT>
                      <a:noFill/>
                    </a:lnT>
                    <a:lnB>
                      <a:noFill/>
                    </a:lnB>
                  </a:tcPr>
                </a:tc>
                <a:extLst>
                  <a:ext uri="{0D108BD9-81ED-4DB2-BD59-A6C34878D82A}">
                    <a16:rowId xmlns:a16="http://schemas.microsoft.com/office/drawing/2014/main" val="2659632612"/>
                  </a:ext>
                </a:extLst>
              </a:tr>
            </a:tbl>
          </a:graphicData>
        </a:graphic>
      </p:graphicFrame>
      <p:sp>
        <p:nvSpPr>
          <p:cNvPr id="8" name="TextBox 7">
            <a:extLst>
              <a:ext uri="{FF2B5EF4-FFF2-40B4-BE49-F238E27FC236}">
                <a16:creationId xmlns:a16="http://schemas.microsoft.com/office/drawing/2014/main" id="{0C99A8C3-4837-427B-83F0-5442EBB35EE9}"/>
              </a:ext>
            </a:extLst>
          </p:cNvPr>
          <p:cNvSpPr txBox="1"/>
          <p:nvPr/>
        </p:nvSpPr>
        <p:spPr>
          <a:xfrm>
            <a:off x="6210300" y="2286000"/>
            <a:ext cx="6096000" cy="369332"/>
          </a:xfrm>
          <a:prstGeom prst="rect">
            <a:avLst/>
          </a:prstGeom>
          <a:noFill/>
        </p:spPr>
        <p:txBody>
          <a:bodyPr wrap="square">
            <a:spAutoFit/>
          </a:bodyPr>
          <a:lstStyle/>
          <a:p>
            <a:r>
              <a:rPr lang="en-IN" b="1" dirty="0"/>
              <a:t>&lt;</a:t>
            </a:r>
            <a:r>
              <a:rPr lang="en-IN" b="1" dirty="0" err="1"/>
              <a:t>ProjectInfo</a:t>
            </a:r>
            <a:r>
              <a:rPr lang="en-IN" b="1" dirty="0"/>
              <a:t>&gt;</a:t>
            </a:r>
            <a:endParaRPr lang="en-IN" dirty="0"/>
          </a:p>
        </p:txBody>
      </p:sp>
      <p:sp>
        <p:nvSpPr>
          <p:cNvPr id="10" name="TextBox 9">
            <a:extLst>
              <a:ext uri="{FF2B5EF4-FFF2-40B4-BE49-F238E27FC236}">
                <a16:creationId xmlns:a16="http://schemas.microsoft.com/office/drawing/2014/main" id="{D09943D9-89CC-419D-A907-A6924ABEBC04}"/>
              </a:ext>
            </a:extLst>
          </p:cNvPr>
          <p:cNvSpPr txBox="1"/>
          <p:nvPr/>
        </p:nvSpPr>
        <p:spPr>
          <a:xfrm>
            <a:off x="304800" y="267334"/>
            <a:ext cx="6153150" cy="369332"/>
          </a:xfrm>
          <a:prstGeom prst="rect">
            <a:avLst/>
          </a:prstGeom>
          <a:noFill/>
        </p:spPr>
        <p:txBody>
          <a:bodyPr wrap="square">
            <a:spAutoFit/>
          </a:bodyPr>
          <a:lstStyle/>
          <a:p>
            <a:r>
              <a:rPr lang="en-IN" b="1" dirty="0"/>
              <a:t>&lt;</a:t>
            </a:r>
            <a:r>
              <a:rPr lang="en-IN" b="1" dirty="0" err="1"/>
              <a:t>StudentInfo</a:t>
            </a:r>
            <a:r>
              <a:rPr lang="en-IN" b="1" dirty="0"/>
              <a:t>&gt;</a:t>
            </a:r>
            <a:endParaRPr lang="en-IN" dirty="0"/>
          </a:p>
        </p:txBody>
      </p:sp>
    </p:spTree>
    <p:extLst>
      <p:ext uri="{BB962C8B-B14F-4D97-AF65-F5344CB8AC3E}">
        <p14:creationId xmlns:p14="http://schemas.microsoft.com/office/powerpoint/2010/main" val="32384748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784830"/>
          </a:xfrm>
          <a:prstGeom prst="rect">
            <a:avLst/>
          </a:prstGeom>
          <a:noFill/>
        </p:spPr>
        <p:txBody>
          <a:bodyPr wrap="square" rtlCol="0">
            <a:spAutoFit/>
          </a:bodyPr>
          <a:lstStyle/>
          <a:p>
            <a:r>
              <a:rPr lang="en-US" sz="4500" dirty="0">
                <a:latin typeface="Nunito Sans" charset="0"/>
              </a:rPr>
              <a:t>Third Normal Form</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2246769"/>
          </a:xfrm>
          <a:prstGeom prst="rect">
            <a:avLst/>
          </a:prstGeom>
          <a:noFill/>
        </p:spPr>
        <p:txBody>
          <a:bodyPr wrap="square" rtlCol="0">
            <a:spAutoFit/>
          </a:bodyPr>
          <a:lstStyle/>
          <a:p>
            <a:pPr>
              <a:buFont typeface="Arial" pitchFamily="34" charset="0"/>
              <a:buChar char="•"/>
            </a:pPr>
            <a:r>
              <a:rPr lang="en-IN" sz="2800" dirty="0"/>
              <a:t>    A database is in third normal form if it satisfies the following conditions:</a:t>
            </a:r>
          </a:p>
          <a:p>
            <a:endParaRPr lang="en-IN" sz="2800" dirty="0"/>
          </a:p>
          <a:p>
            <a:pPr>
              <a:buFont typeface="Arial" pitchFamily="34" charset="0"/>
              <a:buChar char="•"/>
            </a:pPr>
            <a:r>
              <a:rPr lang="en-IN" sz="2800" dirty="0"/>
              <a:t>    It is in second normal form</a:t>
            </a:r>
          </a:p>
          <a:p>
            <a:pPr>
              <a:buFont typeface="Arial" pitchFamily="34" charset="0"/>
              <a:buChar char="•"/>
            </a:pPr>
            <a:endParaRPr lang="en-IN" sz="2800" dirty="0"/>
          </a:p>
          <a:p>
            <a:pPr>
              <a:buFont typeface="Arial" pitchFamily="34" charset="0"/>
              <a:buChar char="•"/>
            </a:pPr>
            <a:r>
              <a:rPr lang="en-IN" sz="2800" dirty="0"/>
              <a:t>    There is no transitive functional dependency</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35129F-EE59-4BE9-A355-B250C532F2EC}"/>
              </a:ext>
            </a:extLst>
          </p:cNvPr>
          <p:cNvSpPr txBox="1"/>
          <p:nvPr/>
        </p:nvSpPr>
        <p:spPr>
          <a:xfrm>
            <a:off x="1600200" y="1447800"/>
            <a:ext cx="9220200" cy="1077218"/>
          </a:xfrm>
          <a:prstGeom prst="rect">
            <a:avLst/>
          </a:prstGeom>
          <a:noFill/>
        </p:spPr>
        <p:txBody>
          <a:bodyPr wrap="square">
            <a:spAutoFit/>
          </a:bodyPr>
          <a:lstStyle/>
          <a:p>
            <a:r>
              <a:rPr lang="en-US" sz="3200" dirty="0"/>
              <a:t>If A-&gt;B and B-&gt;C are two FDs then A-&gt;C is called transitive dependency.</a:t>
            </a:r>
            <a:endParaRPr lang="en-IN" sz="3200" dirty="0"/>
          </a:p>
        </p:txBody>
      </p:sp>
      <p:pic>
        <p:nvPicPr>
          <p:cNvPr id="7" name="Picture 6">
            <a:extLst>
              <a:ext uri="{FF2B5EF4-FFF2-40B4-BE49-F238E27FC236}">
                <a16:creationId xmlns:a16="http://schemas.microsoft.com/office/drawing/2014/main" id="{777E91FC-49FD-4C60-B77D-1F39B6DE0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518" y="2693606"/>
            <a:ext cx="9502964" cy="3326194"/>
          </a:xfrm>
          <a:prstGeom prst="rect">
            <a:avLst/>
          </a:prstGeom>
        </p:spPr>
      </p:pic>
    </p:spTree>
    <p:extLst>
      <p:ext uri="{BB962C8B-B14F-4D97-AF65-F5344CB8AC3E}">
        <p14:creationId xmlns:p14="http://schemas.microsoft.com/office/powerpoint/2010/main" val="3605188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EB52D2E-A46E-4D9C-829E-55477304AFF5}"/>
              </a:ext>
            </a:extLst>
          </p:cNvPr>
          <p:cNvSpPr txBox="1"/>
          <p:nvPr/>
        </p:nvSpPr>
        <p:spPr>
          <a:xfrm>
            <a:off x="914400" y="1371600"/>
            <a:ext cx="9525000" cy="1569660"/>
          </a:xfrm>
          <a:prstGeom prst="rect">
            <a:avLst/>
          </a:prstGeom>
          <a:noFill/>
        </p:spPr>
        <p:txBody>
          <a:bodyPr wrap="square">
            <a:spAutoFit/>
          </a:bodyPr>
          <a:lstStyle/>
          <a:p>
            <a:r>
              <a:rPr lang="en-US" sz="3200" dirty="0"/>
              <a:t>{STUD_NO -&gt; STUD_NAME, STUD_NO -&gt; STUD_STATE, STUD_STATE -&gt; STUD_COUNTRY, STUD_NO -&gt; STUD_AGE}</a:t>
            </a:r>
            <a:endParaRPr lang="en-IN" sz="3200" dirty="0"/>
          </a:p>
        </p:txBody>
      </p:sp>
    </p:spTree>
    <p:extLst>
      <p:ext uri="{BB962C8B-B14F-4D97-AF65-F5344CB8AC3E}">
        <p14:creationId xmlns:p14="http://schemas.microsoft.com/office/powerpoint/2010/main" val="4267214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784830"/>
          </a:xfrm>
          <a:prstGeom prst="rect">
            <a:avLst/>
          </a:prstGeom>
          <a:noFill/>
        </p:spPr>
        <p:txBody>
          <a:bodyPr wrap="square" rtlCol="0">
            <a:spAutoFit/>
          </a:bodyPr>
          <a:lstStyle/>
          <a:p>
            <a:r>
              <a:rPr lang="en-IN" sz="4500" dirty="0">
                <a:latin typeface="Nunito Sans" charset="0"/>
              </a:rPr>
              <a:t>Boyce </a:t>
            </a:r>
            <a:r>
              <a:rPr lang="en-IN" sz="4500" dirty="0" err="1">
                <a:latin typeface="Nunito Sans" charset="0"/>
              </a:rPr>
              <a:t>Codd</a:t>
            </a:r>
            <a:r>
              <a:rPr lang="en-IN" sz="4500" dirty="0">
                <a:latin typeface="Nunito Sans" charset="0"/>
              </a:rPr>
              <a:t> normal form </a:t>
            </a: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1631216"/>
          </a:xfrm>
          <a:prstGeom prst="rect">
            <a:avLst/>
          </a:prstGeom>
          <a:noFill/>
        </p:spPr>
        <p:txBody>
          <a:bodyPr wrap="square" rtlCol="0">
            <a:spAutoFit/>
          </a:bodyPr>
          <a:lstStyle/>
          <a:p>
            <a:pPr>
              <a:buFont typeface="Arial" pitchFamily="34" charset="0"/>
              <a:buChar char="•"/>
            </a:pPr>
            <a:r>
              <a:rPr lang="en-IN" sz="2500" dirty="0">
                <a:latin typeface="Nunito Sans" charset="0"/>
              </a:rPr>
              <a:t>   BCNF is the advance version of 3NF. It is stricter than 3NF.</a:t>
            </a:r>
          </a:p>
          <a:p>
            <a:endParaRPr lang="en-IN" sz="2500" dirty="0">
              <a:latin typeface="Nunito Sans" charset="0"/>
            </a:endParaRPr>
          </a:p>
          <a:p>
            <a:pPr>
              <a:buFont typeface="Arial" pitchFamily="34" charset="0"/>
              <a:buChar char="•"/>
            </a:pPr>
            <a:r>
              <a:rPr lang="en-IN" sz="2500" dirty="0">
                <a:latin typeface="Nunito Sans" charset="0"/>
              </a:rPr>
              <a:t>   A table is in BCNF if every functional dependency X → Y, X is the super key of the table.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3" name="Picture 2">
            <a:extLst>
              <a:ext uri="{FF2B5EF4-FFF2-40B4-BE49-F238E27FC236}">
                <a16:creationId xmlns:a16="http://schemas.microsoft.com/office/drawing/2014/main" id="{F17A7C3E-C5F1-43C1-94ED-4563B4C54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400" y="3325422"/>
            <a:ext cx="3243241" cy="297297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29EF0E1-F28C-42B4-AB5D-748CDF32A1F6}"/>
              </a:ext>
            </a:extLst>
          </p:cNvPr>
          <p:cNvGraphicFramePr>
            <a:graphicFrameLocks noGrp="1"/>
          </p:cNvGraphicFramePr>
          <p:nvPr>
            <p:extLst>
              <p:ext uri="{D42A27DB-BD31-4B8C-83A1-F6EECF244321}">
                <p14:modId xmlns:p14="http://schemas.microsoft.com/office/powerpoint/2010/main" val="2582057763"/>
              </p:ext>
            </p:extLst>
          </p:nvPr>
        </p:nvGraphicFramePr>
        <p:xfrm>
          <a:off x="457200" y="838200"/>
          <a:ext cx="10972800" cy="1828800"/>
        </p:xfrm>
        <a:graphic>
          <a:graphicData uri="http://schemas.openxmlformats.org/drawingml/2006/table">
            <a:tbl>
              <a:tblPr/>
              <a:tblGrid>
                <a:gridCol w="3657600">
                  <a:extLst>
                    <a:ext uri="{9D8B030D-6E8A-4147-A177-3AD203B41FA5}">
                      <a16:colId xmlns:a16="http://schemas.microsoft.com/office/drawing/2014/main" val="2947888941"/>
                    </a:ext>
                  </a:extLst>
                </a:gridCol>
                <a:gridCol w="3657600">
                  <a:extLst>
                    <a:ext uri="{9D8B030D-6E8A-4147-A177-3AD203B41FA5}">
                      <a16:colId xmlns:a16="http://schemas.microsoft.com/office/drawing/2014/main" val="3700183368"/>
                    </a:ext>
                  </a:extLst>
                </a:gridCol>
                <a:gridCol w="3657600">
                  <a:extLst>
                    <a:ext uri="{9D8B030D-6E8A-4147-A177-3AD203B41FA5}">
                      <a16:colId xmlns:a16="http://schemas.microsoft.com/office/drawing/2014/main" val="800562132"/>
                    </a:ext>
                  </a:extLst>
                </a:gridCol>
              </a:tblGrid>
              <a:tr h="0">
                <a:tc>
                  <a:txBody>
                    <a:bodyPr/>
                    <a:lstStyle/>
                    <a:p>
                      <a:r>
                        <a:rPr lang="en-IN"/>
                        <a:t>Student</a:t>
                      </a:r>
                    </a:p>
                  </a:txBody>
                  <a:tcPr anchor="ctr">
                    <a:lnL>
                      <a:noFill/>
                    </a:lnL>
                    <a:lnR>
                      <a:noFill/>
                    </a:lnR>
                    <a:lnT>
                      <a:noFill/>
                    </a:lnT>
                    <a:lnB>
                      <a:noFill/>
                    </a:lnB>
                  </a:tcPr>
                </a:tc>
                <a:tc>
                  <a:txBody>
                    <a:bodyPr/>
                    <a:lstStyle/>
                    <a:p>
                      <a:r>
                        <a:rPr lang="en-IN"/>
                        <a:t>Teacher</a:t>
                      </a:r>
                    </a:p>
                  </a:txBody>
                  <a:tcPr anchor="ctr">
                    <a:lnL>
                      <a:noFill/>
                    </a:lnL>
                    <a:lnR>
                      <a:noFill/>
                    </a:lnR>
                    <a:lnT>
                      <a:noFill/>
                    </a:lnT>
                    <a:lnB>
                      <a:noFill/>
                    </a:lnB>
                  </a:tcPr>
                </a:tc>
                <a:tc>
                  <a:txBody>
                    <a:bodyPr/>
                    <a:lstStyle/>
                    <a:p>
                      <a:r>
                        <a:rPr lang="en-IN"/>
                        <a:t>Subject</a:t>
                      </a:r>
                    </a:p>
                  </a:txBody>
                  <a:tcPr anchor="ctr">
                    <a:lnL>
                      <a:noFill/>
                    </a:lnL>
                    <a:lnR>
                      <a:noFill/>
                    </a:lnR>
                    <a:lnT>
                      <a:noFill/>
                    </a:lnT>
                    <a:lnB>
                      <a:noFill/>
                    </a:lnB>
                  </a:tcPr>
                </a:tc>
                <a:extLst>
                  <a:ext uri="{0D108BD9-81ED-4DB2-BD59-A6C34878D82A}">
                    <a16:rowId xmlns:a16="http://schemas.microsoft.com/office/drawing/2014/main" val="3041194006"/>
                  </a:ext>
                </a:extLst>
              </a:tr>
              <a:tr h="0">
                <a:tc>
                  <a:txBody>
                    <a:bodyPr/>
                    <a:lstStyle/>
                    <a:p>
                      <a:r>
                        <a:rPr lang="en-IN"/>
                        <a:t>Jhansi</a:t>
                      </a:r>
                    </a:p>
                  </a:txBody>
                  <a:tcPr anchor="ctr">
                    <a:lnL>
                      <a:noFill/>
                    </a:lnL>
                    <a:lnR>
                      <a:noFill/>
                    </a:lnR>
                    <a:lnT>
                      <a:noFill/>
                    </a:lnT>
                    <a:lnB>
                      <a:noFill/>
                    </a:lnB>
                  </a:tcPr>
                </a:tc>
                <a:tc>
                  <a:txBody>
                    <a:bodyPr/>
                    <a:lstStyle/>
                    <a:p>
                      <a:r>
                        <a:rPr lang="en-IN"/>
                        <a:t>P.Naresh</a:t>
                      </a:r>
                    </a:p>
                  </a:txBody>
                  <a:tcPr anchor="ctr">
                    <a:lnL>
                      <a:noFill/>
                    </a:lnL>
                    <a:lnR>
                      <a:noFill/>
                    </a:lnR>
                    <a:lnT>
                      <a:noFill/>
                    </a:lnT>
                    <a:lnB>
                      <a:noFill/>
                    </a:lnB>
                  </a:tcPr>
                </a:tc>
                <a:tc>
                  <a:txBody>
                    <a:bodyPr/>
                    <a:lstStyle/>
                    <a:p>
                      <a:r>
                        <a:rPr lang="en-IN"/>
                        <a:t>Database</a:t>
                      </a:r>
                    </a:p>
                  </a:txBody>
                  <a:tcPr anchor="ctr">
                    <a:lnL>
                      <a:noFill/>
                    </a:lnL>
                    <a:lnR>
                      <a:noFill/>
                    </a:lnR>
                    <a:lnT>
                      <a:noFill/>
                    </a:lnT>
                    <a:lnB>
                      <a:noFill/>
                    </a:lnB>
                  </a:tcPr>
                </a:tc>
                <a:extLst>
                  <a:ext uri="{0D108BD9-81ED-4DB2-BD59-A6C34878D82A}">
                    <a16:rowId xmlns:a16="http://schemas.microsoft.com/office/drawing/2014/main" val="412764764"/>
                  </a:ext>
                </a:extLst>
              </a:tr>
              <a:tr h="0">
                <a:tc>
                  <a:txBody>
                    <a:bodyPr/>
                    <a:lstStyle/>
                    <a:p>
                      <a:r>
                        <a:rPr lang="en-IN"/>
                        <a:t>jhansi</a:t>
                      </a:r>
                    </a:p>
                  </a:txBody>
                  <a:tcPr anchor="ctr">
                    <a:lnL>
                      <a:noFill/>
                    </a:lnL>
                    <a:lnR>
                      <a:noFill/>
                    </a:lnR>
                    <a:lnT>
                      <a:noFill/>
                    </a:lnT>
                    <a:lnB>
                      <a:noFill/>
                    </a:lnB>
                  </a:tcPr>
                </a:tc>
                <a:tc>
                  <a:txBody>
                    <a:bodyPr/>
                    <a:lstStyle/>
                    <a:p>
                      <a:r>
                        <a:rPr lang="en-IN"/>
                        <a:t>K.Das</a:t>
                      </a:r>
                    </a:p>
                  </a:txBody>
                  <a:tcPr anchor="ctr">
                    <a:lnL>
                      <a:noFill/>
                    </a:lnL>
                    <a:lnR>
                      <a:noFill/>
                    </a:lnR>
                    <a:lnT>
                      <a:noFill/>
                    </a:lnT>
                    <a:lnB>
                      <a:noFill/>
                    </a:lnB>
                  </a:tcPr>
                </a:tc>
                <a:tc>
                  <a:txBody>
                    <a:bodyPr/>
                    <a:lstStyle/>
                    <a:p>
                      <a:r>
                        <a:rPr lang="en-IN"/>
                        <a:t>C</a:t>
                      </a:r>
                    </a:p>
                  </a:txBody>
                  <a:tcPr anchor="ctr">
                    <a:lnL>
                      <a:noFill/>
                    </a:lnL>
                    <a:lnR>
                      <a:noFill/>
                    </a:lnR>
                    <a:lnT>
                      <a:noFill/>
                    </a:lnT>
                    <a:lnB>
                      <a:noFill/>
                    </a:lnB>
                  </a:tcPr>
                </a:tc>
                <a:extLst>
                  <a:ext uri="{0D108BD9-81ED-4DB2-BD59-A6C34878D82A}">
                    <a16:rowId xmlns:a16="http://schemas.microsoft.com/office/drawing/2014/main" val="1710713182"/>
                  </a:ext>
                </a:extLst>
              </a:tr>
              <a:tr h="0">
                <a:tc>
                  <a:txBody>
                    <a:bodyPr/>
                    <a:lstStyle/>
                    <a:p>
                      <a:r>
                        <a:rPr lang="en-IN"/>
                        <a:t>subbu</a:t>
                      </a:r>
                    </a:p>
                  </a:txBody>
                  <a:tcPr anchor="ctr">
                    <a:lnL>
                      <a:noFill/>
                    </a:lnL>
                    <a:lnR>
                      <a:noFill/>
                    </a:lnR>
                    <a:lnT>
                      <a:noFill/>
                    </a:lnT>
                    <a:lnB>
                      <a:noFill/>
                    </a:lnB>
                  </a:tcPr>
                </a:tc>
                <a:tc>
                  <a:txBody>
                    <a:bodyPr/>
                    <a:lstStyle/>
                    <a:p>
                      <a:r>
                        <a:rPr lang="en-IN"/>
                        <a:t>P.Naresh</a:t>
                      </a:r>
                    </a:p>
                  </a:txBody>
                  <a:tcPr anchor="ctr">
                    <a:lnL>
                      <a:noFill/>
                    </a:lnL>
                    <a:lnR>
                      <a:noFill/>
                    </a:lnR>
                    <a:lnT>
                      <a:noFill/>
                    </a:lnT>
                    <a:lnB>
                      <a:noFill/>
                    </a:lnB>
                  </a:tcPr>
                </a:tc>
                <a:tc>
                  <a:txBody>
                    <a:bodyPr/>
                    <a:lstStyle/>
                    <a:p>
                      <a:r>
                        <a:rPr lang="en-IN"/>
                        <a:t>Database</a:t>
                      </a:r>
                    </a:p>
                  </a:txBody>
                  <a:tcPr anchor="ctr">
                    <a:lnL>
                      <a:noFill/>
                    </a:lnL>
                    <a:lnR>
                      <a:noFill/>
                    </a:lnR>
                    <a:lnT>
                      <a:noFill/>
                    </a:lnT>
                    <a:lnB>
                      <a:noFill/>
                    </a:lnB>
                  </a:tcPr>
                </a:tc>
                <a:extLst>
                  <a:ext uri="{0D108BD9-81ED-4DB2-BD59-A6C34878D82A}">
                    <a16:rowId xmlns:a16="http://schemas.microsoft.com/office/drawing/2014/main" val="2065029743"/>
                  </a:ext>
                </a:extLst>
              </a:tr>
              <a:tr h="0">
                <a:tc>
                  <a:txBody>
                    <a:bodyPr/>
                    <a:lstStyle/>
                    <a:p>
                      <a:r>
                        <a:rPr lang="en-IN"/>
                        <a:t>subbu</a:t>
                      </a:r>
                    </a:p>
                  </a:txBody>
                  <a:tcPr anchor="ctr">
                    <a:lnL>
                      <a:noFill/>
                    </a:lnL>
                    <a:lnR>
                      <a:noFill/>
                    </a:lnR>
                    <a:lnT>
                      <a:noFill/>
                    </a:lnT>
                    <a:lnB>
                      <a:noFill/>
                    </a:lnB>
                  </a:tcPr>
                </a:tc>
                <a:tc>
                  <a:txBody>
                    <a:bodyPr/>
                    <a:lstStyle/>
                    <a:p>
                      <a:r>
                        <a:rPr lang="en-IN"/>
                        <a:t>R.Prasad</a:t>
                      </a:r>
                    </a:p>
                  </a:txBody>
                  <a:tcPr anchor="ctr">
                    <a:lnL>
                      <a:noFill/>
                    </a:lnL>
                    <a:lnR>
                      <a:noFill/>
                    </a:lnR>
                    <a:lnT>
                      <a:noFill/>
                    </a:lnT>
                    <a:lnB>
                      <a:noFill/>
                    </a:lnB>
                  </a:tcPr>
                </a:tc>
                <a:tc>
                  <a:txBody>
                    <a:bodyPr/>
                    <a:lstStyle/>
                    <a:p>
                      <a:r>
                        <a:rPr lang="en-IN" dirty="0"/>
                        <a:t>C</a:t>
                      </a:r>
                    </a:p>
                  </a:txBody>
                  <a:tcPr anchor="ctr">
                    <a:lnL>
                      <a:noFill/>
                    </a:lnL>
                    <a:lnR>
                      <a:noFill/>
                    </a:lnR>
                    <a:lnT>
                      <a:noFill/>
                    </a:lnT>
                    <a:lnB>
                      <a:noFill/>
                    </a:lnB>
                  </a:tcPr>
                </a:tc>
                <a:extLst>
                  <a:ext uri="{0D108BD9-81ED-4DB2-BD59-A6C34878D82A}">
                    <a16:rowId xmlns:a16="http://schemas.microsoft.com/office/drawing/2014/main" val="2006763992"/>
                  </a:ext>
                </a:extLst>
              </a:tr>
            </a:tbl>
          </a:graphicData>
        </a:graphic>
      </p:graphicFrame>
      <p:sp>
        <p:nvSpPr>
          <p:cNvPr id="5" name="Rectangle 1">
            <a:extLst>
              <a:ext uri="{FF2B5EF4-FFF2-40B4-BE49-F238E27FC236}">
                <a16:creationId xmlns:a16="http://schemas.microsoft.com/office/drawing/2014/main" id="{D8E9D136-7C89-49D9-AE2D-1E9BD1B9585D}"/>
              </a:ext>
            </a:extLst>
          </p:cNvPr>
          <p:cNvSpPr>
            <a:spLocks noChangeArrowheads="1"/>
          </p:cNvSpPr>
          <p:nvPr/>
        </p:nvSpPr>
        <p:spPr bwMode="auto">
          <a:xfrm>
            <a:off x="457200" y="3810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Consider a relation R with attributes (student, subject, teacher).</a:t>
            </a:r>
          </a:p>
        </p:txBody>
      </p:sp>
      <p:sp>
        <p:nvSpPr>
          <p:cNvPr id="7" name="TextBox 6">
            <a:extLst>
              <a:ext uri="{FF2B5EF4-FFF2-40B4-BE49-F238E27FC236}">
                <a16:creationId xmlns:a16="http://schemas.microsoft.com/office/drawing/2014/main" id="{5840970F-AC27-4A49-8665-2B196399DAE6}"/>
              </a:ext>
            </a:extLst>
          </p:cNvPr>
          <p:cNvSpPr txBox="1"/>
          <p:nvPr/>
        </p:nvSpPr>
        <p:spPr>
          <a:xfrm>
            <a:off x="762000" y="2939534"/>
            <a:ext cx="6324600" cy="369332"/>
          </a:xfrm>
          <a:prstGeom prst="rect">
            <a:avLst/>
          </a:prstGeom>
          <a:noFill/>
        </p:spPr>
        <p:txBody>
          <a:bodyPr wrap="square">
            <a:spAutoFit/>
          </a:bodyPr>
          <a:lstStyle/>
          <a:p>
            <a:r>
              <a:rPr lang="en-IN" b="1" dirty="0"/>
              <a:t>Decomposition for BCNF</a:t>
            </a:r>
          </a:p>
        </p:txBody>
      </p:sp>
      <p:graphicFrame>
        <p:nvGraphicFramePr>
          <p:cNvPr id="8" name="Table 7">
            <a:extLst>
              <a:ext uri="{FF2B5EF4-FFF2-40B4-BE49-F238E27FC236}">
                <a16:creationId xmlns:a16="http://schemas.microsoft.com/office/drawing/2014/main" id="{49AB7251-56A8-40EA-827D-D98E339A4CFA}"/>
              </a:ext>
            </a:extLst>
          </p:cNvPr>
          <p:cNvGraphicFramePr>
            <a:graphicFrameLocks noGrp="1"/>
          </p:cNvGraphicFramePr>
          <p:nvPr/>
        </p:nvGraphicFramePr>
        <p:xfrm>
          <a:off x="609600" y="3131661"/>
          <a:ext cx="10972800" cy="1463040"/>
        </p:xfrm>
        <a:graphic>
          <a:graphicData uri="http://schemas.openxmlformats.org/drawingml/2006/table">
            <a:tbl>
              <a:tblPr/>
              <a:tblGrid>
                <a:gridCol w="5486400">
                  <a:extLst>
                    <a:ext uri="{9D8B030D-6E8A-4147-A177-3AD203B41FA5}">
                      <a16:colId xmlns:a16="http://schemas.microsoft.com/office/drawing/2014/main" val="3329297452"/>
                    </a:ext>
                  </a:extLst>
                </a:gridCol>
                <a:gridCol w="5486400">
                  <a:extLst>
                    <a:ext uri="{9D8B030D-6E8A-4147-A177-3AD203B41FA5}">
                      <a16:colId xmlns:a16="http://schemas.microsoft.com/office/drawing/2014/main" val="3939988917"/>
                    </a:ext>
                  </a:extLst>
                </a:gridCol>
              </a:tblGrid>
              <a:tr h="0">
                <a:tc>
                  <a:txBody>
                    <a:bodyPr/>
                    <a:lstStyle/>
                    <a:p>
                      <a:r>
                        <a:rPr lang="en-IN"/>
                        <a:t>Teacher</a:t>
                      </a:r>
                    </a:p>
                  </a:txBody>
                  <a:tcPr anchor="ctr">
                    <a:lnL>
                      <a:noFill/>
                    </a:lnL>
                    <a:lnR>
                      <a:noFill/>
                    </a:lnR>
                    <a:lnT>
                      <a:noFill/>
                    </a:lnT>
                    <a:lnB>
                      <a:noFill/>
                    </a:lnB>
                  </a:tcPr>
                </a:tc>
                <a:tc>
                  <a:txBody>
                    <a:bodyPr/>
                    <a:lstStyle/>
                    <a:p>
                      <a:r>
                        <a:rPr lang="en-IN" dirty="0"/>
                        <a:t>Subject</a:t>
                      </a:r>
                    </a:p>
                  </a:txBody>
                  <a:tcPr anchor="ctr">
                    <a:lnL>
                      <a:noFill/>
                    </a:lnL>
                    <a:lnR>
                      <a:noFill/>
                    </a:lnR>
                    <a:lnT>
                      <a:noFill/>
                    </a:lnT>
                    <a:lnB>
                      <a:noFill/>
                    </a:lnB>
                  </a:tcPr>
                </a:tc>
                <a:extLst>
                  <a:ext uri="{0D108BD9-81ED-4DB2-BD59-A6C34878D82A}">
                    <a16:rowId xmlns:a16="http://schemas.microsoft.com/office/drawing/2014/main" val="2976414505"/>
                  </a:ext>
                </a:extLst>
              </a:tr>
              <a:tr h="0">
                <a:tc>
                  <a:txBody>
                    <a:bodyPr/>
                    <a:lstStyle/>
                    <a:p>
                      <a:r>
                        <a:rPr lang="en-IN"/>
                        <a:t>P.Naresh</a:t>
                      </a:r>
                    </a:p>
                  </a:txBody>
                  <a:tcPr anchor="ctr">
                    <a:lnL>
                      <a:noFill/>
                    </a:lnL>
                    <a:lnR>
                      <a:noFill/>
                    </a:lnR>
                    <a:lnT>
                      <a:noFill/>
                    </a:lnT>
                    <a:lnB>
                      <a:noFill/>
                    </a:lnB>
                  </a:tcPr>
                </a:tc>
                <a:tc>
                  <a:txBody>
                    <a:bodyPr/>
                    <a:lstStyle/>
                    <a:p>
                      <a:r>
                        <a:rPr lang="en-IN"/>
                        <a:t>database</a:t>
                      </a:r>
                    </a:p>
                  </a:txBody>
                  <a:tcPr anchor="ctr">
                    <a:lnL>
                      <a:noFill/>
                    </a:lnL>
                    <a:lnR>
                      <a:noFill/>
                    </a:lnR>
                    <a:lnT>
                      <a:noFill/>
                    </a:lnT>
                    <a:lnB>
                      <a:noFill/>
                    </a:lnB>
                  </a:tcPr>
                </a:tc>
                <a:extLst>
                  <a:ext uri="{0D108BD9-81ED-4DB2-BD59-A6C34878D82A}">
                    <a16:rowId xmlns:a16="http://schemas.microsoft.com/office/drawing/2014/main" val="1226013890"/>
                  </a:ext>
                </a:extLst>
              </a:tr>
              <a:tr h="0">
                <a:tc>
                  <a:txBody>
                    <a:bodyPr/>
                    <a:lstStyle/>
                    <a:p>
                      <a:r>
                        <a:rPr lang="en-IN"/>
                        <a:t>K.DAS</a:t>
                      </a:r>
                    </a:p>
                  </a:txBody>
                  <a:tcPr anchor="ctr">
                    <a:lnL>
                      <a:noFill/>
                    </a:lnL>
                    <a:lnR>
                      <a:noFill/>
                    </a:lnR>
                    <a:lnT>
                      <a:noFill/>
                    </a:lnT>
                    <a:lnB>
                      <a:noFill/>
                    </a:lnB>
                  </a:tcPr>
                </a:tc>
                <a:tc>
                  <a:txBody>
                    <a:bodyPr/>
                    <a:lstStyle/>
                    <a:p>
                      <a:r>
                        <a:rPr lang="en-IN"/>
                        <a:t>C</a:t>
                      </a:r>
                    </a:p>
                  </a:txBody>
                  <a:tcPr anchor="ctr">
                    <a:lnL>
                      <a:noFill/>
                    </a:lnL>
                    <a:lnR>
                      <a:noFill/>
                    </a:lnR>
                    <a:lnT>
                      <a:noFill/>
                    </a:lnT>
                    <a:lnB>
                      <a:noFill/>
                    </a:lnB>
                  </a:tcPr>
                </a:tc>
                <a:extLst>
                  <a:ext uri="{0D108BD9-81ED-4DB2-BD59-A6C34878D82A}">
                    <a16:rowId xmlns:a16="http://schemas.microsoft.com/office/drawing/2014/main" val="1768148153"/>
                  </a:ext>
                </a:extLst>
              </a:tr>
              <a:tr h="0">
                <a:tc>
                  <a:txBody>
                    <a:bodyPr/>
                    <a:lstStyle/>
                    <a:p>
                      <a:r>
                        <a:rPr lang="en-IN" dirty="0" err="1"/>
                        <a:t>R.Prasad</a:t>
                      </a:r>
                      <a:endParaRPr lang="en-IN" dirty="0"/>
                    </a:p>
                  </a:txBody>
                  <a:tcPr anchor="ctr">
                    <a:lnL>
                      <a:noFill/>
                    </a:lnL>
                    <a:lnR>
                      <a:noFill/>
                    </a:lnR>
                    <a:lnT>
                      <a:noFill/>
                    </a:lnT>
                    <a:lnB>
                      <a:noFill/>
                    </a:lnB>
                  </a:tcPr>
                </a:tc>
                <a:tc>
                  <a:txBody>
                    <a:bodyPr/>
                    <a:lstStyle/>
                    <a:p>
                      <a:r>
                        <a:rPr lang="en-IN" dirty="0"/>
                        <a:t>C</a:t>
                      </a:r>
                    </a:p>
                  </a:txBody>
                  <a:tcPr anchor="ctr">
                    <a:lnL>
                      <a:noFill/>
                    </a:lnL>
                    <a:lnR>
                      <a:noFill/>
                    </a:lnR>
                    <a:lnT>
                      <a:noFill/>
                    </a:lnT>
                    <a:lnB>
                      <a:noFill/>
                    </a:lnB>
                  </a:tcPr>
                </a:tc>
                <a:extLst>
                  <a:ext uri="{0D108BD9-81ED-4DB2-BD59-A6C34878D82A}">
                    <a16:rowId xmlns:a16="http://schemas.microsoft.com/office/drawing/2014/main" val="4164570785"/>
                  </a:ext>
                </a:extLst>
              </a:tr>
            </a:tbl>
          </a:graphicData>
        </a:graphic>
      </p:graphicFrame>
      <p:graphicFrame>
        <p:nvGraphicFramePr>
          <p:cNvPr id="9" name="Table 8">
            <a:extLst>
              <a:ext uri="{FF2B5EF4-FFF2-40B4-BE49-F238E27FC236}">
                <a16:creationId xmlns:a16="http://schemas.microsoft.com/office/drawing/2014/main" id="{58AC553D-1720-4B42-8124-20CBCF6A203B}"/>
              </a:ext>
            </a:extLst>
          </p:cNvPr>
          <p:cNvGraphicFramePr>
            <a:graphicFrameLocks noGrp="1"/>
          </p:cNvGraphicFramePr>
          <p:nvPr>
            <p:extLst>
              <p:ext uri="{D42A27DB-BD31-4B8C-83A1-F6EECF244321}">
                <p14:modId xmlns:p14="http://schemas.microsoft.com/office/powerpoint/2010/main" val="757589533"/>
              </p:ext>
            </p:extLst>
          </p:nvPr>
        </p:nvGraphicFramePr>
        <p:xfrm>
          <a:off x="590550" y="4833758"/>
          <a:ext cx="10972800" cy="1828800"/>
        </p:xfrm>
        <a:graphic>
          <a:graphicData uri="http://schemas.openxmlformats.org/drawingml/2006/table">
            <a:tbl>
              <a:tblPr/>
              <a:tblGrid>
                <a:gridCol w="5486400">
                  <a:extLst>
                    <a:ext uri="{9D8B030D-6E8A-4147-A177-3AD203B41FA5}">
                      <a16:colId xmlns:a16="http://schemas.microsoft.com/office/drawing/2014/main" val="1088584073"/>
                    </a:ext>
                  </a:extLst>
                </a:gridCol>
                <a:gridCol w="5486400">
                  <a:extLst>
                    <a:ext uri="{9D8B030D-6E8A-4147-A177-3AD203B41FA5}">
                      <a16:colId xmlns:a16="http://schemas.microsoft.com/office/drawing/2014/main" val="766321509"/>
                    </a:ext>
                  </a:extLst>
                </a:gridCol>
              </a:tblGrid>
              <a:tr h="0">
                <a:tc>
                  <a:txBody>
                    <a:bodyPr/>
                    <a:lstStyle/>
                    <a:p>
                      <a:r>
                        <a:rPr lang="en-IN"/>
                        <a:t>Student</a:t>
                      </a:r>
                    </a:p>
                  </a:txBody>
                  <a:tcPr anchor="ctr">
                    <a:lnL>
                      <a:noFill/>
                    </a:lnL>
                    <a:lnR>
                      <a:noFill/>
                    </a:lnR>
                    <a:lnT>
                      <a:noFill/>
                    </a:lnT>
                    <a:lnB>
                      <a:noFill/>
                    </a:lnB>
                  </a:tcPr>
                </a:tc>
                <a:tc>
                  <a:txBody>
                    <a:bodyPr/>
                    <a:lstStyle/>
                    <a:p>
                      <a:r>
                        <a:rPr lang="en-IN"/>
                        <a:t>Teacher</a:t>
                      </a:r>
                    </a:p>
                  </a:txBody>
                  <a:tcPr anchor="ctr">
                    <a:lnL>
                      <a:noFill/>
                    </a:lnL>
                    <a:lnR>
                      <a:noFill/>
                    </a:lnR>
                    <a:lnT>
                      <a:noFill/>
                    </a:lnT>
                    <a:lnB>
                      <a:noFill/>
                    </a:lnB>
                  </a:tcPr>
                </a:tc>
                <a:extLst>
                  <a:ext uri="{0D108BD9-81ED-4DB2-BD59-A6C34878D82A}">
                    <a16:rowId xmlns:a16="http://schemas.microsoft.com/office/drawing/2014/main" val="2172875672"/>
                  </a:ext>
                </a:extLst>
              </a:tr>
              <a:tr h="0">
                <a:tc>
                  <a:txBody>
                    <a:bodyPr/>
                    <a:lstStyle/>
                    <a:p>
                      <a:r>
                        <a:rPr lang="en-IN"/>
                        <a:t>Jhansi</a:t>
                      </a:r>
                    </a:p>
                  </a:txBody>
                  <a:tcPr anchor="ctr">
                    <a:lnL>
                      <a:noFill/>
                    </a:lnL>
                    <a:lnR>
                      <a:noFill/>
                    </a:lnR>
                    <a:lnT>
                      <a:noFill/>
                    </a:lnT>
                    <a:lnB>
                      <a:noFill/>
                    </a:lnB>
                  </a:tcPr>
                </a:tc>
                <a:tc>
                  <a:txBody>
                    <a:bodyPr/>
                    <a:lstStyle/>
                    <a:p>
                      <a:r>
                        <a:rPr lang="en-IN"/>
                        <a:t>P.Naresh</a:t>
                      </a:r>
                    </a:p>
                  </a:txBody>
                  <a:tcPr anchor="ctr">
                    <a:lnL>
                      <a:noFill/>
                    </a:lnL>
                    <a:lnR>
                      <a:noFill/>
                    </a:lnR>
                    <a:lnT>
                      <a:noFill/>
                    </a:lnT>
                    <a:lnB>
                      <a:noFill/>
                    </a:lnB>
                  </a:tcPr>
                </a:tc>
                <a:extLst>
                  <a:ext uri="{0D108BD9-81ED-4DB2-BD59-A6C34878D82A}">
                    <a16:rowId xmlns:a16="http://schemas.microsoft.com/office/drawing/2014/main" val="1234249338"/>
                  </a:ext>
                </a:extLst>
              </a:tr>
              <a:tr h="0">
                <a:tc>
                  <a:txBody>
                    <a:bodyPr/>
                    <a:lstStyle/>
                    <a:p>
                      <a:r>
                        <a:rPr lang="en-IN"/>
                        <a:t>Jhansi</a:t>
                      </a:r>
                    </a:p>
                  </a:txBody>
                  <a:tcPr anchor="ctr">
                    <a:lnL>
                      <a:noFill/>
                    </a:lnL>
                    <a:lnR>
                      <a:noFill/>
                    </a:lnR>
                    <a:lnT>
                      <a:noFill/>
                    </a:lnT>
                    <a:lnB>
                      <a:noFill/>
                    </a:lnB>
                  </a:tcPr>
                </a:tc>
                <a:tc>
                  <a:txBody>
                    <a:bodyPr/>
                    <a:lstStyle/>
                    <a:p>
                      <a:r>
                        <a:rPr lang="en-IN"/>
                        <a:t>K.Das</a:t>
                      </a:r>
                    </a:p>
                  </a:txBody>
                  <a:tcPr anchor="ctr">
                    <a:lnL>
                      <a:noFill/>
                    </a:lnL>
                    <a:lnR>
                      <a:noFill/>
                    </a:lnR>
                    <a:lnT>
                      <a:noFill/>
                    </a:lnT>
                    <a:lnB>
                      <a:noFill/>
                    </a:lnB>
                  </a:tcPr>
                </a:tc>
                <a:extLst>
                  <a:ext uri="{0D108BD9-81ED-4DB2-BD59-A6C34878D82A}">
                    <a16:rowId xmlns:a16="http://schemas.microsoft.com/office/drawing/2014/main" val="4149506538"/>
                  </a:ext>
                </a:extLst>
              </a:tr>
              <a:tr h="0">
                <a:tc>
                  <a:txBody>
                    <a:bodyPr/>
                    <a:lstStyle/>
                    <a:p>
                      <a:r>
                        <a:rPr lang="en-IN"/>
                        <a:t>Subbu</a:t>
                      </a:r>
                    </a:p>
                  </a:txBody>
                  <a:tcPr anchor="ctr">
                    <a:lnL>
                      <a:noFill/>
                    </a:lnL>
                    <a:lnR>
                      <a:noFill/>
                    </a:lnR>
                    <a:lnT>
                      <a:noFill/>
                    </a:lnT>
                    <a:lnB>
                      <a:noFill/>
                    </a:lnB>
                  </a:tcPr>
                </a:tc>
                <a:tc>
                  <a:txBody>
                    <a:bodyPr/>
                    <a:lstStyle/>
                    <a:p>
                      <a:r>
                        <a:rPr lang="en-IN"/>
                        <a:t>P.Naresh</a:t>
                      </a:r>
                    </a:p>
                  </a:txBody>
                  <a:tcPr anchor="ctr">
                    <a:lnL>
                      <a:noFill/>
                    </a:lnL>
                    <a:lnR>
                      <a:noFill/>
                    </a:lnR>
                    <a:lnT>
                      <a:noFill/>
                    </a:lnT>
                    <a:lnB>
                      <a:noFill/>
                    </a:lnB>
                  </a:tcPr>
                </a:tc>
                <a:extLst>
                  <a:ext uri="{0D108BD9-81ED-4DB2-BD59-A6C34878D82A}">
                    <a16:rowId xmlns:a16="http://schemas.microsoft.com/office/drawing/2014/main" val="2824910117"/>
                  </a:ext>
                </a:extLst>
              </a:tr>
              <a:tr h="0">
                <a:tc>
                  <a:txBody>
                    <a:bodyPr/>
                    <a:lstStyle/>
                    <a:p>
                      <a:r>
                        <a:rPr lang="en-IN"/>
                        <a:t>Subbu</a:t>
                      </a:r>
                    </a:p>
                  </a:txBody>
                  <a:tcPr anchor="ctr">
                    <a:lnL>
                      <a:noFill/>
                    </a:lnL>
                    <a:lnR>
                      <a:noFill/>
                    </a:lnR>
                    <a:lnT>
                      <a:noFill/>
                    </a:lnT>
                    <a:lnB>
                      <a:noFill/>
                    </a:lnB>
                  </a:tcPr>
                </a:tc>
                <a:tc>
                  <a:txBody>
                    <a:bodyPr/>
                    <a:lstStyle/>
                    <a:p>
                      <a:r>
                        <a:rPr lang="en-IN" dirty="0" err="1"/>
                        <a:t>R.Prasad</a:t>
                      </a:r>
                      <a:endParaRPr lang="en-IN" dirty="0"/>
                    </a:p>
                  </a:txBody>
                  <a:tcPr anchor="ctr">
                    <a:lnL>
                      <a:noFill/>
                    </a:lnL>
                    <a:lnR>
                      <a:noFill/>
                    </a:lnR>
                    <a:lnT>
                      <a:noFill/>
                    </a:lnT>
                    <a:lnB>
                      <a:noFill/>
                    </a:lnB>
                  </a:tcPr>
                </a:tc>
                <a:extLst>
                  <a:ext uri="{0D108BD9-81ED-4DB2-BD59-A6C34878D82A}">
                    <a16:rowId xmlns:a16="http://schemas.microsoft.com/office/drawing/2014/main" val="3001962498"/>
                  </a:ext>
                </a:extLst>
              </a:tr>
            </a:tbl>
          </a:graphicData>
        </a:graphic>
      </p:graphicFrame>
    </p:spTree>
    <p:extLst>
      <p:ext uri="{BB962C8B-B14F-4D97-AF65-F5344CB8AC3E}">
        <p14:creationId xmlns:p14="http://schemas.microsoft.com/office/powerpoint/2010/main" val="552120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784830"/>
          </a:xfrm>
          <a:prstGeom prst="rect">
            <a:avLst/>
          </a:prstGeom>
          <a:noFill/>
        </p:spPr>
        <p:txBody>
          <a:bodyPr wrap="square" rtlCol="0">
            <a:spAutoFit/>
          </a:bodyPr>
          <a:lstStyle/>
          <a:p>
            <a:r>
              <a:rPr lang="en-US" sz="4500" dirty="0">
                <a:latin typeface="Nunito Sans" charset="0"/>
              </a:rPr>
              <a:t>Fourth Normal Form</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4031873"/>
          </a:xfrm>
          <a:prstGeom prst="rect">
            <a:avLst/>
          </a:prstGeom>
          <a:noFill/>
        </p:spPr>
        <p:txBody>
          <a:bodyPr wrap="square" rtlCol="0">
            <a:spAutoFit/>
          </a:bodyPr>
          <a:lstStyle/>
          <a:p>
            <a:pPr algn="just">
              <a:buFont typeface="Arial" pitchFamily="34" charset="0"/>
              <a:buChar char="•"/>
            </a:pPr>
            <a:r>
              <a:rPr lang="en-IN" sz="2500" dirty="0">
                <a:latin typeface="Nunito Sans" charset="0"/>
              </a:rPr>
              <a:t>   A relation will be in 4NF if it is in Boyce </a:t>
            </a:r>
            <a:r>
              <a:rPr lang="en-IN" sz="2500" dirty="0" err="1">
                <a:latin typeface="Nunito Sans" charset="0"/>
              </a:rPr>
              <a:t>Codd</a:t>
            </a:r>
            <a:r>
              <a:rPr lang="en-IN" sz="2500" dirty="0">
                <a:latin typeface="Nunito Sans" charset="0"/>
              </a:rPr>
              <a:t> normal form and has no                                             multi-valued dependency.</a:t>
            </a:r>
          </a:p>
          <a:p>
            <a:pPr algn="just"/>
            <a:endParaRPr lang="en-IN" sz="2500" dirty="0">
              <a:latin typeface="Nunito Sans" charset="0"/>
            </a:endParaRPr>
          </a:p>
          <a:p>
            <a:pPr algn="just">
              <a:buFont typeface="Arial" pitchFamily="34" charset="0"/>
              <a:buChar char="•"/>
            </a:pPr>
            <a:r>
              <a:rPr lang="en-IN" sz="2500" dirty="0">
                <a:latin typeface="Nunito Sans" charset="0"/>
              </a:rPr>
              <a:t>   For a dependency A → B, if for a single value of A, multiple values of B exists, then the relation will be a multi-valued dependency.</a:t>
            </a:r>
          </a:p>
          <a:p>
            <a:pPr algn="just">
              <a:buFont typeface="Arial" pitchFamily="34" charset="0"/>
              <a:buChar char="•"/>
            </a:pPr>
            <a:endParaRPr lang="en-IN" sz="2500" dirty="0">
              <a:latin typeface="Nunito Sans" charset="0"/>
            </a:endParaRPr>
          </a:p>
          <a:p>
            <a:pPr algn="just">
              <a:buFont typeface="Arial" pitchFamily="34" charset="0"/>
              <a:buChar char="•"/>
            </a:pPr>
            <a:r>
              <a:rPr lang="en-IN" sz="2500" dirty="0">
                <a:latin typeface="Nunito Sans" charset="0"/>
              </a:rPr>
              <a:t>Note</a:t>
            </a:r>
          </a:p>
          <a:p>
            <a:pPr>
              <a:buFont typeface="+mj-lt"/>
              <a:buAutoNum type="arabicPeriod"/>
            </a:pPr>
            <a:r>
              <a:rPr lang="en-US" sz="2800" dirty="0"/>
              <a:t>It should be in the Boyce-Codd Normal Form (BCNF).</a:t>
            </a:r>
          </a:p>
          <a:p>
            <a:pPr>
              <a:buFont typeface="+mj-lt"/>
              <a:buAutoNum type="arabicPeriod"/>
            </a:pPr>
            <a:r>
              <a:rPr lang="en-US" sz="2800" dirty="0"/>
              <a:t>the table should not have any Multi-valued Dependency.</a:t>
            </a:r>
          </a:p>
          <a:p>
            <a:pPr algn="just">
              <a:buFont typeface="Arial" pitchFamily="34" charset="0"/>
              <a:buChar char="•"/>
            </a:pPr>
            <a:endParaRPr lang="en-IN" sz="2500" dirty="0">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E7C8DE0-B31B-418B-B66B-C72C37ACA3AA}"/>
              </a:ext>
            </a:extLst>
          </p:cNvPr>
          <p:cNvGraphicFramePr>
            <a:graphicFrameLocks noGrp="1"/>
          </p:cNvGraphicFramePr>
          <p:nvPr>
            <p:extLst>
              <p:ext uri="{D42A27DB-BD31-4B8C-83A1-F6EECF244321}">
                <p14:modId xmlns:p14="http://schemas.microsoft.com/office/powerpoint/2010/main" val="1140649175"/>
              </p:ext>
            </p:extLst>
          </p:nvPr>
        </p:nvGraphicFramePr>
        <p:xfrm>
          <a:off x="457200" y="457200"/>
          <a:ext cx="6172200" cy="1828800"/>
        </p:xfrm>
        <a:graphic>
          <a:graphicData uri="http://schemas.openxmlformats.org/drawingml/2006/table">
            <a:tbl>
              <a:tblPr/>
              <a:tblGrid>
                <a:gridCol w="2057400">
                  <a:extLst>
                    <a:ext uri="{9D8B030D-6E8A-4147-A177-3AD203B41FA5}">
                      <a16:colId xmlns:a16="http://schemas.microsoft.com/office/drawing/2014/main" val="2511387805"/>
                    </a:ext>
                  </a:extLst>
                </a:gridCol>
                <a:gridCol w="2057400">
                  <a:extLst>
                    <a:ext uri="{9D8B030D-6E8A-4147-A177-3AD203B41FA5}">
                      <a16:colId xmlns:a16="http://schemas.microsoft.com/office/drawing/2014/main" val="1523584677"/>
                    </a:ext>
                  </a:extLst>
                </a:gridCol>
                <a:gridCol w="2057400">
                  <a:extLst>
                    <a:ext uri="{9D8B030D-6E8A-4147-A177-3AD203B41FA5}">
                      <a16:colId xmlns:a16="http://schemas.microsoft.com/office/drawing/2014/main" val="624829286"/>
                    </a:ext>
                  </a:extLst>
                </a:gridCol>
              </a:tblGrid>
              <a:tr h="0">
                <a:tc>
                  <a:txBody>
                    <a:bodyPr/>
                    <a:lstStyle/>
                    <a:p>
                      <a:r>
                        <a:rPr lang="en-IN"/>
                        <a:t>s_id</a:t>
                      </a:r>
                    </a:p>
                  </a:txBody>
                  <a:tcPr anchor="ctr">
                    <a:lnL>
                      <a:noFill/>
                    </a:lnL>
                    <a:lnR>
                      <a:noFill/>
                    </a:lnR>
                    <a:lnT>
                      <a:noFill/>
                    </a:lnT>
                    <a:lnB>
                      <a:noFill/>
                    </a:lnB>
                  </a:tcPr>
                </a:tc>
                <a:tc>
                  <a:txBody>
                    <a:bodyPr/>
                    <a:lstStyle/>
                    <a:p>
                      <a:r>
                        <a:rPr lang="en-IN"/>
                        <a:t>course</a:t>
                      </a:r>
                    </a:p>
                  </a:txBody>
                  <a:tcPr anchor="ctr">
                    <a:lnL>
                      <a:noFill/>
                    </a:lnL>
                    <a:lnR>
                      <a:noFill/>
                    </a:lnR>
                    <a:lnT>
                      <a:noFill/>
                    </a:lnT>
                    <a:lnB>
                      <a:noFill/>
                    </a:lnB>
                  </a:tcPr>
                </a:tc>
                <a:tc>
                  <a:txBody>
                    <a:bodyPr/>
                    <a:lstStyle/>
                    <a:p>
                      <a:r>
                        <a:rPr lang="en-IN"/>
                        <a:t>hobby</a:t>
                      </a:r>
                    </a:p>
                  </a:txBody>
                  <a:tcPr anchor="ctr">
                    <a:lnL>
                      <a:noFill/>
                    </a:lnL>
                    <a:lnR>
                      <a:noFill/>
                    </a:lnR>
                    <a:lnT>
                      <a:noFill/>
                    </a:lnT>
                    <a:lnB>
                      <a:noFill/>
                    </a:lnB>
                  </a:tcPr>
                </a:tc>
                <a:extLst>
                  <a:ext uri="{0D108BD9-81ED-4DB2-BD59-A6C34878D82A}">
                    <a16:rowId xmlns:a16="http://schemas.microsoft.com/office/drawing/2014/main" val="625464686"/>
                  </a:ext>
                </a:extLst>
              </a:tr>
              <a:tr h="0">
                <a:tc>
                  <a:txBody>
                    <a:bodyPr/>
                    <a:lstStyle/>
                    <a:p>
                      <a:r>
                        <a:rPr lang="en-IN"/>
                        <a:t>1</a:t>
                      </a:r>
                    </a:p>
                  </a:txBody>
                  <a:tcPr anchor="ctr">
                    <a:lnL>
                      <a:noFill/>
                    </a:lnL>
                    <a:lnR>
                      <a:noFill/>
                    </a:lnR>
                    <a:lnT>
                      <a:noFill/>
                    </a:lnT>
                    <a:lnB>
                      <a:noFill/>
                    </a:lnB>
                  </a:tcPr>
                </a:tc>
                <a:tc>
                  <a:txBody>
                    <a:bodyPr/>
                    <a:lstStyle/>
                    <a:p>
                      <a:r>
                        <a:rPr lang="en-IN"/>
                        <a:t>Science</a:t>
                      </a:r>
                    </a:p>
                  </a:txBody>
                  <a:tcPr anchor="ctr">
                    <a:lnL>
                      <a:noFill/>
                    </a:lnL>
                    <a:lnR>
                      <a:noFill/>
                    </a:lnR>
                    <a:lnT>
                      <a:noFill/>
                    </a:lnT>
                    <a:lnB>
                      <a:noFill/>
                    </a:lnB>
                  </a:tcPr>
                </a:tc>
                <a:tc>
                  <a:txBody>
                    <a:bodyPr/>
                    <a:lstStyle/>
                    <a:p>
                      <a:r>
                        <a:rPr lang="en-IN"/>
                        <a:t>Cricket</a:t>
                      </a:r>
                    </a:p>
                  </a:txBody>
                  <a:tcPr anchor="ctr">
                    <a:lnL>
                      <a:noFill/>
                    </a:lnL>
                    <a:lnR>
                      <a:noFill/>
                    </a:lnR>
                    <a:lnT>
                      <a:noFill/>
                    </a:lnT>
                    <a:lnB>
                      <a:noFill/>
                    </a:lnB>
                  </a:tcPr>
                </a:tc>
                <a:extLst>
                  <a:ext uri="{0D108BD9-81ED-4DB2-BD59-A6C34878D82A}">
                    <a16:rowId xmlns:a16="http://schemas.microsoft.com/office/drawing/2014/main" val="1881889390"/>
                  </a:ext>
                </a:extLst>
              </a:tr>
              <a:tr h="0">
                <a:tc>
                  <a:txBody>
                    <a:bodyPr/>
                    <a:lstStyle/>
                    <a:p>
                      <a:r>
                        <a:rPr lang="en-IN"/>
                        <a:t>1</a:t>
                      </a:r>
                    </a:p>
                  </a:txBody>
                  <a:tcPr anchor="ctr">
                    <a:lnL>
                      <a:noFill/>
                    </a:lnL>
                    <a:lnR>
                      <a:noFill/>
                    </a:lnR>
                    <a:lnT>
                      <a:noFill/>
                    </a:lnT>
                    <a:lnB>
                      <a:noFill/>
                    </a:lnB>
                  </a:tcPr>
                </a:tc>
                <a:tc>
                  <a:txBody>
                    <a:bodyPr/>
                    <a:lstStyle/>
                    <a:p>
                      <a:r>
                        <a:rPr lang="en-IN"/>
                        <a:t>Maths</a:t>
                      </a:r>
                    </a:p>
                  </a:txBody>
                  <a:tcPr anchor="ctr">
                    <a:lnL>
                      <a:noFill/>
                    </a:lnL>
                    <a:lnR>
                      <a:noFill/>
                    </a:lnR>
                    <a:lnT>
                      <a:noFill/>
                    </a:lnT>
                    <a:lnB>
                      <a:noFill/>
                    </a:lnB>
                  </a:tcPr>
                </a:tc>
                <a:tc>
                  <a:txBody>
                    <a:bodyPr/>
                    <a:lstStyle/>
                    <a:p>
                      <a:r>
                        <a:rPr lang="en-IN"/>
                        <a:t>Hockey</a:t>
                      </a:r>
                    </a:p>
                  </a:txBody>
                  <a:tcPr anchor="ctr">
                    <a:lnL>
                      <a:noFill/>
                    </a:lnL>
                    <a:lnR>
                      <a:noFill/>
                    </a:lnR>
                    <a:lnT>
                      <a:noFill/>
                    </a:lnT>
                    <a:lnB>
                      <a:noFill/>
                    </a:lnB>
                  </a:tcPr>
                </a:tc>
                <a:extLst>
                  <a:ext uri="{0D108BD9-81ED-4DB2-BD59-A6C34878D82A}">
                    <a16:rowId xmlns:a16="http://schemas.microsoft.com/office/drawing/2014/main" val="501266147"/>
                  </a:ext>
                </a:extLst>
              </a:tr>
              <a:tr h="0">
                <a:tc>
                  <a:txBody>
                    <a:bodyPr/>
                    <a:lstStyle/>
                    <a:p>
                      <a:r>
                        <a:rPr lang="en-IN"/>
                        <a:t>1</a:t>
                      </a:r>
                    </a:p>
                  </a:txBody>
                  <a:tcPr anchor="ctr">
                    <a:lnL>
                      <a:noFill/>
                    </a:lnL>
                    <a:lnR>
                      <a:noFill/>
                    </a:lnR>
                    <a:lnT>
                      <a:noFill/>
                    </a:lnT>
                    <a:lnB>
                      <a:noFill/>
                    </a:lnB>
                  </a:tcPr>
                </a:tc>
                <a:tc>
                  <a:txBody>
                    <a:bodyPr/>
                    <a:lstStyle/>
                    <a:p>
                      <a:r>
                        <a:rPr lang="en-IN"/>
                        <a:t>Science</a:t>
                      </a:r>
                    </a:p>
                  </a:txBody>
                  <a:tcPr anchor="ctr">
                    <a:lnL>
                      <a:noFill/>
                    </a:lnL>
                    <a:lnR>
                      <a:noFill/>
                    </a:lnR>
                    <a:lnT>
                      <a:noFill/>
                    </a:lnT>
                    <a:lnB>
                      <a:noFill/>
                    </a:lnB>
                  </a:tcPr>
                </a:tc>
                <a:tc>
                  <a:txBody>
                    <a:bodyPr/>
                    <a:lstStyle/>
                    <a:p>
                      <a:r>
                        <a:rPr lang="en-IN"/>
                        <a:t>Hockey</a:t>
                      </a:r>
                    </a:p>
                  </a:txBody>
                  <a:tcPr anchor="ctr">
                    <a:lnL>
                      <a:noFill/>
                    </a:lnL>
                    <a:lnR>
                      <a:noFill/>
                    </a:lnR>
                    <a:lnT>
                      <a:noFill/>
                    </a:lnT>
                    <a:lnB>
                      <a:noFill/>
                    </a:lnB>
                  </a:tcPr>
                </a:tc>
                <a:extLst>
                  <a:ext uri="{0D108BD9-81ED-4DB2-BD59-A6C34878D82A}">
                    <a16:rowId xmlns:a16="http://schemas.microsoft.com/office/drawing/2014/main" val="439615336"/>
                  </a:ext>
                </a:extLst>
              </a:tr>
              <a:tr h="0">
                <a:tc>
                  <a:txBody>
                    <a:bodyPr/>
                    <a:lstStyle/>
                    <a:p>
                      <a:r>
                        <a:rPr lang="en-IN"/>
                        <a:t>1</a:t>
                      </a:r>
                    </a:p>
                  </a:txBody>
                  <a:tcPr anchor="ctr">
                    <a:lnL>
                      <a:noFill/>
                    </a:lnL>
                    <a:lnR>
                      <a:noFill/>
                    </a:lnR>
                    <a:lnT>
                      <a:noFill/>
                    </a:lnT>
                    <a:lnB>
                      <a:noFill/>
                    </a:lnB>
                  </a:tcPr>
                </a:tc>
                <a:tc>
                  <a:txBody>
                    <a:bodyPr/>
                    <a:lstStyle/>
                    <a:p>
                      <a:r>
                        <a:rPr lang="en-IN"/>
                        <a:t>Maths</a:t>
                      </a:r>
                    </a:p>
                  </a:txBody>
                  <a:tcPr anchor="ctr">
                    <a:lnL>
                      <a:noFill/>
                    </a:lnL>
                    <a:lnR>
                      <a:noFill/>
                    </a:lnR>
                    <a:lnT>
                      <a:noFill/>
                    </a:lnT>
                    <a:lnB>
                      <a:noFill/>
                    </a:lnB>
                  </a:tcPr>
                </a:tc>
                <a:tc>
                  <a:txBody>
                    <a:bodyPr/>
                    <a:lstStyle/>
                    <a:p>
                      <a:r>
                        <a:rPr lang="en-IN" dirty="0"/>
                        <a:t>Cricket</a:t>
                      </a:r>
                    </a:p>
                  </a:txBody>
                  <a:tcPr anchor="ctr">
                    <a:lnL>
                      <a:noFill/>
                    </a:lnL>
                    <a:lnR>
                      <a:noFill/>
                    </a:lnR>
                    <a:lnT>
                      <a:noFill/>
                    </a:lnT>
                    <a:lnB>
                      <a:noFill/>
                    </a:lnB>
                  </a:tcPr>
                </a:tc>
                <a:extLst>
                  <a:ext uri="{0D108BD9-81ED-4DB2-BD59-A6C34878D82A}">
                    <a16:rowId xmlns:a16="http://schemas.microsoft.com/office/drawing/2014/main" val="2674467418"/>
                  </a:ext>
                </a:extLst>
              </a:tr>
            </a:tbl>
          </a:graphicData>
        </a:graphic>
      </p:graphicFrame>
      <p:graphicFrame>
        <p:nvGraphicFramePr>
          <p:cNvPr id="5" name="Table 4">
            <a:extLst>
              <a:ext uri="{FF2B5EF4-FFF2-40B4-BE49-F238E27FC236}">
                <a16:creationId xmlns:a16="http://schemas.microsoft.com/office/drawing/2014/main" id="{641F49D9-66E6-4E47-892F-DB34F287278D}"/>
              </a:ext>
            </a:extLst>
          </p:cNvPr>
          <p:cNvGraphicFramePr>
            <a:graphicFrameLocks noGrp="1"/>
          </p:cNvGraphicFramePr>
          <p:nvPr/>
        </p:nvGraphicFramePr>
        <p:xfrm>
          <a:off x="609600" y="2948781"/>
          <a:ext cx="10972800" cy="1828800"/>
        </p:xfrm>
        <a:graphic>
          <a:graphicData uri="http://schemas.openxmlformats.org/drawingml/2006/table">
            <a:tbl>
              <a:tblPr/>
              <a:tblGrid>
                <a:gridCol w="5486400">
                  <a:extLst>
                    <a:ext uri="{9D8B030D-6E8A-4147-A177-3AD203B41FA5}">
                      <a16:colId xmlns:a16="http://schemas.microsoft.com/office/drawing/2014/main" val="2774518740"/>
                    </a:ext>
                  </a:extLst>
                </a:gridCol>
                <a:gridCol w="5486400">
                  <a:extLst>
                    <a:ext uri="{9D8B030D-6E8A-4147-A177-3AD203B41FA5}">
                      <a16:colId xmlns:a16="http://schemas.microsoft.com/office/drawing/2014/main" val="387377153"/>
                    </a:ext>
                  </a:extLst>
                </a:gridCol>
              </a:tblGrid>
              <a:tr h="0">
                <a:tc>
                  <a:txBody>
                    <a:bodyPr/>
                    <a:lstStyle/>
                    <a:p>
                      <a:r>
                        <a:rPr lang="en-IN"/>
                        <a:t>s_id</a:t>
                      </a:r>
                    </a:p>
                  </a:txBody>
                  <a:tcPr anchor="ctr">
                    <a:lnL>
                      <a:noFill/>
                    </a:lnL>
                    <a:lnR>
                      <a:noFill/>
                    </a:lnR>
                    <a:lnT>
                      <a:noFill/>
                    </a:lnT>
                    <a:lnB>
                      <a:noFill/>
                    </a:lnB>
                  </a:tcPr>
                </a:tc>
                <a:tc>
                  <a:txBody>
                    <a:bodyPr/>
                    <a:lstStyle/>
                    <a:p>
                      <a:r>
                        <a:rPr lang="en-IN"/>
                        <a:t>course</a:t>
                      </a:r>
                    </a:p>
                  </a:txBody>
                  <a:tcPr anchor="ctr">
                    <a:lnL>
                      <a:noFill/>
                    </a:lnL>
                    <a:lnR>
                      <a:noFill/>
                    </a:lnR>
                    <a:lnT>
                      <a:noFill/>
                    </a:lnT>
                    <a:lnB>
                      <a:noFill/>
                    </a:lnB>
                  </a:tcPr>
                </a:tc>
                <a:extLst>
                  <a:ext uri="{0D108BD9-81ED-4DB2-BD59-A6C34878D82A}">
                    <a16:rowId xmlns:a16="http://schemas.microsoft.com/office/drawing/2014/main" val="1437006480"/>
                  </a:ext>
                </a:extLst>
              </a:tr>
              <a:tr h="0">
                <a:tc>
                  <a:txBody>
                    <a:bodyPr/>
                    <a:lstStyle/>
                    <a:p>
                      <a:r>
                        <a:rPr lang="en-IN"/>
                        <a:t>1</a:t>
                      </a:r>
                    </a:p>
                  </a:txBody>
                  <a:tcPr anchor="ctr">
                    <a:lnL>
                      <a:noFill/>
                    </a:lnL>
                    <a:lnR>
                      <a:noFill/>
                    </a:lnR>
                    <a:lnT>
                      <a:noFill/>
                    </a:lnT>
                    <a:lnB>
                      <a:noFill/>
                    </a:lnB>
                  </a:tcPr>
                </a:tc>
                <a:tc>
                  <a:txBody>
                    <a:bodyPr/>
                    <a:lstStyle/>
                    <a:p>
                      <a:r>
                        <a:rPr lang="en-IN"/>
                        <a:t>Science</a:t>
                      </a:r>
                    </a:p>
                  </a:txBody>
                  <a:tcPr anchor="ctr">
                    <a:lnL>
                      <a:noFill/>
                    </a:lnL>
                    <a:lnR>
                      <a:noFill/>
                    </a:lnR>
                    <a:lnT>
                      <a:noFill/>
                    </a:lnT>
                    <a:lnB>
                      <a:noFill/>
                    </a:lnB>
                  </a:tcPr>
                </a:tc>
                <a:extLst>
                  <a:ext uri="{0D108BD9-81ED-4DB2-BD59-A6C34878D82A}">
                    <a16:rowId xmlns:a16="http://schemas.microsoft.com/office/drawing/2014/main" val="2998859710"/>
                  </a:ext>
                </a:extLst>
              </a:tr>
              <a:tr h="0">
                <a:tc>
                  <a:txBody>
                    <a:bodyPr/>
                    <a:lstStyle/>
                    <a:p>
                      <a:r>
                        <a:rPr lang="en-IN"/>
                        <a:t>1</a:t>
                      </a:r>
                    </a:p>
                  </a:txBody>
                  <a:tcPr anchor="ctr">
                    <a:lnL>
                      <a:noFill/>
                    </a:lnL>
                    <a:lnR>
                      <a:noFill/>
                    </a:lnR>
                    <a:lnT>
                      <a:noFill/>
                    </a:lnT>
                    <a:lnB>
                      <a:noFill/>
                    </a:lnB>
                  </a:tcPr>
                </a:tc>
                <a:tc>
                  <a:txBody>
                    <a:bodyPr/>
                    <a:lstStyle/>
                    <a:p>
                      <a:r>
                        <a:rPr lang="en-IN" dirty="0"/>
                        <a:t>Maths</a:t>
                      </a:r>
                    </a:p>
                  </a:txBody>
                  <a:tcPr anchor="ctr">
                    <a:lnL>
                      <a:noFill/>
                    </a:lnL>
                    <a:lnR>
                      <a:noFill/>
                    </a:lnR>
                    <a:lnT>
                      <a:noFill/>
                    </a:lnT>
                    <a:lnB>
                      <a:noFill/>
                    </a:lnB>
                  </a:tcPr>
                </a:tc>
                <a:extLst>
                  <a:ext uri="{0D108BD9-81ED-4DB2-BD59-A6C34878D82A}">
                    <a16:rowId xmlns:a16="http://schemas.microsoft.com/office/drawing/2014/main" val="83015516"/>
                  </a:ext>
                </a:extLst>
              </a:tr>
              <a:tr h="0">
                <a:tc>
                  <a:txBody>
                    <a:bodyPr/>
                    <a:lstStyle/>
                    <a:p>
                      <a:r>
                        <a:rPr lang="en-IN"/>
                        <a:t>2</a:t>
                      </a:r>
                    </a:p>
                  </a:txBody>
                  <a:tcPr anchor="ctr">
                    <a:lnL>
                      <a:noFill/>
                    </a:lnL>
                    <a:lnR>
                      <a:noFill/>
                    </a:lnR>
                    <a:lnT>
                      <a:noFill/>
                    </a:lnT>
                    <a:lnB>
                      <a:noFill/>
                    </a:lnB>
                  </a:tcPr>
                </a:tc>
                <a:tc>
                  <a:txBody>
                    <a:bodyPr/>
                    <a:lstStyle/>
                    <a:p>
                      <a:r>
                        <a:rPr lang="en-IN"/>
                        <a:t>C#</a:t>
                      </a:r>
                    </a:p>
                  </a:txBody>
                  <a:tcPr anchor="ctr">
                    <a:lnL>
                      <a:noFill/>
                    </a:lnL>
                    <a:lnR>
                      <a:noFill/>
                    </a:lnR>
                    <a:lnT>
                      <a:noFill/>
                    </a:lnT>
                    <a:lnB>
                      <a:noFill/>
                    </a:lnB>
                  </a:tcPr>
                </a:tc>
                <a:extLst>
                  <a:ext uri="{0D108BD9-81ED-4DB2-BD59-A6C34878D82A}">
                    <a16:rowId xmlns:a16="http://schemas.microsoft.com/office/drawing/2014/main" val="2273147622"/>
                  </a:ext>
                </a:extLst>
              </a:tr>
              <a:tr h="0">
                <a:tc>
                  <a:txBody>
                    <a:bodyPr/>
                    <a:lstStyle/>
                    <a:p>
                      <a:r>
                        <a:rPr lang="en-IN" dirty="0"/>
                        <a:t>2</a:t>
                      </a:r>
                    </a:p>
                  </a:txBody>
                  <a:tcPr anchor="ctr">
                    <a:lnL>
                      <a:noFill/>
                    </a:lnL>
                    <a:lnR>
                      <a:noFill/>
                    </a:lnR>
                    <a:lnT>
                      <a:noFill/>
                    </a:lnT>
                    <a:lnB>
                      <a:noFill/>
                    </a:lnB>
                  </a:tcPr>
                </a:tc>
                <a:tc>
                  <a:txBody>
                    <a:bodyPr/>
                    <a:lstStyle/>
                    <a:p>
                      <a:r>
                        <a:rPr lang="en-IN" dirty="0" err="1"/>
                        <a:t>Php</a:t>
                      </a:r>
                      <a:endParaRPr lang="en-IN" dirty="0"/>
                    </a:p>
                  </a:txBody>
                  <a:tcPr anchor="ctr">
                    <a:lnL>
                      <a:noFill/>
                    </a:lnL>
                    <a:lnR>
                      <a:noFill/>
                    </a:lnR>
                    <a:lnT>
                      <a:noFill/>
                    </a:lnT>
                    <a:lnB>
                      <a:noFill/>
                    </a:lnB>
                  </a:tcPr>
                </a:tc>
                <a:extLst>
                  <a:ext uri="{0D108BD9-81ED-4DB2-BD59-A6C34878D82A}">
                    <a16:rowId xmlns:a16="http://schemas.microsoft.com/office/drawing/2014/main" val="4114540828"/>
                  </a:ext>
                </a:extLst>
              </a:tr>
            </a:tbl>
          </a:graphicData>
        </a:graphic>
      </p:graphicFrame>
      <p:graphicFrame>
        <p:nvGraphicFramePr>
          <p:cNvPr id="6" name="Table 5">
            <a:extLst>
              <a:ext uri="{FF2B5EF4-FFF2-40B4-BE49-F238E27FC236}">
                <a16:creationId xmlns:a16="http://schemas.microsoft.com/office/drawing/2014/main" id="{19E3FC3A-774C-4EBE-A5D6-F170DB621F45}"/>
              </a:ext>
            </a:extLst>
          </p:cNvPr>
          <p:cNvGraphicFramePr>
            <a:graphicFrameLocks noGrp="1"/>
          </p:cNvGraphicFramePr>
          <p:nvPr>
            <p:extLst>
              <p:ext uri="{D42A27DB-BD31-4B8C-83A1-F6EECF244321}">
                <p14:modId xmlns:p14="http://schemas.microsoft.com/office/powerpoint/2010/main" val="1242036487"/>
              </p:ext>
            </p:extLst>
          </p:nvPr>
        </p:nvGraphicFramePr>
        <p:xfrm>
          <a:off x="609600" y="5006181"/>
          <a:ext cx="10972800" cy="1828800"/>
        </p:xfrm>
        <a:graphic>
          <a:graphicData uri="http://schemas.openxmlformats.org/drawingml/2006/table">
            <a:tbl>
              <a:tblPr/>
              <a:tblGrid>
                <a:gridCol w="5486400">
                  <a:extLst>
                    <a:ext uri="{9D8B030D-6E8A-4147-A177-3AD203B41FA5}">
                      <a16:colId xmlns:a16="http://schemas.microsoft.com/office/drawing/2014/main" val="2501808774"/>
                    </a:ext>
                  </a:extLst>
                </a:gridCol>
                <a:gridCol w="5486400">
                  <a:extLst>
                    <a:ext uri="{9D8B030D-6E8A-4147-A177-3AD203B41FA5}">
                      <a16:colId xmlns:a16="http://schemas.microsoft.com/office/drawing/2014/main" val="1230088293"/>
                    </a:ext>
                  </a:extLst>
                </a:gridCol>
              </a:tblGrid>
              <a:tr h="0">
                <a:tc>
                  <a:txBody>
                    <a:bodyPr/>
                    <a:lstStyle/>
                    <a:p>
                      <a:r>
                        <a:rPr lang="en-IN"/>
                        <a:t>s_id</a:t>
                      </a:r>
                    </a:p>
                  </a:txBody>
                  <a:tcPr anchor="ctr">
                    <a:lnL>
                      <a:noFill/>
                    </a:lnL>
                    <a:lnR>
                      <a:noFill/>
                    </a:lnR>
                    <a:lnT>
                      <a:noFill/>
                    </a:lnT>
                    <a:lnB>
                      <a:noFill/>
                    </a:lnB>
                  </a:tcPr>
                </a:tc>
                <a:tc>
                  <a:txBody>
                    <a:bodyPr/>
                    <a:lstStyle/>
                    <a:p>
                      <a:r>
                        <a:rPr lang="en-IN"/>
                        <a:t>hobby</a:t>
                      </a:r>
                    </a:p>
                  </a:txBody>
                  <a:tcPr anchor="ctr">
                    <a:lnL>
                      <a:noFill/>
                    </a:lnL>
                    <a:lnR>
                      <a:noFill/>
                    </a:lnR>
                    <a:lnT>
                      <a:noFill/>
                    </a:lnT>
                    <a:lnB>
                      <a:noFill/>
                    </a:lnB>
                  </a:tcPr>
                </a:tc>
                <a:extLst>
                  <a:ext uri="{0D108BD9-81ED-4DB2-BD59-A6C34878D82A}">
                    <a16:rowId xmlns:a16="http://schemas.microsoft.com/office/drawing/2014/main" val="3322364908"/>
                  </a:ext>
                </a:extLst>
              </a:tr>
              <a:tr h="0">
                <a:tc>
                  <a:txBody>
                    <a:bodyPr/>
                    <a:lstStyle/>
                    <a:p>
                      <a:r>
                        <a:rPr lang="en-IN"/>
                        <a:t>1</a:t>
                      </a:r>
                    </a:p>
                  </a:txBody>
                  <a:tcPr anchor="ctr">
                    <a:lnL>
                      <a:noFill/>
                    </a:lnL>
                    <a:lnR>
                      <a:noFill/>
                    </a:lnR>
                    <a:lnT>
                      <a:noFill/>
                    </a:lnT>
                    <a:lnB>
                      <a:noFill/>
                    </a:lnB>
                  </a:tcPr>
                </a:tc>
                <a:tc>
                  <a:txBody>
                    <a:bodyPr/>
                    <a:lstStyle/>
                    <a:p>
                      <a:r>
                        <a:rPr lang="en-IN"/>
                        <a:t>Cricket</a:t>
                      </a:r>
                    </a:p>
                  </a:txBody>
                  <a:tcPr anchor="ctr">
                    <a:lnL>
                      <a:noFill/>
                    </a:lnL>
                    <a:lnR>
                      <a:noFill/>
                    </a:lnR>
                    <a:lnT>
                      <a:noFill/>
                    </a:lnT>
                    <a:lnB>
                      <a:noFill/>
                    </a:lnB>
                  </a:tcPr>
                </a:tc>
                <a:extLst>
                  <a:ext uri="{0D108BD9-81ED-4DB2-BD59-A6C34878D82A}">
                    <a16:rowId xmlns:a16="http://schemas.microsoft.com/office/drawing/2014/main" val="2995219522"/>
                  </a:ext>
                </a:extLst>
              </a:tr>
              <a:tr h="0">
                <a:tc>
                  <a:txBody>
                    <a:bodyPr/>
                    <a:lstStyle/>
                    <a:p>
                      <a:r>
                        <a:rPr lang="en-IN"/>
                        <a:t>1</a:t>
                      </a:r>
                    </a:p>
                  </a:txBody>
                  <a:tcPr anchor="ctr">
                    <a:lnL>
                      <a:noFill/>
                    </a:lnL>
                    <a:lnR>
                      <a:noFill/>
                    </a:lnR>
                    <a:lnT>
                      <a:noFill/>
                    </a:lnT>
                    <a:lnB>
                      <a:noFill/>
                    </a:lnB>
                  </a:tcPr>
                </a:tc>
                <a:tc>
                  <a:txBody>
                    <a:bodyPr/>
                    <a:lstStyle/>
                    <a:p>
                      <a:r>
                        <a:rPr lang="en-IN"/>
                        <a:t>Hockey</a:t>
                      </a:r>
                    </a:p>
                  </a:txBody>
                  <a:tcPr anchor="ctr">
                    <a:lnL>
                      <a:noFill/>
                    </a:lnL>
                    <a:lnR>
                      <a:noFill/>
                    </a:lnR>
                    <a:lnT>
                      <a:noFill/>
                    </a:lnT>
                    <a:lnB>
                      <a:noFill/>
                    </a:lnB>
                  </a:tcPr>
                </a:tc>
                <a:extLst>
                  <a:ext uri="{0D108BD9-81ED-4DB2-BD59-A6C34878D82A}">
                    <a16:rowId xmlns:a16="http://schemas.microsoft.com/office/drawing/2014/main" val="4549128"/>
                  </a:ext>
                </a:extLst>
              </a:tr>
              <a:tr h="0">
                <a:tc>
                  <a:txBody>
                    <a:bodyPr/>
                    <a:lstStyle/>
                    <a:p>
                      <a:r>
                        <a:rPr lang="en-IN"/>
                        <a:t>2</a:t>
                      </a:r>
                    </a:p>
                  </a:txBody>
                  <a:tcPr anchor="ctr">
                    <a:lnL>
                      <a:noFill/>
                    </a:lnL>
                    <a:lnR>
                      <a:noFill/>
                    </a:lnR>
                    <a:lnT>
                      <a:noFill/>
                    </a:lnT>
                    <a:lnB>
                      <a:noFill/>
                    </a:lnB>
                  </a:tcPr>
                </a:tc>
                <a:tc>
                  <a:txBody>
                    <a:bodyPr/>
                    <a:lstStyle/>
                    <a:p>
                      <a:r>
                        <a:rPr lang="en-IN"/>
                        <a:t>Cricket</a:t>
                      </a:r>
                    </a:p>
                  </a:txBody>
                  <a:tcPr anchor="ctr">
                    <a:lnL>
                      <a:noFill/>
                    </a:lnL>
                    <a:lnR>
                      <a:noFill/>
                    </a:lnR>
                    <a:lnT>
                      <a:noFill/>
                    </a:lnT>
                    <a:lnB>
                      <a:noFill/>
                    </a:lnB>
                  </a:tcPr>
                </a:tc>
                <a:extLst>
                  <a:ext uri="{0D108BD9-81ED-4DB2-BD59-A6C34878D82A}">
                    <a16:rowId xmlns:a16="http://schemas.microsoft.com/office/drawing/2014/main" val="62847567"/>
                  </a:ext>
                </a:extLst>
              </a:tr>
              <a:tr h="0">
                <a:tc>
                  <a:txBody>
                    <a:bodyPr/>
                    <a:lstStyle/>
                    <a:p>
                      <a:r>
                        <a:rPr lang="en-IN"/>
                        <a:t>2</a:t>
                      </a:r>
                    </a:p>
                  </a:txBody>
                  <a:tcPr anchor="ctr">
                    <a:lnL>
                      <a:noFill/>
                    </a:lnL>
                    <a:lnR>
                      <a:noFill/>
                    </a:lnR>
                    <a:lnT>
                      <a:noFill/>
                    </a:lnT>
                    <a:lnB>
                      <a:noFill/>
                    </a:lnB>
                  </a:tcPr>
                </a:tc>
                <a:tc>
                  <a:txBody>
                    <a:bodyPr/>
                    <a:lstStyle/>
                    <a:p>
                      <a:r>
                        <a:rPr lang="en-IN" dirty="0"/>
                        <a:t>Hockey</a:t>
                      </a:r>
                    </a:p>
                  </a:txBody>
                  <a:tcPr anchor="ctr">
                    <a:lnL>
                      <a:noFill/>
                    </a:lnL>
                    <a:lnR>
                      <a:noFill/>
                    </a:lnR>
                    <a:lnT>
                      <a:noFill/>
                    </a:lnT>
                    <a:lnB>
                      <a:noFill/>
                    </a:lnB>
                  </a:tcPr>
                </a:tc>
                <a:extLst>
                  <a:ext uri="{0D108BD9-81ED-4DB2-BD59-A6C34878D82A}">
                    <a16:rowId xmlns:a16="http://schemas.microsoft.com/office/drawing/2014/main" val="892903178"/>
                  </a:ext>
                </a:extLst>
              </a:tr>
            </a:tbl>
          </a:graphicData>
        </a:graphic>
      </p:graphicFrame>
      <p:sp>
        <p:nvSpPr>
          <p:cNvPr id="7" name="Rectangle 1">
            <a:extLst>
              <a:ext uri="{FF2B5EF4-FFF2-40B4-BE49-F238E27FC236}">
                <a16:creationId xmlns:a16="http://schemas.microsoft.com/office/drawing/2014/main" id="{8A2D31B1-76B2-4DC1-A0A1-8EDE806EE406}"/>
              </a:ext>
            </a:extLst>
          </p:cNvPr>
          <p:cNvSpPr>
            <a:spLocks noChangeArrowheads="1"/>
          </p:cNvSpPr>
          <p:nvPr/>
        </p:nvSpPr>
        <p:spPr bwMode="auto">
          <a:xfrm>
            <a:off x="533400" y="4674949"/>
            <a:ext cx="23476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And, </a:t>
            </a:r>
            <a:r>
              <a:rPr kumimoji="0" lang="en-US" altLang="en-US" sz="1800" b="1" i="0" u="none" strike="noStrike" cap="none" normalizeH="0" baseline="0" dirty="0">
                <a:ln>
                  <a:noFill/>
                </a:ln>
                <a:solidFill>
                  <a:schemeClr val="tx1"/>
                </a:solidFill>
                <a:effectLst/>
                <a:latin typeface="Arial" panose="020B0604020202020204" pitchFamily="34" charset="0"/>
              </a:rPr>
              <a:t>Hobbies Table</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9" name="TextBox 8">
            <a:extLst>
              <a:ext uri="{FF2B5EF4-FFF2-40B4-BE49-F238E27FC236}">
                <a16:creationId xmlns:a16="http://schemas.microsoft.com/office/drawing/2014/main" id="{B988144A-383F-4C10-8A57-7F595742E5AF}"/>
              </a:ext>
            </a:extLst>
          </p:cNvPr>
          <p:cNvSpPr txBox="1"/>
          <p:nvPr/>
        </p:nvSpPr>
        <p:spPr>
          <a:xfrm>
            <a:off x="533400" y="2535515"/>
            <a:ext cx="609600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a:ln>
                  <a:noFill/>
                </a:ln>
                <a:solidFill>
                  <a:schemeClr val="tx1"/>
                </a:solidFill>
                <a:effectLst/>
                <a:latin typeface="Arial" panose="020B0604020202020204" pitchFamily="34" charset="0"/>
              </a:rPr>
              <a:t>CourseOpted</a:t>
            </a:r>
            <a:r>
              <a:rPr kumimoji="0" lang="en-US" altLang="en-US" sz="1800" b="1" i="0" u="none" strike="noStrike" cap="none" normalizeH="0" baseline="0" dirty="0">
                <a:ln>
                  <a:noFill/>
                </a:ln>
                <a:solidFill>
                  <a:schemeClr val="tx1"/>
                </a:solidFill>
                <a:effectLst/>
                <a:latin typeface="Arial" panose="020B0604020202020204" pitchFamily="34" charset="0"/>
              </a:rPr>
              <a:t> Table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46714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5206" y="297387"/>
            <a:ext cx="11136326" cy="784830"/>
          </a:xfrm>
          <a:prstGeom prst="rect">
            <a:avLst/>
          </a:prstGeom>
          <a:noFill/>
        </p:spPr>
        <p:txBody>
          <a:bodyPr wrap="square" rtlCol="0">
            <a:spAutoFit/>
          </a:bodyPr>
          <a:lstStyle/>
          <a:p>
            <a:r>
              <a:rPr lang="en-US" sz="4500" dirty="0">
                <a:latin typeface="Nunito Sans" charset="0"/>
              </a:rPr>
              <a:t>Fifth Normal Form</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43962" y="1000022"/>
            <a:ext cx="11104481" cy="3170099"/>
          </a:xfrm>
          <a:prstGeom prst="rect">
            <a:avLst/>
          </a:prstGeom>
          <a:noFill/>
        </p:spPr>
        <p:txBody>
          <a:bodyPr wrap="square" rtlCol="0">
            <a:spAutoFit/>
          </a:bodyPr>
          <a:lstStyle/>
          <a:p>
            <a:pPr>
              <a:buFont typeface="Arial" pitchFamily="34" charset="0"/>
              <a:buChar char="•"/>
            </a:pPr>
            <a:r>
              <a:rPr lang="en-IN" sz="2500" b="1" dirty="0">
                <a:latin typeface="Nunito Sans" charset="0"/>
              </a:rPr>
              <a:t>  5NF</a:t>
            </a:r>
            <a:r>
              <a:rPr lang="en-IN" sz="2500" dirty="0">
                <a:latin typeface="Nunito Sans" charset="0"/>
              </a:rPr>
              <a:t> also </a:t>
            </a:r>
            <a:r>
              <a:rPr lang="en-IN" sz="2500" b="1" dirty="0">
                <a:latin typeface="Nunito Sans" charset="0"/>
              </a:rPr>
              <a:t>called</a:t>
            </a:r>
            <a:r>
              <a:rPr lang="en-IN" sz="2500" dirty="0">
                <a:latin typeface="Nunito Sans" charset="0"/>
              </a:rPr>
              <a:t> project-join normal form (</a:t>
            </a:r>
            <a:r>
              <a:rPr lang="en-IN" sz="2500" b="1" dirty="0">
                <a:latin typeface="Nunito Sans" charset="0"/>
              </a:rPr>
              <a:t>PJNF</a:t>
            </a:r>
            <a:r>
              <a:rPr lang="en-IN" sz="2500" dirty="0">
                <a:latin typeface="Nunito Sans" charset="0"/>
              </a:rPr>
              <a:t>).</a:t>
            </a:r>
          </a:p>
          <a:p>
            <a:pPr>
              <a:buFont typeface="Arial" pitchFamily="34" charset="0"/>
              <a:buChar char="•"/>
            </a:pPr>
            <a:endParaRPr lang="en-IN" sz="2500" dirty="0">
              <a:latin typeface="Nunito Sans" charset="0"/>
            </a:endParaRPr>
          </a:p>
          <a:p>
            <a:pPr>
              <a:buFont typeface="Arial" pitchFamily="34" charset="0"/>
              <a:buChar char="•"/>
            </a:pPr>
            <a:r>
              <a:rPr lang="en-IN" sz="2500" dirty="0">
                <a:latin typeface="Nunito Sans" charset="0"/>
              </a:rPr>
              <a:t>  The fifth normal is defined with the join dependencies. If there is any decomposition of the Relational Schema R there will be lossless decomposition in join dependency.</a:t>
            </a:r>
          </a:p>
          <a:p>
            <a:pPr>
              <a:buFont typeface="Arial" pitchFamily="34" charset="0"/>
              <a:buChar char="•"/>
            </a:pPr>
            <a:endParaRPr lang="en-IN" sz="2500" dirty="0">
              <a:latin typeface="Nunito Sans" charset="0"/>
            </a:endParaRPr>
          </a:p>
          <a:p>
            <a:pPr>
              <a:buFont typeface="Arial" pitchFamily="34" charset="0"/>
              <a:buChar char="•"/>
            </a:pPr>
            <a:r>
              <a:rPr lang="en-IN" sz="2500" dirty="0">
                <a:latin typeface="Nunito Sans" charset="0"/>
              </a:rPr>
              <a:t>   So, the </a:t>
            </a:r>
            <a:r>
              <a:rPr lang="en-IN" sz="2500" b="1" dirty="0">
                <a:latin typeface="Nunito Sans" charset="0"/>
              </a:rPr>
              <a:t>5NF is called</a:t>
            </a:r>
            <a:r>
              <a:rPr lang="en-IN" sz="2500" dirty="0">
                <a:latin typeface="Nunito Sans" charset="0"/>
              </a:rPr>
              <a:t> as project-join normal form (</a:t>
            </a:r>
            <a:r>
              <a:rPr lang="en-IN" sz="2500" b="1" dirty="0">
                <a:latin typeface="Nunito Sans" charset="0"/>
              </a:rPr>
              <a:t>PJNF</a:t>
            </a:r>
            <a:r>
              <a:rPr lang="en-IN" sz="2500" dirty="0">
                <a:latin typeface="Nunito Sans" charset="0"/>
              </a:rPr>
              <a:t>).</a:t>
            </a:r>
          </a:p>
          <a:p>
            <a:pPr>
              <a:buFont typeface="Arial" pitchFamily="34" charset="0"/>
              <a:buChar char="•"/>
            </a:pPr>
            <a:endParaRPr lang="en-IN" sz="2500" dirty="0">
              <a:latin typeface="Nunito Sans"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8" name="TextBox 7">
            <a:extLst>
              <a:ext uri="{FF2B5EF4-FFF2-40B4-BE49-F238E27FC236}">
                <a16:creationId xmlns:a16="http://schemas.microsoft.com/office/drawing/2014/main" id="{DFCE2536-8507-4886-A164-1087E0E62625}"/>
              </a:ext>
            </a:extLst>
          </p:cNvPr>
          <p:cNvSpPr txBox="1"/>
          <p:nvPr/>
        </p:nvSpPr>
        <p:spPr>
          <a:xfrm>
            <a:off x="505206" y="5114033"/>
            <a:ext cx="11381994" cy="1384995"/>
          </a:xfrm>
          <a:prstGeom prst="rect">
            <a:avLst/>
          </a:prstGeom>
          <a:noFill/>
        </p:spPr>
        <p:txBody>
          <a:bodyPr wrap="square">
            <a:spAutoFit/>
          </a:bodyPr>
          <a:lstStyle/>
          <a:p>
            <a:r>
              <a:rPr lang="en-US" sz="2800" b="1" dirty="0"/>
              <a:t>Note:</a:t>
            </a:r>
          </a:p>
          <a:p>
            <a:pPr>
              <a:buFont typeface="+mj-lt"/>
              <a:buAutoNum type="arabicPeriod"/>
            </a:pPr>
            <a:r>
              <a:rPr lang="en-US" sz="2800" b="1" dirty="0"/>
              <a:t>R should be already in 4NF.  </a:t>
            </a:r>
          </a:p>
          <a:p>
            <a:pPr>
              <a:buFont typeface="+mj-lt"/>
              <a:buAutoNum type="arabicPeriod"/>
            </a:pPr>
            <a:r>
              <a:rPr lang="en-US" sz="2800" b="1" dirty="0"/>
              <a:t>It cannot be further non loss decomposed (join dependency)</a:t>
            </a:r>
          </a:p>
        </p:txBody>
      </p:sp>
      <p:sp>
        <p:nvSpPr>
          <p:cNvPr id="3" name="Rectangle 1">
            <a:extLst>
              <a:ext uri="{FF2B5EF4-FFF2-40B4-BE49-F238E27FC236}">
                <a16:creationId xmlns:a16="http://schemas.microsoft.com/office/drawing/2014/main" id="{3544DCCF-D31F-478F-A5C7-8FC745645AB0}"/>
              </a:ext>
            </a:extLst>
          </p:cNvPr>
          <p:cNvSpPr>
            <a:spLocks noChangeArrowheads="1"/>
          </p:cNvSpPr>
          <p:nvPr/>
        </p:nvSpPr>
        <p:spPr bwMode="auto">
          <a:xfrm>
            <a:off x="617764" y="3434119"/>
            <a:ext cx="1095647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5NF is satisfied when all the tables are broken into as many tables as possible in order to avoid redundancy.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5NF is also known as Project-join normal form (PJ/NF).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p:cNvSpPr txBox="1"/>
          <p:nvPr/>
        </p:nvSpPr>
        <p:spPr>
          <a:xfrm>
            <a:off x="526224" y="769163"/>
            <a:ext cx="11136326" cy="783590"/>
          </a:xfrm>
          <a:prstGeom prst="rect">
            <a:avLst/>
          </a:prstGeom>
          <a:noFill/>
        </p:spPr>
        <p:txBody>
          <a:bodyPr wrap="square" rtlCol="0">
            <a:spAutoFit/>
          </a:bodyPr>
          <a:lstStyle/>
          <a:p>
            <a:r>
              <a:rPr lang="en-IN" altLang="en-US" sz="4500" b="1" dirty="0">
                <a:latin typeface="Nunito Sans" panose="00000500000000000000" pitchFamily="2" charset="0"/>
              </a:rPr>
              <a:t>What is Database?</a:t>
            </a: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2399665"/>
          </a:xfrm>
          <a:prstGeom prst="rect">
            <a:avLst/>
          </a:prstGeom>
          <a:noFill/>
        </p:spPr>
        <p:txBody>
          <a:bodyPr wrap="square" rtlCol="0">
            <a:spAutoFit/>
          </a:bodyPr>
          <a:lstStyle/>
          <a:p>
            <a:pPr marL="342900" indent="-342900">
              <a:buFont typeface="Arial" panose="020B0604020202020204" pitchFamily="34" charset="0"/>
              <a:buChar char="•"/>
            </a:pPr>
            <a:r>
              <a:rPr lang="en-IN" altLang="en-US" sz="2500" dirty="0">
                <a:latin typeface="Nunito Sans" panose="00000500000000000000" pitchFamily="2" charset="0"/>
              </a:rPr>
              <a:t>Database is a Systemtic collection of data.</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A database is an organized collection of data, generally stored and accessed electronically from a computer system.</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endParaRPr lang="en-IN" alt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784830"/>
          </a:xfrm>
          <a:prstGeom prst="rect">
            <a:avLst/>
          </a:prstGeom>
          <a:noFill/>
        </p:spPr>
        <p:txBody>
          <a:bodyPr wrap="square" rtlCol="0">
            <a:spAutoFit/>
          </a:bodyPr>
          <a:lstStyle/>
          <a:p>
            <a:r>
              <a:rPr lang="en-US" sz="4500" dirty="0">
                <a:latin typeface="Nunito Sans" charset="0"/>
              </a:rPr>
              <a:t>Transaction</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2785378"/>
          </a:xfrm>
          <a:prstGeom prst="rect">
            <a:avLst/>
          </a:prstGeom>
          <a:noFill/>
        </p:spPr>
        <p:txBody>
          <a:bodyPr wrap="square" rtlCol="0">
            <a:spAutoFit/>
          </a:bodyPr>
          <a:lstStyle/>
          <a:p>
            <a:pPr>
              <a:buFont typeface="Arial" pitchFamily="34" charset="0"/>
              <a:buChar char="•"/>
            </a:pPr>
            <a:r>
              <a:rPr lang="en-IN" sz="2500" b="1" dirty="0">
                <a:latin typeface="Nunito Sans" charset="0"/>
              </a:rPr>
              <a:t>   </a:t>
            </a:r>
            <a:r>
              <a:rPr lang="en-IN" sz="2500" dirty="0">
                <a:latin typeface="Nunito Sans" charset="0"/>
              </a:rPr>
              <a:t>A transaction is a unit of program execution that accesses and possibly    updates various data items.</a:t>
            </a:r>
          </a:p>
          <a:p>
            <a:endParaRPr lang="en-IN" sz="2500" dirty="0">
              <a:latin typeface="Nunito Sans" charset="0"/>
            </a:endParaRPr>
          </a:p>
          <a:p>
            <a:pPr>
              <a:buFont typeface="Arial" pitchFamily="34" charset="0"/>
              <a:buChar char="•"/>
            </a:pPr>
            <a:r>
              <a:rPr lang="en-IN" sz="2500" dirty="0">
                <a:latin typeface="Nunito Sans" charset="0"/>
              </a:rPr>
              <a:t>   A transaction must see a consistent database.</a:t>
            </a:r>
          </a:p>
          <a:p>
            <a:pPr>
              <a:buFont typeface="Arial" pitchFamily="34" charset="0"/>
              <a:buChar char="•"/>
            </a:pPr>
            <a:endParaRPr lang="en-IN" sz="2500" dirty="0">
              <a:latin typeface="Nunito Sans" charset="0"/>
            </a:endParaRPr>
          </a:p>
          <a:p>
            <a:pPr>
              <a:buFont typeface="Arial" pitchFamily="34" charset="0"/>
              <a:buChar char="•"/>
            </a:pPr>
            <a:r>
              <a:rPr lang="en-IN" sz="2500" dirty="0">
                <a:latin typeface="Nunito Sans" charset="0"/>
              </a:rPr>
              <a:t>   During transaction execution the database may be temporarily inconsistent.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63149" y="1143000"/>
            <a:ext cx="11104481" cy="4262705"/>
          </a:xfrm>
          <a:prstGeom prst="rect">
            <a:avLst/>
          </a:prstGeom>
          <a:noFill/>
        </p:spPr>
        <p:txBody>
          <a:bodyPr wrap="square" rtlCol="0">
            <a:spAutoFit/>
          </a:bodyPr>
          <a:lstStyle/>
          <a:p>
            <a:pPr marL="342900" indent="-342900">
              <a:buFont typeface="Arial" panose="020B0604020202020204" pitchFamily="34" charset="0"/>
              <a:buChar char="•"/>
            </a:pPr>
            <a:r>
              <a:rPr lang="en-IN" sz="2800" dirty="0">
                <a:latin typeface="Nunito Sans" charset="0"/>
              </a:rPr>
              <a:t>When the transaction completes successfully , the database must be consistent.</a:t>
            </a:r>
          </a:p>
          <a:p>
            <a:pPr marL="342900" indent="-342900"/>
            <a:endParaRPr lang="en-IN" altLang="en-US" sz="2500" dirty="0">
              <a:latin typeface="Nunito Sans" charset="0"/>
            </a:endParaRPr>
          </a:p>
          <a:p>
            <a:pPr marL="342900" indent="-342900">
              <a:buFont typeface="Arial" panose="020B0604020202020204" pitchFamily="34" charset="0"/>
              <a:buChar char="•"/>
            </a:pPr>
            <a:r>
              <a:rPr lang="en-IN" sz="2800" dirty="0"/>
              <a:t>Multiple transactions can execute in parallel.</a:t>
            </a:r>
          </a:p>
          <a:p>
            <a:pPr marL="342900" indent="-342900"/>
            <a:endParaRPr lang="en-IN" altLang="en-US" sz="2500" dirty="0">
              <a:latin typeface="Nunito Sans" panose="00000500000000000000" pitchFamily="2" charset="0"/>
            </a:endParaRPr>
          </a:p>
          <a:p>
            <a:pPr marL="342900" indent="-342900">
              <a:buFont typeface="Arial" panose="020B0604020202020204" pitchFamily="34" charset="0"/>
              <a:buChar char="•"/>
            </a:pPr>
            <a:r>
              <a:rPr lang="en-IN" sz="2800" dirty="0"/>
              <a:t>Two main issues to deal with: </a:t>
            </a:r>
          </a:p>
          <a:p>
            <a:pPr marL="514350" indent="-514350"/>
            <a:r>
              <a:rPr lang="en-IN" sz="2800" dirty="0"/>
              <a:t>              Failures of various kinds, such as hardware failures and system     crashes. </a:t>
            </a:r>
          </a:p>
          <a:p>
            <a:pPr marL="514350" indent="-514350"/>
            <a:r>
              <a:rPr lang="en-IN" sz="2800" dirty="0"/>
              <a:t>              Concurrent execution of multiple transactions.</a:t>
            </a:r>
            <a:endParaRPr lang="en-IN" altLang="en-US" sz="2500" dirty="0">
              <a:latin typeface="Nunito Sans" panose="00000500000000000000" pitchFamily="2" charset="0"/>
            </a:endParaRPr>
          </a:p>
          <a:p>
            <a:endParaRPr lang="en-IN" alt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98714" y="441658"/>
            <a:ext cx="11136326" cy="784830"/>
          </a:xfrm>
          <a:prstGeom prst="rect">
            <a:avLst/>
          </a:prstGeom>
          <a:noFill/>
        </p:spPr>
        <p:txBody>
          <a:bodyPr wrap="square" rtlCol="0">
            <a:spAutoFit/>
          </a:bodyPr>
          <a:lstStyle/>
          <a:p>
            <a:r>
              <a:rPr lang="en-IN" sz="4500" dirty="0">
                <a:latin typeface="Nunito Sans" charset="0"/>
              </a:rPr>
              <a:t>ACID Properties</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98714" y="1143667"/>
            <a:ext cx="11104481" cy="5262979"/>
          </a:xfrm>
          <a:prstGeom prst="rect">
            <a:avLst/>
          </a:prstGeom>
          <a:noFill/>
        </p:spPr>
        <p:txBody>
          <a:bodyPr wrap="square" rtlCol="0">
            <a:spAutoFit/>
          </a:bodyPr>
          <a:lstStyle/>
          <a:p>
            <a:r>
              <a:rPr lang="en-IN" sz="2400" b="1" dirty="0"/>
              <a:t>Atomicity:</a:t>
            </a:r>
          </a:p>
          <a:p>
            <a:r>
              <a:rPr lang="en-IN" sz="2400" dirty="0"/>
              <a:t>Either all operations of the transaction are properly reflected in the database or none.</a:t>
            </a:r>
          </a:p>
          <a:p>
            <a:r>
              <a:rPr lang="en-IN" sz="2400" b="1" dirty="0"/>
              <a:t>Consistency:</a:t>
            </a:r>
          </a:p>
          <a:p>
            <a:r>
              <a:rPr lang="en-IN" sz="2400" dirty="0"/>
              <a:t> Execution of a transaction in isolation preserves the consistency of the database.</a:t>
            </a:r>
          </a:p>
          <a:p>
            <a:r>
              <a:rPr lang="en-US" sz="2400" dirty="0"/>
              <a:t>The total amount before and after the transaction must be maintained. </a:t>
            </a:r>
            <a:endParaRPr lang="en-IN" sz="2400" dirty="0"/>
          </a:p>
          <a:p>
            <a:r>
              <a:rPr lang="en-IN" sz="2400" b="1" dirty="0"/>
              <a:t>Isolation:</a:t>
            </a:r>
          </a:p>
          <a:p>
            <a:r>
              <a:rPr lang="en-IN" sz="2400" dirty="0"/>
              <a:t> Although multiple transactions may execute concurrently, each transaction must be unaware of other concurrently executing transactions.     Intermediate transaction results must be hidden from other concurrently executed transactions.</a:t>
            </a:r>
          </a:p>
          <a:p>
            <a:r>
              <a:rPr lang="en-US" sz="2400" dirty="0"/>
              <a:t>This property ensures that multiple transactions can occur concurrently without leading to the inconsistency of database state</a:t>
            </a:r>
            <a:endParaRPr lang="en-IN" sz="2400" dirty="0"/>
          </a:p>
          <a:p>
            <a:r>
              <a:rPr lang="en-IN" sz="2400" b="1" dirty="0"/>
              <a:t>Durability:</a:t>
            </a:r>
          </a:p>
          <a:p>
            <a:r>
              <a:rPr lang="en-IN" sz="2400" dirty="0"/>
              <a:t>After a transaction completes successfully, the changes it has made to the database persist, even if there are system failures</a:t>
            </a:r>
            <a:endParaRPr lang="en-IN" altLang="en-US" sz="24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57806D-3287-4210-BF69-0ACACE798518}"/>
              </a:ext>
            </a:extLst>
          </p:cNvPr>
          <p:cNvSpPr txBox="1"/>
          <p:nvPr/>
        </p:nvSpPr>
        <p:spPr>
          <a:xfrm>
            <a:off x="1257300" y="1402318"/>
            <a:ext cx="6096000" cy="369332"/>
          </a:xfrm>
          <a:prstGeom prst="rect">
            <a:avLst/>
          </a:prstGeom>
          <a:noFill/>
        </p:spPr>
        <p:txBody>
          <a:bodyPr wrap="square">
            <a:spAutoFit/>
          </a:bodyPr>
          <a:lstStyle/>
          <a:p>
            <a:pPr marL="342900" indent="-342900">
              <a:buFont typeface="Arial" panose="020B0604020202020204" pitchFamily="34" charset="0"/>
              <a:buChar char="•"/>
            </a:pPr>
            <a:r>
              <a:rPr lang="en-US" altLang="en-US" sz="1800" dirty="0">
                <a:latin typeface="Nunito Sans" panose="00000500000000000000" pitchFamily="2" charset="0"/>
              </a:rPr>
              <a:t>Atomicity</a:t>
            </a:r>
            <a:endParaRPr lang="en-IN" altLang="en-US" sz="1800" dirty="0">
              <a:latin typeface="Nunito Sans" panose="00000500000000000000" pitchFamily="2" charset="0"/>
            </a:endParaRPr>
          </a:p>
        </p:txBody>
      </p:sp>
      <p:pic>
        <p:nvPicPr>
          <p:cNvPr id="3" name="Picture 2">
            <a:extLst>
              <a:ext uri="{FF2B5EF4-FFF2-40B4-BE49-F238E27FC236}">
                <a16:creationId xmlns:a16="http://schemas.microsoft.com/office/drawing/2014/main" id="{469F48F4-7CCB-4271-8A56-305D5942E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4" y="2209800"/>
            <a:ext cx="5715000" cy="3048000"/>
          </a:xfrm>
          <a:prstGeom prst="rect">
            <a:avLst/>
          </a:prstGeom>
        </p:spPr>
      </p:pic>
      <p:pic>
        <p:nvPicPr>
          <p:cNvPr id="6" name="Picture 5">
            <a:extLst>
              <a:ext uri="{FF2B5EF4-FFF2-40B4-BE49-F238E27FC236}">
                <a16:creationId xmlns:a16="http://schemas.microsoft.com/office/drawing/2014/main" id="{08294618-917D-47EE-A11E-102258526C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850" y="1962150"/>
            <a:ext cx="5238750" cy="2933700"/>
          </a:xfrm>
          <a:prstGeom prst="rect">
            <a:avLst/>
          </a:prstGeom>
        </p:spPr>
      </p:pic>
    </p:spTree>
    <p:extLst>
      <p:ext uri="{BB962C8B-B14F-4D97-AF65-F5344CB8AC3E}">
        <p14:creationId xmlns:p14="http://schemas.microsoft.com/office/powerpoint/2010/main" val="2008400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A91DB2-F85C-4B22-8303-E92A88EEE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371600"/>
            <a:ext cx="8305800" cy="5300610"/>
          </a:xfrm>
          <a:prstGeom prst="rect">
            <a:avLst/>
          </a:prstGeom>
        </p:spPr>
      </p:pic>
    </p:spTree>
    <p:extLst>
      <p:ext uri="{BB962C8B-B14F-4D97-AF65-F5344CB8AC3E}">
        <p14:creationId xmlns:p14="http://schemas.microsoft.com/office/powerpoint/2010/main" val="557684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2E627-FA72-4CEE-A5D2-45824E721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5375" y="411378"/>
            <a:ext cx="8886825" cy="5913222"/>
          </a:xfrm>
          <a:prstGeom prst="rect">
            <a:avLst/>
          </a:prstGeom>
        </p:spPr>
      </p:pic>
    </p:spTree>
    <p:extLst>
      <p:ext uri="{BB962C8B-B14F-4D97-AF65-F5344CB8AC3E}">
        <p14:creationId xmlns:p14="http://schemas.microsoft.com/office/powerpoint/2010/main" val="89945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784830"/>
          </a:xfrm>
          <a:prstGeom prst="rect">
            <a:avLst/>
          </a:prstGeom>
          <a:noFill/>
        </p:spPr>
        <p:txBody>
          <a:bodyPr wrap="square" rtlCol="0">
            <a:spAutoFit/>
          </a:bodyPr>
          <a:lstStyle/>
          <a:p>
            <a:r>
              <a:rPr lang="en-IN" sz="4500" dirty="0">
                <a:latin typeface="Nunito Sans" charset="0"/>
              </a:rPr>
              <a:t>Transaction States</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3939540"/>
          </a:xfrm>
          <a:prstGeom prst="rect">
            <a:avLst/>
          </a:prstGeom>
          <a:noFill/>
        </p:spPr>
        <p:txBody>
          <a:bodyPr wrap="square" rtlCol="0">
            <a:spAutoFit/>
          </a:bodyPr>
          <a:lstStyle/>
          <a:p>
            <a:pPr marL="342900" indent="-342900">
              <a:buFont typeface="Arial" panose="020B0604020202020204" pitchFamily="34" charset="0"/>
              <a:buChar char="•"/>
            </a:pPr>
            <a:r>
              <a:rPr lang="en-US" altLang="en-US" sz="2500" dirty="0">
                <a:latin typeface="Nunito Sans" panose="00000500000000000000" pitchFamily="2" charset="0"/>
              </a:rPr>
              <a:t>Active</a:t>
            </a:r>
            <a:endParaRPr lang="en-IN" altLang="en-US" sz="2500" dirty="0">
              <a:latin typeface="Nunito Sans" panose="00000500000000000000" pitchFamily="2" charset="0"/>
            </a:endParaRP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US" altLang="en-US" sz="2500" dirty="0">
                <a:latin typeface="Nunito Sans" panose="00000500000000000000" pitchFamily="2" charset="0"/>
              </a:rPr>
              <a:t>Partially Committed</a:t>
            </a:r>
            <a:endParaRPr lang="en-IN" altLang="en-US" sz="2500" dirty="0">
              <a:latin typeface="Nunito Sans" panose="00000500000000000000" pitchFamily="2" charset="0"/>
            </a:endParaRP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US" altLang="en-US" sz="2500" dirty="0">
                <a:latin typeface="Nunito Sans" panose="00000500000000000000" pitchFamily="2" charset="0"/>
              </a:rPr>
              <a:t>Failed</a:t>
            </a:r>
            <a:endParaRPr lang="en-IN" altLang="en-US" sz="2500" dirty="0">
              <a:latin typeface="Nunito Sans" panose="00000500000000000000" pitchFamily="2" charset="0"/>
            </a:endParaRP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US" altLang="en-US" sz="2500" dirty="0">
                <a:latin typeface="Nunito Sans" panose="00000500000000000000" pitchFamily="2" charset="0"/>
              </a:rPr>
              <a:t>Aborted</a:t>
            </a:r>
          </a:p>
          <a:p>
            <a:pPr marL="342900" indent="-342900">
              <a:buFont typeface="Arial" panose="020B0604020202020204" pitchFamily="34" charset="0"/>
              <a:buChar char="•"/>
            </a:pPr>
            <a:endParaRPr lang="en-US" altLang="en-US" sz="2500" dirty="0">
              <a:latin typeface="Nunito Sans" panose="00000500000000000000" pitchFamily="2" charset="0"/>
            </a:endParaRPr>
          </a:p>
          <a:p>
            <a:pPr marL="342900" indent="-342900">
              <a:buFont typeface="Arial" panose="020B0604020202020204" pitchFamily="34" charset="0"/>
              <a:buChar char="•"/>
            </a:pPr>
            <a:r>
              <a:rPr lang="en-US" altLang="en-US" sz="2500" dirty="0">
                <a:latin typeface="Nunito Sans" panose="00000500000000000000" pitchFamily="2" charset="0"/>
              </a:rPr>
              <a:t>Committed</a:t>
            </a:r>
            <a:endParaRPr lang="en-IN" altLang="en-US" sz="2500" dirty="0">
              <a:latin typeface="Nunito Sans" panose="00000500000000000000" pitchFamily="2" charset="0"/>
            </a:endParaRPr>
          </a:p>
          <a:p>
            <a:pPr marL="342900" indent="-342900"/>
            <a:endParaRPr lang="en-IN" alt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10" name="Oval 9"/>
          <p:cNvSpPr/>
          <p:nvPr/>
        </p:nvSpPr>
        <p:spPr>
          <a:xfrm>
            <a:off x="685800" y="2286000"/>
            <a:ext cx="1981200" cy="1981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p:cNvSpPr/>
          <p:nvPr/>
        </p:nvSpPr>
        <p:spPr>
          <a:xfrm>
            <a:off x="4495800" y="4114800"/>
            <a:ext cx="1981200" cy="1981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p:cNvSpPr/>
          <p:nvPr/>
        </p:nvSpPr>
        <p:spPr>
          <a:xfrm>
            <a:off x="8458200" y="3886200"/>
            <a:ext cx="1981200" cy="1981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8153400" y="685800"/>
            <a:ext cx="1981200" cy="1981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4419600" y="685800"/>
            <a:ext cx="1981200" cy="19812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p:cNvSpPr txBox="1"/>
          <p:nvPr/>
        </p:nvSpPr>
        <p:spPr>
          <a:xfrm>
            <a:off x="1066800" y="3048000"/>
            <a:ext cx="1143000" cy="477054"/>
          </a:xfrm>
          <a:prstGeom prst="rect">
            <a:avLst/>
          </a:prstGeom>
          <a:noFill/>
        </p:spPr>
        <p:txBody>
          <a:bodyPr wrap="square" rtlCol="0">
            <a:spAutoFit/>
          </a:bodyPr>
          <a:lstStyle/>
          <a:p>
            <a:r>
              <a:rPr lang="en-US" sz="2500" dirty="0">
                <a:latin typeface="Nunito Sans" charset="0"/>
              </a:rPr>
              <a:t>Active</a:t>
            </a:r>
            <a:endParaRPr lang="en-IN" sz="2500" dirty="0">
              <a:latin typeface="Nunito Sans" charset="0"/>
            </a:endParaRPr>
          </a:p>
        </p:txBody>
      </p:sp>
      <p:sp>
        <p:nvSpPr>
          <p:cNvPr id="20" name="TextBox 19"/>
          <p:cNvSpPr txBox="1"/>
          <p:nvPr/>
        </p:nvSpPr>
        <p:spPr>
          <a:xfrm>
            <a:off x="4572000" y="1271826"/>
            <a:ext cx="1905000" cy="861774"/>
          </a:xfrm>
          <a:prstGeom prst="rect">
            <a:avLst/>
          </a:prstGeom>
          <a:noFill/>
        </p:spPr>
        <p:txBody>
          <a:bodyPr wrap="square" rtlCol="0">
            <a:spAutoFit/>
          </a:bodyPr>
          <a:lstStyle/>
          <a:p>
            <a:r>
              <a:rPr lang="en-US" sz="2500" dirty="0">
                <a:latin typeface="Nunito Sans" charset="0"/>
              </a:rPr>
              <a:t>Partially Committed</a:t>
            </a:r>
            <a:endParaRPr lang="en-IN" sz="2500" dirty="0">
              <a:latin typeface="Nunito Sans" charset="0"/>
            </a:endParaRPr>
          </a:p>
        </p:txBody>
      </p:sp>
      <p:sp>
        <p:nvSpPr>
          <p:cNvPr id="21" name="TextBox 20"/>
          <p:cNvSpPr txBox="1"/>
          <p:nvPr/>
        </p:nvSpPr>
        <p:spPr>
          <a:xfrm>
            <a:off x="8229600" y="1371600"/>
            <a:ext cx="1828800" cy="477054"/>
          </a:xfrm>
          <a:prstGeom prst="rect">
            <a:avLst/>
          </a:prstGeom>
          <a:noFill/>
        </p:spPr>
        <p:txBody>
          <a:bodyPr wrap="square" rtlCol="0">
            <a:spAutoFit/>
          </a:bodyPr>
          <a:lstStyle/>
          <a:p>
            <a:r>
              <a:rPr lang="en-US" sz="2500" dirty="0">
                <a:latin typeface="Nunito Sans" charset="0"/>
              </a:rPr>
              <a:t>Committed</a:t>
            </a:r>
            <a:endParaRPr lang="en-IN" sz="2500" dirty="0">
              <a:latin typeface="Nunito Sans" charset="0"/>
            </a:endParaRPr>
          </a:p>
        </p:txBody>
      </p:sp>
      <p:sp>
        <p:nvSpPr>
          <p:cNvPr id="22" name="TextBox 21"/>
          <p:cNvSpPr txBox="1"/>
          <p:nvPr/>
        </p:nvSpPr>
        <p:spPr>
          <a:xfrm>
            <a:off x="4876800" y="4800600"/>
            <a:ext cx="1447800" cy="477054"/>
          </a:xfrm>
          <a:prstGeom prst="rect">
            <a:avLst/>
          </a:prstGeom>
          <a:noFill/>
        </p:spPr>
        <p:txBody>
          <a:bodyPr wrap="square" rtlCol="0">
            <a:spAutoFit/>
          </a:bodyPr>
          <a:lstStyle/>
          <a:p>
            <a:r>
              <a:rPr lang="en-US" sz="2500" dirty="0">
                <a:latin typeface="Nunito Sans" charset="0"/>
              </a:rPr>
              <a:t>Failed</a:t>
            </a:r>
            <a:endParaRPr lang="en-IN" sz="2500" dirty="0">
              <a:latin typeface="Nunito Sans" charset="0"/>
            </a:endParaRPr>
          </a:p>
        </p:txBody>
      </p:sp>
      <p:sp>
        <p:nvSpPr>
          <p:cNvPr id="23" name="TextBox 22"/>
          <p:cNvSpPr txBox="1"/>
          <p:nvPr/>
        </p:nvSpPr>
        <p:spPr>
          <a:xfrm>
            <a:off x="8763000" y="4628346"/>
            <a:ext cx="1600200" cy="477054"/>
          </a:xfrm>
          <a:prstGeom prst="rect">
            <a:avLst/>
          </a:prstGeom>
          <a:noFill/>
        </p:spPr>
        <p:txBody>
          <a:bodyPr wrap="square" rtlCol="0">
            <a:spAutoFit/>
          </a:bodyPr>
          <a:lstStyle/>
          <a:p>
            <a:r>
              <a:rPr lang="en-US" sz="2500" dirty="0">
                <a:latin typeface="Nunito Sans" charset="0"/>
              </a:rPr>
              <a:t>Aborted</a:t>
            </a:r>
            <a:endParaRPr lang="en-IN" sz="2500" dirty="0">
              <a:latin typeface="Nunito Sans" charset="0"/>
            </a:endParaRPr>
          </a:p>
        </p:txBody>
      </p:sp>
      <p:sp>
        <p:nvSpPr>
          <p:cNvPr id="24" name="Right Arrow 23"/>
          <p:cNvSpPr/>
          <p:nvPr/>
        </p:nvSpPr>
        <p:spPr>
          <a:xfrm rot="20501723">
            <a:off x="3012341" y="1919361"/>
            <a:ext cx="1135593" cy="457200"/>
          </a:xfrm>
          <a:prstGeom prst="rightArrow">
            <a:avLst>
              <a:gd name="adj1" fmla="val 50000"/>
              <a:gd name="adj2" fmla="val 9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ight Arrow 24"/>
          <p:cNvSpPr/>
          <p:nvPr/>
        </p:nvSpPr>
        <p:spPr>
          <a:xfrm rot="872311">
            <a:off x="2936764" y="4055785"/>
            <a:ext cx="1135593" cy="457200"/>
          </a:xfrm>
          <a:prstGeom prst="rightArrow">
            <a:avLst>
              <a:gd name="adj1" fmla="val 50000"/>
              <a:gd name="adj2" fmla="val 9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ight Arrow 25"/>
          <p:cNvSpPr/>
          <p:nvPr/>
        </p:nvSpPr>
        <p:spPr>
          <a:xfrm>
            <a:off x="6713007" y="1371600"/>
            <a:ext cx="1135593" cy="457200"/>
          </a:xfrm>
          <a:prstGeom prst="rightArrow">
            <a:avLst>
              <a:gd name="adj1" fmla="val 50000"/>
              <a:gd name="adj2" fmla="val 9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a:off x="6865407" y="4800600"/>
            <a:ext cx="1135593" cy="457200"/>
          </a:xfrm>
          <a:prstGeom prst="rightArrow">
            <a:avLst>
              <a:gd name="adj1" fmla="val 50000"/>
              <a:gd name="adj2" fmla="val 9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Curved Down Arrow 27"/>
          <p:cNvSpPr/>
          <p:nvPr/>
        </p:nvSpPr>
        <p:spPr>
          <a:xfrm rot="20825981">
            <a:off x="967360" y="1741358"/>
            <a:ext cx="933645" cy="579982"/>
          </a:xfrm>
          <a:prstGeom prst="curved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784830"/>
          </a:xfrm>
          <a:prstGeom prst="rect">
            <a:avLst/>
          </a:prstGeom>
          <a:noFill/>
        </p:spPr>
        <p:txBody>
          <a:bodyPr wrap="square" rtlCol="0">
            <a:spAutoFit/>
          </a:bodyPr>
          <a:lstStyle/>
          <a:p>
            <a:r>
              <a:rPr lang="en-IN" sz="4500" dirty="0">
                <a:latin typeface="Nunito Sans" charset="0"/>
              </a:rPr>
              <a:t>Concurrency Control</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3693319"/>
          </a:xfrm>
          <a:prstGeom prst="rect">
            <a:avLst/>
          </a:prstGeom>
          <a:noFill/>
        </p:spPr>
        <p:txBody>
          <a:bodyPr wrap="square" rtlCol="0">
            <a:spAutoFit/>
          </a:bodyPr>
          <a:lstStyle/>
          <a:p>
            <a:pPr marL="342900" indent="-342900">
              <a:buFont typeface="Arial" panose="020B0604020202020204" pitchFamily="34" charset="0"/>
              <a:buChar char="•"/>
            </a:pPr>
            <a:r>
              <a:rPr lang="en-US" altLang="en-US" sz="2500" dirty="0">
                <a:latin typeface="Nunito Sans" panose="00000500000000000000" pitchFamily="2" charset="0"/>
              </a:rPr>
              <a:t>The technique is used to protect data when multiple users are accessing same data concurrently(same time) is called concurrency control.</a:t>
            </a:r>
          </a:p>
          <a:p>
            <a:pPr marL="342900" indent="-342900"/>
            <a:endParaRPr lang="en-IN" altLang="en-US" sz="2500" dirty="0">
              <a:latin typeface="Nunito Sans" panose="00000500000000000000" pitchFamily="2" charset="0"/>
            </a:endParaRPr>
          </a:p>
          <a:p>
            <a:pPr marL="342900" indent="-342900">
              <a:buFont typeface="Arial" panose="020B0604020202020204" pitchFamily="34" charset="0"/>
              <a:buChar char="•"/>
            </a:pPr>
            <a:r>
              <a:rPr lang="en-IN" sz="2800" b="1" dirty="0"/>
              <a:t>Concurrency</a:t>
            </a:r>
            <a:r>
              <a:rPr lang="en-IN" sz="2800" dirty="0"/>
              <a:t> is the ability of a </a:t>
            </a:r>
            <a:r>
              <a:rPr lang="en-IN" sz="2800" b="1" dirty="0"/>
              <a:t>database</a:t>
            </a:r>
            <a:r>
              <a:rPr lang="en-IN" sz="2800" dirty="0"/>
              <a:t> to allow multiple users to affect multiple transactions. Other users can read the file, but may not edit data.</a:t>
            </a:r>
          </a:p>
          <a:p>
            <a:pPr marL="342900" indent="-342900"/>
            <a:endParaRPr lang="en-IN" altLang="en-US" sz="2500" dirty="0">
              <a:latin typeface="Nunito Sans" panose="00000500000000000000" pitchFamily="2" charset="0"/>
            </a:endParaRPr>
          </a:p>
          <a:p>
            <a:pPr marL="342900" indent="-342900">
              <a:buFont typeface="Arial" panose="020B0604020202020204" pitchFamily="34" charset="0"/>
              <a:buChar char="•"/>
            </a:pPr>
            <a:r>
              <a:rPr lang="en-US" altLang="en-US" sz="2500" dirty="0">
                <a:latin typeface="Nunito Sans" panose="00000500000000000000" pitchFamily="2" charset="0"/>
              </a:rPr>
              <a:t>Need for concurrency control is data can be updated correctly when multiple transactions are executed successfully.</a:t>
            </a:r>
            <a:endParaRPr lang="en-IN" alt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6224" y="769163"/>
            <a:ext cx="11136326" cy="784830"/>
          </a:xfrm>
          <a:prstGeom prst="rect">
            <a:avLst/>
          </a:prstGeom>
          <a:noFill/>
        </p:spPr>
        <p:txBody>
          <a:bodyPr wrap="square" rtlCol="0">
            <a:spAutoFit/>
          </a:bodyPr>
          <a:lstStyle/>
          <a:p>
            <a:r>
              <a:rPr lang="en-IN" sz="4500" dirty="0">
                <a:latin typeface="Nunito Sans" charset="0"/>
              </a:rPr>
              <a:t>Lock Based Protocol</a:t>
            </a:r>
            <a:endParaRPr lang="en-IN" altLang="en-US" sz="4500" b="1" dirty="0">
              <a:latin typeface="Nunito Sans" charset="0"/>
            </a:endParaRP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42146" y="1533465"/>
            <a:ext cx="11104481" cy="5324535"/>
          </a:xfrm>
          <a:prstGeom prst="rect">
            <a:avLst/>
          </a:prstGeom>
          <a:noFill/>
        </p:spPr>
        <p:txBody>
          <a:bodyPr wrap="square" rtlCol="0">
            <a:spAutoFit/>
          </a:bodyPr>
          <a:lstStyle/>
          <a:p>
            <a:pPr marL="342900" indent="-342900">
              <a:buFont typeface="Arial" panose="020B0604020202020204" pitchFamily="34" charset="0"/>
              <a:buChar char="•"/>
            </a:pPr>
            <a:r>
              <a:rPr lang="en-US" altLang="en-US" sz="2500" dirty="0">
                <a:latin typeface="Nunito Sans" panose="00000500000000000000" pitchFamily="2" charset="0"/>
              </a:rPr>
              <a:t>Lock is a mechanism to control concurrent access to the data item.</a:t>
            </a:r>
          </a:p>
          <a:p>
            <a:pPr marL="342900" indent="-342900">
              <a:buFont typeface="Arial" panose="020B0604020202020204" pitchFamily="34" charset="0"/>
              <a:buChar char="•"/>
            </a:pPr>
            <a:endParaRPr lang="en-US" altLang="en-US" sz="2500" dirty="0">
              <a:latin typeface="Nunito Sans" panose="00000500000000000000" pitchFamily="2" charset="0"/>
            </a:endParaRPr>
          </a:p>
          <a:p>
            <a:pPr marL="342900" indent="-342900">
              <a:buFont typeface="Arial" panose="020B0604020202020204" pitchFamily="34" charset="0"/>
              <a:buChar char="•"/>
            </a:pPr>
            <a:r>
              <a:rPr lang="en-US" altLang="en-US" sz="2500" dirty="0">
                <a:latin typeface="Nunito Sans" panose="00000500000000000000" pitchFamily="2" charset="0"/>
              </a:rPr>
              <a:t>Data items can be locked in two modes:</a:t>
            </a:r>
          </a:p>
          <a:p>
            <a:pPr marL="342900" indent="-342900"/>
            <a:r>
              <a:rPr lang="en-US" altLang="en-US" sz="2500" dirty="0">
                <a:latin typeface="Nunito Sans" panose="00000500000000000000" pitchFamily="2" charset="0"/>
              </a:rPr>
              <a:t> 		1.Exclusive (X) Mode</a:t>
            </a:r>
          </a:p>
          <a:p>
            <a:pPr marL="342900" indent="-342900"/>
            <a:r>
              <a:rPr lang="en-US" altLang="en-US" sz="2500" dirty="0">
                <a:latin typeface="Nunito Sans" panose="00000500000000000000" pitchFamily="2" charset="0"/>
              </a:rPr>
              <a:t>		2.Shared (S) Mode</a:t>
            </a:r>
          </a:p>
          <a:p>
            <a:pPr marL="342900" indent="-342900"/>
            <a:endParaRPr lang="en-IN" altLang="en-US" sz="2500" dirty="0">
              <a:latin typeface="Nunito Sans" panose="00000500000000000000" pitchFamily="2" charset="0"/>
            </a:endParaRPr>
          </a:p>
          <a:p>
            <a:r>
              <a:rPr lang="en-US" sz="2800" b="1" i="0" kern="1200" dirty="0">
                <a:solidFill>
                  <a:schemeClr val="tx1"/>
                </a:solidFill>
                <a:latin typeface="+mn-lt"/>
                <a:ea typeface="+mn-ea"/>
                <a:cs typeface="+mn-cs"/>
              </a:rPr>
              <a:t>Exclusive(X) Mode:</a:t>
            </a:r>
          </a:p>
          <a:p>
            <a:r>
              <a:rPr lang="en-US" sz="2800" b="0" i="0" kern="1200" dirty="0">
                <a:solidFill>
                  <a:schemeClr val="tx1"/>
                </a:solidFill>
                <a:latin typeface="+mn-lt"/>
                <a:ea typeface="+mn-ea"/>
                <a:cs typeface="+mn-cs"/>
              </a:rPr>
              <a:t>Data item can be both read as well as written. X-lock is requested using lock-X instructions.</a:t>
            </a:r>
          </a:p>
          <a:p>
            <a:r>
              <a:rPr lang="en-US" sz="2800" b="1" i="0" kern="1200" dirty="0">
                <a:solidFill>
                  <a:schemeClr val="tx1"/>
                </a:solidFill>
                <a:latin typeface="+mn-lt"/>
                <a:ea typeface="+mn-ea"/>
                <a:cs typeface="+mn-cs"/>
              </a:rPr>
              <a:t>Shared(S) Mode:</a:t>
            </a:r>
          </a:p>
          <a:p>
            <a:r>
              <a:rPr lang="en-US" sz="2800" b="0" i="0" kern="1200" dirty="0">
                <a:solidFill>
                  <a:schemeClr val="tx1"/>
                </a:solidFill>
                <a:latin typeface="+mn-lt"/>
                <a:ea typeface="+mn-ea"/>
                <a:cs typeface="+mn-cs"/>
              </a:rPr>
              <a:t>Data item can only be read. S-lock is requested using lock-S instructions.</a:t>
            </a:r>
          </a:p>
          <a:p>
            <a:pPr marL="342900" indent="-342900"/>
            <a:endParaRPr lang="en-IN" altLang="en-US" sz="2500" dirty="0">
              <a:latin typeface="Nunito Sans" panose="00000500000000000000" pitchFamily="2" charset="0"/>
            </a:endParaRPr>
          </a:p>
          <a:p>
            <a:pPr marL="342900" indent="-342900">
              <a:buFont typeface="Arial" panose="020B0604020202020204" pitchFamily="34" charset="0"/>
              <a:buChar char="•"/>
            </a:pPr>
            <a:r>
              <a:rPr lang="en-US" altLang="en-US" sz="2500" dirty="0">
                <a:latin typeface="Nunito Sans" panose="00000500000000000000" pitchFamily="2" charset="0"/>
              </a:rPr>
              <a:t>Transaction can proceed only after request is granted</a:t>
            </a:r>
            <a:endParaRPr lang="en-IN" alt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p:cNvSpPr txBox="1"/>
          <p:nvPr/>
        </p:nvSpPr>
        <p:spPr>
          <a:xfrm>
            <a:off x="526224" y="769163"/>
            <a:ext cx="11285500" cy="783590"/>
          </a:xfrm>
          <a:prstGeom prst="rect">
            <a:avLst/>
          </a:prstGeom>
          <a:noFill/>
        </p:spPr>
        <p:txBody>
          <a:bodyPr wrap="square" rtlCol="0">
            <a:spAutoFit/>
          </a:bodyPr>
          <a:lstStyle/>
          <a:p>
            <a:r>
              <a:rPr lang="en-IN" altLang="en-US" sz="4500" b="1" dirty="0">
                <a:latin typeface="Nunito Sans" panose="00000500000000000000" pitchFamily="2" charset="0"/>
                <a:sym typeface="+mn-ea"/>
              </a:rPr>
              <a:t>What is DBMS?</a:t>
            </a:r>
            <a:endParaRPr lang="en-US" sz="4500" b="1" dirty="0">
              <a:latin typeface="Nunito Sans" panose="00000500000000000000" pitchFamily="2" charset="0"/>
            </a:endParaRPr>
          </a:p>
        </p:txBody>
      </p:sp>
      <p:sp>
        <p:nvSpPr>
          <p:cNvPr id="16" name="TextBox 15"/>
          <p:cNvSpPr txBox="1"/>
          <p:nvPr/>
        </p:nvSpPr>
        <p:spPr>
          <a:xfrm>
            <a:off x="558165" y="1611630"/>
            <a:ext cx="6711950" cy="3553460"/>
          </a:xfrm>
          <a:prstGeom prst="rect">
            <a:avLst/>
          </a:prstGeom>
          <a:noFill/>
        </p:spPr>
        <p:txBody>
          <a:bodyPr wrap="square" rtlCol="0">
            <a:spAutoFit/>
          </a:bodyPr>
          <a:lstStyle/>
          <a:p>
            <a:pPr marL="342900" indent="-342900">
              <a:buFont typeface="Arial" panose="020B0604020202020204" pitchFamily="34" charset="0"/>
              <a:buChar char="•"/>
            </a:pPr>
            <a:endParaRPr lang="en-IN" altLang="en-US" sz="2500" dirty="0">
              <a:latin typeface="Nunito Sans" panose="00000500000000000000" pitchFamily="2" charset="0"/>
              <a:sym typeface="+mn-ea"/>
            </a:endParaRPr>
          </a:p>
          <a:p>
            <a:pPr marL="342900" indent="-342900">
              <a:buFont typeface="Arial" panose="020B0604020202020204" pitchFamily="34" charset="0"/>
              <a:buChar char="•"/>
            </a:pPr>
            <a:r>
              <a:rPr lang="en-IN" altLang="en-US" sz="2500" dirty="0">
                <a:latin typeface="Nunito Sans" panose="00000500000000000000" pitchFamily="2" charset="0"/>
                <a:sym typeface="+mn-ea"/>
              </a:rPr>
              <a:t>Collection of data and set of programs to access and store these data in an easy and efficient manner.</a:t>
            </a:r>
          </a:p>
          <a:p>
            <a:pPr marL="342900" indent="-342900">
              <a:buFont typeface="Arial" panose="020B0604020202020204" pitchFamily="34" charset="0"/>
              <a:buChar char="•"/>
            </a:pPr>
            <a:endParaRPr lang="en-IN" altLang="en-US" sz="2500" dirty="0">
              <a:latin typeface="Nunito Sans" panose="00000500000000000000" pitchFamily="2" charset="0"/>
              <a:sym typeface="+mn-ea"/>
            </a:endParaRPr>
          </a:p>
          <a:p>
            <a:pPr marL="342900" indent="-342900">
              <a:buFont typeface="Arial" panose="020B0604020202020204" pitchFamily="34" charset="0"/>
              <a:buChar char="•"/>
            </a:pPr>
            <a:r>
              <a:rPr lang="en-IN" altLang="en-US" sz="2500" b="1" dirty="0">
                <a:latin typeface="Nunito Sans" panose="00000500000000000000" pitchFamily="2" charset="0"/>
                <a:sym typeface="+mn-ea"/>
              </a:rPr>
              <a:t>Example :  </a:t>
            </a:r>
            <a:r>
              <a:rPr lang="en-IN" altLang="en-US" sz="2500" dirty="0">
                <a:latin typeface="Nunito Sans" panose="00000500000000000000" pitchFamily="2" charset="0"/>
                <a:sym typeface="+mn-ea"/>
              </a:rPr>
              <a:t>Let's consider the Facebook. It stores the data related to members, their friends, messages, advertisements etc.	</a:t>
            </a:r>
            <a:endParaRPr lang="en-IN" altLang="en-US" sz="2500" dirty="0">
              <a:latin typeface="Nunito Sans" panose="00000500000000000000" pitchFamily="2" charset="0"/>
            </a:endParaRPr>
          </a:p>
          <a:p>
            <a:pPr marL="342900" indent="-342900">
              <a:buFont typeface="Arial" panose="020B0604020202020204" pitchFamily="34" charset="0"/>
              <a:buChar char="•"/>
            </a:pPr>
            <a:endParaRPr lang="en-US" sz="2500" dirty="0">
              <a:latin typeface="Nunito Sans" panose="00000500000000000000" pitchFamily="2" charset="0"/>
            </a:endParaRPr>
          </a:p>
        </p:txBody>
      </p:sp>
      <p:sp>
        <p:nvSpPr>
          <p:cNvPr id="18" name="Rectangle 17"/>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4" name="Picture 3" descr="login"/>
          <p:cNvPicPr>
            <a:picLocks noChangeAspect="1"/>
          </p:cNvPicPr>
          <p:nvPr/>
        </p:nvPicPr>
        <p:blipFill>
          <a:blip r:embed="rId4" cstate="print"/>
          <a:stretch>
            <a:fillRect/>
          </a:stretch>
        </p:blipFill>
        <p:spPr>
          <a:xfrm>
            <a:off x="7473315" y="1778635"/>
            <a:ext cx="4338955" cy="324421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828800"/>
            <a:ext cx="10983686" cy="3554819"/>
          </a:xfrm>
          <a:prstGeom prst="rect">
            <a:avLst/>
          </a:prstGeom>
          <a:noFill/>
        </p:spPr>
        <p:txBody>
          <a:bodyPr wrap="square" rtlCol="0">
            <a:spAutoFit/>
          </a:bodyPr>
          <a:lstStyle/>
          <a:p>
            <a:pPr marL="457200" indent="-457200">
              <a:lnSpc>
                <a:spcPct val="150000"/>
              </a:lnSpc>
              <a:buFont typeface="Arial" pitchFamily="34" charset="0"/>
              <a:buChar char="•"/>
            </a:pPr>
            <a:r>
              <a:rPr lang="en-IN" sz="2500" dirty="0">
                <a:latin typeface="Nunito Sans" charset="0"/>
              </a:rPr>
              <a:t>A </a:t>
            </a:r>
            <a:r>
              <a:rPr lang="en-IN" sz="2500" b="1" dirty="0">
                <a:latin typeface="Nunito Sans" charset="0"/>
              </a:rPr>
              <a:t>deadlock</a:t>
            </a:r>
            <a:r>
              <a:rPr lang="en-IN" sz="2500" dirty="0">
                <a:latin typeface="Nunito Sans" charset="0"/>
              </a:rPr>
              <a:t> is a situation in which two or more transactions are waiting for one another to give up locks.</a:t>
            </a:r>
          </a:p>
          <a:p>
            <a:pPr marL="457200" indent="-457200">
              <a:lnSpc>
                <a:spcPct val="150000"/>
              </a:lnSpc>
              <a:buFont typeface="Arial" pitchFamily="34" charset="0"/>
              <a:buChar char="•"/>
            </a:pPr>
            <a:endParaRPr lang="en-IN" sz="2500" dirty="0">
              <a:latin typeface="Nunito Sans" charset="0"/>
            </a:endParaRPr>
          </a:p>
          <a:p>
            <a:pPr marL="457200" indent="-457200">
              <a:lnSpc>
                <a:spcPct val="150000"/>
              </a:lnSpc>
              <a:buFont typeface="Arial" pitchFamily="34" charset="0"/>
              <a:buChar char="•"/>
            </a:pPr>
            <a:r>
              <a:rPr lang="en-IN" sz="2500" dirty="0">
                <a:latin typeface="Nunito Sans" charset="0"/>
              </a:rPr>
              <a:t>For example, Transaction A might hold a lock on some rows in the Accounts table and needs to update some rows in the Orders table to finish.. </a:t>
            </a: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dirty="0">
                <a:latin typeface="Nunito Sans" panose="00000500000000000000" pitchFamily="2" charset="0"/>
              </a:rPr>
              <a:t>Deadlock</a:t>
            </a: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828800"/>
            <a:ext cx="10983686" cy="2977738"/>
          </a:xfrm>
          <a:prstGeom prst="rect">
            <a:avLst/>
          </a:prstGeom>
          <a:noFill/>
        </p:spPr>
        <p:txBody>
          <a:bodyPr wrap="square" rtlCol="0">
            <a:spAutoFit/>
          </a:bodyPr>
          <a:lstStyle/>
          <a:p>
            <a:pPr marL="457200" indent="-457200">
              <a:lnSpc>
                <a:spcPct val="150000"/>
              </a:lnSpc>
              <a:buFont typeface="Arial" pitchFamily="34" charset="0"/>
              <a:buChar char="•"/>
            </a:pPr>
            <a:r>
              <a:rPr lang="en-US" sz="2500" dirty="0">
                <a:latin typeface="Nunito Sans" charset="0"/>
              </a:rPr>
              <a:t>Mutual exclusion Condition</a:t>
            </a:r>
          </a:p>
          <a:p>
            <a:pPr marL="457200" indent="-457200">
              <a:buFont typeface="Arial" pitchFamily="34" charset="0"/>
              <a:buChar char="•"/>
            </a:pPr>
            <a:endParaRPr lang="en-US" sz="2500" dirty="0">
              <a:latin typeface="Nunito Sans" charset="0"/>
            </a:endParaRPr>
          </a:p>
          <a:p>
            <a:pPr marL="457200" indent="-457200">
              <a:buFont typeface="Arial" pitchFamily="34" charset="0"/>
              <a:buChar char="•"/>
            </a:pPr>
            <a:r>
              <a:rPr lang="en-US" sz="2500" dirty="0">
                <a:latin typeface="Nunito Sans" charset="0"/>
              </a:rPr>
              <a:t>Hold and wait Condition</a:t>
            </a:r>
          </a:p>
          <a:p>
            <a:pPr marL="457200" indent="-457200">
              <a:buFont typeface="Arial" pitchFamily="34" charset="0"/>
              <a:buChar char="•"/>
            </a:pPr>
            <a:endParaRPr lang="en-US" sz="2500" dirty="0">
              <a:latin typeface="Nunito Sans" charset="0"/>
            </a:endParaRPr>
          </a:p>
          <a:p>
            <a:pPr marL="457200" indent="-457200">
              <a:buFont typeface="Arial" pitchFamily="34" charset="0"/>
              <a:buChar char="•"/>
            </a:pPr>
            <a:r>
              <a:rPr lang="en-US" sz="2500" dirty="0">
                <a:latin typeface="Nunito Sans" charset="0"/>
              </a:rPr>
              <a:t>No preemption Condition</a:t>
            </a:r>
          </a:p>
          <a:p>
            <a:pPr marL="457200" indent="-457200">
              <a:buFont typeface="Arial" pitchFamily="34" charset="0"/>
              <a:buChar char="•"/>
            </a:pPr>
            <a:endParaRPr lang="en-US" sz="2500" dirty="0">
              <a:latin typeface="Nunito Sans" charset="0"/>
            </a:endParaRPr>
          </a:p>
          <a:p>
            <a:pPr marL="457200" indent="-457200">
              <a:buFont typeface="Arial" pitchFamily="34" charset="0"/>
              <a:buChar char="•"/>
            </a:pPr>
            <a:r>
              <a:rPr lang="en-US" sz="2500" dirty="0">
                <a:latin typeface="Nunito Sans" charset="0"/>
              </a:rPr>
              <a:t>Circular wait Condition </a:t>
            </a: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dirty="0">
                <a:latin typeface="Nunito Sans" panose="00000500000000000000" pitchFamily="2" charset="0"/>
              </a:rPr>
              <a:t>Conditions of Deadlock</a:t>
            </a: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598714" y="1828800"/>
            <a:ext cx="10983686" cy="2208297"/>
          </a:xfrm>
          <a:prstGeom prst="rect">
            <a:avLst/>
          </a:prstGeom>
          <a:noFill/>
        </p:spPr>
        <p:txBody>
          <a:bodyPr wrap="square" rtlCol="0">
            <a:spAutoFit/>
          </a:bodyPr>
          <a:lstStyle/>
          <a:p>
            <a:pPr marL="457200" indent="-457200">
              <a:lnSpc>
                <a:spcPct val="150000"/>
              </a:lnSpc>
              <a:buFont typeface="Arial" pitchFamily="34" charset="0"/>
              <a:buChar char="•"/>
            </a:pPr>
            <a:r>
              <a:rPr lang="en-US" sz="2500" dirty="0">
                <a:latin typeface="Nunito Sans" charset="0"/>
              </a:rPr>
              <a:t>Deadlock Prevention</a:t>
            </a:r>
          </a:p>
          <a:p>
            <a:pPr marL="457200" indent="-457200">
              <a:buFont typeface="Arial" pitchFamily="34" charset="0"/>
              <a:buChar char="•"/>
            </a:pPr>
            <a:endParaRPr lang="en-US" sz="2500" dirty="0">
              <a:latin typeface="Nunito Sans" charset="0"/>
            </a:endParaRPr>
          </a:p>
          <a:p>
            <a:pPr marL="457200" indent="-457200">
              <a:buFont typeface="Arial" pitchFamily="34" charset="0"/>
              <a:buChar char="•"/>
            </a:pPr>
            <a:r>
              <a:rPr lang="en-US" sz="2500" dirty="0">
                <a:latin typeface="Nunito Sans" charset="0"/>
              </a:rPr>
              <a:t>Deadlock Avoidance</a:t>
            </a:r>
          </a:p>
          <a:p>
            <a:pPr marL="457200" indent="-457200">
              <a:buFont typeface="Arial" pitchFamily="34" charset="0"/>
              <a:buChar char="•"/>
            </a:pPr>
            <a:endParaRPr lang="en-US" sz="2500" dirty="0">
              <a:latin typeface="Nunito Sans" charset="0"/>
            </a:endParaRPr>
          </a:p>
          <a:p>
            <a:pPr marL="457200" indent="-457200">
              <a:buFont typeface="Arial" pitchFamily="34" charset="0"/>
              <a:buChar char="•"/>
            </a:pPr>
            <a:r>
              <a:rPr lang="en-US" sz="2500" dirty="0">
                <a:latin typeface="Nunito Sans" charset="0"/>
              </a:rPr>
              <a:t>Deadlock detection and recovery</a:t>
            </a:r>
          </a:p>
        </p:txBody>
      </p:sp>
      <p:sp>
        <p:nvSpPr>
          <p:cNvPr id="19" name="TextBox 18"/>
          <p:cNvSpPr txBox="1"/>
          <p:nvPr/>
        </p:nvSpPr>
        <p:spPr>
          <a:xfrm>
            <a:off x="526224" y="769163"/>
            <a:ext cx="11285500" cy="784830"/>
          </a:xfrm>
          <a:prstGeom prst="rect">
            <a:avLst/>
          </a:prstGeom>
          <a:noFill/>
        </p:spPr>
        <p:txBody>
          <a:bodyPr wrap="square" rtlCol="0">
            <a:spAutoFit/>
          </a:bodyPr>
          <a:lstStyle/>
          <a:p>
            <a:r>
              <a:rPr lang="en-US" sz="4500" dirty="0">
                <a:latin typeface="Nunito Sans" panose="00000500000000000000" pitchFamily="2" charset="0"/>
              </a:rPr>
              <a:t>Strategies of Deadlock Handling</a:t>
            </a: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p:cNvSpPr txBox="1"/>
          <p:nvPr/>
        </p:nvSpPr>
        <p:spPr>
          <a:xfrm>
            <a:off x="527494" y="769163"/>
            <a:ext cx="11136326" cy="783590"/>
          </a:xfrm>
          <a:prstGeom prst="rect">
            <a:avLst/>
          </a:prstGeom>
          <a:noFill/>
        </p:spPr>
        <p:txBody>
          <a:bodyPr wrap="square" rtlCol="0">
            <a:spAutoFit/>
          </a:bodyPr>
          <a:lstStyle/>
          <a:p>
            <a:r>
              <a:rPr lang="en-IN" altLang="en-US" sz="4500" b="1" dirty="0">
                <a:latin typeface="Nunito Sans" panose="00000500000000000000" pitchFamily="2" charset="0"/>
              </a:rPr>
              <a:t>Why DBMS?</a:t>
            </a: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pic>
        <p:nvPicPr>
          <p:cNvPr id="2" name="Picture 1" descr="atm"/>
          <p:cNvPicPr>
            <a:picLocks noChangeAspect="1"/>
          </p:cNvPicPr>
          <p:nvPr/>
        </p:nvPicPr>
        <p:blipFill>
          <a:blip r:embed="rId4" cstate="print"/>
          <a:stretch>
            <a:fillRect/>
          </a:stretch>
        </p:blipFill>
        <p:spPr>
          <a:xfrm>
            <a:off x="598805" y="2696210"/>
            <a:ext cx="3125470" cy="3470275"/>
          </a:xfrm>
          <a:prstGeom prst="rect">
            <a:avLst/>
          </a:prstGeom>
        </p:spPr>
      </p:pic>
      <p:pic>
        <p:nvPicPr>
          <p:cNvPr id="3" name="Picture 2" descr="online_bank"/>
          <p:cNvPicPr>
            <a:picLocks noChangeAspect="1"/>
          </p:cNvPicPr>
          <p:nvPr/>
        </p:nvPicPr>
        <p:blipFill>
          <a:blip r:embed="rId5" cstate="print"/>
          <a:stretch>
            <a:fillRect/>
          </a:stretch>
        </p:blipFill>
        <p:spPr>
          <a:xfrm>
            <a:off x="5087620" y="2620010"/>
            <a:ext cx="2531110" cy="3434080"/>
          </a:xfrm>
          <a:prstGeom prst="rect">
            <a:avLst/>
          </a:prstGeom>
        </p:spPr>
      </p:pic>
      <p:pic>
        <p:nvPicPr>
          <p:cNvPr id="4" name="Picture 3" descr="mobile"/>
          <p:cNvPicPr>
            <a:picLocks noChangeAspect="1"/>
          </p:cNvPicPr>
          <p:nvPr/>
        </p:nvPicPr>
        <p:blipFill>
          <a:blip r:embed="rId6" cstate="print"/>
          <a:stretch>
            <a:fillRect/>
          </a:stretch>
        </p:blipFill>
        <p:spPr>
          <a:xfrm>
            <a:off x="8810625" y="2661285"/>
            <a:ext cx="2286000" cy="3039110"/>
          </a:xfrm>
          <a:prstGeom prst="rect">
            <a:avLst/>
          </a:prstGeom>
        </p:spPr>
      </p:pic>
      <p:sp>
        <p:nvSpPr>
          <p:cNvPr id="9" name="Right Arrow 8"/>
          <p:cNvSpPr/>
          <p:nvPr/>
        </p:nvSpPr>
        <p:spPr>
          <a:xfrm>
            <a:off x="3986530" y="3810635"/>
            <a:ext cx="838200" cy="533400"/>
          </a:xfrm>
          <a:prstGeom prst="rightArrow">
            <a:avLst/>
          </a:prstGeom>
          <a:solidFill>
            <a:srgbClr val="F05136"/>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7795260" y="3810635"/>
            <a:ext cx="838200" cy="533400"/>
          </a:xfrm>
          <a:prstGeom prst="rightArrow">
            <a:avLst/>
          </a:prstGeom>
          <a:solidFill>
            <a:srgbClr val="F05136"/>
          </a:solidFill>
          <a:ln>
            <a:solidFill>
              <a:srgbClr val="F051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TextBox 15"/>
          <p:cNvSpPr txBox="1"/>
          <p:nvPr/>
        </p:nvSpPr>
        <p:spPr>
          <a:xfrm>
            <a:off x="598714" y="1553993"/>
            <a:ext cx="10983686" cy="413067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altLang="en-US" sz="2500" dirty="0">
                <a:latin typeface="Nunito Sans" panose="00000500000000000000" pitchFamily="2" charset="0"/>
              </a:rPr>
              <a:t> </a:t>
            </a:r>
            <a:r>
              <a:rPr lang="en-US" sz="2500" dirty="0">
                <a:latin typeface="Nunito Sans" panose="00000500000000000000" pitchFamily="2" charset="0"/>
              </a:rPr>
              <a:t>No redundant data</a:t>
            </a:r>
          </a:p>
          <a:p>
            <a:pPr marL="457200" indent="-457200">
              <a:lnSpc>
                <a:spcPct val="150000"/>
              </a:lnSpc>
              <a:buFont typeface="Arial" panose="020B0604020202020204" pitchFamily="34" charset="0"/>
              <a:buChar char="•"/>
            </a:pPr>
            <a:r>
              <a:rPr lang="en-US" sz="2500" dirty="0">
                <a:latin typeface="Nunito Sans" panose="00000500000000000000" pitchFamily="2" charset="0"/>
              </a:rPr>
              <a:t>Data Consistency and Integrity</a:t>
            </a:r>
          </a:p>
          <a:p>
            <a:pPr marL="457200" indent="-457200">
              <a:lnSpc>
                <a:spcPct val="150000"/>
              </a:lnSpc>
              <a:buFont typeface="Arial" panose="020B0604020202020204" pitchFamily="34" charset="0"/>
              <a:buChar char="•"/>
            </a:pPr>
            <a:r>
              <a:rPr lang="en-US" sz="2500" dirty="0">
                <a:latin typeface="Nunito Sans" panose="00000500000000000000" pitchFamily="2" charset="0"/>
              </a:rPr>
              <a:t>Data Security</a:t>
            </a:r>
          </a:p>
          <a:p>
            <a:pPr marL="457200" indent="-457200">
              <a:lnSpc>
                <a:spcPct val="150000"/>
              </a:lnSpc>
              <a:buFont typeface="Arial" panose="020B0604020202020204" pitchFamily="34" charset="0"/>
              <a:buChar char="•"/>
            </a:pPr>
            <a:r>
              <a:rPr lang="en-US" sz="2500" dirty="0">
                <a:latin typeface="Nunito Sans" panose="00000500000000000000" pitchFamily="2" charset="0"/>
              </a:rPr>
              <a:t>Privacy</a:t>
            </a:r>
          </a:p>
          <a:p>
            <a:pPr marL="342900" indent="-342900">
              <a:lnSpc>
                <a:spcPct val="150000"/>
              </a:lnSpc>
              <a:buFont typeface="Arial" panose="020B0604020202020204" pitchFamily="34" charset="0"/>
              <a:buChar char="•"/>
            </a:pPr>
            <a:r>
              <a:rPr lang="en-IN" altLang="en-US" sz="2500" dirty="0">
                <a:latin typeface="Nunito Sans" panose="00000500000000000000" pitchFamily="2" charset="0"/>
                <a:sym typeface="+mn-ea"/>
              </a:rPr>
              <a:t> </a:t>
            </a:r>
            <a:r>
              <a:rPr lang="en-US" sz="2500" dirty="0">
                <a:latin typeface="Nunito Sans" panose="00000500000000000000" pitchFamily="2" charset="0"/>
                <a:sym typeface="+mn-ea"/>
              </a:rPr>
              <a:t>Easy access to data </a:t>
            </a:r>
            <a:endParaRPr lang="en-US" sz="2500" dirty="0">
              <a:latin typeface="Nunito Sans" panose="00000500000000000000" pitchFamily="2" charset="0"/>
            </a:endParaRPr>
          </a:p>
          <a:p>
            <a:pPr marL="342900" indent="-342900">
              <a:lnSpc>
                <a:spcPct val="150000"/>
              </a:lnSpc>
              <a:buFont typeface="Arial" panose="020B0604020202020204" pitchFamily="34" charset="0"/>
              <a:buChar char="•"/>
            </a:pPr>
            <a:r>
              <a:rPr lang="en-US" sz="2500" dirty="0">
                <a:latin typeface="Nunito Sans" panose="00000500000000000000" pitchFamily="2" charset="0"/>
                <a:sym typeface="+mn-ea"/>
              </a:rPr>
              <a:t> Easy recovery</a:t>
            </a: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sym typeface="+mn-ea"/>
              </a:rPr>
              <a:t>Flexible</a:t>
            </a:r>
            <a:endParaRPr lang="en-IN" altLang="en-US" sz="2500" dirty="0">
              <a:latin typeface="Nunito Sans" panose="00000500000000000000" pitchFamily="2" charset="0"/>
            </a:endParaRPr>
          </a:p>
        </p:txBody>
      </p:sp>
      <p:sp>
        <p:nvSpPr>
          <p:cNvPr id="19" name="TextBox 18"/>
          <p:cNvSpPr txBox="1"/>
          <p:nvPr/>
        </p:nvSpPr>
        <p:spPr>
          <a:xfrm>
            <a:off x="526224" y="769163"/>
            <a:ext cx="11285500" cy="783590"/>
          </a:xfrm>
          <a:prstGeom prst="rect">
            <a:avLst/>
          </a:prstGeom>
          <a:noFill/>
        </p:spPr>
        <p:txBody>
          <a:bodyPr wrap="square" rtlCol="0">
            <a:spAutoFit/>
          </a:bodyPr>
          <a:lstStyle/>
          <a:p>
            <a:r>
              <a:rPr lang="en-US" sz="4500" b="1" dirty="0">
                <a:latin typeface="Nunito Sans" panose="00000500000000000000" pitchFamily="2" charset="0"/>
              </a:rPr>
              <a:t>peculiarity</a:t>
            </a:r>
          </a:p>
        </p:txBody>
      </p:sp>
      <p:sp>
        <p:nvSpPr>
          <p:cNvPr id="21" name="Rectangle 20"/>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p:cNvSpPr txBox="1"/>
          <p:nvPr/>
        </p:nvSpPr>
        <p:spPr>
          <a:xfrm>
            <a:off x="526224" y="769163"/>
            <a:ext cx="11136326" cy="783590"/>
          </a:xfrm>
          <a:prstGeom prst="rect">
            <a:avLst/>
          </a:prstGeom>
          <a:noFill/>
        </p:spPr>
        <p:txBody>
          <a:bodyPr wrap="square" rtlCol="0">
            <a:spAutoFit/>
          </a:bodyPr>
          <a:lstStyle/>
          <a:p>
            <a:r>
              <a:rPr lang="en-IN" altLang="en-US" sz="4500" b="1" dirty="0">
                <a:latin typeface="Nunito Sans" panose="00000500000000000000" pitchFamily="2" charset="0"/>
              </a:rPr>
              <a:t>Entity Relationship Model</a:t>
            </a: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3938270"/>
          </a:xfrm>
          <a:prstGeom prst="rect">
            <a:avLst/>
          </a:prstGeom>
          <a:noFill/>
        </p:spPr>
        <p:txBody>
          <a:bodyPr wrap="square" rtlCol="0">
            <a:spAutoFit/>
          </a:bodyPr>
          <a:lstStyle/>
          <a:p>
            <a:pPr marL="342900" indent="-342900">
              <a:buFont typeface="Arial" panose="020B0604020202020204" pitchFamily="34" charset="0"/>
              <a:buChar char="•"/>
            </a:pPr>
            <a:r>
              <a:rPr lang="en-IN" altLang="en-US" sz="2500" dirty="0">
                <a:latin typeface="Nunito Sans" panose="00000500000000000000" pitchFamily="2" charset="0"/>
              </a:rPr>
              <a:t>The ER(Entity Relational Model) is a high-level conceptual data model diagram.</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 Entity-Relation model is based on the notion of real-world entities and the relationship between them.</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ER modeling helps you to analyze data requirements systematically to produce a well-designed database. </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endParaRPr lang="en-IN" alt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7" name="TextBox 6"/>
          <p:cNvSpPr txBox="1"/>
          <p:nvPr/>
        </p:nvSpPr>
        <p:spPr>
          <a:xfrm>
            <a:off x="526224" y="769163"/>
            <a:ext cx="11136326" cy="783590"/>
          </a:xfrm>
          <a:prstGeom prst="rect">
            <a:avLst/>
          </a:prstGeom>
          <a:noFill/>
        </p:spPr>
        <p:txBody>
          <a:bodyPr wrap="square" rtlCol="0">
            <a:spAutoFit/>
          </a:bodyPr>
          <a:lstStyle/>
          <a:p>
            <a:r>
              <a:rPr lang="en-IN" altLang="en-US" sz="4500" b="1" dirty="0">
                <a:latin typeface="Nunito Sans" panose="00000500000000000000" pitchFamily="2" charset="0"/>
              </a:rPr>
              <a:t>Why ER Diagram?</a:t>
            </a:r>
          </a:p>
        </p:txBody>
      </p:sp>
      <p:sp>
        <p:nvSpPr>
          <p:cNvPr id="10" name="Rectangle 9"/>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58069" y="1992766"/>
            <a:ext cx="11104481" cy="3938270"/>
          </a:xfrm>
          <a:prstGeom prst="rect">
            <a:avLst/>
          </a:prstGeom>
          <a:noFill/>
        </p:spPr>
        <p:txBody>
          <a:bodyPr wrap="square" rtlCol="0">
            <a:spAutoFit/>
          </a:bodyPr>
          <a:lstStyle/>
          <a:p>
            <a:pPr marL="342900" indent="-342900">
              <a:buFont typeface="Arial" panose="020B0604020202020204" pitchFamily="34" charset="0"/>
              <a:buChar char="•"/>
            </a:pPr>
            <a:r>
              <a:rPr lang="en-IN" altLang="en-US" sz="2500" dirty="0">
                <a:latin typeface="Nunito Sans" panose="00000500000000000000" pitchFamily="2" charset="0"/>
              </a:rPr>
              <a:t>ER diagrams can be used by database designers as a blueprint for implementing data in specific software applications.</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 Entity-Relation model is based on the notion of real-world entities and the relationship between them.</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r>
              <a:rPr lang="en-IN" altLang="en-US" sz="2500" dirty="0">
                <a:latin typeface="Nunito Sans" panose="00000500000000000000" pitchFamily="2" charset="0"/>
              </a:rPr>
              <a:t>ER modeling helps you to analyze data requirements systematically to produce a well-designed database. </a:t>
            </a:r>
          </a:p>
          <a:p>
            <a:pPr marL="342900" indent="-342900">
              <a:buFont typeface="Arial" panose="020B0604020202020204" pitchFamily="34" charset="0"/>
              <a:buChar char="•"/>
            </a:pPr>
            <a:endParaRPr lang="en-IN" altLang="en-US" sz="2500" dirty="0">
              <a:latin typeface="Nunito Sans" panose="00000500000000000000" pitchFamily="2" charset="0"/>
            </a:endParaRPr>
          </a:p>
          <a:p>
            <a:pPr marL="342900" indent="-342900">
              <a:buFont typeface="Arial" panose="020B0604020202020204" pitchFamily="34" charset="0"/>
              <a:buChar char="•"/>
            </a:pPr>
            <a:endParaRPr lang="en-IN" altLang="en-US" sz="2500" dirty="0">
              <a:latin typeface="Nunito Sans" panose="00000500000000000000" pitchFamily="2"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TotalTime>
  <Words>4311</Words>
  <Application>Microsoft Office PowerPoint</Application>
  <PresentationFormat>Widescreen</PresentationFormat>
  <Paragraphs>626</Paragraphs>
  <Slides>53</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Arial Rounded MT Bold</vt:lpstr>
      <vt:lpstr>Algerian</vt:lpstr>
      <vt:lpstr>Calibri</vt:lpstr>
      <vt:lpstr>Nunito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Nandhakumar E</cp:lastModifiedBy>
  <cp:revision>315</cp:revision>
  <dcterms:created xsi:type="dcterms:W3CDTF">2006-08-16T00:00:00Z</dcterms:created>
  <dcterms:modified xsi:type="dcterms:W3CDTF">2022-05-22T07:02:03Z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1033-11.2.0.8970</vt:lpwstr>
  </property>
</Properties>
</file>