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272" r:id="rId2"/>
    <p:sldId id="271" r:id="rId3"/>
    <p:sldId id="401" r:id="rId4"/>
    <p:sldId id="386" r:id="rId5"/>
    <p:sldId id="387" r:id="rId6"/>
    <p:sldId id="388" r:id="rId7"/>
    <p:sldId id="390" r:id="rId8"/>
    <p:sldId id="389" r:id="rId9"/>
    <p:sldId id="391" r:id="rId10"/>
    <p:sldId id="392" r:id="rId11"/>
    <p:sldId id="393" r:id="rId12"/>
    <p:sldId id="394" r:id="rId13"/>
    <p:sldId id="395" r:id="rId14"/>
    <p:sldId id="396" r:id="rId15"/>
    <p:sldId id="397" r:id="rId16"/>
    <p:sldId id="398" r:id="rId17"/>
    <p:sldId id="399" r:id="rId18"/>
    <p:sldId id="400" r:id="rId19"/>
    <p:sldId id="28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Nunito Sans" panose="00000500000000000000" pitchFamily="2" charset="0"/>
      <p:regular r:id="rId26"/>
      <p:bold r:id="rId27"/>
      <p:italic r:id="rId28"/>
      <p:boldItalic r:id="rId29"/>
    </p:embeddedFont>
    <p:embeddedFont>
      <p:font typeface="Nunito Sans SemiBold" panose="020B0604020202020204" charset="0"/>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9">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4020" autoAdjust="0"/>
  </p:normalViewPr>
  <p:slideViewPr>
    <p:cSldViewPr>
      <p:cViewPr varScale="1">
        <p:scale>
          <a:sx n="72" d="100"/>
          <a:sy n="72" d="100"/>
        </p:scale>
        <p:origin x="859" y="67"/>
      </p:cViewPr>
      <p:guideLst>
        <p:guide orient="horz" pos="729"/>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800" dirty="0">
                <a:effectLst/>
                <a:latin typeface="Calibri" panose="020F0502020204030204" pitchFamily="34" charset="0"/>
                <a:ea typeface="Calibri" panose="020F0502020204030204" pitchFamily="34" charset="0"/>
                <a:cs typeface="Mangal" panose="02040503050203030202" pitchFamily="18" charset="0"/>
              </a:rPr>
              <a:t>(b) On closely observing the given figures, we can conclude for sure that figures 3, 7 and 9 belong to the same class. We can also observe that figures 1, 4 and 6 are of the same class as they all involve two similar figures intersecting each other. The remaining figures, i.e. 2, 5 and 8 are of the same class</a:t>
            </a: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Mangal" panose="02040503050203030202" pitchFamily="18" charset="0"/>
              </a:rPr>
              <a:t>(c) On closely observing the given figures, we can conclude for sure that figures 1, 4 and 7 belong to the same class as they all involve some figures enclosed within a square. We can also classify figures 2, 6 and 9 into a single class as they involve figures which have their corners darkened. The remaining figure, i.e. 3, 5 and 8 form a single class.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(d) On closely observing the given figures, we can surely conclude that figures 5, 7 and 9 will form a common class as they involve geometrical figures enclosed within the same geometric figure, for instance, in figure 5 triangle is enclosed within a bigger triangle and the same if for circle in 7 and square in 9. We can also class figures 1 and 4 in the same class as they comprise of two similar geometrical figures overlapping each other. For the third figure in this class, if we observe the remaining figures closely, we can conclude that figure 6 can be the part of this class. Here, simply two similar rectangles are overlapping each other. The remaining three figures, i.e. 2, 3 and 8 can be classified in the class. Hence, option (d) is the correct answer.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b="0" i="0" dirty="0">
                <a:solidFill>
                  <a:srgbClr val="000000"/>
                </a:solidFill>
                <a:effectLst/>
                <a:latin typeface="arial" panose="020B0604020202020204" pitchFamily="34" charset="0"/>
              </a:rPr>
              <a:t>Three and two arcs are inverted alternately. The central element rotates 90</a:t>
            </a:r>
            <a:r>
              <a:rPr lang="en-US" b="0" i="0" baseline="30000" dirty="0">
                <a:solidFill>
                  <a:srgbClr val="000000"/>
                </a:solidFill>
                <a:effectLst/>
                <a:latin typeface="arial" panose="020B0604020202020204" pitchFamily="34" charset="0"/>
              </a:rPr>
              <a:t>o</a:t>
            </a:r>
            <a:r>
              <a:rPr lang="en-US" b="0" i="0" dirty="0">
                <a:solidFill>
                  <a:srgbClr val="000000"/>
                </a:solidFill>
                <a:effectLst/>
                <a:latin typeface="arial" panose="020B0604020202020204" pitchFamily="34" charset="0"/>
              </a:rPr>
              <a:t>ACW and 180</a:t>
            </a:r>
            <a:r>
              <a:rPr lang="en-US" b="0" i="0" baseline="30000" dirty="0">
                <a:solidFill>
                  <a:srgbClr val="000000"/>
                </a:solidFill>
                <a:effectLst/>
                <a:latin typeface="arial" panose="020B0604020202020204" pitchFamily="34" charset="0"/>
              </a:rPr>
              <a:t>o</a:t>
            </a:r>
            <a:r>
              <a:rPr lang="en-US" b="0" i="0" dirty="0">
                <a:solidFill>
                  <a:srgbClr val="000000"/>
                </a:solidFill>
                <a:effectLst/>
                <a:latin typeface="arial" panose="020B0604020202020204" pitchFamily="34" charset="0"/>
              </a:rPr>
              <a:t> alternately.</a:t>
            </a: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b="0" i="0" dirty="0">
                <a:solidFill>
                  <a:srgbClr val="000000"/>
                </a:solidFill>
                <a:effectLst/>
                <a:latin typeface="arial" panose="020B0604020202020204" pitchFamily="34" charset="0"/>
              </a:rPr>
              <a:t>In each step, one dot is lost while another dot is replaced by a cross.</a:t>
            </a: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1372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Mangal" panose="02040503050203030202" pitchFamily="18" charset="0"/>
              </a:rPr>
              <a:t>(b) In all the given figures, the black arrow heads are facing outward, except in figure (b). Thus, figure (b) is the odd man out.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Mangal" panose="02040503050203030202" pitchFamily="18" charset="0"/>
              </a:rPr>
              <a:t>(d) There are certain figures given in the question which are to be grouped on the basis of their homogeneity. We must take into consideration the whole figure rather than just the outer or the inner portion of it. Observing each figure closely, we can notice that figures (1) and (3) are similar because of the V-shape inside of them. Similarly figures (2), (4) and (5) are similar as they form a series of geometrical figures which enclose the same figures within themselves. Figures (6) and (7) form a separate class as they enclose cross inside the geometrical figures. Hence, the three classes are [(1,3) , (2, 4, 5), (6, 7)].</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Mangal" panose="02040503050203030202" pitchFamily="18" charset="0"/>
              </a:rPr>
              <a:t>(a) In the given question, we need to find the next figure in the sequence and for that, we need to establish a pattern among the problem figures. We can observe in the problem figures that the pattern is that in each figure, the small line forming the outline of the figure is removed from the right side and added to the left side of the figure to arrive at the next figure. Consequently, we can conclude that option (a) will follow the problem figure (E).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Mangal" panose="02040503050203030202" pitchFamily="18" charset="0"/>
              </a:rPr>
              <a:t>(e) A simple way to approach this question is divide the big square box in each of the problem figures in 3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Mangal" panose="02040503050203030202" pitchFamily="18" charset="0"/>
              </a:rPr>
              <a:t> 3 grid. Now, we may notice that there are two objects within the square box – one being a star and the other a rectangle. In problem figure (A), the star is placed at the leftmost top corner and the rectangle is placed exactly below it. In the next problem figure, both figures move one place down and in the next, one moves at the leftmost corner (star) and the other moves to the top of the middle column and this pattern follows. On checking problem figure (E) and comparing all the answer figures, we can conclude that answer figure must follow the given series of figures.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(a) In this question, we must closely observe the movement of the trapezium within the square boxes in each problem figure. We can note that it moves to each corner in a clockwise fashion in subsequent problem figures. This must be followed in the answer figure and so, we can eliminate answer figures (2) and (5). We can also eliminate (4) as there is a square in the middle when it should be wither a kite or a hashtag. So, we can conclude based on the remaining options that there must a hashtag in the middle. Now, if we closely observe the problem figures, in every problem figure, there is a new figure introduced other than the figures that are common all the problem figures. For instance, in (A), there is a pentagon and in (B), it is triangle and so on. Also, notice that these figures are introduced at each corner, starting from the bottom left corner, and then are introduced in a clockwise fashion in the next square box. So, in (A), pentagon is at the bottom left; in (B), triangle is introduced at the top left corner, then hexagon is introduced at the top right corner and so on. Therefore, in the answer figure, the new figure must be introduced at the top left corner, following the sequence, which is an A-shaped figure. This is followed in answer figure (1) and hence, it is correct.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Mangal" panose="02040503050203030202" pitchFamily="18" charset="0"/>
              </a:rPr>
              <a:t>(c) Note that the numbers assigned to the figures do not follow a proper sequence. They are jumbled up. Now, by carefully observing the given set of figures, we can easily classify that figures 3, 5 and 9 are of the same class as they have a common characteristic that they are all simple polygons with certain number of lines within them. We can also find common characteristics between figures 1, 6 and 8. In these figures, each figure is combination of a circle, a triangle and a certain number of straight lines. The remaining figures, i.e. 2, 4 and 7 form a single class. This can also be determined by relating them to each other by the fact that each figure includes a figure that resembles a cone. Hence, the class of figures will be (1, 6, 8), (2, 4, 7) and (3, 5, 9).</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US" dirty="0">
              <a:latin typeface="Nunito Sans" panose="00000500000000000000" pitchFamily="2" charset="0"/>
              <a:sym typeface="+mn-ea"/>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Group the given figures into three classes using each figure only once.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 4, 8); (2, 5, 7); (3, 9, 6)</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4, 6); (2, 5, 8); (3, 7,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4, 6); (2, 5, 7); (3, 8,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2, 3); (4, 5, 6); (7, 8,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3" name="Picture 2"/>
          <p:cNvPicPr>
            <a:picLocks noChangeAspect="1"/>
          </p:cNvPicPr>
          <p:nvPr/>
        </p:nvPicPr>
        <p:blipFill>
          <a:blip r:embed="rId4"/>
          <a:stretch>
            <a:fillRect/>
          </a:stretch>
        </p:blipFill>
        <p:spPr>
          <a:xfrm>
            <a:off x="6393180" y="2021840"/>
            <a:ext cx="4763770" cy="2578100"/>
          </a:xfrm>
          <a:prstGeom prst="rect">
            <a:avLst/>
          </a:prstGeom>
        </p:spPr>
      </p:pic>
      <p:pic>
        <p:nvPicPr>
          <p:cNvPr id="15" name="Picture 14">
            <a:extLst>
              <a:ext uri="{FF2B5EF4-FFF2-40B4-BE49-F238E27FC236}">
                <a16:creationId xmlns:a16="http://schemas.microsoft.com/office/drawing/2014/main" id="{D78ABA8F-6FEC-4C1D-9421-AA90312933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53838" y="4242911"/>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Group the given figures into three classes using each figure only once.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 4, 7); (3, 6, 9); (2, 5, 8)</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6, 9); (2, 4, 7); (3, 5, 8)</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4, 7); (2, 6, 9); (3, 5, 8)</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5, 7); (2, 6, 9); (3, 4, 8)</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2" name="Picture 1"/>
          <p:cNvPicPr>
            <a:picLocks noChangeAspect="1"/>
          </p:cNvPicPr>
          <p:nvPr/>
        </p:nvPicPr>
        <p:blipFill>
          <a:blip r:embed="rId4"/>
          <a:stretch>
            <a:fillRect/>
          </a:stretch>
        </p:blipFill>
        <p:spPr>
          <a:xfrm>
            <a:off x="6640195" y="2229485"/>
            <a:ext cx="4718050" cy="2364105"/>
          </a:xfrm>
          <a:prstGeom prst="rect">
            <a:avLst/>
          </a:prstGeom>
        </p:spPr>
      </p:pic>
      <p:pic>
        <p:nvPicPr>
          <p:cNvPr id="15" name="Picture 14">
            <a:extLst>
              <a:ext uri="{FF2B5EF4-FFF2-40B4-BE49-F238E27FC236}">
                <a16:creationId xmlns:a16="http://schemas.microsoft.com/office/drawing/2014/main" id="{CBC66641-3E8B-4066-BC2C-A893CA2B1E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81600" y="4836940"/>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0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Group the following figures with identical properties into three classes and select the correct alternative.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4, 6); (3, 5, 8); (2, 7,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4, 8); (2, 3, 6); (5, 7,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(4, 5, 6); (2, 3, 8); (1, 7,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4, 6); (2, 3, 8); (5, 7,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3" name="Picture 2"/>
          <p:cNvPicPr>
            <a:picLocks noChangeAspect="1"/>
          </p:cNvPicPr>
          <p:nvPr/>
        </p:nvPicPr>
        <p:blipFill>
          <a:blip r:embed="rId4"/>
          <a:stretch>
            <a:fillRect/>
          </a:stretch>
        </p:blipFill>
        <p:spPr>
          <a:xfrm>
            <a:off x="7989570" y="2228850"/>
            <a:ext cx="3409315" cy="2596515"/>
          </a:xfrm>
          <a:prstGeom prst="rect">
            <a:avLst/>
          </a:prstGeom>
        </p:spPr>
      </p:pic>
      <p:pic>
        <p:nvPicPr>
          <p:cNvPr id="15" name="Picture 14">
            <a:extLst>
              <a:ext uri="{FF2B5EF4-FFF2-40B4-BE49-F238E27FC236}">
                <a16:creationId xmlns:a16="http://schemas.microsoft.com/office/drawing/2014/main" id="{AB1119C1-692D-4050-9208-5D54EEB466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800" y="5423235"/>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0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Group the following figures with identical properties into three classes and select the correct alternative.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4, 7); (2, 5, 8); (3, 6, 9)</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4, 7); (2, 5, 9); (3, 6, 7)</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3, 4); (2, 5, 8); (6, 7,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2, 3); (4, 5, 6); (7, 8,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2" name="Picture 1"/>
          <p:cNvPicPr>
            <a:picLocks noChangeAspect="1"/>
          </p:cNvPicPr>
          <p:nvPr/>
        </p:nvPicPr>
        <p:blipFill>
          <a:blip r:embed="rId4"/>
          <a:stretch>
            <a:fillRect/>
          </a:stretch>
        </p:blipFill>
        <p:spPr>
          <a:xfrm>
            <a:off x="8456930" y="2512060"/>
            <a:ext cx="2575560" cy="2103120"/>
          </a:xfrm>
          <a:prstGeom prst="rect">
            <a:avLst/>
          </a:prstGeom>
        </p:spPr>
      </p:pic>
      <p:pic>
        <p:nvPicPr>
          <p:cNvPr id="15" name="Picture 14">
            <a:extLst>
              <a:ext uri="{FF2B5EF4-FFF2-40B4-BE49-F238E27FC236}">
                <a16:creationId xmlns:a16="http://schemas.microsoft.com/office/drawing/2014/main" id="{2E0D0EA1-4903-4556-9EDD-D16E4B4E24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800" y="3734899"/>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Group the given figures into three classes using each figure only once.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(2, 4, 7); (1, 6, 9); (3, 5, 8)</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3, 5); (2, 6, 7); (4, 8,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5, 7); (2, 3, 6); (4, 8,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3, 5); (2, 4, 7); (6, 8,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3" name="Picture 2"/>
          <p:cNvPicPr>
            <a:picLocks noChangeAspect="1"/>
          </p:cNvPicPr>
          <p:nvPr/>
        </p:nvPicPr>
        <p:blipFill>
          <a:blip r:embed="rId4"/>
          <a:stretch>
            <a:fillRect/>
          </a:stretch>
        </p:blipFill>
        <p:spPr>
          <a:xfrm>
            <a:off x="7726680" y="2279015"/>
            <a:ext cx="3901440" cy="2773680"/>
          </a:xfrm>
          <a:prstGeom prst="rect">
            <a:avLst/>
          </a:prstGeom>
        </p:spPr>
      </p:pic>
      <p:pic>
        <p:nvPicPr>
          <p:cNvPr id="15" name="Picture 14">
            <a:extLst>
              <a:ext uri="{FF2B5EF4-FFF2-40B4-BE49-F238E27FC236}">
                <a16:creationId xmlns:a16="http://schemas.microsoft.com/office/drawing/2014/main" id="{64C11355-D5CC-41A1-8174-B0329E8F4D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800" y="3714224"/>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0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Select a figure from amongst the Answer Figures which will continue the same series as established by the five Problem Figures.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(2)</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(3)</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(4)</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2" name="Picture 1"/>
          <p:cNvPicPr>
            <a:picLocks noChangeAspect="1"/>
          </p:cNvPicPr>
          <p:nvPr/>
        </p:nvPicPr>
        <p:blipFill>
          <a:blip r:embed="rId4"/>
          <a:stretch>
            <a:fillRect/>
          </a:stretch>
        </p:blipFill>
        <p:spPr>
          <a:xfrm>
            <a:off x="7242810" y="2176780"/>
            <a:ext cx="4259580" cy="2842260"/>
          </a:xfrm>
          <a:prstGeom prst="rect">
            <a:avLst/>
          </a:prstGeom>
        </p:spPr>
      </p:pic>
      <p:sp>
        <p:nvSpPr>
          <p:cNvPr id="22" name="Rectangle 21"/>
          <p:cNvSpPr/>
          <p:nvPr/>
        </p:nvSpPr>
        <p:spPr>
          <a:xfrm>
            <a:off x="647790" y="595664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27" name="Rectangle 26"/>
          <p:cNvSpPr/>
          <p:nvPr/>
        </p:nvSpPr>
        <p:spPr>
          <a:xfrm>
            <a:off x="1445890" y="595664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28" name="Picture 27">
            <a:extLst>
              <a:ext uri="{FF2B5EF4-FFF2-40B4-BE49-F238E27FC236}">
                <a16:creationId xmlns:a16="http://schemas.microsoft.com/office/drawing/2014/main" id="{75D13366-EA65-48EA-B625-15A78280EC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3600" y="3734899"/>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0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Select a figure from amongst the Answer Figures which will continue the same series as established by the five Problem Figures.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(2)</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(3)</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(4)</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2" name="Rectangle 21"/>
          <p:cNvSpPr/>
          <p:nvPr/>
        </p:nvSpPr>
        <p:spPr>
          <a:xfrm>
            <a:off x="647790" y="595664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27" name="Rectangle 26"/>
          <p:cNvSpPr/>
          <p:nvPr/>
        </p:nvSpPr>
        <p:spPr>
          <a:xfrm>
            <a:off x="1445890" y="595664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3" name="Picture 2"/>
          <p:cNvPicPr>
            <a:picLocks noChangeAspect="1"/>
          </p:cNvPicPr>
          <p:nvPr/>
        </p:nvPicPr>
        <p:blipFill>
          <a:blip r:embed="rId4"/>
          <a:stretch>
            <a:fillRect/>
          </a:stretch>
        </p:blipFill>
        <p:spPr>
          <a:xfrm>
            <a:off x="6967855" y="2217420"/>
            <a:ext cx="4404360" cy="2964180"/>
          </a:xfrm>
          <a:prstGeom prst="rect">
            <a:avLst/>
          </a:prstGeom>
        </p:spPr>
      </p:pic>
      <p:pic>
        <p:nvPicPr>
          <p:cNvPr id="28" name="Picture 27">
            <a:extLst>
              <a:ext uri="{FF2B5EF4-FFF2-40B4-BE49-F238E27FC236}">
                <a16:creationId xmlns:a16="http://schemas.microsoft.com/office/drawing/2014/main" id="{145AA001-A55D-4501-83A5-D06461999C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2200" y="3699510"/>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0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Select a figure from amongst the Answer Figures which will continue the same series as established by the five Problem Figures.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(2)</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(3)</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(4)</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2" name="Rectangle 21"/>
          <p:cNvSpPr/>
          <p:nvPr/>
        </p:nvSpPr>
        <p:spPr>
          <a:xfrm>
            <a:off x="647790" y="595664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27" name="Rectangle 26"/>
          <p:cNvSpPr/>
          <p:nvPr/>
        </p:nvSpPr>
        <p:spPr>
          <a:xfrm>
            <a:off x="1445890" y="595664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grpSp>
        <p:nvGrpSpPr>
          <p:cNvPr id="7" name="Group 6"/>
          <p:cNvGrpSpPr/>
          <p:nvPr/>
        </p:nvGrpSpPr>
        <p:grpSpPr>
          <a:xfrm>
            <a:off x="6934835" y="2217420"/>
            <a:ext cx="4493260" cy="2964180"/>
            <a:chOff x="10921" y="3492"/>
            <a:chExt cx="7076" cy="4668"/>
          </a:xfrm>
        </p:grpSpPr>
        <p:pic>
          <p:nvPicPr>
            <p:cNvPr id="2" name="Picture 1"/>
            <p:cNvPicPr>
              <a:picLocks noChangeAspect="1"/>
            </p:cNvPicPr>
            <p:nvPr/>
          </p:nvPicPr>
          <p:blipFill>
            <a:blip r:embed="rId4"/>
            <a:stretch>
              <a:fillRect/>
            </a:stretch>
          </p:blipFill>
          <p:spPr>
            <a:xfrm>
              <a:off x="10973" y="3492"/>
              <a:ext cx="6936" cy="4668"/>
            </a:xfrm>
            <a:prstGeom prst="rect">
              <a:avLst/>
            </a:prstGeom>
          </p:spPr>
        </p:pic>
        <p:pic>
          <p:nvPicPr>
            <p:cNvPr id="5" name="Picture 4"/>
            <p:cNvPicPr>
              <a:picLocks noChangeAspect="1"/>
            </p:cNvPicPr>
            <p:nvPr/>
          </p:nvPicPr>
          <p:blipFill>
            <a:blip r:embed="rId5"/>
            <a:stretch>
              <a:fillRect/>
            </a:stretch>
          </p:blipFill>
          <p:spPr>
            <a:xfrm>
              <a:off x="11036" y="4435"/>
              <a:ext cx="6933" cy="1266"/>
            </a:xfrm>
            <a:prstGeom prst="rect">
              <a:avLst/>
            </a:prstGeom>
          </p:spPr>
        </p:pic>
        <p:pic>
          <p:nvPicPr>
            <p:cNvPr id="6" name="Picture 5"/>
            <p:cNvPicPr>
              <a:picLocks noChangeAspect="1"/>
            </p:cNvPicPr>
            <p:nvPr/>
          </p:nvPicPr>
          <p:blipFill>
            <a:blip r:embed="rId6"/>
            <a:stretch>
              <a:fillRect/>
            </a:stretch>
          </p:blipFill>
          <p:spPr>
            <a:xfrm>
              <a:off x="10921" y="6809"/>
              <a:ext cx="7076" cy="1335"/>
            </a:xfrm>
            <a:prstGeom prst="rect">
              <a:avLst/>
            </a:prstGeom>
          </p:spPr>
        </p:pic>
      </p:grpSp>
      <p:pic>
        <p:nvPicPr>
          <p:cNvPr id="28" name="Picture 27">
            <a:extLst>
              <a:ext uri="{FF2B5EF4-FFF2-40B4-BE49-F238E27FC236}">
                <a16:creationId xmlns:a16="http://schemas.microsoft.com/office/drawing/2014/main" id="{7454BEB2-EA42-424D-9BF4-86E5CFCD9AE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33600" y="4854666"/>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0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Select a figure from amongst the Answer Figures which will continue the same series as established by the five Problem Figures.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(2)</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(3)</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(4)</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2" name="Rectangle 21"/>
          <p:cNvSpPr/>
          <p:nvPr/>
        </p:nvSpPr>
        <p:spPr>
          <a:xfrm>
            <a:off x="647790" y="595664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27" name="Rectangle 26"/>
          <p:cNvSpPr/>
          <p:nvPr/>
        </p:nvSpPr>
        <p:spPr>
          <a:xfrm>
            <a:off x="1445890" y="595664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2" name="Picture 1"/>
          <p:cNvPicPr>
            <a:picLocks noChangeAspect="1"/>
          </p:cNvPicPr>
          <p:nvPr/>
        </p:nvPicPr>
        <p:blipFill>
          <a:blip r:embed="rId4"/>
          <a:stretch>
            <a:fillRect/>
          </a:stretch>
        </p:blipFill>
        <p:spPr>
          <a:xfrm>
            <a:off x="6967855" y="2217420"/>
            <a:ext cx="4404360" cy="2964180"/>
          </a:xfrm>
          <a:prstGeom prst="rect">
            <a:avLst/>
          </a:prstGeom>
        </p:spPr>
      </p:pic>
      <p:pic>
        <p:nvPicPr>
          <p:cNvPr id="3" name="Picture 2"/>
          <p:cNvPicPr>
            <a:picLocks noChangeAspect="1"/>
          </p:cNvPicPr>
          <p:nvPr/>
        </p:nvPicPr>
        <p:blipFill>
          <a:blip r:embed="rId5"/>
          <a:stretch>
            <a:fillRect/>
          </a:stretch>
        </p:blipFill>
        <p:spPr>
          <a:xfrm>
            <a:off x="7014210" y="2853690"/>
            <a:ext cx="4380230" cy="773430"/>
          </a:xfrm>
          <a:prstGeom prst="rect">
            <a:avLst/>
          </a:prstGeom>
        </p:spPr>
      </p:pic>
      <p:pic>
        <p:nvPicPr>
          <p:cNvPr id="8" name="Picture 7"/>
          <p:cNvPicPr>
            <a:picLocks noChangeAspect="1"/>
          </p:cNvPicPr>
          <p:nvPr/>
        </p:nvPicPr>
        <p:blipFill>
          <a:blip r:embed="rId6"/>
          <a:stretch>
            <a:fillRect/>
          </a:stretch>
        </p:blipFill>
        <p:spPr>
          <a:xfrm>
            <a:off x="6979920" y="4362450"/>
            <a:ext cx="4382135" cy="796925"/>
          </a:xfrm>
          <a:prstGeom prst="rect">
            <a:avLst/>
          </a:prstGeom>
        </p:spPr>
      </p:pic>
      <p:pic>
        <p:nvPicPr>
          <p:cNvPr id="28" name="Picture 27">
            <a:extLst>
              <a:ext uri="{FF2B5EF4-FFF2-40B4-BE49-F238E27FC236}">
                <a16:creationId xmlns:a16="http://schemas.microsoft.com/office/drawing/2014/main" id="{ECB880A1-56F8-4720-B4E1-4B26959F1CF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9800" y="4846621"/>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6400" y="1677513"/>
            <a:ext cx="2356664" cy="29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p:cNvSpPr txBox="1"/>
          <p:nvPr/>
        </p:nvSpPr>
        <p:spPr>
          <a:xfrm>
            <a:off x="2228196" y="2514600"/>
            <a:ext cx="6745013" cy="284934"/>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p:cNvSpPr txBox="1"/>
          <p:nvPr/>
        </p:nvSpPr>
        <p:spPr>
          <a:xfrm>
            <a:off x="1015554" y="1740939"/>
            <a:ext cx="10160892" cy="1014730"/>
          </a:xfrm>
          <a:prstGeom prst="rect">
            <a:avLst/>
          </a:prstGeom>
          <a:noFill/>
        </p:spPr>
        <p:txBody>
          <a:bodyPr wrap="square" rtlCol="0">
            <a:spAutoFit/>
          </a:bodyPr>
          <a:lstStyle/>
          <a:p>
            <a:r>
              <a:rPr lang="en-US" sz="6000" dirty="0">
                <a:latin typeface="Nunito Sans SemiBold" panose="00000700000000000000" pitchFamily="2" charset="0"/>
              </a:rPr>
              <a:t>TCS NQT</a:t>
            </a:r>
          </a:p>
        </p:txBody>
      </p:sp>
      <p:sp>
        <p:nvSpPr>
          <p:cNvPr id="14" name="TextBox 13"/>
          <p:cNvSpPr txBox="1"/>
          <p:nvPr/>
        </p:nvSpPr>
        <p:spPr>
          <a:xfrm>
            <a:off x="1110148" y="2756602"/>
            <a:ext cx="10160893" cy="523220"/>
          </a:xfrm>
          <a:prstGeom prst="rect">
            <a:avLst/>
          </a:prstGeom>
          <a:noFill/>
        </p:spPr>
        <p:txBody>
          <a:bodyPr wrap="square" rtlCol="0">
            <a:spAutoFit/>
          </a:bodyPr>
          <a:lstStyle/>
          <a:p>
            <a:r>
              <a:rPr lang="en-US" sz="2800">
                <a:latin typeface="Nunito Sans" panose="00000500000000000000" pitchFamily="2" charset="0"/>
              </a:rPr>
              <a:t>Reasoning Ability</a:t>
            </a:r>
            <a:endParaRPr lang="en-US" sz="2800" dirty="0">
              <a:latin typeface="Nunito Sans" panose="00000500000000000000" pitchFamily="2" charset="0"/>
            </a:endParaRPr>
          </a:p>
        </p:txBody>
      </p:sp>
      <p:sp>
        <p:nvSpPr>
          <p:cNvPr id="10" name="Rectangle 9"/>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p:cNvSpPr txBox="1"/>
          <p:nvPr/>
        </p:nvSpPr>
        <p:spPr>
          <a:xfrm>
            <a:off x="0" y="3055701"/>
            <a:ext cx="12192000" cy="885098"/>
          </a:xfrm>
          <a:prstGeom prst="rect">
            <a:avLst/>
          </a:prstGeom>
          <a:ln w="12700">
            <a:miter lim="400000"/>
          </a:ln>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Visual Reasoning</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75138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0148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Out of the five given figures, four are similar in a certain way. 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figure is not like the other four i.e., four figures form a group based on some common characteristics. Find out the figure which does not belong to the group i.e., which does not shares the common features/ characteristics with the other four figures.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2" name="Rectangle 21"/>
          <p:cNvSpPr/>
          <p:nvPr/>
        </p:nvSpPr>
        <p:spPr>
          <a:xfrm>
            <a:off x="647790" y="595664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(b)</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(c)</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(d)</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7" name="Rectangle 26"/>
          <p:cNvSpPr/>
          <p:nvPr/>
        </p:nvSpPr>
        <p:spPr>
          <a:xfrm>
            <a:off x="1445890" y="595664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6" name="Picture 5"/>
          <p:cNvPicPr>
            <a:picLocks noChangeAspect="1"/>
          </p:cNvPicPr>
          <p:nvPr/>
        </p:nvPicPr>
        <p:blipFill>
          <a:blip r:embed="rId4"/>
          <a:stretch>
            <a:fillRect/>
          </a:stretch>
        </p:blipFill>
        <p:spPr>
          <a:xfrm>
            <a:off x="3207385" y="3306445"/>
            <a:ext cx="8702675" cy="2000885"/>
          </a:xfrm>
          <a:prstGeom prst="rect">
            <a:avLst/>
          </a:prstGeom>
        </p:spPr>
      </p:pic>
      <p:pic>
        <p:nvPicPr>
          <p:cNvPr id="28" name="Picture 27">
            <a:extLst>
              <a:ext uri="{FF2B5EF4-FFF2-40B4-BE49-F238E27FC236}">
                <a16:creationId xmlns:a16="http://schemas.microsoft.com/office/drawing/2014/main" id="{73FEF5C3-C27D-4819-87A0-C3612003E8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54654" y="4273715"/>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Group the given figures into three classes using each figure only once.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 2, 6); (3, 4,7); (5)</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(1,3); (2, 6); (4,5,7)</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2, 6, 7); (3); (4, 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(1,3); (2,4,5); (6,7)</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2" name="Picture 1"/>
          <p:cNvPicPr>
            <a:picLocks noChangeAspect="1"/>
          </p:cNvPicPr>
          <p:nvPr/>
        </p:nvPicPr>
        <p:blipFill>
          <a:blip r:embed="rId4"/>
          <a:stretch>
            <a:fillRect/>
          </a:stretch>
        </p:blipFill>
        <p:spPr>
          <a:xfrm>
            <a:off x="6724015" y="2297430"/>
            <a:ext cx="4521200" cy="2322830"/>
          </a:xfrm>
          <a:prstGeom prst="rect">
            <a:avLst/>
          </a:prstGeom>
        </p:spPr>
      </p:pic>
      <p:pic>
        <p:nvPicPr>
          <p:cNvPr id="15" name="Picture 14">
            <a:extLst>
              <a:ext uri="{FF2B5EF4-FFF2-40B4-BE49-F238E27FC236}">
                <a16:creationId xmlns:a16="http://schemas.microsoft.com/office/drawing/2014/main" id="{D5354708-817B-489B-8B72-734F12D2F2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1000" y="5387610"/>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0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Select a figure from amongst the Answer Figures which will continue the same series as established by the five Problem Figures. </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(2)</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(3)</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(4)</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3" name="Picture 2"/>
          <p:cNvPicPr>
            <a:picLocks noChangeAspect="1"/>
          </p:cNvPicPr>
          <p:nvPr/>
        </p:nvPicPr>
        <p:blipFill>
          <a:blip r:embed="rId4"/>
          <a:stretch>
            <a:fillRect/>
          </a:stretch>
        </p:blipFill>
        <p:spPr>
          <a:xfrm>
            <a:off x="6485890" y="2212340"/>
            <a:ext cx="4221480" cy="3108960"/>
          </a:xfrm>
          <a:prstGeom prst="rect">
            <a:avLst/>
          </a:prstGeom>
        </p:spPr>
      </p:pic>
      <p:pic>
        <p:nvPicPr>
          <p:cNvPr id="15" name="Picture 14">
            <a:extLst>
              <a:ext uri="{FF2B5EF4-FFF2-40B4-BE49-F238E27FC236}">
                <a16:creationId xmlns:a16="http://schemas.microsoft.com/office/drawing/2014/main" id="{D5613D53-DA49-4C60-95F3-8B4B4200C4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9800" y="3687420"/>
            <a:ext cx="668020" cy="668020"/>
          </a:xfrm>
          <a:prstGeom prst="rect">
            <a:avLst/>
          </a:prstGeom>
        </p:spPr>
      </p:pic>
      <p:sp>
        <p:nvSpPr>
          <p:cNvPr id="2" name="Rectangle 1">
            <a:extLst>
              <a:ext uri="{FF2B5EF4-FFF2-40B4-BE49-F238E27FC236}">
                <a16:creationId xmlns:a16="http://schemas.microsoft.com/office/drawing/2014/main" id="{378E7BFD-ACAF-45C4-B150-5E550EE5146A}"/>
              </a:ext>
            </a:extLst>
          </p:cNvPr>
          <p:cNvSpPr/>
          <p:nvPr/>
        </p:nvSpPr>
        <p:spPr>
          <a:xfrm>
            <a:off x="647790" y="595664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5" name="Rectangle 4">
            <a:extLst>
              <a:ext uri="{FF2B5EF4-FFF2-40B4-BE49-F238E27FC236}">
                <a16:creationId xmlns:a16="http://schemas.microsoft.com/office/drawing/2014/main" id="{8FF52776-0046-4671-8490-8F7DCBC82D5E}"/>
              </a:ext>
            </a:extLst>
          </p:cNvPr>
          <p:cNvSpPr/>
          <p:nvPr/>
        </p:nvSpPr>
        <p:spPr>
          <a:xfrm>
            <a:off x="1445890" y="595664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0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Select a figure from amongst the Answer Figures which will continue the same series as established by the five Problem Figures. </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(2)</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(3)</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(4)</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grpSp>
        <p:nvGrpSpPr>
          <p:cNvPr id="197" name="Group 196"/>
          <p:cNvGrpSpPr/>
          <p:nvPr/>
        </p:nvGrpSpPr>
        <p:grpSpPr>
          <a:xfrm>
            <a:off x="6485890" y="2212340"/>
            <a:ext cx="4221480" cy="3108960"/>
            <a:chOff x="10214" y="3484"/>
            <a:chExt cx="6648" cy="4896"/>
          </a:xfrm>
        </p:grpSpPr>
        <p:grpSp>
          <p:nvGrpSpPr>
            <p:cNvPr id="100" name="Group 99"/>
            <p:cNvGrpSpPr/>
            <p:nvPr/>
          </p:nvGrpSpPr>
          <p:grpSpPr>
            <a:xfrm>
              <a:off x="10214" y="3484"/>
              <a:ext cx="6648" cy="4896"/>
              <a:chOff x="10214" y="3484"/>
              <a:chExt cx="6648" cy="4896"/>
            </a:xfrm>
          </p:grpSpPr>
          <p:pic>
            <p:nvPicPr>
              <p:cNvPr id="101" name="Picture 100"/>
              <p:cNvPicPr>
                <a:picLocks noChangeAspect="1"/>
              </p:cNvPicPr>
              <p:nvPr/>
            </p:nvPicPr>
            <p:blipFill>
              <a:blip r:embed="rId4"/>
              <a:stretch>
                <a:fillRect/>
              </a:stretch>
            </p:blipFill>
            <p:spPr>
              <a:xfrm>
                <a:off x="10214" y="3484"/>
                <a:ext cx="6648" cy="4896"/>
              </a:xfrm>
              <a:prstGeom prst="rect">
                <a:avLst/>
              </a:prstGeom>
            </p:spPr>
          </p:pic>
          <p:sp>
            <p:nvSpPr>
              <p:cNvPr id="102" name="Rectangles 101"/>
              <p:cNvSpPr/>
              <p:nvPr/>
            </p:nvSpPr>
            <p:spPr>
              <a:xfrm>
                <a:off x="10524" y="4578"/>
                <a:ext cx="1031" cy="1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s 102"/>
              <p:cNvSpPr/>
              <p:nvPr/>
            </p:nvSpPr>
            <p:spPr>
              <a:xfrm>
                <a:off x="11742" y="4597"/>
                <a:ext cx="1049" cy="10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Rectangles 103"/>
              <p:cNvSpPr/>
              <p:nvPr/>
            </p:nvSpPr>
            <p:spPr>
              <a:xfrm>
                <a:off x="12978" y="4562"/>
                <a:ext cx="1049" cy="1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5" name="Rectangles 104"/>
              <p:cNvSpPr/>
              <p:nvPr/>
            </p:nvSpPr>
            <p:spPr>
              <a:xfrm>
                <a:off x="14178" y="4570"/>
                <a:ext cx="1049" cy="1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s 105"/>
              <p:cNvSpPr/>
              <p:nvPr/>
            </p:nvSpPr>
            <p:spPr>
              <a:xfrm>
                <a:off x="15432" y="4581"/>
                <a:ext cx="1049" cy="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s 106"/>
              <p:cNvSpPr/>
              <p:nvPr/>
            </p:nvSpPr>
            <p:spPr>
              <a:xfrm>
                <a:off x="10433" y="7069"/>
                <a:ext cx="1031" cy="11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s 107"/>
              <p:cNvSpPr/>
              <p:nvPr/>
            </p:nvSpPr>
            <p:spPr>
              <a:xfrm>
                <a:off x="11706" y="7088"/>
                <a:ext cx="1031" cy="11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s 108"/>
              <p:cNvSpPr/>
              <p:nvPr/>
            </p:nvSpPr>
            <p:spPr>
              <a:xfrm>
                <a:off x="12943" y="7106"/>
                <a:ext cx="1067" cy="11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s 109"/>
              <p:cNvSpPr/>
              <p:nvPr/>
            </p:nvSpPr>
            <p:spPr>
              <a:xfrm>
                <a:off x="14234" y="7088"/>
                <a:ext cx="1067" cy="11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s 110"/>
              <p:cNvSpPr/>
              <p:nvPr/>
            </p:nvSpPr>
            <p:spPr>
              <a:xfrm>
                <a:off x="15452" y="7052"/>
                <a:ext cx="1067" cy="11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76" name="5-Point Star 175"/>
            <p:cNvSpPr/>
            <p:nvPr/>
          </p:nvSpPr>
          <p:spPr>
            <a:xfrm>
              <a:off x="10531" y="4632"/>
              <a:ext cx="304" cy="312"/>
            </a:xfrm>
            <a:prstGeom prst="star5">
              <a:avLst>
                <a:gd name="adj" fmla="val 19095"/>
                <a:gd name="hf" fmla="val 105146"/>
                <a:gd name="vf" fmla="val 1105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7" name="Rectangles 176"/>
            <p:cNvSpPr/>
            <p:nvPr/>
          </p:nvSpPr>
          <p:spPr>
            <a:xfrm>
              <a:off x="10530" y="5184"/>
              <a:ext cx="414" cy="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80" name="Group 179"/>
            <p:cNvGrpSpPr/>
            <p:nvPr/>
          </p:nvGrpSpPr>
          <p:grpSpPr>
            <a:xfrm>
              <a:off x="11721" y="4923"/>
              <a:ext cx="414" cy="776"/>
              <a:chOff x="11738" y="4886"/>
              <a:chExt cx="414" cy="776"/>
            </a:xfrm>
          </p:grpSpPr>
          <p:sp>
            <p:nvSpPr>
              <p:cNvPr id="178" name="5-Point Star 177"/>
              <p:cNvSpPr/>
              <p:nvPr/>
            </p:nvSpPr>
            <p:spPr>
              <a:xfrm>
                <a:off x="11739" y="4886"/>
                <a:ext cx="304" cy="312"/>
              </a:xfrm>
              <a:prstGeom prst="star5">
                <a:avLst>
                  <a:gd name="adj" fmla="val 19095"/>
                  <a:gd name="hf" fmla="val 105146"/>
                  <a:gd name="vf" fmla="val 1105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9" name="Rectangles 178"/>
              <p:cNvSpPr/>
              <p:nvPr/>
            </p:nvSpPr>
            <p:spPr>
              <a:xfrm>
                <a:off x="11738" y="5438"/>
                <a:ext cx="414" cy="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81" name="Rectangles 180"/>
            <p:cNvSpPr/>
            <p:nvPr/>
          </p:nvSpPr>
          <p:spPr>
            <a:xfrm>
              <a:off x="13330" y="4602"/>
              <a:ext cx="414" cy="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2" name="5-Point Star 181"/>
            <p:cNvSpPr/>
            <p:nvPr/>
          </p:nvSpPr>
          <p:spPr>
            <a:xfrm>
              <a:off x="12985" y="5377"/>
              <a:ext cx="304" cy="312"/>
            </a:xfrm>
            <a:prstGeom prst="star5">
              <a:avLst>
                <a:gd name="adj" fmla="val 19095"/>
                <a:gd name="hf" fmla="val 105146"/>
                <a:gd name="vf" fmla="val 1105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3" name="5-Point Star 182"/>
            <p:cNvSpPr/>
            <p:nvPr/>
          </p:nvSpPr>
          <p:spPr>
            <a:xfrm>
              <a:off x="14607" y="4617"/>
              <a:ext cx="304" cy="312"/>
            </a:xfrm>
            <a:prstGeom prst="star5">
              <a:avLst>
                <a:gd name="adj" fmla="val 19095"/>
                <a:gd name="hf" fmla="val 105146"/>
                <a:gd name="vf" fmla="val 1105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4" name="Rectangles 183"/>
            <p:cNvSpPr/>
            <p:nvPr/>
          </p:nvSpPr>
          <p:spPr>
            <a:xfrm>
              <a:off x="14549" y="5165"/>
              <a:ext cx="414" cy="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5" name="5-Point Star 184"/>
            <p:cNvSpPr/>
            <p:nvPr/>
          </p:nvSpPr>
          <p:spPr>
            <a:xfrm>
              <a:off x="15804" y="4959"/>
              <a:ext cx="304" cy="312"/>
            </a:xfrm>
            <a:prstGeom prst="star5">
              <a:avLst>
                <a:gd name="adj" fmla="val 19095"/>
                <a:gd name="hf" fmla="val 105146"/>
                <a:gd name="vf" fmla="val 1105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6" name="Rectangles 185"/>
            <p:cNvSpPr/>
            <p:nvPr/>
          </p:nvSpPr>
          <p:spPr>
            <a:xfrm>
              <a:off x="15749" y="5456"/>
              <a:ext cx="414" cy="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7" name="5-Point Star 186"/>
            <p:cNvSpPr/>
            <p:nvPr/>
          </p:nvSpPr>
          <p:spPr>
            <a:xfrm>
              <a:off x="11168" y="7104"/>
              <a:ext cx="304" cy="312"/>
            </a:xfrm>
            <a:prstGeom prst="star5">
              <a:avLst>
                <a:gd name="adj" fmla="val 19095"/>
                <a:gd name="hf" fmla="val 105146"/>
                <a:gd name="vf" fmla="val 1105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8" name="Rectangles 187"/>
            <p:cNvSpPr/>
            <p:nvPr/>
          </p:nvSpPr>
          <p:spPr>
            <a:xfrm>
              <a:off x="11075" y="7602"/>
              <a:ext cx="414" cy="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9" name="5-Point Star 188"/>
            <p:cNvSpPr/>
            <p:nvPr/>
          </p:nvSpPr>
          <p:spPr>
            <a:xfrm>
              <a:off x="11933" y="7940"/>
              <a:ext cx="304" cy="312"/>
            </a:xfrm>
            <a:prstGeom prst="star5">
              <a:avLst>
                <a:gd name="adj" fmla="val 19095"/>
                <a:gd name="hf" fmla="val 105146"/>
                <a:gd name="vf" fmla="val 1105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0" name="Rectangles 189"/>
            <p:cNvSpPr/>
            <p:nvPr/>
          </p:nvSpPr>
          <p:spPr>
            <a:xfrm>
              <a:off x="12348" y="8038"/>
              <a:ext cx="414" cy="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1" name="5-Point Star 190"/>
            <p:cNvSpPr/>
            <p:nvPr/>
          </p:nvSpPr>
          <p:spPr>
            <a:xfrm>
              <a:off x="13278" y="7449"/>
              <a:ext cx="304" cy="312"/>
            </a:xfrm>
            <a:prstGeom prst="star5">
              <a:avLst>
                <a:gd name="adj" fmla="val 19095"/>
                <a:gd name="hf" fmla="val 105146"/>
                <a:gd name="vf" fmla="val 1105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2" name="Rectangles 191"/>
            <p:cNvSpPr/>
            <p:nvPr/>
          </p:nvSpPr>
          <p:spPr>
            <a:xfrm>
              <a:off x="13602" y="7111"/>
              <a:ext cx="414" cy="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3" name="5-Point Star 192"/>
            <p:cNvSpPr/>
            <p:nvPr/>
          </p:nvSpPr>
          <p:spPr>
            <a:xfrm>
              <a:off x="14551" y="7922"/>
              <a:ext cx="304" cy="312"/>
            </a:xfrm>
            <a:prstGeom prst="star5">
              <a:avLst>
                <a:gd name="adj" fmla="val 19095"/>
                <a:gd name="hf" fmla="val 105146"/>
                <a:gd name="vf" fmla="val 1105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4" name="Rectangles 193"/>
            <p:cNvSpPr/>
            <p:nvPr/>
          </p:nvSpPr>
          <p:spPr>
            <a:xfrm>
              <a:off x="14511" y="7111"/>
              <a:ext cx="414" cy="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5" name="Rectangles 194"/>
            <p:cNvSpPr/>
            <p:nvPr/>
          </p:nvSpPr>
          <p:spPr>
            <a:xfrm>
              <a:off x="16094" y="7111"/>
              <a:ext cx="414" cy="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6" name="5-Point Star 195"/>
            <p:cNvSpPr/>
            <p:nvPr/>
          </p:nvSpPr>
          <p:spPr>
            <a:xfrm>
              <a:off x="15823" y="7922"/>
              <a:ext cx="304" cy="312"/>
            </a:xfrm>
            <a:prstGeom prst="star5">
              <a:avLst>
                <a:gd name="adj" fmla="val 19095"/>
                <a:gd name="hf" fmla="val 105146"/>
                <a:gd name="vf" fmla="val 1105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 name="Rectangle 1">
            <a:extLst>
              <a:ext uri="{FF2B5EF4-FFF2-40B4-BE49-F238E27FC236}">
                <a16:creationId xmlns:a16="http://schemas.microsoft.com/office/drawing/2014/main" id="{ED95735C-098D-42C2-B299-3A8378FEE3FB}"/>
              </a:ext>
            </a:extLst>
          </p:cNvPr>
          <p:cNvSpPr/>
          <p:nvPr/>
        </p:nvSpPr>
        <p:spPr>
          <a:xfrm>
            <a:off x="647790" y="595664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3" name="Rectangle 2">
            <a:extLst>
              <a:ext uri="{FF2B5EF4-FFF2-40B4-BE49-F238E27FC236}">
                <a16:creationId xmlns:a16="http://schemas.microsoft.com/office/drawing/2014/main" id="{04934354-C007-40EB-AEF0-949EDD595758}"/>
              </a:ext>
            </a:extLst>
          </p:cNvPr>
          <p:cNvSpPr/>
          <p:nvPr/>
        </p:nvSpPr>
        <p:spPr>
          <a:xfrm>
            <a:off x="1445890" y="595664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52" name="Picture 51">
            <a:extLst>
              <a:ext uri="{FF2B5EF4-FFF2-40B4-BE49-F238E27FC236}">
                <a16:creationId xmlns:a16="http://schemas.microsoft.com/office/drawing/2014/main" id="{8F8DDE34-4725-4CCC-AC74-C8D95CE694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3600" y="5992653"/>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0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Select a figure from amongst the Answer Figures which will continue the same series as established by the five Problem Figures. </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(2)</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(3)</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(4)</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grpSp>
        <p:nvGrpSpPr>
          <p:cNvPr id="5" name="Group 4"/>
          <p:cNvGrpSpPr/>
          <p:nvPr/>
        </p:nvGrpSpPr>
        <p:grpSpPr>
          <a:xfrm>
            <a:off x="6485890" y="2212340"/>
            <a:ext cx="4221480" cy="3133725"/>
            <a:chOff x="10214" y="3484"/>
            <a:chExt cx="6648" cy="4935"/>
          </a:xfrm>
        </p:grpSpPr>
        <p:grpSp>
          <p:nvGrpSpPr>
            <p:cNvPr id="28" name="Group 27"/>
            <p:cNvGrpSpPr/>
            <p:nvPr/>
          </p:nvGrpSpPr>
          <p:grpSpPr>
            <a:xfrm>
              <a:off x="10214" y="3484"/>
              <a:ext cx="6648" cy="4896"/>
              <a:chOff x="10214" y="3484"/>
              <a:chExt cx="6648" cy="4896"/>
            </a:xfrm>
          </p:grpSpPr>
          <p:pic>
            <p:nvPicPr>
              <p:cNvPr id="6" name="Picture 5"/>
              <p:cNvPicPr>
                <a:picLocks noChangeAspect="1"/>
              </p:cNvPicPr>
              <p:nvPr/>
            </p:nvPicPr>
            <p:blipFill>
              <a:blip r:embed="rId4"/>
              <a:stretch>
                <a:fillRect/>
              </a:stretch>
            </p:blipFill>
            <p:spPr>
              <a:xfrm>
                <a:off x="10214" y="3484"/>
                <a:ext cx="6648" cy="4896"/>
              </a:xfrm>
              <a:prstGeom prst="rect">
                <a:avLst/>
              </a:prstGeom>
            </p:spPr>
          </p:pic>
          <p:sp>
            <p:nvSpPr>
              <p:cNvPr id="7" name="Rectangles 6"/>
              <p:cNvSpPr/>
              <p:nvPr/>
            </p:nvSpPr>
            <p:spPr>
              <a:xfrm>
                <a:off x="10524" y="4578"/>
                <a:ext cx="1031" cy="1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s 7"/>
              <p:cNvSpPr/>
              <p:nvPr/>
            </p:nvSpPr>
            <p:spPr>
              <a:xfrm>
                <a:off x="11742" y="4597"/>
                <a:ext cx="1049" cy="10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s 9"/>
              <p:cNvSpPr/>
              <p:nvPr/>
            </p:nvSpPr>
            <p:spPr>
              <a:xfrm>
                <a:off x="12978" y="4562"/>
                <a:ext cx="1049" cy="1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s 10"/>
              <p:cNvSpPr/>
              <p:nvPr/>
            </p:nvSpPr>
            <p:spPr>
              <a:xfrm>
                <a:off x="14178" y="4570"/>
                <a:ext cx="1049" cy="1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s 11"/>
              <p:cNvSpPr/>
              <p:nvPr/>
            </p:nvSpPr>
            <p:spPr>
              <a:xfrm>
                <a:off x="15432" y="4581"/>
                <a:ext cx="1049" cy="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s 12"/>
              <p:cNvSpPr/>
              <p:nvPr/>
            </p:nvSpPr>
            <p:spPr>
              <a:xfrm>
                <a:off x="10433" y="7069"/>
                <a:ext cx="1031" cy="11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s 13"/>
              <p:cNvSpPr/>
              <p:nvPr/>
            </p:nvSpPr>
            <p:spPr>
              <a:xfrm>
                <a:off x="11706" y="7088"/>
                <a:ext cx="1031" cy="11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s 14"/>
              <p:cNvSpPr/>
              <p:nvPr/>
            </p:nvSpPr>
            <p:spPr>
              <a:xfrm>
                <a:off x="12943" y="7106"/>
                <a:ext cx="1067" cy="11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s 1"/>
              <p:cNvSpPr/>
              <p:nvPr/>
            </p:nvSpPr>
            <p:spPr>
              <a:xfrm>
                <a:off x="14234" y="7088"/>
                <a:ext cx="1067" cy="11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Rectangles 2"/>
              <p:cNvSpPr/>
              <p:nvPr/>
            </p:nvSpPr>
            <p:spPr>
              <a:xfrm>
                <a:off x="15452" y="7052"/>
                <a:ext cx="1067" cy="11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9" name="Text Box 28"/>
            <p:cNvSpPr txBox="1"/>
            <p:nvPr/>
          </p:nvSpPr>
          <p:spPr>
            <a:xfrm>
              <a:off x="10344" y="4456"/>
              <a:ext cx="528" cy="628"/>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a:t>
              </a: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30" name="Trapezoid 29"/>
            <p:cNvSpPr/>
            <p:nvPr/>
          </p:nvSpPr>
          <p:spPr>
            <a:xfrm>
              <a:off x="11278" y="4637"/>
              <a:ext cx="290" cy="197"/>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Diamond 30"/>
            <p:cNvSpPr/>
            <p:nvPr/>
          </p:nvSpPr>
          <p:spPr>
            <a:xfrm>
              <a:off x="10891" y="5027"/>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gular Pentagon 31"/>
            <p:cNvSpPr/>
            <p:nvPr/>
          </p:nvSpPr>
          <p:spPr>
            <a:xfrm>
              <a:off x="10491" y="5377"/>
              <a:ext cx="306" cy="269"/>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Diamond 32"/>
            <p:cNvSpPr/>
            <p:nvPr/>
          </p:nvSpPr>
          <p:spPr>
            <a:xfrm>
              <a:off x="11236" y="5409"/>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Isosceles Triangle 33"/>
            <p:cNvSpPr/>
            <p:nvPr/>
          </p:nvSpPr>
          <p:spPr>
            <a:xfrm>
              <a:off x="11752" y="4625"/>
              <a:ext cx="240" cy="24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Diamond 34"/>
            <p:cNvSpPr/>
            <p:nvPr/>
          </p:nvSpPr>
          <p:spPr>
            <a:xfrm>
              <a:off x="12472" y="4627"/>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Diamond 35"/>
            <p:cNvSpPr/>
            <p:nvPr/>
          </p:nvSpPr>
          <p:spPr>
            <a:xfrm>
              <a:off x="12091" y="5009"/>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 Box 36"/>
            <p:cNvSpPr txBox="1"/>
            <p:nvPr/>
          </p:nvSpPr>
          <p:spPr>
            <a:xfrm>
              <a:off x="11581" y="5263"/>
              <a:ext cx="528" cy="628"/>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a:t>
              </a: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38" name="Trapezoid 37"/>
            <p:cNvSpPr/>
            <p:nvPr/>
          </p:nvSpPr>
          <p:spPr>
            <a:xfrm>
              <a:off x="12514" y="5455"/>
              <a:ext cx="290" cy="197"/>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Diamond 38"/>
            <p:cNvSpPr/>
            <p:nvPr/>
          </p:nvSpPr>
          <p:spPr>
            <a:xfrm>
              <a:off x="12964" y="4628"/>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Hexagon 39"/>
            <p:cNvSpPr/>
            <p:nvPr/>
          </p:nvSpPr>
          <p:spPr>
            <a:xfrm rot="16200000">
              <a:off x="13735" y="4624"/>
              <a:ext cx="270" cy="28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 Box 40"/>
            <p:cNvSpPr txBox="1"/>
            <p:nvPr/>
          </p:nvSpPr>
          <p:spPr>
            <a:xfrm>
              <a:off x="13206" y="4800"/>
              <a:ext cx="528" cy="628"/>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a:t>
              </a: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42" name="Trapezoid 41"/>
            <p:cNvSpPr/>
            <p:nvPr/>
          </p:nvSpPr>
          <p:spPr>
            <a:xfrm>
              <a:off x="13002" y="5454"/>
              <a:ext cx="290" cy="197"/>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Diamond 42"/>
            <p:cNvSpPr/>
            <p:nvPr/>
          </p:nvSpPr>
          <p:spPr>
            <a:xfrm>
              <a:off x="13722" y="5401"/>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rapezoid 43"/>
            <p:cNvSpPr/>
            <p:nvPr/>
          </p:nvSpPr>
          <p:spPr>
            <a:xfrm>
              <a:off x="14229" y="4665"/>
              <a:ext cx="290" cy="197"/>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Diamond 44"/>
            <p:cNvSpPr/>
            <p:nvPr/>
          </p:nvSpPr>
          <p:spPr>
            <a:xfrm>
              <a:off x="14960" y="4627"/>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Diamond 45"/>
            <p:cNvSpPr/>
            <p:nvPr/>
          </p:nvSpPr>
          <p:spPr>
            <a:xfrm>
              <a:off x="14585" y="4968"/>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Text Box 46"/>
            <p:cNvSpPr txBox="1"/>
            <p:nvPr/>
          </p:nvSpPr>
          <p:spPr>
            <a:xfrm>
              <a:off x="14024" y="5258"/>
              <a:ext cx="528" cy="628"/>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a:t>
              </a: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48" name="5-Point Star 47"/>
            <p:cNvSpPr/>
            <p:nvPr/>
          </p:nvSpPr>
          <p:spPr>
            <a:xfrm>
              <a:off x="15000" y="5400"/>
              <a:ext cx="304" cy="312"/>
            </a:xfrm>
            <a:prstGeom prst="star5">
              <a:avLst>
                <a:gd name="adj" fmla="val 19095"/>
                <a:gd name="hf" fmla="val 105146"/>
                <a:gd name="vf" fmla="val 1105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Diamond 48"/>
            <p:cNvSpPr/>
            <p:nvPr/>
          </p:nvSpPr>
          <p:spPr>
            <a:xfrm>
              <a:off x="15438" y="4592"/>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Trapezoid 49"/>
            <p:cNvSpPr/>
            <p:nvPr/>
          </p:nvSpPr>
          <p:spPr>
            <a:xfrm>
              <a:off x="16205" y="4635"/>
              <a:ext cx="290" cy="197"/>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Diamond 50"/>
            <p:cNvSpPr/>
            <p:nvPr/>
          </p:nvSpPr>
          <p:spPr>
            <a:xfrm>
              <a:off x="15832" y="4971"/>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4" name="Group 53"/>
            <p:cNvGrpSpPr/>
            <p:nvPr/>
          </p:nvGrpSpPr>
          <p:grpSpPr>
            <a:xfrm>
              <a:off x="15448" y="5447"/>
              <a:ext cx="193" cy="241"/>
              <a:chOff x="15432" y="5296"/>
              <a:chExt cx="248" cy="392"/>
            </a:xfrm>
          </p:grpSpPr>
          <p:cxnSp>
            <p:nvCxnSpPr>
              <p:cNvPr id="52" name="Straight Arrow Connector 51"/>
              <p:cNvCxnSpPr/>
              <p:nvPr/>
            </p:nvCxnSpPr>
            <p:spPr>
              <a:xfrm flipH="1" flipV="1">
                <a:off x="15560" y="5472"/>
                <a:ext cx="0" cy="216"/>
              </a:xfrm>
              <a:prstGeom prst="straightConnector1">
                <a:avLst/>
              </a:prstGeom>
              <a:ln w="31750">
                <a:solidFill>
                  <a:srgbClr val="3D3D3D"/>
                </a:solidFill>
                <a:tailEnd type="none"/>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15432" y="5296"/>
                <a:ext cx="248" cy="176"/>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55" name="Text Box 54"/>
            <p:cNvSpPr txBox="1"/>
            <p:nvPr/>
          </p:nvSpPr>
          <p:spPr>
            <a:xfrm>
              <a:off x="16128" y="5234"/>
              <a:ext cx="528" cy="628"/>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a:t>
              </a: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grpSp>
          <p:nvGrpSpPr>
            <p:cNvPr id="61" name="Group 60"/>
            <p:cNvGrpSpPr/>
            <p:nvPr/>
          </p:nvGrpSpPr>
          <p:grpSpPr>
            <a:xfrm>
              <a:off x="10317" y="7064"/>
              <a:ext cx="466" cy="702"/>
              <a:chOff x="10773" y="7320"/>
              <a:chExt cx="466" cy="702"/>
            </a:xfrm>
          </p:grpSpPr>
          <p:sp>
            <p:nvSpPr>
              <p:cNvPr id="58" name="Arc 57"/>
              <p:cNvSpPr/>
              <p:nvPr/>
            </p:nvSpPr>
            <p:spPr>
              <a:xfrm rot="20160000">
                <a:off x="10773" y="7624"/>
                <a:ext cx="467" cy="398"/>
              </a:xfrm>
              <a:prstGeom prst="arc">
                <a:avLst>
                  <a:gd name="adj1" fmla="val 14417965"/>
                  <a:gd name="adj2" fmla="val 21157731"/>
                </a:avLst>
              </a:prstGeom>
              <a:ln w="19050">
                <a:solidFill>
                  <a:schemeClr val="tx1"/>
                </a:solidFill>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59" name="Straight Connector 58"/>
              <p:cNvCxnSpPr>
                <a:stCxn id="58" idx="0"/>
              </p:cNvCxnSpPr>
              <p:nvPr/>
            </p:nvCxnSpPr>
            <p:spPr>
              <a:xfrm flipV="1">
                <a:off x="10840" y="7320"/>
                <a:ext cx="200" cy="3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8" idx="2"/>
              </p:cNvCxnSpPr>
              <p:nvPr/>
            </p:nvCxnSpPr>
            <p:spPr>
              <a:xfrm flipH="1" flipV="1">
                <a:off x="11040" y="7320"/>
                <a:ext cx="165" cy="3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Diamond 61"/>
            <p:cNvSpPr/>
            <p:nvPr/>
          </p:nvSpPr>
          <p:spPr>
            <a:xfrm>
              <a:off x="11176" y="7110"/>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Text Box 62"/>
            <p:cNvSpPr txBox="1"/>
            <p:nvPr/>
          </p:nvSpPr>
          <p:spPr>
            <a:xfrm>
              <a:off x="10672" y="7373"/>
              <a:ext cx="528" cy="628"/>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a:t>
              </a: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64" name="Diamond 63"/>
            <p:cNvSpPr/>
            <p:nvPr/>
          </p:nvSpPr>
          <p:spPr>
            <a:xfrm>
              <a:off x="10430" y="7928"/>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Trapezoid 64"/>
            <p:cNvSpPr/>
            <p:nvPr/>
          </p:nvSpPr>
          <p:spPr>
            <a:xfrm>
              <a:off x="11211" y="8047"/>
              <a:ext cx="290" cy="197"/>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Trapezoid 65"/>
            <p:cNvSpPr/>
            <p:nvPr/>
          </p:nvSpPr>
          <p:spPr>
            <a:xfrm>
              <a:off x="11684" y="7120"/>
              <a:ext cx="290" cy="197"/>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Diamond 66"/>
            <p:cNvSpPr/>
            <p:nvPr/>
          </p:nvSpPr>
          <p:spPr>
            <a:xfrm>
              <a:off x="12431" y="7092"/>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 name="Diamond 67"/>
            <p:cNvSpPr/>
            <p:nvPr/>
          </p:nvSpPr>
          <p:spPr>
            <a:xfrm>
              <a:off x="12030" y="7492"/>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 name="Text Box 68"/>
            <p:cNvSpPr txBox="1"/>
            <p:nvPr/>
          </p:nvSpPr>
          <p:spPr>
            <a:xfrm>
              <a:off x="11545" y="7791"/>
              <a:ext cx="528" cy="628"/>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a:t>
              </a: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70" name="5-Point Star 69"/>
            <p:cNvSpPr/>
            <p:nvPr/>
          </p:nvSpPr>
          <p:spPr>
            <a:xfrm>
              <a:off x="12491" y="7909"/>
              <a:ext cx="304" cy="312"/>
            </a:xfrm>
            <a:prstGeom prst="star5">
              <a:avLst>
                <a:gd name="adj" fmla="val 19095"/>
                <a:gd name="hf" fmla="val 105146"/>
                <a:gd name="vf" fmla="val 1105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Diamond 70"/>
            <p:cNvSpPr/>
            <p:nvPr/>
          </p:nvSpPr>
          <p:spPr>
            <a:xfrm>
              <a:off x="12922" y="7092"/>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72" name="Group 71"/>
            <p:cNvGrpSpPr/>
            <p:nvPr/>
          </p:nvGrpSpPr>
          <p:grpSpPr>
            <a:xfrm>
              <a:off x="13583" y="7084"/>
              <a:ext cx="466" cy="702"/>
              <a:chOff x="10773" y="7320"/>
              <a:chExt cx="466" cy="702"/>
            </a:xfrm>
          </p:grpSpPr>
          <p:sp>
            <p:nvSpPr>
              <p:cNvPr id="73" name="Arc 72"/>
              <p:cNvSpPr/>
              <p:nvPr/>
            </p:nvSpPr>
            <p:spPr>
              <a:xfrm rot="20160000">
                <a:off x="10773" y="7624"/>
                <a:ext cx="467" cy="398"/>
              </a:xfrm>
              <a:prstGeom prst="arc">
                <a:avLst>
                  <a:gd name="adj1" fmla="val 14417965"/>
                  <a:gd name="adj2" fmla="val 21157731"/>
                </a:avLst>
              </a:prstGeom>
              <a:ln w="19050">
                <a:solidFill>
                  <a:schemeClr val="tx1"/>
                </a:solidFill>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74" name="Straight Connector 73"/>
              <p:cNvCxnSpPr>
                <a:stCxn id="73" idx="0"/>
              </p:cNvCxnSpPr>
              <p:nvPr/>
            </p:nvCxnSpPr>
            <p:spPr>
              <a:xfrm flipV="1">
                <a:off x="10840" y="7320"/>
                <a:ext cx="200" cy="3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2"/>
              </p:cNvCxnSpPr>
              <p:nvPr/>
            </p:nvCxnSpPr>
            <p:spPr>
              <a:xfrm flipH="1" flipV="1">
                <a:off x="11040" y="7320"/>
                <a:ext cx="165" cy="3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Diamond 75"/>
            <p:cNvSpPr/>
            <p:nvPr/>
          </p:nvSpPr>
          <p:spPr>
            <a:xfrm>
              <a:off x="12921" y="7928"/>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 name="Trapezoid 76"/>
            <p:cNvSpPr/>
            <p:nvPr/>
          </p:nvSpPr>
          <p:spPr>
            <a:xfrm>
              <a:off x="13684" y="8011"/>
              <a:ext cx="290" cy="197"/>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 name="Rectangles 77"/>
            <p:cNvSpPr/>
            <p:nvPr/>
          </p:nvSpPr>
          <p:spPr>
            <a:xfrm>
              <a:off x="14610" y="7584"/>
              <a:ext cx="288" cy="2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Text Box 78"/>
            <p:cNvSpPr txBox="1"/>
            <p:nvPr/>
          </p:nvSpPr>
          <p:spPr>
            <a:xfrm>
              <a:off x="13164" y="7392"/>
              <a:ext cx="528" cy="628"/>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a:t>
              </a: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grpSp>
          <p:nvGrpSpPr>
            <p:cNvPr id="81" name="Group 80"/>
            <p:cNvGrpSpPr/>
            <p:nvPr/>
          </p:nvGrpSpPr>
          <p:grpSpPr>
            <a:xfrm>
              <a:off x="14081" y="7096"/>
              <a:ext cx="466" cy="702"/>
              <a:chOff x="10773" y="7320"/>
              <a:chExt cx="466" cy="702"/>
            </a:xfrm>
          </p:grpSpPr>
          <p:sp>
            <p:nvSpPr>
              <p:cNvPr id="82" name="Arc 81"/>
              <p:cNvSpPr/>
              <p:nvPr/>
            </p:nvSpPr>
            <p:spPr>
              <a:xfrm rot="20160000">
                <a:off x="10773" y="7624"/>
                <a:ext cx="467" cy="398"/>
              </a:xfrm>
              <a:prstGeom prst="arc">
                <a:avLst>
                  <a:gd name="adj1" fmla="val 14417965"/>
                  <a:gd name="adj2" fmla="val 21157731"/>
                </a:avLst>
              </a:prstGeom>
              <a:ln w="19050">
                <a:solidFill>
                  <a:schemeClr val="tx1"/>
                </a:solidFill>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83" name="Straight Connector 82"/>
              <p:cNvCxnSpPr>
                <a:stCxn id="82" idx="0"/>
              </p:cNvCxnSpPr>
              <p:nvPr/>
            </p:nvCxnSpPr>
            <p:spPr>
              <a:xfrm flipV="1">
                <a:off x="10840" y="7320"/>
                <a:ext cx="200" cy="3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2" idx="2"/>
              </p:cNvCxnSpPr>
              <p:nvPr/>
            </p:nvCxnSpPr>
            <p:spPr>
              <a:xfrm flipH="1" flipV="1">
                <a:off x="11040" y="7320"/>
                <a:ext cx="165" cy="3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Text Box 84"/>
            <p:cNvSpPr txBox="1"/>
            <p:nvPr/>
          </p:nvSpPr>
          <p:spPr>
            <a:xfrm>
              <a:off x="14873" y="6956"/>
              <a:ext cx="528" cy="628"/>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a:t>
              </a: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86" name="Diamond 85"/>
            <p:cNvSpPr/>
            <p:nvPr/>
          </p:nvSpPr>
          <p:spPr>
            <a:xfrm>
              <a:off x="14171" y="7942"/>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7" name="Trapezoid 86"/>
            <p:cNvSpPr/>
            <p:nvPr/>
          </p:nvSpPr>
          <p:spPr>
            <a:xfrm>
              <a:off x="14988" y="8037"/>
              <a:ext cx="290" cy="197"/>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88" name="Group 87"/>
            <p:cNvGrpSpPr/>
            <p:nvPr/>
          </p:nvGrpSpPr>
          <p:grpSpPr>
            <a:xfrm>
              <a:off x="15367" y="7056"/>
              <a:ext cx="466" cy="702"/>
              <a:chOff x="10773" y="7320"/>
              <a:chExt cx="466" cy="702"/>
            </a:xfrm>
          </p:grpSpPr>
          <p:sp>
            <p:nvSpPr>
              <p:cNvPr id="89" name="Arc 88"/>
              <p:cNvSpPr/>
              <p:nvPr/>
            </p:nvSpPr>
            <p:spPr>
              <a:xfrm rot="20160000">
                <a:off x="10773" y="7624"/>
                <a:ext cx="467" cy="398"/>
              </a:xfrm>
              <a:prstGeom prst="arc">
                <a:avLst>
                  <a:gd name="adj1" fmla="val 14417965"/>
                  <a:gd name="adj2" fmla="val 21157731"/>
                </a:avLst>
              </a:prstGeom>
              <a:ln w="19050">
                <a:solidFill>
                  <a:schemeClr val="tx1"/>
                </a:solidFill>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90" name="Straight Connector 89"/>
              <p:cNvCxnSpPr>
                <a:stCxn id="89" idx="0"/>
              </p:cNvCxnSpPr>
              <p:nvPr/>
            </p:nvCxnSpPr>
            <p:spPr>
              <a:xfrm flipV="1">
                <a:off x="10840" y="7320"/>
                <a:ext cx="200" cy="3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9" idx="2"/>
              </p:cNvCxnSpPr>
              <p:nvPr/>
            </p:nvCxnSpPr>
            <p:spPr>
              <a:xfrm flipH="1" flipV="1">
                <a:off x="11040" y="7320"/>
                <a:ext cx="165" cy="3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Diamond 91"/>
            <p:cNvSpPr/>
            <p:nvPr/>
          </p:nvSpPr>
          <p:spPr>
            <a:xfrm>
              <a:off x="16207" y="7098"/>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Diamond 92"/>
            <p:cNvSpPr/>
            <p:nvPr/>
          </p:nvSpPr>
          <p:spPr>
            <a:xfrm>
              <a:off x="16203" y="7964"/>
              <a:ext cx="316" cy="2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Trapezoid 93"/>
            <p:cNvSpPr/>
            <p:nvPr/>
          </p:nvSpPr>
          <p:spPr>
            <a:xfrm>
              <a:off x="15464" y="8003"/>
              <a:ext cx="290" cy="197"/>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Text Box 94"/>
            <p:cNvSpPr txBox="1"/>
            <p:nvPr/>
          </p:nvSpPr>
          <p:spPr>
            <a:xfrm>
              <a:off x="15692" y="7382"/>
              <a:ext cx="528" cy="628"/>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a:t>
              </a: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grpSp>
      <p:pic>
        <p:nvPicPr>
          <p:cNvPr id="96" name="Picture 95">
            <a:extLst>
              <a:ext uri="{FF2B5EF4-FFF2-40B4-BE49-F238E27FC236}">
                <a16:creationId xmlns:a16="http://schemas.microsoft.com/office/drawing/2014/main" id="{35EF5C55-76DE-4DD5-8A45-E709BD3115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5545" y="3713638"/>
            <a:ext cx="668020" cy="668020"/>
          </a:xfrm>
          <a:prstGeom prst="rect">
            <a:avLst/>
          </a:prstGeom>
        </p:spPr>
      </p:pic>
      <p:sp>
        <p:nvSpPr>
          <p:cNvPr id="22" name="Rectangle 21">
            <a:extLst>
              <a:ext uri="{FF2B5EF4-FFF2-40B4-BE49-F238E27FC236}">
                <a16:creationId xmlns:a16="http://schemas.microsoft.com/office/drawing/2014/main" id="{EFFD4FAB-60FA-414A-9ECD-B235FB9AE7D4}"/>
              </a:ext>
            </a:extLst>
          </p:cNvPr>
          <p:cNvSpPr/>
          <p:nvPr/>
        </p:nvSpPr>
        <p:spPr>
          <a:xfrm>
            <a:off x="647790" y="595664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27" name="Rectangle 26">
            <a:extLst>
              <a:ext uri="{FF2B5EF4-FFF2-40B4-BE49-F238E27FC236}">
                <a16:creationId xmlns:a16="http://schemas.microsoft.com/office/drawing/2014/main" id="{28C04BED-B16B-481E-B2D6-B63695518493}"/>
              </a:ext>
            </a:extLst>
          </p:cNvPr>
          <p:cNvSpPr/>
          <p:nvPr/>
        </p:nvSpPr>
        <p:spPr>
          <a:xfrm>
            <a:off x="1445890" y="595664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Group the given figures into three classes using each figure only once.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2994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 5, 8); (2, 6, 7); (3, 4, 9)</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5, 7); (2, 6, 8); (3, 4, 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6, 8); (2, 4, 7); (3, 5,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sym typeface="+mn-ea"/>
              </a:rPr>
              <a:t>(1, 5, 8); (2, 4, 7); (3, 6, 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pic>
        <p:nvPicPr>
          <p:cNvPr id="22" name="Picture 21"/>
          <p:cNvPicPr>
            <a:picLocks noChangeAspect="1"/>
          </p:cNvPicPr>
          <p:nvPr/>
        </p:nvPicPr>
        <p:blipFill>
          <a:blip r:embed="rId4"/>
          <a:stretch>
            <a:fillRect/>
          </a:stretch>
        </p:blipFill>
        <p:spPr>
          <a:xfrm>
            <a:off x="6525895" y="2208530"/>
            <a:ext cx="4815840" cy="3048000"/>
          </a:xfrm>
          <a:prstGeom prst="rect">
            <a:avLst/>
          </a:prstGeom>
        </p:spPr>
      </p:pic>
      <p:pic>
        <p:nvPicPr>
          <p:cNvPr id="15" name="Picture 14">
            <a:extLst>
              <a:ext uri="{FF2B5EF4-FFF2-40B4-BE49-F238E27FC236}">
                <a16:creationId xmlns:a16="http://schemas.microsoft.com/office/drawing/2014/main" id="{3CB8E06F-2CF1-4288-8B3A-78C5054A8C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800" y="4848475"/>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2609</Words>
  <Application>Microsoft Office PowerPoint</Application>
  <PresentationFormat>Widescreen</PresentationFormat>
  <Paragraphs>228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Nunito Sans</vt:lpstr>
      <vt:lpstr>arial</vt:lpstr>
      <vt:lpstr>Calibri</vt:lpstr>
      <vt:lpstr>arial</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Arvind Ragunathan</cp:lastModifiedBy>
  <cp:revision>217</cp:revision>
  <dcterms:created xsi:type="dcterms:W3CDTF">2006-08-16T00:00:00Z</dcterms:created>
  <dcterms:modified xsi:type="dcterms:W3CDTF">2020-10-05T15:42:08Z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