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62.xml" ContentType="application/vnd.openxmlformats-officedocument.presentationml.slide+xml"/>
  <Override PartName="/ppt/slides/slide95.xml" ContentType="application/vnd.openxmlformats-officedocument.presentationml.slide+xml"/>
  <Override PartName="/ppt/slides/slide61.xml" ContentType="application/vnd.openxmlformats-officedocument.presentationml.slide+xml"/>
  <Override PartName="/ppt/slides/slide96.xml" ContentType="application/vnd.openxmlformats-officedocument.presentationml.slide+xml"/>
  <Override PartName="/ppt/slides/slide94.xml" ContentType="application/vnd.openxmlformats-officedocument.presentationml.slide+xml"/>
  <Override PartName="/ppt/slides/slide63.xml" ContentType="application/vnd.openxmlformats-officedocument.presentationml.slide+xml"/>
  <Override PartName="/ppt/slides/slide93.xml" ContentType="application/vnd.openxmlformats-officedocument.presentationml.slide+xml"/>
  <Override PartName="/ppt/slides/slide64.xml" ContentType="application/vnd.openxmlformats-officedocument.presentationml.slide+xml"/>
  <Override PartName="/ppt/slides/slide92.xml" ContentType="application/vnd.openxmlformats-officedocument.presentationml.slide+xml"/>
  <Override PartName="/ppt/slides/slide65.xml" ContentType="application/vnd.openxmlformats-officedocument.presentationml.slide+xml"/>
  <Override PartName="/ppt/slides/slide60.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99.xml" ContentType="application/vnd.openxmlformats-officedocument.presentationml.slide+xml"/>
  <Override PartName="/ppt/slides/slide59.xml" ContentType="application/vnd.openxmlformats-officedocument.presentationml.slide+xml"/>
  <Override PartName="/ppt/slides/slide91.xml" ContentType="application/vnd.openxmlformats-officedocument.presentationml.slide+xml"/>
  <Override PartName="/ppt/slides/slide90.xml" ContentType="application/vnd.openxmlformats-officedocument.presentationml.slide+xml"/>
  <Override PartName="/ppt/slides/slide66.xml" ContentType="application/vnd.openxmlformats-officedocument.presentationml.slide+xml"/>
  <Override PartName="/ppt/slides/slide74.xml" ContentType="application/vnd.openxmlformats-officedocument.presentationml.slide+xml"/>
  <Override PartName="/ppt/slides/slide82.xml" ContentType="application/vnd.openxmlformats-officedocument.presentationml.slide+xml"/>
  <Override PartName="/ppt/slides/slide73.xml" ContentType="application/vnd.openxmlformats-officedocument.presentationml.slide+xml"/>
  <Override PartName="/ppt/slides/slide83.xml" ContentType="application/vnd.openxmlformats-officedocument.presentationml.slide+xml"/>
  <Override PartName="/ppt/slides/slide81.xml" ContentType="application/vnd.openxmlformats-officedocument.presentationml.slide+xml"/>
  <Override PartName="/ppt/slides/slide75.xml" ContentType="application/vnd.openxmlformats-officedocument.presentationml.slide+xml"/>
  <Override PartName="/ppt/slides/slide80.xml" ContentType="application/vnd.openxmlformats-officedocument.presentationml.slide+xml"/>
  <Override PartName="/ppt/slides/slide76.xml" ContentType="application/vnd.openxmlformats-officedocument.presentationml.slide+xml"/>
  <Override PartName="/ppt/slides/slide79.xml" ContentType="application/vnd.openxmlformats-officedocument.presentationml.slide+xml"/>
  <Override PartName="/ppt/slides/slide77.xml" ContentType="application/vnd.openxmlformats-officedocument.presentationml.slide+xml"/>
  <Override PartName="/ppt/slides/slide72.xml" ContentType="application/vnd.openxmlformats-officedocument.presentationml.slide+xml"/>
  <Override PartName="/ppt/slides/slide84.xml" ContentType="application/vnd.openxmlformats-officedocument.presentationml.slide+xml"/>
  <Override PartName="/ppt/slides/slide71.xml" ContentType="application/vnd.openxmlformats-officedocument.presentationml.slide+xml"/>
  <Override PartName="/ppt/slides/slide89.xml" ContentType="application/vnd.openxmlformats-officedocument.presentationml.slide+xml"/>
  <Override PartName="/ppt/slides/slide67.xml" ContentType="application/vnd.openxmlformats-officedocument.presentationml.slide+xml"/>
  <Override PartName="/ppt/slides/slide88.xml" ContentType="application/vnd.openxmlformats-officedocument.presentationml.slide+xml"/>
  <Override PartName="/ppt/slides/slide68.xml" ContentType="application/vnd.openxmlformats-officedocument.presentationml.slide+xml"/>
  <Override PartName="/ppt/slides/slide87.xml" ContentType="application/vnd.openxmlformats-officedocument.presentationml.slide+xml"/>
  <Override PartName="/ppt/slides/slide69.xml" ContentType="application/vnd.openxmlformats-officedocument.presentationml.slide+xml"/>
  <Override PartName="/ppt/slides/slide86.xml" ContentType="application/vnd.openxmlformats-officedocument.presentationml.slide+xml"/>
  <Override PartName="/ppt/slides/slide70.xml" ContentType="application/vnd.openxmlformats-officedocument.presentationml.slide+xml"/>
  <Override PartName="/ppt/slides/slide85.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78.xml" ContentType="application/vnd.openxmlformats-officedocument.presentationml.slide+xml"/>
  <Override PartName="/ppt/slideMasters/slideMaster1.xml" ContentType="application/vnd.openxmlformats-officedocument.presentationml.slideMaster+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8.xml" ContentType="application/vnd.openxmlformats-officedocument.presentationml.notesSlide+xml"/>
  <Override PartName="/ppt/notesSlides/notesSlide17.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tags/tag1.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4" r:id="rId1"/>
  </p:sldMasterIdLst>
  <p:notesMasterIdLst>
    <p:notesMasterId r:id="rId101"/>
  </p:notesMasterIdLst>
  <p:sldIdLst>
    <p:sldId id="259" r:id="rId2"/>
    <p:sldId id="941" r:id="rId3"/>
    <p:sldId id="771" r:id="rId4"/>
    <p:sldId id="772" r:id="rId5"/>
    <p:sldId id="773" r:id="rId6"/>
    <p:sldId id="774" r:id="rId7"/>
    <p:sldId id="775" r:id="rId8"/>
    <p:sldId id="776" r:id="rId9"/>
    <p:sldId id="777" r:id="rId10"/>
    <p:sldId id="778" r:id="rId11"/>
    <p:sldId id="779" r:id="rId12"/>
    <p:sldId id="780" r:id="rId13"/>
    <p:sldId id="782" r:id="rId14"/>
    <p:sldId id="784" r:id="rId15"/>
    <p:sldId id="786" r:id="rId16"/>
    <p:sldId id="788" r:id="rId17"/>
    <p:sldId id="790" r:id="rId18"/>
    <p:sldId id="792" r:id="rId19"/>
    <p:sldId id="794" r:id="rId20"/>
    <p:sldId id="796" r:id="rId21"/>
    <p:sldId id="798" r:id="rId22"/>
    <p:sldId id="800" r:id="rId23"/>
    <p:sldId id="802" r:id="rId24"/>
    <p:sldId id="804" r:id="rId25"/>
    <p:sldId id="806" r:id="rId26"/>
    <p:sldId id="808" r:id="rId27"/>
    <p:sldId id="810" r:id="rId28"/>
    <p:sldId id="812" r:id="rId29"/>
    <p:sldId id="814" r:id="rId30"/>
    <p:sldId id="816" r:id="rId31"/>
    <p:sldId id="818" r:id="rId32"/>
    <p:sldId id="820" r:id="rId33"/>
    <p:sldId id="822" r:id="rId34"/>
    <p:sldId id="824" r:id="rId35"/>
    <p:sldId id="826" r:id="rId36"/>
    <p:sldId id="828" r:id="rId37"/>
    <p:sldId id="830" r:id="rId38"/>
    <p:sldId id="832" r:id="rId39"/>
    <p:sldId id="834" r:id="rId40"/>
    <p:sldId id="836" r:id="rId41"/>
    <p:sldId id="838" r:id="rId42"/>
    <p:sldId id="840" r:id="rId43"/>
    <p:sldId id="842" r:id="rId44"/>
    <p:sldId id="844" r:id="rId45"/>
    <p:sldId id="846" r:id="rId46"/>
    <p:sldId id="848" r:id="rId47"/>
    <p:sldId id="850" r:id="rId48"/>
    <p:sldId id="852" r:id="rId49"/>
    <p:sldId id="853" r:id="rId50"/>
    <p:sldId id="855" r:id="rId51"/>
    <p:sldId id="857" r:id="rId52"/>
    <p:sldId id="859" r:id="rId53"/>
    <p:sldId id="861" r:id="rId54"/>
    <p:sldId id="871" r:id="rId55"/>
    <p:sldId id="873" r:id="rId56"/>
    <p:sldId id="875" r:id="rId57"/>
    <p:sldId id="877" r:id="rId58"/>
    <p:sldId id="879" r:id="rId59"/>
    <p:sldId id="881" r:id="rId60"/>
    <p:sldId id="883" r:id="rId61"/>
    <p:sldId id="885" r:id="rId62"/>
    <p:sldId id="887" r:id="rId63"/>
    <p:sldId id="889" r:id="rId64"/>
    <p:sldId id="891" r:id="rId65"/>
    <p:sldId id="893" r:id="rId66"/>
    <p:sldId id="905" r:id="rId67"/>
    <p:sldId id="907" r:id="rId68"/>
    <p:sldId id="909" r:id="rId69"/>
    <p:sldId id="911" r:id="rId70"/>
    <p:sldId id="913" r:id="rId71"/>
    <p:sldId id="915" r:id="rId72"/>
    <p:sldId id="917" r:id="rId73"/>
    <p:sldId id="919" r:id="rId74"/>
    <p:sldId id="921" r:id="rId75"/>
    <p:sldId id="923" r:id="rId76"/>
    <p:sldId id="924" r:id="rId77"/>
    <p:sldId id="930" r:id="rId78"/>
    <p:sldId id="931" r:id="rId79"/>
    <p:sldId id="932" r:id="rId80"/>
    <p:sldId id="933" r:id="rId81"/>
    <p:sldId id="934" r:id="rId82"/>
    <p:sldId id="935" r:id="rId83"/>
    <p:sldId id="936" r:id="rId84"/>
    <p:sldId id="937" r:id="rId85"/>
    <p:sldId id="938" r:id="rId86"/>
    <p:sldId id="939" r:id="rId87"/>
    <p:sldId id="940" r:id="rId88"/>
    <p:sldId id="943" r:id="rId89"/>
    <p:sldId id="944" r:id="rId90"/>
    <p:sldId id="945" r:id="rId91"/>
    <p:sldId id="946" r:id="rId92"/>
    <p:sldId id="947" r:id="rId93"/>
    <p:sldId id="948" r:id="rId94"/>
    <p:sldId id="949" r:id="rId95"/>
    <p:sldId id="950" r:id="rId96"/>
    <p:sldId id="951" r:id="rId97"/>
    <p:sldId id="952" r:id="rId98"/>
    <p:sldId id="953" r:id="rId99"/>
    <p:sldId id="781" r:id="rId10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992832F5-EA01-48E5-B403-87E193F50680}">
          <p14:sldIdLst>
            <p14:sldId id="259"/>
            <p14:sldId id="771"/>
            <p14:sldId id="772"/>
            <p14:sldId id="773"/>
            <p14:sldId id="774"/>
            <p14:sldId id="775"/>
            <p14:sldId id="776"/>
            <p14:sldId id="777"/>
            <p14:sldId id="778"/>
            <p14:sldId id="779"/>
            <p14:sldId id="780"/>
            <p14:sldId id="782"/>
            <p14:sldId id="784"/>
            <p14:sldId id="786"/>
            <p14:sldId id="788"/>
            <p14:sldId id="790"/>
            <p14:sldId id="792"/>
            <p14:sldId id="794"/>
            <p14:sldId id="796"/>
            <p14:sldId id="798"/>
            <p14:sldId id="800"/>
            <p14:sldId id="802"/>
            <p14:sldId id="804"/>
            <p14:sldId id="806"/>
            <p14:sldId id="808"/>
            <p14:sldId id="810"/>
            <p14:sldId id="812"/>
            <p14:sldId id="814"/>
            <p14:sldId id="816"/>
            <p14:sldId id="818"/>
            <p14:sldId id="820"/>
            <p14:sldId id="822"/>
            <p14:sldId id="824"/>
            <p14:sldId id="826"/>
            <p14:sldId id="828"/>
            <p14:sldId id="830"/>
            <p14:sldId id="832"/>
            <p14:sldId id="834"/>
            <p14:sldId id="836"/>
            <p14:sldId id="838"/>
            <p14:sldId id="840"/>
            <p14:sldId id="842"/>
            <p14:sldId id="844"/>
            <p14:sldId id="846"/>
            <p14:sldId id="848"/>
            <p14:sldId id="850"/>
            <p14:sldId id="852"/>
            <p14:sldId id="853"/>
            <p14:sldId id="855"/>
            <p14:sldId id="857"/>
            <p14:sldId id="859"/>
            <p14:sldId id="861"/>
            <p14:sldId id="863"/>
            <p14:sldId id="864"/>
            <p14:sldId id="865"/>
            <p14:sldId id="866"/>
            <p14:sldId id="869"/>
            <p14:sldId id="871"/>
            <p14:sldId id="873"/>
            <p14:sldId id="875"/>
            <p14:sldId id="877"/>
            <p14:sldId id="879"/>
            <p14:sldId id="881"/>
            <p14:sldId id="883"/>
            <p14:sldId id="885"/>
            <p14:sldId id="887"/>
            <p14:sldId id="889"/>
            <p14:sldId id="891"/>
            <p14:sldId id="893"/>
            <p14:sldId id="895"/>
            <p14:sldId id="896"/>
            <p14:sldId id="899"/>
            <p14:sldId id="900"/>
            <p14:sldId id="905"/>
            <p14:sldId id="907"/>
            <p14:sldId id="909"/>
            <p14:sldId id="911"/>
            <p14:sldId id="913"/>
            <p14:sldId id="915"/>
            <p14:sldId id="917"/>
            <p14:sldId id="919"/>
            <p14:sldId id="921"/>
            <p14:sldId id="923"/>
            <p14:sldId id="924"/>
            <p14:sldId id="930"/>
            <p14:sldId id="931"/>
            <p14:sldId id="781"/>
          </p14:sldIdLst>
        </p14:section>
        <p14:section name="Appendix" id="{E35CCD6A-2288-476E-BC93-C75323AE1F32}">
          <p14:sldIdLst/>
        </p14:section>
      </p14:sectionLst>
    </p:ext>
    <p:ext uri="{EFAFB233-063F-42B5-8137-9DF3F51BA10A}">
      <p15:sldGuideLst xmlns:p15="http://schemas.microsoft.com/office/powerpoint/2012/main" xmlns="">
        <p15:guide id="1" orient="horz" pos="2160">
          <p15:clr>
            <a:srgbClr val="A4A3A4"/>
          </p15:clr>
        </p15:guide>
        <p15:guide id="2" orient="horz" pos="576">
          <p15:clr>
            <a:srgbClr val="A4A3A4"/>
          </p15:clr>
        </p15:guide>
        <p15:guide id="3" pos="2880">
          <p15:clr>
            <a:srgbClr val="A4A3A4"/>
          </p15:clr>
        </p15:guide>
        <p15:guide id="4" pos="2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0"/>
      </p:ext>
    </p:extLst>
  </p:showPr>
  <p:clrMru>
    <a:srgbClr val="004DFF"/>
    <a:srgbClr val="D5DE24"/>
    <a:srgbClr val="D9FF00"/>
  </p:clrMru>
  <p:extLst>
    <p:ext uri="{E76CE94A-603C-4142-B9EB-6D1370010A27}">
      <p14:discardImageEditData xmlns:p14="http://schemas.microsoft.com/office/powerpoint/2010/main" xmlns="" val="1"/>
    </p:ext>
    <p:ext uri="{D31A062A-798A-4329-ABDD-BBA856620510}">
      <p14:defaultImageDpi xmlns:p14="http://schemas.microsoft.com/office/powerpoint/2010/main" xmlns="" val="96"/>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3174" autoAdjust="0"/>
    <p:restoredTop sz="84722" autoAdjust="0"/>
  </p:normalViewPr>
  <p:slideViewPr>
    <p:cSldViewPr>
      <p:cViewPr>
        <p:scale>
          <a:sx n="70" d="100"/>
          <a:sy n="70" d="100"/>
        </p:scale>
        <p:origin x="-1258" y="197"/>
      </p:cViewPr>
      <p:guideLst>
        <p:guide orient="horz" pos="2160"/>
        <p:guide orient="horz" pos="576"/>
        <p:guide pos="2880"/>
        <p:guide pos="28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gridSpacing cx="78028800" cy="780288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customXml" Target="../customXml/item2.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presProps" Target="pres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viewProps" Target="viewProps.xml"/><Relationship Id="rId108"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customXml" Target="../customXml/item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4506C0-3FFE-45A5-803D-9F4FC5464A70}" type="datetimeFigureOut">
              <a:rPr lang="en-US" smtClean="0"/>
              <a:pPr/>
              <a:t>6/30/2021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646707-6BBD-41A9-B4DF-0C76A73A2D2A}" type="slidenum">
              <a:rPr lang="en-US" smtClean="0"/>
              <a:pPr/>
              <a:t>‹#›</a:t>
            </a:fld>
            <a:endParaRPr lang="en-US"/>
          </a:p>
        </p:txBody>
      </p:sp>
    </p:spTree>
    <p:extLst>
      <p:ext uri="{BB962C8B-B14F-4D97-AF65-F5344CB8AC3E}">
        <p14:creationId xmlns:p14="http://schemas.microsoft.com/office/powerpoint/2010/main" xmlns="" val="1938360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E0C3846-8D4C-4326-8BC7-9B455A036298}" type="slidenum">
              <a:rPr lang="en-US" smtClean="0"/>
              <a:pPr/>
              <a:t>1</a:t>
            </a:fld>
            <a:endParaRPr lang="en-US"/>
          </a:p>
        </p:txBody>
      </p:sp>
    </p:spTree>
    <p:extLst>
      <p:ext uri="{BB962C8B-B14F-4D97-AF65-F5344CB8AC3E}">
        <p14:creationId xmlns:p14="http://schemas.microsoft.com/office/powerpoint/2010/main" xmlns="" val="1551789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Both </a:t>
            </a:r>
            <a:r>
              <a:rPr lang="en-US" dirty="0" err="1" smtClean="0"/>
              <a:t>a&amp;b</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12</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 Comments</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13</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 40</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14</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 32</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15</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 35</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16</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(c) 0 to 1023</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17</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(b) a = 10 b = 200</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18</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(d) Compiler</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19</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(d) None of these</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20</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(d) Stacks</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21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D</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	(a) Entity relationship diagram</a:t>
            </a:r>
          </a:p>
          <a:p>
            <a:endParaRPr lang="en-US" b="1"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56</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C</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1 -1 </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Ans</a:t>
            </a:r>
            <a:r>
              <a:rPr lang="en-US" dirty="0" smtClean="0"/>
              <a:t>:</a:t>
            </a:r>
            <a:r>
              <a:rPr lang="en-US" baseline="0" dirty="0" smtClean="0"/>
              <a:t> </a:t>
            </a:r>
            <a:r>
              <a:rPr lang="en-IN" sz="1200" dirty="0" smtClean="0"/>
              <a:t>(b) Runtime Error</a:t>
            </a:r>
          </a:p>
          <a:p>
            <a:endParaRPr lang="en-IN" sz="1200" dirty="0" smtClean="0"/>
          </a:p>
          <a:p>
            <a:r>
              <a:rPr lang="en-IN" sz="1200" dirty="0" smtClean="0"/>
              <a:t>Explanation:</a:t>
            </a:r>
            <a:r>
              <a:rPr lang="en-IN" sz="1200" baseline="0" dirty="0" smtClean="0"/>
              <a:t> </a:t>
            </a:r>
            <a:r>
              <a:rPr lang="en-US" sz="1200" baseline="0" dirty="0" smtClean="0"/>
              <a:t>/Main.java:16: error: add(</a:t>
            </a:r>
            <a:r>
              <a:rPr lang="en-US" sz="1200" baseline="0" dirty="0" err="1" smtClean="0"/>
              <a:t>int,int,int</a:t>
            </a:r>
            <a:r>
              <a:rPr lang="en-US" sz="1200" baseline="0" dirty="0" smtClean="0"/>
              <a:t>) in Main cannot override add(</a:t>
            </a:r>
            <a:r>
              <a:rPr lang="en-US" sz="1200" baseline="0" dirty="0" err="1" smtClean="0"/>
              <a:t>int,int,int</a:t>
            </a:r>
            <a:r>
              <a:rPr lang="en-US" sz="1200" baseline="0" dirty="0" smtClean="0"/>
              <a:t>) in Test1</a:t>
            </a:r>
          </a:p>
          <a:p>
            <a:r>
              <a:rPr lang="en-US" sz="1200" baseline="0" dirty="0" smtClean="0"/>
              <a:t>	static </a:t>
            </a:r>
            <a:r>
              <a:rPr lang="en-US" sz="1200" baseline="0" dirty="0" err="1" smtClean="0"/>
              <a:t>int</a:t>
            </a:r>
            <a:r>
              <a:rPr lang="en-US" sz="1200" baseline="0" dirty="0" smtClean="0"/>
              <a:t> add(</a:t>
            </a:r>
            <a:r>
              <a:rPr lang="en-US" sz="1200" baseline="0" dirty="0" err="1" smtClean="0"/>
              <a:t>int</a:t>
            </a:r>
            <a:r>
              <a:rPr lang="en-US" sz="1200" baseline="0" dirty="0" smtClean="0"/>
              <a:t> a, </a:t>
            </a:r>
            <a:r>
              <a:rPr lang="en-US" sz="1200" baseline="0" dirty="0" err="1" smtClean="0"/>
              <a:t>int</a:t>
            </a:r>
            <a:r>
              <a:rPr lang="en-US" sz="1200" baseline="0" dirty="0" smtClean="0"/>
              <a:t> b, </a:t>
            </a:r>
            <a:r>
              <a:rPr lang="en-US" sz="1200" baseline="0" dirty="0" err="1" smtClean="0"/>
              <a:t>int</a:t>
            </a:r>
            <a:r>
              <a:rPr lang="en-US" sz="1200" baseline="0" dirty="0" smtClean="0"/>
              <a:t> c)	           ^  attempting to assign weaker access privileges; was protected1 error</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576000" indent="-576000" algn="just">
              <a:spcBef>
                <a:spcPts val="500"/>
              </a:spcBef>
              <a:spcAft>
                <a:spcPts val="500"/>
              </a:spcAft>
              <a:buNone/>
              <a:tabLst>
                <a:tab pos="531813" algn="l"/>
              </a:tabLst>
            </a:pPr>
            <a:r>
              <a:rPr lang="en-IN" dirty="0" smtClean="0"/>
              <a:t>	(d) Same</a:t>
            </a:r>
            <a:endParaRPr lang="en-IN"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(b) </a:t>
            </a:r>
            <a:r>
              <a:rPr lang="en-IN" dirty="0" err="1" smtClean="0"/>
              <a:t>int</a:t>
            </a:r>
            <a:r>
              <a:rPr lang="en-IN" dirty="0" smtClean="0"/>
              <a:t> </a:t>
            </a:r>
            <a:r>
              <a:rPr lang="en-IN" dirty="0" err="1" smtClean="0"/>
              <a:t>foo</a:t>
            </a:r>
            <a:r>
              <a:rPr lang="en-IN" dirty="0" smtClean="0"/>
              <a:t>(</a:t>
            </a:r>
            <a:r>
              <a:rPr lang="en-IN" dirty="0" err="1" smtClean="0"/>
              <a:t>int</a:t>
            </a:r>
            <a:r>
              <a:rPr lang="en-IN" dirty="0" smtClean="0"/>
              <a:t> x, </a:t>
            </a:r>
            <a:r>
              <a:rPr lang="en-IN" dirty="0" err="1" smtClean="0"/>
              <a:t>int</a:t>
            </a:r>
            <a:r>
              <a:rPr lang="en-IN" dirty="0" smtClean="0"/>
              <a:t> y=20, </a:t>
            </a:r>
            <a:r>
              <a:rPr lang="en-IN" dirty="0" err="1" smtClean="0"/>
              <a:t>int</a:t>
            </a:r>
            <a:r>
              <a:rPr lang="en-IN" dirty="0" smtClean="0"/>
              <a:t> z)</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10  20</a:t>
            </a:r>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10</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dirty="0" smtClean="0"/>
              <a:t>(a)	Any non-zero value</a:t>
            </a:r>
          </a:p>
          <a:p>
            <a:endParaRPr lang="en-US" dirty="0"/>
          </a:p>
        </p:txBody>
      </p:sp>
      <p:sp>
        <p:nvSpPr>
          <p:cNvPr id="4" name="Slide Number Placeholder 3"/>
          <p:cNvSpPr>
            <a:spLocks noGrp="1"/>
          </p:cNvSpPr>
          <p:nvPr>
            <p:ph type="sldNum" sz="quarter" idx="10"/>
          </p:nvPr>
        </p:nvSpPr>
        <p:spPr/>
        <p:txBody>
          <a:bodyPr/>
          <a:lstStyle/>
          <a:p>
            <a:fld id="{F8646707-6BBD-41A9-B4DF-0C76A73A2D2A}" type="slidenum">
              <a:rPr lang="en-US" smtClean="0"/>
              <a:pPr/>
              <a:t>11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3" name="Subtitle 2"/>
          <p:cNvSpPr>
            <a:spLocks noGrp="1"/>
          </p:cNvSpPr>
          <p:nvPr>
            <p:ph type="subTitle" idx="1"/>
          </p:nvPr>
        </p:nvSpPr>
        <p:spPr>
          <a:xfrm>
            <a:off x="2133600" y="3581400"/>
            <a:ext cx="5275052" cy="1295400"/>
          </a:xfrm>
        </p:spPr>
        <p:txBody>
          <a:bodyPr>
            <a:normAutofit/>
          </a:bodyPr>
          <a:lstStyle>
            <a:lvl1pPr marL="0" indent="0" algn="l">
              <a:buNone/>
              <a:defRPr sz="1600" baseline="0">
                <a:solidFill>
                  <a:schemeClr val="tx1"/>
                </a:solidFill>
                <a:latin typeface="Georgia"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itle 4"/>
          <p:cNvSpPr>
            <a:spLocks noGrp="1"/>
          </p:cNvSpPr>
          <p:nvPr>
            <p:ph type="title"/>
          </p:nvPr>
        </p:nvSpPr>
        <p:spPr>
          <a:xfrm>
            <a:off x="838200" y="2362200"/>
            <a:ext cx="8001000" cy="914400"/>
          </a:xfrm>
        </p:spPr>
        <p:txBody>
          <a:bodyPr/>
          <a:lstStyle>
            <a:lvl1pPr algn="ctr">
              <a:defRPr b="1"/>
            </a:lvl1pPr>
          </a:lstStyle>
          <a:p>
            <a:r>
              <a:rPr lang="en-US"/>
              <a:t>Click to edit Master title style</a:t>
            </a:r>
          </a:p>
        </p:txBody>
      </p:sp>
      <p:sp>
        <p:nvSpPr>
          <p:cNvPr id="6" name="TextBox 11"/>
          <p:cNvSpPr txBox="1">
            <a:spLocks noChangeArrowheads="1"/>
          </p:cNvSpPr>
          <p:nvPr userDrawn="1"/>
        </p:nvSpPr>
        <p:spPr bwMode="auto">
          <a:xfrm>
            <a:off x="6073775" y="6588125"/>
            <a:ext cx="29178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
        <p:nvSpPr>
          <p:cNvPr id="7" name="TextBox 10"/>
          <p:cNvSpPr txBox="1">
            <a:spLocks noChangeArrowheads="1"/>
          </p:cNvSpPr>
          <p:nvPr userDrawn="1"/>
        </p:nvSpPr>
        <p:spPr bwMode="auto">
          <a:xfrm>
            <a:off x="762000" y="6588125"/>
            <a:ext cx="44958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Tree>
    <p:extLst>
      <p:ext uri="{BB962C8B-B14F-4D97-AF65-F5344CB8AC3E}">
        <p14:creationId xmlns:p14="http://schemas.microsoft.com/office/powerpoint/2010/main" xmlns="" val="1250594805"/>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p>
        </p:txBody>
      </p:sp>
      <p:sp>
        <p:nvSpPr>
          <p:cNvPr id="3" name="Vertical Text Placeholder 2"/>
          <p:cNvSpPr>
            <a:spLocks noGrp="1"/>
          </p:cNvSpPr>
          <p:nvPr>
            <p:ph type="body" orient="vert" idx="1"/>
          </p:nvPr>
        </p:nvSpPr>
        <p:spPr>
          <a:xfrm>
            <a:off x="457200" y="1676400"/>
            <a:ext cx="8229600" cy="42973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xmlns="" val="4130218953"/>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762000"/>
            <a:ext cx="2057400" cy="5211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762000"/>
            <a:ext cx="6019800" cy="5211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xmlns="" val="2954725136"/>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cSld name="1_Section Header">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2" name="Title 1"/>
          <p:cNvSpPr>
            <a:spLocks noGrp="1"/>
          </p:cNvSpPr>
          <p:nvPr>
            <p:ph type="title" hasCustomPrompt="1"/>
          </p:nvPr>
        </p:nvSpPr>
        <p:spPr>
          <a:xfrm>
            <a:off x="1143000" y="1905000"/>
            <a:ext cx="5105400" cy="1143001"/>
          </a:xfrm>
        </p:spPr>
        <p:txBody>
          <a:bodyPr anchor="b" anchorCtr="0">
            <a:normAutofit/>
          </a:bodyPr>
          <a:lstStyle>
            <a:lvl1pPr algn="l">
              <a:defRPr sz="3600" b="0" cap="none">
                <a:latin typeface="Georgia" pitchFamily="18" charset="0"/>
              </a:defRPr>
            </a:lvl1pPr>
          </a:lstStyle>
          <a:p>
            <a:r>
              <a:rPr lang="en-US" dirty="0"/>
              <a:t>Click to edit master title style</a:t>
            </a:r>
          </a:p>
        </p:txBody>
      </p:sp>
      <p:sp>
        <p:nvSpPr>
          <p:cNvPr id="3" name="Text Placeholder 2"/>
          <p:cNvSpPr>
            <a:spLocks noGrp="1"/>
          </p:cNvSpPr>
          <p:nvPr>
            <p:ph type="body" idx="1"/>
          </p:nvPr>
        </p:nvSpPr>
        <p:spPr>
          <a:xfrm>
            <a:off x="1184696" y="3048000"/>
            <a:ext cx="5105400" cy="1500187"/>
          </a:xfrm>
        </p:spPr>
        <p:txBody>
          <a:bodyPr anchor="t"/>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68304" y="1905000"/>
            <a:ext cx="4994696" cy="1143001"/>
          </a:xfrm>
        </p:spPr>
        <p:txBody>
          <a:bodyPr anchor="b">
            <a:normAutofit/>
          </a:bodyPr>
          <a:lstStyle>
            <a:lvl1pPr algn="l">
              <a:defRPr sz="3600" b="0" cap="none">
                <a:latin typeface="Georgia" pitchFamily="18" charset="0"/>
              </a:defRPr>
            </a:lvl1pPr>
          </a:lstStyle>
          <a:p>
            <a:r>
              <a:rPr lang="en-US"/>
              <a:t>Click to edit Master title style</a:t>
            </a:r>
            <a:endParaRPr lang="en-US" dirty="0"/>
          </a:p>
        </p:txBody>
      </p:sp>
      <p:sp>
        <p:nvSpPr>
          <p:cNvPr id="3" name="Text Placeholder 2"/>
          <p:cNvSpPr>
            <a:spLocks noGrp="1"/>
          </p:cNvSpPr>
          <p:nvPr>
            <p:ph type="body" idx="1"/>
          </p:nvPr>
        </p:nvSpPr>
        <p:spPr>
          <a:xfrm>
            <a:off x="3810000" y="3148013"/>
            <a:ext cx="4953000" cy="1500187"/>
          </a:xfrm>
        </p:spPr>
        <p:txBody>
          <a:bodyPr/>
          <a:lstStyle>
            <a:lvl1pPr marL="0" indent="0">
              <a:buNone/>
              <a:defRPr sz="2000">
                <a:solidFill>
                  <a:schemeClr val="tx1"/>
                </a:solidFill>
                <a:latin typeface="Georgia"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11" name="Picture Placeholder 10"/>
          <p:cNvSpPr>
            <a:spLocks noGrp="1"/>
          </p:cNvSpPr>
          <p:nvPr>
            <p:ph type="pic" sz="quarter" idx="12"/>
          </p:nvPr>
        </p:nvSpPr>
        <p:spPr>
          <a:xfrm>
            <a:off x="609600" y="1371600"/>
            <a:ext cx="2971800" cy="3962400"/>
          </a:xfrm>
        </p:spPr>
        <p:txBody>
          <a:bodyPr rtlCol="0">
            <a:normAutofit/>
          </a:bodyPr>
          <a:lstStyle/>
          <a:p>
            <a:pPr lvl="0"/>
            <a:r>
              <a:rPr lang="en-US" noProof="0"/>
              <a:t>Click icon to add picture</a:t>
            </a:r>
          </a:p>
        </p:txBody>
      </p:sp>
      <p:sp>
        <p:nvSpPr>
          <p:cNvPr id="13"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xmlns="" val="4171616148"/>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lgn="l">
              <a:defRPr sz="2800">
                <a:latin typeface="Georgia"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457200" y="1676400"/>
            <a:ext cx="8229600" cy="4297363"/>
          </a:xfrm>
        </p:spPr>
        <p:txBody>
          <a:bodyPr>
            <a:normAutofit/>
          </a:bodyPr>
          <a:lstStyle>
            <a:lvl1pPr marL="342900" indent="-342900">
              <a:lnSpc>
                <a:spcPct val="150000"/>
              </a:lnSpc>
              <a:spcBef>
                <a:spcPts val="0"/>
              </a:spcBef>
              <a:buSzPct val="130000"/>
              <a:buFont typeface="Arial" pitchFamily="34" charset="0"/>
              <a:buChar char="•"/>
              <a:defRPr sz="2000">
                <a:latin typeface="Georgia" pitchFamily="18" charset="0"/>
              </a:defRPr>
            </a:lvl1pPr>
            <a:lvl2pPr marL="571500" indent="-228600">
              <a:lnSpc>
                <a:spcPct val="150000"/>
              </a:lnSpc>
              <a:spcBef>
                <a:spcPts val="0"/>
              </a:spcBef>
              <a:buSzPct val="60000"/>
              <a:buFont typeface="Courier New" pitchFamily="49" charset="0"/>
              <a:buChar char="o"/>
              <a:defRPr sz="1800">
                <a:latin typeface="Georgia" pitchFamily="18" charset="0"/>
              </a:defRPr>
            </a:lvl2pPr>
            <a:lvl3pPr>
              <a:defRPr sz="2000">
                <a:latin typeface="Georgia" pitchFamily="18" charset="0"/>
              </a:defRPr>
            </a:lvl3pPr>
            <a:lvl4pPr>
              <a:defRPr sz="2000">
                <a:latin typeface="Georgia" pitchFamily="18" charset="0"/>
              </a:defRPr>
            </a:lvl4pPr>
            <a:lvl5pPr>
              <a:defRPr sz="2000">
                <a:latin typeface="Georgia"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xmlns="" val="1923117265"/>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457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676400"/>
            <a:ext cx="4038600" cy="4297363"/>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xmlns="" val="2294898962"/>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6096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382713"/>
            <a:ext cx="4040188"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22475"/>
            <a:ext cx="4040188"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382713"/>
            <a:ext cx="4041775" cy="63976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22475"/>
            <a:ext cx="4041775" cy="395128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p:cNvSpPr>
            <a:spLocks noGrp="1"/>
          </p:cNvSpPr>
          <p:nvPr>
            <p:ph type="ftr" sz="quarter" idx="10"/>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xmlns="" val="3424244335"/>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914400"/>
          </a:xfrm>
        </p:spPr>
        <p:txBody>
          <a:bodyPr anchor="t">
            <a:normAutofit/>
          </a:bodyPr>
          <a:lstStyle>
            <a:lvl1pPr>
              <a:defRPr sz="2800"/>
            </a:lvl1pPr>
          </a:lstStyle>
          <a:p>
            <a:r>
              <a:rPr lang="en-US"/>
              <a:t>Click to edit Master title style</a:t>
            </a:r>
            <a:endParaRPr lang="en-US" dirty="0"/>
          </a:p>
        </p:txBody>
      </p:sp>
      <p:sp>
        <p:nvSpPr>
          <p:cNvPr id="6"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xmlns="" val="4045872010"/>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xmlns="" val="1256151116"/>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3008313" cy="7620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762000"/>
            <a:ext cx="5111750" cy="521176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600200"/>
            <a:ext cx="3008313" cy="43735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xmlns="" val="2504422344"/>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6482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2149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Footer Placeholder 4"/>
          <p:cNvSpPr>
            <a:spLocks noGrp="1"/>
          </p:cNvSpPr>
          <p:nvPr>
            <p:ph type="ftr" sz="quarter" idx="3"/>
          </p:nvPr>
        </p:nvSpPr>
        <p:spPr>
          <a:xfrm>
            <a:off x="685800" y="6477000"/>
            <a:ext cx="72390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r>
              <a:rPr lang="en-US"/>
              <a:t>© 2016 SMART Training Resources Pvt. Ltd.</a:t>
            </a:r>
          </a:p>
        </p:txBody>
      </p:sp>
    </p:spTree>
    <p:extLst>
      <p:ext uri="{BB962C8B-B14F-4D97-AF65-F5344CB8AC3E}">
        <p14:creationId xmlns:p14="http://schemas.microsoft.com/office/powerpoint/2010/main" xmlns="" val="2486711932"/>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 name="Picture 1"/>
          <p:cNvPicPr>
            <a:picLocks noChangeAspect="1"/>
          </p:cNvPicPr>
          <p:nvPr/>
        </p:nvPicPr>
        <p:blipFill>
          <a:blip r:embed="rId14">
            <a:extLst>
              <a:ext uri="{28A0092B-C50C-407E-A947-70E740481C1C}">
                <a14:useLocalDpi xmlns:a14="http://schemas.microsoft.com/office/drawing/2010/main" xmlns="" val="0"/>
              </a:ext>
            </a:extLst>
          </a:blip>
          <a:stretch>
            <a:fillRect/>
          </a:stretch>
        </p:blipFill>
        <p:spPr>
          <a:xfrm>
            <a:off x="0" y="0"/>
            <a:ext cx="9144000" cy="6858000"/>
          </a:xfrm>
          <a:prstGeom prst="rect">
            <a:avLst/>
          </a:prstGeom>
        </p:spPr>
      </p:pic>
      <p:sp>
        <p:nvSpPr>
          <p:cNvPr id="1026" name="Title Placeholder 1"/>
          <p:cNvSpPr>
            <a:spLocks noGrp="1"/>
          </p:cNvSpPr>
          <p:nvPr>
            <p:ph type="title"/>
          </p:nvPr>
        </p:nvSpPr>
        <p:spPr bwMode="auto">
          <a:xfrm>
            <a:off x="457200" y="762000"/>
            <a:ext cx="82296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76400"/>
            <a:ext cx="8229600" cy="42973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 name="TextBox 10"/>
          <p:cNvSpPr txBox="1">
            <a:spLocks noChangeArrowheads="1"/>
          </p:cNvSpPr>
          <p:nvPr/>
        </p:nvSpPr>
        <p:spPr bwMode="auto">
          <a:xfrm>
            <a:off x="762000" y="6588125"/>
            <a:ext cx="4495800" cy="215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400" b="1" dirty="0">
                <a:solidFill>
                  <a:schemeClr val="tx1">
                    <a:lumMod val="65000"/>
                    <a:lumOff val="35000"/>
                  </a:schemeClr>
                </a:solidFill>
                <a:latin typeface="Cambria" panose="02040503050406030204" pitchFamily="18" charset="0"/>
              </a:rPr>
              <a:t>SMART TRAINING RESOURCES INDIA PVT. LTD.</a:t>
            </a:r>
          </a:p>
        </p:txBody>
      </p:sp>
      <p:sp>
        <p:nvSpPr>
          <p:cNvPr id="6" name="TextBox 11"/>
          <p:cNvSpPr txBox="1">
            <a:spLocks noChangeArrowheads="1"/>
          </p:cNvSpPr>
          <p:nvPr/>
        </p:nvSpPr>
        <p:spPr bwMode="auto">
          <a:xfrm>
            <a:off x="6073775" y="6588125"/>
            <a:ext cx="2917825" cy="184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nchor="ctr">
            <a:spAutoFit/>
          </a:bodyPr>
          <a:lstStyle>
            <a:lvl1pPr>
              <a:defRPr>
                <a:solidFill>
                  <a:schemeClr val="tx1"/>
                </a:solidFill>
                <a:latin typeface="Georgia" panose="02040502050405020303" pitchFamily="18" charset="0"/>
              </a:defRPr>
            </a:lvl1pPr>
            <a:lvl2pPr marL="742950" indent="-285750">
              <a:defRPr>
                <a:solidFill>
                  <a:schemeClr val="tx1"/>
                </a:solidFill>
                <a:latin typeface="Georgia" panose="02040502050405020303" pitchFamily="18" charset="0"/>
              </a:defRPr>
            </a:lvl2pPr>
            <a:lvl3pPr marL="1143000" indent="-228600">
              <a:defRPr>
                <a:solidFill>
                  <a:schemeClr val="tx1"/>
                </a:solidFill>
                <a:latin typeface="Georgia" panose="02040502050405020303" pitchFamily="18" charset="0"/>
              </a:defRPr>
            </a:lvl3pPr>
            <a:lvl4pPr marL="1600200" indent="-228600">
              <a:defRPr>
                <a:solidFill>
                  <a:schemeClr val="tx1"/>
                </a:solidFill>
                <a:latin typeface="Georgia" panose="02040502050405020303" pitchFamily="18" charset="0"/>
              </a:defRPr>
            </a:lvl4pPr>
            <a:lvl5pPr marL="2057400" indent="-228600">
              <a:defRPr>
                <a:solidFill>
                  <a:schemeClr val="tx1"/>
                </a:solidFill>
                <a:latin typeface="Georgia" panose="02040502050405020303" pitchFamily="18" charset="0"/>
              </a:defRPr>
            </a:lvl5pPr>
            <a:lvl6pPr marL="2514600" indent="-228600" eaLnBrk="0" fontAlgn="base" hangingPunct="0">
              <a:spcBef>
                <a:spcPct val="0"/>
              </a:spcBef>
              <a:spcAft>
                <a:spcPct val="0"/>
              </a:spcAft>
              <a:defRPr>
                <a:solidFill>
                  <a:schemeClr val="tx1"/>
                </a:solidFill>
                <a:latin typeface="Georgia" panose="02040502050405020303" pitchFamily="18" charset="0"/>
              </a:defRPr>
            </a:lvl6pPr>
            <a:lvl7pPr marL="2971800" indent="-228600" eaLnBrk="0" fontAlgn="base" hangingPunct="0">
              <a:spcBef>
                <a:spcPct val="0"/>
              </a:spcBef>
              <a:spcAft>
                <a:spcPct val="0"/>
              </a:spcAft>
              <a:defRPr>
                <a:solidFill>
                  <a:schemeClr val="tx1"/>
                </a:solidFill>
                <a:latin typeface="Georgia" panose="02040502050405020303" pitchFamily="18" charset="0"/>
              </a:defRPr>
            </a:lvl7pPr>
            <a:lvl8pPr marL="3429000" indent="-228600" eaLnBrk="0" fontAlgn="base" hangingPunct="0">
              <a:spcBef>
                <a:spcPct val="0"/>
              </a:spcBef>
              <a:spcAft>
                <a:spcPct val="0"/>
              </a:spcAft>
              <a:defRPr>
                <a:solidFill>
                  <a:schemeClr val="tx1"/>
                </a:solidFill>
                <a:latin typeface="Georgia" panose="02040502050405020303" pitchFamily="18" charset="0"/>
              </a:defRPr>
            </a:lvl8pPr>
            <a:lvl9pPr marL="3886200" indent="-228600" eaLnBrk="0" fontAlgn="base" hangingPunct="0">
              <a:spcBef>
                <a:spcPct val="0"/>
              </a:spcBef>
              <a:spcAft>
                <a:spcPct val="0"/>
              </a:spcAft>
              <a:defRPr>
                <a:solidFill>
                  <a:schemeClr val="tx1"/>
                </a:solidFill>
                <a:latin typeface="Georgia" panose="02040502050405020303" pitchFamily="18" charset="0"/>
              </a:defRPr>
            </a:lvl9pPr>
          </a:lstStyle>
          <a:p>
            <a:pPr algn="ctr">
              <a:defRPr/>
            </a:pPr>
            <a:r>
              <a:rPr lang="en-US" sz="1200" dirty="0">
                <a:solidFill>
                  <a:srgbClr val="7F7F7F"/>
                </a:solidFill>
                <a:latin typeface="Cambria" panose="02040503050406030204" pitchFamily="18" charset="0"/>
              </a:rPr>
              <a:t> </a:t>
            </a:r>
            <a:r>
              <a:rPr lang="en-US" sz="1200" dirty="0">
                <a:solidFill>
                  <a:srgbClr val="595959"/>
                </a:solidFill>
                <a:latin typeface="Cambria" panose="02040503050406030204" pitchFamily="18" charset="0"/>
              </a:rPr>
              <a:t>© 2018 SMART Training Resources Pvt. Ltd.</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Lst>
  <p:transition spd="slow">
    <p:fade/>
  </p:transition>
  <p:hf sldNum="0" hdr="0"/>
  <p:txStyles>
    <p:titleStyle>
      <a:lvl1pPr algn="l" rtl="0" eaLnBrk="1" fontAlgn="base" hangingPunct="1">
        <a:spcBef>
          <a:spcPct val="0"/>
        </a:spcBef>
        <a:spcAft>
          <a:spcPct val="0"/>
        </a:spcAft>
        <a:defRPr sz="2800" kern="1200">
          <a:solidFill>
            <a:schemeClr val="tx1"/>
          </a:solidFill>
          <a:latin typeface="+mj-lt"/>
          <a:ea typeface="+mj-ea"/>
          <a:cs typeface="+mj-cs"/>
        </a:defRPr>
      </a:lvl1pPr>
      <a:lvl2pPr algn="l" rtl="0" eaLnBrk="1" fontAlgn="base" hangingPunct="1">
        <a:spcBef>
          <a:spcPct val="0"/>
        </a:spcBef>
        <a:spcAft>
          <a:spcPct val="0"/>
        </a:spcAft>
        <a:defRPr sz="2800">
          <a:solidFill>
            <a:schemeClr val="tx1"/>
          </a:solidFill>
          <a:latin typeface="Georgia" pitchFamily="18" charset="0"/>
        </a:defRPr>
      </a:lvl2pPr>
      <a:lvl3pPr algn="l" rtl="0" eaLnBrk="1" fontAlgn="base" hangingPunct="1">
        <a:spcBef>
          <a:spcPct val="0"/>
        </a:spcBef>
        <a:spcAft>
          <a:spcPct val="0"/>
        </a:spcAft>
        <a:defRPr sz="2800">
          <a:solidFill>
            <a:schemeClr val="tx1"/>
          </a:solidFill>
          <a:latin typeface="Georgia" pitchFamily="18" charset="0"/>
        </a:defRPr>
      </a:lvl3pPr>
      <a:lvl4pPr algn="l" rtl="0" eaLnBrk="1" fontAlgn="base" hangingPunct="1">
        <a:spcBef>
          <a:spcPct val="0"/>
        </a:spcBef>
        <a:spcAft>
          <a:spcPct val="0"/>
        </a:spcAft>
        <a:defRPr sz="2800">
          <a:solidFill>
            <a:schemeClr val="tx1"/>
          </a:solidFill>
          <a:latin typeface="Georgia" pitchFamily="18" charset="0"/>
        </a:defRPr>
      </a:lvl4pPr>
      <a:lvl5pPr algn="l" rtl="0" eaLnBrk="1" fontAlgn="base" hangingPunct="1">
        <a:spcBef>
          <a:spcPct val="0"/>
        </a:spcBef>
        <a:spcAft>
          <a:spcPct val="0"/>
        </a:spcAft>
        <a:defRPr sz="2800">
          <a:solidFill>
            <a:schemeClr val="tx1"/>
          </a:solidFill>
          <a:latin typeface="Georgia" pitchFamily="18" charset="0"/>
        </a:defRPr>
      </a:lvl5pPr>
      <a:lvl6pPr marL="457200" algn="l" rtl="0" eaLnBrk="1" fontAlgn="base" hangingPunct="1">
        <a:spcBef>
          <a:spcPct val="0"/>
        </a:spcBef>
        <a:spcAft>
          <a:spcPct val="0"/>
        </a:spcAft>
        <a:defRPr sz="2800">
          <a:solidFill>
            <a:schemeClr val="tx1"/>
          </a:solidFill>
          <a:latin typeface="Georgia" pitchFamily="18" charset="0"/>
        </a:defRPr>
      </a:lvl6pPr>
      <a:lvl7pPr marL="914400" algn="l" rtl="0" eaLnBrk="1" fontAlgn="base" hangingPunct="1">
        <a:spcBef>
          <a:spcPct val="0"/>
        </a:spcBef>
        <a:spcAft>
          <a:spcPct val="0"/>
        </a:spcAft>
        <a:defRPr sz="2800">
          <a:solidFill>
            <a:schemeClr val="tx1"/>
          </a:solidFill>
          <a:latin typeface="Georgia" pitchFamily="18" charset="0"/>
        </a:defRPr>
      </a:lvl7pPr>
      <a:lvl8pPr marL="1371600" algn="l" rtl="0" eaLnBrk="1" fontAlgn="base" hangingPunct="1">
        <a:spcBef>
          <a:spcPct val="0"/>
        </a:spcBef>
        <a:spcAft>
          <a:spcPct val="0"/>
        </a:spcAft>
        <a:defRPr sz="2800">
          <a:solidFill>
            <a:schemeClr val="tx1"/>
          </a:solidFill>
          <a:latin typeface="Georgia" pitchFamily="18" charset="0"/>
        </a:defRPr>
      </a:lvl8pPr>
      <a:lvl9pPr marL="1828800" algn="l" rtl="0" eaLnBrk="1" fontAlgn="base" hangingPunct="1">
        <a:spcBef>
          <a:spcPct val="0"/>
        </a:spcBef>
        <a:spcAft>
          <a:spcPct val="0"/>
        </a:spcAft>
        <a:defRPr sz="2800">
          <a:solidFill>
            <a:schemeClr val="tx1"/>
          </a:solidFill>
          <a:latin typeface="Georgia" pitchFamily="18" charset="0"/>
        </a:defRPr>
      </a:lvl9pPr>
    </p:titleStyle>
    <p:bodyStyle>
      <a:lvl1pPr marL="342900" indent="-3429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53200" y="2942076"/>
            <a:ext cx="8001000" cy="923544"/>
          </a:xfrm>
        </p:spPr>
        <p:txBody>
          <a:bodyPr/>
          <a:lstStyle/>
          <a:p>
            <a:r>
              <a:rPr lang="en-IN" sz="4000" dirty="0"/>
              <a:t>TCS NQT </a:t>
            </a:r>
            <a:r>
              <a:rPr lang="en-IN" sz="4000" dirty="0" smtClean="0"/>
              <a:t/>
            </a:r>
            <a:br>
              <a:rPr lang="en-IN" sz="4000" dirty="0" smtClean="0"/>
            </a:br>
            <a:r>
              <a:rPr lang="en-IN" sz="4000" dirty="0" smtClean="0"/>
              <a:t>TECHNICAL</a:t>
            </a:r>
            <a:endParaRPr lang="en-IN" sz="3200" dirty="0"/>
          </a:p>
        </p:txBody>
      </p:sp>
    </p:spTree>
    <p:custDataLst>
      <p:tags r:id="rId1"/>
    </p:custData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14000"/>
              </a:lnSpc>
              <a:spcBef>
                <a:spcPts val="200"/>
              </a:spcBef>
              <a:spcAft>
                <a:spcPts val="200"/>
              </a:spcAft>
              <a:buNone/>
              <a:tabLst>
                <a:tab pos="531813" algn="l"/>
              </a:tabLst>
            </a:pPr>
            <a:r>
              <a:rPr lang="en-IN" sz="1400" dirty="0" smtClean="0"/>
              <a:t>8.</a:t>
            </a:r>
            <a:r>
              <a:rPr lang="en-IN" sz="1400" dirty="0"/>
              <a:t>	When we execute the given code what will be the value of x &amp; y?</a:t>
            </a:r>
          </a:p>
          <a:p>
            <a:pPr marL="576000" indent="-576000" algn="just">
              <a:lnSpc>
                <a:spcPct val="114000"/>
              </a:lnSpc>
              <a:spcBef>
                <a:spcPts val="200"/>
              </a:spcBef>
              <a:spcAft>
                <a:spcPts val="200"/>
              </a:spcAft>
              <a:buNone/>
              <a:tabLst>
                <a:tab pos="531813" algn="l"/>
              </a:tabLst>
            </a:pPr>
            <a:r>
              <a:rPr lang="en-IN" sz="1400" dirty="0"/>
              <a:t>	</a:t>
            </a:r>
            <a:r>
              <a:rPr lang="en-IN" sz="1400" dirty="0" smtClean="0"/>
              <a:t>#include &lt;</a:t>
            </a:r>
            <a:r>
              <a:rPr lang="en-IN" sz="1400" dirty="0" err="1" smtClean="0"/>
              <a:t>stdio.h</a:t>
            </a:r>
            <a:r>
              <a:rPr lang="en-IN" sz="1400" dirty="0" smtClean="0"/>
              <a:t>&gt;</a:t>
            </a:r>
          </a:p>
          <a:p>
            <a:pPr marL="576000" indent="-576000" algn="just">
              <a:lnSpc>
                <a:spcPct val="114000"/>
              </a:lnSpc>
              <a:spcBef>
                <a:spcPts val="200"/>
              </a:spcBef>
              <a:spcAft>
                <a:spcPts val="200"/>
              </a:spcAft>
              <a:buNone/>
              <a:tabLst>
                <a:tab pos="531813" algn="l"/>
              </a:tabLst>
            </a:pPr>
            <a:r>
              <a:rPr lang="en-IN" sz="1400" dirty="0" smtClean="0"/>
              <a:t>	#include &lt;</a:t>
            </a:r>
            <a:r>
              <a:rPr lang="en-IN" sz="1400" dirty="0" err="1" smtClean="0"/>
              <a:t>conio.h</a:t>
            </a:r>
            <a:r>
              <a:rPr lang="en-IN" sz="1400" dirty="0" smtClean="0"/>
              <a:t>&gt;</a:t>
            </a:r>
          </a:p>
          <a:p>
            <a:pPr marL="576000" indent="-576000" algn="just">
              <a:lnSpc>
                <a:spcPct val="114000"/>
              </a:lnSpc>
              <a:spcBef>
                <a:spcPts val="200"/>
              </a:spcBef>
              <a:spcAft>
                <a:spcPts val="200"/>
              </a:spcAft>
              <a:buNone/>
              <a:tabLst>
                <a:tab pos="531813" algn="l"/>
              </a:tabLst>
            </a:pPr>
            <a:r>
              <a:rPr lang="en-IN" sz="1400" dirty="0" smtClean="0"/>
              <a:t>	#include &lt;</a:t>
            </a:r>
            <a:r>
              <a:rPr lang="en-IN" sz="1400" dirty="0" err="1" smtClean="0"/>
              <a:t>iostream</a:t>
            </a:r>
            <a:r>
              <a:rPr lang="en-IN" sz="1400" dirty="0" smtClean="0"/>
              <a:t>&gt;</a:t>
            </a:r>
          </a:p>
          <a:p>
            <a:pPr marL="576000" indent="-576000" algn="just">
              <a:lnSpc>
                <a:spcPct val="114000"/>
              </a:lnSpc>
              <a:spcBef>
                <a:spcPts val="200"/>
              </a:spcBef>
              <a:spcAft>
                <a:spcPts val="200"/>
              </a:spcAft>
              <a:buNone/>
              <a:tabLst>
                <a:tab pos="531813" algn="l"/>
              </a:tabLst>
            </a:pPr>
            <a:r>
              <a:rPr lang="en-IN" sz="1400" dirty="0" smtClean="0"/>
              <a:t>	using namespace std;</a:t>
            </a:r>
          </a:p>
          <a:p>
            <a:pPr marL="576000" indent="-576000" algn="just">
              <a:lnSpc>
                <a:spcPct val="114000"/>
              </a:lnSpc>
              <a:spcBef>
                <a:spcPts val="200"/>
              </a:spcBef>
              <a:spcAft>
                <a:spcPts val="200"/>
              </a:spcAft>
              <a:buNone/>
              <a:tabLst>
                <a:tab pos="531813" algn="l"/>
              </a:tabLst>
            </a:pPr>
            <a:r>
              <a:rPr lang="en-IN" sz="1400" dirty="0" smtClean="0"/>
              <a:t>	void swap(</a:t>
            </a:r>
            <a:r>
              <a:rPr lang="en-IN" sz="1400" dirty="0" err="1" smtClean="0"/>
              <a:t>int&amp;x</a:t>
            </a:r>
            <a:r>
              <a:rPr lang="en-IN" sz="1400" dirty="0" smtClean="0"/>
              <a:t>, </a:t>
            </a:r>
            <a:r>
              <a:rPr lang="en-IN" sz="1400" dirty="0" err="1" smtClean="0"/>
              <a:t>int&amp;y</a:t>
            </a:r>
            <a:r>
              <a:rPr lang="en-IN" sz="1400" dirty="0" smtClean="0"/>
              <a:t>)</a:t>
            </a:r>
          </a:p>
          <a:p>
            <a:pPr marL="576000" indent="-576000" algn="just">
              <a:lnSpc>
                <a:spcPct val="114000"/>
              </a:lnSpc>
              <a:spcBef>
                <a:spcPts val="200"/>
              </a:spcBef>
              <a:spcAft>
                <a:spcPts val="200"/>
              </a:spcAft>
              <a:buNone/>
              <a:tabLst>
                <a:tab pos="531813" algn="l"/>
              </a:tabLst>
            </a:pPr>
            <a:r>
              <a:rPr lang="en-IN" sz="1400" dirty="0" smtClean="0"/>
              <a:t>	{</a:t>
            </a:r>
          </a:p>
          <a:p>
            <a:pPr marL="576000" indent="-576000" algn="just">
              <a:lnSpc>
                <a:spcPct val="114000"/>
              </a:lnSpc>
              <a:spcBef>
                <a:spcPts val="200"/>
              </a:spcBef>
              <a:spcAft>
                <a:spcPts val="200"/>
              </a:spcAft>
              <a:buNone/>
              <a:tabLst>
                <a:tab pos="531813" algn="l"/>
              </a:tabLst>
            </a:pPr>
            <a:r>
              <a:rPr lang="en-IN" sz="1400" dirty="0" smtClean="0"/>
              <a:t>	</a:t>
            </a:r>
            <a:r>
              <a:rPr lang="en-IN" sz="1400" dirty="0" err="1" smtClean="0"/>
              <a:t>int</a:t>
            </a:r>
            <a:r>
              <a:rPr lang="en-IN" sz="1400" dirty="0" smtClean="0"/>
              <a:t> temp;</a:t>
            </a:r>
          </a:p>
          <a:p>
            <a:pPr marL="576000" indent="-576000" algn="just">
              <a:lnSpc>
                <a:spcPct val="114000"/>
              </a:lnSpc>
              <a:spcBef>
                <a:spcPts val="200"/>
              </a:spcBef>
              <a:spcAft>
                <a:spcPts val="200"/>
              </a:spcAft>
              <a:buNone/>
              <a:tabLst>
                <a:tab pos="531813" algn="l"/>
              </a:tabLst>
            </a:pPr>
            <a:r>
              <a:rPr lang="en-IN" sz="1400" dirty="0" smtClean="0"/>
              <a:t>	temp=x;</a:t>
            </a:r>
          </a:p>
          <a:p>
            <a:pPr marL="576000" indent="-576000" algn="just">
              <a:lnSpc>
                <a:spcPct val="114000"/>
              </a:lnSpc>
              <a:spcBef>
                <a:spcPts val="200"/>
              </a:spcBef>
              <a:spcAft>
                <a:spcPts val="200"/>
              </a:spcAft>
              <a:buNone/>
              <a:tabLst>
                <a:tab pos="531813" algn="l"/>
              </a:tabLst>
            </a:pPr>
            <a:r>
              <a:rPr lang="en-IN" sz="1400" dirty="0" smtClean="0"/>
              <a:t>	}</a:t>
            </a:r>
          </a:p>
          <a:p>
            <a:pPr marL="576000" indent="-576000" algn="just">
              <a:lnSpc>
                <a:spcPct val="114000"/>
              </a:lnSpc>
              <a:spcBef>
                <a:spcPts val="200"/>
              </a:spcBef>
              <a:spcAft>
                <a:spcPts val="200"/>
              </a:spcAft>
              <a:buNone/>
              <a:tabLst>
                <a:tab pos="531813" algn="l"/>
              </a:tabLst>
            </a:pPr>
            <a:r>
              <a:rPr lang="en-IN" sz="1400" dirty="0" smtClean="0"/>
              <a:t>	</a:t>
            </a:r>
            <a:r>
              <a:rPr lang="en-IN" sz="1400" dirty="0" err="1" smtClean="0"/>
              <a:t>int</a:t>
            </a:r>
            <a:r>
              <a:rPr lang="en-IN" sz="1400" dirty="0" smtClean="0"/>
              <a:t> main()</a:t>
            </a:r>
          </a:p>
          <a:p>
            <a:pPr marL="576000" indent="-576000" algn="just">
              <a:lnSpc>
                <a:spcPct val="114000"/>
              </a:lnSpc>
              <a:spcBef>
                <a:spcPts val="200"/>
              </a:spcBef>
              <a:spcAft>
                <a:spcPts val="200"/>
              </a:spcAft>
              <a:buNone/>
              <a:tabLst>
                <a:tab pos="531813" algn="l"/>
              </a:tabLst>
            </a:pPr>
            <a:r>
              <a:rPr lang="en-IN" sz="1400" dirty="0" smtClean="0"/>
              <a:t>	{</a:t>
            </a:r>
          </a:p>
          <a:p>
            <a:pPr marL="576000" indent="-576000" algn="just">
              <a:lnSpc>
                <a:spcPct val="114000"/>
              </a:lnSpc>
              <a:spcBef>
                <a:spcPts val="200"/>
              </a:spcBef>
              <a:spcAft>
                <a:spcPts val="200"/>
              </a:spcAft>
              <a:buNone/>
              <a:tabLst>
                <a:tab pos="531813" algn="l"/>
              </a:tabLst>
            </a:pPr>
            <a:r>
              <a:rPr lang="en-IN" sz="1400" dirty="0" smtClean="0"/>
              <a:t>	</a:t>
            </a:r>
            <a:r>
              <a:rPr lang="en-IN" sz="1400" dirty="0" err="1" smtClean="0"/>
              <a:t>int</a:t>
            </a:r>
            <a:r>
              <a:rPr lang="en-IN" sz="1400" dirty="0" smtClean="0"/>
              <a:t> x=10, y=20;</a:t>
            </a:r>
          </a:p>
          <a:p>
            <a:pPr marL="576000" indent="-576000" algn="just">
              <a:lnSpc>
                <a:spcPct val="114000"/>
              </a:lnSpc>
              <a:spcBef>
                <a:spcPts val="200"/>
              </a:spcBef>
              <a:spcAft>
                <a:spcPts val="200"/>
              </a:spcAft>
              <a:buNone/>
              <a:tabLst>
                <a:tab pos="531813" algn="l"/>
              </a:tabLst>
            </a:pPr>
            <a:r>
              <a:rPr lang="en-IN" sz="1400" dirty="0" smtClean="0"/>
              <a:t>	swap(x, y);</a:t>
            </a:r>
          </a:p>
          <a:p>
            <a:pPr marL="576000" indent="-576000" algn="just">
              <a:lnSpc>
                <a:spcPct val="114000"/>
              </a:lnSpc>
              <a:spcBef>
                <a:spcPts val="200"/>
              </a:spcBef>
              <a:spcAft>
                <a:spcPts val="200"/>
              </a:spcAft>
              <a:buNone/>
              <a:tabLst>
                <a:tab pos="531813" algn="l"/>
              </a:tabLst>
            </a:pPr>
            <a:r>
              <a:rPr lang="en-IN" sz="1400" dirty="0" smtClean="0"/>
              <a:t>	</a:t>
            </a:r>
            <a:r>
              <a:rPr lang="en-IN" sz="1400" dirty="0" err="1" smtClean="0"/>
              <a:t>cout</a:t>
            </a:r>
            <a:r>
              <a:rPr lang="en-IN" sz="1400" dirty="0" smtClean="0"/>
              <a:t>&lt;&lt;x&lt;&lt;y;</a:t>
            </a:r>
          </a:p>
          <a:p>
            <a:pPr marL="576000" indent="-576000" algn="just">
              <a:lnSpc>
                <a:spcPct val="114000"/>
              </a:lnSpc>
              <a:spcBef>
                <a:spcPts val="200"/>
              </a:spcBef>
              <a:spcAft>
                <a:spcPts val="200"/>
              </a:spcAft>
              <a:buNone/>
              <a:tabLst>
                <a:tab pos="531813" algn="l"/>
              </a:tabLst>
            </a:pPr>
            <a:r>
              <a:rPr lang="en-IN" sz="1400" dirty="0" smtClean="0"/>
              <a:t>	return 0;</a:t>
            </a:r>
          </a:p>
          <a:p>
            <a:pPr marL="576000" indent="-576000" algn="just">
              <a:lnSpc>
                <a:spcPct val="114000"/>
              </a:lnSpc>
              <a:spcBef>
                <a:spcPts val="200"/>
              </a:spcBef>
              <a:spcAft>
                <a:spcPts val="200"/>
              </a:spcAft>
              <a:buNone/>
              <a:tabLst>
                <a:tab pos="531813" algn="l"/>
              </a:tabLst>
            </a:pPr>
            <a:r>
              <a:rPr lang="en-IN" sz="1400" dirty="0" smtClean="0"/>
              <a:t>	}</a:t>
            </a:r>
          </a:p>
          <a:p>
            <a:pPr marL="576000" indent="-576000" algn="just">
              <a:lnSpc>
                <a:spcPct val="114000"/>
              </a:lnSpc>
              <a:spcBef>
                <a:spcPts val="200"/>
              </a:spcBef>
              <a:spcAft>
                <a:spcPts val="200"/>
              </a:spcAft>
              <a:buNone/>
              <a:tabLst>
                <a:tab pos="531813" algn="l"/>
              </a:tabLst>
            </a:pPr>
            <a:r>
              <a:rPr lang="en-IN" sz="1400" dirty="0" smtClean="0"/>
              <a:t>	</a:t>
            </a:r>
            <a:r>
              <a:rPr lang="en-IN" sz="1400" dirty="0"/>
              <a:t>	Enter your answer ONLY as a NUMERAL in the box.</a:t>
            </a:r>
          </a:p>
          <a:p>
            <a:pPr marL="576000" indent="-576000" algn="just">
              <a:lnSpc>
                <a:spcPct val="114000"/>
              </a:lnSpc>
              <a:spcBef>
                <a:spcPts val="200"/>
              </a:spcBef>
              <a:spcAft>
                <a:spcPts val="200"/>
              </a:spcAft>
              <a:buNone/>
              <a:tabLst>
                <a:tab pos="531813" algn="l"/>
              </a:tabLst>
            </a:pPr>
            <a:r>
              <a:rPr lang="en-IN" sz="1400" dirty="0"/>
              <a:t>	</a:t>
            </a:r>
          </a:p>
        </p:txBody>
      </p:sp>
    </p:spTree>
    <p:extLst>
      <p:ext uri="{BB962C8B-B14F-4D97-AF65-F5344CB8AC3E}">
        <p14:creationId xmlns:p14="http://schemas.microsoft.com/office/powerpoint/2010/main" xmlns="" val="1001991078"/>
      </p:ext>
    </p:extLst>
  </p:cSld>
  <p:clrMapOvr>
    <a:masterClrMapping/>
  </p:clrMapOvr>
  <p:transition spd="slow">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20000"/>
              </a:lnSpc>
              <a:spcBef>
                <a:spcPts val="500"/>
              </a:spcBef>
              <a:spcAft>
                <a:spcPts val="500"/>
              </a:spcAft>
              <a:buNone/>
              <a:tabLst>
                <a:tab pos="531813" algn="l"/>
              </a:tabLst>
            </a:pPr>
            <a:r>
              <a:rPr lang="en-IN" dirty="0" smtClean="0"/>
              <a:t>9.</a:t>
            </a:r>
            <a:r>
              <a:rPr lang="en-IN" dirty="0"/>
              <a:t>	What will be the return value of </a:t>
            </a:r>
            <a:r>
              <a:rPr lang="en-IN" dirty="0" err="1"/>
              <a:t>fseek</a:t>
            </a:r>
            <a:r>
              <a:rPr lang="en-IN" dirty="0"/>
              <a:t>() function if error occurs?</a:t>
            </a:r>
          </a:p>
          <a:p>
            <a:pPr marL="576000" indent="-576000" algn="just">
              <a:lnSpc>
                <a:spcPct val="120000"/>
              </a:lnSpc>
              <a:spcBef>
                <a:spcPts val="500"/>
              </a:spcBef>
              <a:spcAft>
                <a:spcPts val="500"/>
              </a:spcAft>
              <a:buNone/>
              <a:tabLst>
                <a:tab pos="531813" algn="l"/>
              </a:tabLst>
            </a:pPr>
            <a:r>
              <a:rPr lang="en-IN" dirty="0"/>
              <a:t>	(a)	Any non-zero value</a:t>
            </a:r>
          </a:p>
          <a:p>
            <a:pPr marL="576000" indent="-576000" algn="just">
              <a:lnSpc>
                <a:spcPct val="120000"/>
              </a:lnSpc>
              <a:spcBef>
                <a:spcPts val="500"/>
              </a:spcBef>
              <a:spcAft>
                <a:spcPts val="500"/>
              </a:spcAft>
              <a:buNone/>
              <a:tabLst>
                <a:tab pos="531813" algn="l"/>
              </a:tabLst>
            </a:pPr>
            <a:r>
              <a:rPr lang="en-IN" dirty="0"/>
              <a:t>	(b)	NULL</a:t>
            </a:r>
          </a:p>
          <a:p>
            <a:pPr marL="576000" indent="-576000" algn="just">
              <a:lnSpc>
                <a:spcPct val="120000"/>
              </a:lnSpc>
              <a:spcBef>
                <a:spcPts val="500"/>
              </a:spcBef>
              <a:spcAft>
                <a:spcPts val="500"/>
              </a:spcAft>
              <a:buNone/>
              <a:tabLst>
                <a:tab pos="531813" algn="l"/>
              </a:tabLst>
            </a:pPr>
            <a:r>
              <a:rPr lang="en-IN" dirty="0"/>
              <a:t>	(c)	1</a:t>
            </a:r>
          </a:p>
          <a:p>
            <a:pPr marL="576000" indent="-576000" algn="just">
              <a:lnSpc>
                <a:spcPct val="120000"/>
              </a:lnSpc>
              <a:spcBef>
                <a:spcPts val="500"/>
              </a:spcBef>
              <a:spcAft>
                <a:spcPts val="500"/>
              </a:spcAft>
              <a:buNone/>
              <a:tabLst>
                <a:tab pos="531813" algn="l"/>
              </a:tabLst>
            </a:pPr>
            <a:r>
              <a:rPr lang="en-IN" dirty="0"/>
              <a:t>	(d)	0</a:t>
            </a:r>
          </a:p>
        </p:txBody>
      </p:sp>
    </p:spTree>
    <p:extLst>
      <p:ext uri="{BB962C8B-B14F-4D97-AF65-F5344CB8AC3E}">
        <p14:creationId xmlns:p14="http://schemas.microsoft.com/office/powerpoint/2010/main" xmlns="" val="247347594"/>
      </p:ext>
    </p:extLst>
  </p:cSld>
  <p:clrMapOvr>
    <a:masterClrMapping/>
  </p:clrMapOvr>
  <p:transition spd="slow">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IN" dirty="0" smtClean="0"/>
              <a:t>10.</a:t>
            </a:r>
            <a:r>
              <a:rPr lang="en-IN" dirty="0"/>
              <a:t>	When we implement stack by using linked list then:</a:t>
            </a:r>
          </a:p>
          <a:p>
            <a:pPr marL="576000" indent="-576000" algn="just">
              <a:spcBef>
                <a:spcPts val="500"/>
              </a:spcBef>
              <a:spcAft>
                <a:spcPts val="500"/>
              </a:spcAft>
              <a:buNone/>
              <a:tabLst>
                <a:tab pos="531813" algn="l"/>
              </a:tabLst>
            </a:pPr>
            <a:r>
              <a:rPr lang="en-IN" dirty="0"/>
              <a:t>	(a)	insertion of node is done from end &amp; deletion from end</a:t>
            </a:r>
          </a:p>
          <a:p>
            <a:pPr marL="576000" indent="-576000" algn="just">
              <a:spcBef>
                <a:spcPts val="500"/>
              </a:spcBef>
              <a:spcAft>
                <a:spcPts val="500"/>
              </a:spcAft>
              <a:buNone/>
              <a:tabLst>
                <a:tab pos="531813" algn="l"/>
              </a:tabLst>
            </a:pPr>
            <a:r>
              <a:rPr lang="en-IN" dirty="0"/>
              <a:t>	(b)	insertion of node is done from beginning and deletion from </a:t>
            </a:r>
            <a:r>
              <a:rPr lang="en-IN" dirty="0" smtClean="0"/>
              <a:t>	beginning</a:t>
            </a:r>
            <a:endParaRPr lang="en-IN" dirty="0"/>
          </a:p>
          <a:p>
            <a:pPr marL="576000" indent="-576000" algn="just">
              <a:spcBef>
                <a:spcPts val="500"/>
              </a:spcBef>
              <a:spcAft>
                <a:spcPts val="500"/>
              </a:spcAft>
              <a:buNone/>
              <a:tabLst>
                <a:tab pos="531813" algn="l"/>
              </a:tabLst>
            </a:pPr>
            <a:r>
              <a:rPr lang="en-IN" dirty="0"/>
              <a:t>	(c)	insertion of node is done from end &amp; deletion from beginning</a:t>
            </a:r>
          </a:p>
          <a:p>
            <a:pPr marL="576000" indent="-576000" algn="just">
              <a:spcBef>
                <a:spcPts val="500"/>
              </a:spcBef>
              <a:spcAft>
                <a:spcPts val="500"/>
              </a:spcAft>
              <a:buNone/>
              <a:tabLst>
                <a:tab pos="531813" algn="l"/>
              </a:tabLst>
            </a:pPr>
            <a:r>
              <a:rPr lang="en-IN" dirty="0"/>
              <a:t>	(d)	insertion of node is done from beginning and deletion from </a:t>
            </a:r>
            <a:r>
              <a:rPr lang="en-IN" dirty="0" smtClean="0"/>
              <a:t>	end</a:t>
            </a:r>
            <a:endParaRPr lang="en-IN" dirty="0"/>
          </a:p>
        </p:txBody>
      </p:sp>
    </p:spTree>
    <p:extLst>
      <p:ext uri="{BB962C8B-B14F-4D97-AF65-F5344CB8AC3E}">
        <p14:creationId xmlns:p14="http://schemas.microsoft.com/office/powerpoint/2010/main" xmlns="" val="783373681"/>
      </p:ext>
    </p:extLst>
  </p:cSld>
  <p:clrMapOvr>
    <a:masterClrMapping/>
  </p:clrMapOvr>
  <p:transition spd="slow">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11.	</a:t>
            </a:r>
            <a:r>
              <a:rPr lang="en-US" dirty="0" err="1"/>
              <a:t>Neelam</a:t>
            </a:r>
            <a:r>
              <a:rPr lang="en-US" dirty="0"/>
              <a:t> wants to share her code with a colleague, who may modify it. Thus she wants to include the date of the program creation, the author and other she wants to include the date of the program creation, the author and other information with the program. What component should she use?</a:t>
            </a:r>
          </a:p>
          <a:p>
            <a:pPr marL="576000" indent="-576000" algn="just">
              <a:spcBef>
                <a:spcPts val="500"/>
              </a:spcBef>
              <a:spcAft>
                <a:spcPts val="500"/>
              </a:spcAft>
              <a:buNone/>
              <a:tabLst>
                <a:tab pos="531813" algn="l"/>
              </a:tabLst>
            </a:pPr>
            <a:r>
              <a:rPr lang="en-US" dirty="0"/>
              <a:t>	(a) header </a:t>
            </a:r>
            <a:r>
              <a:rPr lang="en-US" dirty="0" smtClean="0"/>
              <a:t>files</a:t>
            </a:r>
          </a:p>
          <a:p>
            <a:pPr marL="576000" indent="-576000" algn="just">
              <a:spcBef>
                <a:spcPts val="500"/>
              </a:spcBef>
              <a:spcAft>
                <a:spcPts val="500"/>
              </a:spcAft>
              <a:buNone/>
              <a:tabLst>
                <a:tab pos="531813" algn="l"/>
              </a:tabLst>
            </a:pPr>
            <a:r>
              <a:rPr lang="en-US" dirty="0"/>
              <a:t>	(b) </a:t>
            </a:r>
            <a:r>
              <a:rPr lang="en-US" dirty="0" smtClean="0"/>
              <a:t>Iteration</a:t>
            </a:r>
          </a:p>
          <a:p>
            <a:pPr marL="576000" indent="-576000" algn="just">
              <a:spcBef>
                <a:spcPts val="500"/>
              </a:spcBef>
              <a:spcAft>
                <a:spcPts val="500"/>
              </a:spcAft>
              <a:buNone/>
              <a:tabLst>
                <a:tab pos="531813" algn="l"/>
              </a:tabLst>
            </a:pPr>
            <a:r>
              <a:rPr lang="en-US" dirty="0"/>
              <a:t>	(c) </a:t>
            </a:r>
            <a:r>
              <a:rPr lang="en-US" dirty="0" smtClean="0"/>
              <a:t>Comments</a:t>
            </a:r>
          </a:p>
          <a:p>
            <a:pPr marL="576000" indent="-576000" algn="just">
              <a:spcBef>
                <a:spcPts val="500"/>
              </a:spcBef>
              <a:spcAft>
                <a:spcPts val="500"/>
              </a:spcAft>
              <a:buNone/>
              <a:tabLst>
                <a:tab pos="531813" algn="l"/>
              </a:tabLst>
            </a:pPr>
            <a:r>
              <a:rPr lang="en-US" dirty="0"/>
              <a:t>	(d) pre processor</a:t>
            </a:r>
          </a:p>
        </p:txBody>
      </p:sp>
    </p:spTree>
    <p:extLst>
      <p:ext uri="{BB962C8B-B14F-4D97-AF65-F5344CB8AC3E}">
        <p14:creationId xmlns:p14="http://schemas.microsoft.com/office/powerpoint/2010/main" xmlns="" val="3408727778"/>
      </p:ext>
    </p:extLst>
  </p:cSld>
  <p:clrMapOvr>
    <a:masterClrMapping/>
  </p:clrMapOvr>
  <p:transition spd="slow">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20000"/>
              </a:lnSpc>
              <a:spcBef>
                <a:spcPts val="500"/>
              </a:spcBef>
              <a:spcAft>
                <a:spcPts val="500"/>
              </a:spcAft>
              <a:buNone/>
              <a:tabLst>
                <a:tab pos="531813" algn="l"/>
              </a:tabLst>
            </a:pPr>
            <a:r>
              <a:rPr lang="en-US" dirty="0"/>
              <a:t>12.	What is the output of the following code statements? The compiler saves the first integer at the memory location 4165 and the rest at consecutive memory spaces in order of declaration. Integer is one byte long.</a:t>
            </a:r>
          </a:p>
          <a:p>
            <a:pPr marL="576000" indent="-576000" algn="just">
              <a:lnSpc>
                <a:spcPct val="120000"/>
              </a:lnSpc>
              <a:spcBef>
                <a:spcPts val="500"/>
              </a:spcBef>
              <a:spcAft>
                <a:spcPts val="500"/>
              </a:spcAft>
              <a:buNone/>
              <a:tabLst>
                <a:tab pos="531813" algn="l"/>
              </a:tabLst>
            </a:pPr>
            <a:r>
              <a:rPr lang="en-US" dirty="0"/>
              <a:t>	integer a</a:t>
            </a:r>
          </a:p>
          <a:p>
            <a:pPr marL="576000" indent="-576000" algn="just">
              <a:lnSpc>
                <a:spcPct val="120000"/>
              </a:lnSpc>
              <a:spcBef>
                <a:spcPts val="500"/>
              </a:spcBef>
              <a:spcAft>
                <a:spcPts val="500"/>
              </a:spcAft>
              <a:buNone/>
              <a:tabLst>
                <a:tab pos="531813" algn="l"/>
              </a:tabLst>
            </a:pPr>
            <a:r>
              <a:rPr lang="en-US" dirty="0"/>
              <a:t>	pointer c, d</a:t>
            </a:r>
          </a:p>
          <a:p>
            <a:pPr marL="576000" indent="-576000" algn="just">
              <a:lnSpc>
                <a:spcPct val="120000"/>
              </a:lnSpc>
              <a:spcBef>
                <a:spcPts val="500"/>
              </a:spcBef>
              <a:spcAft>
                <a:spcPts val="500"/>
              </a:spcAft>
              <a:buNone/>
              <a:tabLst>
                <a:tab pos="531813" algn="l"/>
              </a:tabLst>
            </a:pPr>
            <a:r>
              <a:rPr lang="en-US" dirty="0"/>
              <a:t>	a = </a:t>
            </a:r>
            <a:r>
              <a:rPr lang="en-US" dirty="0" smtClean="0"/>
              <a:t>30</a:t>
            </a:r>
          </a:p>
          <a:p>
            <a:pPr marL="576000" indent="-576000" algn="just">
              <a:lnSpc>
                <a:spcPct val="120000"/>
              </a:lnSpc>
              <a:spcBef>
                <a:spcPts val="500"/>
              </a:spcBef>
              <a:spcAft>
                <a:spcPts val="500"/>
              </a:spcAft>
              <a:buNone/>
              <a:tabLst>
                <a:tab pos="531813" algn="l"/>
              </a:tabLst>
            </a:pPr>
            <a:r>
              <a:rPr lang="en-US" dirty="0" smtClean="0"/>
              <a:t>	c </a:t>
            </a:r>
            <a:r>
              <a:rPr lang="en-US" dirty="0"/>
              <a:t>= &amp;a</a:t>
            </a:r>
          </a:p>
          <a:p>
            <a:pPr marL="576000" indent="-576000" algn="just">
              <a:lnSpc>
                <a:spcPct val="120000"/>
              </a:lnSpc>
              <a:spcBef>
                <a:spcPts val="500"/>
              </a:spcBef>
              <a:spcAft>
                <a:spcPts val="500"/>
              </a:spcAft>
              <a:buNone/>
              <a:tabLst>
                <a:tab pos="531813" algn="l"/>
              </a:tabLst>
            </a:pPr>
            <a:r>
              <a:rPr lang="en-US" dirty="0"/>
              <a:t>	d = c</a:t>
            </a:r>
          </a:p>
          <a:p>
            <a:pPr marL="576000" indent="-576000" algn="just">
              <a:lnSpc>
                <a:spcPct val="120000"/>
              </a:lnSpc>
              <a:spcBef>
                <a:spcPts val="500"/>
              </a:spcBef>
              <a:spcAft>
                <a:spcPts val="500"/>
              </a:spcAft>
              <a:buNone/>
              <a:tabLst>
                <a:tab pos="531813" algn="l"/>
              </a:tabLst>
            </a:pPr>
            <a:r>
              <a:rPr lang="en-US" dirty="0"/>
              <a:t>	a = a + 10</a:t>
            </a:r>
          </a:p>
          <a:p>
            <a:pPr marL="576000" indent="-576000" algn="just">
              <a:lnSpc>
                <a:spcPct val="120000"/>
              </a:lnSpc>
              <a:spcBef>
                <a:spcPts val="500"/>
              </a:spcBef>
              <a:spcAft>
                <a:spcPts val="500"/>
              </a:spcAft>
              <a:buNone/>
              <a:tabLst>
                <a:tab pos="531813" algn="l"/>
              </a:tabLst>
            </a:pPr>
            <a:r>
              <a:rPr lang="en-US" dirty="0"/>
              <a:t>	print *c</a:t>
            </a:r>
          </a:p>
          <a:p>
            <a:pPr marL="576000" indent="-576000" algn="just">
              <a:lnSpc>
                <a:spcPct val="120000"/>
              </a:lnSpc>
              <a:spcBef>
                <a:spcPts val="500"/>
              </a:spcBef>
              <a:spcAft>
                <a:spcPts val="500"/>
              </a:spcAft>
              <a:buNone/>
              <a:tabLst>
                <a:tab pos="531813" algn="l"/>
                <a:tab pos="2743200" algn="l"/>
                <a:tab pos="4572000" algn="l"/>
                <a:tab pos="6400800" algn="l"/>
              </a:tabLst>
            </a:pPr>
            <a:r>
              <a:rPr lang="en-US" dirty="0"/>
              <a:t>	(a) 30	(b) 40	(c) 4165	(d) 4166</a:t>
            </a:r>
          </a:p>
        </p:txBody>
      </p:sp>
    </p:spTree>
    <p:extLst>
      <p:ext uri="{BB962C8B-B14F-4D97-AF65-F5344CB8AC3E}">
        <p14:creationId xmlns:p14="http://schemas.microsoft.com/office/powerpoint/2010/main" xmlns="" val="22439786"/>
      </p:ext>
    </p:extLst>
  </p:cSld>
  <p:clrMapOvr>
    <a:masterClrMapping/>
  </p:clrMapOvr>
  <p:transition spd="slow">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13.	A data type is stored as a 6 bit signed integer. Which of the following cannot be represented by this data type?</a:t>
            </a:r>
          </a:p>
          <a:p>
            <a:pPr marL="576000" indent="-576000" algn="just">
              <a:spcBef>
                <a:spcPts val="500"/>
              </a:spcBef>
              <a:spcAft>
                <a:spcPts val="500"/>
              </a:spcAft>
              <a:buNone/>
              <a:tabLst>
                <a:tab pos="531813" algn="l"/>
              </a:tabLst>
            </a:pPr>
            <a:r>
              <a:rPr lang="en-US" dirty="0"/>
              <a:t>	(a) –</a:t>
            </a:r>
            <a:r>
              <a:rPr lang="en-US" dirty="0" smtClean="0"/>
              <a:t>12</a:t>
            </a:r>
          </a:p>
          <a:p>
            <a:pPr marL="576000" indent="-576000" algn="just">
              <a:spcBef>
                <a:spcPts val="500"/>
              </a:spcBef>
              <a:spcAft>
                <a:spcPts val="500"/>
              </a:spcAft>
              <a:buNone/>
              <a:tabLst>
                <a:tab pos="531813" algn="l"/>
              </a:tabLst>
            </a:pPr>
            <a:r>
              <a:rPr lang="en-US" dirty="0"/>
              <a:t>	(b) </a:t>
            </a:r>
            <a:r>
              <a:rPr lang="en-US" dirty="0" smtClean="0"/>
              <a:t>6</a:t>
            </a:r>
          </a:p>
          <a:p>
            <a:pPr marL="576000" indent="-576000" algn="just">
              <a:spcBef>
                <a:spcPts val="500"/>
              </a:spcBef>
              <a:spcAft>
                <a:spcPts val="500"/>
              </a:spcAft>
              <a:buNone/>
              <a:tabLst>
                <a:tab pos="531813" algn="l"/>
              </a:tabLst>
            </a:pPr>
            <a:r>
              <a:rPr lang="en-US" dirty="0"/>
              <a:t>	(c) </a:t>
            </a:r>
            <a:r>
              <a:rPr lang="en-US" dirty="0" smtClean="0"/>
              <a:t>18</a:t>
            </a:r>
          </a:p>
          <a:p>
            <a:pPr marL="576000" indent="-576000" algn="just">
              <a:spcBef>
                <a:spcPts val="500"/>
              </a:spcBef>
              <a:spcAft>
                <a:spcPts val="500"/>
              </a:spcAft>
              <a:buNone/>
              <a:tabLst>
                <a:tab pos="531813" algn="l"/>
              </a:tabLst>
            </a:pPr>
            <a:r>
              <a:rPr lang="en-US" dirty="0"/>
              <a:t>	(d) 32</a:t>
            </a:r>
          </a:p>
          <a:p>
            <a:pPr marL="576000" indent="-576000" algn="just">
              <a:lnSpc>
                <a:spcPct val="120000"/>
              </a:lnSpc>
              <a:spcBef>
                <a:spcPts val="500"/>
              </a:spcBef>
              <a:spcAft>
                <a:spcPts val="500"/>
              </a:spcAft>
              <a:buNone/>
              <a:tabLst>
                <a:tab pos="531813" algn="l"/>
              </a:tabLst>
            </a:pPr>
            <a:endParaRPr lang="en-US" dirty="0"/>
          </a:p>
        </p:txBody>
      </p:sp>
    </p:spTree>
    <p:extLst>
      <p:ext uri="{BB962C8B-B14F-4D97-AF65-F5344CB8AC3E}">
        <p14:creationId xmlns:p14="http://schemas.microsoft.com/office/powerpoint/2010/main" xmlns="" val="335056504"/>
      </p:ext>
    </p:extLst>
  </p:cSld>
  <p:clrMapOvr>
    <a:masterClrMapping/>
  </p:clrMapOvr>
  <p:transition spd="slow">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14.	A language has 28 different letters in total. Each word in the language is composed of maximum 7 letters. You want to create a data-type to store a word of this language. You decide to store the word as an array of letters. How many bits will you assign to the data-type to be able to store all kinds of words of the language?</a:t>
            </a:r>
          </a:p>
          <a:p>
            <a:pPr marL="576000" indent="-576000" algn="just">
              <a:spcBef>
                <a:spcPts val="500"/>
              </a:spcBef>
              <a:spcAft>
                <a:spcPts val="500"/>
              </a:spcAft>
              <a:buNone/>
              <a:tabLst>
                <a:tab pos="531813" algn="l"/>
              </a:tabLst>
            </a:pPr>
            <a:r>
              <a:rPr lang="en-US" dirty="0"/>
              <a:t>	(a) </a:t>
            </a:r>
            <a:r>
              <a:rPr lang="en-US" dirty="0" smtClean="0"/>
              <a:t>35</a:t>
            </a:r>
          </a:p>
          <a:p>
            <a:pPr marL="576000" indent="-576000" algn="just">
              <a:spcBef>
                <a:spcPts val="500"/>
              </a:spcBef>
              <a:spcAft>
                <a:spcPts val="500"/>
              </a:spcAft>
              <a:buNone/>
              <a:tabLst>
                <a:tab pos="531813" algn="l"/>
              </a:tabLst>
            </a:pPr>
            <a:r>
              <a:rPr lang="en-US" dirty="0"/>
              <a:t>	(b) 7	</a:t>
            </a:r>
            <a:endParaRPr lang="en-US" dirty="0" smtClean="0"/>
          </a:p>
          <a:p>
            <a:pPr marL="576000" indent="-576000" algn="just">
              <a:spcBef>
                <a:spcPts val="500"/>
              </a:spcBef>
              <a:spcAft>
                <a:spcPts val="500"/>
              </a:spcAft>
              <a:buNone/>
              <a:tabLst>
                <a:tab pos="531813" algn="l"/>
              </a:tabLst>
            </a:pPr>
            <a:r>
              <a:rPr lang="en-US" dirty="0"/>
              <a:t>	</a:t>
            </a:r>
            <a:r>
              <a:rPr lang="en-US" dirty="0" smtClean="0"/>
              <a:t>(</a:t>
            </a:r>
            <a:r>
              <a:rPr lang="en-US" dirty="0"/>
              <a:t>c) </a:t>
            </a:r>
            <a:r>
              <a:rPr lang="en-US" dirty="0" smtClean="0"/>
              <a:t>28</a:t>
            </a:r>
          </a:p>
          <a:p>
            <a:pPr marL="576000" indent="-576000" algn="just">
              <a:spcBef>
                <a:spcPts val="500"/>
              </a:spcBef>
              <a:spcAft>
                <a:spcPts val="500"/>
              </a:spcAft>
              <a:buNone/>
              <a:tabLst>
                <a:tab pos="531813" algn="l"/>
              </a:tabLst>
            </a:pPr>
            <a:r>
              <a:rPr lang="en-US" dirty="0"/>
              <a:t>	(d) 196</a:t>
            </a:r>
          </a:p>
          <a:p>
            <a:pPr marL="576000" indent="-576000" algn="just">
              <a:lnSpc>
                <a:spcPct val="120000"/>
              </a:lnSpc>
              <a:spcBef>
                <a:spcPts val="500"/>
              </a:spcBef>
              <a:spcAft>
                <a:spcPts val="500"/>
              </a:spcAft>
              <a:buNone/>
              <a:tabLst>
                <a:tab pos="531813" algn="l"/>
              </a:tabLst>
            </a:pPr>
            <a:endParaRPr lang="en-US" dirty="0"/>
          </a:p>
        </p:txBody>
      </p:sp>
    </p:spTree>
    <p:extLst>
      <p:ext uri="{BB962C8B-B14F-4D97-AF65-F5344CB8AC3E}">
        <p14:creationId xmlns:p14="http://schemas.microsoft.com/office/powerpoint/2010/main" xmlns="" val="2362865075"/>
      </p:ext>
    </p:extLst>
  </p:cSld>
  <p:clrMapOvr>
    <a:masterClrMapping/>
  </p:clrMapOvr>
  <p:transition spd="slow">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15.	A 10-bit unsigned integer has the following range:</a:t>
            </a:r>
          </a:p>
          <a:p>
            <a:pPr marL="576000" indent="-576000" algn="just">
              <a:spcBef>
                <a:spcPts val="500"/>
              </a:spcBef>
              <a:spcAft>
                <a:spcPts val="500"/>
              </a:spcAft>
              <a:buNone/>
              <a:tabLst>
                <a:tab pos="531813" algn="l"/>
              </a:tabLst>
            </a:pPr>
            <a:r>
              <a:rPr lang="en-US" dirty="0"/>
              <a:t>	(a) 0 to </a:t>
            </a:r>
            <a:r>
              <a:rPr lang="en-US" dirty="0" smtClean="0"/>
              <a:t>1000</a:t>
            </a:r>
          </a:p>
          <a:p>
            <a:pPr marL="576000" indent="-576000" algn="just">
              <a:spcBef>
                <a:spcPts val="500"/>
              </a:spcBef>
              <a:spcAft>
                <a:spcPts val="500"/>
              </a:spcAft>
              <a:buNone/>
              <a:tabLst>
                <a:tab pos="531813" algn="l"/>
              </a:tabLst>
            </a:pPr>
            <a:r>
              <a:rPr lang="en-US" dirty="0"/>
              <a:t>	(b) 0 to </a:t>
            </a:r>
            <a:r>
              <a:rPr lang="en-US" dirty="0" smtClean="0"/>
              <a:t>1024</a:t>
            </a:r>
          </a:p>
          <a:p>
            <a:pPr marL="576000" indent="-576000" algn="just">
              <a:spcBef>
                <a:spcPts val="500"/>
              </a:spcBef>
              <a:spcAft>
                <a:spcPts val="500"/>
              </a:spcAft>
              <a:buNone/>
              <a:tabLst>
                <a:tab pos="531813" algn="l"/>
              </a:tabLst>
            </a:pPr>
            <a:r>
              <a:rPr lang="en-US" dirty="0"/>
              <a:t>	(c) 0 to </a:t>
            </a:r>
            <a:r>
              <a:rPr lang="en-US" dirty="0" smtClean="0"/>
              <a:t>1023</a:t>
            </a:r>
          </a:p>
          <a:p>
            <a:pPr marL="576000" indent="-576000" algn="just">
              <a:spcBef>
                <a:spcPts val="500"/>
              </a:spcBef>
              <a:spcAft>
                <a:spcPts val="500"/>
              </a:spcAft>
              <a:buNone/>
              <a:tabLst>
                <a:tab pos="531813" algn="l"/>
              </a:tabLst>
            </a:pPr>
            <a:r>
              <a:rPr lang="en-US" dirty="0"/>
              <a:t>	(d) 0 to 1025</a:t>
            </a:r>
          </a:p>
          <a:p>
            <a:pPr marL="576000" indent="-576000" algn="just">
              <a:lnSpc>
                <a:spcPct val="120000"/>
              </a:lnSpc>
              <a:spcBef>
                <a:spcPts val="500"/>
              </a:spcBef>
              <a:spcAft>
                <a:spcPts val="500"/>
              </a:spcAft>
              <a:buNone/>
              <a:tabLst>
                <a:tab pos="531813" algn="l"/>
              </a:tabLst>
            </a:pPr>
            <a:endParaRPr lang="en-US" dirty="0"/>
          </a:p>
        </p:txBody>
      </p:sp>
    </p:spTree>
    <p:extLst>
      <p:ext uri="{BB962C8B-B14F-4D97-AF65-F5344CB8AC3E}">
        <p14:creationId xmlns:p14="http://schemas.microsoft.com/office/powerpoint/2010/main" xmlns="" val="2377856639"/>
      </p:ext>
    </p:extLst>
  </p:cSld>
  <p:clrMapOvr>
    <a:masterClrMapping/>
  </p:clrMapOvr>
  <p:transition spd="slow">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16.	</a:t>
            </a:r>
            <a:r>
              <a:rPr lang="en-US" dirty="0" err="1"/>
              <a:t>Parul</a:t>
            </a:r>
            <a:r>
              <a:rPr lang="en-US" dirty="0"/>
              <a:t> takes as input two numbers: a and b. a and b can take integer values between 0 and 255. She stores a, b and c as 1-byte data type. She writes the following code statement to process a and b and put the result in c.</a:t>
            </a:r>
          </a:p>
          <a:p>
            <a:pPr marL="576000" indent="-576000" algn="just">
              <a:spcBef>
                <a:spcPts val="500"/>
              </a:spcBef>
              <a:spcAft>
                <a:spcPts val="500"/>
              </a:spcAft>
              <a:buNone/>
              <a:tabLst>
                <a:tab pos="531813" algn="l"/>
              </a:tabLst>
            </a:pPr>
            <a:r>
              <a:rPr lang="en-US" dirty="0"/>
              <a:t>	c = a + 2 * b</a:t>
            </a:r>
          </a:p>
          <a:p>
            <a:pPr marL="576000" indent="-576000" algn="just">
              <a:spcBef>
                <a:spcPts val="500"/>
              </a:spcBef>
              <a:spcAft>
                <a:spcPts val="500"/>
              </a:spcAft>
              <a:buNone/>
              <a:tabLst>
                <a:tab pos="531813" algn="l"/>
              </a:tabLst>
            </a:pPr>
            <a:r>
              <a:rPr lang="en-US" dirty="0"/>
              <a:t>	To her surprise her program gives the right output with some input values of a and b, while gives an erroneous answer for others. For which of the following inputs will it give a wrong answer?</a:t>
            </a:r>
          </a:p>
          <a:p>
            <a:pPr marL="576000" indent="-576000" algn="just">
              <a:spcBef>
                <a:spcPts val="500"/>
              </a:spcBef>
              <a:spcAft>
                <a:spcPts val="500"/>
              </a:spcAft>
              <a:buNone/>
              <a:tabLst>
                <a:tab pos="531813" algn="l"/>
                <a:tab pos="4224338" algn="l"/>
              </a:tabLst>
            </a:pPr>
            <a:r>
              <a:rPr lang="en-US" dirty="0"/>
              <a:t>	(a) a = 200 b = 10	(b) a = 10 b = </a:t>
            </a:r>
            <a:r>
              <a:rPr lang="en-US" dirty="0" smtClean="0"/>
              <a:t>200</a:t>
            </a:r>
          </a:p>
          <a:p>
            <a:pPr marL="576000" indent="-576000" algn="just">
              <a:spcBef>
                <a:spcPts val="500"/>
              </a:spcBef>
              <a:spcAft>
                <a:spcPts val="500"/>
              </a:spcAft>
              <a:buNone/>
              <a:tabLst>
                <a:tab pos="531813" algn="l"/>
                <a:tab pos="4224338" algn="l"/>
              </a:tabLst>
            </a:pPr>
            <a:r>
              <a:rPr lang="en-US" dirty="0"/>
              <a:t>	(c) a = 50 b = 100	(d) a = 100 b = 50</a:t>
            </a:r>
          </a:p>
          <a:p>
            <a:pPr marL="576000" indent="-576000" algn="just">
              <a:lnSpc>
                <a:spcPct val="120000"/>
              </a:lnSpc>
              <a:spcBef>
                <a:spcPts val="500"/>
              </a:spcBef>
              <a:spcAft>
                <a:spcPts val="500"/>
              </a:spcAft>
              <a:buNone/>
              <a:tabLst>
                <a:tab pos="531813" algn="l"/>
              </a:tabLst>
            </a:pPr>
            <a:endParaRPr lang="en-US" dirty="0"/>
          </a:p>
        </p:txBody>
      </p:sp>
    </p:spTree>
    <p:extLst>
      <p:ext uri="{BB962C8B-B14F-4D97-AF65-F5344CB8AC3E}">
        <p14:creationId xmlns:p14="http://schemas.microsoft.com/office/powerpoint/2010/main" xmlns="" val="928613316"/>
      </p:ext>
    </p:extLst>
  </p:cSld>
  <p:clrMapOvr>
    <a:masterClrMapping/>
  </p:clrMapOvr>
  <p:transition spd="slow">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17.	Which is used to convert source code to target language?</a:t>
            </a:r>
          </a:p>
          <a:p>
            <a:pPr marL="576000" indent="-576000" algn="just">
              <a:spcBef>
                <a:spcPts val="500"/>
              </a:spcBef>
              <a:spcAft>
                <a:spcPts val="500"/>
              </a:spcAft>
              <a:buNone/>
              <a:tabLst>
                <a:tab pos="531813" algn="l"/>
              </a:tabLst>
            </a:pPr>
            <a:r>
              <a:rPr lang="en-US" dirty="0"/>
              <a:t>	(a) </a:t>
            </a:r>
            <a:r>
              <a:rPr lang="en-US" dirty="0" smtClean="0"/>
              <a:t>Linker</a:t>
            </a:r>
          </a:p>
          <a:p>
            <a:pPr marL="576000" indent="-576000" algn="just">
              <a:spcBef>
                <a:spcPts val="500"/>
              </a:spcBef>
              <a:spcAft>
                <a:spcPts val="500"/>
              </a:spcAft>
              <a:buNone/>
              <a:tabLst>
                <a:tab pos="531813" algn="l"/>
              </a:tabLst>
            </a:pPr>
            <a:r>
              <a:rPr lang="en-US" dirty="0"/>
              <a:t>	(b) </a:t>
            </a:r>
            <a:r>
              <a:rPr lang="en-US" dirty="0" smtClean="0"/>
              <a:t>Loader</a:t>
            </a:r>
          </a:p>
          <a:p>
            <a:pPr marL="576000" indent="-576000" algn="just">
              <a:spcBef>
                <a:spcPts val="500"/>
              </a:spcBef>
              <a:spcAft>
                <a:spcPts val="500"/>
              </a:spcAft>
              <a:buNone/>
              <a:tabLst>
                <a:tab pos="531813" algn="l"/>
              </a:tabLst>
            </a:pPr>
            <a:r>
              <a:rPr lang="en-US" dirty="0"/>
              <a:t>	(c) </a:t>
            </a:r>
            <a:r>
              <a:rPr lang="en-US" dirty="0" smtClean="0"/>
              <a:t>Executer</a:t>
            </a:r>
          </a:p>
          <a:p>
            <a:pPr marL="576000" indent="-576000" algn="just">
              <a:spcBef>
                <a:spcPts val="500"/>
              </a:spcBef>
              <a:spcAft>
                <a:spcPts val="500"/>
              </a:spcAft>
              <a:buNone/>
              <a:tabLst>
                <a:tab pos="531813" algn="l"/>
              </a:tabLst>
            </a:pPr>
            <a:r>
              <a:rPr lang="en-US" dirty="0"/>
              <a:t>	(d) Compiler</a:t>
            </a:r>
          </a:p>
          <a:p>
            <a:pPr marL="576000" indent="-576000" algn="just">
              <a:lnSpc>
                <a:spcPct val="120000"/>
              </a:lnSpc>
              <a:spcBef>
                <a:spcPts val="500"/>
              </a:spcBef>
              <a:spcAft>
                <a:spcPts val="500"/>
              </a:spcAft>
              <a:buNone/>
              <a:tabLst>
                <a:tab pos="531813" algn="l"/>
              </a:tabLst>
            </a:pPr>
            <a:endParaRPr lang="en-US" dirty="0"/>
          </a:p>
        </p:txBody>
      </p:sp>
    </p:spTree>
    <p:extLst>
      <p:ext uri="{BB962C8B-B14F-4D97-AF65-F5344CB8AC3E}">
        <p14:creationId xmlns:p14="http://schemas.microsoft.com/office/powerpoint/2010/main" xmlns="" val="208558739"/>
      </p:ext>
    </p:extLst>
  </p:cSld>
  <p:clrMapOvr>
    <a:masterClrMapping/>
  </p:clrMapOvr>
  <p:transition spd="slow">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a:p>
        </p:txBody>
      </p:sp>
      <p:sp>
        <p:nvSpPr>
          <p:cNvPr id="4" name="Picture Placeholder 3"/>
          <p:cNvSpPr>
            <a:spLocks noGrp="1"/>
          </p:cNvSpPr>
          <p:nvPr>
            <p:ph type="pic" sz="quarter" idx="12"/>
          </p:nvPr>
        </p:nvSpPr>
        <p:spPr/>
      </p:sp>
      <p:sp>
        <p:nvSpPr>
          <p:cNvPr id="5" name="Footer Placeholder 4"/>
          <p:cNvSpPr>
            <a:spLocks noGrp="1"/>
          </p:cNvSpPr>
          <p:nvPr>
            <p:ph type="ftr" sz="quarter" idx="3"/>
          </p:nvPr>
        </p:nvSpPr>
        <p:spPr/>
        <p:txBody>
          <a:bodyPr/>
          <a:lstStyle/>
          <a:p>
            <a:r>
              <a:rPr lang="en-US" smtClean="0"/>
              <a:t>© 2016 SMART Training Resources Pvt. Ltd.</a:t>
            </a:r>
            <a:endParaRPr lang="en-US"/>
          </a:p>
        </p:txBody>
      </p:sp>
      <p:pic>
        <p:nvPicPr>
          <p:cNvPr id="1026" name="Picture 2"/>
          <p:cNvPicPr>
            <a:picLocks noChangeAspect="1" noChangeArrowheads="1"/>
          </p:cNvPicPr>
          <p:nvPr/>
        </p:nvPicPr>
        <p:blipFill>
          <a:blip r:embed="rId2"/>
          <a:srcRect/>
          <a:stretch>
            <a:fillRect/>
          </a:stretch>
        </p:blipFill>
        <p:spPr bwMode="auto">
          <a:xfrm>
            <a:off x="304800" y="533400"/>
            <a:ext cx="8458200" cy="6019800"/>
          </a:xfrm>
          <a:prstGeom prst="rect">
            <a:avLst/>
          </a:prstGeom>
          <a:noFill/>
          <a:ln w="9525">
            <a:noFill/>
            <a:miter lim="800000"/>
            <a:headEnd/>
            <a:tailEnd/>
          </a:ln>
          <a:effectLst/>
        </p:spPr>
      </p:pic>
    </p:spTree>
  </p:cSld>
  <p:clrMapOvr>
    <a:masterClrMapping/>
  </p:clrMapOvr>
  <p:transition spd="slow">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18.	</a:t>
            </a:r>
            <a:r>
              <a:rPr lang="en-US" dirty="0" err="1"/>
              <a:t>Tricha</a:t>
            </a:r>
            <a:r>
              <a:rPr lang="en-US" dirty="0"/>
              <a:t> wants to store a list of binary data. Which of following data types should she use?</a:t>
            </a:r>
          </a:p>
          <a:p>
            <a:pPr marL="576000" indent="-576000" algn="just">
              <a:spcBef>
                <a:spcPts val="500"/>
              </a:spcBef>
              <a:spcAft>
                <a:spcPts val="500"/>
              </a:spcAft>
              <a:buNone/>
              <a:tabLst>
                <a:tab pos="531813" algn="l"/>
              </a:tabLst>
            </a:pPr>
            <a:r>
              <a:rPr lang="en-US" dirty="0"/>
              <a:t>	(a) </a:t>
            </a:r>
            <a:r>
              <a:rPr lang="en-US" dirty="0" smtClean="0"/>
              <a:t>Boolean</a:t>
            </a:r>
          </a:p>
          <a:p>
            <a:pPr marL="576000" indent="-576000" algn="just">
              <a:spcBef>
                <a:spcPts val="500"/>
              </a:spcBef>
              <a:spcAft>
                <a:spcPts val="500"/>
              </a:spcAft>
              <a:buNone/>
              <a:tabLst>
                <a:tab pos="531813" algn="l"/>
              </a:tabLst>
            </a:pPr>
            <a:r>
              <a:rPr lang="en-US" dirty="0"/>
              <a:t>	(b) </a:t>
            </a:r>
            <a:r>
              <a:rPr lang="en-US" dirty="0" smtClean="0"/>
              <a:t>Integer</a:t>
            </a:r>
          </a:p>
          <a:p>
            <a:pPr marL="576000" indent="-576000" algn="just">
              <a:spcBef>
                <a:spcPts val="500"/>
              </a:spcBef>
              <a:spcAft>
                <a:spcPts val="500"/>
              </a:spcAft>
              <a:buNone/>
              <a:tabLst>
                <a:tab pos="531813" algn="l"/>
              </a:tabLst>
            </a:pPr>
            <a:r>
              <a:rPr lang="en-US" dirty="0"/>
              <a:t>	(c) </a:t>
            </a:r>
            <a:r>
              <a:rPr lang="en-US" dirty="0" smtClean="0"/>
              <a:t>Character</a:t>
            </a:r>
          </a:p>
          <a:p>
            <a:pPr marL="576000" indent="-576000" algn="just">
              <a:spcBef>
                <a:spcPts val="500"/>
              </a:spcBef>
              <a:spcAft>
                <a:spcPts val="500"/>
              </a:spcAft>
              <a:buNone/>
              <a:tabLst>
                <a:tab pos="531813" algn="l"/>
              </a:tabLst>
            </a:pPr>
            <a:r>
              <a:rPr lang="en-US" dirty="0"/>
              <a:t>	</a:t>
            </a:r>
            <a:r>
              <a:rPr lang="en-US" dirty="0" smtClean="0"/>
              <a:t>(d) None of these</a:t>
            </a:r>
            <a:endParaRPr lang="en-US" dirty="0"/>
          </a:p>
        </p:txBody>
      </p:sp>
    </p:spTree>
    <p:extLst>
      <p:ext uri="{BB962C8B-B14F-4D97-AF65-F5344CB8AC3E}">
        <p14:creationId xmlns:p14="http://schemas.microsoft.com/office/powerpoint/2010/main" xmlns="" val="2847142547"/>
      </p:ext>
    </p:extLst>
  </p:cSld>
  <p:clrMapOvr>
    <a:masterClrMapping/>
  </p:clrMapOvr>
  <p:transition spd="slow">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19.	Which of the following options is an exception to being a part of composite data types?</a:t>
            </a:r>
          </a:p>
          <a:p>
            <a:pPr marL="576000" indent="-576000" algn="just">
              <a:spcBef>
                <a:spcPts val="500"/>
              </a:spcBef>
              <a:spcAft>
                <a:spcPts val="500"/>
              </a:spcAft>
              <a:buNone/>
              <a:tabLst>
                <a:tab pos="531813" algn="l"/>
              </a:tabLst>
            </a:pPr>
            <a:r>
              <a:rPr lang="en-US" dirty="0"/>
              <a:t>	(a) </a:t>
            </a:r>
            <a:r>
              <a:rPr lang="en-US" dirty="0" smtClean="0"/>
              <a:t>Union</a:t>
            </a:r>
          </a:p>
          <a:p>
            <a:pPr marL="576000" indent="-576000" algn="just">
              <a:spcBef>
                <a:spcPts val="500"/>
              </a:spcBef>
              <a:spcAft>
                <a:spcPts val="500"/>
              </a:spcAft>
              <a:buNone/>
              <a:tabLst>
                <a:tab pos="531813" algn="l"/>
              </a:tabLst>
            </a:pPr>
            <a:r>
              <a:rPr lang="en-US" dirty="0"/>
              <a:t>	(b) </a:t>
            </a:r>
            <a:r>
              <a:rPr lang="en-US" dirty="0" smtClean="0"/>
              <a:t>Structure</a:t>
            </a:r>
          </a:p>
          <a:p>
            <a:pPr marL="576000" indent="-576000" algn="just">
              <a:spcBef>
                <a:spcPts val="500"/>
              </a:spcBef>
              <a:spcAft>
                <a:spcPts val="500"/>
              </a:spcAft>
              <a:buNone/>
              <a:tabLst>
                <a:tab pos="531813" algn="l"/>
              </a:tabLst>
            </a:pPr>
            <a:r>
              <a:rPr lang="en-US" dirty="0"/>
              <a:t>	(c) Arrays	</a:t>
            </a:r>
            <a:endParaRPr lang="en-US" dirty="0" smtClean="0"/>
          </a:p>
          <a:p>
            <a:pPr marL="576000" indent="-576000" algn="just">
              <a:spcBef>
                <a:spcPts val="500"/>
              </a:spcBef>
              <a:spcAft>
                <a:spcPts val="500"/>
              </a:spcAft>
              <a:buNone/>
              <a:tabLst>
                <a:tab pos="531813" algn="l"/>
              </a:tabLst>
            </a:pPr>
            <a:r>
              <a:rPr lang="en-US" dirty="0"/>
              <a:t>	</a:t>
            </a:r>
            <a:r>
              <a:rPr lang="en-US" dirty="0" smtClean="0"/>
              <a:t>(</a:t>
            </a:r>
            <a:r>
              <a:rPr lang="en-US" dirty="0"/>
              <a:t>d) Stacks</a:t>
            </a:r>
          </a:p>
        </p:txBody>
      </p:sp>
    </p:spTree>
    <p:extLst>
      <p:ext uri="{BB962C8B-B14F-4D97-AF65-F5344CB8AC3E}">
        <p14:creationId xmlns:p14="http://schemas.microsoft.com/office/powerpoint/2010/main" xmlns="" val="1652086380"/>
      </p:ext>
    </p:extLst>
  </p:cSld>
  <p:clrMapOvr>
    <a:masterClrMapping/>
  </p:clrMapOvr>
  <p:transition spd="slow">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20.	Which of the following is not valid variable name </a:t>
            </a:r>
            <a:r>
              <a:rPr lang="en-US" dirty="0" smtClean="0"/>
              <a:t>declaration in C?</a:t>
            </a:r>
            <a:endParaRPr lang="en-US" dirty="0"/>
          </a:p>
          <a:p>
            <a:pPr marL="576000" indent="-576000" algn="just">
              <a:spcBef>
                <a:spcPts val="500"/>
              </a:spcBef>
              <a:spcAft>
                <a:spcPts val="500"/>
              </a:spcAft>
              <a:buNone/>
              <a:tabLst>
                <a:tab pos="531813" algn="l"/>
              </a:tabLst>
            </a:pPr>
            <a:r>
              <a:rPr lang="en-US" dirty="0"/>
              <a:t>	(a) </a:t>
            </a:r>
            <a:r>
              <a:rPr lang="en-US" dirty="0" err="1"/>
              <a:t>int</a:t>
            </a:r>
            <a:r>
              <a:rPr lang="en-US" dirty="0"/>
              <a:t> __v1</a:t>
            </a:r>
            <a:r>
              <a:rPr lang="en-US" dirty="0" smtClean="0"/>
              <a:t>;</a:t>
            </a:r>
          </a:p>
          <a:p>
            <a:pPr marL="576000" indent="-576000" algn="just">
              <a:spcBef>
                <a:spcPts val="500"/>
              </a:spcBef>
              <a:spcAft>
                <a:spcPts val="500"/>
              </a:spcAft>
              <a:buNone/>
              <a:tabLst>
                <a:tab pos="531813" algn="l"/>
              </a:tabLst>
            </a:pPr>
            <a:r>
              <a:rPr lang="en-US" dirty="0"/>
              <a:t>	(b) </a:t>
            </a:r>
            <a:r>
              <a:rPr lang="en-US" dirty="0" err="1"/>
              <a:t>int</a:t>
            </a:r>
            <a:r>
              <a:rPr lang="en-US" dirty="0"/>
              <a:t> __1v</a:t>
            </a:r>
            <a:r>
              <a:rPr lang="en-US" dirty="0" smtClean="0"/>
              <a:t>;</a:t>
            </a:r>
          </a:p>
          <a:p>
            <a:pPr marL="576000" indent="-576000" algn="just">
              <a:spcBef>
                <a:spcPts val="500"/>
              </a:spcBef>
              <a:spcAft>
                <a:spcPts val="500"/>
              </a:spcAft>
              <a:buNone/>
              <a:tabLst>
                <a:tab pos="531813" algn="l"/>
              </a:tabLst>
            </a:pPr>
            <a:r>
              <a:rPr lang="en-US" dirty="0"/>
              <a:t>	(c) </a:t>
            </a:r>
            <a:r>
              <a:rPr lang="en-US" dirty="0" err="1"/>
              <a:t>int</a:t>
            </a:r>
            <a:r>
              <a:rPr lang="en-US" dirty="0"/>
              <a:t> __V1</a:t>
            </a:r>
            <a:r>
              <a:rPr lang="en-US" dirty="0" smtClean="0"/>
              <a:t>;</a:t>
            </a:r>
          </a:p>
          <a:p>
            <a:pPr marL="576000" indent="-576000" algn="just">
              <a:spcBef>
                <a:spcPts val="500"/>
              </a:spcBef>
              <a:spcAft>
                <a:spcPts val="500"/>
              </a:spcAft>
              <a:buNone/>
              <a:tabLst>
                <a:tab pos="531813" algn="l"/>
              </a:tabLst>
            </a:pPr>
            <a:r>
              <a:rPr lang="en-US" dirty="0"/>
              <a:t>	(d) None of these</a:t>
            </a:r>
          </a:p>
        </p:txBody>
      </p:sp>
    </p:spTree>
    <p:extLst>
      <p:ext uri="{BB962C8B-B14F-4D97-AF65-F5344CB8AC3E}">
        <p14:creationId xmlns:p14="http://schemas.microsoft.com/office/powerpoint/2010/main" xmlns="" val="3698004623"/>
      </p:ext>
    </p:extLst>
  </p:cSld>
  <p:clrMapOvr>
    <a:masterClrMapping/>
  </p:clrMapOvr>
  <p:transition spd="slow">
    <p:fad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21.	Variable names beginning with underscore is not encouraged. Why?</a:t>
            </a:r>
          </a:p>
          <a:p>
            <a:pPr marL="576000" indent="-576000" algn="just">
              <a:spcBef>
                <a:spcPts val="500"/>
              </a:spcBef>
              <a:spcAft>
                <a:spcPts val="500"/>
              </a:spcAft>
              <a:buNone/>
              <a:tabLst>
                <a:tab pos="531813" algn="l"/>
              </a:tabLst>
            </a:pPr>
            <a:r>
              <a:rPr lang="en-US" dirty="0"/>
              <a:t>	(a) It is not standard form</a:t>
            </a:r>
          </a:p>
          <a:p>
            <a:pPr marL="576000" indent="-576000" algn="just">
              <a:spcBef>
                <a:spcPts val="500"/>
              </a:spcBef>
              <a:spcAft>
                <a:spcPts val="500"/>
              </a:spcAft>
              <a:buNone/>
              <a:tabLst>
                <a:tab pos="531813" algn="l"/>
              </a:tabLst>
            </a:pPr>
            <a:r>
              <a:rPr lang="en-US" dirty="0"/>
              <a:t>	(b) To avoid conflicts since assemblers and loaders use such names</a:t>
            </a:r>
          </a:p>
          <a:p>
            <a:pPr marL="576000" indent="-576000" algn="just">
              <a:spcBef>
                <a:spcPts val="500"/>
              </a:spcBef>
              <a:spcAft>
                <a:spcPts val="500"/>
              </a:spcAft>
              <a:buNone/>
              <a:tabLst>
                <a:tab pos="531813" algn="l"/>
              </a:tabLst>
            </a:pPr>
            <a:r>
              <a:rPr lang="en-US" dirty="0"/>
              <a:t>	(c) To avoid conflicts since library routines use such names</a:t>
            </a:r>
          </a:p>
          <a:p>
            <a:pPr marL="576000" indent="-576000" algn="just">
              <a:spcBef>
                <a:spcPts val="500"/>
              </a:spcBef>
              <a:spcAft>
                <a:spcPts val="500"/>
              </a:spcAft>
              <a:buNone/>
              <a:tabLst>
                <a:tab pos="531813" algn="l"/>
              </a:tabLst>
            </a:pPr>
            <a:r>
              <a:rPr lang="en-US" dirty="0"/>
              <a:t>	(d) To avoid conflicts with environment variables of an operating </a:t>
            </a:r>
            <a:r>
              <a:rPr lang="en-US" dirty="0" smtClean="0"/>
              <a:t>	system</a:t>
            </a:r>
            <a:endParaRPr lang="en-US" dirty="0"/>
          </a:p>
        </p:txBody>
      </p:sp>
    </p:spTree>
    <p:extLst>
      <p:ext uri="{BB962C8B-B14F-4D97-AF65-F5344CB8AC3E}">
        <p14:creationId xmlns:p14="http://schemas.microsoft.com/office/powerpoint/2010/main" xmlns="" val="3299037559"/>
      </p:ext>
    </p:extLst>
  </p:cSld>
  <p:clrMapOvr>
    <a:masterClrMapping/>
  </p:clrMapOvr>
  <p:transition spd="slow">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22.	Which is not a valid C variable name?</a:t>
            </a:r>
          </a:p>
          <a:p>
            <a:pPr marL="576000" indent="-576000" algn="just">
              <a:spcBef>
                <a:spcPts val="500"/>
              </a:spcBef>
              <a:spcAft>
                <a:spcPts val="500"/>
              </a:spcAft>
              <a:buNone/>
              <a:tabLst>
                <a:tab pos="531813" algn="l"/>
              </a:tabLst>
            </a:pPr>
            <a:r>
              <a:rPr lang="en-US" dirty="0"/>
              <a:t>	(a) </a:t>
            </a:r>
            <a:r>
              <a:rPr lang="en-US" dirty="0" err="1"/>
              <a:t>int</a:t>
            </a:r>
            <a:r>
              <a:rPr lang="en-US" dirty="0"/>
              <a:t> number;	</a:t>
            </a:r>
            <a:endParaRPr lang="en-US" dirty="0" smtClean="0"/>
          </a:p>
          <a:p>
            <a:pPr marL="576000" indent="-576000" algn="just">
              <a:spcBef>
                <a:spcPts val="500"/>
              </a:spcBef>
              <a:spcAft>
                <a:spcPts val="500"/>
              </a:spcAft>
              <a:buNone/>
              <a:tabLst>
                <a:tab pos="531813" algn="l"/>
              </a:tabLst>
            </a:pPr>
            <a:r>
              <a:rPr lang="en-US" dirty="0"/>
              <a:t>	(b) float rate;</a:t>
            </a:r>
          </a:p>
          <a:p>
            <a:pPr marL="576000" indent="-576000" algn="just">
              <a:spcBef>
                <a:spcPts val="500"/>
              </a:spcBef>
              <a:spcAft>
                <a:spcPts val="500"/>
              </a:spcAft>
              <a:buNone/>
              <a:tabLst>
                <a:tab pos="531813" algn="l"/>
              </a:tabLst>
            </a:pPr>
            <a:r>
              <a:rPr lang="en-US" dirty="0"/>
              <a:t>	(c) </a:t>
            </a:r>
            <a:r>
              <a:rPr lang="en-US" dirty="0" err="1"/>
              <a:t>int</a:t>
            </a:r>
            <a:r>
              <a:rPr lang="en-US" dirty="0"/>
              <a:t> </a:t>
            </a:r>
            <a:r>
              <a:rPr lang="en-US" dirty="0" err="1"/>
              <a:t>variable_count</a:t>
            </a:r>
            <a:r>
              <a:rPr lang="en-US" dirty="0" smtClean="0"/>
              <a:t>;</a:t>
            </a:r>
          </a:p>
          <a:p>
            <a:pPr marL="576000" indent="-576000" algn="just">
              <a:spcBef>
                <a:spcPts val="500"/>
              </a:spcBef>
              <a:spcAft>
                <a:spcPts val="500"/>
              </a:spcAft>
              <a:buNone/>
              <a:tabLst>
                <a:tab pos="531813" algn="l"/>
              </a:tabLst>
            </a:pPr>
            <a:r>
              <a:rPr lang="en-US" dirty="0"/>
              <a:t>		(d) </a:t>
            </a:r>
            <a:r>
              <a:rPr lang="en-US" dirty="0" err="1"/>
              <a:t>int</a:t>
            </a:r>
            <a:r>
              <a:rPr lang="en-US" dirty="0"/>
              <a:t> $main;</a:t>
            </a:r>
          </a:p>
        </p:txBody>
      </p:sp>
    </p:spTree>
    <p:extLst>
      <p:ext uri="{BB962C8B-B14F-4D97-AF65-F5344CB8AC3E}">
        <p14:creationId xmlns:p14="http://schemas.microsoft.com/office/powerpoint/2010/main" xmlns="" val="3873094806"/>
      </p:ext>
    </p:extLst>
  </p:cSld>
  <p:clrMapOvr>
    <a:masterClrMapping/>
  </p:clrMapOvr>
  <p:transition spd="slow">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23.	Which of the following is true for variable names in C?</a:t>
            </a:r>
          </a:p>
          <a:p>
            <a:pPr marL="576000" indent="-576000" algn="just">
              <a:spcBef>
                <a:spcPts val="500"/>
              </a:spcBef>
              <a:spcAft>
                <a:spcPts val="500"/>
              </a:spcAft>
              <a:buNone/>
              <a:tabLst>
                <a:tab pos="531813" algn="l"/>
              </a:tabLst>
            </a:pPr>
            <a:r>
              <a:rPr lang="en-US" dirty="0"/>
              <a:t>	(</a:t>
            </a:r>
            <a:r>
              <a:rPr lang="en-US" dirty="0" smtClean="0"/>
              <a:t>a)	They </a:t>
            </a:r>
            <a:r>
              <a:rPr lang="en-US" dirty="0"/>
              <a:t>can contain alphanumeric characters as well as special </a:t>
            </a:r>
            <a:r>
              <a:rPr lang="en-US" dirty="0" smtClean="0"/>
              <a:t>	characters</a:t>
            </a:r>
            <a:endParaRPr lang="en-US" dirty="0"/>
          </a:p>
          <a:p>
            <a:pPr marL="576000" indent="-576000" algn="just">
              <a:spcBef>
                <a:spcPts val="500"/>
              </a:spcBef>
              <a:spcAft>
                <a:spcPts val="500"/>
              </a:spcAft>
              <a:buNone/>
              <a:tabLst>
                <a:tab pos="531813" algn="l"/>
              </a:tabLst>
            </a:pPr>
            <a:r>
              <a:rPr lang="en-US" dirty="0"/>
              <a:t>	(</a:t>
            </a:r>
            <a:r>
              <a:rPr lang="en-US" dirty="0" smtClean="0"/>
              <a:t>b)	It </a:t>
            </a:r>
            <a:r>
              <a:rPr lang="en-US" dirty="0"/>
              <a:t>is not an error to declare a variable to be one of the </a:t>
            </a:r>
            <a:r>
              <a:rPr lang="en-US" dirty="0" smtClean="0"/>
              <a:t>	keywords(like </a:t>
            </a:r>
            <a:r>
              <a:rPr lang="en-US" dirty="0" err="1"/>
              <a:t>goto</a:t>
            </a:r>
            <a:r>
              <a:rPr lang="en-US" dirty="0"/>
              <a:t>, static)</a:t>
            </a:r>
          </a:p>
          <a:p>
            <a:pPr marL="576000" indent="-576000" algn="just">
              <a:spcBef>
                <a:spcPts val="500"/>
              </a:spcBef>
              <a:spcAft>
                <a:spcPts val="500"/>
              </a:spcAft>
              <a:buNone/>
              <a:tabLst>
                <a:tab pos="531813" algn="l"/>
              </a:tabLst>
            </a:pPr>
            <a:r>
              <a:rPr lang="en-US" dirty="0"/>
              <a:t>	(c) Variable names can’t start with a digit</a:t>
            </a:r>
          </a:p>
          <a:p>
            <a:pPr marL="576000" indent="-576000" algn="just">
              <a:spcBef>
                <a:spcPts val="500"/>
              </a:spcBef>
              <a:spcAft>
                <a:spcPts val="500"/>
              </a:spcAft>
              <a:buNone/>
              <a:tabLst>
                <a:tab pos="531813" algn="l"/>
              </a:tabLst>
            </a:pPr>
            <a:r>
              <a:rPr lang="en-US" dirty="0"/>
              <a:t>	(d) Variable can be of any length</a:t>
            </a:r>
          </a:p>
        </p:txBody>
      </p:sp>
    </p:spTree>
    <p:extLst>
      <p:ext uri="{BB962C8B-B14F-4D97-AF65-F5344CB8AC3E}">
        <p14:creationId xmlns:p14="http://schemas.microsoft.com/office/powerpoint/2010/main" xmlns="" val="733805097"/>
      </p:ext>
    </p:extLst>
  </p:cSld>
  <p:clrMapOvr>
    <a:masterClrMapping/>
  </p:clrMapOvr>
  <p:transition spd="slow">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sz="1800" dirty="0"/>
              <a:t>24.	What will be the output?</a:t>
            </a:r>
          </a:p>
          <a:p>
            <a:pPr marL="576000" indent="-576000" algn="just">
              <a:spcBef>
                <a:spcPts val="500"/>
              </a:spcBef>
              <a:spcAft>
                <a:spcPts val="500"/>
              </a:spcAft>
              <a:buNone/>
              <a:tabLst>
                <a:tab pos="531813" algn="l"/>
              </a:tabLst>
            </a:pPr>
            <a:r>
              <a:rPr lang="en-US" sz="1800" dirty="0"/>
              <a:t>	#include &lt;</a:t>
            </a:r>
            <a:r>
              <a:rPr lang="en-US" sz="1800" dirty="0" err="1"/>
              <a:t>stdio.h</a:t>
            </a:r>
            <a:r>
              <a:rPr lang="en-US" sz="1800" dirty="0"/>
              <a:t>&gt; </a:t>
            </a:r>
          </a:p>
          <a:p>
            <a:pPr marL="576000" indent="-576000" algn="just">
              <a:spcBef>
                <a:spcPts val="500"/>
              </a:spcBef>
              <a:spcAft>
                <a:spcPts val="500"/>
              </a:spcAft>
              <a:buNone/>
              <a:tabLst>
                <a:tab pos="531813" algn="l"/>
              </a:tabLst>
            </a:pPr>
            <a:r>
              <a:rPr lang="en-US" sz="1800" dirty="0"/>
              <a:t>	</a:t>
            </a:r>
            <a:r>
              <a:rPr lang="en-US" sz="1800" dirty="0" err="1"/>
              <a:t>int</a:t>
            </a:r>
            <a:r>
              <a:rPr lang="en-US" sz="1800" dirty="0"/>
              <a:t> main()</a:t>
            </a:r>
          </a:p>
          <a:p>
            <a:pPr marL="576000" indent="-576000" algn="just">
              <a:spcBef>
                <a:spcPts val="500"/>
              </a:spcBef>
              <a:spcAft>
                <a:spcPts val="500"/>
              </a:spcAft>
              <a:buNone/>
              <a:tabLst>
                <a:tab pos="531813" algn="l"/>
              </a:tabLst>
            </a:pPr>
            <a:r>
              <a:rPr lang="en-US" sz="1800" dirty="0"/>
              <a:t>	 { </a:t>
            </a:r>
          </a:p>
          <a:p>
            <a:pPr marL="576000" indent="-576000" algn="just">
              <a:spcBef>
                <a:spcPts val="500"/>
              </a:spcBef>
              <a:spcAft>
                <a:spcPts val="500"/>
              </a:spcAft>
              <a:buNone/>
              <a:tabLst>
                <a:tab pos="531813" algn="l"/>
              </a:tabLst>
            </a:pPr>
            <a:r>
              <a:rPr lang="en-US" sz="1800" dirty="0"/>
              <a:t>	    </a:t>
            </a:r>
            <a:r>
              <a:rPr lang="en-US" sz="1800" dirty="0" err="1"/>
              <a:t>int</a:t>
            </a:r>
            <a:r>
              <a:rPr lang="en-US" sz="1800" dirty="0"/>
              <a:t> main = 5;</a:t>
            </a:r>
          </a:p>
          <a:p>
            <a:pPr marL="576000" indent="-576000" algn="just">
              <a:spcBef>
                <a:spcPts val="500"/>
              </a:spcBef>
              <a:spcAft>
                <a:spcPts val="500"/>
              </a:spcAft>
              <a:buNone/>
              <a:tabLst>
                <a:tab pos="531813" algn="l"/>
              </a:tabLst>
            </a:pPr>
            <a:r>
              <a:rPr lang="en-US" sz="1800" dirty="0"/>
              <a:t>	    </a:t>
            </a:r>
            <a:r>
              <a:rPr lang="en-US" sz="1800" dirty="0" err="1"/>
              <a:t>printf</a:t>
            </a:r>
            <a:r>
              <a:rPr lang="en-US" sz="1800" dirty="0"/>
              <a:t>(“%d”, main);</a:t>
            </a:r>
          </a:p>
          <a:p>
            <a:pPr marL="576000" indent="-576000" algn="just">
              <a:spcBef>
                <a:spcPts val="500"/>
              </a:spcBef>
              <a:spcAft>
                <a:spcPts val="500"/>
              </a:spcAft>
              <a:buNone/>
              <a:tabLst>
                <a:tab pos="531813" algn="l"/>
              </a:tabLst>
            </a:pPr>
            <a:r>
              <a:rPr lang="en-US" sz="1800" dirty="0"/>
              <a:t>	    return 0;</a:t>
            </a:r>
          </a:p>
          <a:p>
            <a:pPr marL="576000" indent="-576000" algn="just">
              <a:spcBef>
                <a:spcPts val="500"/>
              </a:spcBef>
              <a:spcAft>
                <a:spcPts val="500"/>
              </a:spcAft>
              <a:buNone/>
              <a:tabLst>
                <a:tab pos="531813" algn="l"/>
              </a:tabLst>
            </a:pPr>
            <a:r>
              <a:rPr lang="en-US" sz="1800" dirty="0"/>
              <a:t>	 }</a:t>
            </a:r>
          </a:p>
          <a:p>
            <a:pPr marL="576000" indent="-576000" algn="just">
              <a:spcBef>
                <a:spcPts val="500"/>
              </a:spcBef>
              <a:spcAft>
                <a:spcPts val="500"/>
              </a:spcAft>
              <a:buNone/>
              <a:tabLst>
                <a:tab pos="531813" algn="l"/>
              </a:tabLst>
            </a:pPr>
            <a:r>
              <a:rPr lang="en-US" sz="1800" dirty="0"/>
              <a:t>	(a) compile-time error		(b) Run-time error</a:t>
            </a:r>
          </a:p>
          <a:p>
            <a:pPr marL="576000" indent="-576000" algn="just">
              <a:spcBef>
                <a:spcPts val="500"/>
              </a:spcBef>
              <a:spcAft>
                <a:spcPts val="500"/>
              </a:spcAft>
              <a:buNone/>
              <a:tabLst>
                <a:tab pos="531813" algn="l"/>
              </a:tabLst>
            </a:pPr>
            <a:r>
              <a:rPr lang="en-US" sz="1800" dirty="0"/>
              <a:t>	(c) Run without any error and prints 5	(d) experience infinite looping</a:t>
            </a:r>
          </a:p>
        </p:txBody>
      </p:sp>
    </p:spTree>
    <p:extLst>
      <p:ext uri="{BB962C8B-B14F-4D97-AF65-F5344CB8AC3E}">
        <p14:creationId xmlns:p14="http://schemas.microsoft.com/office/powerpoint/2010/main" xmlns="" val="2848910541"/>
      </p:ext>
    </p:extLst>
  </p:cSld>
  <p:clrMapOvr>
    <a:masterClrMapping/>
  </p:clrMapOvr>
  <p:transition spd="slow">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25.	Which of the following cannot be a variable name in C?</a:t>
            </a:r>
          </a:p>
          <a:p>
            <a:pPr marL="576000" indent="-576000" algn="just">
              <a:spcBef>
                <a:spcPts val="500"/>
              </a:spcBef>
              <a:spcAft>
                <a:spcPts val="500"/>
              </a:spcAft>
              <a:buNone/>
              <a:tabLst>
                <a:tab pos="531813" algn="l"/>
              </a:tabLst>
            </a:pPr>
            <a:r>
              <a:rPr lang="en-US" dirty="0"/>
              <a:t>	(a) </a:t>
            </a:r>
            <a:r>
              <a:rPr lang="en-US" dirty="0" smtClean="0"/>
              <a:t>friend</a:t>
            </a:r>
          </a:p>
          <a:p>
            <a:pPr marL="576000" indent="-576000" algn="just">
              <a:spcBef>
                <a:spcPts val="500"/>
              </a:spcBef>
              <a:spcAft>
                <a:spcPts val="500"/>
              </a:spcAft>
              <a:buNone/>
              <a:tabLst>
                <a:tab pos="531813" algn="l"/>
              </a:tabLst>
            </a:pPr>
            <a:r>
              <a:rPr lang="en-US" dirty="0"/>
              <a:t>	(b) </a:t>
            </a:r>
            <a:r>
              <a:rPr lang="en-US" dirty="0" smtClean="0"/>
              <a:t>true</a:t>
            </a:r>
          </a:p>
          <a:p>
            <a:pPr marL="576000" indent="-576000" algn="just">
              <a:spcBef>
                <a:spcPts val="500"/>
              </a:spcBef>
              <a:spcAft>
                <a:spcPts val="500"/>
              </a:spcAft>
              <a:buNone/>
              <a:tabLst>
                <a:tab pos="531813" algn="l"/>
              </a:tabLst>
            </a:pPr>
            <a:r>
              <a:rPr lang="en-US" dirty="0"/>
              <a:t>	(c) </a:t>
            </a:r>
            <a:r>
              <a:rPr lang="en-US" dirty="0" smtClean="0"/>
              <a:t>volatile</a:t>
            </a:r>
          </a:p>
          <a:p>
            <a:pPr marL="576000" indent="-576000" algn="just">
              <a:spcBef>
                <a:spcPts val="500"/>
              </a:spcBef>
              <a:spcAft>
                <a:spcPts val="500"/>
              </a:spcAft>
              <a:buNone/>
              <a:tabLst>
                <a:tab pos="531813" algn="l"/>
              </a:tabLst>
            </a:pPr>
            <a:r>
              <a:rPr lang="en-US" dirty="0"/>
              <a:t>	(d) export</a:t>
            </a:r>
          </a:p>
        </p:txBody>
      </p:sp>
    </p:spTree>
    <p:extLst>
      <p:ext uri="{BB962C8B-B14F-4D97-AF65-F5344CB8AC3E}">
        <p14:creationId xmlns:p14="http://schemas.microsoft.com/office/powerpoint/2010/main" xmlns="" val="3702067826"/>
      </p:ext>
    </p:extLst>
  </p:cSld>
  <p:clrMapOvr>
    <a:masterClrMapping/>
  </p:clrMapOvr>
  <p:transition spd="slow">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26.	The format identifier ‘%i’ is also used for _____ data type?</a:t>
            </a:r>
          </a:p>
          <a:p>
            <a:pPr marL="576000" indent="-576000" algn="just">
              <a:spcBef>
                <a:spcPts val="500"/>
              </a:spcBef>
              <a:spcAft>
                <a:spcPts val="500"/>
              </a:spcAft>
              <a:buNone/>
              <a:tabLst>
                <a:tab pos="531813" algn="l"/>
              </a:tabLst>
            </a:pPr>
            <a:r>
              <a:rPr lang="en-US" dirty="0"/>
              <a:t>	(a) </a:t>
            </a:r>
            <a:r>
              <a:rPr lang="en-US" dirty="0" smtClean="0"/>
              <a:t>char</a:t>
            </a:r>
          </a:p>
          <a:p>
            <a:pPr marL="576000" indent="-576000" algn="just">
              <a:spcBef>
                <a:spcPts val="500"/>
              </a:spcBef>
              <a:spcAft>
                <a:spcPts val="500"/>
              </a:spcAft>
              <a:buNone/>
              <a:tabLst>
                <a:tab pos="531813" algn="l"/>
              </a:tabLst>
            </a:pPr>
            <a:r>
              <a:rPr lang="en-US" dirty="0"/>
              <a:t>	(b) double	</a:t>
            </a:r>
            <a:endParaRPr lang="en-US" dirty="0" smtClean="0"/>
          </a:p>
          <a:p>
            <a:pPr marL="576000" indent="-576000" algn="just">
              <a:spcBef>
                <a:spcPts val="500"/>
              </a:spcBef>
              <a:spcAft>
                <a:spcPts val="500"/>
              </a:spcAft>
              <a:buNone/>
              <a:tabLst>
                <a:tab pos="531813" algn="l"/>
              </a:tabLst>
            </a:pPr>
            <a:r>
              <a:rPr lang="en-US" dirty="0"/>
              <a:t>	</a:t>
            </a:r>
            <a:r>
              <a:rPr lang="en-US" dirty="0" smtClean="0"/>
              <a:t>(</a:t>
            </a:r>
            <a:r>
              <a:rPr lang="en-US" dirty="0"/>
              <a:t>c) </a:t>
            </a:r>
            <a:r>
              <a:rPr lang="en-US" dirty="0" smtClean="0"/>
              <a:t>float</a:t>
            </a:r>
          </a:p>
          <a:p>
            <a:pPr marL="576000" indent="-576000" algn="just">
              <a:spcBef>
                <a:spcPts val="500"/>
              </a:spcBef>
              <a:spcAft>
                <a:spcPts val="500"/>
              </a:spcAft>
              <a:buNone/>
              <a:tabLst>
                <a:tab pos="531813" algn="l"/>
              </a:tabLst>
            </a:pPr>
            <a:r>
              <a:rPr lang="en-US" dirty="0"/>
              <a:t>	(d) </a:t>
            </a:r>
            <a:r>
              <a:rPr lang="en-US" dirty="0" err="1"/>
              <a:t>int</a:t>
            </a:r>
            <a:endParaRPr lang="en-US" dirty="0"/>
          </a:p>
        </p:txBody>
      </p:sp>
    </p:spTree>
    <p:extLst>
      <p:ext uri="{BB962C8B-B14F-4D97-AF65-F5344CB8AC3E}">
        <p14:creationId xmlns:p14="http://schemas.microsoft.com/office/powerpoint/2010/main" xmlns="" val="150890210"/>
      </p:ext>
    </p:extLst>
  </p:cSld>
  <p:clrMapOvr>
    <a:masterClrMapping/>
  </p:clrMapOvr>
  <p:transition spd="slow">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27.	Which of the following is a User-defined data type?</a:t>
            </a:r>
          </a:p>
          <a:p>
            <a:pPr marL="576000" indent="-576000" algn="just">
              <a:spcBef>
                <a:spcPts val="500"/>
              </a:spcBef>
              <a:spcAft>
                <a:spcPts val="500"/>
              </a:spcAft>
              <a:buNone/>
              <a:tabLst>
                <a:tab pos="531813" algn="l"/>
              </a:tabLst>
            </a:pPr>
            <a:r>
              <a:rPr lang="en-US" dirty="0"/>
              <a:t>	(a) </a:t>
            </a:r>
            <a:r>
              <a:rPr lang="en-US" dirty="0" err="1"/>
              <a:t>struct</a:t>
            </a:r>
            <a:r>
              <a:rPr lang="en-US" dirty="0"/>
              <a:t> {char name[10], </a:t>
            </a:r>
            <a:r>
              <a:rPr lang="en-US" dirty="0" err="1"/>
              <a:t>int</a:t>
            </a:r>
            <a:r>
              <a:rPr lang="en-US" dirty="0"/>
              <a:t> age};</a:t>
            </a:r>
          </a:p>
          <a:p>
            <a:pPr marL="576000" indent="-576000" algn="just">
              <a:spcBef>
                <a:spcPts val="500"/>
              </a:spcBef>
              <a:spcAft>
                <a:spcPts val="500"/>
              </a:spcAft>
              <a:buNone/>
              <a:tabLst>
                <a:tab pos="531813" algn="l"/>
              </a:tabLst>
            </a:pPr>
            <a:r>
              <a:rPr lang="en-US" dirty="0"/>
              <a:t>	(b) </a:t>
            </a:r>
            <a:r>
              <a:rPr lang="en-US" dirty="0" err="1"/>
              <a:t>typedef</a:t>
            </a:r>
            <a:r>
              <a:rPr lang="en-US" dirty="0"/>
              <a:t> </a:t>
            </a:r>
            <a:r>
              <a:rPr lang="en-US" dirty="0" err="1"/>
              <a:t>enum</a:t>
            </a:r>
            <a:r>
              <a:rPr lang="en-US" dirty="0"/>
              <a:t> {Mon, Tue, Wed, Thu, Fri} Workdays;</a:t>
            </a:r>
          </a:p>
          <a:p>
            <a:pPr marL="576000" indent="-576000" algn="just">
              <a:spcBef>
                <a:spcPts val="500"/>
              </a:spcBef>
              <a:spcAft>
                <a:spcPts val="500"/>
              </a:spcAft>
              <a:buNone/>
              <a:tabLst>
                <a:tab pos="531813" algn="l"/>
              </a:tabLst>
            </a:pPr>
            <a:r>
              <a:rPr lang="en-US" dirty="0"/>
              <a:t>	(c) </a:t>
            </a:r>
            <a:r>
              <a:rPr lang="en-US" dirty="0" err="1"/>
              <a:t>typedef</a:t>
            </a:r>
            <a:r>
              <a:rPr lang="en-US" dirty="0"/>
              <a:t> </a:t>
            </a:r>
            <a:r>
              <a:rPr lang="en-US" dirty="0" err="1"/>
              <a:t>int</a:t>
            </a:r>
            <a:r>
              <a:rPr lang="en-US" dirty="0"/>
              <a:t> Boolean;</a:t>
            </a:r>
          </a:p>
          <a:p>
            <a:pPr marL="576000" indent="-576000" algn="just">
              <a:spcBef>
                <a:spcPts val="500"/>
              </a:spcBef>
              <a:spcAft>
                <a:spcPts val="500"/>
              </a:spcAft>
              <a:buNone/>
              <a:tabLst>
                <a:tab pos="531813" algn="l"/>
              </a:tabLst>
            </a:pPr>
            <a:r>
              <a:rPr lang="en-US" dirty="0"/>
              <a:t>	(d) All of the mentioned</a:t>
            </a:r>
          </a:p>
        </p:txBody>
      </p:sp>
    </p:spTree>
    <p:extLst>
      <p:ext uri="{BB962C8B-B14F-4D97-AF65-F5344CB8AC3E}">
        <p14:creationId xmlns:p14="http://schemas.microsoft.com/office/powerpoint/2010/main" xmlns="" val="1510041447"/>
      </p:ext>
    </p:extLst>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08720"/>
            <a:ext cx="8218488" cy="2949525"/>
          </a:xfrm>
          <a:prstGeom prst="rect">
            <a:avLst/>
          </a:prstGeom>
        </p:spPr>
        <p:txBody>
          <a:bodyPr wrap="square">
            <a:spAutoFit/>
          </a:bodyPr>
          <a:lstStyle/>
          <a:p>
            <a:pPr marL="468000" indent="-468000" algn="just">
              <a:lnSpc>
                <a:spcPct val="120000"/>
              </a:lnSpc>
              <a:spcBef>
                <a:spcPts val="500"/>
              </a:spcBef>
              <a:spcAft>
                <a:spcPts val="500"/>
              </a:spcAft>
            </a:pPr>
            <a:r>
              <a:rPr lang="en-US" sz="2000" dirty="0" smtClean="0"/>
              <a:t>1.</a:t>
            </a:r>
            <a:r>
              <a:rPr lang="en-US" sz="2000" dirty="0"/>
              <a:t>	The statement </a:t>
            </a:r>
            <a:r>
              <a:rPr lang="en-US" sz="2000" dirty="0" err="1"/>
              <a:t>printf</a:t>
            </a:r>
            <a:r>
              <a:rPr lang="en-US" sz="2000" dirty="0" smtClean="0"/>
              <a:t>(“%d</a:t>
            </a:r>
            <a:r>
              <a:rPr lang="en-US" sz="2000" dirty="0"/>
              <a:t>”, 25 ? 5 </a:t>
            </a:r>
            <a:r>
              <a:rPr lang="en-US" sz="2000" dirty="0" smtClean="0"/>
              <a:t>7 0 : 5 : 25): will </a:t>
            </a:r>
            <a:r>
              <a:rPr lang="en-US" sz="2000" dirty="0"/>
              <a:t>print:</a:t>
            </a:r>
            <a:endParaRPr lang="en-IN" sz="2000" dirty="0"/>
          </a:p>
          <a:p>
            <a:pPr marL="468000" indent="-468000" algn="just">
              <a:lnSpc>
                <a:spcPct val="120000"/>
              </a:lnSpc>
              <a:spcBef>
                <a:spcPts val="500"/>
              </a:spcBef>
              <a:spcAft>
                <a:spcPts val="500"/>
              </a:spcAft>
            </a:pPr>
            <a:r>
              <a:rPr lang="en-US" sz="2000" dirty="0"/>
              <a:t>	(a) 0	</a:t>
            </a:r>
            <a:endParaRPr lang="en-US" sz="2000" dirty="0" smtClean="0"/>
          </a:p>
          <a:p>
            <a:pPr marL="468000" indent="-468000" algn="just">
              <a:lnSpc>
                <a:spcPct val="120000"/>
              </a:lnSpc>
              <a:spcBef>
                <a:spcPts val="500"/>
              </a:spcBef>
              <a:spcAft>
                <a:spcPts val="500"/>
              </a:spcAft>
            </a:pPr>
            <a:r>
              <a:rPr lang="en-US" sz="2000" dirty="0"/>
              <a:t>	(b) 25</a:t>
            </a:r>
            <a:endParaRPr lang="en-IN" sz="2000" dirty="0"/>
          </a:p>
          <a:p>
            <a:pPr marL="468000" indent="-468000" algn="just">
              <a:lnSpc>
                <a:spcPct val="120000"/>
              </a:lnSpc>
              <a:spcBef>
                <a:spcPts val="500"/>
              </a:spcBef>
              <a:spcAft>
                <a:spcPts val="500"/>
              </a:spcAft>
            </a:pPr>
            <a:r>
              <a:rPr lang="en-US" sz="2000" dirty="0"/>
              <a:t>	(c) </a:t>
            </a:r>
            <a:r>
              <a:rPr lang="en-US" sz="2000" dirty="0" smtClean="0"/>
              <a:t>5</a:t>
            </a:r>
          </a:p>
          <a:p>
            <a:pPr marL="468000" indent="-468000" algn="just">
              <a:lnSpc>
                <a:spcPct val="120000"/>
              </a:lnSpc>
              <a:spcBef>
                <a:spcPts val="500"/>
              </a:spcBef>
              <a:spcAft>
                <a:spcPts val="500"/>
              </a:spcAft>
            </a:pPr>
            <a:r>
              <a:rPr lang="en-US" sz="2000" dirty="0"/>
              <a:t>	(d) Compile Time Error</a:t>
            </a:r>
            <a:endParaRPr lang="en-IN" sz="2000" dirty="0"/>
          </a:p>
          <a:p>
            <a:pPr marL="468000" indent="-468000" algn="just">
              <a:lnSpc>
                <a:spcPct val="120000"/>
              </a:lnSpc>
              <a:spcBef>
                <a:spcPts val="500"/>
              </a:spcBef>
              <a:spcAft>
                <a:spcPts val="500"/>
              </a:spcAft>
            </a:pPr>
            <a:endParaRPr lang="en-IN" sz="2000" dirty="0"/>
          </a:p>
        </p:txBody>
      </p:sp>
    </p:spTree>
    <p:extLst>
      <p:ext uri="{BB962C8B-B14F-4D97-AF65-F5344CB8AC3E}">
        <p14:creationId xmlns:p14="http://schemas.microsoft.com/office/powerpoint/2010/main" xmlns="" val="2032415571"/>
      </p:ext>
    </p:extLst>
  </p:cSld>
  <p:clrMapOvr>
    <a:masterClrMapping/>
  </p:clrMapOvr>
  <p:transition spd="slow">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28.	What is </a:t>
            </a:r>
            <a:r>
              <a:rPr lang="en-US" dirty="0" smtClean="0"/>
              <a:t>short </a:t>
            </a:r>
            <a:r>
              <a:rPr lang="en-US" dirty="0" err="1"/>
              <a:t>int</a:t>
            </a:r>
            <a:r>
              <a:rPr lang="en-US" dirty="0"/>
              <a:t> in C programming?</a:t>
            </a:r>
          </a:p>
          <a:p>
            <a:pPr marL="576000" indent="-576000" algn="just">
              <a:spcBef>
                <a:spcPts val="500"/>
              </a:spcBef>
              <a:spcAft>
                <a:spcPts val="500"/>
              </a:spcAft>
              <a:buNone/>
              <a:tabLst>
                <a:tab pos="531813" algn="l"/>
              </a:tabLst>
            </a:pPr>
            <a:r>
              <a:rPr lang="en-US" dirty="0"/>
              <a:t>	(a) Basic </a:t>
            </a:r>
            <a:r>
              <a:rPr lang="en-US" dirty="0" err="1"/>
              <a:t>datatype</a:t>
            </a:r>
            <a:r>
              <a:rPr lang="en-US" dirty="0"/>
              <a:t> of C</a:t>
            </a:r>
          </a:p>
          <a:p>
            <a:pPr marL="576000" indent="-576000" algn="just">
              <a:spcBef>
                <a:spcPts val="500"/>
              </a:spcBef>
              <a:spcAft>
                <a:spcPts val="500"/>
              </a:spcAft>
              <a:buNone/>
              <a:tabLst>
                <a:tab pos="531813" algn="l"/>
              </a:tabLst>
            </a:pPr>
            <a:r>
              <a:rPr lang="en-US" dirty="0"/>
              <a:t>	(b) Qualifier</a:t>
            </a:r>
          </a:p>
          <a:p>
            <a:pPr marL="576000" indent="-576000" algn="just">
              <a:spcBef>
                <a:spcPts val="500"/>
              </a:spcBef>
              <a:spcAft>
                <a:spcPts val="500"/>
              </a:spcAft>
              <a:buNone/>
              <a:tabLst>
                <a:tab pos="531813" algn="l"/>
              </a:tabLst>
            </a:pPr>
            <a:r>
              <a:rPr lang="en-US" dirty="0"/>
              <a:t>	(c) Short is the qualifier and </a:t>
            </a:r>
            <a:r>
              <a:rPr lang="en-US" dirty="0" err="1"/>
              <a:t>int</a:t>
            </a:r>
            <a:r>
              <a:rPr lang="en-US" dirty="0"/>
              <a:t> is the basic </a:t>
            </a:r>
            <a:r>
              <a:rPr lang="en-US" dirty="0" err="1"/>
              <a:t>datatype</a:t>
            </a:r>
            <a:endParaRPr lang="en-US" dirty="0"/>
          </a:p>
          <a:p>
            <a:pPr marL="576000" indent="-576000" algn="just">
              <a:spcBef>
                <a:spcPts val="500"/>
              </a:spcBef>
              <a:spcAft>
                <a:spcPts val="500"/>
              </a:spcAft>
              <a:buNone/>
              <a:tabLst>
                <a:tab pos="531813" algn="l"/>
              </a:tabLst>
            </a:pPr>
            <a:r>
              <a:rPr lang="en-US" dirty="0"/>
              <a:t>	(d) All of the mentioned</a:t>
            </a:r>
          </a:p>
        </p:txBody>
      </p:sp>
    </p:spTree>
    <p:extLst>
      <p:ext uri="{BB962C8B-B14F-4D97-AF65-F5344CB8AC3E}">
        <p14:creationId xmlns:p14="http://schemas.microsoft.com/office/powerpoint/2010/main" xmlns="" val="4197759445"/>
      </p:ext>
    </p:extLst>
  </p:cSld>
  <p:clrMapOvr>
    <a:masterClrMapping/>
  </p:clrMapOvr>
  <p:transition spd="slow">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30000"/>
              </a:lnSpc>
              <a:spcBef>
                <a:spcPts val="500"/>
              </a:spcBef>
              <a:spcAft>
                <a:spcPts val="500"/>
              </a:spcAft>
              <a:buNone/>
              <a:tabLst>
                <a:tab pos="531813" algn="l"/>
              </a:tabLst>
            </a:pPr>
            <a:r>
              <a:rPr lang="en-US" sz="1800" dirty="0"/>
              <a:t>29.	What is the output of this C code?</a:t>
            </a:r>
          </a:p>
          <a:p>
            <a:pPr marL="576000" indent="-576000" algn="just">
              <a:lnSpc>
                <a:spcPct val="130000"/>
              </a:lnSpc>
              <a:spcBef>
                <a:spcPts val="500"/>
              </a:spcBef>
              <a:spcAft>
                <a:spcPts val="500"/>
              </a:spcAft>
              <a:buNone/>
              <a:tabLst>
                <a:tab pos="531813" algn="l"/>
              </a:tabLst>
            </a:pPr>
            <a:r>
              <a:rPr lang="en-US" sz="1800" dirty="0"/>
              <a:t>	#include  &lt;</a:t>
            </a:r>
            <a:r>
              <a:rPr lang="en-US" sz="1800" dirty="0" err="1"/>
              <a:t>stdio.h</a:t>
            </a:r>
            <a:r>
              <a:rPr lang="en-US" sz="1800" dirty="0"/>
              <a:t>&gt;</a:t>
            </a:r>
          </a:p>
          <a:p>
            <a:pPr marL="576000" indent="-576000" algn="just">
              <a:lnSpc>
                <a:spcPct val="130000"/>
              </a:lnSpc>
              <a:spcBef>
                <a:spcPts val="500"/>
              </a:spcBef>
              <a:spcAft>
                <a:spcPts val="500"/>
              </a:spcAft>
              <a:buNone/>
              <a:tabLst>
                <a:tab pos="531813" algn="l"/>
              </a:tabLst>
            </a:pPr>
            <a:r>
              <a:rPr lang="en-US" sz="1800" dirty="0"/>
              <a:t>	  </a:t>
            </a:r>
            <a:r>
              <a:rPr lang="en-US" sz="1800" dirty="0" err="1"/>
              <a:t>int</a:t>
            </a:r>
            <a:r>
              <a:rPr lang="en-US" sz="1800" dirty="0"/>
              <a:t> main() </a:t>
            </a:r>
          </a:p>
          <a:p>
            <a:pPr marL="576000" indent="-576000" algn="just">
              <a:lnSpc>
                <a:spcPct val="130000"/>
              </a:lnSpc>
              <a:spcBef>
                <a:spcPts val="500"/>
              </a:spcBef>
              <a:spcAft>
                <a:spcPts val="500"/>
              </a:spcAft>
              <a:buNone/>
              <a:tabLst>
                <a:tab pos="531813" algn="l"/>
              </a:tabLst>
            </a:pPr>
            <a:r>
              <a:rPr lang="en-US" sz="1800" dirty="0"/>
              <a:t>	  { </a:t>
            </a:r>
          </a:p>
          <a:p>
            <a:pPr marL="576000" indent="-576000" algn="just">
              <a:lnSpc>
                <a:spcPct val="130000"/>
              </a:lnSpc>
              <a:spcBef>
                <a:spcPts val="500"/>
              </a:spcBef>
              <a:spcAft>
                <a:spcPts val="500"/>
              </a:spcAft>
              <a:buNone/>
              <a:tabLst>
                <a:tab pos="531813" algn="l"/>
              </a:tabLst>
            </a:pPr>
            <a:r>
              <a:rPr lang="en-US" sz="1800" dirty="0"/>
              <a:t>	      signed char </a:t>
            </a:r>
            <a:r>
              <a:rPr lang="en-US" sz="1800" dirty="0" err="1"/>
              <a:t>chr</a:t>
            </a:r>
            <a:r>
              <a:rPr lang="en-US" sz="1800" dirty="0"/>
              <a:t>; </a:t>
            </a:r>
          </a:p>
          <a:p>
            <a:pPr marL="576000" indent="-576000" algn="just">
              <a:lnSpc>
                <a:spcPct val="130000"/>
              </a:lnSpc>
              <a:spcBef>
                <a:spcPts val="500"/>
              </a:spcBef>
              <a:spcAft>
                <a:spcPts val="500"/>
              </a:spcAft>
              <a:buNone/>
              <a:tabLst>
                <a:tab pos="531813" algn="l"/>
              </a:tabLst>
            </a:pPr>
            <a:r>
              <a:rPr lang="en-US" sz="1800" dirty="0"/>
              <a:t>	      </a:t>
            </a:r>
            <a:r>
              <a:rPr lang="en-US" sz="1800" dirty="0" err="1"/>
              <a:t>chr</a:t>
            </a:r>
            <a:r>
              <a:rPr lang="en-US" sz="1800" dirty="0"/>
              <a:t> = 128; </a:t>
            </a:r>
          </a:p>
          <a:p>
            <a:pPr marL="576000" indent="-576000" algn="just">
              <a:lnSpc>
                <a:spcPct val="130000"/>
              </a:lnSpc>
              <a:spcBef>
                <a:spcPts val="500"/>
              </a:spcBef>
              <a:spcAft>
                <a:spcPts val="500"/>
              </a:spcAft>
              <a:buNone/>
              <a:tabLst>
                <a:tab pos="531813" algn="l"/>
              </a:tabLst>
            </a:pPr>
            <a:r>
              <a:rPr lang="en-US" sz="1800" dirty="0"/>
              <a:t>	      </a:t>
            </a:r>
            <a:r>
              <a:rPr lang="en-US" sz="1800" dirty="0" err="1"/>
              <a:t>printf</a:t>
            </a:r>
            <a:r>
              <a:rPr lang="en-US" sz="1800" dirty="0"/>
              <a:t>(“%d\n”, </a:t>
            </a:r>
            <a:r>
              <a:rPr lang="en-US" sz="1800" dirty="0" err="1"/>
              <a:t>chr</a:t>
            </a:r>
            <a:r>
              <a:rPr lang="en-US" sz="1800" dirty="0"/>
              <a:t>); </a:t>
            </a:r>
          </a:p>
          <a:p>
            <a:pPr marL="576000" indent="-576000" algn="just">
              <a:lnSpc>
                <a:spcPct val="130000"/>
              </a:lnSpc>
              <a:spcBef>
                <a:spcPts val="500"/>
              </a:spcBef>
              <a:spcAft>
                <a:spcPts val="500"/>
              </a:spcAft>
              <a:buNone/>
              <a:tabLst>
                <a:tab pos="531813" algn="l"/>
              </a:tabLst>
            </a:pPr>
            <a:r>
              <a:rPr lang="en-US" sz="1800" dirty="0"/>
              <a:t>	      return 0;</a:t>
            </a:r>
          </a:p>
          <a:p>
            <a:pPr marL="576000" indent="-576000" algn="just">
              <a:lnSpc>
                <a:spcPct val="130000"/>
              </a:lnSpc>
              <a:spcBef>
                <a:spcPts val="500"/>
              </a:spcBef>
              <a:spcAft>
                <a:spcPts val="500"/>
              </a:spcAft>
              <a:buNone/>
              <a:tabLst>
                <a:tab pos="531813" algn="l"/>
              </a:tabLst>
            </a:pPr>
            <a:r>
              <a:rPr lang="en-US" sz="1800" dirty="0"/>
              <a:t>	 }</a:t>
            </a:r>
          </a:p>
          <a:p>
            <a:pPr marL="576000" indent="-576000" algn="just">
              <a:lnSpc>
                <a:spcPct val="130000"/>
              </a:lnSpc>
              <a:spcBef>
                <a:spcPts val="500"/>
              </a:spcBef>
              <a:spcAft>
                <a:spcPts val="500"/>
              </a:spcAft>
              <a:buNone/>
              <a:tabLst>
                <a:tab pos="531813" algn="l"/>
                <a:tab pos="4165600" algn="l"/>
              </a:tabLst>
            </a:pPr>
            <a:r>
              <a:rPr lang="en-US" sz="1800" dirty="0"/>
              <a:t>	(a) 128	</a:t>
            </a:r>
            <a:r>
              <a:rPr lang="en-US" sz="1800" dirty="0" smtClean="0"/>
              <a:t>(</a:t>
            </a:r>
            <a:r>
              <a:rPr lang="en-US" sz="1800" dirty="0"/>
              <a:t>b) –128</a:t>
            </a:r>
          </a:p>
          <a:p>
            <a:pPr marL="576000" indent="-576000" algn="just">
              <a:lnSpc>
                <a:spcPct val="130000"/>
              </a:lnSpc>
              <a:spcBef>
                <a:spcPts val="500"/>
              </a:spcBef>
              <a:spcAft>
                <a:spcPts val="500"/>
              </a:spcAft>
              <a:buNone/>
              <a:tabLst>
                <a:tab pos="531813" algn="l"/>
                <a:tab pos="4165600" algn="l"/>
              </a:tabLst>
            </a:pPr>
            <a:r>
              <a:rPr lang="en-US" sz="1800" dirty="0"/>
              <a:t>	(c) Depends on the compiler	(d) None of the mentioned</a:t>
            </a:r>
          </a:p>
        </p:txBody>
      </p:sp>
    </p:spTree>
    <p:extLst>
      <p:ext uri="{BB962C8B-B14F-4D97-AF65-F5344CB8AC3E}">
        <p14:creationId xmlns:p14="http://schemas.microsoft.com/office/powerpoint/2010/main" xmlns="" val="4024084269"/>
      </p:ext>
    </p:extLst>
  </p:cSld>
  <p:clrMapOvr>
    <a:masterClrMapping/>
  </p:clrMapOvr>
  <p:transition spd="slow">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30.	What is the size of an </a:t>
            </a:r>
            <a:r>
              <a:rPr lang="en-US" dirty="0" err="1"/>
              <a:t>int</a:t>
            </a:r>
            <a:r>
              <a:rPr lang="en-US" dirty="0"/>
              <a:t> data </a:t>
            </a:r>
            <a:r>
              <a:rPr lang="en-US" dirty="0" smtClean="0"/>
              <a:t>type in a 64 bit system?</a:t>
            </a:r>
            <a:endParaRPr lang="en-US" dirty="0"/>
          </a:p>
          <a:p>
            <a:pPr marL="576000" indent="-576000" algn="just">
              <a:spcBef>
                <a:spcPts val="500"/>
              </a:spcBef>
              <a:spcAft>
                <a:spcPts val="500"/>
              </a:spcAft>
              <a:buNone/>
              <a:tabLst>
                <a:tab pos="531813" algn="l"/>
              </a:tabLst>
            </a:pPr>
            <a:r>
              <a:rPr lang="en-US" dirty="0"/>
              <a:t>	(a) 4 Bytes	</a:t>
            </a:r>
            <a:endParaRPr lang="en-US" dirty="0" smtClean="0"/>
          </a:p>
          <a:p>
            <a:pPr marL="576000" indent="-576000" algn="just">
              <a:spcBef>
                <a:spcPts val="500"/>
              </a:spcBef>
              <a:spcAft>
                <a:spcPts val="500"/>
              </a:spcAft>
              <a:buNone/>
              <a:tabLst>
                <a:tab pos="531813" algn="l"/>
              </a:tabLst>
            </a:pPr>
            <a:r>
              <a:rPr lang="en-US" dirty="0"/>
              <a:t>	(b) 8 Bytes</a:t>
            </a:r>
          </a:p>
          <a:p>
            <a:pPr marL="576000" indent="-576000" algn="just">
              <a:spcBef>
                <a:spcPts val="500"/>
              </a:spcBef>
              <a:spcAft>
                <a:spcPts val="500"/>
              </a:spcAft>
              <a:buNone/>
              <a:tabLst>
                <a:tab pos="531813" algn="l"/>
              </a:tabLst>
            </a:pPr>
            <a:r>
              <a:rPr lang="en-US" dirty="0"/>
              <a:t>	(c) Depends on the </a:t>
            </a:r>
            <a:r>
              <a:rPr lang="en-US" dirty="0" smtClean="0"/>
              <a:t>system/compiler</a:t>
            </a:r>
          </a:p>
          <a:p>
            <a:pPr marL="576000" indent="-576000" algn="just">
              <a:spcBef>
                <a:spcPts val="500"/>
              </a:spcBef>
              <a:spcAft>
                <a:spcPts val="500"/>
              </a:spcAft>
              <a:buNone/>
              <a:tabLst>
                <a:tab pos="531813" algn="l"/>
              </a:tabLst>
            </a:pPr>
            <a:r>
              <a:rPr lang="en-US" dirty="0"/>
              <a:t>	(d) Cannot be determined</a:t>
            </a:r>
          </a:p>
        </p:txBody>
      </p:sp>
    </p:spTree>
    <p:extLst>
      <p:ext uri="{BB962C8B-B14F-4D97-AF65-F5344CB8AC3E}">
        <p14:creationId xmlns:p14="http://schemas.microsoft.com/office/powerpoint/2010/main" xmlns="" val="574933615"/>
      </p:ext>
    </p:extLst>
  </p:cSld>
  <p:clrMapOvr>
    <a:masterClrMapping/>
  </p:clrMapOvr>
  <p:transition spd="slow">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31.	Which of the </a:t>
            </a:r>
            <a:r>
              <a:rPr lang="en-US" dirty="0" err="1"/>
              <a:t>datatypes</a:t>
            </a:r>
            <a:r>
              <a:rPr lang="en-US" dirty="0"/>
              <a:t> have size that is </a:t>
            </a:r>
            <a:r>
              <a:rPr lang="en-US" dirty="0" smtClean="0"/>
              <a:t>varies?</a:t>
            </a:r>
            <a:endParaRPr lang="en-US" dirty="0"/>
          </a:p>
          <a:p>
            <a:pPr marL="576000" indent="-576000" algn="just">
              <a:spcBef>
                <a:spcPts val="500"/>
              </a:spcBef>
              <a:spcAft>
                <a:spcPts val="500"/>
              </a:spcAft>
              <a:buNone/>
              <a:tabLst>
                <a:tab pos="531813" algn="l"/>
              </a:tabLst>
            </a:pPr>
            <a:r>
              <a:rPr lang="en-US" dirty="0"/>
              <a:t>	(a) </a:t>
            </a:r>
            <a:r>
              <a:rPr lang="en-US" dirty="0" err="1" smtClean="0"/>
              <a:t>int</a:t>
            </a:r>
            <a:endParaRPr lang="en-US" dirty="0" smtClean="0"/>
          </a:p>
          <a:p>
            <a:pPr marL="576000" indent="-576000" algn="just">
              <a:spcBef>
                <a:spcPts val="500"/>
              </a:spcBef>
              <a:spcAft>
                <a:spcPts val="500"/>
              </a:spcAft>
              <a:buNone/>
              <a:tabLst>
                <a:tab pos="531813" algn="l"/>
              </a:tabLst>
            </a:pPr>
            <a:r>
              <a:rPr lang="en-US" dirty="0"/>
              <a:t>	(b) </a:t>
            </a:r>
            <a:r>
              <a:rPr lang="en-US" dirty="0" err="1"/>
              <a:t>struct</a:t>
            </a:r>
            <a:r>
              <a:rPr lang="en-US" dirty="0"/>
              <a:t>	</a:t>
            </a:r>
            <a:endParaRPr lang="en-US" dirty="0" smtClean="0"/>
          </a:p>
          <a:p>
            <a:pPr marL="576000" indent="-576000" algn="just">
              <a:spcBef>
                <a:spcPts val="500"/>
              </a:spcBef>
              <a:spcAft>
                <a:spcPts val="500"/>
              </a:spcAft>
              <a:buNone/>
              <a:tabLst>
                <a:tab pos="531813" algn="l"/>
              </a:tabLst>
            </a:pPr>
            <a:r>
              <a:rPr lang="en-US" dirty="0"/>
              <a:t>	</a:t>
            </a:r>
            <a:r>
              <a:rPr lang="en-US" dirty="0" smtClean="0"/>
              <a:t>(</a:t>
            </a:r>
            <a:r>
              <a:rPr lang="en-US" dirty="0"/>
              <a:t>c) </a:t>
            </a:r>
            <a:r>
              <a:rPr lang="en-US" dirty="0" smtClean="0"/>
              <a:t>float</a:t>
            </a:r>
          </a:p>
          <a:p>
            <a:pPr marL="576000" indent="-576000" algn="just">
              <a:spcBef>
                <a:spcPts val="500"/>
              </a:spcBef>
              <a:spcAft>
                <a:spcPts val="500"/>
              </a:spcAft>
              <a:buNone/>
              <a:tabLst>
                <a:tab pos="531813" algn="l"/>
              </a:tabLst>
            </a:pPr>
            <a:r>
              <a:rPr lang="en-US" dirty="0"/>
              <a:t>	(d) double</a:t>
            </a:r>
          </a:p>
        </p:txBody>
      </p:sp>
    </p:spTree>
    <p:extLst>
      <p:ext uri="{BB962C8B-B14F-4D97-AF65-F5344CB8AC3E}">
        <p14:creationId xmlns:p14="http://schemas.microsoft.com/office/powerpoint/2010/main" xmlns="" val="700066632"/>
      </p:ext>
    </p:extLst>
  </p:cSld>
  <p:clrMapOvr>
    <a:masterClrMapping/>
  </p:clrMapOvr>
  <p:transition spd="slow">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sz="1900" dirty="0"/>
              <a:t>32.	What is the output of this C code?</a:t>
            </a:r>
          </a:p>
          <a:p>
            <a:pPr marL="576000" indent="-576000" algn="just">
              <a:spcBef>
                <a:spcPts val="500"/>
              </a:spcBef>
              <a:spcAft>
                <a:spcPts val="500"/>
              </a:spcAft>
              <a:buNone/>
              <a:tabLst>
                <a:tab pos="531813" algn="l"/>
              </a:tabLst>
            </a:pPr>
            <a:r>
              <a:rPr lang="en-US" sz="1900" dirty="0"/>
              <a:t>	#include &lt;</a:t>
            </a:r>
            <a:r>
              <a:rPr lang="en-US" sz="1900" dirty="0" err="1"/>
              <a:t>stdio.h</a:t>
            </a:r>
            <a:r>
              <a:rPr lang="en-US" sz="1900" dirty="0"/>
              <a:t>&gt;</a:t>
            </a:r>
          </a:p>
          <a:p>
            <a:pPr marL="576000" indent="-576000" algn="just">
              <a:spcBef>
                <a:spcPts val="500"/>
              </a:spcBef>
              <a:spcAft>
                <a:spcPts val="500"/>
              </a:spcAft>
              <a:buNone/>
              <a:tabLst>
                <a:tab pos="531813" algn="l"/>
              </a:tabLst>
            </a:pPr>
            <a:r>
              <a:rPr lang="en-US" sz="1900" dirty="0"/>
              <a:t>	</a:t>
            </a:r>
            <a:r>
              <a:rPr lang="en-US" sz="1900" dirty="0" err="1"/>
              <a:t>int</a:t>
            </a:r>
            <a:r>
              <a:rPr lang="en-US" sz="1900" dirty="0"/>
              <a:t> main()</a:t>
            </a:r>
          </a:p>
          <a:p>
            <a:pPr marL="576000" indent="-576000" algn="just">
              <a:spcBef>
                <a:spcPts val="500"/>
              </a:spcBef>
              <a:spcAft>
                <a:spcPts val="500"/>
              </a:spcAft>
              <a:buNone/>
              <a:tabLst>
                <a:tab pos="531813" algn="l"/>
              </a:tabLst>
            </a:pPr>
            <a:r>
              <a:rPr lang="en-US" sz="1900" dirty="0"/>
              <a:t>	{</a:t>
            </a:r>
          </a:p>
          <a:p>
            <a:pPr marL="576000" indent="-576000" algn="just">
              <a:spcBef>
                <a:spcPts val="500"/>
              </a:spcBef>
              <a:spcAft>
                <a:spcPts val="500"/>
              </a:spcAft>
              <a:buNone/>
              <a:tabLst>
                <a:tab pos="531813" algn="l"/>
              </a:tabLst>
            </a:pPr>
            <a:r>
              <a:rPr lang="en-US" sz="1900" dirty="0"/>
              <a:t>	float x = ‘a’;</a:t>
            </a:r>
          </a:p>
          <a:p>
            <a:pPr marL="576000" indent="-576000" algn="just">
              <a:spcBef>
                <a:spcPts val="500"/>
              </a:spcBef>
              <a:spcAft>
                <a:spcPts val="500"/>
              </a:spcAft>
              <a:buNone/>
              <a:tabLst>
                <a:tab pos="531813" algn="l"/>
              </a:tabLst>
            </a:pPr>
            <a:r>
              <a:rPr lang="en-US" sz="1900" dirty="0"/>
              <a:t>	</a:t>
            </a:r>
            <a:r>
              <a:rPr lang="en-US" sz="1900" dirty="0" err="1"/>
              <a:t>printf</a:t>
            </a:r>
            <a:r>
              <a:rPr lang="en-US" sz="1900" dirty="0"/>
              <a:t>(“%f”, x);</a:t>
            </a:r>
          </a:p>
          <a:p>
            <a:pPr marL="576000" indent="-576000" algn="just">
              <a:spcBef>
                <a:spcPts val="500"/>
              </a:spcBef>
              <a:spcAft>
                <a:spcPts val="500"/>
              </a:spcAft>
              <a:buNone/>
              <a:tabLst>
                <a:tab pos="531813" algn="l"/>
              </a:tabLst>
            </a:pPr>
            <a:r>
              <a:rPr lang="en-US" sz="1900" dirty="0"/>
              <a:t>	return 0;</a:t>
            </a:r>
          </a:p>
          <a:p>
            <a:pPr marL="576000" indent="-576000" algn="just">
              <a:spcBef>
                <a:spcPts val="500"/>
              </a:spcBef>
              <a:spcAft>
                <a:spcPts val="500"/>
              </a:spcAft>
              <a:buNone/>
              <a:tabLst>
                <a:tab pos="531813" algn="l"/>
              </a:tabLst>
            </a:pPr>
            <a:r>
              <a:rPr lang="en-US" sz="1900" dirty="0"/>
              <a:t>	}</a:t>
            </a:r>
          </a:p>
          <a:p>
            <a:pPr marL="576000" indent="-576000" algn="just">
              <a:spcBef>
                <a:spcPts val="500"/>
              </a:spcBef>
              <a:spcAft>
                <a:spcPts val="500"/>
              </a:spcAft>
              <a:buNone/>
              <a:tabLst>
                <a:tab pos="531813" algn="l"/>
                <a:tab pos="4122738" algn="l"/>
              </a:tabLst>
            </a:pPr>
            <a:r>
              <a:rPr lang="en-US" sz="1900" dirty="0"/>
              <a:t>	(a) 97.000000		(b) run time error</a:t>
            </a:r>
          </a:p>
          <a:p>
            <a:pPr marL="576000" indent="-576000" algn="just">
              <a:spcBef>
                <a:spcPts val="500"/>
              </a:spcBef>
              <a:spcAft>
                <a:spcPts val="500"/>
              </a:spcAft>
              <a:buNone/>
              <a:tabLst>
                <a:tab pos="531813" algn="l"/>
                <a:tab pos="4122738" algn="l"/>
              </a:tabLst>
            </a:pPr>
            <a:r>
              <a:rPr lang="en-US" sz="1900" dirty="0"/>
              <a:t>	(c) a.0000000		(d) a</a:t>
            </a:r>
          </a:p>
        </p:txBody>
      </p:sp>
    </p:spTree>
    <p:extLst>
      <p:ext uri="{BB962C8B-B14F-4D97-AF65-F5344CB8AC3E}">
        <p14:creationId xmlns:p14="http://schemas.microsoft.com/office/powerpoint/2010/main" xmlns="" val="805894163"/>
      </p:ext>
    </p:extLst>
  </p:cSld>
  <p:clrMapOvr>
    <a:masterClrMapping/>
  </p:clrMapOvr>
  <p:transition spd="slow">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33.	Which is correct with respect to size of the </a:t>
            </a:r>
            <a:r>
              <a:rPr lang="en-US" dirty="0" err="1"/>
              <a:t>datatypes</a:t>
            </a:r>
            <a:r>
              <a:rPr lang="en-US" dirty="0"/>
              <a:t>?</a:t>
            </a:r>
          </a:p>
          <a:p>
            <a:pPr marL="576000" indent="-576000" algn="just">
              <a:spcBef>
                <a:spcPts val="500"/>
              </a:spcBef>
              <a:spcAft>
                <a:spcPts val="500"/>
              </a:spcAft>
              <a:buNone/>
              <a:tabLst>
                <a:tab pos="531813" algn="l"/>
              </a:tabLst>
            </a:pPr>
            <a:r>
              <a:rPr lang="en-US" dirty="0"/>
              <a:t>	(a) char &gt; </a:t>
            </a:r>
            <a:r>
              <a:rPr lang="en-US" dirty="0" err="1"/>
              <a:t>int</a:t>
            </a:r>
            <a:r>
              <a:rPr lang="en-US" dirty="0"/>
              <a:t> &gt; float	</a:t>
            </a:r>
            <a:endParaRPr lang="en-US" dirty="0" smtClean="0"/>
          </a:p>
          <a:p>
            <a:pPr marL="576000" indent="-576000" algn="just">
              <a:spcBef>
                <a:spcPts val="500"/>
              </a:spcBef>
              <a:spcAft>
                <a:spcPts val="500"/>
              </a:spcAft>
              <a:buNone/>
              <a:tabLst>
                <a:tab pos="531813" algn="l"/>
              </a:tabLst>
            </a:pPr>
            <a:r>
              <a:rPr lang="en-US" dirty="0"/>
              <a:t>	(b) </a:t>
            </a:r>
            <a:r>
              <a:rPr lang="en-US" dirty="0" err="1"/>
              <a:t>int</a:t>
            </a:r>
            <a:r>
              <a:rPr lang="en-US" dirty="0"/>
              <a:t> &gt; char &gt; float</a:t>
            </a:r>
          </a:p>
          <a:p>
            <a:pPr marL="576000" indent="-576000" algn="just">
              <a:spcBef>
                <a:spcPts val="500"/>
              </a:spcBef>
              <a:spcAft>
                <a:spcPts val="500"/>
              </a:spcAft>
              <a:buNone/>
              <a:tabLst>
                <a:tab pos="531813" algn="l"/>
              </a:tabLst>
            </a:pPr>
            <a:r>
              <a:rPr lang="en-US" dirty="0"/>
              <a:t>	(c) char &lt; </a:t>
            </a:r>
            <a:r>
              <a:rPr lang="en-US" dirty="0" err="1"/>
              <a:t>int</a:t>
            </a:r>
            <a:r>
              <a:rPr lang="en-US" dirty="0"/>
              <a:t> &lt; </a:t>
            </a:r>
            <a:r>
              <a:rPr lang="en-US" dirty="0" smtClean="0"/>
              <a:t>double</a:t>
            </a:r>
          </a:p>
          <a:p>
            <a:pPr marL="576000" indent="-576000" algn="just">
              <a:spcBef>
                <a:spcPts val="500"/>
              </a:spcBef>
              <a:spcAft>
                <a:spcPts val="500"/>
              </a:spcAft>
              <a:buNone/>
              <a:tabLst>
                <a:tab pos="531813" algn="l"/>
              </a:tabLst>
            </a:pPr>
            <a:r>
              <a:rPr lang="en-US" dirty="0"/>
              <a:t>	(d) double &gt; char &gt; </a:t>
            </a:r>
            <a:r>
              <a:rPr lang="en-US" dirty="0" err="1"/>
              <a:t>int</a:t>
            </a:r>
            <a:endParaRPr lang="en-US" dirty="0"/>
          </a:p>
        </p:txBody>
      </p:sp>
    </p:spTree>
    <p:extLst>
      <p:ext uri="{BB962C8B-B14F-4D97-AF65-F5344CB8AC3E}">
        <p14:creationId xmlns:p14="http://schemas.microsoft.com/office/powerpoint/2010/main" xmlns="" val="189897604"/>
      </p:ext>
    </p:extLst>
  </p:cSld>
  <p:clrMapOvr>
    <a:masterClrMapping/>
  </p:clrMapOvr>
  <p:transition spd="slow">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20000"/>
              </a:lnSpc>
              <a:spcBef>
                <a:spcPts val="200"/>
              </a:spcBef>
              <a:spcAft>
                <a:spcPts val="200"/>
              </a:spcAft>
              <a:buNone/>
              <a:tabLst>
                <a:tab pos="531813" algn="l"/>
              </a:tabLst>
            </a:pPr>
            <a:r>
              <a:rPr lang="en-US" sz="1600" dirty="0"/>
              <a:t>34.	</a:t>
            </a:r>
            <a:r>
              <a:rPr lang="en-US" sz="1600" dirty="0" smtClean="0"/>
              <a:t>Comment on the given below program.</a:t>
            </a:r>
          </a:p>
          <a:p>
            <a:pPr marL="576000" indent="-576000" algn="just">
              <a:lnSpc>
                <a:spcPct val="120000"/>
              </a:lnSpc>
              <a:spcBef>
                <a:spcPts val="200"/>
              </a:spcBef>
              <a:spcAft>
                <a:spcPts val="200"/>
              </a:spcAft>
              <a:buNone/>
              <a:tabLst>
                <a:tab pos="531813" algn="l"/>
              </a:tabLst>
            </a:pPr>
            <a:r>
              <a:rPr lang="en-US" sz="1600" dirty="0" smtClean="0"/>
              <a:t>	</a:t>
            </a:r>
            <a:r>
              <a:rPr lang="en-US" sz="1600" dirty="0" smtClean="0"/>
              <a:t>#</a:t>
            </a:r>
            <a:r>
              <a:rPr lang="en-US" sz="1600" dirty="0"/>
              <a:t>include &lt;</a:t>
            </a:r>
            <a:r>
              <a:rPr lang="en-US" sz="1600" dirty="0" err="1"/>
              <a:t>stdio.h</a:t>
            </a:r>
            <a:r>
              <a:rPr lang="en-US" sz="1600" dirty="0"/>
              <a:t>&gt;</a:t>
            </a:r>
          </a:p>
          <a:p>
            <a:pPr marL="576000" indent="-576000" algn="just">
              <a:lnSpc>
                <a:spcPct val="120000"/>
              </a:lnSpc>
              <a:spcBef>
                <a:spcPts val="200"/>
              </a:spcBef>
              <a:spcAft>
                <a:spcPts val="200"/>
              </a:spcAft>
              <a:buNone/>
              <a:tabLst>
                <a:tab pos="531813" algn="l"/>
              </a:tabLst>
            </a:pPr>
            <a:r>
              <a:rPr lang="en-US" sz="1600" dirty="0"/>
              <a:t>	           </a:t>
            </a:r>
            <a:r>
              <a:rPr lang="en-US" sz="1600" dirty="0" err="1"/>
              <a:t>i</a:t>
            </a:r>
            <a:r>
              <a:rPr lang="en-US" sz="1600" dirty="0" err="1" smtClean="0"/>
              <a:t>nt</a:t>
            </a:r>
            <a:r>
              <a:rPr lang="en-US" sz="1600" dirty="0" smtClean="0"/>
              <a:t> </a:t>
            </a:r>
            <a:r>
              <a:rPr lang="en-US" sz="1600" dirty="0"/>
              <a:t>main()</a:t>
            </a:r>
          </a:p>
          <a:p>
            <a:pPr marL="576000" indent="-576000" algn="just">
              <a:lnSpc>
                <a:spcPct val="120000"/>
              </a:lnSpc>
              <a:spcBef>
                <a:spcPts val="200"/>
              </a:spcBef>
              <a:spcAft>
                <a:spcPts val="200"/>
              </a:spcAft>
              <a:buNone/>
              <a:tabLst>
                <a:tab pos="531813" algn="l"/>
              </a:tabLst>
            </a:pPr>
            <a:r>
              <a:rPr lang="en-US" sz="1600" dirty="0"/>
              <a:t>	{</a:t>
            </a:r>
          </a:p>
          <a:p>
            <a:pPr marL="576000" indent="-576000" algn="just">
              <a:lnSpc>
                <a:spcPct val="120000"/>
              </a:lnSpc>
              <a:spcBef>
                <a:spcPts val="200"/>
              </a:spcBef>
              <a:spcAft>
                <a:spcPts val="200"/>
              </a:spcAft>
              <a:buNone/>
              <a:tabLst>
                <a:tab pos="531813" algn="l"/>
              </a:tabLst>
            </a:pPr>
            <a:r>
              <a:rPr lang="en-US" sz="1600" dirty="0"/>
              <a:t>	                       </a:t>
            </a:r>
            <a:r>
              <a:rPr lang="en-US" sz="1600" dirty="0" err="1"/>
              <a:t>int</a:t>
            </a:r>
            <a:r>
              <a:rPr lang="en-US" sz="1600" dirty="0"/>
              <a:t> </a:t>
            </a:r>
            <a:r>
              <a:rPr lang="en-US" sz="1600" dirty="0" err="1"/>
              <a:t>n,ch</a:t>
            </a:r>
            <a:r>
              <a:rPr lang="en-US" sz="1600" dirty="0"/>
              <a:t>;</a:t>
            </a:r>
          </a:p>
          <a:p>
            <a:pPr marL="576000" indent="-576000" algn="just">
              <a:lnSpc>
                <a:spcPct val="120000"/>
              </a:lnSpc>
              <a:spcBef>
                <a:spcPts val="200"/>
              </a:spcBef>
              <a:spcAft>
                <a:spcPts val="200"/>
              </a:spcAft>
              <a:buNone/>
              <a:tabLst>
                <a:tab pos="531813" algn="l"/>
              </a:tabLst>
            </a:pPr>
            <a:r>
              <a:rPr lang="en-US" sz="1600" dirty="0"/>
              <a:t>	                      for(n=7;n!=0;n--)</a:t>
            </a:r>
          </a:p>
          <a:p>
            <a:pPr marL="576000" indent="-576000" algn="just">
              <a:lnSpc>
                <a:spcPct val="120000"/>
              </a:lnSpc>
              <a:spcBef>
                <a:spcPts val="200"/>
              </a:spcBef>
              <a:spcAft>
                <a:spcPts val="200"/>
              </a:spcAft>
              <a:buNone/>
              <a:tabLst>
                <a:tab pos="531813" algn="l"/>
              </a:tabLst>
            </a:pPr>
            <a:r>
              <a:rPr lang="en-US" sz="1600" dirty="0"/>
              <a:t>	                        {</a:t>
            </a:r>
          </a:p>
          <a:p>
            <a:pPr marL="576000" indent="-576000" algn="just">
              <a:lnSpc>
                <a:spcPct val="120000"/>
              </a:lnSpc>
              <a:spcBef>
                <a:spcPts val="200"/>
              </a:spcBef>
              <a:spcAft>
                <a:spcPts val="200"/>
              </a:spcAft>
              <a:buNone/>
              <a:tabLst>
                <a:tab pos="531813" algn="l"/>
              </a:tabLst>
            </a:pPr>
            <a:r>
              <a:rPr lang="en-US" sz="1600" dirty="0"/>
              <a:t>	                        </a:t>
            </a:r>
            <a:r>
              <a:rPr lang="en-US" sz="1600" dirty="0" err="1"/>
              <a:t>printf</a:t>
            </a:r>
            <a:r>
              <a:rPr lang="en-US" sz="1600" dirty="0"/>
              <a:t>(“n=%</a:t>
            </a:r>
            <a:r>
              <a:rPr lang="en-US" sz="1600" dirty="0" err="1"/>
              <a:t>d”,n</a:t>
            </a:r>
            <a:r>
              <a:rPr lang="en-US" sz="1600" dirty="0"/>
              <a:t>--)</a:t>
            </a:r>
          </a:p>
          <a:p>
            <a:pPr marL="576000" indent="-576000" algn="just">
              <a:lnSpc>
                <a:spcPct val="120000"/>
              </a:lnSpc>
              <a:spcBef>
                <a:spcPts val="200"/>
              </a:spcBef>
              <a:spcAft>
                <a:spcPts val="200"/>
              </a:spcAft>
              <a:buNone/>
              <a:tabLst>
                <a:tab pos="531813" algn="l"/>
              </a:tabLst>
            </a:pPr>
            <a:r>
              <a:rPr lang="en-US" sz="1600" dirty="0"/>
              <a:t>	                              </a:t>
            </a:r>
            <a:r>
              <a:rPr lang="en-US" sz="1600" dirty="0" err="1"/>
              <a:t>ch</a:t>
            </a:r>
            <a:r>
              <a:rPr lang="en-US" sz="1600" dirty="0"/>
              <a:t>=</a:t>
            </a:r>
            <a:r>
              <a:rPr lang="en-US" sz="1600" dirty="0" err="1"/>
              <a:t>getchar</a:t>
            </a:r>
            <a:r>
              <a:rPr lang="en-US" sz="1600" dirty="0"/>
              <a:t>();</a:t>
            </a:r>
          </a:p>
          <a:p>
            <a:pPr marL="576000" indent="-576000" algn="just">
              <a:lnSpc>
                <a:spcPct val="120000"/>
              </a:lnSpc>
              <a:spcBef>
                <a:spcPts val="200"/>
              </a:spcBef>
              <a:spcAft>
                <a:spcPts val="200"/>
              </a:spcAft>
              <a:buNone/>
              <a:tabLst>
                <a:tab pos="531813" algn="l"/>
              </a:tabLst>
            </a:pPr>
            <a:r>
              <a:rPr lang="en-US" sz="1600" dirty="0"/>
              <a:t>	                         }</a:t>
            </a:r>
          </a:p>
          <a:p>
            <a:pPr marL="576000" indent="-576000" algn="just">
              <a:lnSpc>
                <a:spcPct val="120000"/>
              </a:lnSpc>
              <a:spcBef>
                <a:spcPts val="200"/>
              </a:spcBef>
              <a:spcAft>
                <a:spcPts val="200"/>
              </a:spcAft>
              <a:buNone/>
              <a:tabLst>
                <a:tab pos="531813" algn="l"/>
              </a:tabLst>
            </a:pPr>
            <a:r>
              <a:rPr lang="en-US" sz="1600" dirty="0"/>
              <a:t>	                    </a:t>
            </a:r>
            <a:r>
              <a:rPr lang="en-US" sz="1600" dirty="0" smtClean="0"/>
              <a:t>return </a:t>
            </a:r>
            <a:r>
              <a:rPr lang="en-US" sz="1600" dirty="0"/>
              <a:t>0;</a:t>
            </a:r>
          </a:p>
          <a:p>
            <a:pPr marL="576000" indent="-576000" algn="just">
              <a:lnSpc>
                <a:spcPct val="120000"/>
              </a:lnSpc>
              <a:spcBef>
                <a:spcPts val="200"/>
              </a:spcBef>
              <a:spcAft>
                <a:spcPts val="200"/>
              </a:spcAft>
              <a:buNone/>
              <a:tabLst>
                <a:tab pos="531813" algn="l"/>
              </a:tabLst>
            </a:pPr>
            <a:r>
              <a:rPr lang="en-US" sz="1600" dirty="0"/>
              <a:t>	}</a:t>
            </a:r>
          </a:p>
          <a:p>
            <a:pPr marL="576000" indent="-576000" algn="just">
              <a:lnSpc>
                <a:spcPct val="120000"/>
              </a:lnSpc>
              <a:spcBef>
                <a:spcPts val="200"/>
              </a:spcBef>
              <a:spcAft>
                <a:spcPts val="200"/>
              </a:spcAft>
              <a:buNone/>
              <a:tabLst>
                <a:tab pos="531813" algn="l"/>
              </a:tabLst>
            </a:pPr>
            <a:r>
              <a:rPr lang="en-US" sz="1600" dirty="0"/>
              <a:t>	(a) Infinite Loop</a:t>
            </a:r>
          </a:p>
          <a:p>
            <a:pPr marL="576000" indent="-576000" algn="just">
              <a:lnSpc>
                <a:spcPct val="120000"/>
              </a:lnSpc>
              <a:spcBef>
                <a:spcPts val="200"/>
              </a:spcBef>
              <a:spcAft>
                <a:spcPts val="200"/>
              </a:spcAft>
              <a:buNone/>
              <a:tabLst>
                <a:tab pos="531813" algn="l"/>
              </a:tabLst>
            </a:pPr>
            <a:r>
              <a:rPr lang="en-US" sz="1600" dirty="0"/>
              <a:t>	(b) Compilation error</a:t>
            </a:r>
          </a:p>
          <a:p>
            <a:pPr marL="576000" indent="-576000" algn="just">
              <a:lnSpc>
                <a:spcPct val="120000"/>
              </a:lnSpc>
              <a:spcBef>
                <a:spcPts val="200"/>
              </a:spcBef>
              <a:spcAft>
                <a:spcPts val="200"/>
              </a:spcAft>
              <a:buNone/>
              <a:tabLst>
                <a:tab pos="531813" algn="l"/>
              </a:tabLst>
            </a:pPr>
            <a:r>
              <a:rPr lang="en-US" sz="1600" dirty="0"/>
              <a:t>	(c) Numbers 7 to 0 in descending order</a:t>
            </a:r>
          </a:p>
          <a:p>
            <a:pPr marL="576000" indent="-576000" algn="just">
              <a:lnSpc>
                <a:spcPct val="120000"/>
              </a:lnSpc>
              <a:spcBef>
                <a:spcPts val="200"/>
              </a:spcBef>
              <a:spcAft>
                <a:spcPts val="200"/>
              </a:spcAft>
              <a:buNone/>
              <a:tabLst>
                <a:tab pos="531813" algn="l"/>
              </a:tabLst>
            </a:pPr>
            <a:r>
              <a:rPr lang="en-US" sz="1600" dirty="0"/>
              <a:t>	(d) None of the other choices as there is a compilation error Numbers 7 to 1 in </a:t>
            </a:r>
            <a:r>
              <a:rPr lang="en-US" sz="1600" dirty="0" smtClean="0"/>
              <a:t>	descending </a:t>
            </a:r>
            <a:r>
              <a:rPr lang="en-US" sz="1600" dirty="0"/>
              <a:t>order.</a:t>
            </a:r>
          </a:p>
        </p:txBody>
      </p:sp>
    </p:spTree>
    <p:extLst>
      <p:ext uri="{BB962C8B-B14F-4D97-AF65-F5344CB8AC3E}">
        <p14:creationId xmlns:p14="http://schemas.microsoft.com/office/powerpoint/2010/main" xmlns="" val="3051533858"/>
      </p:ext>
    </p:extLst>
  </p:cSld>
  <p:clrMapOvr>
    <a:masterClrMapping/>
  </p:clrMapOvr>
  <p:transition spd="slow">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35.	</a:t>
            </a:r>
            <a:r>
              <a:rPr lang="en-US" dirty="0" err="1"/>
              <a:t>Eesha</a:t>
            </a:r>
            <a:r>
              <a:rPr lang="en-US" dirty="0"/>
              <a:t> works for ISRO where she is involved in a mission to intercept a comet that is likely to collide with in 1 </a:t>
            </a:r>
            <a:r>
              <a:rPr lang="en-US" dirty="0" err="1"/>
              <a:t>month.she</a:t>
            </a:r>
            <a:r>
              <a:rPr lang="en-US" dirty="0"/>
              <a:t> is developing a c program to calculate the trajectory of the missile to be launched to intercept and destroying the approaching comet.in order to achieve highest accuracy of the missile trajectory what data type should she use for the variables in her equation?</a:t>
            </a:r>
          </a:p>
          <a:p>
            <a:pPr marL="576000" indent="-576000" algn="just">
              <a:spcBef>
                <a:spcPts val="500"/>
              </a:spcBef>
              <a:spcAft>
                <a:spcPts val="500"/>
              </a:spcAft>
              <a:buNone/>
              <a:tabLst>
                <a:tab pos="531813" algn="l"/>
              </a:tabLst>
            </a:pPr>
            <a:r>
              <a:rPr lang="en-US" dirty="0"/>
              <a:t>	(a) Long </a:t>
            </a:r>
            <a:r>
              <a:rPr lang="en-US" dirty="0" err="1" smtClean="0"/>
              <a:t>int</a:t>
            </a:r>
            <a:endParaRPr lang="en-US" dirty="0" smtClean="0"/>
          </a:p>
          <a:p>
            <a:pPr marL="576000" indent="-576000" algn="just">
              <a:spcBef>
                <a:spcPts val="500"/>
              </a:spcBef>
              <a:spcAft>
                <a:spcPts val="500"/>
              </a:spcAft>
              <a:buNone/>
              <a:tabLst>
                <a:tab pos="531813" algn="l"/>
              </a:tabLst>
            </a:pPr>
            <a:r>
              <a:rPr lang="en-US" dirty="0"/>
              <a:t>	(b) </a:t>
            </a:r>
            <a:r>
              <a:rPr lang="en-US" dirty="0" smtClean="0"/>
              <a:t>Double</a:t>
            </a:r>
          </a:p>
          <a:p>
            <a:pPr marL="576000" indent="-576000" algn="just">
              <a:spcBef>
                <a:spcPts val="500"/>
              </a:spcBef>
              <a:spcAft>
                <a:spcPts val="500"/>
              </a:spcAft>
              <a:buNone/>
              <a:tabLst>
                <a:tab pos="531813" algn="l"/>
              </a:tabLst>
            </a:pPr>
            <a:r>
              <a:rPr lang="en-US" dirty="0"/>
              <a:t>	(c) </a:t>
            </a:r>
            <a:r>
              <a:rPr lang="en-US" dirty="0" smtClean="0"/>
              <a:t>Float</a:t>
            </a:r>
          </a:p>
          <a:p>
            <a:pPr marL="576000" indent="-576000" algn="just">
              <a:spcBef>
                <a:spcPts val="500"/>
              </a:spcBef>
              <a:spcAft>
                <a:spcPts val="500"/>
              </a:spcAft>
              <a:buNone/>
              <a:tabLst>
                <a:tab pos="531813" algn="l"/>
              </a:tabLst>
            </a:pPr>
            <a:r>
              <a:rPr lang="en-US" dirty="0"/>
              <a:t>	(d) </a:t>
            </a:r>
            <a:r>
              <a:rPr lang="en-US" dirty="0" err="1"/>
              <a:t>Int</a:t>
            </a:r>
            <a:endParaRPr lang="en-US" dirty="0"/>
          </a:p>
        </p:txBody>
      </p:sp>
    </p:spTree>
    <p:extLst>
      <p:ext uri="{BB962C8B-B14F-4D97-AF65-F5344CB8AC3E}">
        <p14:creationId xmlns:p14="http://schemas.microsoft.com/office/powerpoint/2010/main" xmlns="" val="1740973342"/>
      </p:ext>
    </p:extLst>
  </p:cSld>
  <p:clrMapOvr>
    <a:masterClrMapping/>
  </p:clrMapOvr>
  <p:transition spd="slow">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36.	A program reads in 500 integers in the range [0 … 100] representing the scores of 500 students.it then prints the frequency of each score above 50.what would be the best way for the program to store the frequencies?</a:t>
            </a:r>
          </a:p>
          <a:p>
            <a:pPr marL="576000" indent="-576000" algn="just">
              <a:spcBef>
                <a:spcPts val="500"/>
              </a:spcBef>
              <a:spcAft>
                <a:spcPts val="500"/>
              </a:spcAft>
              <a:buNone/>
              <a:tabLst>
                <a:tab pos="531813" algn="l"/>
              </a:tabLst>
            </a:pPr>
            <a:r>
              <a:rPr lang="en-US" dirty="0"/>
              <a:t>	(a) An array of 101 numbers</a:t>
            </a:r>
          </a:p>
          <a:p>
            <a:pPr marL="576000" indent="-576000" algn="just">
              <a:spcBef>
                <a:spcPts val="500"/>
              </a:spcBef>
              <a:spcAft>
                <a:spcPts val="500"/>
              </a:spcAft>
              <a:buNone/>
              <a:tabLst>
                <a:tab pos="531813" algn="l"/>
              </a:tabLst>
            </a:pPr>
            <a:r>
              <a:rPr lang="en-US" dirty="0"/>
              <a:t>	(b) An array of 50 numbers</a:t>
            </a:r>
          </a:p>
          <a:p>
            <a:pPr marL="576000" indent="-576000" algn="just">
              <a:spcBef>
                <a:spcPts val="500"/>
              </a:spcBef>
              <a:spcAft>
                <a:spcPts val="500"/>
              </a:spcAft>
              <a:buNone/>
              <a:tabLst>
                <a:tab pos="531813" algn="l"/>
              </a:tabLst>
            </a:pPr>
            <a:r>
              <a:rPr lang="en-US" dirty="0"/>
              <a:t>	(c) An array of 500 numbers</a:t>
            </a:r>
          </a:p>
          <a:p>
            <a:pPr marL="576000" indent="-576000" algn="just">
              <a:spcBef>
                <a:spcPts val="500"/>
              </a:spcBef>
              <a:spcAft>
                <a:spcPts val="500"/>
              </a:spcAft>
              <a:buNone/>
              <a:tabLst>
                <a:tab pos="531813" algn="l"/>
              </a:tabLst>
            </a:pPr>
            <a:r>
              <a:rPr lang="en-US" dirty="0"/>
              <a:t>	(d) A dynamically allocated array of 550 numbers</a:t>
            </a:r>
          </a:p>
        </p:txBody>
      </p:sp>
    </p:spTree>
    <p:extLst>
      <p:ext uri="{BB962C8B-B14F-4D97-AF65-F5344CB8AC3E}">
        <p14:creationId xmlns:p14="http://schemas.microsoft.com/office/powerpoint/2010/main" xmlns="" val="3647133086"/>
      </p:ext>
    </p:extLst>
  </p:cSld>
  <p:clrMapOvr>
    <a:masterClrMapping/>
  </p:clrMapOvr>
  <p:transition spd="slow">
    <p:fade/>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37.	Which of the following is TRUE about binary trees?</a:t>
            </a:r>
          </a:p>
          <a:p>
            <a:pPr marL="576000" indent="-576000" algn="just">
              <a:spcBef>
                <a:spcPts val="500"/>
              </a:spcBef>
              <a:spcAft>
                <a:spcPts val="500"/>
              </a:spcAft>
              <a:buNone/>
              <a:tabLst>
                <a:tab pos="531813" algn="l"/>
              </a:tabLst>
            </a:pPr>
            <a:r>
              <a:rPr lang="en-US" dirty="0"/>
              <a:t>	(a)	The number of nodes on the last level is equal to the sum of the </a:t>
            </a:r>
            <a:r>
              <a:rPr lang="en-US" dirty="0" smtClean="0"/>
              <a:t>	number </a:t>
            </a:r>
            <a:r>
              <a:rPr lang="en-US" dirty="0"/>
              <a:t>of nodes on all other levels</a:t>
            </a:r>
          </a:p>
          <a:p>
            <a:pPr marL="576000" indent="-576000" algn="just">
              <a:spcBef>
                <a:spcPts val="500"/>
              </a:spcBef>
              <a:spcAft>
                <a:spcPts val="500"/>
              </a:spcAft>
              <a:buNone/>
              <a:tabLst>
                <a:tab pos="531813" algn="l"/>
              </a:tabLst>
            </a:pPr>
            <a:r>
              <a:rPr lang="en-US" dirty="0"/>
              <a:t>	(b)	A Node may have one child.</a:t>
            </a:r>
          </a:p>
          <a:p>
            <a:pPr marL="576000" indent="-576000" algn="just">
              <a:spcBef>
                <a:spcPts val="500"/>
              </a:spcBef>
              <a:spcAft>
                <a:spcPts val="500"/>
              </a:spcAft>
              <a:buNone/>
              <a:tabLst>
                <a:tab pos="531813" algn="l"/>
              </a:tabLst>
            </a:pPr>
            <a:r>
              <a:rPr lang="en-US" dirty="0"/>
              <a:t>	(c)	The total number of nodes is one less than a power of 2</a:t>
            </a:r>
          </a:p>
          <a:p>
            <a:pPr marL="576000" indent="-576000" algn="just">
              <a:spcBef>
                <a:spcPts val="500"/>
              </a:spcBef>
              <a:spcAft>
                <a:spcPts val="500"/>
              </a:spcAft>
              <a:buNone/>
              <a:tabLst>
                <a:tab pos="531813" algn="l"/>
              </a:tabLst>
            </a:pPr>
            <a:r>
              <a:rPr lang="en-US" dirty="0"/>
              <a:t>	(d)	Every node must have 2 children</a:t>
            </a:r>
          </a:p>
        </p:txBody>
      </p:sp>
    </p:spTree>
    <p:extLst>
      <p:ext uri="{BB962C8B-B14F-4D97-AF65-F5344CB8AC3E}">
        <p14:creationId xmlns:p14="http://schemas.microsoft.com/office/powerpoint/2010/main" xmlns="" val="2622576111"/>
      </p:ext>
    </p:extLst>
  </p:cSld>
  <p:clrMapOvr>
    <a:masterClrMapping/>
  </p:clrMapOvr>
  <p:transition spd="slow">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08720"/>
            <a:ext cx="8218488" cy="5437386"/>
          </a:xfrm>
          <a:prstGeom prst="rect">
            <a:avLst/>
          </a:prstGeom>
        </p:spPr>
        <p:txBody>
          <a:bodyPr wrap="square">
            <a:spAutoFit/>
          </a:bodyPr>
          <a:lstStyle/>
          <a:p>
            <a:pPr marL="468000" indent="-468000" algn="just">
              <a:lnSpc>
                <a:spcPct val="120000"/>
              </a:lnSpc>
              <a:spcBef>
                <a:spcPts val="500"/>
              </a:spcBef>
              <a:spcAft>
                <a:spcPts val="500"/>
              </a:spcAft>
            </a:pPr>
            <a:r>
              <a:rPr lang="en-US" sz="2000" dirty="0" smtClean="0"/>
              <a:t>2.	Match </a:t>
            </a:r>
            <a:r>
              <a:rPr lang="en-US" sz="2000" dirty="0"/>
              <a:t>the followings</a:t>
            </a:r>
            <a:r>
              <a:rPr lang="en-US" sz="2000" dirty="0" smtClean="0"/>
              <a:t>:</a:t>
            </a:r>
          </a:p>
          <a:p>
            <a:pPr marL="468000" indent="-468000" algn="just">
              <a:lnSpc>
                <a:spcPct val="120000"/>
              </a:lnSpc>
              <a:spcBef>
                <a:spcPts val="500"/>
              </a:spcBef>
              <a:spcAft>
                <a:spcPts val="500"/>
              </a:spcAft>
            </a:pPr>
            <a:endParaRPr lang="en-US" sz="2000" dirty="0" smtClean="0"/>
          </a:p>
          <a:p>
            <a:pPr marL="468000" indent="-468000" algn="just">
              <a:lnSpc>
                <a:spcPct val="120000"/>
              </a:lnSpc>
              <a:spcBef>
                <a:spcPts val="500"/>
              </a:spcBef>
              <a:spcAft>
                <a:spcPts val="500"/>
              </a:spcAft>
            </a:pPr>
            <a:endParaRPr lang="en-US" sz="2000" dirty="0"/>
          </a:p>
          <a:p>
            <a:pPr marL="468000" indent="-468000" algn="just">
              <a:lnSpc>
                <a:spcPct val="120000"/>
              </a:lnSpc>
              <a:spcBef>
                <a:spcPts val="500"/>
              </a:spcBef>
              <a:spcAft>
                <a:spcPts val="500"/>
              </a:spcAft>
            </a:pPr>
            <a:endParaRPr lang="en-US" sz="2000" dirty="0" smtClean="0"/>
          </a:p>
          <a:p>
            <a:pPr marL="468000" indent="-468000" algn="just">
              <a:lnSpc>
                <a:spcPct val="120000"/>
              </a:lnSpc>
              <a:spcBef>
                <a:spcPts val="500"/>
              </a:spcBef>
              <a:spcAft>
                <a:spcPts val="500"/>
              </a:spcAft>
            </a:pPr>
            <a:endParaRPr lang="en-US" sz="2000" dirty="0"/>
          </a:p>
          <a:p>
            <a:pPr marL="468000" indent="-468000" algn="just">
              <a:lnSpc>
                <a:spcPct val="120000"/>
              </a:lnSpc>
              <a:spcBef>
                <a:spcPts val="500"/>
              </a:spcBef>
              <a:spcAft>
                <a:spcPts val="500"/>
              </a:spcAft>
            </a:pPr>
            <a:endParaRPr lang="en-US" sz="2000" dirty="0" smtClean="0"/>
          </a:p>
          <a:p>
            <a:pPr marL="468000" indent="-468000" algn="just">
              <a:lnSpc>
                <a:spcPct val="120000"/>
              </a:lnSpc>
              <a:spcBef>
                <a:spcPts val="500"/>
              </a:spcBef>
              <a:spcAft>
                <a:spcPts val="500"/>
              </a:spcAft>
            </a:pPr>
            <a:endParaRPr lang="en-US" sz="2000" dirty="0"/>
          </a:p>
          <a:p>
            <a:pPr marL="468000" indent="-468000" algn="just">
              <a:lnSpc>
                <a:spcPct val="120000"/>
              </a:lnSpc>
              <a:spcBef>
                <a:spcPts val="500"/>
              </a:spcBef>
              <a:spcAft>
                <a:spcPts val="500"/>
              </a:spcAft>
            </a:pPr>
            <a:r>
              <a:rPr lang="pt-BR" sz="2000" dirty="0"/>
              <a:t>	(a) A – 2 B – 6, C – 1, D – </a:t>
            </a:r>
            <a:r>
              <a:rPr lang="pt-BR" sz="2000" dirty="0" smtClean="0"/>
              <a:t>3	</a:t>
            </a:r>
            <a:r>
              <a:rPr lang="pt-BR" sz="2000" dirty="0"/>
              <a:t>	(b) A – 5 B – 2, C – 4, D – 3</a:t>
            </a:r>
          </a:p>
          <a:p>
            <a:pPr marL="468000" indent="-468000" algn="just">
              <a:lnSpc>
                <a:spcPct val="120000"/>
              </a:lnSpc>
              <a:spcBef>
                <a:spcPts val="500"/>
              </a:spcBef>
              <a:spcAft>
                <a:spcPts val="500"/>
              </a:spcAft>
            </a:pPr>
            <a:r>
              <a:rPr lang="pt-BR" sz="2000" dirty="0"/>
              <a:t>	(c) A – 5 B – 2, C – 1, D – </a:t>
            </a:r>
            <a:r>
              <a:rPr lang="pt-BR" sz="2000" dirty="0" smtClean="0"/>
              <a:t>6	</a:t>
            </a:r>
            <a:r>
              <a:rPr lang="pt-BR" sz="2000" dirty="0"/>
              <a:t>	(d) A – 2 B – 5, C – 4, D – 3</a:t>
            </a:r>
          </a:p>
          <a:p>
            <a:pPr marL="468000" indent="-468000" algn="just">
              <a:lnSpc>
                <a:spcPct val="120000"/>
              </a:lnSpc>
              <a:spcBef>
                <a:spcPts val="500"/>
              </a:spcBef>
              <a:spcAft>
                <a:spcPts val="500"/>
              </a:spcAft>
            </a:pPr>
            <a:endParaRPr lang="en-US" sz="2000" dirty="0" smtClean="0"/>
          </a:p>
          <a:p>
            <a:pPr marL="468000" indent="-468000" algn="just">
              <a:lnSpc>
                <a:spcPct val="120000"/>
              </a:lnSpc>
              <a:spcBef>
                <a:spcPts val="500"/>
              </a:spcBef>
              <a:spcAft>
                <a:spcPts val="500"/>
              </a:spcAft>
            </a:pPr>
            <a:endParaRPr lang="en-IN" sz="2000" dirty="0"/>
          </a:p>
        </p:txBody>
      </p:sp>
      <p:graphicFrame>
        <p:nvGraphicFramePr>
          <p:cNvPr id="2" name="Table 1"/>
          <p:cNvGraphicFramePr>
            <a:graphicFrameLocks noGrp="1"/>
          </p:cNvGraphicFramePr>
          <p:nvPr>
            <p:extLst>
              <p:ext uri="{D42A27DB-BD31-4B8C-83A1-F6EECF244321}">
                <p14:modId xmlns:p14="http://schemas.microsoft.com/office/powerpoint/2010/main" xmlns="" val="3989714585"/>
              </p:ext>
            </p:extLst>
          </p:nvPr>
        </p:nvGraphicFramePr>
        <p:xfrm>
          <a:off x="1015141" y="1455756"/>
          <a:ext cx="7517298" cy="2808309"/>
        </p:xfrm>
        <a:graphic>
          <a:graphicData uri="http://schemas.openxmlformats.org/drawingml/2006/table">
            <a:tbl>
              <a:tblPr firstRow="1" firstCol="1" bandRow="1">
                <a:tableStyleId>{5C22544A-7EE6-4342-B048-85BDC9FD1C3A}</a:tableStyleId>
              </a:tblPr>
              <a:tblGrid>
                <a:gridCol w="1880171"/>
                <a:gridCol w="1892712"/>
                <a:gridCol w="1172115"/>
                <a:gridCol w="2572300"/>
              </a:tblGrid>
              <a:tr h="401187">
                <a:tc gridSpan="2">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Math functions usage C language</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c gridSpan="2">
                  <a:txBody>
                    <a:bodyPr/>
                    <a:lstStyle/>
                    <a:p>
                      <a:pPr algn="ctr">
                        <a:lnSpc>
                          <a:spcPct val="120000"/>
                        </a:lnSpc>
                        <a:spcBef>
                          <a:spcPts val="200"/>
                        </a:spcBef>
                        <a:spcAft>
                          <a:spcPts val="200"/>
                        </a:spcAft>
                        <a:tabLst>
                          <a:tab pos="288290" algn="l"/>
                          <a:tab pos="900430" algn="l"/>
                          <a:tab pos="1620520" algn="l"/>
                          <a:tab pos="2340610" algn="l"/>
                        </a:tabLst>
                      </a:pPr>
                      <a:r>
                        <a:rPr lang="en-IN" sz="1900" b="0">
                          <a:solidFill>
                            <a:sysClr val="windowText" lastClr="000000"/>
                          </a:solidFill>
                          <a:effectLst/>
                        </a:rPr>
                        <a:t>Output in float data type format</a:t>
                      </a:r>
                      <a:endParaRPr lang="en-IN" sz="1900" b="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tr>
              <a:tr h="401187">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A</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ceil (3.6)</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a:solidFill>
                            <a:sysClr val="windowText" lastClr="000000"/>
                          </a:solidFill>
                          <a:effectLst/>
                        </a:rPr>
                        <a:t>1</a:t>
                      </a:r>
                      <a:endParaRPr lang="en-IN" sz="1900" b="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a:solidFill>
                            <a:sysClr val="windowText" lastClr="000000"/>
                          </a:solidFill>
                          <a:effectLst/>
                        </a:rPr>
                        <a:t>32.000000</a:t>
                      </a:r>
                      <a:endParaRPr lang="en-IN" sz="1900" b="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1187">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B</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floor (3.6)</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a:solidFill>
                            <a:sysClr val="windowText" lastClr="000000"/>
                          </a:solidFill>
                          <a:effectLst/>
                        </a:rPr>
                        <a:t>2</a:t>
                      </a:r>
                      <a:endParaRPr lang="en-IN" sz="1900" b="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3.000000</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1187">
                <a:tc>
                  <a:txBody>
                    <a:bodyPr/>
                    <a:lstStyle/>
                    <a:p>
                      <a:pPr algn="ctr">
                        <a:lnSpc>
                          <a:spcPct val="120000"/>
                        </a:lnSpc>
                        <a:spcBef>
                          <a:spcPts val="200"/>
                        </a:spcBef>
                        <a:spcAft>
                          <a:spcPts val="200"/>
                        </a:spcAft>
                        <a:tabLst>
                          <a:tab pos="288290" algn="l"/>
                          <a:tab pos="900430" algn="l"/>
                          <a:tab pos="1620520" algn="l"/>
                          <a:tab pos="2340610" algn="l"/>
                        </a:tabLst>
                      </a:pPr>
                      <a:r>
                        <a:rPr lang="en-IN" sz="1900" b="0">
                          <a:solidFill>
                            <a:sysClr val="windowText" lastClr="000000"/>
                          </a:solidFill>
                          <a:effectLst/>
                        </a:rPr>
                        <a:t>C</a:t>
                      </a:r>
                      <a:endParaRPr lang="en-IN" sz="1900" b="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err="1">
                          <a:solidFill>
                            <a:sysClr val="windowText" lastClr="000000"/>
                          </a:solidFill>
                          <a:effectLst/>
                        </a:rPr>
                        <a:t>pow</a:t>
                      </a:r>
                      <a:r>
                        <a:rPr lang="en-IN" sz="1900" b="0" dirty="0">
                          <a:solidFill>
                            <a:sysClr val="windowText" lastClr="000000"/>
                          </a:solidFill>
                          <a:effectLst/>
                        </a:rPr>
                        <a:t> (2, 5)</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3</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a:solidFill>
                            <a:sysClr val="windowText" lastClr="000000"/>
                          </a:solidFill>
                          <a:effectLst/>
                        </a:rPr>
                        <a:t>12.000000</a:t>
                      </a:r>
                      <a:endParaRPr lang="en-IN" sz="1900" b="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1187">
                <a:tc>
                  <a:txBody>
                    <a:bodyPr/>
                    <a:lstStyle/>
                    <a:p>
                      <a:pPr algn="ctr">
                        <a:lnSpc>
                          <a:spcPct val="120000"/>
                        </a:lnSpc>
                        <a:spcBef>
                          <a:spcPts val="200"/>
                        </a:spcBef>
                        <a:spcAft>
                          <a:spcPts val="200"/>
                        </a:spcAft>
                        <a:tabLst>
                          <a:tab pos="288290" algn="l"/>
                          <a:tab pos="900430" algn="l"/>
                          <a:tab pos="1620520" algn="l"/>
                          <a:tab pos="2340610" algn="l"/>
                        </a:tabLst>
                      </a:pPr>
                      <a:r>
                        <a:rPr lang="en-IN" sz="1900" b="0">
                          <a:solidFill>
                            <a:sysClr val="windowText" lastClr="000000"/>
                          </a:solidFill>
                          <a:effectLst/>
                        </a:rPr>
                        <a:t>D</a:t>
                      </a:r>
                      <a:endParaRPr lang="en-IN" sz="1900" b="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abs (-12)</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4</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25.000000</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1187">
                <a:tc>
                  <a:txBody>
                    <a:bodyPr/>
                    <a:lstStyle/>
                    <a:p>
                      <a:pPr algn="ctr">
                        <a:lnSpc>
                          <a:spcPct val="120000"/>
                        </a:lnSpc>
                        <a:spcBef>
                          <a:spcPts val="200"/>
                        </a:spcBef>
                        <a:spcAft>
                          <a:spcPts val="200"/>
                        </a:spcAft>
                        <a:tabLst>
                          <a:tab pos="288290" algn="l"/>
                          <a:tab pos="900430" algn="l"/>
                          <a:tab pos="1620520" algn="l"/>
                          <a:tab pos="2340610" algn="l"/>
                        </a:tabLst>
                      </a:pPr>
                      <a:r>
                        <a:rPr lang="en-IN" sz="1900" b="0">
                          <a:solidFill>
                            <a:sysClr val="windowText" lastClr="000000"/>
                          </a:solidFill>
                          <a:effectLst/>
                        </a:rPr>
                        <a:t> </a:t>
                      </a:r>
                      <a:endParaRPr lang="en-IN" sz="1900" b="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 </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5</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4.000000</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401187">
                <a:tc>
                  <a:txBody>
                    <a:bodyPr/>
                    <a:lstStyle/>
                    <a:p>
                      <a:pPr algn="ctr">
                        <a:lnSpc>
                          <a:spcPct val="120000"/>
                        </a:lnSpc>
                        <a:spcBef>
                          <a:spcPts val="200"/>
                        </a:spcBef>
                        <a:spcAft>
                          <a:spcPts val="200"/>
                        </a:spcAft>
                        <a:tabLst>
                          <a:tab pos="288290" algn="l"/>
                          <a:tab pos="900430" algn="l"/>
                          <a:tab pos="1620520" algn="l"/>
                          <a:tab pos="2340610" algn="l"/>
                        </a:tabLst>
                      </a:pPr>
                      <a:r>
                        <a:rPr lang="en-IN" sz="1900" b="0">
                          <a:solidFill>
                            <a:sysClr val="windowText" lastClr="000000"/>
                          </a:solidFill>
                          <a:effectLst/>
                        </a:rPr>
                        <a:t> </a:t>
                      </a:r>
                      <a:endParaRPr lang="en-IN" sz="1900" b="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a:solidFill>
                            <a:sysClr val="windowText" lastClr="000000"/>
                          </a:solidFill>
                          <a:effectLst/>
                        </a:rPr>
                        <a:t> </a:t>
                      </a:r>
                      <a:endParaRPr lang="en-IN" sz="1900" b="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6</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20000"/>
                        </a:lnSpc>
                        <a:spcBef>
                          <a:spcPts val="200"/>
                        </a:spcBef>
                        <a:spcAft>
                          <a:spcPts val="200"/>
                        </a:spcAft>
                        <a:tabLst>
                          <a:tab pos="288290" algn="l"/>
                          <a:tab pos="900430" algn="l"/>
                          <a:tab pos="1620520" algn="l"/>
                          <a:tab pos="2340610" algn="l"/>
                        </a:tabLst>
                      </a:pPr>
                      <a:r>
                        <a:rPr lang="en-IN" sz="1900" b="0" dirty="0">
                          <a:solidFill>
                            <a:sysClr val="windowText" lastClr="000000"/>
                          </a:solidFill>
                          <a:effectLst/>
                        </a:rPr>
                        <a:t>0.000000</a:t>
                      </a:r>
                      <a:endParaRPr lang="en-IN" sz="1900" b="0" dirty="0">
                        <a:solidFill>
                          <a:sysClr val="windowText" lastClr="000000"/>
                        </a:solidFill>
                        <a:effectLst/>
                        <a:latin typeface="Calibri"/>
                        <a:ea typeface="Times New Roman"/>
                        <a:cs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xmlns="" val="2118441737"/>
      </p:ext>
    </p:extLst>
  </p:cSld>
  <p:clrMapOvr>
    <a:masterClrMapping/>
  </p:clrMapOvr>
  <p:transition spd="slow">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38.	</a:t>
            </a:r>
            <a:r>
              <a:rPr lang="en-US" dirty="0" err="1"/>
              <a:t>Eesha</a:t>
            </a:r>
            <a:r>
              <a:rPr lang="en-US" dirty="0"/>
              <a:t> wants to incorporate a history feature .When she presses “go back” then it will be able to be </a:t>
            </a:r>
            <a:r>
              <a:rPr lang="en-US" dirty="0" err="1"/>
              <a:t>vist</a:t>
            </a:r>
            <a:r>
              <a:rPr lang="en-US" dirty="0"/>
              <a:t> the previous page. What data type of data structure is used?</a:t>
            </a:r>
          </a:p>
          <a:p>
            <a:pPr marL="576000" indent="-576000" algn="just">
              <a:spcBef>
                <a:spcPts val="500"/>
              </a:spcBef>
              <a:spcAft>
                <a:spcPts val="500"/>
              </a:spcAft>
              <a:buNone/>
              <a:tabLst>
                <a:tab pos="531813" algn="l"/>
              </a:tabLst>
            </a:pPr>
            <a:r>
              <a:rPr lang="en-US" dirty="0"/>
              <a:t>	(a) </a:t>
            </a:r>
            <a:r>
              <a:rPr lang="en-US" dirty="0" smtClean="0"/>
              <a:t>Tree</a:t>
            </a:r>
          </a:p>
          <a:p>
            <a:pPr marL="576000" indent="-576000" algn="just">
              <a:spcBef>
                <a:spcPts val="500"/>
              </a:spcBef>
              <a:spcAft>
                <a:spcPts val="500"/>
              </a:spcAft>
              <a:buNone/>
              <a:tabLst>
                <a:tab pos="531813" algn="l"/>
              </a:tabLst>
            </a:pPr>
            <a:r>
              <a:rPr lang="en-US" dirty="0"/>
              <a:t>	(b) </a:t>
            </a:r>
            <a:r>
              <a:rPr lang="en-US" dirty="0" smtClean="0"/>
              <a:t>Queue</a:t>
            </a:r>
          </a:p>
          <a:p>
            <a:pPr marL="576000" indent="-576000" algn="just">
              <a:spcBef>
                <a:spcPts val="500"/>
              </a:spcBef>
              <a:spcAft>
                <a:spcPts val="500"/>
              </a:spcAft>
              <a:buNone/>
              <a:tabLst>
                <a:tab pos="531813" algn="l"/>
              </a:tabLst>
            </a:pPr>
            <a:r>
              <a:rPr lang="en-US" dirty="0"/>
              <a:t>	(c) </a:t>
            </a:r>
            <a:r>
              <a:rPr lang="en-US" dirty="0" smtClean="0"/>
              <a:t>Stack</a:t>
            </a:r>
          </a:p>
          <a:p>
            <a:pPr marL="576000" indent="-576000" algn="just">
              <a:spcBef>
                <a:spcPts val="500"/>
              </a:spcBef>
              <a:spcAft>
                <a:spcPts val="500"/>
              </a:spcAft>
              <a:buNone/>
              <a:tabLst>
                <a:tab pos="531813" algn="l"/>
              </a:tabLst>
            </a:pPr>
            <a:r>
              <a:rPr lang="en-US" dirty="0"/>
              <a:t>	(d) Array</a:t>
            </a:r>
          </a:p>
        </p:txBody>
      </p:sp>
    </p:spTree>
    <p:extLst>
      <p:ext uri="{BB962C8B-B14F-4D97-AF65-F5344CB8AC3E}">
        <p14:creationId xmlns:p14="http://schemas.microsoft.com/office/powerpoint/2010/main" xmlns="" val="2667507847"/>
      </p:ext>
    </p:extLst>
  </p:cSld>
  <p:clrMapOvr>
    <a:masterClrMapping/>
  </p:clrMapOvr>
  <p:transition spd="slow">
    <p:fade/>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20000"/>
              </a:lnSpc>
              <a:spcBef>
                <a:spcPts val="200"/>
              </a:spcBef>
              <a:spcAft>
                <a:spcPts val="200"/>
              </a:spcAft>
              <a:buNone/>
              <a:tabLst>
                <a:tab pos="531813" algn="l"/>
                <a:tab pos="4122738" algn="l"/>
              </a:tabLst>
            </a:pPr>
            <a:r>
              <a:rPr lang="en-US" sz="1300" dirty="0" smtClean="0"/>
              <a:t>39.What kind of program is this?</a:t>
            </a:r>
          </a:p>
          <a:p>
            <a:pPr marL="576000" indent="-576000" algn="just">
              <a:lnSpc>
                <a:spcPct val="120000"/>
              </a:lnSpc>
              <a:spcBef>
                <a:spcPts val="200"/>
              </a:spcBef>
              <a:spcAft>
                <a:spcPts val="200"/>
              </a:spcAft>
              <a:buNone/>
              <a:tabLst>
                <a:tab pos="531813" algn="l"/>
                <a:tab pos="4122738" algn="l"/>
              </a:tabLst>
            </a:pPr>
            <a:r>
              <a:rPr lang="en-US" sz="1300" dirty="0"/>
              <a:t>	#include &lt;</a:t>
            </a:r>
            <a:r>
              <a:rPr lang="en-US" sz="1300" dirty="0" err="1"/>
              <a:t>stdio.h</a:t>
            </a:r>
            <a:r>
              <a:rPr lang="en-US" sz="1300" dirty="0"/>
              <a:t>&gt; </a:t>
            </a:r>
          </a:p>
          <a:p>
            <a:pPr marL="576000" indent="-576000" algn="just">
              <a:lnSpc>
                <a:spcPct val="120000"/>
              </a:lnSpc>
              <a:spcBef>
                <a:spcPts val="200"/>
              </a:spcBef>
              <a:spcAft>
                <a:spcPts val="200"/>
              </a:spcAft>
              <a:buNone/>
              <a:tabLst>
                <a:tab pos="531813" algn="l"/>
                <a:tab pos="4122738" algn="l"/>
              </a:tabLst>
            </a:pPr>
            <a:r>
              <a:rPr lang="en-US" sz="1300" dirty="0"/>
              <a:t>	long </a:t>
            </a:r>
            <a:r>
              <a:rPr lang="en-US" sz="1300" dirty="0" err="1"/>
              <a:t>int</a:t>
            </a:r>
            <a:r>
              <a:rPr lang="en-US" sz="1300" dirty="0"/>
              <a:t> fact (</a:t>
            </a:r>
            <a:r>
              <a:rPr lang="en-US" sz="1300" dirty="0" err="1"/>
              <a:t>int</a:t>
            </a:r>
            <a:r>
              <a:rPr lang="en-US" sz="1300" dirty="0"/>
              <a:t> n);</a:t>
            </a:r>
          </a:p>
          <a:p>
            <a:pPr marL="576000" indent="-576000" algn="just">
              <a:lnSpc>
                <a:spcPct val="120000"/>
              </a:lnSpc>
              <a:spcBef>
                <a:spcPts val="200"/>
              </a:spcBef>
              <a:spcAft>
                <a:spcPts val="200"/>
              </a:spcAft>
              <a:buNone/>
              <a:tabLst>
                <a:tab pos="531813" algn="l"/>
                <a:tab pos="4122738" algn="l"/>
              </a:tabLst>
            </a:pPr>
            <a:r>
              <a:rPr lang="en-US" sz="1300" dirty="0"/>
              <a:t>	</a:t>
            </a:r>
            <a:r>
              <a:rPr lang="en-US" sz="1300" dirty="0" err="1"/>
              <a:t>int</a:t>
            </a:r>
            <a:r>
              <a:rPr lang="en-US" sz="1300" dirty="0"/>
              <a:t> main ()</a:t>
            </a:r>
          </a:p>
          <a:p>
            <a:pPr marL="576000" indent="-576000" algn="just">
              <a:lnSpc>
                <a:spcPct val="120000"/>
              </a:lnSpc>
              <a:spcBef>
                <a:spcPts val="200"/>
              </a:spcBef>
              <a:spcAft>
                <a:spcPts val="200"/>
              </a:spcAft>
              <a:buNone/>
              <a:tabLst>
                <a:tab pos="531813" algn="l"/>
                <a:tab pos="4122738" algn="l"/>
              </a:tabLst>
            </a:pPr>
            <a:r>
              <a:rPr lang="en-US" sz="1300" dirty="0"/>
              <a:t>	{</a:t>
            </a:r>
          </a:p>
          <a:p>
            <a:pPr marL="576000" indent="-576000" algn="just">
              <a:lnSpc>
                <a:spcPct val="120000"/>
              </a:lnSpc>
              <a:spcBef>
                <a:spcPts val="200"/>
              </a:spcBef>
              <a:spcAft>
                <a:spcPts val="200"/>
              </a:spcAft>
              <a:buNone/>
              <a:tabLst>
                <a:tab pos="531813" algn="l"/>
                <a:tab pos="4122738" algn="l"/>
              </a:tabLst>
            </a:pPr>
            <a:r>
              <a:rPr lang="en-US" sz="1300" dirty="0"/>
              <a:t>	</a:t>
            </a:r>
            <a:r>
              <a:rPr lang="en-US" sz="1300" dirty="0" err="1"/>
              <a:t>int</a:t>
            </a:r>
            <a:r>
              <a:rPr lang="en-US" sz="1300" dirty="0"/>
              <a:t> n;</a:t>
            </a:r>
          </a:p>
          <a:p>
            <a:pPr marL="576000" indent="-576000" algn="just">
              <a:lnSpc>
                <a:spcPct val="120000"/>
              </a:lnSpc>
              <a:spcBef>
                <a:spcPts val="200"/>
              </a:spcBef>
              <a:spcAft>
                <a:spcPts val="200"/>
              </a:spcAft>
              <a:buNone/>
              <a:tabLst>
                <a:tab pos="531813" algn="l"/>
                <a:tab pos="4122738" algn="l"/>
              </a:tabLst>
            </a:pPr>
            <a:r>
              <a:rPr lang="en-US" sz="1300" dirty="0"/>
              <a:t>	</a:t>
            </a:r>
            <a:r>
              <a:rPr lang="en-US" sz="1300" dirty="0" err="1"/>
              <a:t>printf</a:t>
            </a:r>
            <a:r>
              <a:rPr lang="en-US" sz="1300" dirty="0"/>
              <a:t> (“Enter a positive integer: “); </a:t>
            </a:r>
          </a:p>
          <a:p>
            <a:pPr marL="576000" indent="-576000" algn="just">
              <a:lnSpc>
                <a:spcPct val="120000"/>
              </a:lnSpc>
              <a:spcBef>
                <a:spcPts val="200"/>
              </a:spcBef>
              <a:spcAft>
                <a:spcPts val="200"/>
              </a:spcAft>
              <a:buNone/>
              <a:tabLst>
                <a:tab pos="531813" algn="l"/>
                <a:tab pos="4122738" algn="l"/>
              </a:tabLst>
            </a:pPr>
            <a:r>
              <a:rPr lang="en-US" sz="1300" dirty="0"/>
              <a:t>	</a:t>
            </a:r>
            <a:r>
              <a:rPr lang="en-US" sz="1300" dirty="0" err="1"/>
              <a:t>scanf</a:t>
            </a:r>
            <a:r>
              <a:rPr lang="en-US" sz="1300" dirty="0"/>
              <a:t> (“%d”, &amp;n);</a:t>
            </a:r>
          </a:p>
          <a:p>
            <a:pPr marL="576000" indent="-576000" algn="just">
              <a:lnSpc>
                <a:spcPct val="120000"/>
              </a:lnSpc>
              <a:spcBef>
                <a:spcPts val="200"/>
              </a:spcBef>
              <a:spcAft>
                <a:spcPts val="200"/>
              </a:spcAft>
              <a:buNone/>
              <a:tabLst>
                <a:tab pos="531813" algn="l"/>
                <a:tab pos="4122738" algn="l"/>
              </a:tabLst>
            </a:pPr>
            <a:r>
              <a:rPr lang="en-US" sz="1300" dirty="0"/>
              <a:t>	</a:t>
            </a:r>
            <a:r>
              <a:rPr lang="en-US" sz="1300" dirty="0" err="1"/>
              <a:t>printf</a:t>
            </a:r>
            <a:r>
              <a:rPr lang="en-US" sz="1300" dirty="0"/>
              <a:t>(“factorial of %d = %</a:t>
            </a:r>
            <a:r>
              <a:rPr lang="en-US" sz="1300" dirty="0" err="1"/>
              <a:t>ld</a:t>
            </a:r>
            <a:r>
              <a:rPr lang="en-US" sz="1300" dirty="0"/>
              <a:t> “, n, fact (n)); </a:t>
            </a:r>
          </a:p>
          <a:p>
            <a:pPr marL="576000" indent="-576000" algn="just">
              <a:lnSpc>
                <a:spcPct val="120000"/>
              </a:lnSpc>
              <a:spcBef>
                <a:spcPts val="200"/>
              </a:spcBef>
              <a:spcAft>
                <a:spcPts val="200"/>
              </a:spcAft>
              <a:buNone/>
              <a:tabLst>
                <a:tab pos="531813" algn="l"/>
                <a:tab pos="4122738" algn="l"/>
              </a:tabLst>
            </a:pPr>
            <a:r>
              <a:rPr lang="en-US" sz="1300" dirty="0"/>
              <a:t>	return 0;</a:t>
            </a:r>
          </a:p>
          <a:p>
            <a:pPr marL="576000" indent="-576000" algn="just">
              <a:lnSpc>
                <a:spcPct val="120000"/>
              </a:lnSpc>
              <a:spcBef>
                <a:spcPts val="200"/>
              </a:spcBef>
              <a:spcAft>
                <a:spcPts val="200"/>
              </a:spcAft>
              <a:buNone/>
              <a:tabLst>
                <a:tab pos="531813" algn="l"/>
                <a:tab pos="4122738" algn="l"/>
              </a:tabLst>
            </a:pPr>
            <a:r>
              <a:rPr lang="en-US" sz="1300" dirty="0"/>
              <a:t>	}</a:t>
            </a:r>
          </a:p>
          <a:p>
            <a:pPr marL="576000" indent="-576000" algn="just">
              <a:lnSpc>
                <a:spcPct val="120000"/>
              </a:lnSpc>
              <a:spcBef>
                <a:spcPts val="200"/>
              </a:spcBef>
              <a:spcAft>
                <a:spcPts val="200"/>
              </a:spcAft>
              <a:buNone/>
              <a:tabLst>
                <a:tab pos="531813" algn="l"/>
                <a:tab pos="4122738" algn="l"/>
              </a:tabLst>
            </a:pPr>
            <a:r>
              <a:rPr lang="en-US" sz="1300" dirty="0"/>
              <a:t>	long </a:t>
            </a:r>
            <a:r>
              <a:rPr lang="en-US" sz="1300" dirty="0" err="1"/>
              <a:t>int</a:t>
            </a:r>
            <a:r>
              <a:rPr lang="en-US" sz="1300" dirty="0"/>
              <a:t> fact (</a:t>
            </a:r>
            <a:r>
              <a:rPr lang="en-US" sz="1300" dirty="0" err="1"/>
              <a:t>int</a:t>
            </a:r>
            <a:r>
              <a:rPr lang="en-US" sz="1300" dirty="0"/>
              <a:t> n)</a:t>
            </a:r>
          </a:p>
          <a:p>
            <a:pPr marL="576000" indent="-576000" algn="just">
              <a:lnSpc>
                <a:spcPct val="120000"/>
              </a:lnSpc>
              <a:spcBef>
                <a:spcPts val="200"/>
              </a:spcBef>
              <a:spcAft>
                <a:spcPts val="200"/>
              </a:spcAft>
              <a:buNone/>
              <a:tabLst>
                <a:tab pos="531813" algn="l"/>
                <a:tab pos="4122738" algn="l"/>
              </a:tabLst>
            </a:pPr>
            <a:r>
              <a:rPr lang="en-US" sz="1300" dirty="0"/>
              <a:t>	{</a:t>
            </a:r>
          </a:p>
          <a:p>
            <a:pPr marL="576000" indent="-576000" algn="just">
              <a:lnSpc>
                <a:spcPct val="120000"/>
              </a:lnSpc>
              <a:spcBef>
                <a:spcPts val="200"/>
              </a:spcBef>
              <a:spcAft>
                <a:spcPts val="200"/>
              </a:spcAft>
              <a:buNone/>
              <a:tabLst>
                <a:tab pos="531813" algn="l"/>
                <a:tab pos="4122738" algn="l"/>
              </a:tabLst>
            </a:pPr>
            <a:r>
              <a:rPr lang="en-US" sz="1300" dirty="0"/>
              <a:t>	if (n != 1)</a:t>
            </a:r>
          </a:p>
          <a:p>
            <a:pPr marL="576000" indent="-576000" algn="just">
              <a:lnSpc>
                <a:spcPct val="120000"/>
              </a:lnSpc>
              <a:spcBef>
                <a:spcPts val="200"/>
              </a:spcBef>
              <a:spcAft>
                <a:spcPts val="200"/>
              </a:spcAft>
              <a:buNone/>
              <a:tabLst>
                <a:tab pos="531813" algn="l"/>
                <a:tab pos="4122738" algn="l"/>
              </a:tabLst>
            </a:pPr>
            <a:r>
              <a:rPr lang="en-US" sz="1300" dirty="0"/>
              <a:t>	return n*fact (n-1)</a:t>
            </a:r>
          </a:p>
          <a:p>
            <a:pPr marL="576000" indent="-576000" algn="just">
              <a:lnSpc>
                <a:spcPct val="120000"/>
              </a:lnSpc>
              <a:spcBef>
                <a:spcPts val="200"/>
              </a:spcBef>
              <a:spcAft>
                <a:spcPts val="200"/>
              </a:spcAft>
              <a:buNone/>
              <a:tabLst>
                <a:tab pos="531813" algn="l"/>
                <a:tab pos="4122738" algn="l"/>
              </a:tabLst>
            </a:pPr>
            <a:r>
              <a:rPr lang="en-US" sz="1300" dirty="0"/>
              <a:t>	else</a:t>
            </a:r>
          </a:p>
          <a:p>
            <a:pPr marL="576000" indent="-576000" algn="just">
              <a:lnSpc>
                <a:spcPct val="120000"/>
              </a:lnSpc>
              <a:spcBef>
                <a:spcPts val="200"/>
              </a:spcBef>
              <a:spcAft>
                <a:spcPts val="200"/>
              </a:spcAft>
              <a:buNone/>
              <a:tabLst>
                <a:tab pos="531813" algn="l"/>
                <a:tab pos="4122738" algn="l"/>
              </a:tabLst>
            </a:pPr>
            <a:r>
              <a:rPr lang="en-US" sz="1300" dirty="0"/>
              <a:t>	return 1;</a:t>
            </a:r>
          </a:p>
          <a:p>
            <a:pPr marL="576000" indent="-576000" algn="just">
              <a:lnSpc>
                <a:spcPct val="120000"/>
              </a:lnSpc>
              <a:spcBef>
                <a:spcPts val="200"/>
              </a:spcBef>
              <a:spcAft>
                <a:spcPts val="200"/>
              </a:spcAft>
              <a:buNone/>
              <a:tabLst>
                <a:tab pos="531813" algn="l"/>
                <a:tab pos="4122738" algn="l"/>
              </a:tabLst>
            </a:pPr>
            <a:r>
              <a:rPr lang="en-US" sz="1300" dirty="0"/>
              <a:t>	}</a:t>
            </a:r>
          </a:p>
          <a:p>
            <a:pPr marL="576000" indent="-576000" algn="just">
              <a:lnSpc>
                <a:spcPct val="120000"/>
              </a:lnSpc>
              <a:spcBef>
                <a:spcPts val="200"/>
              </a:spcBef>
              <a:spcAft>
                <a:spcPts val="200"/>
              </a:spcAft>
              <a:buNone/>
              <a:tabLst>
                <a:tab pos="531813" algn="l"/>
                <a:tab pos="4122738" algn="l"/>
              </a:tabLst>
            </a:pPr>
            <a:r>
              <a:rPr lang="en-US" sz="1300" dirty="0"/>
              <a:t>	(a) Iteration	</a:t>
            </a:r>
            <a:r>
              <a:rPr lang="en-US" sz="1300" dirty="0" smtClean="0"/>
              <a:t>	(</a:t>
            </a:r>
            <a:r>
              <a:rPr lang="en-US" sz="1300" dirty="0"/>
              <a:t>b) Recursion</a:t>
            </a:r>
          </a:p>
          <a:p>
            <a:pPr marL="576000" indent="-576000" algn="just">
              <a:lnSpc>
                <a:spcPct val="120000"/>
              </a:lnSpc>
              <a:spcBef>
                <a:spcPts val="200"/>
              </a:spcBef>
              <a:spcAft>
                <a:spcPts val="200"/>
              </a:spcAft>
              <a:buNone/>
              <a:tabLst>
                <a:tab pos="531813" algn="l"/>
                <a:tab pos="4122738" algn="l"/>
              </a:tabLst>
            </a:pPr>
            <a:r>
              <a:rPr lang="en-US" sz="1300" dirty="0"/>
              <a:t>	(c) Dynamic Programming		(d) Divide and Conquer</a:t>
            </a:r>
          </a:p>
        </p:txBody>
      </p:sp>
    </p:spTree>
    <p:extLst>
      <p:ext uri="{BB962C8B-B14F-4D97-AF65-F5344CB8AC3E}">
        <p14:creationId xmlns:p14="http://schemas.microsoft.com/office/powerpoint/2010/main" xmlns="" val="3126533570"/>
      </p:ext>
    </p:extLst>
  </p:cSld>
  <p:clrMapOvr>
    <a:masterClrMapping/>
  </p:clrMapOvr>
  <p:transition spd="slow">
    <p:fade/>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40.	Which are Incorrect options for array?</a:t>
            </a:r>
          </a:p>
          <a:p>
            <a:pPr marL="576000" indent="-576000" algn="just">
              <a:spcBef>
                <a:spcPts val="500"/>
              </a:spcBef>
              <a:spcAft>
                <a:spcPts val="500"/>
              </a:spcAft>
              <a:buNone/>
              <a:tabLst>
                <a:tab pos="531813" algn="l"/>
              </a:tabLst>
            </a:pPr>
            <a:r>
              <a:rPr lang="en-US" dirty="0"/>
              <a:t>	(a) Same </a:t>
            </a:r>
            <a:r>
              <a:rPr lang="en-US" dirty="0" smtClean="0"/>
              <a:t>type</a:t>
            </a:r>
          </a:p>
          <a:p>
            <a:pPr marL="576000" indent="-576000" algn="just">
              <a:spcBef>
                <a:spcPts val="500"/>
              </a:spcBef>
              <a:spcAft>
                <a:spcPts val="500"/>
              </a:spcAft>
              <a:buNone/>
              <a:tabLst>
                <a:tab pos="531813" algn="l"/>
              </a:tabLst>
            </a:pPr>
            <a:r>
              <a:rPr lang="en-US" dirty="0"/>
              <a:t>	</a:t>
            </a:r>
            <a:r>
              <a:rPr lang="en-US" dirty="0" smtClean="0"/>
              <a:t>(</a:t>
            </a:r>
            <a:r>
              <a:rPr lang="en-US" dirty="0"/>
              <a:t>b) Sequential memory allocation</a:t>
            </a:r>
          </a:p>
          <a:p>
            <a:pPr marL="576000" indent="-576000" algn="just">
              <a:spcBef>
                <a:spcPts val="500"/>
              </a:spcBef>
              <a:spcAft>
                <a:spcPts val="500"/>
              </a:spcAft>
              <a:buNone/>
              <a:tabLst>
                <a:tab pos="531813" algn="l"/>
              </a:tabLst>
            </a:pPr>
            <a:r>
              <a:rPr lang="en-US" dirty="0"/>
              <a:t>	(c) We can change size of array at run </a:t>
            </a:r>
            <a:r>
              <a:rPr lang="en-US" dirty="0" smtClean="0"/>
              <a:t>time</a:t>
            </a:r>
          </a:p>
          <a:p>
            <a:pPr marL="576000" indent="-576000" algn="just">
              <a:spcBef>
                <a:spcPts val="500"/>
              </a:spcBef>
              <a:spcAft>
                <a:spcPts val="500"/>
              </a:spcAft>
              <a:buNone/>
              <a:tabLst>
                <a:tab pos="531813" algn="l"/>
              </a:tabLst>
            </a:pPr>
            <a:r>
              <a:rPr lang="en-US" dirty="0"/>
              <a:t>	(d) Counting items in array is appropriate.</a:t>
            </a:r>
          </a:p>
        </p:txBody>
      </p:sp>
    </p:spTree>
    <p:extLst>
      <p:ext uri="{BB962C8B-B14F-4D97-AF65-F5344CB8AC3E}">
        <p14:creationId xmlns:p14="http://schemas.microsoft.com/office/powerpoint/2010/main" xmlns="" val="3004971728"/>
      </p:ext>
    </p:extLst>
  </p:cSld>
  <p:clrMapOvr>
    <a:masterClrMapping/>
  </p:clrMapOvr>
  <p:transition spd="slow">
    <p:fade/>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41.	Which of the following are not a core of OS?</a:t>
            </a:r>
          </a:p>
          <a:p>
            <a:pPr marL="576000" indent="-576000" algn="just">
              <a:spcBef>
                <a:spcPts val="500"/>
              </a:spcBef>
              <a:spcAft>
                <a:spcPts val="500"/>
              </a:spcAft>
              <a:buNone/>
              <a:tabLst>
                <a:tab pos="531813" algn="l"/>
              </a:tabLst>
            </a:pPr>
            <a:r>
              <a:rPr lang="en-US" dirty="0"/>
              <a:t>	(a) Multi-tasking	</a:t>
            </a:r>
            <a:endParaRPr lang="en-US" dirty="0" smtClean="0"/>
          </a:p>
          <a:p>
            <a:pPr marL="576000" indent="-576000" algn="just">
              <a:spcBef>
                <a:spcPts val="500"/>
              </a:spcBef>
              <a:spcAft>
                <a:spcPts val="500"/>
              </a:spcAft>
              <a:buNone/>
              <a:tabLst>
                <a:tab pos="531813" algn="l"/>
              </a:tabLst>
            </a:pPr>
            <a:r>
              <a:rPr lang="en-US" dirty="0"/>
              <a:t>	(b) Memory management</a:t>
            </a:r>
          </a:p>
          <a:p>
            <a:pPr marL="576000" indent="-576000" algn="just">
              <a:spcBef>
                <a:spcPts val="500"/>
              </a:spcBef>
              <a:spcAft>
                <a:spcPts val="500"/>
              </a:spcAft>
              <a:buNone/>
              <a:tabLst>
                <a:tab pos="531813" algn="l"/>
              </a:tabLst>
            </a:pPr>
            <a:r>
              <a:rPr lang="en-US" dirty="0"/>
              <a:t>	(c) Virus Protection		</a:t>
            </a:r>
            <a:endParaRPr lang="en-US" dirty="0" smtClean="0"/>
          </a:p>
          <a:p>
            <a:pPr marL="576000" indent="-576000" algn="just">
              <a:spcBef>
                <a:spcPts val="500"/>
              </a:spcBef>
              <a:spcAft>
                <a:spcPts val="500"/>
              </a:spcAft>
              <a:buNone/>
              <a:tabLst>
                <a:tab pos="531813" algn="l"/>
              </a:tabLst>
            </a:pPr>
            <a:r>
              <a:rPr lang="en-US" dirty="0"/>
              <a:t>	</a:t>
            </a:r>
            <a:r>
              <a:rPr lang="en-US" dirty="0" smtClean="0"/>
              <a:t>(</a:t>
            </a:r>
            <a:r>
              <a:rPr lang="en-US" dirty="0"/>
              <a:t>d) File management</a:t>
            </a:r>
          </a:p>
        </p:txBody>
      </p:sp>
    </p:spTree>
    <p:extLst>
      <p:ext uri="{BB962C8B-B14F-4D97-AF65-F5344CB8AC3E}">
        <p14:creationId xmlns:p14="http://schemas.microsoft.com/office/powerpoint/2010/main" xmlns="" val="3999898602"/>
      </p:ext>
    </p:extLst>
  </p:cSld>
  <p:clrMapOvr>
    <a:masterClrMapping/>
  </p:clrMapOvr>
  <p:transition spd="slow">
    <p:fade/>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42.	Which of the following statements is not true?</a:t>
            </a:r>
          </a:p>
          <a:p>
            <a:pPr marL="576000" indent="-576000" algn="just">
              <a:spcBef>
                <a:spcPts val="500"/>
              </a:spcBef>
              <a:spcAft>
                <a:spcPts val="500"/>
              </a:spcAft>
              <a:buNone/>
              <a:tabLst>
                <a:tab pos="531813" algn="l"/>
              </a:tabLst>
            </a:pPr>
            <a:r>
              <a:rPr lang="en-US" dirty="0"/>
              <a:t>	(a) DFS linearly grows with depth.</a:t>
            </a:r>
          </a:p>
          <a:p>
            <a:pPr marL="576000" indent="-576000" algn="just">
              <a:spcBef>
                <a:spcPts val="500"/>
              </a:spcBef>
              <a:spcAft>
                <a:spcPts val="500"/>
              </a:spcAft>
              <a:buNone/>
              <a:tabLst>
                <a:tab pos="531813" algn="l"/>
              </a:tabLst>
            </a:pPr>
            <a:r>
              <a:rPr lang="en-US" dirty="0"/>
              <a:t>	(b) BFS always has the shortest path from start state to goal state.</a:t>
            </a:r>
          </a:p>
          <a:p>
            <a:pPr marL="576000" indent="-576000" algn="just">
              <a:spcBef>
                <a:spcPts val="500"/>
              </a:spcBef>
              <a:spcAft>
                <a:spcPts val="500"/>
              </a:spcAft>
              <a:buNone/>
              <a:tabLst>
                <a:tab pos="531813" algn="l"/>
              </a:tabLst>
            </a:pPr>
            <a:r>
              <a:rPr lang="en-US" dirty="0"/>
              <a:t>	(c) DFS uses stack</a:t>
            </a:r>
          </a:p>
          <a:p>
            <a:pPr marL="576000" indent="-576000" algn="just">
              <a:spcBef>
                <a:spcPts val="500"/>
              </a:spcBef>
              <a:spcAft>
                <a:spcPts val="500"/>
              </a:spcAft>
              <a:buNone/>
              <a:tabLst>
                <a:tab pos="531813" algn="l"/>
              </a:tabLst>
            </a:pPr>
            <a:r>
              <a:rPr lang="en-US" dirty="0"/>
              <a:t>	(d) BFS uses queue</a:t>
            </a:r>
          </a:p>
        </p:txBody>
      </p:sp>
    </p:spTree>
    <p:extLst>
      <p:ext uri="{BB962C8B-B14F-4D97-AF65-F5344CB8AC3E}">
        <p14:creationId xmlns:p14="http://schemas.microsoft.com/office/powerpoint/2010/main" xmlns="" val="503764194"/>
      </p:ext>
    </p:extLst>
  </p:cSld>
  <p:clrMapOvr>
    <a:masterClrMapping/>
  </p:clrMapOvr>
  <p:transition spd="slow">
    <p:fad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43.	Given here is a scenario. Consider the graph algorithm and answer the given question.</a:t>
            </a:r>
          </a:p>
          <a:p>
            <a:pPr marL="576000" indent="-576000" algn="just">
              <a:spcBef>
                <a:spcPts val="500"/>
              </a:spcBef>
              <a:spcAft>
                <a:spcPts val="500"/>
              </a:spcAft>
              <a:buNone/>
              <a:tabLst>
                <a:tab pos="531813" algn="l"/>
              </a:tabLst>
            </a:pPr>
            <a:r>
              <a:rPr lang="en-US" dirty="0"/>
              <a:t>	John wants to go to different locations of the city in which he is. He has listed all of them down. However he wants to visit one location before visiting some other location What application of graphs he uses to determine that location?</a:t>
            </a:r>
          </a:p>
          <a:p>
            <a:pPr marL="576000" indent="-576000" algn="just">
              <a:spcBef>
                <a:spcPts val="500"/>
              </a:spcBef>
              <a:spcAft>
                <a:spcPts val="500"/>
              </a:spcAft>
              <a:buNone/>
              <a:tabLst>
                <a:tab pos="531813" algn="l"/>
              </a:tabLst>
            </a:pPr>
            <a:r>
              <a:rPr lang="en-US" dirty="0"/>
              <a:t>	(a) DFS	</a:t>
            </a:r>
            <a:endParaRPr lang="en-US" dirty="0" smtClean="0"/>
          </a:p>
          <a:p>
            <a:pPr marL="576000" indent="-576000" algn="just">
              <a:spcBef>
                <a:spcPts val="500"/>
              </a:spcBef>
              <a:spcAft>
                <a:spcPts val="500"/>
              </a:spcAft>
              <a:buNone/>
              <a:tabLst>
                <a:tab pos="531813" algn="l"/>
              </a:tabLst>
            </a:pPr>
            <a:r>
              <a:rPr lang="en-US" dirty="0"/>
              <a:t>	(b) </a:t>
            </a:r>
            <a:r>
              <a:rPr lang="en-US" dirty="0" err="1"/>
              <a:t>Dijkstra’s</a:t>
            </a:r>
            <a:endParaRPr lang="en-US" dirty="0"/>
          </a:p>
          <a:p>
            <a:pPr marL="576000" indent="-576000" algn="just">
              <a:spcBef>
                <a:spcPts val="500"/>
              </a:spcBef>
              <a:spcAft>
                <a:spcPts val="500"/>
              </a:spcAft>
              <a:buNone/>
              <a:tabLst>
                <a:tab pos="531813" algn="l"/>
              </a:tabLst>
            </a:pPr>
            <a:r>
              <a:rPr lang="en-US" dirty="0"/>
              <a:t>	(c) BFS	</a:t>
            </a:r>
            <a:endParaRPr lang="en-US" dirty="0" smtClean="0"/>
          </a:p>
          <a:p>
            <a:pPr marL="576000" indent="-576000" algn="just">
              <a:spcBef>
                <a:spcPts val="500"/>
              </a:spcBef>
              <a:spcAft>
                <a:spcPts val="500"/>
              </a:spcAft>
              <a:buNone/>
              <a:tabLst>
                <a:tab pos="531813" algn="l"/>
              </a:tabLst>
            </a:pPr>
            <a:r>
              <a:rPr lang="en-US" dirty="0"/>
              <a:t>	(d) Topological Sorting</a:t>
            </a:r>
          </a:p>
        </p:txBody>
      </p:sp>
    </p:spTree>
    <p:extLst>
      <p:ext uri="{BB962C8B-B14F-4D97-AF65-F5344CB8AC3E}">
        <p14:creationId xmlns:p14="http://schemas.microsoft.com/office/powerpoint/2010/main" xmlns="" val="4187114997"/>
      </p:ext>
    </p:extLst>
  </p:cSld>
  <p:clrMapOvr>
    <a:masterClrMapping/>
  </p:clrMapOvr>
  <p:transition spd="slow">
    <p:fad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40000"/>
              </a:lnSpc>
              <a:spcBef>
                <a:spcPts val="500"/>
              </a:spcBef>
              <a:spcAft>
                <a:spcPts val="500"/>
              </a:spcAft>
              <a:buNone/>
              <a:tabLst>
                <a:tab pos="531813" algn="l"/>
              </a:tabLst>
            </a:pPr>
            <a:r>
              <a:rPr lang="en-US" dirty="0"/>
              <a:t>44.	What will be the output?</a:t>
            </a:r>
          </a:p>
          <a:p>
            <a:pPr marL="576000" indent="-576000" algn="just">
              <a:lnSpc>
                <a:spcPct val="140000"/>
              </a:lnSpc>
              <a:spcBef>
                <a:spcPts val="500"/>
              </a:spcBef>
              <a:spcAft>
                <a:spcPts val="500"/>
              </a:spcAft>
              <a:buNone/>
              <a:tabLst>
                <a:tab pos="531813" algn="l"/>
              </a:tabLst>
            </a:pPr>
            <a:r>
              <a:rPr lang="en-US" dirty="0"/>
              <a:t>	public class main {</a:t>
            </a:r>
          </a:p>
          <a:p>
            <a:pPr marL="576000" indent="-576000" algn="just">
              <a:lnSpc>
                <a:spcPct val="140000"/>
              </a:lnSpc>
              <a:spcBef>
                <a:spcPts val="500"/>
              </a:spcBef>
              <a:spcAft>
                <a:spcPts val="500"/>
              </a:spcAft>
              <a:buNone/>
              <a:tabLst>
                <a:tab pos="531813" algn="l"/>
              </a:tabLst>
            </a:pPr>
            <a:r>
              <a:rPr lang="en-US" dirty="0"/>
              <a:t>	{</a:t>
            </a:r>
          </a:p>
          <a:p>
            <a:pPr marL="576000" indent="-576000" algn="just">
              <a:lnSpc>
                <a:spcPct val="140000"/>
              </a:lnSpc>
              <a:spcBef>
                <a:spcPts val="500"/>
              </a:spcBef>
              <a:spcAft>
                <a:spcPts val="500"/>
              </a:spcAft>
              <a:buNone/>
              <a:tabLst>
                <a:tab pos="531813" algn="l"/>
              </a:tabLst>
            </a:pPr>
            <a:r>
              <a:rPr lang="en-US" dirty="0"/>
              <a:t>	</a:t>
            </a:r>
            <a:r>
              <a:rPr lang="en-US" dirty="0" err="1"/>
              <a:t>int</a:t>
            </a:r>
            <a:r>
              <a:rPr lang="en-US" dirty="0"/>
              <a:t> $ = 5;</a:t>
            </a:r>
          </a:p>
          <a:p>
            <a:pPr marL="576000" indent="-576000" algn="just">
              <a:lnSpc>
                <a:spcPct val="140000"/>
              </a:lnSpc>
              <a:spcBef>
                <a:spcPts val="500"/>
              </a:spcBef>
              <a:spcAft>
                <a:spcPts val="500"/>
              </a:spcAft>
              <a:buNone/>
              <a:tabLst>
                <a:tab pos="531813" algn="l"/>
              </a:tabLst>
            </a:pPr>
            <a:r>
              <a:rPr lang="en-US" dirty="0"/>
              <a:t>	}</a:t>
            </a:r>
          </a:p>
          <a:p>
            <a:pPr marL="576000" indent="-576000" algn="just">
              <a:lnSpc>
                <a:spcPct val="140000"/>
              </a:lnSpc>
              <a:spcBef>
                <a:spcPts val="500"/>
              </a:spcBef>
              <a:spcAft>
                <a:spcPts val="500"/>
              </a:spcAft>
              <a:buNone/>
              <a:tabLst>
                <a:tab pos="531813" algn="l"/>
              </a:tabLst>
            </a:pPr>
            <a:r>
              <a:rPr lang="en-US" dirty="0"/>
              <a:t>	}</a:t>
            </a:r>
          </a:p>
          <a:p>
            <a:pPr marL="576000" indent="-576000" algn="just">
              <a:lnSpc>
                <a:spcPct val="140000"/>
              </a:lnSpc>
              <a:spcBef>
                <a:spcPts val="500"/>
              </a:spcBef>
              <a:spcAft>
                <a:spcPts val="500"/>
              </a:spcAft>
              <a:buNone/>
              <a:tabLst>
                <a:tab pos="531813" algn="l"/>
              </a:tabLst>
            </a:pPr>
            <a:r>
              <a:rPr lang="en-US" dirty="0"/>
              <a:t>	(a) Nothing will </a:t>
            </a:r>
            <a:r>
              <a:rPr lang="en-US" dirty="0" smtClean="0"/>
              <a:t>print</a:t>
            </a:r>
          </a:p>
          <a:p>
            <a:pPr marL="576000" indent="-576000" algn="just">
              <a:lnSpc>
                <a:spcPct val="140000"/>
              </a:lnSpc>
              <a:spcBef>
                <a:spcPts val="500"/>
              </a:spcBef>
              <a:spcAft>
                <a:spcPts val="500"/>
              </a:spcAft>
              <a:buNone/>
              <a:tabLst>
                <a:tab pos="531813" algn="l"/>
              </a:tabLst>
            </a:pPr>
            <a:r>
              <a:rPr lang="en-US" dirty="0"/>
              <a:t>	</a:t>
            </a:r>
            <a:r>
              <a:rPr lang="en-US" dirty="0" smtClean="0"/>
              <a:t>(</a:t>
            </a:r>
            <a:r>
              <a:rPr lang="en-US" dirty="0"/>
              <a:t>b) Symbol not found error	</a:t>
            </a:r>
          </a:p>
          <a:p>
            <a:pPr marL="576000" indent="-576000" algn="just">
              <a:lnSpc>
                <a:spcPct val="140000"/>
              </a:lnSpc>
              <a:spcBef>
                <a:spcPts val="500"/>
              </a:spcBef>
              <a:spcAft>
                <a:spcPts val="500"/>
              </a:spcAft>
              <a:buNone/>
              <a:tabLst>
                <a:tab pos="531813" algn="l"/>
              </a:tabLst>
            </a:pPr>
            <a:r>
              <a:rPr lang="en-US" dirty="0"/>
              <a:t>	(c) Runtime error	</a:t>
            </a:r>
            <a:endParaRPr lang="en-US" dirty="0" smtClean="0"/>
          </a:p>
          <a:p>
            <a:pPr marL="576000" indent="-576000" algn="just">
              <a:lnSpc>
                <a:spcPct val="140000"/>
              </a:lnSpc>
              <a:spcBef>
                <a:spcPts val="500"/>
              </a:spcBef>
              <a:spcAft>
                <a:spcPts val="500"/>
              </a:spcAft>
              <a:buNone/>
              <a:tabLst>
                <a:tab pos="531813" algn="l"/>
              </a:tabLst>
            </a:pPr>
            <a:r>
              <a:rPr lang="en-US" dirty="0"/>
              <a:t>	(d) Compile error</a:t>
            </a:r>
          </a:p>
        </p:txBody>
      </p:sp>
    </p:spTree>
    <p:extLst>
      <p:ext uri="{BB962C8B-B14F-4D97-AF65-F5344CB8AC3E}">
        <p14:creationId xmlns:p14="http://schemas.microsoft.com/office/powerpoint/2010/main" xmlns="" val="48018326"/>
      </p:ext>
    </p:extLst>
  </p:cSld>
  <p:clrMapOvr>
    <a:masterClrMapping/>
  </p:clrMapOvr>
  <p:transition spd="slow">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4114800" cy="5616624"/>
          </a:xfrm>
        </p:spPr>
        <p:txBody>
          <a:bodyPr>
            <a:noAutofit/>
          </a:bodyPr>
          <a:lstStyle/>
          <a:p>
            <a:pPr marL="576000" indent="-576000" algn="just">
              <a:lnSpc>
                <a:spcPct val="140000"/>
              </a:lnSpc>
              <a:spcBef>
                <a:spcPts val="500"/>
              </a:spcBef>
              <a:spcAft>
                <a:spcPts val="500"/>
              </a:spcAft>
              <a:buAutoNum type="arabicPeriod" startAt="45"/>
              <a:tabLst>
                <a:tab pos="531813" algn="l"/>
              </a:tabLst>
            </a:pPr>
            <a:r>
              <a:rPr lang="en-US" sz="1800" dirty="0" smtClean="0"/>
              <a:t>What </a:t>
            </a:r>
            <a:r>
              <a:rPr lang="en-US" sz="1800" dirty="0"/>
              <a:t>will be printed if the below sample code is executed</a:t>
            </a:r>
            <a:r>
              <a:rPr lang="en-US" sz="1800" dirty="0" smtClean="0"/>
              <a:t>?</a:t>
            </a:r>
          </a:p>
          <a:p>
            <a:pPr marL="576000" indent="-576000" algn="just">
              <a:lnSpc>
                <a:spcPct val="140000"/>
              </a:lnSpc>
              <a:spcBef>
                <a:spcPts val="500"/>
              </a:spcBef>
              <a:spcAft>
                <a:spcPts val="500"/>
              </a:spcAft>
              <a:buNone/>
              <a:tabLst>
                <a:tab pos="531813" algn="l"/>
              </a:tabLst>
            </a:pPr>
            <a:r>
              <a:rPr lang="en-US" sz="1800" dirty="0" smtClean="0"/>
              <a:t> </a:t>
            </a:r>
            <a:r>
              <a:rPr lang="en-US" sz="1800" dirty="0"/>
              <a:t>Enter your answer only as </a:t>
            </a:r>
            <a:r>
              <a:rPr lang="en-US" sz="1800" dirty="0" smtClean="0"/>
              <a:t>a numeral.</a:t>
            </a:r>
            <a:endParaRPr lang="en-US" sz="1800" dirty="0"/>
          </a:p>
          <a:p>
            <a:pPr marL="576000" indent="-576000" algn="just">
              <a:lnSpc>
                <a:spcPct val="140000"/>
              </a:lnSpc>
              <a:spcBef>
                <a:spcPts val="500"/>
              </a:spcBef>
              <a:spcAft>
                <a:spcPts val="500"/>
              </a:spcAft>
              <a:buNone/>
              <a:tabLst>
                <a:tab pos="531813" algn="l"/>
              </a:tabLst>
            </a:pPr>
            <a:r>
              <a:rPr lang="en-US" sz="1800" dirty="0"/>
              <a:t>	class main</a:t>
            </a:r>
          </a:p>
          <a:p>
            <a:pPr marL="576000" indent="-576000" algn="just">
              <a:lnSpc>
                <a:spcPct val="140000"/>
              </a:lnSpc>
              <a:spcBef>
                <a:spcPts val="500"/>
              </a:spcBef>
              <a:spcAft>
                <a:spcPts val="500"/>
              </a:spcAft>
              <a:buNone/>
              <a:tabLst>
                <a:tab pos="531813" algn="l"/>
              </a:tabLst>
            </a:pPr>
            <a:r>
              <a:rPr lang="en-US" sz="1800" dirty="0"/>
              <a:t>	{</a:t>
            </a:r>
          </a:p>
          <a:p>
            <a:pPr marL="576000" indent="-576000" algn="just">
              <a:lnSpc>
                <a:spcPct val="140000"/>
              </a:lnSpc>
              <a:spcBef>
                <a:spcPts val="500"/>
              </a:spcBef>
              <a:spcAft>
                <a:spcPts val="500"/>
              </a:spcAft>
              <a:buNone/>
              <a:tabLst>
                <a:tab pos="531813" algn="l"/>
              </a:tabLst>
            </a:pPr>
            <a:r>
              <a:rPr lang="en-US" sz="1800" dirty="0"/>
              <a:t>	public static void main(string </a:t>
            </a:r>
            <a:r>
              <a:rPr lang="en-US" sz="1800" dirty="0" err="1"/>
              <a:t>args</a:t>
            </a:r>
            <a:r>
              <a:rPr lang="en-US" sz="1800" dirty="0"/>
              <a:t>[]}</a:t>
            </a:r>
          </a:p>
          <a:p>
            <a:pPr marL="576000" indent="-576000" algn="just">
              <a:lnSpc>
                <a:spcPct val="140000"/>
              </a:lnSpc>
              <a:spcBef>
                <a:spcPts val="500"/>
              </a:spcBef>
              <a:spcAft>
                <a:spcPts val="500"/>
              </a:spcAft>
              <a:buNone/>
              <a:tabLst>
                <a:tab pos="531813" algn="l"/>
              </a:tabLst>
            </a:pPr>
            <a:r>
              <a:rPr lang="en-US" sz="1800" dirty="0"/>
              <a:t>	{</a:t>
            </a:r>
          </a:p>
          <a:p>
            <a:pPr marL="576000" indent="-576000" algn="just">
              <a:lnSpc>
                <a:spcPct val="140000"/>
              </a:lnSpc>
              <a:spcBef>
                <a:spcPts val="500"/>
              </a:spcBef>
              <a:spcAft>
                <a:spcPts val="500"/>
              </a:spcAft>
              <a:buNone/>
              <a:tabLst>
                <a:tab pos="531813" algn="l"/>
              </a:tabLst>
            </a:pPr>
            <a:r>
              <a:rPr lang="en-US" sz="1800" dirty="0"/>
              <a:t>	</a:t>
            </a:r>
            <a:r>
              <a:rPr lang="en-US" sz="1800" dirty="0" err="1"/>
              <a:t>int</a:t>
            </a:r>
            <a:r>
              <a:rPr lang="en-US" sz="1800" dirty="0"/>
              <a:t> </a:t>
            </a:r>
            <a:r>
              <a:rPr lang="en-US" sz="1800" dirty="0" err="1"/>
              <a:t>i,j,x</a:t>
            </a:r>
            <a:r>
              <a:rPr lang="en-US" sz="1800" dirty="0"/>
              <a:t>=0;</a:t>
            </a:r>
          </a:p>
          <a:p>
            <a:pPr marL="576000" indent="-576000" algn="just">
              <a:lnSpc>
                <a:spcPct val="140000"/>
              </a:lnSpc>
              <a:spcBef>
                <a:spcPts val="500"/>
              </a:spcBef>
              <a:spcAft>
                <a:spcPts val="500"/>
              </a:spcAft>
              <a:buNone/>
              <a:tabLst>
                <a:tab pos="531813" algn="l"/>
              </a:tabLst>
            </a:pPr>
            <a:r>
              <a:rPr lang="en-US" sz="1800" dirty="0"/>
              <a:t>	for(i=0;i&lt;5;i</a:t>
            </a:r>
            <a:r>
              <a:rPr lang="en-US" sz="1800" dirty="0" smtClean="0"/>
              <a:t>++)</a:t>
            </a:r>
            <a:endParaRPr lang="en-US" sz="1800" dirty="0"/>
          </a:p>
        </p:txBody>
      </p:sp>
      <p:sp>
        <p:nvSpPr>
          <p:cNvPr id="3" name="Content Placeholder 1"/>
          <p:cNvSpPr txBox="1">
            <a:spLocks/>
          </p:cNvSpPr>
          <p:nvPr/>
        </p:nvSpPr>
        <p:spPr bwMode="auto">
          <a:xfrm>
            <a:off x="4572000" y="914400"/>
            <a:ext cx="4114800" cy="5616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6000" indent="-576000" algn="just">
              <a:lnSpc>
                <a:spcPct val="140000"/>
              </a:lnSpc>
              <a:spcBef>
                <a:spcPts val="500"/>
              </a:spcBef>
              <a:spcAft>
                <a:spcPts val="500"/>
              </a:spcAft>
              <a:buFont typeface="Arial" pitchFamily="34" charset="0"/>
              <a:buNone/>
              <a:tabLst>
                <a:tab pos="531813" algn="l"/>
              </a:tabLst>
            </a:pPr>
            <a:r>
              <a:rPr lang="en-US" sz="1800" dirty="0" smtClean="0"/>
              <a:t>	for(j=0;j&lt;5;j++){</a:t>
            </a:r>
          </a:p>
          <a:p>
            <a:pPr marL="576000" indent="-576000" algn="just">
              <a:lnSpc>
                <a:spcPct val="140000"/>
              </a:lnSpc>
              <a:spcBef>
                <a:spcPts val="500"/>
              </a:spcBef>
              <a:spcAft>
                <a:spcPts val="500"/>
              </a:spcAft>
              <a:buFont typeface="Arial" pitchFamily="34" charset="0"/>
              <a:buNone/>
              <a:tabLst>
                <a:tab pos="531813" algn="l"/>
              </a:tabLst>
            </a:pPr>
            <a:r>
              <a:rPr lang="en-US" sz="1800" dirty="0" smtClean="0"/>
              <a:t>	x=(i+j-1);</a:t>
            </a:r>
          </a:p>
          <a:p>
            <a:pPr marL="576000" indent="-576000" algn="just">
              <a:lnSpc>
                <a:spcPct val="140000"/>
              </a:lnSpc>
              <a:spcBef>
                <a:spcPts val="500"/>
              </a:spcBef>
              <a:spcAft>
                <a:spcPts val="500"/>
              </a:spcAft>
              <a:buFont typeface="Arial" pitchFamily="34" charset="0"/>
              <a:buNone/>
              <a:tabLst>
                <a:tab pos="531813" algn="l"/>
              </a:tabLst>
            </a:pPr>
            <a:r>
              <a:rPr lang="en-US" sz="1800" dirty="0" smtClean="0"/>
              <a:t>	</a:t>
            </a:r>
            <a:r>
              <a:rPr lang="en-US" sz="1800" dirty="0" err="1" smtClean="0"/>
              <a:t>System.out.print</a:t>
            </a:r>
            <a:r>
              <a:rPr lang="en-US" sz="1800" dirty="0" smtClean="0"/>
              <a:t>(x);</a:t>
            </a:r>
          </a:p>
          <a:p>
            <a:pPr marL="576000" indent="-576000" algn="just">
              <a:lnSpc>
                <a:spcPct val="140000"/>
              </a:lnSpc>
              <a:spcBef>
                <a:spcPts val="500"/>
              </a:spcBef>
              <a:spcAft>
                <a:spcPts val="500"/>
              </a:spcAft>
              <a:buFont typeface="Arial" pitchFamily="34" charset="0"/>
              <a:buNone/>
              <a:tabLst>
                <a:tab pos="531813" algn="l"/>
              </a:tabLst>
            </a:pPr>
            <a:r>
              <a:rPr lang="en-US" sz="1800" dirty="0" smtClean="0"/>
              <a:t>	break;</a:t>
            </a:r>
          </a:p>
          <a:p>
            <a:pPr marL="576000" indent="-576000" algn="just">
              <a:lnSpc>
                <a:spcPct val="140000"/>
              </a:lnSpc>
              <a:spcBef>
                <a:spcPts val="500"/>
              </a:spcBef>
              <a:spcAft>
                <a:spcPts val="500"/>
              </a:spcAft>
              <a:buFont typeface="Arial" pitchFamily="34" charset="0"/>
              <a:buNone/>
              <a:tabLst>
                <a:tab pos="531813" algn="l"/>
              </a:tabLst>
            </a:pPr>
            <a:r>
              <a:rPr lang="en-US" sz="1800" dirty="0" smtClean="0"/>
              <a:t>	}</a:t>
            </a:r>
          </a:p>
          <a:p>
            <a:pPr marL="576000" indent="-576000" algn="just">
              <a:lnSpc>
                <a:spcPct val="140000"/>
              </a:lnSpc>
              <a:spcBef>
                <a:spcPts val="500"/>
              </a:spcBef>
              <a:spcAft>
                <a:spcPts val="500"/>
              </a:spcAft>
              <a:buFont typeface="Arial" pitchFamily="34" charset="0"/>
              <a:buNone/>
              <a:tabLst>
                <a:tab pos="531813" algn="l"/>
              </a:tabLst>
            </a:pPr>
            <a:r>
              <a:rPr lang="en-US" sz="1800" dirty="0" smtClean="0"/>
              <a:t>	}</a:t>
            </a:r>
          </a:p>
          <a:p>
            <a:pPr marL="576000" indent="-576000" algn="just">
              <a:lnSpc>
                <a:spcPct val="140000"/>
              </a:lnSpc>
              <a:spcBef>
                <a:spcPts val="500"/>
              </a:spcBef>
              <a:spcAft>
                <a:spcPts val="500"/>
              </a:spcAft>
              <a:buFont typeface="Arial" pitchFamily="34" charset="0"/>
              <a:buNone/>
              <a:tabLst>
                <a:tab pos="531813" algn="l"/>
              </a:tabLst>
            </a:pPr>
            <a:r>
              <a:rPr lang="en-US" sz="1800" dirty="0" smtClean="0"/>
              <a:t>	</a:t>
            </a:r>
            <a:r>
              <a:rPr lang="en-US" sz="1800" dirty="0" err="1" smtClean="0"/>
              <a:t>System.out.print</a:t>
            </a:r>
            <a:r>
              <a:rPr lang="en-US" sz="1800" dirty="0" smtClean="0"/>
              <a:t>(x);</a:t>
            </a:r>
          </a:p>
          <a:p>
            <a:pPr marL="576000" indent="-576000" algn="just">
              <a:lnSpc>
                <a:spcPct val="140000"/>
              </a:lnSpc>
              <a:spcBef>
                <a:spcPts val="500"/>
              </a:spcBef>
              <a:spcAft>
                <a:spcPts val="500"/>
              </a:spcAft>
              <a:buFont typeface="Arial" pitchFamily="34" charset="0"/>
              <a:buNone/>
              <a:tabLst>
                <a:tab pos="531813" algn="l"/>
              </a:tabLst>
            </a:pPr>
            <a:r>
              <a:rPr lang="en-US" sz="1800" dirty="0" smtClean="0"/>
              <a:t>	}</a:t>
            </a:r>
            <a:endParaRPr lang="en-US" sz="1800" dirty="0"/>
          </a:p>
        </p:txBody>
      </p:sp>
    </p:spTree>
    <p:extLst>
      <p:ext uri="{BB962C8B-B14F-4D97-AF65-F5344CB8AC3E}">
        <p14:creationId xmlns:p14="http://schemas.microsoft.com/office/powerpoint/2010/main" xmlns="" val="1219817525"/>
      </p:ext>
    </p:extLst>
  </p:cSld>
  <p:clrMapOvr>
    <a:masterClrMapping/>
  </p:clrMapOvr>
  <p:transition spd="slow">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46.	Which among the following is a server - based paradigm?</a:t>
            </a:r>
          </a:p>
          <a:p>
            <a:pPr marL="576000" indent="-576000" algn="just">
              <a:spcBef>
                <a:spcPts val="500"/>
              </a:spcBef>
              <a:spcAft>
                <a:spcPts val="500"/>
              </a:spcAft>
              <a:buNone/>
              <a:tabLst>
                <a:tab pos="531813" algn="l"/>
              </a:tabLst>
            </a:pPr>
            <a:r>
              <a:rPr lang="en-US" dirty="0"/>
              <a:t>	(a) Request for information	</a:t>
            </a:r>
            <a:endParaRPr lang="en-US" dirty="0" smtClean="0"/>
          </a:p>
          <a:p>
            <a:pPr marL="576000" indent="-576000" algn="just">
              <a:spcBef>
                <a:spcPts val="500"/>
              </a:spcBef>
              <a:spcAft>
                <a:spcPts val="500"/>
              </a:spcAft>
              <a:buNone/>
              <a:tabLst>
                <a:tab pos="531813" algn="l"/>
              </a:tabLst>
            </a:pPr>
            <a:r>
              <a:rPr lang="en-US" dirty="0"/>
              <a:t>	</a:t>
            </a:r>
            <a:r>
              <a:rPr lang="en-US" dirty="0" smtClean="0"/>
              <a:t>(</a:t>
            </a:r>
            <a:r>
              <a:rPr lang="en-US" dirty="0"/>
              <a:t>b) Cloud computing</a:t>
            </a:r>
          </a:p>
          <a:p>
            <a:pPr marL="576000" indent="-576000" algn="just">
              <a:spcBef>
                <a:spcPts val="500"/>
              </a:spcBef>
              <a:spcAft>
                <a:spcPts val="500"/>
              </a:spcAft>
              <a:buNone/>
              <a:tabLst>
                <a:tab pos="531813" algn="l"/>
              </a:tabLst>
            </a:pPr>
            <a:r>
              <a:rPr lang="en-US" dirty="0"/>
              <a:t>	(c) Total Cost of </a:t>
            </a:r>
            <a:r>
              <a:rPr lang="en-US" dirty="0" smtClean="0"/>
              <a:t>Ownership</a:t>
            </a:r>
          </a:p>
          <a:p>
            <a:pPr marL="576000" indent="-576000" algn="just">
              <a:spcBef>
                <a:spcPts val="500"/>
              </a:spcBef>
              <a:spcAft>
                <a:spcPts val="500"/>
              </a:spcAft>
              <a:buNone/>
              <a:tabLst>
                <a:tab pos="531813" algn="l"/>
              </a:tabLst>
            </a:pPr>
            <a:r>
              <a:rPr lang="en-US" dirty="0"/>
              <a:t>	(d) Data Validation Routine</a:t>
            </a:r>
          </a:p>
        </p:txBody>
      </p:sp>
    </p:spTree>
    <p:extLst>
      <p:ext uri="{BB962C8B-B14F-4D97-AF65-F5344CB8AC3E}">
        <p14:creationId xmlns:p14="http://schemas.microsoft.com/office/powerpoint/2010/main" xmlns="" val="1797973914"/>
      </p:ext>
    </p:extLst>
  </p:cSld>
  <p:clrMapOvr>
    <a:masterClrMapping/>
  </p:clrMapOvr>
  <p:transition spd="slow">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a:t>47.	There are two integer numbers X and Y that are between 0 to 25. User stores the value under a 5 bit number. How many minimum bits are required to store the result of the below expression?</a:t>
            </a:r>
          </a:p>
          <a:p>
            <a:pPr marL="576000" indent="-576000" algn="just">
              <a:spcBef>
                <a:spcPts val="500"/>
              </a:spcBef>
              <a:spcAft>
                <a:spcPts val="500"/>
              </a:spcAft>
              <a:buNone/>
              <a:tabLst>
                <a:tab pos="531813" algn="l"/>
              </a:tabLst>
            </a:pPr>
            <a:r>
              <a:rPr lang="en-US" dirty="0"/>
              <a:t>	Res=3*(X-Y)</a:t>
            </a:r>
          </a:p>
          <a:p>
            <a:pPr marL="576000" indent="-576000" algn="just">
              <a:spcBef>
                <a:spcPts val="500"/>
              </a:spcBef>
              <a:spcAft>
                <a:spcPts val="500"/>
              </a:spcAft>
              <a:buNone/>
              <a:tabLst>
                <a:tab pos="531813" algn="l"/>
              </a:tabLst>
            </a:pPr>
            <a:r>
              <a:rPr lang="en-US" dirty="0"/>
              <a:t>	(a) </a:t>
            </a:r>
            <a:r>
              <a:rPr lang="en-US" dirty="0" smtClean="0"/>
              <a:t>8</a:t>
            </a:r>
          </a:p>
          <a:p>
            <a:pPr marL="576000" indent="-576000" algn="just">
              <a:spcBef>
                <a:spcPts val="500"/>
              </a:spcBef>
              <a:spcAft>
                <a:spcPts val="500"/>
              </a:spcAft>
              <a:buNone/>
              <a:tabLst>
                <a:tab pos="531813" algn="l"/>
              </a:tabLst>
            </a:pPr>
            <a:r>
              <a:rPr lang="en-US" dirty="0"/>
              <a:t>	(b) 5	</a:t>
            </a:r>
            <a:endParaRPr lang="en-US" dirty="0" smtClean="0"/>
          </a:p>
          <a:p>
            <a:pPr marL="576000" indent="-576000" algn="just">
              <a:spcBef>
                <a:spcPts val="500"/>
              </a:spcBef>
              <a:spcAft>
                <a:spcPts val="500"/>
              </a:spcAft>
              <a:buNone/>
              <a:tabLst>
                <a:tab pos="531813" algn="l"/>
              </a:tabLst>
            </a:pPr>
            <a:r>
              <a:rPr lang="en-US" dirty="0"/>
              <a:t>	</a:t>
            </a:r>
            <a:r>
              <a:rPr lang="en-US" dirty="0" smtClean="0"/>
              <a:t>(</a:t>
            </a:r>
            <a:r>
              <a:rPr lang="en-US" dirty="0"/>
              <a:t>c) </a:t>
            </a:r>
            <a:r>
              <a:rPr lang="en-US" dirty="0" smtClean="0"/>
              <a:t>7</a:t>
            </a:r>
          </a:p>
          <a:p>
            <a:pPr marL="576000" indent="-576000" algn="just">
              <a:spcBef>
                <a:spcPts val="500"/>
              </a:spcBef>
              <a:spcAft>
                <a:spcPts val="500"/>
              </a:spcAft>
              <a:buNone/>
              <a:tabLst>
                <a:tab pos="531813" algn="l"/>
              </a:tabLst>
            </a:pPr>
            <a:r>
              <a:rPr lang="en-US" dirty="0"/>
              <a:t>	(d) 8</a:t>
            </a:r>
          </a:p>
        </p:txBody>
      </p:sp>
    </p:spTree>
    <p:extLst>
      <p:ext uri="{BB962C8B-B14F-4D97-AF65-F5344CB8AC3E}">
        <p14:creationId xmlns:p14="http://schemas.microsoft.com/office/powerpoint/2010/main" xmlns="" val="2747035308"/>
      </p:ext>
    </p:extLst>
  </p:cSld>
  <p:clrMapOvr>
    <a:masterClrMapping/>
  </p:clrMapOvr>
  <p:transition spd="slow">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08720"/>
            <a:ext cx="8218488" cy="5501058"/>
          </a:xfrm>
          <a:prstGeom prst="rect">
            <a:avLst/>
          </a:prstGeom>
        </p:spPr>
        <p:txBody>
          <a:bodyPr wrap="square">
            <a:spAutoFit/>
          </a:bodyPr>
          <a:lstStyle/>
          <a:p>
            <a:pPr marL="468000" indent="-468000" algn="just">
              <a:lnSpc>
                <a:spcPct val="118000"/>
              </a:lnSpc>
              <a:spcBef>
                <a:spcPts val="300"/>
              </a:spcBef>
              <a:spcAft>
                <a:spcPts val="300"/>
              </a:spcAft>
            </a:pPr>
            <a:r>
              <a:rPr lang="en-IN" sz="1900" dirty="0" smtClean="0"/>
              <a:t>3.</a:t>
            </a:r>
            <a:r>
              <a:rPr lang="en-IN" sz="1900" dirty="0"/>
              <a:t>	What will be the output of following program?</a:t>
            </a:r>
          </a:p>
          <a:p>
            <a:pPr marL="468000" indent="-468000" algn="just">
              <a:lnSpc>
                <a:spcPct val="118000"/>
              </a:lnSpc>
              <a:spcBef>
                <a:spcPts val="300"/>
              </a:spcBef>
              <a:spcAft>
                <a:spcPts val="300"/>
              </a:spcAft>
            </a:pPr>
            <a:r>
              <a:rPr lang="en-IN" sz="1900" dirty="0"/>
              <a:t>	public class Main</a:t>
            </a:r>
          </a:p>
          <a:p>
            <a:pPr marL="468000" indent="-468000" algn="just">
              <a:lnSpc>
                <a:spcPct val="118000"/>
              </a:lnSpc>
              <a:spcBef>
                <a:spcPts val="300"/>
              </a:spcBef>
              <a:spcAft>
                <a:spcPts val="300"/>
              </a:spcAft>
            </a:pPr>
            <a:r>
              <a:rPr lang="en-IN" sz="1900" dirty="0"/>
              <a:t>	{</a:t>
            </a:r>
          </a:p>
          <a:p>
            <a:pPr marL="468000" indent="-468000" algn="just">
              <a:lnSpc>
                <a:spcPct val="118000"/>
              </a:lnSpc>
              <a:spcBef>
                <a:spcPts val="300"/>
              </a:spcBef>
              <a:spcAft>
                <a:spcPts val="300"/>
              </a:spcAft>
            </a:pPr>
            <a:r>
              <a:rPr lang="en-IN" sz="1900" dirty="0"/>
              <a:t>	public static void main (String </a:t>
            </a:r>
            <a:r>
              <a:rPr lang="en-IN" sz="1900" dirty="0" err="1"/>
              <a:t>args</a:t>
            </a:r>
            <a:r>
              <a:rPr lang="en-IN" sz="1900" dirty="0"/>
              <a:t>[])</a:t>
            </a:r>
          </a:p>
          <a:p>
            <a:pPr marL="468000" indent="-468000" algn="just">
              <a:lnSpc>
                <a:spcPct val="118000"/>
              </a:lnSpc>
              <a:spcBef>
                <a:spcPts val="300"/>
              </a:spcBef>
              <a:spcAft>
                <a:spcPts val="300"/>
              </a:spcAft>
            </a:pPr>
            <a:r>
              <a:rPr lang="en-IN" sz="1900" dirty="0"/>
              <a:t>	{</a:t>
            </a:r>
          </a:p>
          <a:p>
            <a:pPr marL="468000" indent="-468000" algn="just">
              <a:lnSpc>
                <a:spcPct val="118000"/>
              </a:lnSpc>
              <a:spcBef>
                <a:spcPts val="300"/>
              </a:spcBef>
              <a:spcAft>
                <a:spcPts val="300"/>
              </a:spcAft>
            </a:pPr>
            <a:r>
              <a:rPr lang="en-IN" sz="1900" dirty="0"/>
              <a:t>	</a:t>
            </a:r>
            <a:r>
              <a:rPr lang="en-IN" sz="1900" dirty="0" smtClean="0"/>
              <a:t> </a:t>
            </a:r>
            <a:r>
              <a:rPr lang="en-IN" sz="1900" dirty="0" err="1" smtClean="0"/>
              <a:t>int</a:t>
            </a:r>
            <a:r>
              <a:rPr lang="en-IN" sz="1900" dirty="0" smtClean="0"/>
              <a:t> </a:t>
            </a:r>
            <a:r>
              <a:rPr lang="en-IN" sz="1900" dirty="0" err="1" smtClean="0"/>
              <a:t>i</a:t>
            </a:r>
            <a:r>
              <a:rPr lang="en-IN" sz="1900" dirty="0" smtClean="0"/>
              <a:t>=1, j=1;	</a:t>
            </a:r>
          </a:p>
          <a:p>
            <a:pPr marL="468000" indent="-468000" algn="just">
              <a:lnSpc>
                <a:spcPct val="118000"/>
              </a:lnSpc>
              <a:spcBef>
                <a:spcPts val="300"/>
              </a:spcBef>
              <a:spcAft>
                <a:spcPts val="300"/>
              </a:spcAft>
            </a:pPr>
            <a:r>
              <a:rPr lang="en-IN" sz="1900" dirty="0" smtClean="0"/>
              <a:t>	for(;j&lt;=</a:t>
            </a:r>
            <a:r>
              <a:rPr lang="en-IN" sz="1900" dirty="0" err="1" smtClean="0"/>
              <a:t>i</a:t>
            </a:r>
            <a:r>
              <a:rPr lang="en-IN" sz="1900" dirty="0" smtClean="0"/>
              <a:t>; </a:t>
            </a:r>
            <a:r>
              <a:rPr lang="en-IN" sz="1900" dirty="0" err="1" smtClean="0"/>
              <a:t>System.out.println</a:t>
            </a:r>
            <a:r>
              <a:rPr lang="en-IN" sz="1900" dirty="0" smtClean="0"/>
              <a:t>(</a:t>
            </a:r>
            <a:r>
              <a:rPr lang="en-IN" sz="1900" dirty="0" err="1" smtClean="0"/>
              <a:t>i</a:t>
            </a:r>
            <a:r>
              <a:rPr lang="en-IN" sz="1900" dirty="0" smtClean="0"/>
              <a:t>+"–"+j++));</a:t>
            </a:r>
          </a:p>
          <a:p>
            <a:pPr marL="468000" indent="-468000" algn="just">
              <a:lnSpc>
                <a:spcPct val="118000"/>
              </a:lnSpc>
              <a:spcBef>
                <a:spcPts val="300"/>
              </a:spcBef>
              <a:spcAft>
                <a:spcPts val="300"/>
              </a:spcAft>
            </a:pPr>
            <a:r>
              <a:rPr lang="en-IN" sz="1900" dirty="0"/>
              <a:t>	}</a:t>
            </a:r>
          </a:p>
          <a:p>
            <a:pPr marL="468000" indent="-468000" algn="just">
              <a:lnSpc>
                <a:spcPct val="118000"/>
              </a:lnSpc>
              <a:spcBef>
                <a:spcPts val="300"/>
              </a:spcBef>
              <a:spcAft>
                <a:spcPts val="300"/>
              </a:spcAft>
            </a:pPr>
            <a:r>
              <a:rPr lang="en-IN" sz="1900" dirty="0"/>
              <a:t>	</a:t>
            </a:r>
            <a:r>
              <a:rPr lang="en-IN" sz="1900" dirty="0" smtClean="0"/>
              <a:t>}</a:t>
            </a:r>
          </a:p>
          <a:p>
            <a:pPr marL="468000" indent="-468000" algn="just">
              <a:lnSpc>
                <a:spcPct val="118000"/>
              </a:lnSpc>
              <a:spcBef>
                <a:spcPts val="300"/>
              </a:spcBef>
              <a:spcAft>
                <a:spcPts val="300"/>
              </a:spcAft>
            </a:pPr>
            <a:endParaRPr lang="en-IN" sz="1900" dirty="0"/>
          </a:p>
          <a:p>
            <a:pPr marL="468000" indent="-468000" algn="just">
              <a:lnSpc>
                <a:spcPct val="118000"/>
              </a:lnSpc>
              <a:spcBef>
                <a:spcPts val="300"/>
              </a:spcBef>
              <a:spcAft>
                <a:spcPts val="300"/>
              </a:spcAft>
            </a:pPr>
            <a:r>
              <a:rPr lang="en-IN" sz="1900" dirty="0"/>
              <a:t>	Type your output here:</a:t>
            </a:r>
          </a:p>
          <a:p>
            <a:pPr marL="468000" indent="-468000" algn="just">
              <a:lnSpc>
                <a:spcPct val="118000"/>
              </a:lnSpc>
              <a:spcBef>
                <a:spcPts val="300"/>
              </a:spcBef>
              <a:spcAft>
                <a:spcPts val="300"/>
              </a:spcAft>
            </a:pPr>
            <a:endParaRPr lang="en-US" sz="1900" dirty="0" smtClean="0"/>
          </a:p>
          <a:p>
            <a:pPr marL="468000" indent="-468000" algn="just">
              <a:lnSpc>
                <a:spcPct val="118000"/>
              </a:lnSpc>
              <a:spcBef>
                <a:spcPts val="300"/>
              </a:spcBef>
              <a:spcAft>
                <a:spcPts val="300"/>
              </a:spcAft>
            </a:pPr>
            <a:endParaRPr lang="en-IN" sz="1900" dirty="0"/>
          </a:p>
        </p:txBody>
      </p:sp>
    </p:spTree>
    <p:extLst>
      <p:ext uri="{BB962C8B-B14F-4D97-AF65-F5344CB8AC3E}">
        <p14:creationId xmlns:p14="http://schemas.microsoft.com/office/powerpoint/2010/main" xmlns="" val="3531863424"/>
      </p:ext>
    </p:extLst>
  </p:cSld>
  <p:clrMapOvr>
    <a:masterClrMapping/>
  </p:clrMapOvr>
  <p:transition spd="slow">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40000"/>
              </a:lnSpc>
              <a:spcBef>
                <a:spcPts val="500"/>
              </a:spcBef>
              <a:spcAft>
                <a:spcPts val="500"/>
              </a:spcAft>
              <a:buNone/>
              <a:tabLst>
                <a:tab pos="531813" algn="l"/>
              </a:tabLst>
            </a:pPr>
            <a:r>
              <a:rPr lang="en-US" dirty="0"/>
              <a:t>48.	Find Prefix and suffix for the below infix problem statement:</a:t>
            </a:r>
          </a:p>
          <a:p>
            <a:pPr marL="576000" indent="-576000" algn="just">
              <a:lnSpc>
                <a:spcPct val="140000"/>
              </a:lnSpc>
              <a:spcBef>
                <a:spcPts val="500"/>
              </a:spcBef>
              <a:spcAft>
                <a:spcPts val="500"/>
              </a:spcAft>
              <a:buNone/>
              <a:tabLst>
                <a:tab pos="531813" algn="l"/>
              </a:tabLst>
            </a:pPr>
            <a:r>
              <a:rPr lang="en-US" dirty="0"/>
              <a:t>	Infix Expression : 11 +20/5*(20-15)^6^5</a:t>
            </a:r>
          </a:p>
          <a:p>
            <a:pPr marL="576000" indent="-576000" algn="just">
              <a:lnSpc>
                <a:spcPct val="140000"/>
              </a:lnSpc>
              <a:spcBef>
                <a:spcPts val="500"/>
              </a:spcBef>
              <a:spcAft>
                <a:spcPts val="500"/>
              </a:spcAft>
              <a:buNone/>
              <a:tabLst>
                <a:tab pos="531813" algn="l"/>
              </a:tabLst>
            </a:pPr>
            <a:r>
              <a:rPr lang="en-US" dirty="0" smtClean="0"/>
              <a:t>	(</a:t>
            </a:r>
            <a:r>
              <a:rPr lang="en-US" dirty="0"/>
              <a:t>a)	Prefix Expression: 11 20 15 20 5 - ^^*6 5/+</a:t>
            </a:r>
          </a:p>
          <a:p>
            <a:pPr marL="576000" indent="-576000" algn="just">
              <a:lnSpc>
                <a:spcPct val="140000"/>
              </a:lnSpc>
              <a:spcBef>
                <a:spcPts val="500"/>
              </a:spcBef>
              <a:spcAft>
                <a:spcPts val="500"/>
              </a:spcAft>
              <a:buNone/>
              <a:tabLst>
                <a:tab pos="531813" algn="l"/>
              </a:tabLst>
            </a:pPr>
            <a:r>
              <a:rPr lang="en-US" dirty="0"/>
              <a:t>		</a:t>
            </a:r>
            <a:r>
              <a:rPr lang="en-US" dirty="0" smtClean="0"/>
              <a:t>	Postfix </a:t>
            </a:r>
            <a:r>
              <a:rPr lang="en-US" dirty="0"/>
              <a:t>Expression: +20/11*5-20^^15 6 5</a:t>
            </a:r>
          </a:p>
          <a:p>
            <a:pPr marL="576000" indent="-576000" algn="just">
              <a:lnSpc>
                <a:spcPct val="140000"/>
              </a:lnSpc>
              <a:spcBef>
                <a:spcPts val="500"/>
              </a:spcBef>
              <a:spcAft>
                <a:spcPts val="500"/>
              </a:spcAft>
              <a:buNone/>
              <a:tabLst>
                <a:tab pos="531813" algn="l"/>
              </a:tabLst>
            </a:pPr>
            <a:r>
              <a:rPr lang="en-US" dirty="0" smtClean="0"/>
              <a:t>	(</a:t>
            </a:r>
            <a:r>
              <a:rPr lang="en-US" dirty="0"/>
              <a:t>b)	Prefix Expression: 11 20 5 20 15-6 5^^*/+</a:t>
            </a:r>
          </a:p>
          <a:p>
            <a:pPr marL="576000" indent="-576000" algn="just">
              <a:lnSpc>
                <a:spcPct val="140000"/>
              </a:lnSpc>
              <a:spcBef>
                <a:spcPts val="500"/>
              </a:spcBef>
              <a:spcAft>
                <a:spcPts val="500"/>
              </a:spcAft>
              <a:buNone/>
              <a:tabLst>
                <a:tab pos="531813" algn="l"/>
              </a:tabLst>
            </a:pPr>
            <a:r>
              <a:rPr lang="en-US" dirty="0"/>
              <a:t>	</a:t>
            </a:r>
            <a:r>
              <a:rPr lang="en-US" dirty="0" smtClean="0"/>
              <a:t>	</a:t>
            </a:r>
            <a:r>
              <a:rPr lang="en-US" dirty="0"/>
              <a:t>	Postfix Expression: +11/20 *5^^ -20 15 6 5</a:t>
            </a:r>
          </a:p>
          <a:p>
            <a:pPr marL="576000" indent="-576000" algn="just">
              <a:lnSpc>
                <a:spcPct val="140000"/>
              </a:lnSpc>
              <a:spcBef>
                <a:spcPts val="500"/>
              </a:spcBef>
              <a:spcAft>
                <a:spcPts val="500"/>
              </a:spcAft>
              <a:buNone/>
              <a:tabLst>
                <a:tab pos="531813" algn="l"/>
              </a:tabLst>
            </a:pPr>
            <a:r>
              <a:rPr lang="en-US" dirty="0" smtClean="0"/>
              <a:t>	(</a:t>
            </a:r>
            <a:r>
              <a:rPr lang="en-US" dirty="0"/>
              <a:t>c)	Prefix Expression: 11 20 5 20 15 - ^^^/+6 5</a:t>
            </a:r>
          </a:p>
          <a:p>
            <a:pPr marL="576000" indent="-576000" algn="just">
              <a:lnSpc>
                <a:spcPct val="140000"/>
              </a:lnSpc>
              <a:spcBef>
                <a:spcPts val="500"/>
              </a:spcBef>
              <a:spcAft>
                <a:spcPts val="500"/>
              </a:spcAft>
              <a:buNone/>
              <a:tabLst>
                <a:tab pos="531813" algn="l"/>
              </a:tabLst>
            </a:pPr>
            <a:r>
              <a:rPr lang="en-US" dirty="0"/>
              <a:t>	</a:t>
            </a:r>
            <a:r>
              <a:rPr lang="en-US" dirty="0" smtClean="0"/>
              <a:t>	</a:t>
            </a:r>
            <a:r>
              <a:rPr lang="en-US" dirty="0"/>
              <a:t>	Postfix Expression: +11/^^-20*5 20 15 6 5</a:t>
            </a:r>
          </a:p>
          <a:p>
            <a:pPr marL="576000" indent="-576000" algn="just">
              <a:lnSpc>
                <a:spcPct val="140000"/>
              </a:lnSpc>
              <a:spcBef>
                <a:spcPts val="500"/>
              </a:spcBef>
              <a:spcAft>
                <a:spcPts val="500"/>
              </a:spcAft>
              <a:buNone/>
              <a:tabLst>
                <a:tab pos="531813" algn="l"/>
              </a:tabLst>
            </a:pPr>
            <a:r>
              <a:rPr lang="en-US" dirty="0" smtClean="0"/>
              <a:t>	(</a:t>
            </a:r>
            <a:r>
              <a:rPr lang="en-US" dirty="0"/>
              <a:t>d)	Prefix Expression: +11/20*5^^-20 15 6 5</a:t>
            </a:r>
          </a:p>
          <a:p>
            <a:pPr marL="576000" indent="-576000" algn="just">
              <a:lnSpc>
                <a:spcPct val="140000"/>
              </a:lnSpc>
              <a:spcBef>
                <a:spcPts val="500"/>
              </a:spcBef>
              <a:spcAft>
                <a:spcPts val="500"/>
              </a:spcAft>
              <a:buNone/>
              <a:tabLst>
                <a:tab pos="531813" algn="l"/>
              </a:tabLst>
            </a:pPr>
            <a:r>
              <a:rPr lang="en-US" dirty="0"/>
              <a:t>	</a:t>
            </a:r>
            <a:r>
              <a:rPr lang="en-US" dirty="0" smtClean="0"/>
              <a:t>	</a:t>
            </a:r>
            <a:r>
              <a:rPr lang="en-US" dirty="0"/>
              <a:t>	Postfix Expression : 11 20 5 20 15 -6 5^^/+</a:t>
            </a:r>
          </a:p>
        </p:txBody>
      </p:sp>
    </p:spTree>
    <p:extLst>
      <p:ext uri="{BB962C8B-B14F-4D97-AF65-F5344CB8AC3E}">
        <p14:creationId xmlns:p14="http://schemas.microsoft.com/office/powerpoint/2010/main" xmlns="" val="1807978429"/>
      </p:ext>
    </p:extLst>
  </p:cSld>
  <p:clrMapOvr>
    <a:masterClrMapping/>
  </p:clrMapOvr>
  <p:transition spd="slow">
    <p:fad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40000"/>
              </a:lnSpc>
              <a:spcBef>
                <a:spcPts val="500"/>
              </a:spcBef>
              <a:spcAft>
                <a:spcPts val="500"/>
              </a:spcAft>
              <a:buNone/>
              <a:tabLst>
                <a:tab pos="531813" algn="l"/>
              </a:tabLst>
            </a:pPr>
            <a:r>
              <a:rPr lang="en-US" dirty="0"/>
              <a:t>49.	Write the name of a library of functions which is used to perform arithmetic operations on </a:t>
            </a:r>
            <a:r>
              <a:rPr lang="en-US" dirty="0" err="1"/>
              <a:t>BigInteger</a:t>
            </a:r>
            <a:r>
              <a:rPr lang="en-US" dirty="0"/>
              <a:t> and </a:t>
            </a:r>
            <a:r>
              <a:rPr lang="en-US" dirty="0" err="1"/>
              <a:t>BigDecimal</a:t>
            </a:r>
            <a:r>
              <a:rPr lang="en-US" dirty="0"/>
              <a:t>.</a:t>
            </a:r>
          </a:p>
        </p:txBody>
      </p:sp>
    </p:spTree>
    <p:extLst>
      <p:ext uri="{BB962C8B-B14F-4D97-AF65-F5344CB8AC3E}">
        <p14:creationId xmlns:p14="http://schemas.microsoft.com/office/powerpoint/2010/main" xmlns="" val="1006141599"/>
      </p:ext>
    </p:extLst>
  </p:cSld>
  <p:clrMapOvr>
    <a:masterClrMapping/>
  </p:clrMapOvr>
  <p:transition spd="slow">
    <p:fad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40000"/>
              </a:lnSpc>
              <a:spcBef>
                <a:spcPts val="500"/>
              </a:spcBef>
              <a:spcAft>
                <a:spcPts val="500"/>
              </a:spcAft>
              <a:buNone/>
              <a:tabLst>
                <a:tab pos="531813" algn="l"/>
              </a:tabLst>
            </a:pPr>
            <a:r>
              <a:rPr lang="en-US" dirty="0"/>
              <a:t>50.	When we declare constant pointer to integer, we CANNOT change:</a:t>
            </a:r>
          </a:p>
          <a:p>
            <a:pPr marL="576000" indent="-576000" algn="just">
              <a:lnSpc>
                <a:spcPct val="140000"/>
              </a:lnSpc>
              <a:spcBef>
                <a:spcPts val="500"/>
              </a:spcBef>
              <a:spcAft>
                <a:spcPts val="500"/>
              </a:spcAft>
              <a:buNone/>
              <a:tabLst>
                <a:tab pos="531813" algn="l"/>
              </a:tabLst>
            </a:pPr>
            <a:r>
              <a:rPr lang="en-US" dirty="0"/>
              <a:t>	(a) address in pointer variable</a:t>
            </a:r>
          </a:p>
          <a:p>
            <a:pPr marL="576000" indent="-576000" algn="just">
              <a:lnSpc>
                <a:spcPct val="140000"/>
              </a:lnSpc>
              <a:spcBef>
                <a:spcPts val="500"/>
              </a:spcBef>
              <a:spcAft>
                <a:spcPts val="500"/>
              </a:spcAft>
              <a:buNone/>
              <a:tabLst>
                <a:tab pos="531813" algn="l"/>
              </a:tabLst>
            </a:pPr>
            <a:r>
              <a:rPr lang="en-US" dirty="0"/>
              <a:t>	(b) changes are not permitted</a:t>
            </a:r>
          </a:p>
          <a:p>
            <a:pPr marL="576000" indent="-576000" algn="just">
              <a:lnSpc>
                <a:spcPct val="140000"/>
              </a:lnSpc>
              <a:spcBef>
                <a:spcPts val="500"/>
              </a:spcBef>
              <a:spcAft>
                <a:spcPts val="500"/>
              </a:spcAft>
              <a:buNone/>
              <a:tabLst>
                <a:tab pos="531813" algn="l"/>
              </a:tabLst>
            </a:pPr>
            <a:r>
              <a:rPr lang="en-US" dirty="0"/>
              <a:t>	(c) either address in pointer variable or value at that address</a:t>
            </a:r>
          </a:p>
          <a:p>
            <a:pPr marL="576000" indent="-576000" algn="just">
              <a:lnSpc>
                <a:spcPct val="140000"/>
              </a:lnSpc>
              <a:spcBef>
                <a:spcPts val="500"/>
              </a:spcBef>
              <a:spcAft>
                <a:spcPts val="500"/>
              </a:spcAft>
              <a:buNone/>
              <a:tabLst>
                <a:tab pos="531813" algn="l"/>
              </a:tabLst>
            </a:pPr>
            <a:r>
              <a:rPr lang="en-US" dirty="0"/>
              <a:t>	(d) Value pointed by the pointer</a:t>
            </a:r>
          </a:p>
        </p:txBody>
      </p:sp>
    </p:spTree>
    <p:extLst>
      <p:ext uri="{BB962C8B-B14F-4D97-AF65-F5344CB8AC3E}">
        <p14:creationId xmlns:p14="http://schemas.microsoft.com/office/powerpoint/2010/main" xmlns="" val="3706770792"/>
      </p:ext>
    </p:extLst>
  </p:cSld>
  <p:clrMapOvr>
    <a:masterClrMapping/>
  </p:clrMapOvr>
  <p:transition spd="slow">
    <p:fad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40000"/>
              </a:lnSpc>
              <a:spcBef>
                <a:spcPts val="500"/>
              </a:spcBef>
              <a:spcAft>
                <a:spcPts val="500"/>
              </a:spcAft>
              <a:buNone/>
              <a:tabLst>
                <a:tab pos="531813" algn="l"/>
              </a:tabLst>
            </a:pPr>
            <a:r>
              <a:rPr lang="en-US" dirty="0"/>
              <a:t>51.	Which among the following is a server-based paradigm?</a:t>
            </a:r>
          </a:p>
          <a:p>
            <a:pPr marL="576000" indent="-576000" algn="just">
              <a:lnSpc>
                <a:spcPct val="140000"/>
              </a:lnSpc>
              <a:spcBef>
                <a:spcPts val="500"/>
              </a:spcBef>
              <a:spcAft>
                <a:spcPts val="500"/>
              </a:spcAft>
              <a:buNone/>
              <a:tabLst>
                <a:tab pos="531813" algn="l"/>
              </a:tabLst>
            </a:pPr>
            <a:r>
              <a:rPr lang="en-US" dirty="0"/>
              <a:t>	(a) Request for Information(RFI)	</a:t>
            </a:r>
            <a:endParaRPr lang="en-US" dirty="0" smtClean="0"/>
          </a:p>
          <a:p>
            <a:pPr marL="576000" indent="-576000" algn="just">
              <a:lnSpc>
                <a:spcPct val="140000"/>
              </a:lnSpc>
              <a:spcBef>
                <a:spcPts val="500"/>
              </a:spcBef>
              <a:spcAft>
                <a:spcPts val="500"/>
              </a:spcAft>
              <a:buNone/>
              <a:tabLst>
                <a:tab pos="531813" algn="l"/>
              </a:tabLst>
            </a:pPr>
            <a:r>
              <a:rPr lang="en-US" dirty="0"/>
              <a:t>	</a:t>
            </a:r>
            <a:r>
              <a:rPr lang="en-US" dirty="0" smtClean="0"/>
              <a:t>(</a:t>
            </a:r>
            <a:r>
              <a:rPr lang="en-US" dirty="0"/>
              <a:t>b) Cloud Computing</a:t>
            </a:r>
          </a:p>
          <a:p>
            <a:pPr marL="576000" indent="-576000" algn="just">
              <a:lnSpc>
                <a:spcPct val="140000"/>
              </a:lnSpc>
              <a:spcBef>
                <a:spcPts val="500"/>
              </a:spcBef>
              <a:spcAft>
                <a:spcPts val="500"/>
              </a:spcAft>
              <a:buNone/>
              <a:tabLst>
                <a:tab pos="531813" algn="l"/>
              </a:tabLst>
            </a:pPr>
            <a:r>
              <a:rPr lang="en-US" dirty="0"/>
              <a:t>	(c) Total Cost Of Ownership(TCO</a:t>
            </a:r>
            <a:r>
              <a:rPr lang="en-US" dirty="0" smtClean="0"/>
              <a:t>)</a:t>
            </a:r>
          </a:p>
          <a:p>
            <a:pPr marL="576000" indent="-576000" algn="just">
              <a:lnSpc>
                <a:spcPct val="140000"/>
              </a:lnSpc>
              <a:spcBef>
                <a:spcPts val="500"/>
              </a:spcBef>
              <a:spcAft>
                <a:spcPts val="500"/>
              </a:spcAft>
              <a:buNone/>
              <a:tabLst>
                <a:tab pos="531813" algn="l"/>
              </a:tabLst>
            </a:pPr>
            <a:r>
              <a:rPr lang="en-US" dirty="0"/>
              <a:t>	(d) Data Validation Routine</a:t>
            </a:r>
          </a:p>
        </p:txBody>
      </p:sp>
    </p:spTree>
    <p:extLst>
      <p:ext uri="{BB962C8B-B14F-4D97-AF65-F5344CB8AC3E}">
        <p14:creationId xmlns:p14="http://schemas.microsoft.com/office/powerpoint/2010/main" xmlns="" val="264287742"/>
      </p:ext>
    </p:extLst>
  </p:cSld>
  <p:clrMapOvr>
    <a:masterClrMapping/>
  </p:clrMapOvr>
  <p:transition spd="slow">
    <p:fad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smtClean="0"/>
              <a:t>52.</a:t>
            </a:r>
            <a:r>
              <a:rPr lang="en-US" dirty="0"/>
              <a:t>	Which argument is passed to </a:t>
            </a:r>
            <a:r>
              <a:rPr lang="en-US" dirty="0" err="1"/>
              <a:t>fflush</a:t>
            </a:r>
            <a:r>
              <a:rPr lang="en-US" dirty="0"/>
              <a:t>()?</a:t>
            </a:r>
          </a:p>
          <a:p>
            <a:pPr marL="576000" indent="-576000" algn="just">
              <a:spcBef>
                <a:spcPts val="500"/>
              </a:spcBef>
              <a:spcAft>
                <a:spcPts val="500"/>
              </a:spcAft>
              <a:buNone/>
              <a:tabLst>
                <a:tab pos="531813" algn="l"/>
              </a:tabLst>
            </a:pPr>
            <a:r>
              <a:rPr lang="en-US" dirty="0"/>
              <a:t>	(a) no </a:t>
            </a:r>
            <a:r>
              <a:rPr lang="en-US" dirty="0" smtClean="0"/>
              <a:t>parameters</a:t>
            </a:r>
          </a:p>
          <a:p>
            <a:pPr marL="576000" indent="-576000" algn="just">
              <a:spcBef>
                <a:spcPts val="500"/>
              </a:spcBef>
              <a:spcAft>
                <a:spcPts val="500"/>
              </a:spcAft>
              <a:buNone/>
              <a:tabLst>
                <a:tab pos="531813" algn="l"/>
              </a:tabLst>
            </a:pPr>
            <a:r>
              <a:rPr lang="en-US" dirty="0"/>
              <a:t>	(b) </a:t>
            </a:r>
            <a:r>
              <a:rPr lang="en-US" dirty="0" err="1" smtClean="0"/>
              <a:t>stdin</a:t>
            </a:r>
            <a:endParaRPr lang="en-US" dirty="0" smtClean="0"/>
          </a:p>
          <a:p>
            <a:pPr marL="576000" indent="-576000" algn="just">
              <a:spcBef>
                <a:spcPts val="500"/>
              </a:spcBef>
              <a:spcAft>
                <a:spcPts val="500"/>
              </a:spcAft>
              <a:buNone/>
              <a:tabLst>
                <a:tab pos="531813" algn="l"/>
              </a:tabLst>
            </a:pPr>
            <a:r>
              <a:rPr lang="en-US" dirty="0"/>
              <a:t>	(c) </a:t>
            </a:r>
            <a:r>
              <a:rPr lang="en-US" dirty="0" err="1" smtClean="0"/>
              <a:t>stdout</a:t>
            </a:r>
            <a:endParaRPr lang="en-US" dirty="0" smtClean="0"/>
          </a:p>
          <a:p>
            <a:pPr marL="576000" indent="-576000" algn="just">
              <a:spcBef>
                <a:spcPts val="500"/>
              </a:spcBef>
              <a:spcAft>
                <a:spcPts val="500"/>
              </a:spcAft>
              <a:buNone/>
              <a:tabLst>
                <a:tab pos="531813" algn="l"/>
              </a:tabLst>
            </a:pPr>
            <a:r>
              <a:rPr lang="en-US" dirty="0"/>
              <a:t>	</a:t>
            </a:r>
            <a:r>
              <a:rPr lang="en-US" dirty="0" smtClean="0"/>
              <a:t>(d</a:t>
            </a:r>
            <a:r>
              <a:rPr lang="en-US" dirty="0"/>
              <a:t>) </a:t>
            </a:r>
            <a:r>
              <a:rPr lang="en-US" dirty="0" err="1"/>
              <a:t>stderr</a:t>
            </a:r>
            <a:endParaRPr lang="en-US" dirty="0"/>
          </a:p>
          <a:p>
            <a:pPr marL="576000" indent="-576000" algn="just">
              <a:lnSpc>
                <a:spcPct val="118000"/>
              </a:lnSpc>
              <a:spcBef>
                <a:spcPts val="100"/>
              </a:spcBef>
              <a:spcAft>
                <a:spcPts val="100"/>
              </a:spcAft>
              <a:buNone/>
              <a:tabLst>
                <a:tab pos="531813" algn="l"/>
              </a:tabLst>
            </a:pPr>
            <a:endParaRPr lang="en-US" sz="1300" dirty="0"/>
          </a:p>
          <a:p>
            <a:pPr marL="576000" indent="-576000" algn="just">
              <a:lnSpc>
                <a:spcPct val="118000"/>
              </a:lnSpc>
              <a:spcBef>
                <a:spcPts val="100"/>
              </a:spcBef>
              <a:spcAft>
                <a:spcPts val="100"/>
              </a:spcAft>
              <a:buNone/>
              <a:tabLst>
                <a:tab pos="531813" algn="l"/>
              </a:tabLst>
            </a:pPr>
            <a:endParaRPr lang="en-US" sz="1300" dirty="0"/>
          </a:p>
          <a:p>
            <a:pPr marL="576000" indent="-576000" algn="just">
              <a:lnSpc>
                <a:spcPct val="118000"/>
              </a:lnSpc>
              <a:spcBef>
                <a:spcPts val="100"/>
              </a:spcBef>
              <a:spcAft>
                <a:spcPts val="100"/>
              </a:spcAft>
              <a:buNone/>
              <a:tabLst>
                <a:tab pos="531813" algn="l"/>
              </a:tabLst>
            </a:pPr>
            <a:endParaRPr lang="en-US" sz="1300" dirty="0"/>
          </a:p>
        </p:txBody>
      </p:sp>
    </p:spTree>
    <p:extLst>
      <p:ext uri="{BB962C8B-B14F-4D97-AF65-F5344CB8AC3E}">
        <p14:creationId xmlns:p14="http://schemas.microsoft.com/office/powerpoint/2010/main" xmlns="" val="1134897085"/>
      </p:ext>
    </p:extLst>
  </p:cSld>
  <p:clrMapOvr>
    <a:masterClrMapping/>
  </p:clrMapOvr>
  <p:transition spd="slow">
    <p:fad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30000"/>
              </a:lnSpc>
              <a:spcBef>
                <a:spcPts val="500"/>
              </a:spcBef>
              <a:spcAft>
                <a:spcPts val="500"/>
              </a:spcAft>
              <a:buNone/>
              <a:tabLst>
                <a:tab pos="531813" algn="l"/>
              </a:tabLst>
            </a:pPr>
            <a:r>
              <a:rPr lang="en-US" sz="1700" dirty="0" smtClean="0"/>
              <a:t>53.</a:t>
            </a:r>
            <a:r>
              <a:rPr lang="en-US" sz="1700" dirty="0"/>
              <a:t>	What will be the output for the below? Enter your answer only as Numeral</a:t>
            </a:r>
          </a:p>
          <a:p>
            <a:pPr marL="576000" indent="-576000" algn="just">
              <a:lnSpc>
                <a:spcPct val="130000"/>
              </a:lnSpc>
              <a:spcBef>
                <a:spcPts val="500"/>
              </a:spcBef>
              <a:spcAft>
                <a:spcPts val="500"/>
              </a:spcAft>
              <a:buNone/>
              <a:tabLst>
                <a:tab pos="531813" algn="l"/>
              </a:tabLst>
            </a:pPr>
            <a:r>
              <a:rPr lang="en-US" sz="1700" dirty="0"/>
              <a:t>	public Class Main</a:t>
            </a:r>
          </a:p>
          <a:p>
            <a:pPr marL="576000" indent="-576000" algn="just">
              <a:lnSpc>
                <a:spcPct val="130000"/>
              </a:lnSpc>
              <a:spcBef>
                <a:spcPts val="500"/>
              </a:spcBef>
              <a:spcAft>
                <a:spcPts val="500"/>
              </a:spcAft>
              <a:buNone/>
              <a:tabLst>
                <a:tab pos="531813" algn="l"/>
              </a:tabLst>
            </a:pPr>
            <a:r>
              <a:rPr lang="en-US" sz="1700" dirty="0"/>
              <a:t>	{</a:t>
            </a:r>
          </a:p>
          <a:p>
            <a:pPr marL="576000" indent="-576000" algn="just">
              <a:lnSpc>
                <a:spcPct val="130000"/>
              </a:lnSpc>
              <a:spcBef>
                <a:spcPts val="500"/>
              </a:spcBef>
              <a:spcAft>
                <a:spcPts val="500"/>
              </a:spcAft>
              <a:buNone/>
              <a:tabLst>
                <a:tab pos="531813" algn="l"/>
              </a:tabLst>
            </a:pPr>
            <a:r>
              <a:rPr lang="en-US" sz="1700" dirty="0"/>
              <a:t>	public static void main(string[])</a:t>
            </a:r>
          </a:p>
          <a:p>
            <a:pPr marL="576000" indent="-576000" algn="just">
              <a:lnSpc>
                <a:spcPct val="130000"/>
              </a:lnSpc>
              <a:spcBef>
                <a:spcPts val="500"/>
              </a:spcBef>
              <a:spcAft>
                <a:spcPts val="500"/>
              </a:spcAft>
              <a:buNone/>
              <a:tabLst>
                <a:tab pos="531813" algn="l"/>
              </a:tabLst>
            </a:pPr>
            <a:r>
              <a:rPr lang="en-US" sz="1700" dirty="0"/>
              <a:t>	{</a:t>
            </a:r>
          </a:p>
          <a:p>
            <a:pPr marL="576000" indent="-576000" algn="just">
              <a:lnSpc>
                <a:spcPct val="130000"/>
              </a:lnSpc>
              <a:spcBef>
                <a:spcPts val="500"/>
              </a:spcBef>
              <a:spcAft>
                <a:spcPts val="500"/>
              </a:spcAft>
              <a:buNone/>
              <a:tabLst>
                <a:tab pos="531813" algn="l"/>
              </a:tabLst>
            </a:pPr>
            <a:r>
              <a:rPr lang="en-US" sz="1700" dirty="0"/>
              <a:t>	</a:t>
            </a:r>
            <a:r>
              <a:rPr lang="en-US" sz="1700" dirty="0" err="1"/>
              <a:t>int</a:t>
            </a:r>
            <a:r>
              <a:rPr lang="en-US" sz="1700" dirty="0"/>
              <a:t> x=1/2;</a:t>
            </a:r>
          </a:p>
          <a:p>
            <a:pPr marL="576000" indent="-576000" algn="just">
              <a:lnSpc>
                <a:spcPct val="130000"/>
              </a:lnSpc>
              <a:spcBef>
                <a:spcPts val="500"/>
              </a:spcBef>
              <a:spcAft>
                <a:spcPts val="500"/>
              </a:spcAft>
              <a:buNone/>
              <a:tabLst>
                <a:tab pos="531813" algn="l"/>
              </a:tabLst>
            </a:pPr>
            <a:r>
              <a:rPr lang="en-US" sz="1700" dirty="0"/>
              <a:t>	if(x==0.5)</a:t>
            </a:r>
          </a:p>
          <a:p>
            <a:pPr marL="576000" indent="-576000" algn="just">
              <a:lnSpc>
                <a:spcPct val="130000"/>
              </a:lnSpc>
              <a:spcBef>
                <a:spcPts val="500"/>
              </a:spcBef>
              <a:spcAft>
                <a:spcPts val="500"/>
              </a:spcAft>
              <a:buNone/>
              <a:tabLst>
                <a:tab pos="531813" algn="l"/>
              </a:tabLst>
            </a:pPr>
            <a:r>
              <a:rPr lang="en-US" sz="1700" dirty="0"/>
              <a:t>	</a:t>
            </a:r>
            <a:r>
              <a:rPr lang="en-US" sz="1700" dirty="0" err="1"/>
              <a:t>System.out.println</a:t>
            </a:r>
            <a:r>
              <a:rPr lang="en-US" sz="1700" dirty="0"/>
              <a:t>(x+1);</a:t>
            </a:r>
          </a:p>
          <a:p>
            <a:pPr marL="576000" indent="-576000" algn="just">
              <a:lnSpc>
                <a:spcPct val="130000"/>
              </a:lnSpc>
              <a:spcBef>
                <a:spcPts val="500"/>
              </a:spcBef>
              <a:spcAft>
                <a:spcPts val="500"/>
              </a:spcAft>
              <a:buNone/>
              <a:tabLst>
                <a:tab pos="531813" algn="l"/>
              </a:tabLst>
            </a:pPr>
            <a:r>
              <a:rPr lang="en-US" sz="1700" dirty="0"/>
              <a:t>	else</a:t>
            </a:r>
          </a:p>
          <a:p>
            <a:pPr marL="576000" indent="-576000" algn="just">
              <a:lnSpc>
                <a:spcPct val="130000"/>
              </a:lnSpc>
              <a:spcBef>
                <a:spcPts val="500"/>
              </a:spcBef>
              <a:spcAft>
                <a:spcPts val="500"/>
              </a:spcAft>
              <a:buNone/>
              <a:tabLst>
                <a:tab pos="531813" algn="l"/>
              </a:tabLst>
            </a:pPr>
            <a:r>
              <a:rPr lang="en-US" sz="1700" dirty="0"/>
              <a:t>	</a:t>
            </a:r>
            <a:r>
              <a:rPr lang="en-US" sz="1700" dirty="0" err="1"/>
              <a:t>System.out.println</a:t>
            </a:r>
            <a:r>
              <a:rPr lang="en-US" sz="1700" dirty="0"/>
              <a:t>(x*2);</a:t>
            </a:r>
          </a:p>
          <a:p>
            <a:pPr marL="576000" indent="-576000" algn="just">
              <a:lnSpc>
                <a:spcPct val="130000"/>
              </a:lnSpc>
              <a:spcBef>
                <a:spcPts val="500"/>
              </a:spcBef>
              <a:spcAft>
                <a:spcPts val="500"/>
              </a:spcAft>
              <a:buNone/>
              <a:tabLst>
                <a:tab pos="531813" algn="l"/>
              </a:tabLst>
            </a:pPr>
            <a:r>
              <a:rPr lang="en-US" sz="1700" dirty="0"/>
              <a:t>	}</a:t>
            </a:r>
          </a:p>
          <a:p>
            <a:pPr marL="576000" indent="-576000" algn="just">
              <a:lnSpc>
                <a:spcPct val="130000"/>
              </a:lnSpc>
              <a:spcBef>
                <a:spcPts val="500"/>
              </a:spcBef>
              <a:spcAft>
                <a:spcPts val="500"/>
              </a:spcAft>
              <a:buNone/>
              <a:tabLst>
                <a:tab pos="531813" algn="l"/>
              </a:tabLst>
            </a:pPr>
            <a:r>
              <a:rPr lang="en-US" sz="1700" dirty="0"/>
              <a:t>	}</a:t>
            </a:r>
          </a:p>
          <a:p>
            <a:pPr marL="576000" indent="-576000" algn="just">
              <a:lnSpc>
                <a:spcPct val="118000"/>
              </a:lnSpc>
              <a:spcBef>
                <a:spcPts val="100"/>
              </a:spcBef>
              <a:spcAft>
                <a:spcPts val="100"/>
              </a:spcAft>
              <a:buNone/>
              <a:tabLst>
                <a:tab pos="531813" algn="l"/>
              </a:tabLst>
            </a:pPr>
            <a:endParaRPr lang="en-US" sz="1300" dirty="0"/>
          </a:p>
          <a:p>
            <a:pPr marL="576000" indent="-576000" algn="just">
              <a:lnSpc>
                <a:spcPct val="118000"/>
              </a:lnSpc>
              <a:spcBef>
                <a:spcPts val="100"/>
              </a:spcBef>
              <a:spcAft>
                <a:spcPts val="100"/>
              </a:spcAft>
              <a:buNone/>
              <a:tabLst>
                <a:tab pos="531813" algn="l"/>
              </a:tabLst>
            </a:pPr>
            <a:endParaRPr lang="en-US" sz="1300" dirty="0"/>
          </a:p>
        </p:txBody>
      </p:sp>
    </p:spTree>
    <p:extLst>
      <p:ext uri="{BB962C8B-B14F-4D97-AF65-F5344CB8AC3E}">
        <p14:creationId xmlns:p14="http://schemas.microsoft.com/office/powerpoint/2010/main" xmlns="" val="3283242803"/>
      </p:ext>
    </p:extLst>
  </p:cSld>
  <p:clrMapOvr>
    <a:masterClrMapping/>
  </p:clrMapOvr>
  <p:transition spd="slow">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smtClean="0"/>
              <a:t>54.</a:t>
            </a:r>
            <a:r>
              <a:rPr lang="en-US" dirty="0"/>
              <a:t>	What is the name of the method that examines a particular data entity and </a:t>
            </a:r>
            <a:r>
              <a:rPr lang="en-US" dirty="0" smtClean="0"/>
              <a:t>determines and What </a:t>
            </a:r>
            <a:r>
              <a:rPr lang="en-US" dirty="0"/>
              <a:t>data elements need to be associated?</a:t>
            </a:r>
          </a:p>
          <a:p>
            <a:pPr marL="576000" indent="-576000" algn="just">
              <a:spcBef>
                <a:spcPts val="500"/>
              </a:spcBef>
              <a:spcAft>
                <a:spcPts val="500"/>
              </a:spcAft>
              <a:buNone/>
              <a:tabLst>
                <a:tab pos="531813" algn="l"/>
              </a:tabLst>
            </a:pPr>
            <a:r>
              <a:rPr lang="en-US" dirty="0"/>
              <a:t>	(a) Entity relationship diagram</a:t>
            </a:r>
          </a:p>
          <a:p>
            <a:pPr marL="576000" indent="-576000" algn="just">
              <a:spcBef>
                <a:spcPts val="500"/>
              </a:spcBef>
              <a:spcAft>
                <a:spcPts val="500"/>
              </a:spcAft>
              <a:buNone/>
              <a:tabLst>
                <a:tab pos="531813" algn="l"/>
              </a:tabLst>
            </a:pPr>
            <a:r>
              <a:rPr lang="en-US" dirty="0"/>
              <a:t>	(b) Logic Data modeling</a:t>
            </a:r>
          </a:p>
          <a:p>
            <a:pPr marL="576000" indent="-576000" algn="just">
              <a:spcBef>
                <a:spcPts val="500"/>
              </a:spcBef>
              <a:spcAft>
                <a:spcPts val="500"/>
              </a:spcAft>
              <a:buNone/>
              <a:tabLst>
                <a:tab pos="531813" algn="l"/>
              </a:tabLst>
            </a:pPr>
            <a:r>
              <a:rPr lang="en-US" dirty="0"/>
              <a:t>	(c) Customer Entities</a:t>
            </a:r>
          </a:p>
          <a:p>
            <a:pPr marL="576000" indent="-576000" algn="just">
              <a:spcBef>
                <a:spcPts val="500"/>
              </a:spcBef>
              <a:spcAft>
                <a:spcPts val="500"/>
              </a:spcAft>
              <a:buNone/>
              <a:tabLst>
                <a:tab pos="531813" algn="l"/>
              </a:tabLst>
            </a:pPr>
            <a:r>
              <a:rPr lang="en-US" dirty="0"/>
              <a:t>	(d) Functional Primitive</a:t>
            </a:r>
          </a:p>
          <a:p>
            <a:pPr marL="576000" indent="-576000" algn="just">
              <a:lnSpc>
                <a:spcPct val="118000"/>
              </a:lnSpc>
              <a:spcBef>
                <a:spcPts val="100"/>
              </a:spcBef>
              <a:spcAft>
                <a:spcPts val="100"/>
              </a:spcAft>
              <a:buNone/>
              <a:tabLst>
                <a:tab pos="531813" algn="l"/>
              </a:tabLst>
            </a:pPr>
            <a:endParaRPr lang="en-US" sz="1300" dirty="0"/>
          </a:p>
        </p:txBody>
      </p:sp>
    </p:spTree>
    <p:extLst>
      <p:ext uri="{BB962C8B-B14F-4D97-AF65-F5344CB8AC3E}">
        <p14:creationId xmlns:p14="http://schemas.microsoft.com/office/powerpoint/2010/main" xmlns="" val="3088559140"/>
      </p:ext>
    </p:extLst>
  </p:cSld>
  <p:clrMapOvr>
    <a:masterClrMapping/>
  </p:clrMapOvr>
  <p:transition spd="slow">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20000"/>
              </a:lnSpc>
              <a:spcBef>
                <a:spcPts val="300"/>
              </a:spcBef>
              <a:spcAft>
                <a:spcPts val="300"/>
              </a:spcAft>
              <a:buNone/>
              <a:tabLst>
                <a:tab pos="531813" algn="l"/>
              </a:tabLst>
            </a:pPr>
            <a:r>
              <a:rPr lang="en-US" sz="1450" dirty="0" smtClean="0"/>
              <a:t>55.</a:t>
            </a:r>
            <a:r>
              <a:rPr lang="en-US" sz="1450" dirty="0"/>
              <a:t>	What will be the output of the below code?</a:t>
            </a:r>
          </a:p>
          <a:p>
            <a:pPr marL="576000" indent="-576000" algn="just">
              <a:lnSpc>
                <a:spcPct val="120000"/>
              </a:lnSpc>
              <a:spcBef>
                <a:spcPts val="300"/>
              </a:spcBef>
              <a:spcAft>
                <a:spcPts val="300"/>
              </a:spcAft>
              <a:buNone/>
              <a:tabLst>
                <a:tab pos="531813" algn="l"/>
              </a:tabLst>
            </a:pPr>
            <a:r>
              <a:rPr lang="en-US" sz="1450" dirty="0"/>
              <a:t>	public class Main</a:t>
            </a:r>
          </a:p>
          <a:p>
            <a:pPr marL="576000" indent="-576000" algn="just">
              <a:lnSpc>
                <a:spcPct val="120000"/>
              </a:lnSpc>
              <a:spcBef>
                <a:spcPts val="300"/>
              </a:spcBef>
              <a:spcAft>
                <a:spcPts val="300"/>
              </a:spcAft>
              <a:buNone/>
              <a:tabLst>
                <a:tab pos="531813" algn="l"/>
              </a:tabLst>
            </a:pPr>
            <a:r>
              <a:rPr lang="en-US" sz="1450" dirty="0"/>
              <a:t>	{</a:t>
            </a:r>
          </a:p>
          <a:p>
            <a:pPr marL="576000" indent="-576000" algn="just">
              <a:lnSpc>
                <a:spcPct val="120000"/>
              </a:lnSpc>
              <a:spcBef>
                <a:spcPts val="300"/>
              </a:spcBef>
              <a:spcAft>
                <a:spcPts val="300"/>
              </a:spcAft>
              <a:buNone/>
              <a:tabLst>
                <a:tab pos="531813" algn="l"/>
              </a:tabLst>
            </a:pPr>
            <a:r>
              <a:rPr lang="en-US" sz="1450" dirty="0"/>
              <a:t>	static </a:t>
            </a:r>
            <a:r>
              <a:rPr lang="en-US" sz="1450" dirty="0" err="1"/>
              <a:t>int</a:t>
            </a:r>
            <a:r>
              <a:rPr lang="en-US" sz="1450" dirty="0"/>
              <a:t> </a:t>
            </a:r>
            <a:r>
              <a:rPr lang="en-US" sz="1450" dirty="0" err="1"/>
              <a:t>num</a:t>
            </a:r>
            <a:r>
              <a:rPr lang="en-US" sz="1450" dirty="0"/>
              <a:t>=30;</a:t>
            </a:r>
          </a:p>
          <a:p>
            <a:pPr marL="576000" indent="-576000" algn="just">
              <a:lnSpc>
                <a:spcPct val="120000"/>
              </a:lnSpc>
              <a:spcBef>
                <a:spcPts val="300"/>
              </a:spcBef>
              <a:spcAft>
                <a:spcPts val="300"/>
              </a:spcAft>
              <a:buNone/>
              <a:tabLst>
                <a:tab pos="531813" algn="l"/>
              </a:tabLst>
            </a:pPr>
            <a:r>
              <a:rPr lang="en-US" sz="1450" dirty="0"/>
              <a:t>	static class inner</a:t>
            </a:r>
          </a:p>
          <a:p>
            <a:pPr marL="576000" indent="-576000" algn="just">
              <a:lnSpc>
                <a:spcPct val="120000"/>
              </a:lnSpc>
              <a:spcBef>
                <a:spcPts val="300"/>
              </a:spcBef>
              <a:spcAft>
                <a:spcPts val="300"/>
              </a:spcAft>
              <a:buNone/>
              <a:tabLst>
                <a:tab pos="531813" algn="l"/>
              </a:tabLst>
            </a:pPr>
            <a:r>
              <a:rPr lang="en-US" sz="1450" dirty="0"/>
              <a:t>	{</a:t>
            </a:r>
          </a:p>
          <a:p>
            <a:pPr marL="576000" indent="-576000" algn="just">
              <a:lnSpc>
                <a:spcPct val="120000"/>
              </a:lnSpc>
              <a:spcBef>
                <a:spcPts val="300"/>
              </a:spcBef>
              <a:spcAft>
                <a:spcPts val="300"/>
              </a:spcAft>
              <a:buNone/>
              <a:tabLst>
                <a:tab pos="531813" algn="l"/>
              </a:tabLst>
            </a:pPr>
            <a:r>
              <a:rPr lang="en-US" sz="1450" dirty="0"/>
              <a:t>	void </a:t>
            </a:r>
            <a:r>
              <a:rPr lang="en-US" sz="1450" dirty="0" err="1"/>
              <a:t>msg</a:t>
            </a:r>
            <a:r>
              <a:rPr lang="en-US" sz="1450" dirty="0"/>
              <a:t>()</a:t>
            </a:r>
          </a:p>
          <a:p>
            <a:pPr marL="576000" indent="-576000" algn="just">
              <a:lnSpc>
                <a:spcPct val="120000"/>
              </a:lnSpc>
              <a:spcBef>
                <a:spcPts val="300"/>
              </a:spcBef>
              <a:spcAft>
                <a:spcPts val="300"/>
              </a:spcAft>
              <a:buNone/>
              <a:tabLst>
                <a:tab pos="531813" algn="l"/>
              </a:tabLst>
            </a:pPr>
            <a:r>
              <a:rPr lang="en-US" sz="1450" dirty="0"/>
              <a:t>	{</a:t>
            </a:r>
          </a:p>
          <a:p>
            <a:pPr marL="576000" indent="-576000" algn="just">
              <a:lnSpc>
                <a:spcPct val="120000"/>
              </a:lnSpc>
              <a:spcBef>
                <a:spcPts val="300"/>
              </a:spcBef>
              <a:spcAft>
                <a:spcPts val="300"/>
              </a:spcAft>
              <a:buNone/>
              <a:tabLst>
                <a:tab pos="531813" algn="l"/>
              </a:tabLst>
            </a:pPr>
            <a:r>
              <a:rPr lang="en-US" sz="1450" dirty="0"/>
              <a:t>	</a:t>
            </a:r>
            <a:r>
              <a:rPr lang="en-US" sz="1450" dirty="0" err="1"/>
              <a:t>System.out.Println</a:t>
            </a:r>
            <a:r>
              <a:rPr lang="en-US" sz="1450" dirty="0"/>
              <a:t>(‘</a:t>
            </a:r>
            <a:r>
              <a:rPr lang="en-US" sz="1450" dirty="0" err="1"/>
              <a:t>Num</a:t>
            </a:r>
            <a:r>
              <a:rPr lang="en-US" sz="1450" dirty="0"/>
              <a:t>: </a:t>
            </a:r>
            <a:r>
              <a:rPr lang="en-US" sz="1450" dirty="0" err="1"/>
              <a:t>num</a:t>
            </a:r>
            <a:r>
              <a:rPr lang="en-US" sz="1450" dirty="0"/>
              <a:t>++);}</a:t>
            </a:r>
          </a:p>
          <a:p>
            <a:pPr marL="576000" indent="-576000" algn="just">
              <a:lnSpc>
                <a:spcPct val="120000"/>
              </a:lnSpc>
              <a:spcBef>
                <a:spcPts val="300"/>
              </a:spcBef>
              <a:spcAft>
                <a:spcPts val="300"/>
              </a:spcAft>
              <a:buNone/>
              <a:tabLst>
                <a:tab pos="531813" algn="l"/>
              </a:tabLst>
            </a:pPr>
            <a:r>
              <a:rPr lang="en-US" sz="1450" dirty="0"/>
              <a:t>	}</a:t>
            </a:r>
          </a:p>
          <a:p>
            <a:pPr marL="576000" indent="-576000" algn="just">
              <a:lnSpc>
                <a:spcPct val="120000"/>
              </a:lnSpc>
              <a:spcBef>
                <a:spcPts val="300"/>
              </a:spcBef>
              <a:spcAft>
                <a:spcPts val="300"/>
              </a:spcAft>
              <a:buNone/>
              <a:tabLst>
                <a:tab pos="531813" algn="l"/>
              </a:tabLst>
            </a:pPr>
            <a:r>
              <a:rPr lang="en-US" sz="1450" dirty="0"/>
              <a:t>	public static void main(string </a:t>
            </a:r>
            <a:r>
              <a:rPr lang="en-US" sz="1450" dirty="0" err="1"/>
              <a:t>args</a:t>
            </a:r>
            <a:r>
              <a:rPr lang="en-US" sz="1450" dirty="0"/>
              <a:t>[])</a:t>
            </a:r>
          </a:p>
          <a:p>
            <a:pPr marL="576000" indent="-576000" algn="just">
              <a:lnSpc>
                <a:spcPct val="120000"/>
              </a:lnSpc>
              <a:spcBef>
                <a:spcPts val="300"/>
              </a:spcBef>
              <a:spcAft>
                <a:spcPts val="300"/>
              </a:spcAft>
              <a:buNone/>
              <a:tabLst>
                <a:tab pos="531813" algn="l"/>
              </a:tabLst>
            </a:pPr>
            <a:r>
              <a:rPr lang="en-US" sz="1450" dirty="0"/>
              <a:t>	{</a:t>
            </a:r>
          </a:p>
          <a:p>
            <a:pPr marL="576000" indent="-576000" algn="just">
              <a:lnSpc>
                <a:spcPct val="120000"/>
              </a:lnSpc>
              <a:spcBef>
                <a:spcPts val="300"/>
              </a:spcBef>
              <a:spcAft>
                <a:spcPts val="300"/>
              </a:spcAft>
              <a:buNone/>
              <a:tabLst>
                <a:tab pos="531813" algn="l"/>
              </a:tabLst>
            </a:pPr>
            <a:r>
              <a:rPr lang="en-US" sz="1450" dirty="0"/>
              <a:t>	</a:t>
            </a:r>
            <a:r>
              <a:rPr lang="en-US" sz="1450" dirty="0" err="1"/>
              <a:t>Main.Inner</a:t>
            </a:r>
            <a:r>
              <a:rPr lang="en-US" sz="1450" dirty="0"/>
              <a:t> </a:t>
            </a:r>
            <a:r>
              <a:rPr lang="en-US" sz="1450" dirty="0" err="1"/>
              <a:t>tw</a:t>
            </a:r>
            <a:r>
              <a:rPr lang="en-US" sz="1450" dirty="0"/>
              <a:t>=new </a:t>
            </a:r>
            <a:r>
              <a:rPr lang="en-US" sz="1450" dirty="0" err="1"/>
              <a:t>Main.Inner</a:t>
            </a:r>
            <a:r>
              <a:rPr lang="en-US" sz="1450" dirty="0"/>
              <a:t>();</a:t>
            </a:r>
          </a:p>
          <a:p>
            <a:pPr marL="576000" indent="-576000" algn="just">
              <a:lnSpc>
                <a:spcPct val="120000"/>
              </a:lnSpc>
              <a:spcBef>
                <a:spcPts val="300"/>
              </a:spcBef>
              <a:spcAft>
                <a:spcPts val="300"/>
              </a:spcAft>
              <a:buNone/>
              <a:tabLst>
                <a:tab pos="531813" algn="l"/>
              </a:tabLst>
            </a:pPr>
            <a:r>
              <a:rPr lang="en-US" sz="1450" dirty="0"/>
              <a:t>	tw.msg()</a:t>
            </a:r>
          </a:p>
          <a:p>
            <a:pPr marL="576000" indent="-576000" algn="just">
              <a:lnSpc>
                <a:spcPct val="120000"/>
              </a:lnSpc>
              <a:spcBef>
                <a:spcPts val="300"/>
              </a:spcBef>
              <a:spcAft>
                <a:spcPts val="300"/>
              </a:spcAft>
              <a:buNone/>
              <a:tabLst>
                <a:tab pos="531813" algn="l"/>
              </a:tabLst>
            </a:pPr>
            <a:r>
              <a:rPr lang="en-US" sz="1450" dirty="0"/>
              <a:t>	}</a:t>
            </a:r>
          </a:p>
          <a:p>
            <a:pPr marL="576000" indent="-576000" algn="just">
              <a:lnSpc>
                <a:spcPct val="120000"/>
              </a:lnSpc>
              <a:spcBef>
                <a:spcPts val="300"/>
              </a:spcBef>
              <a:spcAft>
                <a:spcPts val="300"/>
              </a:spcAft>
              <a:buNone/>
              <a:tabLst>
                <a:tab pos="531813" algn="l"/>
              </a:tabLst>
            </a:pPr>
            <a:r>
              <a:rPr lang="en-US" sz="1450" dirty="0"/>
              <a:t>	}</a:t>
            </a:r>
          </a:p>
        </p:txBody>
      </p:sp>
    </p:spTree>
    <p:extLst>
      <p:ext uri="{BB962C8B-B14F-4D97-AF65-F5344CB8AC3E}">
        <p14:creationId xmlns:p14="http://schemas.microsoft.com/office/powerpoint/2010/main" xmlns="" val="1378550337"/>
      </p:ext>
    </p:extLst>
  </p:cSld>
  <p:clrMapOvr>
    <a:masterClrMapping/>
  </p:clrMapOvr>
  <p:transition spd="slow">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smtClean="0"/>
              <a:t>56.</a:t>
            </a:r>
            <a:r>
              <a:rPr lang="en-US" dirty="0"/>
              <a:t>	Select the correct code for opening a file for writing in binary mode</a:t>
            </a:r>
          </a:p>
          <a:p>
            <a:pPr marL="576000" indent="-576000" algn="just">
              <a:spcBef>
                <a:spcPts val="500"/>
              </a:spcBef>
              <a:spcAft>
                <a:spcPts val="500"/>
              </a:spcAft>
              <a:buNone/>
              <a:tabLst>
                <a:tab pos="531813" algn="l"/>
              </a:tabLst>
            </a:pPr>
            <a:r>
              <a:rPr lang="en-US" dirty="0"/>
              <a:t>	(a) File*f =</a:t>
            </a:r>
            <a:r>
              <a:rPr lang="en-US" dirty="0" err="1"/>
              <a:t>fwriteb</a:t>
            </a:r>
            <a:r>
              <a:rPr lang="en-US" dirty="0"/>
              <a:t>(“</a:t>
            </a:r>
            <a:r>
              <a:rPr lang="en-US" dirty="0" err="1"/>
              <a:t>abc.bin</a:t>
            </a:r>
            <a:r>
              <a:rPr lang="en-US" dirty="0" smtClean="0"/>
              <a:t>”)</a:t>
            </a:r>
          </a:p>
          <a:p>
            <a:pPr marL="576000" indent="-576000" algn="just">
              <a:spcBef>
                <a:spcPts val="500"/>
              </a:spcBef>
              <a:spcAft>
                <a:spcPts val="500"/>
              </a:spcAft>
              <a:buNone/>
              <a:tabLst>
                <a:tab pos="531813" algn="l"/>
              </a:tabLst>
            </a:pPr>
            <a:r>
              <a:rPr lang="en-US" dirty="0"/>
              <a:t>	(b) File*f = </a:t>
            </a:r>
            <a:r>
              <a:rPr lang="en-US" dirty="0" err="1"/>
              <a:t>fopen</a:t>
            </a:r>
            <a:r>
              <a:rPr lang="en-US" dirty="0"/>
              <a:t>(“abc.bin”,”</a:t>
            </a:r>
            <a:r>
              <a:rPr lang="en-US" dirty="0" err="1"/>
              <a:t>bw</a:t>
            </a:r>
            <a:r>
              <a:rPr lang="en-US" dirty="0"/>
              <a:t>”)</a:t>
            </a:r>
          </a:p>
          <a:p>
            <a:pPr marL="576000" indent="-576000" algn="just">
              <a:spcBef>
                <a:spcPts val="500"/>
              </a:spcBef>
              <a:spcAft>
                <a:spcPts val="500"/>
              </a:spcAft>
              <a:buNone/>
              <a:tabLst>
                <a:tab pos="531813" algn="l"/>
              </a:tabLst>
            </a:pPr>
            <a:r>
              <a:rPr lang="en-US" dirty="0"/>
              <a:t>	(c) File*f = </a:t>
            </a:r>
            <a:r>
              <a:rPr lang="en-US" dirty="0" err="1"/>
              <a:t>fopen</a:t>
            </a:r>
            <a:r>
              <a:rPr lang="en-US" dirty="0"/>
              <a:t>(“abc.bin”,”</a:t>
            </a:r>
            <a:r>
              <a:rPr lang="en-US" dirty="0" err="1"/>
              <a:t>wb</a:t>
            </a:r>
            <a:r>
              <a:rPr lang="en-US" dirty="0" smtClean="0"/>
              <a:t>”)</a:t>
            </a:r>
          </a:p>
          <a:p>
            <a:pPr marL="576000" indent="-576000" algn="just">
              <a:spcBef>
                <a:spcPts val="500"/>
              </a:spcBef>
              <a:spcAft>
                <a:spcPts val="500"/>
              </a:spcAft>
              <a:buNone/>
              <a:tabLst>
                <a:tab pos="531813" algn="l"/>
              </a:tabLst>
            </a:pPr>
            <a:r>
              <a:rPr lang="en-US" dirty="0"/>
              <a:t>	(d) File*f =</a:t>
            </a:r>
            <a:r>
              <a:rPr lang="en-US" dirty="0" err="1"/>
              <a:t>fwrite</a:t>
            </a:r>
            <a:r>
              <a:rPr lang="en-US" dirty="0"/>
              <a:t>(“</a:t>
            </a:r>
            <a:r>
              <a:rPr lang="en-US" dirty="0" err="1"/>
              <a:t>abc.bin”,”b</a:t>
            </a:r>
            <a:r>
              <a:rPr lang="en-US" dirty="0"/>
              <a:t>”)</a:t>
            </a:r>
          </a:p>
        </p:txBody>
      </p:sp>
    </p:spTree>
    <p:extLst>
      <p:ext uri="{BB962C8B-B14F-4D97-AF65-F5344CB8AC3E}">
        <p14:creationId xmlns:p14="http://schemas.microsoft.com/office/powerpoint/2010/main" xmlns="" val="2087656989"/>
      </p:ext>
    </p:extLst>
  </p:cSld>
  <p:clrMapOvr>
    <a:masterClrMapping/>
  </p:clrMapOvr>
  <p:transition spd="slow">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4114800" cy="5616624"/>
          </a:xfrm>
        </p:spPr>
        <p:txBody>
          <a:bodyPr>
            <a:noAutofit/>
          </a:bodyPr>
          <a:lstStyle/>
          <a:p>
            <a:pPr marL="576000" indent="-576000" algn="just">
              <a:lnSpc>
                <a:spcPct val="120000"/>
              </a:lnSpc>
              <a:spcBef>
                <a:spcPts val="300"/>
              </a:spcBef>
              <a:spcAft>
                <a:spcPts val="300"/>
              </a:spcAft>
              <a:buNone/>
              <a:tabLst>
                <a:tab pos="531813" algn="l"/>
              </a:tabLst>
            </a:pPr>
            <a:r>
              <a:rPr lang="en-US" sz="1400" dirty="0" smtClean="0"/>
              <a:t>57.</a:t>
            </a:r>
            <a:r>
              <a:rPr lang="en-US" sz="1400" dirty="0"/>
              <a:t>	What will be the output of the below code?</a:t>
            </a:r>
          </a:p>
          <a:p>
            <a:pPr marL="576000" indent="-576000" algn="just">
              <a:lnSpc>
                <a:spcPct val="120000"/>
              </a:lnSpc>
              <a:spcBef>
                <a:spcPts val="300"/>
              </a:spcBef>
              <a:spcAft>
                <a:spcPts val="300"/>
              </a:spcAft>
              <a:buNone/>
              <a:tabLst>
                <a:tab pos="531813" algn="l"/>
              </a:tabLst>
            </a:pPr>
            <a:r>
              <a:rPr lang="en-US" sz="1400" dirty="0"/>
              <a:t>	import </a:t>
            </a:r>
            <a:r>
              <a:rPr lang="en-US" sz="1400" dirty="0" err="1"/>
              <a:t>java.util.ArrayList</a:t>
            </a:r>
            <a:r>
              <a:rPr lang="en-US" sz="1400" dirty="0"/>
              <a:t>;</a:t>
            </a:r>
          </a:p>
          <a:p>
            <a:pPr marL="576000" indent="-576000" algn="just">
              <a:lnSpc>
                <a:spcPct val="120000"/>
              </a:lnSpc>
              <a:spcBef>
                <a:spcPts val="300"/>
              </a:spcBef>
              <a:spcAft>
                <a:spcPts val="300"/>
              </a:spcAft>
              <a:buNone/>
              <a:tabLst>
                <a:tab pos="531813" algn="l"/>
              </a:tabLst>
            </a:pPr>
            <a:r>
              <a:rPr lang="en-US" sz="1400" dirty="0"/>
              <a:t>	import </a:t>
            </a:r>
            <a:r>
              <a:rPr lang="en-US" sz="1400" dirty="0" err="1"/>
              <a:t>java.util.Collections</a:t>
            </a:r>
            <a:r>
              <a:rPr lang="en-US" sz="1400" dirty="0"/>
              <a:t>;</a:t>
            </a:r>
          </a:p>
          <a:p>
            <a:pPr marL="576000" indent="-576000" algn="just">
              <a:lnSpc>
                <a:spcPct val="120000"/>
              </a:lnSpc>
              <a:spcBef>
                <a:spcPts val="300"/>
              </a:spcBef>
              <a:spcAft>
                <a:spcPts val="300"/>
              </a:spcAft>
              <a:buNone/>
              <a:tabLst>
                <a:tab pos="531813" algn="l"/>
              </a:tabLst>
            </a:pPr>
            <a:r>
              <a:rPr lang="en-US" sz="1400" dirty="0"/>
              <a:t>	import </a:t>
            </a:r>
            <a:r>
              <a:rPr lang="en-US" sz="1400" dirty="0" err="1"/>
              <a:t>java.util.Iterator</a:t>
            </a:r>
            <a:r>
              <a:rPr lang="en-US" sz="1400" dirty="0"/>
              <a:t>;</a:t>
            </a:r>
          </a:p>
          <a:p>
            <a:pPr marL="576000" indent="-576000" algn="just">
              <a:lnSpc>
                <a:spcPct val="120000"/>
              </a:lnSpc>
              <a:spcBef>
                <a:spcPts val="300"/>
              </a:spcBef>
              <a:spcAft>
                <a:spcPts val="300"/>
              </a:spcAft>
              <a:buNone/>
              <a:tabLst>
                <a:tab pos="531813" algn="l"/>
              </a:tabLst>
            </a:pPr>
            <a:r>
              <a:rPr lang="en-US" sz="1400" dirty="0"/>
              <a:t>	class </a:t>
            </a:r>
            <a:r>
              <a:rPr lang="en-US" sz="1400" dirty="0" err="1"/>
              <a:t>MainClass</a:t>
            </a:r>
            <a:endParaRPr lang="en-US" sz="1400" dirty="0"/>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public void sort()</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a:t>
            </a:r>
            <a:r>
              <a:rPr lang="en-US" sz="1400" dirty="0" err="1"/>
              <a:t>ArrayList</a:t>
            </a:r>
            <a:r>
              <a:rPr lang="en-US" sz="1400" dirty="0"/>
              <a:t>&lt;String&gt; </a:t>
            </a:r>
            <a:r>
              <a:rPr lang="en-US" sz="1400" dirty="0" err="1"/>
              <a:t>arrayList</a:t>
            </a:r>
            <a:r>
              <a:rPr lang="en-US" sz="1400" dirty="0"/>
              <a:t>= new </a:t>
            </a:r>
            <a:r>
              <a:rPr lang="en-US" sz="1400" dirty="0" err="1"/>
              <a:t>ArrayList</a:t>
            </a:r>
            <a:r>
              <a:rPr lang="en-US" sz="1400" dirty="0"/>
              <a:t>&lt;String&gt;();</a:t>
            </a:r>
          </a:p>
          <a:p>
            <a:pPr marL="576000" indent="-576000" algn="just">
              <a:lnSpc>
                <a:spcPct val="120000"/>
              </a:lnSpc>
              <a:spcBef>
                <a:spcPts val="300"/>
              </a:spcBef>
              <a:spcAft>
                <a:spcPts val="300"/>
              </a:spcAft>
              <a:buNone/>
              <a:tabLst>
                <a:tab pos="531813" algn="l"/>
              </a:tabLst>
            </a:pPr>
            <a:r>
              <a:rPr lang="en-US" sz="1400" dirty="0"/>
              <a:t>	</a:t>
            </a:r>
            <a:r>
              <a:rPr lang="en-US" sz="1400" dirty="0" err="1"/>
              <a:t>arrayList.add</a:t>
            </a:r>
            <a:r>
              <a:rPr lang="en-US" sz="1400" dirty="0"/>
              <a:t>("mango");</a:t>
            </a:r>
          </a:p>
          <a:p>
            <a:pPr marL="576000" indent="-576000" algn="just">
              <a:lnSpc>
                <a:spcPct val="120000"/>
              </a:lnSpc>
              <a:spcBef>
                <a:spcPts val="300"/>
              </a:spcBef>
              <a:spcAft>
                <a:spcPts val="300"/>
              </a:spcAft>
              <a:buNone/>
              <a:tabLst>
                <a:tab pos="531813" algn="l"/>
              </a:tabLst>
            </a:pPr>
            <a:r>
              <a:rPr lang="en-US" sz="1400" dirty="0"/>
              <a:t>	</a:t>
            </a:r>
            <a:r>
              <a:rPr lang="en-US" sz="1400" dirty="0" err="1"/>
              <a:t>arrayList.add</a:t>
            </a:r>
            <a:r>
              <a:rPr lang="en-US" sz="1400" dirty="0"/>
              <a:t>("grapes</a:t>
            </a:r>
            <a:r>
              <a:rPr lang="en-US" sz="1400" dirty="0" smtClean="0"/>
              <a:t>");</a:t>
            </a:r>
          </a:p>
          <a:p>
            <a:pPr marL="576000" indent="-576000" algn="just">
              <a:lnSpc>
                <a:spcPct val="120000"/>
              </a:lnSpc>
              <a:spcBef>
                <a:spcPts val="300"/>
              </a:spcBef>
              <a:spcAft>
                <a:spcPts val="300"/>
              </a:spcAft>
              <a:buNone/>
              <a:tabLst>
                <a:tab pos="531813" algn="l"/>
              </a:tabLst>
            </a:pPr>
            <a:r>
              <a:rPr lang="en-US" sz="1400" dirty="0"/>
              <a:t>	Iterator </a:t>
            </a:r>
            <a:r>
              <a:rPr lang="en-US" sz="1400" dirty="0" err="1"/>
              <a:t>iterator</a:t>
            </a:r>
            <a:r>
              <a:rPr lang="en-US" sz="1400" dirty="0"/>
              <a:t> = </a:t>
            </a:r>
            <a:r>
              <a:rPr lang="en-US" sz="1400" dirty="0" err="1"/>
              <a:t>arrayList.iterator</a:t>
            </a:r>
            <a:r>
              <a:rPr lang="en-US" sz="1400" dirty="0"/>
              <a:t>();</a:t>
            </a:r>
          </a:p>
          <a:p>
            <a:pPr marL="576000" indent="-576000" algn="just">
              <a:lnSpc>
                <a:spcPct val="120000"/>
              </a:lnSpc>
              <a:spcBef>
                <a:spcPts val="300"/>
              </a:spcBef>
              <a:spcAft>
                <a:spcPts val="300"/>
              </a:spcAft>
              <a:buNone/>
              <a:tabLst>
                <a:tab pos="531813" algn="l"/>
              </a:tabLst>
            </a:pPr>
            <a:r>
              <a:rPr lang="en-US" sz="1400" dirty="0"/>
              <a:t>	while(</a:t>
            </a:r>
            <a:r>
              <a:rPr lang="en-US" sz="1400" dirty="0" err="1"/>
              <a:t>iterator.hasNext</a:t>
            </a:r>
            <a:r>
              <a:rPr lang="en-US" sz="1400" dirty="0"/>
              <a:t>())</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a:t>
            </a:r>
            <a:r>
              <a:rPr lang="en-US" sz="1400" dirty="0" err="1"/>
              <a:t>System.out.print</a:t>
            </a:r>
            <a:r>
              <a:rPr lang="en-US" sz="1400" dirty="0"/>
              <a:t>(</a:t>
            </a:r>
            <a:r>
              <a:rPr lang="en-US" sz="1400" dirty="0" err="1"/>
              <a:t>iterator.next</a:t>
            </a:r>
            <a:r>
              <a:rPr lang="en-US" sz="1400" dirty="0"/>
              <a:t>() +" ");</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30000"/>
              </a:lnSpc>
              <a:spcBef>
                <a:spcPts val="300"/>
              </a:spcBef>
              <a:spcAft>
                <a:spcPts val="300"/>
              </a:spcAft>
              <a:buNone/>
              <a:tabLst>
                <a:tab pos="531813" algn="l"/>
              </a:tabLst>
            </a:pPr>
            <a:endParaRPr lang="en-US" sz="1400" dirty="0"/>
          </a:p>
        </p:txBody>
      </p:sp>
      <p:sp>
        <p:nvSpPr>
          <p:cNvPr id="3" name="Content Placeholder 1"/>
          <p:cNvSpPr txBox="1">
            <a:spLocks/>
          </p:cNvSpPr>
          <p:nvPr/>
        </p:nvSpPr>
        <p:spPr bwMode="auto">
          <a:xfrm>
            <a:off x="4572000" y="921838"/>
            <a:ext cx="4114800" cy="5616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6000" indent="-576000" algn="just">
              <a:lnSpc>
                <a:spcPct val="120000"/>
              </a:lnSpc>
              <a:spcBef>
                <a:spcPts val="300"/>
              </a:spcBef>
              <a:spcAft>
                <a:spcPts val="300"/>
              </a:spcAft>
              <a:buFont typeface="Arial" pitchFamily="34" charset="0"/>
              <a:buNone/>
              <a:tabLst>
                <a:tab pos="531813" algn="l"/>
              </a:tabLst>
            </a:pPr>
            <a:r>
              <a:rPr lang="en-US" sz="1400" dirty="0" smtClean="0"/>
              <a:t>	</a:t>
            </a:r>
            <a:r>
              <a:rPr lang="en-US" sz="1400" dirty="0" err="1" smtClean="0"/>
              <a:t>Collections.sort</a:t>
            </a:r>
            <a:r>
              <a:rPr lang="en-US" sz="1400" dirty="0" smtClean="0"/>
              <a:t>(</a:t>
            </a:r>
            <a:r>
              <a:rPr lang="en-US" sz="1400" dirty="0" err="1" smtClean="0"/>
              <a:t>arrayList</a:t>
            </a:r>
            <a:r>
              <a:rPr lang="en-US" sz="1400" dirty="0" smtClean="0"/>
              <a:t>);</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public class Main</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public static void main(String[] </a:t>
            </a:r>
            <a:r>
              <a:rPr lang="en-US" sz="1400" dirty="0" err="1" smtClean="0"/>
              <a:t>args</a:t>
            </a:r>
            <a:r>
              <a:rPr lang="en-US" sz="1400" dirty="0" smtClean="0"/>
              <a:t>)</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a:t>
            </a:r>
            <a:r>
              <a:rPr lang="en-US" sz="1400" dirty="0" err="1" smtClean="0"/>
              <a:t>MainClass</a:t>
            </a:r>
            <a:r>
              <a:rPr lang="en-US" sz="1400" dirty="0" smtClean="0"/>
              <a:t> </a:t>
            </a:r>
            <a:r>
              <a:rPr lang="en-US" sz="1400" dirty="0" err="1" smtClean="0"/>
              <a:t>mainclass</a:t>
            </a:r>
            <a:r>
              <a:rPr lang="en-US" sz="1400" dirty="0" smtClean="0"/>
              <a:t> = new </a:t>
            </a:r>
            <a:r>
              <a:rPr lang="en-US" sz="1400" dirty="0" err="1" smtClean="0"/>
              <a:t>MainClass</a:t>
            </a:r>
            <a:r>
              <a:rPr lang="en-US" sz="1400" dirty="0" smtClean="0"/>
              <a:t>();</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a:t>
            </a:r>
            <a:r>
              <a:rPr lang="en-US" sz="1400" dirty="0" err="1" smtClean="0"/>
              <a:t>mainclass.sort</a:t>
            </a:r>
            <a:r>
              <a:rPr lang="en-US" sz="1400" dirty="0" smtClean="0"/>
              <a:t>();</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(a)    mango grapes</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(b)   Compilation error</a:t>
            </a:r>
          </a:p>
          <a:p>
            <a:pPr marL="576000" indent="-576000" algn="just">
              <a:lnSpc>
                <a:spcPct val="120000"/>
              </a:lnSpc>
              <a:spcBef>
                <a:spcPts val="300"/>
              </a:spcBef>
              <a:spcAft>
                <a:spcPts val="300"/>
              </a:spcAft>
              <a:buFont typeface="Arial" pitchFamily="34" charset="0"/>
              <a:buNone/>
              <a:tabLst>
                <a:tab pos="531813" algn="l"/>
                <a:tab pos="914400" algn="l"/>
              </a:tabLst>
            </a:pPr>
            <a:r>
              <a:rPr lang="en-US" sz="1400" dirty="0" smtClean="0"/>
              <a:t>	(c) </a:t>
            </a:r>
            <a:r>
              <a:rPr lang="en-US" sz="1400" dirty="0" err="1" smtClean="0"/>
              <a:t>Collection.sort</a:t>
            </a:r>
            <a:r>
              <a:rPr lang="en-US" sz="1400" dirty="0" smtClean="0"/>
              <a:t>() throws Concurrent </a:t>
            </a:r>
            <a:br>
              <a:rPr lang="en-US" sz="1400" dirty="0" smtClean="0"/>
            </a:br>
            <a:r>
              <a:rPr lang="en-US" sz="1400" dirty="0" smtClean="0"/>
              <a:t>	Modification Exception</a:t>
            </a:r>
          </a:p>
          <a:p>
            <a:pPr marL="576000" indent="-576000" algn="just">
              <a:lnSpc>
                <a:spcPct val="120000"/>
              </a:lnSpc>
              <a:spcBef>
                <a:spcPts val="300"/>
              </a:spcBef>
              <a:spcAft>
                <a:spcPts val="300"/>
              </a:spcAft>
              <a:buFont typeface="Arial" pitchFamily="34" charset="0"/>
              <a:buNone/>
              <a:tabLst>
                <a:tab pos="531813" algn="l"/>
              </a:tabLst>
            </a:pPr>
            <a:r>
              <a:rPr lang="en-US" sz="1400" dirty="0" smtClean="0"/>
              <a:t>	(d) Grapes mango</a:t>
            </a:r>
            <a:endParaRPr lang="en-US" sz="1400" dirty="0"/>
          </a:p>
        </p:txBody>
      </p:sp>
    </p:spTree>
    <p:extLst>
      <p:ext uri="{BB962C8B-B14F-4D97-AF65-F5344CB8AC3E}">
        <p14:creationId xmlns:p14="http://schemas.microsoft.com/office/powerpoint/2010/main" xmlns="" val="2279524342"/>
      </p:ext>
    </p:extLst>
  </p:cSld>
  <p:clrMapOvr>
    <a:masterClrMapping/>
  </p:clrMapOvr>
  <p:transition spd="slow">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57200" y="908720"/>
            <a:ext cx="4114800" cy="5893921"/>
          </a:xfrm>
          <a:prstGeom prst="rect">
            <a:avLst/>
          </a:prstGeom>
        </p:spPr>
        <p:txBody>
          <a:bodyPr wrap="square">
            <a:spAutoFit/>
          </a:bodyPr>
          <a:lstStyle/>
          <a:p>
            <a:pPr marL="576000" indent="-576000" algn="just">
              <a:lnSpc>
                <a:spcPct val="110000"/>
              </a:lnSpc>
              <a:spcBef>
                <a:spcPts val="100"/>
              </a:spcBef>
              <a:spcAft>
                <a:spcPts val="100"/>
              </a:spcAft>
            </a:pPr>
            <a:r>
              <a:rPr lang="en-IN" sz="1600" dirty="0" smtClean="0"/>
              <a:t>4.</a:t>
            </a:r>
            <a:r>
              <a:rPr lang="en-IN" sz="1600" dirty="0"/>
              <a:t>	What will be the output of below code?</a:t>
            </a:r>
          </a:p>
          <a:p>
            <a:pPr marL="576000" indent="-576000" algn="just">
              <a:lnSpc>
                <a:spcPct val="110000"/>
              </a:lnSpc>
              <a:spcBef>
                <a:spcPts val="100"/>
              </a:spcBef>
              <a:spcAft>
                <a:spcPts val="100"/>
              </a:spcAft>
            </a:pPr>
            <a:r>
              <a:rPr lang="en-IN" sz="1600" dirty="0"/>
              <a:t>	</a:t>
            </a:r>
            <a:r>
              <a:rPr lang="en-IN" sz="1600" dirty="0" smtClean="0"/>
              <a:t>class Test1</a:t>
            </a:r>
          </a:p>
          <a:p>
            <a:pPr marL="576000" indent="-576000" algn="just">
              <a:lnSpc>
                <a:spcPct val="110000"/>
              </a:lnSpc>
              <a:spcBef>
                <a:spcPts val="100"/>
              </a:spcBef>
              <a:spcAft>
                <a:spcPts val="100"/>
              </a:spcAft>
            </a:pPr>
            <a:r>
              <a:rPr lang="en-IN" sz="1600" dirty="0" smtClean="0"/>
              <a:t>	{</a:t>
            </a:r>
          </a:p>
          <a:p>
            <a:pPr marL="576000" indent="-576000" algn="just">
              <a:lnSpc>
                <a:spcPct val="110000"/>
              </a:lnSpc>
              <a:spcBef>
                <a:spcPts val="100"/>
              </a:spcBef>
              <a:spcAft>
                <a:spcPts val="100"/>
              </a:spcAft>
            </a:pPr>
            <a:r>
              <a:rPr lang="en-IN" sz="1600" dirty="0" smtClean="0"/>
              <a:t>	private static </a:t>
            </a:r>
            <a:r>
              <a:rPr lang="en-IN" sz="1600" dirty="0" err="1" smtClean="0"/>
              <a:t>int</a:t>
            </a:r>
            <a:r>
              <a:rPr lang="en-IN" sz="1600" dirty="0" smtClean="0"/>
              <a:t> add (</a:t>
            </a:r>
            <a:r>
              <a:rPr lang="en-IN" sz="1600" dirty="0" err="1" smtClean="0"/>
              <a:t>int</a:t>
            </a:r>
            <a:r>
              <a:rPr lang="en-IN" sz="1600" dirty="0" smtClean="0"/>
              <a:t> a, </a:t>
            </a:r>
            <a:r>
              <a:rPr lang="en-IN" sz="1600" dirty="0" err="1" smtClean="0"/>
              <a:t>int</a:t>
            </a:r>
            <a:r>
              <a:rPr lang="en-IN" sz="1600" dirty="0" smtClean="0"/>
              <a:t> b)</a:t>
            </a:r>
          </a:p>
          <a:p>
            <a:pPr marL="576000" indent="-576000" algn="just">
              <a:lnSpc>
                <a:spcPct val="110000"/>
              </a:lnSpc>
              <a:spcBef>
                <a:spcPts val="100"/>
              </a:spcBef>
              <a:spcAft>
                <a:spcPts val="100"/>
              </a:spcAft>
            </a:pPr>
            <a:r>
              <a:rPr lang="en-IN" sz="1600" dirty="0" smtClean="0"/>
              <a:t>	{</a:t>
            </a:r>
          </a:p>
          <a:p>
            <a:pPr marL="576000" indent="-576000" algn="just">
              <a:lnSpc>
                <a:spcPct val="110000"/>
              </a:lnSpc>
              <a:spcBef>
                <a:spcPts val="100"/>
              </a:spcBef>
              <a:spcAft>
                <a:spcPts val="100"/>
              </a:spcAft>
            </a:pPr>
            <a:r>
              <a:rPr lang="en-IN" sz="1600" dirty="0" smtClean="0"/>
              <a:t>	</a:t>
            </a:r>
            <a:r>
              <a:rPr lang="en-IN" sz="1600" dirty="0" err="1" smtClean="0"/>
              <a:t>System.out.println</a:t>
            </a:r>
            <a:r>
              <a:rPr lang="en-IN" sz="1600" dirty="0" smtClean="0"/>
              <a:t> ("inside private method");</a:t>
            </a:r>
          </a:p>
          <a:p>
            <a:pPr marL="576000" indent="-576000" algn="just">
              <a:lnSpc>
                <a:spcPct val="110000"/>
              </a:lnSpc>
              <a:spcBef>
                <a:spcPts val="100"/>
              </a:spcBef>
              <a:spcAft>
                <a:spcPts val="100"/>
              </a:spcAft>
            </a:pPr>
            <a:r>
              <a:rPr lang="en-IN" sz="1600" dirty="0" smtClean="0"/>
              <a:t>	return a + b;</a:t>
            </a:r>
          </a:p>
          <a:p>
            <a:pPr marL="576000" indent="-576000" algn="just">
              <a:lnSpc>
                <a:spcPct val="110000"/>
              </a:lnSpc>
              <a:spcBef>
                <a:spcPts val="100"/>
              </a:spcBef>
              <a:spcAft>
                <a:spcPts val="100"/>
              </a:spcAft>
            </a:pPr>
            <a:r>
              <a:rPr lang="en-IN" sz="1600" dirty="0" smtClean="0"/>
              <a:t>	}</a:t>
            </a:r>
          </a:p>
          <a:p>
            <a:pPr marL="576000" indent="-576000" algn="just">
              <a:lnSpc>
                <a:spcPct val="110000"/>
              </a:lnSpc>
              <a:spcBef>
                <a:spcPts val="100"/>
              </a:spcBef>
              <a:spcAft>
                <a:spcPts val="100"/>
              </a:spcAft>
            </a:pPr>
            <a:r>
              <a:rPr lang="en-IN" sz="1600" dirty="0" smtClean="0"/>
              <a:t>	protected static </a:t>
            </a:r>
            <a:r>
              <a:rPr lang="en-IN" sz="1600" dirty="0" err="1" smtClean="0"/>
              <a:t>int</a:t>
            </a:r>
            <a:r>
              <a:rPr lang="en-IN" sz="1600" dirty="0" smtClean="0"/>
              <a:t> add (</a:t>
            </a:r>
            <a:r>
              <a:rPr lang="en-IN" sz="1600" dirty="0" err="1" smtClean="0"/>
              <a:t>int</a:t>
            </a:r>
            <a:r>
              <a:rPr lang="en-IN" sz="1600" dirty="0" smtClean="0"/>
              <a:t> a, </a:t>
            </a:r>
            <a:r>
              <a:rPr lang="en-IN" sz="1600" dirty="0" err="1" smtClean="0"/>
              <a:t>int</a:t>
            </a:r>
            <a:r>
              <a:rPr lang="en-IN" sz="1600" dirty="0" smtClean="0"/>
              <a:t> b, </a:t>
            </a:r>
            <a:r>
              <a:rPr lang="en-IN" sz="1600" dirty="0" err="1" smtClean="0"/>
              <a:t>int</a:t>
            </a:r>
            <a:r>
              <a:rPr lang="en-IN" sz="1600" dirty="0" smtClean="0"/>
              <a:t> c)</a:t>
            </a:r>
          </a:p>
          <a:p>
            <a:pPr marL="576000" indent="-576000" algn="just">
              <a:lnSpc>
                <a:spcPct val="110000"/>
              </a:lnSpc>
              <a:spcBef>
                <a:spcPts val="100"/>
              </a:spcBef>
              <a:spcAft>
                <a:spcPts val="100"/>
              </a:spcAft>
            </a:pPr>
            <a:r>
              <a:rPr lang="en-IN" sz="1600" dirty="0" smtClean="0"/>
              <a:t>	{</a:t>
            </a:r>
          </a:p>
          <a:p>
            <a:pPr marL="576000" indent="-576000" algn="just">
              <a:lnSpc>
                <a:spcPct val="110000"/>
              </a:lnSpc>
              <a:spcBef>
                <a:spcPts val="100"/>
              </a:spcBef>
              <a:spcAft>
                <a:spcPts val="100"/>
              </a:spcAft>
            </a:pPr>
            <a:r>
              <a:rPr lang="en-IN" sz="1600" dirty="0" smtClean="0"/>
              <a:t>	</a:t>
            </a:r>
            <a:r>
              <a:rPr lang="en-IN" sz="1600" dirty="0" err="1" smtClean="0"/>
              <a:t>System.out.println</a:t>
            </a:r>
            <a:r>
              <a:rPr lang="en-IN" sz="1600" dirty="0" smtClean="0"/>
              <a:t>("inside protected method");</a:t>
            </a:r>
          </a:p>
          <a:p>
            <a:pPr marL="576000" indent="-576000" algn="just">
              <a:lnSpc>
                <a:spcPct val="110000"/>
              </a:lnSpc>
              <a:spcBef>
                <a:spcPts val="100"/>
              </a:spcBef>
              <a:spcAft>
                <a:spcPts val="100"/>
              </a:spcAft>
            </a:pPr>
            <a:r>
              <a:rPr lang="en-IN" sz="1600" dirty="0" smtClean="0"/>
              <a:t>	return a + b + c;</a:t>
            </a:r>
          </a:p>
          <a:p>
            <a:pPr marL="576000" indent="-576000" algn="just">
              <a:lnSpc>
                <a:spcPct val="110000"/>
              </a:lnSpc>
              <a:spcBef>
                <a:spcPts val="100"/>
              </a:spcBef>
              <a:spcAft>
                <a:spcPts val="100"/>
              </a:spcAft>
            </a:pPr>
            <a:r>
              <a:rPr lang="en-IN" sz="1600" dirty="0" smtClean="0"/>
              <a:t>	}</a:t>
            </a:r>
          </a:p>
          <a:p>
            <a:pPr marL="576000" indent="-576000" algn="just">
              <a:lnSpc>
                <a:spcPct val="110000"/>
              </a:lnSpc>
              <a:spcBef>
                <a:spcPts val="100"/>
              </a:spcBef>
              <a:spcAft>
                <a:spcPts val="100"/>
              </a:spcAft>
            </a:pPr>
            <a:r>
              <a:rPr lang="en-IN" sz="1600" dirty="0" smtClean="0"/>
              <a:t>	}</a:t>
            </a:r>
            <a:endParaRPr lang="en-IN" sz="1600" dirty="0"/>
          </a:p>
          <a:p>
            <a:pPr marL="576000" indent="-576000" algn="just">
              <a:lnSpc>
                <a:spcPct val="110000"/>
              </a:lnSpc>
              <a:spcBef>
                <a:spcPts val="100"/>
              </a:spcBef>
              <a:spcAft>
                <a:spcPts val="100"/>
              </a:spcAft>
            </a:pPr>
            <a:r>
              <a:rPr lang="en-IN" sz="1600" dirty="0"/>
              <a:t>	</a:t>
            </a:r>
          </a:p>
          <a:p>
            <a:pPr marL="576000" indent="-576000" algn="just">
              <a:lnSpc>
                <a:spcPct val="110000"/>
              </a:lnSpc>
              <a:spcBef>
                <a:spcPts val="100"/>
              </a:spcBef>
              <a:spcAft>
                <a:spcPts val="100"/>
              </a:spcAft>
            </a:pPr>
            <a:r>
              <a:rPr lang="en-IN" sz="1600" dirty="0"/>
              <a:t>	</a:t>
            </a:r>
          </a:p>
        </p:txBody>
      </p:sp>
      <p:sp>
        <p:nvSpPr>
          <p:cNvPr id="4" name="Rectangle 3"/>
          <p:cNvSpPr/>
          <p:nvPr/>
        </p:nvSpPr>
        <p:spPr>
          <a:xfrm>
            <a:off x="4572000" y="923960"/>
            <a:ext cx="4114800" cy="6059095"/>
          </a:xfrm>
          <a:prstGeom prst="rect">
            <a:avLst/>
          </a:prstGeom>
        </p:spPr>
        <p:txBody>
          <a:bodyPr wrap="square">
            <a:spAutoFit/>
          </a:bodyPr>
          <a:lstStyle/>
          <a:p>
            <a:pPr marL="576000" indent="-576000" algn="just">
              <a:lnSpc>
                <a:spcPct val="110000"/>
              </a:lnSpc>
              <a:spcBef>
                <a:spcPts val="200"/>
              </a:spcBef>
              <a:spcAft>
                <a:spcPts val="200"/>
              </a:spcAft>
            </a:pPr>
            <a:r>
              <a:rPr lang="en-IN" sz="1600" dirty="0" smtClean="0"/>
              <a:t>	public class Main extends Test1</a:t>
            </a:r>
          </a:p>
          <a:p>
            <a:pPr marL="576000" indent="-576000" algn="just">
              <a:lnSpc>
                <a:spcPct val="110000"/>
              </a:lnSpc>
              <a:spcBef>
                <a:spcPts val="200"/>
              </a:spcBef>
              <a:spcAft>
                <a:spcPts val="200"/>
              </a:spcAft>
            </a:pPr>
            <a:r>
              <a:rPr lang="en-IN" sz="1600" dirty="0" smtClean="0"/>
              <a:t>    { 	</a:t>
            </a:r>
          </a:p>
          <a:p>
            <a:pPr marL="576000" indent="-576000" algn="just">
              <a:lnSpc>
                <a:spcPct val="110000"/>
              </a:lnSpc>
              <a:spcBef>
                <a:spcPts val="200"/>
              </a:spcBef>
              <a:spcAft>
                <a:spcPts val="200"/>
              </a:spcAft>
            </a:pPr>
            <a:r>
              <a:rPr lang="en-IN" sz="1600" dirty="0" smtClean="0"/>
              <a:t>	static </a:t>
            </a:r>
            <a:r>
              <a:rPr lang="en-IN" sz="1600" dirty="0" err="1" smtClean="0"/>
              <a:t>int</a:t>
            </a:r>
            <a:r>
              <a:rPr lang="en-IN" sz="1600" dirty="0" smtClean="0"/>
              <a:t> add(</a:t>
            </a:r>
            <a:r>
              <a:rPr lang="en-IN" sz="1600" dirty="0" err="1" smtClean="0"/>
              <a:t>int</a:t>
            </a:r>
            <a:r>
              <a:rPr lang="en-IN" sz="1600" dirty="0" smtClean="0"/>
              <a:t> a, </a:t>
            </a:r>
            <a:r>
              <a:rPr lang="en-IN" sz="1600" dirty="0" err="1" smtClean="0"/>
              <a:t>int</a:t>
            </a:r>
            <a:r>
              <a:rPr lang="en-IN" sz="1600" dirty="0" smtClean="0"/>
              <a:t> b, </a:t>
            </a:r>
            <a:r>
              <a:rPr lang="en-IN" sz="1600" dirty="0" err="1" smtClean="0"/>
              <a:t>int</a:t>
            </a:r>
            <a:r>
              <a:rPr lang="en-IN" sz="1600" dirty="0" smtClean="0"/>
              <a:t> c)</a:t>
            </a:r>
          </a:p>
          <a:p>
            <a:pPr marL="576000" indent="-576000" algn="just">
              <a:lnSpc>
                <a:spcPct val="110000"/>
              </a:lnSpc>
              <a:spcBef>
                <a:spcPts val="200"/>
              </a:spcBef>
              <a:spcAft>
                <a:spcPts val="200"/>
              </a:spcAft>
            </a:pPr>
            <a:r>
              <a:rPr lang="en-IN" sz="1600" dirty="0" smtClean="0"/>
              <a:t>	{</a:t>
            </a:r>
          </a:p>
          <a:p>
            <a:pPr marL="576000" indent="-576000" algn="just">
              <a:lnSpc>
                <a:spcPct val="110000"/>
              </a:lnSpc>
              <a:spcBef>
                <a:spcPts val="200"/>
              </a:spcBef>
              <a:spcAft>
                <a:spcPts val="200"/>
              </a:spcAft>
            </a:pPr>
            <a:r>
              <a:rPr lang="en-IN" sz="1600" dirty="0" smtClean="0"/>
              <a:t>	</a:t>
            </a:r>
            <a:r>
              <a:rPr lang="en-IN" sz="1600" dirty="0" err="1" smtClean="0"/>
              <a:t>System.out.println</a:t>
            </a:r>
            <a:r>
              <a:rPr lang="en-IN" sz="1600" dirty="0" smtClean="0"/>
              <a:t>("Inside static method");</a:t>
            </a:r>
          </a:p>
          <a:p>
            <a:pPr marL="576000" indent="-576000" algn="just">
              <a:lnSpc>
                <a:spcPct val="110000"/>
              </a:lnSpc>
              <a:spcBef>
                <a:spcPts val="200"/>
              </a:spcBef>
              <a:spcAft>
                <a:spcPts val="200"/>
              </a:spcAft>
            </a:pPr>
            <a:r>
              <a:rPr lang="en-IN" sz="1600" dirty="0" smtClean="0"/>
              <a:t>	return a + b + c;</a:t>
            </a:r>
          </a:p>
          <a:p>
            <a:pPr marL="576000" indent="-576000" algn="just">
              <a:lnSpc>
                <a:spcPct val="110000"/>
              </a:lnSpc>
              <a:spcBef>
                <a:spcPts val="200"/>
              </a:spcBef>
              <a:spcAft>
                <a:spcPts val="200"/>
              </a:spcAft>
            </a:pPr>
            <a:r>
              <a:rPr lang="en-IN" sz="1600" dirty="0" smtClean="0"/>
              <a:t>	}</a:t>
            </a:r>
          </a:p>
          <a:p>
            <a:pPr marL="576000" indent="-576000" algn="just">
              <a:lnSpc>
                <a:spcPct val="110000"/>
              </a:lnSpc>
              <a:spcBef>
                <a:spcPts val="200"/>
              </a:spcBef>
              <a:spcAft>
                <a:spcPts val="200"/>
              </a:spcAft>
            </a:pPr>
            <a:r>
              <a:rPr lang="en-IN" sz="1600" dirty="0" smtClean="0"/>
              <a:t>	public static void main(String[] </a:t>
            </a:r>
            <a:r>
              <a:rPr lang="en-IN" sz="1600" dirty="0" err="1" smtClean="0"/>
              <a:t>args</a:t>
            </a:r>
            <a:r>
              <a:rPr lang="en-IN" sz="1600" dirty="0" smtClean="0"/>
              <a:t>)</a:t>
            </a:r>
          </a:p>
          <a:p>
            <a:pPr marL="576000" indent="-576000" algn="just">
              <a:lnSpc>
                <a:spcPct val="110000"/>
              </a:lnSpc>
              <a:spcBef>
                <a:spcPts val="200"/>
              </a:spcBef>
              <a:spcAft>
                <a:spcPts val="200"/>
              </a:spcAft>
            </a:pPr>
            <a:r>
              <a:rPr lang="en-IN" sz="1600" dirty="0" smtClean="0"/>
              <a:t>	{</a:t>
            </a:r>
          </a:p>
          <a:p>
            <a:pPr marL="576000" indent="-576000" algn="just">
              <a:lnSpc>
                <a:spcPct val="110000"/>
              </a:lnSpc>
              <a:spcBef>
                <a:spcPts val="200"/>
              </a:spcBef>
              <a:spcAft>
                <a:spcPts val="200"/>
              </a:spcAft>
            </a:pPr>
            <a:r>
              <a:rPr lang="en-IN" sz="1600" dirty="0" smtClean="0"/>
              <a:t>	Main t = new Main();</a:t>
            </a:r>
          </a:p>
          <a:p>
            <a:pPr marL="576000" indent="-576000" algn="just">
              <a:lnSpc>
                <a:spcPct val="110000"/>
              </a:lnSpc>
              <a:spcBef>
                <a:spcPts val="200"/>
              </a:spcBef>
              <a:spcAft>
                <a:spcPts val="200"/>
              </a:spcAft>
            </a:pPr>
            <a:r>
              <a:rPr lang="en-IN" sz="1600" dirty="0" smtClean="0"/>
              <a:t>	</a:t>
            </a:r>
            <a:r>
              <a:rPr lang="en-IN" sz="1600" dirty="0" err="1" smtClean="0"/>
              <a:t>System.out.println</a:t>
            </a:r>
            <a:r>
              <a:rPr lang="en-IN" sz="1600" dirty="0" smtClean="0"/>
              <a:t>(</a:t>
            </a:r>
            <a:r>
              <a:rPr lang="en-IN" sz="1600" dirty="0" err="1" smtClean="0"/>
              <a:t>t.add</a:t>
            </a:r>
            <a:r>
              <a:rPr lang="en-IN" sz="1600" dirty="0" smtClean="0"/>
              <a:t>(10, 20, 30));</a:t>
            </a:r>
          </a:p>
          <a:p>
            <a:pPr marL="576000" indent="-576000" algn="just">
              <a:lnSpc>
                <a:spcPct val="110000"/>
              </a:lnSpc>
              <a:spcBef>
                <a:spcPts val="200"/>
              </a:spcBef>
              <a:spcAft>
                <a:spcPts val="200"/>
              </a:spcAft>
            </a:pPr>
            <a:r>
              <a:rPr lang="en-IN" sz="1600" dirty="0" smtClean="0"/>
              <a:t>	}</a:t>
            </a:r>
          </a:p>
          <a:p>
            <a:pPr marL="576000" indent="-576000" algn="just">
              <a:lnSpc>
                <a:spcPct val="110000"/>
              </a:lnSpc>
              <a:spcBef>
                <a:spcPts val="200"/>
              </a:spcBef>
              <a:spcAft>
                <a:spcPts val="200"/>
              </a:spcAft>
            </a:pPr>
            <a:r>
              <a:rPr lang="en-IN" sz="1600" dirty="0" smtClean="0"/>
              <a:t>	}</a:t>
            </a:r>
            <a:endParaRPr lang="en-IN" sz="1600" dirty="0"/>
          </a:p>
          <a:p>
            <a:pPr marL="576000" indent="-576000" algn="just">
              <a:lnSpc>
                <a:spcPct val="110000"/>
              </a:lnSpc>
              <a:spcBef>
                <a:spcPts val="200"/>
              </a:spcBef>
              <a:spcAft>
                <a:spcPts val="200"/>
              </a:spcAft>
            </a:pPr>
            <a:r>
              <a:rPr lang="en-IN" sz="1600" dirty="0"/>
              <a:t>	(a) Compilation Error</a:t>
            </a:r>
          </a:p>
          <a:p>
            <a:pPr marL="576000" indent="-576000" algn="just">
              <a:lnSpc>
                <a:spcPct val="110000"/>
              </a:lnSpc>
              <a:spcBef>
                <a:spcPts val="200"/>
              </a:spcBef>
              <a:spcAft>
                <a:spcPts val="200"/>
              </a:spcAft>
            </a:pPr>
            <a:r>
              <a:rPr lang="en-IN" sz="1600" dirty="0"/>
              <a:t>	(b) Runtime Error</a:t>
            </a:r>
          </a:p>
          <a:p>
            <a:pPr marL="576000" indent="-576000" algn="just">
              <a:lnSpc>
                <a:spcPct val="110000"/>
              </a:lnSpc>
              <a:spcBef>
                <a:spcPts val="200"/>
              </a:spcBef>
              <a:spcAft>
                <a:spcPts val="200"/>
              </a:spcAft>
            </a:pPr>
            <a:r>
              <a:rPr lang="en-IN" sz="1600" dirty="0"/>
              <a:t>	(c) Inside protected method</a:t>
            </a:r>
          </a:p>
          <a:p>
            <a:pPr marL="576000" indent="-576000" algn="just">
              <a:lnSpc>
                <a:spcPct val="110000"/>
              </a:lnSpc>
              <a:spcBef>
                <a:spcPts val="200"/>
              </a:spcBef>
              <a:spcAft>
                <a:spcPts val="200"/>
              </a:spcAft>
            </a:pPr>
            <a:r>
              <a:rPr lang="en-IN" sz="1600" dirty="0"/>
              <a:t>	(d) Inside static </a:t>
            </a:r>
            <a:r>
              <a:rPr lang="en-IN" sz="1600" dirty="0" smtClean="0"/>
              <a:t>method</a:t>
            </a:r>
            <a:endParaRPr lang="en-IN" sz="1600" dirty="0"/>
          </a:p>
        </p:txBody>
      </p:sp>
    </p:spTree>
    <p:extLst>
      <p:ext uri="{BB962C8B-B14F-4D97-AF65-F5344CB8AC3E}">
        <p14:creationId xmlns:p14="http://schemas.microsoft.com/office/powerpoint/2010/main" xmlns="" val="1354187164"/>
      </p:ext>
    </p:extLst>
  </p:cSld>
  <p:clrMapOvr>
    <a:masterClrMapping/>
  </p:clrMapOvr>
  <p:transition spd="slow">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smtClean="0"/>
              <a:t>58.</a:t>
            </a:r>
            <a:r>
              <a:rPr lang="en-US" dirty="0"/>
              <a:t>	We cannot overload ______ </a:t>
            </a:r>
            <a:r>
              <a:rPr lang="en-US" dirty="0" smtClean="0"/>
              <a:t>operator in </a:t>
            </a:r>
            <a:r>
              <a:rPr lang="en-US" dirty="0" err="1" smtClean="0"/>
              <a:t>c++</a:t>
            </a:r>
            <a:r>
              <a:rPr lang="en-US" dirty="0" smtClean="0"/>
              <a:t>.</a:t>
            </a:r>
            <a:endParaRPr lang="en-US" dirty="0"/>
          </a:p>
          <a:p>
            <a:pPr marL="576000" indent="-576000" algn="just">
              <a:spcBef>
                <a:spcPts val="500"/>
              </a:spcBef>
              <a:spcAft>
                <a:spcPts val="500"/>
              </a:spcAft>
              <a:buNone/>
              <a:tabLst>
                <a:tab pos="531813" algn="l"/>
              </a:tabLst>
            </a:pPr>
            <a:r>
              <a:rPr lang="en-US" dirty="0"/>
              <a:t>	(a) : </a:t>
            </a:r>
            <a:r>
              <a:rPr lang="en-US" dirty="0" smtClean="0"/>
              <a:t>:</a:t>
            </a:r>
          </a:p>
          <a:p>
            <a:pPr marL="576000" indent="-576000" algn="just">
              <a:spcBef>
                <a:spcPts val="500"/>
              </a:spcBef>
              <a:spcAft>
                <a:spcPts val="500"/>
              </a:spcAft>
              <a:buNone/>
              <a:tabLst>
                <a:tab pos="531813" algn="l"/>
              </a:tabLst>
            </a:pPr>
            <a:r>
              <a:rPr lang="en-US" dirty="0"/>
              <a:t>	(b) </a:t>
            </a:r>
            <a:r>
              <a:rPr lang="en-US" dirty="0" smtClean="0"/>
              <a:t>[]</a:t>
            </a:r>
          </a:p>
          <a:p>
            <a:pPr marL="576000" indent="-576000" algn="just">
              <a:spcBef>
                <a:spcPts val="500"/>
              </a:spcBef>
              <a:spcAft>
                <a:spcPts val="500"/>
              </a:spcAft>
              <a:buNone/>
              <a:tabLst>
                <a:tab pos="531813" algn="l"/>
              </a:tabLst>
            </a:pPr>
            <a:r>
              <a:rPr lang="en-US" dirty="0"/>
              <a:t>	(c) </a:t>
            </a:r>
            <a:r>
              <a:rPr lang="en-US" dirty="0" smtClean="0"/>
              <a:t>()</a:t>
            </a:r>
          </a:p>
          <a:p>
            <a:pPr marL="576000" indent="-576000" algn="just">
              <a:spcBef>
                <a:spcPts val="500"/>
              </a:spcBef>
              <a:spcAft>
                <a:spcPts val="500"/>
              </a:spcAft>
              <a:buNone/>
              <a:tabLst>
                <a:tab pos="531813" algn="l"/>
              </a:tabLst>
            </a:pPr>
            <a:r>
              <a:rPr lang="en-US" dirty="0"/>
              <a:t>	(d) +</a:t>
            </a:r>
          </a:p>
        </p:txBody>
      </p:sp>
    </p:spTree>
    <p:extLst>
      <p:ext uri="{BB962C8B-B14F-4D97-AF65-F5344CB8AC3E}">
        <p14:creationId xmlns:p14="http://schemas.microsoft.com/office/powerpoint/2010/main" xmlns="" val="2673974756"/>
      </p:ext>
    </p:extLst>
  </p:cSld>
  <p:clrMapOvr>
    <a:masterClrMapping/>
  </p:clrMapOvr>
  <p:transition spd="slow">
    <p:fad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smtClean="0"/>
              <a:t>59.</a:t>
            </a:r>
            <a:r>
              <a:rPr lang="en-US" dirty="0"/>
              <a:t>	Which of the following functions is used to accept strings with white </a:t>
            </a:r>
            <a:r>
              <a:rPr lang="en-US" dirty="0" smtClean="0"/>
              <a:t>spaces in c?</a:t>
            </a:r>
            <a:endParaRPr lang="en-US" dirty="0"/>
          </a:p>
          <a:p>
            <a:pPr marL="576000" indent="-576000" algn="just">
              <a:spcBef>
                <a:spcPts val="500"/>
              </a:spcBef>
              <a:spcAft>
                <a:spcPts val="500"/>
              </a:spcAft>
              <a:buNone/>
              <a:tabLst>
                <a:tab pos="531813" algn="l"/>
              </a:tabLst>
            </a:pPr>
            <a:r>
              <a:rPr lang="en-US" dirty="0"/>
              <a:t>	(a) </a:t>
            </a:r>
            <a:r>
              <a:rPr lang="en-US" dirty="0" err="1"/>
              <a:t>getWhiteSpaceString</a:t>
            </a:r>
            <a:r>
              <a:rPr lang="en-US" dirty="0" smtClean="0"/>
              <a:t>();</a:t>
            </a:r>
          </a:p>
          <a:p>
            <a:pPr marL="576000" indent="-576000" algn="just">
              <a:spcBef>
                <a:spcPts val="500"/>
              </a:spcBef>
              <a:spcAft>
                <a:spcPts val="500"/>
              </a:spcAft>
              <a:buNone/>
              <a:tabLst>
                <a:tab pos="531813" algn="l"/>
              </a:tabLst>
            </a:pPr>
            <a:r>
              <a:rPr lang="en-US" dirty="0"/>
              <a:t>		(b) </a:t>
            </a:r>
            <a:r>
              <a:rPr lang="en-US" dirty="0" err="1"/>
              <a:t>scanf</a:t>
            </a:r>
            <a:r>
              <a:rPr lang="en-US" dirty="0"/>
              <a:t>();</a:t>
            </a:r>
          </a:p>
          <a:p>
            <a:pPr marL="576000" indent="-576000" algn="just">
              <a:spcBef>
                <a:spcPts val="500"/>
              </a:spcBef>
              <a:spcAft>
                <a:spcPts val="500"/>
              </a:spcAft>
              <a:buNone/>
              <a:tabLst>
                <a:tab pos="531813" algn="l"/>
              </a:tabLst>
            </a:pPr>
            <a:r>
              <a:rPr lang="en-US" dirty="0"/>
              <a:t>	(c) gets();	</a:t>
            </a:r>
            <a:endParaRPr lang="en-US" dirty="0" smtClean="0"/>
          </a:p>
          <a:p>
            <a:pPr marL="576000" indent="-576000" algn="just">
              <a:spcBef>
                <a:spcPts val="500"/>
              </a:spcBef>
              <a:spcAft>
                <a:spcPts val="500"/>
              </a:spcAft>
              <a:buNone/>
              <a:tabLst>
                <a:tab pos="531813" algn="l"/>
              </a:tabLst>
            </a:pPr>
            <a:r>
              <a:rPr lang="en-US" dirty="0"/>
              <a:t>	(d) </a:t>
            </a:r>
            <a:r>
              <a:rPr lang="en-US" dirty="0" err="1"/>
              <a:t>getstrings</a:t>
            </a:r>
            <a:r>
              <a:rPr lang="en-US" dirty="0"/>
              <a:t>();</a:t>
            </a:r>
          </a:p>
        </p:txBody>
      </p:sp>
    </p:spTree>
    <p:extLst>
      <p:ext uri="{BB962C8B-B14F-4D97-AF65-F5344CB8AC3E}">
        <p14:creationId xmlns:p14="http://schemas.microsoft.com/office/powerpoint/2010/main" xmlns="" val="659041047"/>
      </p:ext>
    </p:extLst>
  </p:cSld>
  <p:clrMapOvr>
    <a:masterClrMapping/>
  </p:clrMapOvr>
  <p:transition spd="slow">
    <p:fad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smtClean="0"/>
              <a:t>60.</a:t>
            </a:r>
            <a:r>
              <a:rPr lang="en-US" dirty="0"/>
              <a:t>	Which data structure is used to convert expression from </a:t>
            </a:r>
            <a:r>
              <a:rPr lang="en-US" dirty="0" smtClean="0"/>
              <a:t>infix</a:t>
            </a:r>
            <a:r>
              <a:rPr lang="en-US" dirty="0" smtClean="0"/>
              <a:t> </a:t>
            </a:r>
            <a:r>
              <a:rPr lang="en-US" dirty="0"/>
              <a:t>to </a:t>
            </a:r>
            <a:r>
              <a:rPr lang="en-US" dirty="0" smtClean="0"/>
              <a:t>prefix </a:t>
            </a:r>
            <a:r>
              <a:rPr lang="en-US" dirty="0"/>
              <a:t>form?</a:t>
            </a:r>
          </a:p>
          <a:p>
            <a:pPr marL="576000" indent="-576000" algn="just">
              <a:spcBef>
                <a:spcPts val="500"/>
              </a:spcBef>
              <a:spcAft>
                <a:spcPts val="500"/>
              </a:spcAft>
              <a:buNone/>
              <a:tabLst>
                <a:tab pos="531813" algn="l"/>
              </a:tabLst>
            </a:pPr>
            <a:r>
              <a:rPr lang="en-US" dirty="0"/>
              <a:t>	(a) </a:t>
            </a:r>
            <a:r>
              <a:rPr lang="en-US" dirty="0" smtClean="0"/>
              <a:t>Graph</a:t>
            </a:r>
          </a:p>
          <a:p>
            <a:pPr marL="576000" indent="-576000" algn="just">
              <a:spcBef>
                <a:spcPts val="500"/>
              </a:spcBef>
              <a:spcAft>
                <a:spcPts val="500"/>
              </a:spcAft>
              <a:buNone/>
              <a:tabLst>
                <a:tab pos="531813" algn="l"/>
              </a:tabLst>
            </a:pPr>
            <a:r>
              <a:rPr lang="en-US" dirty="0"/>
              <a:t>	(b) </a:t>
            </a:r>
            <a:r>
              <a:rPr lang="en-US" dirty="0" smtClean="0"/>
              <a:t>Stack</a:t>
            </a:r>
          </a:p>
          <a:p>
            <a:pPr marL="576000" indent="-576000" algn="just">
              <a:spcBef>
                <a:spcPts val="500"/>
              </a:spcBef>
              <a:spcAft>
                <a:spcPts val="500"/>
              </a:spcAft>
              <a:buNone/>
              <a:tabLst>
                <a:tab pos="531813" algn="l"/>
              </a:tabLst>
            </a:pPr>
            <a:r>
              <a:rPr lang="en-US" dirty="0"/>
              <a:t>	(c) </a:t>
            </a:r>
            <a:r>
              <a:rPr lang="en-US" dirty="0" err="1" smtClean="0"/>
              <a:t>LinkedList</a:t>
            </a:r>
            <a:endParaRPr lang="en-US" dirty="0" smtClean="0"/>
          </a:p>
          <a:p>
            <a:pPr marL="576000" indent="-576000" algn="just">
              <a:spcBef>
                <a:spcPts val="500"/>
              </a:spcBef>
              <a:spcAft>
                <a:spcPts val="500"/>
              </a:spcAft>
              <a:buNone/>
              <a:tabLst>
                <a:tab pos="531813" algn="l"/>
              </a:tabLst>
            </a:pPr>
            <a:r>
              <a:rPr lang="en-US" dirty="0"/>
              <a:t>	(d) Queue</a:t>
            </a:r>
          </a:p>
        </p:txBody>
      </p:sp>
    </p:spTree>
    <p:extLst>
      <p:ext uri="{BB962C8B-B14F-4D97-AF65-F5344CB8AC3E}">
        <p14:creationId xmlns:p14="http://schemas.microsoft.com/office/powerpoint/2010/main" xmlns="" val="1935141157"/>
      </p:ext>
    </p:extLst>
  </p:cSld>
  <p:clrMapOvr>
    <a:masterClrMapping/>
  </p:clrMapOvr>
  <p:transition spd="slow">
    <p:fad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smtClean="0"/>
              <a:t>61.</a:t>
            </a:r>
            <a:r>
              <a:rPr lang="en-US" dirty="0"/>
              <a:t>	What is the mathematical function used to round off 6.23 to 7?</a:t>
            </a:r>
          </a:p>
          <a:p>
            <a:pPr marL="576000" indent="-576000" algn="just">
              <a:spcBef>
                <a:spcPts val="500"/>
              </a:spcBef>
              <a:spcAft>
                <a:spcPts val="500"/>
              </a:spcAft>
              <a:buNone/>
              <a:tabLst>
                <a:tab pos="531813" algn="l"/>
              </a:tabLst>
            </a:pPr>
            <a:r>
              <a:rPr lang="en-US" dirty="0"/>
              <a:t>	(a) floor(6.23</a:t>
            </a:r>
            <a:r>
              <a:rPr lang="en-US" dirty="0" smtClean="0"/>
              <a:t>)</a:t>
            </a:r>
          </a:p>
          <a:p>
            <a:pPr marL="576000" indent="-576000" algn="just">
              <a:spcBef>
                <a:spcPts val="500"/>
              </a:spcBef>
              <a:spcAft>
                <a:spcPts val="500"/>
              </a:spcAft>
              <a:buNone/>
              <a:tabLst>
                <a:tab pos="531813" algn="l"/>
              </a:tabLst>
            </a:pPr>
            <a:r>
              <a:rPr lang="en-US" dirty="0"/>
              <a:t>	(b) ceil(6.23,7</a:t>
            </a:r>
            <a:r>
              <a:rPr lang="en-US" dirty="0" smtClean="0"/>
              <a:t>)</a:t>
            </a:r>
          </a:p>
          <a:p>
            <a:pPr marL="576000" indent="-576000" algn="just">
              <a:spcBef>
                <a:spcPts val="500"/>
              </a:spcBef>
              <a:spcAft>
                <a:spcPts val="500"/>
              </a:spcAft>
              <a:buNone/>
              <a:tabLst>
                <a:tab pos="531813" algn="l"/>
              </a:tabLst>
            </a:pPr>
            <a:r>
              <a:rPr lang="en-US" dirty="0"/>
              <a:t>	(c) floor(6.23,7</a:t>
            </a:r>
            <a:r>
              <a:rPr lang="en-US" dirty="0" smtClean="0"/>
              <a:t>)</a:t>
            </a:r>
          </a:p>
          <a:p>
            <a:pPr marL="576000" indent="-576000" algn="just">
              <a:spcBef>
                <a:spcPts val="500"/>
              </a:spcBef>
              <a:spcAft>
                <a:spcPts val="500"/>
              </a:spcAft>
              <a:buNone/>
              <a:tabLst>
                <a:tab pos="531813" algn="l"/>
              </a:tabLst>
            </a:pPr>
            <a:r>
              <a:rPr lang="en-US" dirty="0"/>
              <a:t>	(d) ceil(6.23)</a:t>
            </a:r>
          </a:p>
        </p:txBody>
      </p:sp>
    </p:spTree>
    <p:extLst>
      <p:ext uri="{BB962C8B-B14F-4D97-AF65-F5344CB8AC3E}">
        <p14:creationId xmlns:p14="http://schemas.microsoft.com/office/powerpoint/2010/main" xmlns="" val="117792837"/>
      </p:ext>
    </p:extLst>
  </p:cSld>
  <p:clrMapOvr>
    <a:masterClrMapping/>
  </p:clrMapOvr>
  <p:transition spd="slow">
    <p:fad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smtClean="0"/>
              <a:t>62.</a:t>
            </a:r>
            <a:r>
              <a:rPr lang="en-US" dirty="0"/>
              <a:t>	Which combination of the integer variables a, b and c makes the variable m get the value 4 in the following expression?</a:t>
            </a:r>
          </a:p>
          <a:p>
            <a:pPr marL="576000" indent="-576000" algn="just">
              <a:spcBef>
                <a:spcPts val="500"/>
              </a:spcBef>
              <a:spcAft>
                <a:spcPts val="500"/>
              </a:spcAft>
              <a:buNone/>
              <a:tabLst>
                <a:tab pos="531813" algn="l"/>
              </a:tabLst>
            </a:pPr>
            <a:r>
              <a:rPr lang="en-US" dirty="0"/>
              <a:t>	m = (a &gt; b) ? (( a &gt; c ) ? a : c) : ((b &gt; c ) ? b : c )</a:t>
            </a:r>
          </a:p>
          <a:p>
            <a:pPr marL="576000" indent="-576000" algn="just">
              <a:spcBef>
                <a:spcPts val="500"/>
              </a:spcBef>
              <a:spcAft>
                <a:spcPts val="500"/>
              </a:spcAft>
              <a:buNone/>
              <a:tabLst>
                <a:tab pos="531813" algn="l"/>
              </a:tabLst>
            </a:pPr>
            <a:r>
              <a:rPr lang="en-US" dirty="0"/>
              <a:t>	(a) a=6, b=3, c=5	</a:t>
            </a:r>
            <a:endParaRPr lang="en-US" dirty="0" smtClean="0"/>
          </a:p>
          <a:p>
            <a:pPr marL="576000" indent="-576000" algn="just">
              <a:spcBef>
                <a:spcPts val="500"/>
              </a:spcBef>
              <a:spcAft>
                <a:spcPts val="500"/>
              </a:spcAft>
              <a:buNone/>
              <a:tabLst>
                <a:tab pos="531813" algn="l"/>
              </a:tabLst>
            </a:pPr>
            <a:r>
              <a:rPr lang="en-US" dirty="0"/>
              <a:t>	(b) a=6, b=5, c=3</a:t>
            </a:r>
          </a:p>
          <a:p>
            <a:pPr marL="576000" indent="-576000" algn="just">
              <a:spcBef>
                <a:spcPts val="500"/>
              </a:spcBef>
              <a:spcAft>
                <a:spcPts val="500"/>
              </a:spcAft>
              <a:buNone/>
              <a:tabLst>
                <a:tab pos="531813" algn="l"/>
              </a:tabLst>
            </a:pPr>
            <a:r>
              <a:rPr lang="en-US" dirty="0"/>
              <a:t>	(c) a=5, b=4, c=5	</a:t>
            </a:r>
            <a:endParaRPr lang="en-US" dirty="0" smtClean="0"/>
          </a:p>
          <a:p>
            <a:pPr marL="576000" indent="-576000" algn="just">
              <a:spcBef>
                <a:spcPts val="500"/>
              </a:spcBef>
              <a:spcAft>
                <a:spcPts val="500"/>
              </a:spcAft>
              <a:buNone/>
              <a:tabLst>
                <a:tab pos="531813" algn="l"/>
              </a:tabLst>
            </a:pPr>
            <a:r>
              <a:rPr lang="en-US" dirty="0"/>
              <a:t>	(d) a=3, b=4, c=2</a:t>
            </a:r>
          </a:p>
        </p:txBody>
      </p:sp>
    </p:spTree>
    <p:extLst>
      <p:ext uri="{BB962C8B-B14F-4D97-AF65-F5344CB8AC3E}">
        <p14:creationId xmlns:p14="http://schemas.microsoft.com/office/powerpoint/2010/main" xmlns="" val="3985387893"/>
      </p:ext>
    </p:extLst>
  </p:cSld>
  <p:clrMapOvr>
    <a:masterClrMapping/>
  </p:clrMapOvr>
  <p:transition spd="slow">
    <p:fad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dirty="0" smtClean="0"/>
              <a:t>63.</a:t>
            </a:r>
            <a:r>
              <a:rPr lang="en-US" dirty="0"/>
              <a:t>	Which of the following options best suits for ‘Memory Leak Occurred’</a:t>
            </a:r>
          </a:p>
          <a:p>
            <a:pPr marL="576000" indent="-576000" algn="just">
              <a:spcBef>
                <a:spcPts val="500"/>
              </a:spcBef>
              <a:spcAft>
                <a:spcPts val="500"/>
              </a:spcAft>
              <a:buNone/>
              <a:tabLst>
                <a:tab pos="531813" algn="l"/>
              </a:tabLst>
            </a:pPr>
            <a:r>
              <a:rPr lang="en-US" dirty="0"/>
              <a:t>	(a) Resource allocation pending while debugging the code</a:t>
            </a:r>
          </a:p>
          <a:p>
            <a:pPr marL="576000" indent="-576000" algn="just">
              <a:spcBef>
                <a:spcPts val="500"/>
              </a:spcBef>
              <a:spcAft>
                <a:spcPts val="500"/>
              </a:spcAft>
              <a:buNone/>
              <a:tabLst>
                <a:tab pos="531813" algn="l"/>
              </a:tabLst>
            </a:pPr>
            <a:r>
              <a:rPr lang="en-US" dirty="0"/>
              <a:t>	(b) Program releases resources allocated in the memory</a:t>
            </a:r>
          </a:p>
          <a:p>
            <a:pPr marL="576000" indent="-576000" algn="just">
              <a:spcBef>
                <a:spcPts val="500"/>
              </a:spcBef>
              <a:spcAft>
                <a:spcPts val="500"/>
              </a:spcAft>
              <a:buNone/>
              <a:tabLst>
                <a:tab pos="531813" algn="l"/>
              </a:tabLst>
            </a:pPr>
            <a:r>
              <a:rPr lang="en-US" dirty="0"/>
              <a:t>	(c) Program does not free the memory which is allocated </a:t>
            </a:r>
            <a:r>
              <a:rPr lang="en-US" dirty="0" smtClean="0"/>
              <a:t/>
            </a:r>
            <a:br>
              <a:rPr lang="en-US" dirty="0" smtClean="0"/>
            </a:br>
            <a:r>
              <a:rPr lang="en-US" dirty="0" smtClean="0"/>
              <a:t>	 dynamically</a:t>
            </a:r>
            <a:endParaRPr lang="en-US" dirty="0"/>
          </a:p>
          <a:p>
            <a:pPr marL="576000" indent="-576000" algn="just">
              <a:spcBef>
                <a:spcPts val="500"/>
              </a:spcBef>
              <a:spcAft>
                <a:spcPts val="500"/>
              </a:spcAft>
              <a:buNone/>
              <a:tabLst>
                <a:tab pos="531813" algn="l"/>
              </a:tabLst>
            </a:pPr>
            <a:r>
              <a:rPr lang="en-US" dirty="0"/>
              <a:t>	(d) Occurs due to address assignment failure.</a:t>
            </a:r>
          </a:p>
        </p:txBody>
      </p:sp>
    </p:spTree>
    <p:extLst>
      <p:ext uri="{BB962C8B-B14F-4D97-AF65-F5344CB8AC3E}">
        <p14:creationId xmlns:p14="http://schemas.microsoft.com/office/powerpoint/2010/main" xmlns="" val="3001926933"/>
      </p:ext>
    </p:extLst>
  </p:cSld>
  <p:clrMapOvr>
    <a:masterClrMapping/>
  </p:clrMapOvr>
  <p:transition spd="slow">
    <p:fad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30000"/>
              </a:lnSpc>
              <a:spcBef>
                <a:spcPts val="300"/>
              </a:spcBef>
              <a:spcAft>
                <a:spcPts val="300"/>
              </a:spcAft>
              <a:buNone/>
              <a:tabLst>
                <a:tab pos="531813" algn="l"/>
              </a:tabLst>
            </a:pPr>
            <a:r>
              <a:rPr lang="en-US" dirty="0" smtClean="0"/>
              <a:t>64.</a:t>
            </a:r>
            <a:r>
              <a:rPr lang="en-US" dirty="0"/>
              <a:t>	Select the best suitable answer for the below functions.</a:t>
            </a:r>
          </a:p>
          <a:p>
            <a:pPr marL="576000" indent="-576000" algn="just">
              <a:lnSpc>
                <a:spcPct val="130000"/>
              </a:lnSpc>
              <a:spcBef>
                <a:spcPts val="300"/>
              </a:spcBef>
              <a:spcAft>
                <a:spcPts val="300"/>
              </a:spcAft>
              <a:buNone/>
              <a:tabLst>
                <a:tab pos="531813" algn="l"/>
              </a:tabLst>
            </a:pPr>
            <a:r>
              <a:rPr lang="en-US" dirty="0"/>
              <a:t>	1. </a:t>
            </a:r>
            <a:r>
              <a:rPr lang="en-US" dirty="0" err="1"/>
              <a:t>sizeof</a:t>
            </a:r>
            <a:r>
              <a:rPr lang="en-US" dirty="0"/>
              <a:t>()</a:t>
            </a:r>
          </a:p>
          <a:p>
            <a:pPr marL="576000" indent="-576000" algn="just">
              <a:lnSpc>
                <a:spcPct val="130000"/>
              </a:lnSpc>
              <a:spcBef>
                <a:spcPts val="300"/>
              </a:spcBef>
              <a:spcAft>
                <a:spcPts val="300"/>
              </a:spcAft>
              <a:buNone/>
              <a:tabLst>
                <a:tab pos="531813" algn="l"/>
              </a:tabLst>
            </a:pPr>
            <a:r>
              <a:rPr lang="en-US" dirty="0"/>
              <a:t>	2. </a:t>
            </a:r>
            <a:r>
              <a:rPr lang="en-US" dirty="0" err="1"/>
              <a:t>strlen</a:t>
            </a:r>
            <a:endParaRPr lang="en-US" dirty="0"/>
          </a:p>
          <a:p>
            <a:pPr marL="576000" indent="-576000" algn="just">
              <a:lnSpc>
                <a:spcPct val="130000"/>
              </a:lnSpc>
              <a:spcBef>
                <a:spcPts val="300"/>
              </a:spcBef>
              <a:spcAft>
                <a:spcPts val="300"/>
              </a:spcAft>
              <a:buNone/>
              <a:tabLst>
                <a:tab pos="531813" algn="l"/>
              </a:tabLst>
            </a:pPr>
            <a:r>
              <a:rPr lang="en-US" dirty="0"/>
              <a:t>	(a)	</a:t>
            </a:r>
            <a:r>
              <a:rPr lang="en-US" dirty="0" err="1"/>
              <a:t>sizeof</a:t>
            </a:r>
            <a:r>
              <a:rPr lang="en-US" dirty="0"/>
              <a:t>() - Returns size of string including null characters</a:t>
            </a:r>
          </a:p>
          <a:p>
            <a:pPr marL="576000" indent="-576000" algn="just">
              <a:lnSpc>
                <a:spcPct val="130000"/>
              </a:lnSpc>
              <a:spcBef>
                <a:spcPts val="300"/>
              </a:spcBef>
              <a:spcAft>
                <a:spcPts val="300"/>
              </a:spcAft>
              <a:buNone/>
              <a:tabLst>
                <a:tab pos="531813" algn="l"/>
              </a:tabLst>
            </a:pPr>
            <a:r>
              <a:rPr lang="en-US" dirty="0" smtClean="0"/>
              <a:t>	</a:t>
            </a:r>
            <a:r>
              <a:rPr lang="en-US" dirty="0"/>
              <a:t>		</a:t>
            </a:r>
            <a:r>
              <a:rPr lang="en-US" dirty="0" err="1"/>
              <a:t>strlen</a:t>
            </a:r>
            <a:r>
              <a:rPr lang="en-US" dirty="0"/>
              <a:t>() - Returns size of string excluding null characters</a:t>
            </a:r>
          </a:p>
          <a:p>
            <a:pPr marL="576000" indent="-576000" algn="just">
              <a:lnSpc>
                <a:spcPct val="130000"/>
              </a:lnSpc>
              <a:spcBef>
                <a:spcPts val="300"/>
              </a:spcBef>
              <a:spcAft>
                <a:spcPts val="300"/>
              </a:spcAft>
              <a:buNone/>
              <a:tabLst>
                <a:tab pos="531813" algn="l"/>
              </a:tabLst>
            </a:pPr>
            <a:r>
              <a:rPr lang="en-US" dirty="0"/>
              <a:t>	(b)	</a:t>
            </a:r>
            <a:r>
              <a:rPr lang="en-US" dirty="0" err="1"/>
              <a:t>sizeof</a:t>
            </a:r>
            <a:r>
              <a:rPr lang="en-US" dirty="0"/>
              <a:t>() - Returns size of string including null characters</a:t>
            </a:r>
          </a:p>
          <a:p>
            <a:pPr marL="576000" indent="-576000" algn="just">
              <a:lnSpc>
                <a:spcPct val="130000"/>
              </a:lnSpc>
              <a:spcBef>
                <a:spcPts val="300"/>
              </a:spcBef>
              <a:spcAft>
                <a:spcPts val="300"/>
              </a:spcAft>
              <a:buNone/>
              <a:tabLst>
                <a:tab pos="531813" algn="l"/>
              </a:tabLst>
            </a:pPr>
            <a:r>
              <a:rPr lang="en-US" dirty="0"/>
              <a:t>	</a:t>
            </a:r>
            <a:r>
              <a:rPr lang="en-US" dirty="0" smtClean="0"/>
              <a:t>	</a:t>
            </a:r>
            <a:r>
              <a:rPr lang="en-US" dirty="0"/>
              <a:t>	</a:t>
            </a:r>
            <a:r>
              <a:rPr lang="en-US" dirty="0" err="1"/>
              <a:t>strlen</a:t>
            </a:r>
            <a:r>
              <a:rPr lang="en-US" dirty="0"/>
              <a:t>() - Returns size of string including null characters</a:t>
            </a:r>
          </a:p>
          <a:p>
            <a:pPr marL="576000" indent="-576000" algn="just">
              <a:lnSpc>
                <a:spcPct val="130000"/>
              </a:lnSpc>
              <a:spcBef>
                <a:spcPts val="300"/>
              </a:spcBef>
              <a:spcAft>
                <a:spcPts val="300"/>
              </a:spcAft>
              <a:buNone/>
              <a:tabLst>
                <a:tab pos="531813" algn="l"/>
              </a:tabLst>
            </a:pPr>
            <a:r>
              <a:rPr lang="en-US" dirty="0"/>
              <a:t>	(c)	</a:t>
            </a:r>
            <a:r>
              <a:rPr lang="en-US" dirty="0" err="1"/>
              <a:t>sizeof</a:t>
            </a:r>
            <a:r>
              <a:rPr lang="en-US" dirty="0"/>
              <a:t>() - Returns size of string excluding null characters</a:t>
            </a:r>
          </a:p>
          <a:p>
            <a:pPr marL="576000" indent="-576000" algn="just">
              <a:lnSpc>
                <a:spcPct val="130000"/>
              </a:lnSpc>
              <a:spcBef>
                <a:spcPts val="300"/>
              </a:spcBef>
              <a:spcAft>
                <a:spcPts val="300"/>
              </a:spcAft>
              <a:buNone/>
              <a:tabLst>
                <a:tab pos="531813" algn="l"/>
              </a:tabLst>
            </a:pPr>
            <a:r>
              <a:rPr lang="en-US" dirty="0"/>
              <a:t>		</a:t>
            </a:r>
            <a:r>
              <a:rPr lang="en-US" dirty="0" smtClean="0"/>
              <a:t>	</a:t>
            </a:r>
            <a:r>
              <a:rPr lang="en-US" dirty="0" err="1" smtClean="0"/>
              <a:t>strlen</a:t>
            </a:r>
            <a:r>
              <a:rPr lang="en-US" dirty="0"/>
              <a:t>() - Returns size of string excluding null, characters</a:t>
            </a:r>
          </a:p>
          <a:p>
            <a:pPr marL="576000" indent="-576000" algn="just">
              <a:lnSpc>
                <a:spcPct val="130000"/>
              </a:lnSpc>
              <a:spcBef>
                <a:spcPts val="300"/>
              </a:spcBef>
              <a:spcAft>
                <a:spcPts val="300"/>
              </a:spcAft>
              <a:buNone/>
              <a:tabLst>
                <a:tab pos="531813" algn="l"/>
              </a:tabLst>
            </a:pPr>
            <a:r>
              <a:rPr lang="en-US" dirty="0"/>
              <a:t>	(d)	</a:t>
            </a:r>
            <a:r>
              <a:rPr lang="en-US" dirty="0" err="1"/>
              <a:t>sizeof</a:t>
            </a:r>
            <a:r>
              <a:rPr lang="en-US" dirty="0"/>
              <a:t>() - Returns size of string excluding null characters</a:t>
            </a:r>
          </a:p>
          <a:p>
            <a:pPr marL="576000" indent="-576000" algn="just">
              <a:lnSpc>
                <a:spcPct val="130000"/>
              </a:lnSpc>
              <a:spcBef>
                <a:spcPts val="300"/>
              </a:spcBef>
              <a:spcAft>
                <a:spcPts val="300"/>
              </a:spcAft>
              <a:buNone/>
              <a:tabLst>
                <a:tab pos="531813" algn="l"/>
              </a:tabLst>
            </a:pPr>
            <a:r>
              <a:rPr lang="en-US" dirty="0" smtClean="0"/>
              <a:t>	</a:t>
            </a:r>
            <a:r>
              <a:rPr lang="en-US" dirty="0"/>
              <a:t>		</a:t>
            </a:r>
            <a:r>
              <a:rPr lang="en-US" dirty="0" err="1"/>
              <a:t>strlen</a:t>
            </a:r>
            <a:r>
              <a:rPr lang="en-US" dirty="0"/>
              <a:t>() - Returns size of string including null characters</a:t>
            </a:r>
          </a:p>
          <a:p>
            <a:pPr marL="576000" indent="-576000" algn="just">
              <a:lnSpc>
                <a:spcPct val="130000"/>
              </a:lnSpc>
              <a:spcBef>
                <a:spcPts val="400"/>
              </a:spcBef>
              <a:spcAft>
                <a:spcPts val="400"/>
              </a:spcAft>
              <a:buNone/>
              <a:tabLst>
                <a:tab pos="531813" algn="l"/>
              </a:tabLst>
            </a:pPr>
            <a:endParaRPr lang="en-US" sz="1350" dirty="0"/>
          </a:p>
          <a:p>
            <a:pPr marL="576000" indent="-576000" algn="just">
              <a:lnSpc>
                <a:spcPct val="140000"/>
              </a:lnSpc>
              <a:spcBef>
                <a:spcPts val="500"/>
              </a:spcBef>
              <a:spcAft>
                <a:spcPts val="500"/>
              </a:spcAft>
              <a:buNone/>
              <a:tabLst>
                <a:tab pos="531813" algn="l"/>
              </a:tabLst>
            </a:pPr>
            <a:endParaRPr lang="en-US" sz="1350" dirty="0"/>
          </a:p>
          <a:p>
            <a:pPr marL="576000" indent="-576000" algn="just">
              <a:lnSpc>
                <a:spcPct val="140000"/>
              </a:lnSpc>
              <a:spcBef>
                <a:spcPts val="500"/>
              </a:spcBef>
              <a:spcAft>
                <a:spcPts val="500"/>
              </a:spcAft>
              <a:buNone/>
              <a:tabLst>
                <a:tab pos="531813" algn="l"/>
              </a:tabLst>
            </a:pPr>
            <a:endParaRPr lang="en-US" sz="1350" dirty="0"/>
          </a:p>
        </p:txBody>
      </p:sp>
    </p:spTree>
    <p:extLst>
      <p:ext uri="{BB962C8B-B14F-4D97-AF65-F5344CB8AC3E}">
        <p14:creationId xmlns:p14="http://schemas.microsoft.com/office/powerpoint/2010/main" xmlns="" val="2673758845"/>
      </p:ext>
    </p:extLst>
  </p:cSld>
  <p:clrMapOvr>
    <a:masterClrMapping/>
  </p:clrMapOvr>
  <p:transition spd="slow">
    <p:fad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300"/>
              </a:spcBef>
              <a:spcAft>
                <a:spcPts val="300"/>
              </a:spcAft>
              <a:buNone/>
              <a:tabLst>
                <a:tab pos="531813" algn="l"/>
              </a:tabLst>
            </a:pPr>
            <a:r>
              <a:rPr lang="en-US" dirty="0" smtClean="0"/>
              <a:t>65.</a:t>
            </a:r>
            <a:r>
              <a:rPr lang="en-US" dirty="0"/>
              <a:t>	The data </a:t>
            </a:r>
            <a:r>
              <a:rPr lang="en-US" dirty="0" err="1"/>
              <a:t>modelling</a:t>
            </a:r>
            <a:r>
              <a:rPr lang="en-US" dirty="0"/>
              <a:t> phase consists of which of the following?</a:t>
            </a:r>
          </a:p>
          <a:p>
            <a:pPr marL="576000" indent="-576000" algn="just">
              <a:spcBef>
                <a:spcPts val="300"/>
              </a:spcBef>
              <a:spcAft>
                <a:spcPts val="300"/>
              </a:spcAft>
              <a:buNone/>
              <a:tabLst>
                <a:tab pos="531813" algn="l"/>
              </a:tabLst>
            </a:pPr>
            <a:r>
              <a:rPr lang="en-US" dirty="0"/>
              <a:t>	(a) Creation of evaluation tool</a:t>
            </a:r>
          </a:p>
          <a:p>
            <a:pPr marL="576000" indent="-576000" algn="just">
              <a:spcBef>
                <a:spcPts val="300"/>
              </a:spcBef>
              <a:spcAft>
                <a:spcPts val="300"/>
              </a:spcAft>
              <a:buNone/>
              <a:tabLst>
                <a:tab pos="531813" algn="l"/>
              </a:tabLst>
            </a:pPr>
            <a:r>
              <a:rPr lang="en-US" dirty="0"/>
              <a:t>	(b) Creation of big data analysis model</a:t>
            </a:r>
          </a:p>
          <a:p>
            <a:pPr marL="576000" indent="-576000" algn="just">
              <a:spcBef>
                <a:spcPts val="300"/>
              </a:spcBef>
              <a:spcAft>
                <a:spcPts val="300"/>
              </a:spcAft>
              <a:buNone/>
              <a:tabLst>
                <a:tab pos="531813" algn="l"/>
              </a:tabLst>
            </a:pPr>
            <a:r>
              <a:rPr lang="en-US" dirty="0"/>
              <a:t>	(c). Creation of </a:t>
            </a:r>
            <a:r>
              <a:rPr lang="en-US" dirty="0" err="1"/>
              <a:t>infographics</a:t>
            </a:r>
            <a:endParaRPr lang="en-US" dirty="0"/>
          </a:p>
          <a:p>
            <a:pPr marL="576000" indent="-576000" algn="just">
              <a:spcBef>
                <a:spcPts val="300"/>
              </a:spcBef>
              <a:spcAft>
                <a:spcPts val="300"/>
              </a:spcAft>
              <a:buNone/>
              <a:tabLst>
                <a:tab pos="531813" algn="l"/>
              </a:tabLst>
            </a:pPr>
            <a:r>
              <a:rPr lang="en-US" dirty="0"/>
              <a:t>	(d) Creation of the logical data model.</a:t>
            </a:r>
          </a:p>
          <a:p>
            <a:pPr marL="576000" indent="-576000" algn="just">
              <a:lnSpc>
                <a:spcPct val="140000"/>
              </a:lnSpc>
              <a:spcBef>
                <a:spcPts val="500"/>
              </a:spcBef>
              <a:spcAft>
                <a:spcPts val="500"/>
              </a:spcAft>
              <a:buNone/>
              <a:tabLst>
                <a:tab pos="531813" algn="l"/>
              </a:tabLst>
            </a:pPr>
            <a:endParaRPr lang="en-US" sz="1350" dirty="0"/>
          </a:p>
          <a:p>
            <a:pPr marL="576000" indent="-576000" algn="just">
              <a:lnSpc>
                <a:spcPct val="140000"/>
              </a:lnSpc>
              <a:spcBef>
                <a:spcPts val="500"/>
              </a:spcBef>
              <a:spcAft>
                <a:spcPts val="500"/>
              </a:spcAft>
              <a:buNone/>
              <a:tabLst>
                <a:tab pos="531813" algn="l"/>
              </a:tabLst>
            </a:pPr>
            <a:endParaRPr lang="en-US" sz="1350" dirty="0"/>
          </a:p>
        </p:txBody>
      </p:sp>
    </p:spTree>
    <p:extLst>
      <p:ext uri="{BB962C8B-B14F-4D97-AF65-F5344CB8AC3E}">
        <p14:creationId xmlns:p14="http://schemas.microsoft.com/office/powerpoint/2010/main" xmlns="" val="1534079642"/>
      </p:ext>
    </p:extLst>
  </p:cSld>
  <p:clrMapOvr>
    <a:masterClrMapping/>
  </p:clrMapOvr>
  <p:transition spd="slow">
    <p:fad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300"/>
              </a:spcBef>
              <a:spcAft>
                <a:spcPts val="300"/>
              </a:spcAft>
              <a:buNone/>
              <a:tabLst>
                <a:tab pos="531813" algn="l"/>
              </a:tabLst>
            </a:pPr>
            <a:r>
              <a:rPr lang="en-US" dirty="0" smtClean="0"/>
              <a:t>66.</a:t>
            </a:r>
            <a:r>
              <a:rPr lang="en-US" dirty="0"/>
              <a:t>	Which of the following is NOT a logical operator?</a:t>
            </a:r>
          </a:p>
          <a:p>
            <a:pPr marL="576000" indent="-576000" algn="just">
              <a:spcBef>
                <a:spcPts val="300"/>
              </a:spcBef>
              <a:spcAft>
                <a:spcPts val="300"/>
              </a:spcAft>
              <a:buNone/>
              <a:tabLst>
                <a:tab pos="531813" algn="l"/>
              </a:tabLst>
            </a:pPr>
            <a:r>
              <a:rPr lang="en-US" dirty="0"/>
              <a:t>	(a) </a:t>
            </a:r>
            <a:r>
              <a:rPr lang="en-US" dirty="0" smtClean="0"/>
              <a:t>!</a:t>
            </a:r>
          </a:p>
          <a:p>
            <a:pPr marL="576000" indent="-576000" algn="just">
              <a:spcBef>
                <a:spcPts val="300"/>
              </a:spcBef>
              <a:spcAft>
                <a:spcPts val="300"/>
              </a:spcAft>
              <a:buNone/>
              <a:tabLst>
                <a:tab pos="531813" algn="l"/>
              </a:tabLst>
            </a:pPr>
            <a:r>
              <a:rPr lang="en-US" dirty="0"/>
              <a:t>	(b) </a:t>
            </a:r>
            <a:r>
              <a:rPr lang="en-US" dirty="0" smtClean="0"/>
              <a:t>&amp;&amp;</a:t>
            </a:r>
          </a:p>
          <a:p>
            <a:pPr marL="576000" indent="-576000" algn="just">
              <a:spcBef>
                <a:spcPts val="300"/>
              </a:spcBef>
              <a:spcAft>
                <a:spcPts val="300"/>
              </a:spcAft>
              <a:buNone/>
              <a:tabLst>
                <a:tab pos="531813" algn="l"/>
              </a:tabLst>
            </a:pPr>
            <a:r>
              <a:rPr lang="en-US" dirty="0"/>
              <a:t>	(c) </a:t>
            </a:r>
            <a:r>
              <a:rPr lang="en-US" dirty="0" smtClean="0"/>
              <a:t>||</a:t>
            </a:r>
          </a:p>
          <a:p>
            <a:pPr marL="576000" indent="-576000" algn="just">
              <a:spcBef>
                <a:spcPts val="300"/>
              </a:spcBef>
              <a:spcAft>
                <a:spcPts val="300"/>
              </a:spcAft>
              <a:buNone/>
              <a:tabLst>
                <a:tab pos="531813" algn="l"/>
              </a:tabLst>
            </a:pPr>
            <a:r>
              <a:rPr lang="en-US" dirty="0"/>
              <a:t>	(d) &amp;</a:t>
            </a:r>
          </a:p>
          <a:p>
            <a:pPr marL="576000" indent="-576000" algn="just">
              <a:lnSpc>
                <a:spcPct val="140000"/>
              </a:lnSpc>
              <a:spcBef>
                <a:spcPts val="500"/>
              </a:spcBef>
              <a:spcAft>
                <a:spcPts val="500"/>
              </a:spcAft>
              <a:buNone/>
              <a:tabLst>
                <a:tab pos="531813" algn="l"/>
              </a:tabLst>
            </a:pPr>
            <a:endParaRPr lang="en-US" sz="1350" dirty="0"/>
          </a:p>
        </p:txBody>
      </p:sp>
    </p:spTree>
    <p:extLst>
      <p:ext uri="{BB962C8B-B14F-4D97-AF65-F5344CB8AC3E}">
        <p14:creationId xmlns:p14="http://schemas.microsoft.com/office/powerpoint/2010/main" xmlns="" val="2211152397"/>
      </p:ext>
    </p:extLst>
  </p:cSld>
  <p:clrMapOvr>
    <a:masterClrMapping/>
  </p:clrMapOvr>
  <p:transition spd="slow">
    <p:fad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300"/>
              </a:spcBef>
              <a:spcAft>
                <a:spcPts val="300"/>
              </a:spcAft>
              <a:buNone/>
              <a:tabLst>
                <a:tab pos="531813" algn="l"/>
              </a:tabLst>
            </a:pPr>
            <a:r>
              <a:rPr lang="en-US" dirty="0" smtClean="0"/>
              <a:t>67.</a:t>
            </a:r>
            <a:r>
              <a:rPr lang="en-US" dirty="0"/>
              <a:t>	In a Singly Circular Linked List, how many address fields are there?</a:t>
            </a:r>
          </a:p>
          <a:p>
            <a:pPr marL="576000" indent="-576000" algn="just">
              <a:spcBef>
                <a:spcPts val="300"/>
              </a:spcBef>
              <a:spcAft>
                <a:spcPts val="300"/>
              </a:spcAft>
              <a:buNone/>
              <a:tabLst>
                <a:tab pos="531813" algn="l"/>
              </a:tabLst>
            </a:pPr>
            <a:r>
              <a:rPr lang="en-US" dirty="0"/>
              <a:t>	(a) </a:t>
            </a:r>
            <a:r>
              <a:rPr lang="en-US" dirty="0" smtClean="0"/>
              <a:t>1+1</a:t>
            </a:r>
          </a:p>
          <a:p>
            <a:pPr marL="576000" indent="-576000" algn="just">
              <a:spcBef>
                <a:spcPts val="300"/>
              </a:spcBef>
              <a:spcAft>
                <a:spcPts val="300"/>
              </a:spcAft>
              <a:buNone/>
              <a:tabLst>
                <a:tab pos="531813" algn="l"/>
              </a:tabLst>
            </a:pPr>
            <a:r>
              <a:rPr lang="en-US" dirty="0"/>
              <a:t>	(b) </a:t>
            </a:r>
            <a:r>
              <a:rPr lang="en-US" dirty="0" smtClean="0"/>
              <a:t>2+1</a:t>
            </a:r>
          </a:p>
          <a:p>
            <a:pPr marL="576000" indent="-576000" algn="just">
              <a:spcBef>
                <a:spcPts val="300"/>
              </a:spcBef>
              <a:spcAft>
                <a:spcPts val="300"/>
              </a:spcAft>
              <a:buNone/>
              <a:tabLst>
                <a:tab pos="531813" algn="l"/>
              </a:tabLst>
            </a:pPr>
            <a:r>
              <a:rPr lang="en-US" dirty="0"/>
              <a:t>	(c) </a:t>
            </a:r>
            <a:r>
              <a:rPr lang="en-US" dirty="0" smtClean="0"/>
              <a:t>1</a:t>
            </a:r>
          </a:p>
          <a:p>
            <a:pPr marL="576000" indent="-576000" algn="just">
              <a:spcBef>
                <a:spcPts val="300"/>
              </a:spcBef>
              <a:spcAft>
                <a:spcPts val="300"/>
              </a:spcAft>
              <a:buNone/>
              <a:tabLst>
                <a:tab pos="531813" algn="l"/>
              </a:tabLst>
            </a:pPr>
            <a:r>
              <a:rPr lang="en-US" dirty="0"/>
              <a:t>	(d) 2</a:t>
            </a:r>
          </a:p>
        </p:txBody>
      </p:sp>
    </p:spTree>
    <p:extLst>
      <p:ext uri="{BB962C8B-B14F-4D97-AF65-F5344CB8AC3E}">
        <p14:creationId xmlns:p14="http://schemas.microsoft.com/office/powerpoint/2010/main" xmlns="" val="4209682140"/>
      </p:ext>
    </p:extLst>
  </p:cSld>
  <p:clrMapOvr>
    <a:masterClrMapping/>
  </p:clrMapOvr>
  <p:transition spd="slow">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256584"/>
          </a:xfrm>
        </p:spPr>
        <p:txBody>
          <a:bodyPr>
            <a:noAutofit/>
          </a:bodyPr>
          <a:lstStyle/>
          <a:p>
            <a:pPr marL="576000" indent="-576000" algn="just">
              <a:spcBef>
                <a:spcPts val="500"/>
              </a:spcBef>
              <a:spcAft>
                <a:spcPts val="500"/>
              </a:spcAft>
              <a:buNone/>
              <a:tabLst>
                <a:tab pos="531813" algn="l"/>
              </a:tabLst>
            </a:pPr>
            <a:r>
              <a:rPr lang="en-IN" dirty="0" smtClean="0"/>
              <a:t>5.</a:t>
            </a:r>
            <a:r>
              <a:rPr lang="en-IN" dirty="0"/>
              <a:t>	Integer m = 10, n = 35, p = 5, d = 6</a:t>
            </a:r>
          </a:p>
          <a:p>
            <a:pPr marL="576000" indent="-576000" algn="just">
              <a:spcBef>
                <a:spcPts val="500"/>
              </a:spcBef>
              <a:spcAft>
                <a:spcPts val="500"/>
              </a:spcAft>
              <a:buNone/>
              <a:tabLst>
                <a:tab pos="531813" algn="l"/>
              </a:tabLst>
            </a:pPr>
            <a:r>
              <a:rPr lang="en-IN" dirty="0"/>
              <a:t>	Comment about the output of the given two statements.</a:t>
            </a:r>
          </a:p>
          <a:p>
            <a:pPr marL="576000" indent="-576000" algn="just">
              <a:spcBef>
                <a:spcPts val="500"/>
              </a:spcBef>
              <a:spcAft>
                <a:spcPts val="500"/>
              </a:spcAft>
              <a:buNone/>
              <a:tabLst>
                <a:tab pos="531813" algn="l"/>
              </a:tabLst>
            </a:pPr>
            <a:r>
              <a:rPr lang="en-IN" dirty="0"/>
              <a:t>	print m *n + p/d</a:t>
            </a:r>
          </a:p>
          <a:p>
            <a:pPr marL="576000" indent="-576000" algn="just">
              <a:spcBef>
                <a:spcPts val="500"/>
              </a:spcBef>
              <a:spcAft>
                <a:spcPts val="500"/>
              </a:spcAft>
              <a:buNone/>
              <a:tabLst>
                <a:tab pos="531813" algn="l"/>
              </a:tabLst>
            </a:pPr>
            <a:r>
              <a:rPr lang="en-IN" dirty="0"/>
              <a:t>	print p/d + m * n</a:t>
            </a:r>
          </a:p>
          <a:p>
            <a:pPr marL="576000" indent="-576000" algn="just">
              <a:spcBef>
                <a:spcPts val="500"/>
              </a:spcBef>
              <a:spcAft>
                <a:spcPts val="500"/>
              </a:spcAft>
              <a:buNone/>
              <a:tabLst>
                <a:tab pos="531813" algn="l"/>
              </a:tabLst>
            </a:pPr>
            <a:r>
              <a:rPr lang="en-IN" dirty="0"/>
              <a:t>	(a) Differ by 10</a:t>
            </a:r>
          </a:p>
          <a:p>
            <a:pPr marL="576000" indent="-576000" algn="just">
              <a:spcBef>
                <a:spcPts val="500"/>
              </a:spcBef>
              <a:spcAft>
                <a:spcPts val="500"/>
              </a:spcAft>
              <a:buNone/>
              <a:tabLst>
                <a:tab pos="531813" algn="l"/>
              </a:tabLst>
            </a:pPr>
            <a:r>
              <a:rPr lang="en-IN" dirty="0"/>
              <a:t>	(b) Differ by 20</a:t>
            </a:r>
          </a:p>
          <a:p>
            <a:pPr marL="576000" indent="-576000" algn="just">
              <a:spcBef>
                <a:spcPts val="500"/>
              </a:spcBef>
              <a:spcAft>
                <a:spcPts val="500"/>
              </a:spcAft>
              <a:buNone/>
              <a:tabLst>
                <a:tab pos="531813" algn="l"/>
              </a:tabLst>
            </a:pPr>
            <a:r>
              <a:rPr lang="en-IN" dirty="0"/>
              <a:t>	(c) Differ due to left to right precedence</a:t>
            </a:r>
          </a:p>
          <a:p>
            <a:pPr marL="576000" indent="-576000" algn="just">
              <a:spcBef>
                <a:spcPts val="500"/>
              </a:spcBef>
              <a:spcAft>
                <a:spcPts val="500"/>
              </a:spcAft>
              <a:buNone/>
              <a:tabLst>
                <a:tab pos="531813" algn="l"/>
              </a:tabLst>
            </a:pPr>
            <a:r>
              <a:rPr lang="en-IN" dirty="0"/>
              <a:t>	(d) Same</a:t>
            </a:r>
          </a:p>
        </p:txBody>
      </p:sp>
    </p:spTree>
    <p:extLst>
      <p:ext uri="{BB962C8B-B14F-4D97-AF65-F5344CB8AC3E}">
        <p14:creationId xmlns:p14="http://schemas.microsoft.com/office/powerpoint/2010/main" xmlns="" val="1545970117"/>
      </p:ext>
    </p:extLst>
  </p:cSld>
  <p:clrMapOvr>
    <a:masterClrMapping/>
  </p:clrMapOvr>
  <p:transition spd="slow">
    <p:fade/>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4114800" cy="5616624"/>
          </a:xfrm>
        </p:spPr>
        <p:txBody>
          <a:bodyPr>
            <a:noAutofit/>
          </a:bodyPr>
          <a:lstStyle/>
          <a:p>
            <a:pPr marL="576000" indent="-576000" algn="just">
              <a:lnSpc>
                <a:spcPct val="130000"/>
              </a:lnSpc>
              <a:spcBef>
                <a:spcPts val="300"/>
              </a:spcBef>
              <a:spcAft>
                <a:spcPts val="300"/>
              </a:spcAft>
              <a:buNone/>
              <a:tabLst>
                <a:tab pos="531813" algn="l"/>
              </a:tabLst>
            </a:pPr>
            <a:r>
              <a:rPr lang="en-US" sz="1600" dirty="0" smtClean="0"/>
              <a:t>68.</a:t>
            </a:r>
            <a:r>
              <a:rPr lang="en-US" sz="1600" dirty="0"/>
              <a:t>	What will be the output of the below code?</a:t>
            </a:r>
          </a:p>
          <a:p>
            <a:pPr marL="576000" indent="-576000" algn="just">
              <a:lnSpc>
                <a:spcPct val="130000"/>
              </a:lnSpc>
              <a:spcBef>
                <a:spcPts val="300"/>
              </a:spcBef>
              <a:spcAft>
                <a:spcPts val="300"/>
              </a:spcAft>
              <a:buNone/>
              <a:tabLst>
                <a:tab pos="531813" algn="l"/>
              </a:tabLst>
            </a:pPr>
            <a:r>
              <a:rPr lang="en-US" sz="1600" dirty="0"/>
              <a:t>	</a:t>
            </a:r>
            <a:r>
              <a:rPr lang="en-US" sz="1600" dirty="0" smtClean="0"/>
              <a:t>public </a:t>
            </a:r>
            <a:r>
              <a:rPr lang="en-US" sz="1600" dirty="0"/>
              <a:t>class Main</a:t>
            </a:r>
          </a:p>
          <a:p>
            <a:pPr marL="576000" indent="-576000" algn="just">
              <a:lnSpc>
                <a:spcPct val="130000"/>
              </a:lnSpc>
              <a:spcBef>
                <a:spcPts val="300"/>
              </a:spcBef>
              <a:spcAft>
                <a:spcPts val="300"/>
              </a:spcAft>
              <a:buNone/>
              <a:tabLst>
                <a:tab pos="531813" algn="l"/>
              </a:tabLst>
            </a:pPr>
            <a:r>
              <a:rPr lang="en-US" sz="1600" dirty="0"/>
              <a:t>	{</a:t>
            </a:r>
          </a:p>
          <a:p>
            <a:pPr marL="576000" indent="-576000" algn="just">
              <a:lnSpc>
                <a:spcPct val="130000"/>
              </a:lnSpc>
              <a:spcBef>
                <a:spcPts val="300"/>
              </a:spcBef>
              <a:spcAft>
                <a:spcPts val="300"/>
              </a:spcAft>
              <a:buNone/>
              <a:tabLst>
                <a:tab pos="531813" algn="l"/>
              </a:tabLst>
            </a:pPr>
            <a:r>
              <a:rPr lang="en-US" sz="1600" dirty="0"/>
              <a:t>	</a:t>
            </a:r>
            <a:r>
              <a:rPr lang="en-US" sz="1600" dirty="0" err="1"/>
              <a:t>int</a:t>
            </a:r>
            <a:r>
              <a:rPr lang="en-US" sz="1600" dirty="0"/>
              <a:t> x = 10;</a:t>
            </a:r>
          </a:p>
          <a:p>
            <a:pPr marL="576000" indent="-576000" algn="just">
              <a:lnSpc>
                <a:spcPct val="130000"/>
              </a:lnSpc>
              <a:spcBef>
                <a:spcPts val="300"/>
              </a:spcBef>
              <a:spcAft>
                <a:spcPts val="300"/>
              </a:spcAft>
              <a:buNone/>
              <a:tabLst>
                <a:tab pos="531813" algn="l"/>
              </a:tabLst>
            </a:pPr>
            <a:r>
              <a:rPr lang="en-US" sz="1600" dirty="0"/>
              <a:t>	public static void main(String [] </a:t>
            </a:r>
            <a:r>
              <a:rPr lang="en-US" sz="1600" dirty="0" err="1"/>
              <a:t>args</a:t>
            </a:r>
            <a:r>
              <a:rPr lang="en-US" sz="1600" dirty="0"/>
              <a:t>)</a:t>
            </a:r>
          </a:p>
          <a:p>
            <a:pPr marL="576000" indent="-576000" algn="just">
              <a:lnSpc>
                <a:spcPct val="130000"/>
              </a:lnSpc>
              <a:spcBef>
                <a:spcPts val="300"/>
              </a:spcBef>
              <a:spcAft>
                <a:spcPts val="300"/>
              </a:spcAft>
              <a:buNone/>
              <a:tabLst>
                <a:tab pos="531813" algn="l"/>
              </a:tabLst>
            </a:pPr>
            <a:r>
              <a:rPr lang="en-US" sz="1600" dirty="0"/>
              <a:t>	{</a:t>
            </a:r>
          </a:p>
          <a:p>
            <a:pPr marL="576000" indent="-576000" algn="just">
              <a:lnSpc>
                <a:spcPct val="130000"/>
              </a:lnSpc>
              <a:spcBef>
                <a:spcPts val="300"/>
              </a:spcBef>
              <a:spcAft>
                <a:spcPts val="300"/>
              </a:spcAft>
              <a:buNone/>
              <a:tabLst>
                <a:tab pos="531813" algn="l"/>
              </a:tabLst>
            </a:pPr>
            <a:r>
              <a:rPr lang="en-US" sz="1600" dirty="0"/>
              <a:t>	</a:t>
            </a:r>
            <a:r>
              <a:rPr lang="en-US" sz="1600" dirty="0" smtClean="0"/>
              <a:t>try</a:t>
            </a:r>
            <a:endParaRPr lang="en-US" sz="1600" dirty="0"/>
          </a:p>
          <a:p>
            <a:pPr marL="576000" indent="-576000" algn="just">
              <a:lnSpc>
                <a:spcPct val="130000"/>
              </a:lnSpc>
              <a:spcBef>
                <a:spcPts val="300"/>
              </a:spcBef>
              <a:spcAft>
                <a:spcPts val="300"/>
              </a:spcAft>
              <a:buNone/>
              <a:tabLst>
                <a:tab pos="531813" algn="l"/>
              </a:tabLst>
            </a:pPr>
            <a:r>
              <a:rPr lang="en-US" sz="1600" dirty="0"/>
              <a:t>	{</a:t>
            </a:r>
          </a:p>
          <a:p>
            <a:pPr marL="576000" indent="-576000" algn="just">
              <a:lnSpc>
                <a:spcPct val="130000"/>
              </a:lnSpc>
              <a:spcBef>
                <a:spcPts val="300"/>
              </a:spcBef>
              <a:spcAft>
                <a:spcPts val="300"/>
              </a:spcAft>
              <a:buNone/>
              <a:tabLst>
                <a:tab pos="531813" algn="l"/>
              </a:tabLst>
            </a:pPr>
            <a:r>
              <a:rPr lang="en-US" sz="1600" dirty="0"/>
              <a:t>	Main t1 = new Main();</a:t>
            </a:r>
          </a:p>
          <a:p>
            <a:pPr marL="576000" indent="-576000" algn="just">
              <a:lnSpc>
                <a:spcPct val="130000"/>
              </a:lnSpc>
              <a:spcBef>
                <a:spcPts val="300"/>
              </a:spcBef>
              <a:spcAft>
                <a:spcPts val="300"/>
              </a:spcAft>
              <a:buNone/>
              <a:tabLst>
                <a:tab pos="531813" algn="l"/>
              </a:tabLst>
            </a:pPr>
            <a:r>
              <a:rPr lang="en-US" sz="1600" dirty="0"/>
              <a:t>	</a:t>
            </a:r>
            <a:r>
              <a:rPr lang="en-US" sz="1600" dirty="0" err="1"/>
              <a:t>System.out.println</a:t>
            </a:r>
            <a:r>
              <a:rPr lang="en-US" sz="1600" dirty="0"/>
              <a:t>(t1.x);</a:t>
            </a:r>
          </a:p>
          <a:p>
            <a:pPr marL="576000" indent="-576000" algn="just">
              <a:lnSpc>
                <a:spcPct val="130000"/>
              </a:lnSpc>
              <a:spcBef>
                <a:spcPts val="300"/>
              </a:spcBef>
              <a:spcAft>
                <a:spcPts val="300"/>
              </a:spcAft>
              <a:buNone/>
              <a:tabLst>
                <a:tab pos="531813" algn="l"/>
              </a:tabLst>
            </a:pPr>
            <a:r>
              <a:rPr lang="en-US" sz="1600" dirty="0"/>
              <a:t>	}</a:t>
            </a:r>
          </a:p>
          <a:p>
            <a:pPr marL="576000" indent="-576000" algn="just">
              <a:lnSpc>
                <a:spcPct val="130000"/>
              </a:lnSpc>
              <a:spcBef>
                <a:spcPts val="300"/>
              </a:spcBef>
              <a:spcAft>
                <a:spcPts val="300"/>
              </a:spcAft>
              <a:buNone/>
              <a:tabLst>
                <a:tab pos="531813" algn="l"/>
              </a:tabLst>
            </a:pPr>
            <a:r>
              <a:rPr lang="en-US" sz="1600" dirty="0"/>
              <a:t>	catch(Exception e)</a:t>
            </a:r>
          </a:p>
          <a:p>
            <a:pPr marL="576000" indent="-576000" algn="just">
              <a:lnSpc>
                <a:spcPct val="130000"/>
              </a:lnSpc>
              <a:spcBef>
                <a:spcPts val="300"/>
              </a:spcBef>
              <a:spcAft>
                <a:spcPts val="300"/>
              </a:spcAft>
              <a:buNone/>
              <a:tabLst>
                <a:tab pos="531813" algn="l"/>
              </a:tabLst>
            </a:pPr>
            <a:r>
              <a:rPr lang="en-US" sz="1600" dirty="0"/>
              <a:t>	</a:t>
            </a:r>
          </a:p>
        </p:txBody>
      </p:sp>
      <p:sp>
        <p:nvSpPr>
          <p:cNvPr id="3" name="Content Placeholder 1"/>
          <p:cNvSpPr txBox="1">
            <a:spLocks/>
          </p:cNvSpPr>
          <p:nvPr/>
        </p:nvSpPr>
        <p:spPr bwMode="auto">
          <a:xfrm>
            <a:off x="4551725" y="914400"/>
            <a:ext cx="4114800" cy="5616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6000" indent="-576000" algn="just">
              <a:lnSpc>
                <a:spcPct val="130000"/>
              </a:lnSpc>
              <a:spcBef>
                <a:spcPts val="300"/>
              </a:spcBef>
              <a:spcAft>
                <a:spcPts val="300"/>
              </a:spcAft>
              <a:buFont typeface="Arial" pitchFamily="34" charset="0"/>
              <a:buNone/>
              <a:tabLst>
                <a:tab pos="531813" algn="l"/>
              </a:tabLst>
            </a:pPr>
            <a:r>
              <a:rPr lang="en-US" sz="1600" dirty="0" smtClean="0"/>
              <a:t>	{</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a:t>
            </a:r>
            <a:r>
              <a:rPr lang="en-US" sz="1600" dirty="0" err="1" smtClean="0"/>
              <a:t>System.out.println</a:t>
            </a:r>
            <a:r>
              <a:rPr lang="en-US" sz="1600" dirty="0" smtClean="0"/>
              <a:t>(“Exception Caught”);</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return;</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static</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a:t>
            </a:r>
            <a:r>
              <a:rPr lang="en-US" sz="1600" dirty="0" err="1" smtClean="0"/>
              <a:t>int</a:t>
            </a:r>
            <a:r>
              <a:rPr lang="en-US" sz="1600" dirty="0" smtClean="0"/>
              <a:t> x = 20;</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a:t>
            </a:r>
            <a:r>
              <a:rPr lang="en-US" sz="1600" dirty="0" err="1" smtClean="0"/>
              <a:t>System.out.println</a:t>
            </a:r>
            <a:r>
              <a:rPr lang="en-US" sz="1600" dirty="0" smtClean="0"/>
              <a:t>(x+” “);</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a:t>
            </a:r>
          </a:p>
          <a:p>
            <a:pPr marL="576000" indent="-576000" algn="just">
              <a:lnSpc>
                <a:spcPct val="130000"/>
              </a:lnSpc>
              <a:spcBef>
                <a:spcPts val="300"/>
              </a:spcBef>
              <a:spcAft>
                <a:spcPts val="300"/>
              </a:spcAft>
              <a:buFont typeface="Arial" pitchFamily="34" charset="0"/>
              <a:buNone/>
              <a:tabLst>
                <a:tab pos="531813" algn="l"/>
              </a:tabLst>
            </a:pPr>
            <a:r>
              <a:rPr lang="en-US" sz="1600" dirty="0" smtClean="0"/>
              <a:t>	Enter your answer ONLY as NUMERAL in the box.</a:t>
            </a:r>
            <a:endParaRPr lang="en-US" sz="1600" dirty="0"/>
          </a:p>
        </p:txBody>
      </p:sp>
    </p:spTree>
    <p:extLst>
      <p:ext uri="{BB962C8B-B14F-4D97-AF65-F5344CB8AC3E}">
        <p14:creationId xmlns:p14="http://schemas.microsoft.com/office/powerpoint/2010/main" xmlns="" val="1219469652"/>
      </p:ext>
    </p:extLst>
  </p:cSld>
  <p:clrMapOvr>
    <a:masterClrMapping/>
  </p:clrMapOvr>
  <p:transition spd="slow">
    <p:fade/>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300"/>
              </a:spcBef>
              <a:spcAft>
                <a:spcPts val="300"/>
              </a:spcAft>
              <a:buNone/>
              <a:tabLst>
                <a:tab pos="531813" algn="l"/>
              </a:tabLst>
            </a:pPr>
            <a:r>
              <a:rPr lang="en-US" dirty="0" smtClean="0"/>
              <a:t>69.</a:t>
            </a:r>
            <a:r>
              <a:rPr lang="en-US" dirty="0"/>
              <a:t>	What will be the output of the given program?</a:t>
            </a:r>
          </a:p>
          <a:p>
            <a:pPr marL="576000" indent="-576000" algn="just">
              <a:spcBef>
                <a:spcPts val="300"/>
              </a:spcBef>
              <a:spcAft>
                <a:spcPts val="300"/>
              </a:spcAft>
              <a:buNone/>
              <a:tabLst>
                <a:tab pos="531813" algn="l"/>
              </a:tabLst>
            </a:pPr>
            <a:r>
              <a:rPr lang="en-US" dirty="0"/>
              <a:t>	void main()</a:t>
            </a:r>
          </a:p>
          <a:p>
            <a:pPr marL="576000" indent="-576000" algn="just">
              <a:spcBef>
                <a:spcPts val="300"/>
              </a:spcBef>
              <a:spcAft>
                <a:spcPts val="300"/>
              </a:spcAft>
              <a:buNone/>
              <a:tabLst>
                <a:tab pos="531813" algn="l"/>
              </a:tabLst>
            </a:pPr>
            <a:r>
              <a:rPr lang="en-US" dirty="0"/>
              <a:t>	{</a:t>
            </a:r>
          </a:p>
          <a:p>
            <a:pPr marL="576000" indent="-576000" algn="just">
              <a:spcBef>
                <a:spcPts val="300"/>
              </a:spcBef>
              <a:spcAft>
                <a:spcPts val="300"/>
              </a:spcAft>
              <a:buNone/>
              <a:tabLst>
                <a:tab pos="531813" algn="l"/>
              </a:tabLst>
            </a:pPr>
            <a:r>
              <a:rPr lang="en-US" dirty="0"/>
              <a:t>	char a[10][10] = {“</a:t>
            </a:r>
            <a:r>
              <a:rPr lang="en-US" dirty="0" err="1"/>
              <a:t>kellos</a:t>
            </a:r>
            <a:r>
              <a:rPr lang="en-US" dirty="0"/>
              <a:t>”, “hellos”, “</a:t>
            </a:r>
            <a:r>
              <a:rPr lang="en-US" dirty="0" err="1"/>
              <a:t>fellos</a:t>
            </a:r>
            <a:r>
              <a:rPr lang="en-US" dirty="0"/>
              <a:t>”};</a:t>
            </a:r>
          </a:p>
          <a:p>
            <a:pPr marL="576000" indent="-576000" algn="just">
              <a:spcBef>
                <a:spcPts val="300"/>
              </a:spcBef>
              <a:spcAft>
                <a:spcPts val="300"/>
              </a:spcAft>
              <a:buNone/>
              <a:tabLst>
                <a:tab pos="531813" algn="l"/>
              </a:tabLst>
            </a:pPr>
            <a:r>
              <a:rPr lang="en-US" dirty="0"/>
              <a:t>	</a:t>
            </a:r>
            <a:r>
              <a:rPr lang="en-US" dirty="0" err="1"/>
              <a:t>printf</a:t>
            </a:r>
            <a:r>
              <a:rPr lang="en-US" dirty="0"/>
              <a:t>(“%s”, a[1]);</a:t>
            </a:r>
          </a:p>
          <a:p>
            <a:pPr marL="576000" indent="-576000" algn="just">
              <a:spcBef>
                <a:spcPts val="300"/>
              </a:spcBef>
              <a:spcAft>
                <a:spcPts val="300"/>
              </a:spcAft>
              <a:buNone/>
              <a:tabLst>
                <a:tab pos="531813" algn="l"/>
              </a:tabLst>
            </a:pPr>
            <a:r>
              <a:rPr lang="en-US" dirty="0"/>
              <a:t>	}</a:t>
            </a:r>
          </a:p>
          <a:p>
            <a:pPr marL="576000" indent="-576000" algn="just">
              <a:spcBef>
                <a:spcPts val="300"/>
              </a:spcBef>
              <a:spcAft>
                <a:spcPts val="300"/>
              </a:spcAft>
              <a:buNone/>
              <a:tabLst>
                <a:tab pos="531813" algn="l"/>
              </a:tabLst>
            </a:pPr>
            <a:r>
              <a:rPr lang="en-US" dirty="0"/>
              <a:t>	(a) Compile time </a:t>
            </a:r>
            <a:r>
              <a:rPr lang="en-US" dirty="0" smtClean="0"/>
              <a:t>error</a:t>
            </a:r>
          </a:p>
          <a:p>
            <a:pPr marL="576000" indent="-576000" algn="just">
              <a:spcBef>
                <a:spcPts val="300"/>
              </a:spcBef>
              <a:spcAft>
                <a:spcPts val="300"/>
              </a:spcAft>
              <a:buNone/>
              <a:tabLst>
                <a:tab pos="531813" algn="l"/>
              </a:tabLst>
            </a:pPr>
            <a:r>
              <a:rPr lang="en-US" dirty="0"/>
              <a:t>		(b) </a:t>
            </a:r>
            <a:r>
              <a:rPr lang="en-US" dirty="0" err="1"/>
              <a:t>ellos</a:t>
            </a:r>
            <a:r>
              <a:rPr lang="en-US" dirty="0"/>
              <a:t> hellos </a:t>
            </a:r>
            <a:r>
              <a:rPr lang="en-US" dirty="0" err="1"/>
              <a:t>fellos</a:t>
            </a:r>
            <a:endParaRPr lang="en-US" dirty="0"/>
          </a:p>
          <a:p>
            <a:pPr marL="576000" indent="-576000" algn="just">
              <a:spcBef>
                <a:spcPts val="300"/>
              </a:spcBef>
              <a:spcAft>
                <a:spcPts val="300"/>
              </a:spcAft>
              <a:buNone/>
              <a:tabLst>
                <a:tab pos="531813" algn="l"/>
              </a:tabLst>
            </a:pPr>
            <a:r>
              <a:rPr lang="en-US" dirty="0"/>
              <a:t>	(c) </a:t>
            </a:r>
            <a:r>
              <a:rPr lang="en-US" dirty="0" err="1"/>
              <a:t>ellos</a:t>
            </a:r>
            <a:r>
              <a:rPr lang="en-US" dirty="0"/>
              <a:t>	</a:t>
            </a:r>
            <a:endParaRPr lang="en-US" dirty="0" smtClean="0"/>
          </a:p>
          <a:p>
            <a:pPr marL="576000" indent="-576000" algn="just">
              <a:spcBef>
                <a:spcPts val="300"/>
              </a:spcBef>
              <a:spcAft>
                <a:spcPts val="300"/>
              </a:spcAft>
              <a:buNone/>
              <a:tabLst>
                <a:tab pos="531813" algn="l"/>
              </a:tabLst>
            </a:pPr>
            <a:r>
              <a:rPr lang="en-US" dirty="0"/>
              <a:t>	(d) hellos</a:t>
            </a:r>
          </a:p>
        </p:txBody>
      </p:sp>
    </p:spTree>
    <p:extLst>
      <p:ext uri="{BB962C8B-B14F-4D97-AF65-F5344CB8AC3E}">
        <p14:creationId xmlns:p14="http://schemas.microsoft.com/office/powerpoint/2010/main" xmlns="" val="3165079347"/>
      </p:ext>
    </p:extLst>
  </p:cSld>
  <p:clrMapOvr>
    <a:masterClrMapping/>
  </p:clrMapOvr>
  <p:transition spd="slow">
    <p:fad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300"/>
              </a:spcBef>
              <a:spcAft>
                <a:spcPts val="300"/>
              </a:spcAft>
              <a:buNone/>
              <a:tabLst>
                <a:tab pos="531813" algn="l"/>
              </a:tabLst>
            </a:pPr>
            <a:r>
              <a:rPr lang="en-US" dirty="0" smtClean="0"/>
              <a:t>70.</a:t>
            </a:r>
            <a:r>
              <a:rPr lang="en-US" dirty="0"/>
              <a:t>	When we compose a binary tree through the given preorder sequence, what will be left child of 6? (Note: Consider 4 as root node)</a:t>
            </a:r>
          </a:p>
          <a:p>
            <a:pPr marL="576000" indent="-576000" algn="just">
              <a:spcBef>
                <a:spcPts val="300"/>
              </a:spcBef>
              <a:spcAft>
                <a:spcPts val="300"/>
              </a:spcAft>
              <a:buNone/>
              <a:tabLst>
                <a:tab pos="531813" algn="l"/>
              </a:tabLst>
            </a:pPr>
            <a:r>
              <a:rPr lang="en-US" dirty="0"/>
              <a:t>	4, 2, 1, 3, 6, 5, 7</a:t>
            </a:r>
          </a:p>
          <a:p>
            <a:pPr marL="576000" indent="-576000" algn="just">
              <a:spcBef>
                <a:spcPts val="300"/>
              </a:spcBef>
              <a:spcAft>
                <a:spcPts val="300"/>
              </a:spcAft>
              <a:buNone/>
              <a:tabLst>
                <a:tab pos="531813" algn="l"/>
              </a:tabLst>
            </a:pPr>
            <a:r>
              <a:rPr lang="en-US" dirty="0"/>
              <a:t>	(a) </a:t>
            </a:r>
            <a:r>
              <a:rPr lang="en-US" dirty="0" smtClean="0"/>
              <a:t>1</a:t>
            </a:r>
          </a:p>
          <a:p>
            <a:pPr marL="576000" indent="-576000" algn="just">
              <a:spcBef>
                <a:spcPts val="300"/>
              </a:spcBef>
              <a:spcAft>
                <a:spcPts val="300"/>
              </a:spcAft>
              <a:buNone/>
              <a:tabLst>
                <a:tab pos="531813" algn="l"/>
              </a:tabLst>
            </a:pPr>
            <a:r>
              <a:rPr lang="en-US" dirty="0"/>
              <a:t>	(b) </a:t>
            </a:r>
            <a:r>
              <a:rPr lang="en-US" dirty="0" smtClean="0"/>
              <a:t>5</a:t>
            </a:r>
          </a:p>
          <a:p>
            <a:pPr marL="576000" indent="-576000" algn="just">
              <a:spcBef>
                <a:spcPts val="300"/>
              </a:spcBef>
              <a:spcAft>
                <a:spcPts val="300"/>
              </a:spcAft>
              <a:buNone/>
              <a:tabLst>
                <a:tab pos="531813" algn="l"/>
              </a:tabLst>
            </a:pPr>
            <a:r>
              <a:rPr lang="en-US" dirty="0"/>
              <a:t>	(c) </a:t>
            </a:r>
            <a:r>
              <a:rPr lang="en-US" dirty="0" smtClean="0"/>
              <a:t>7</a:t>
            </a:r>
          </a:p>
          <a:p>
            <a:pPr marL="576000" indent="-576000" algn="just">
              <a:spcBef>
                <a:spcPts val="300"/>
              </a:spcBef>
              <a:spcAft>
                <a:spcPts val="300"/>
              </a:spcAft>
              <a:buNone/>
              <a:tabLst>
                <a:tab pos="531813" algn="l"/>
              </a:tabLst>
            </a:pPr>
            <a:r>
              <a:rPr lang="en-US" dirty="0"/>
              <a:t>	(d) 3</a:t>
            </a:r>
          </a:p>
        </p:txBody>
      </p:sp>
    </p:spTree>
    <p:extLst>
      <p:ext uri="{BB962C8B-B14F-4D97-AF65-F5344CB8AC3E}">
        <p14:creationId xmlns:p14="http://schemas.microsoft.com/office/powerpoint/2010/main" xmlns="" val="3966276354"/>
      </p:ext>
    </p:extLst>
  </p:cSld>
  <p:clrMapOvr>
    <a:masterClrMapping/>
  </p:clrMapOvr>
  <p:transition spd="slow">
    <p:fad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4114800" cy="5616624"/>
          </a:xfrm>
        </p:spPr>
        <p:txBody>
          <a:bodyPr>
            <a:noAutofit/>
          </a:bodyPr>
          <a:lstStyle/>
          <a:p>
            <a:pPr marL="576000" indent="-576000" algn="just">
              <a:spcBef>
                <a:spcPts val="300"/>
              </a:spcBef>
              <a:spcAft>
                <a:spcPts val="300"/>
              </a:spcAft>
              <a:buNone/>
              <a:tabLst>
                <a:tab pos="531813" algn="l"/>
              </a:tabLst>
            </a:pPr>
            <a:r>
              <a:rPr lang="en-US" sz="1600" dirty="0" smtClean="0"/>
              <a:t>71.</a:t>
            </a:r>
            <a:r>
              <a:rPr lang="en-US" sz="1600" dirty="0"/>
              <a:t>	What will be the output of the following program?</a:t>
            </a:r>
          </a:p>
          <a:p>
            <a:pPr marL="576000" indent="-576000" algn="just">
              <a:spcBef>
                <a:spcPts val="300"/>
              </a:spcBef>
              <a:spcAft>
                <a:spcPts val="300"/>
              </a:spcAft>
              <a:buNone/>
              <a:tabLst>
                <a:tab pos="531813" algn="l"/>
              </a:tabLst>
            </a:pPr>
            <a:r>
              <a:rPr lang="en-US" sz="1600" dirty="0"/>
              <a:t>	public class Main</a:t>
            </a:r>
          </a:p>
          <a:p>
            <a:pPr marL="576000" indent="-576000" algn="just">
              <a:spcBef>
                <a:spcPts val="300"/>
              </a:spcBef>
              <a:spcAft>
                <a:spcPts val="300"/>
              </a:spcAft>
              <a:buNone/>
              <a:tabLst>
                <a:tab pos="531813" algn="l"/>
              </a:tabLst>
            </a:pPr>
            <a:r>
              <a:rPr lang="en-US" sz="1600" dirty="0"/>
              <a:t>	{</a:t>
            </a:r>
          </a:p>
          <a:p>
            <a:pPr marL="576000" indent="-576000" algn="just">
              <a:spcBef>
                <a:spcPts val="300"/>
              </a:spcBef>
              <a:spcAft>
                <a:spcPts val="300"/>
              </a:spcAft>
              <a:buNone/>
              <a:tabLst>
                <a:tab pos="531813" algn="l"/>
              </a:tabLst>
            </a:pPr>
            <a:r>
              <a:rPr lang="en-US" sz="1600" dirty="0"/>
              <a:t>	public static void main(String[] </a:t>
            </a:r>
            <a:r>
              <a:rPr lang="en-US" sz="1600" dirty="0" err="1"/>
              <a:t>args</a:t>
            </a:r>
            <a:r>
              <a:rPr lang="en-US" sz="1600" dirty="0"/>
              <a:t>)</a:t>
            </a:r>
          </a:p>
          <a:p>
            <a:pPr marL="576000" indent="-576000" algn="just">
              <a:spcBef>
                <a:spcPts val="300"/>
              </a:spcBef>
              <a:spcAft>
                <a:spcPts val="300"/>
              </a:spcAft>
              <a:buNone/>
              <a:tabLst>
                <a:tab pos="531813" algn="l"/>
              </a:tabLst>
            </a:pPr>
            <a:r>
              <a:rPr lang="en-US" sz="1600" dirty="0"/>
              <a:t>	{</a:t>
            </a:r>
          </a:p>
          <a:p>
            <a:pPr marL="576000" indent="-576000" algn="just">
              <a:spcBef>
                <a:spcPts val="300"/>
              </a:spcBef>
              <a:spcAft>
                <a:spcPts val="300"/>
              </a:spcAft>
              <a:buNone/>
              <a:tabLst>
                <a:tab pos="531813" algn="l"/>
              </a:tabLst>
            </a:pPr>
            <a:r>
              <a:rPr lang="en-US" sz="1600" dirty="0"/>
              <a:t>	try</a:t>
            </a:r>
          </a:p>
          <a:p>
            <a:pPr marL="576000" indent="-576000" algn="just">
              <a:spcBef>
                <a:spcPts val="300"/>
              </a:spcBef>
              <a:spcAft>
                <a:spcPts val="300"/>
              </a:spcAft>
              <a:buNone/>
              <a:tabLst>
                <a:tab pos="531813" algn="l"/>
              </a:tabLst>
            </a:pPr>
            <a:r>
              <a:rPr lang="en-US" sz="1600" dirty="0"/>
              <a:t>	{</a:t>
            </a:r>
          </a:p>
          <a:p>
            <a:pPr marL="576000" indent="-576000" algn="just">
              <a:spcBef>
                <a:spcPts val="300"/>
              </a:spcBef>
              <a:spcAft>
                <a:spcPts val="300"/>
              </a:spcAft>
              <a:buNone/>
              <a:tabLst>
                <a:tab pos="531813" algn="l"/>
              </a:tabLst>
            </a:pPr>
            <a:r>
              <a:rPr lang="en-US" sz="1600" dirty="0"/>
              <a:t>	</a:t>
            </a:r>
            <a:r>
              <a:rPr lang="en-US" sz="1600" dirty="0" err="1"/>
              <a:t>int</a:t>
            </a:r>
            <a:r>
              <a:rPr lang="en-US" sz="1600" dirty="0"/>
              <a:t>[] </a:t>
            </a:r>
            <a:r>
              <a:rPr lang="en-US" sz="1600" dirty="0" err="1"/>
              <a:t>arr</a:t>
            </a:r>
            <a:r>
              <a:rPr lang="en-US" sz="1600" dirty="0"/>
              <a:t> = {10, 25, 2, 6, 8, 9, 7, 32};</a:t>
            </a:r>
          </a:p>
          <a:p>
            <a:pPr marL="576000" indent="-576000" algn="just">
              <a:spcBef>
                <a:spcPts val="300"/>
              </a:spcBef>
              <a:spcAft>
                <a:spcPts val="300"/>
              </a:spcAft>
              <a:buNone/>
              <a:tabLst>
                <a:tab pos="531813" algn="l"/>
              </a:tabLst>
            </a:pPr>
            <a:r>
              <a:rPr lang="en-US" sz="1600" dirty="0"/>
              <a:t>	for(</a:t>
            </a:r>
            <a:r>
              <a:rPr lang="en-US" sz="1600" dirty="0" err="1"/>
              <a:t>int</a:t>
            </a:r>
            <a:r>
              <a:rPr lang="en-US" sz="1600" dirty="0"/>
              <a:t> i=0; i&lt;</a:t>
            </a:r>
            <a:r>
              <a:rPr lang="en-US" sz="1600" dirty="0" err="1"/>
              <a:t>arr.length</a:t>
            </a:r>
            <a:r>
              <a:rPr lang="en-US" sz="1600" dirty="0"/>
              <a:t>; i</a:t>
            </a:r>
            <a:r>
              <a:rPr lang="en-US" sz="1600" dirty="0" smtClean="0"/>
              <a:t>++)</a:t>
            </a:r>
          </a:p>
        </p:txBody>
      </p:sp>
      <p:sp>
        <p:nvSpPr>
          <p:cNvPr id="3" name="Content Placeholder 1"/>
          <p:cNvSpPr txBox="1">
            <a:spLocks/>
          </p:cNvSpPr>
          <p:nvPr/>
        </p:nvSpPr>
        <p:spPr bwMode="auto">
          <a:xfrm>
            <a:off x="4572000" y="914400"/>
            <a:ext cx="4114800" cy="5616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6000" indent="-576000" algn="just">
              <a:spcBef>
                <a:spcPts val="300"/>
              </a:spcBef>
              <a:spcAft>
                <a:spcPts val="300"/>
              </a:spcAft>
              <a:buFont typeface="Arial" pitchFamily="34" charset="0"/>
              <a:buNone/>
              <a:tabLst>
                <a:tab pos="531813" algn="l"/>
              </a:tabLst>
            </a:pPr>
            <a:r>
              <a:rPr lang="en-US" sz="1600" dirty="0" smtClean="0"/>
              <a:t>	{</a:t>
            </a:r>
          </a:p>
          <a:p>
            <a:pPr marL="576000" indent="-576000" algn="just">
              <a:spcBef>
                <a:spcPts val="300"/>
              </a:spcBef>
              <a:spcAft>
                <a:spcPts val="300"/>
              </a:spcAft>
              <a:buFont typeface="Arial" pitchFamily="34" charset="0"/>
              <a:buNone/>
              <a:tabLst>
                <a:tab pos="531813" algn="l"/>
              </a:tabLst>
            </a:pPr>
            <a:r>
              <a:rPr lang="en-US" sz="1600" dirty="0" smtClean="0"/>
              <a:t>	</a:t>
            </a:r>
            <a:r>
              <a:rPr lang="en-US" sz="1600" dirty="0" err="1" smtClean="0"/>
              <a:t>System.out.print</a:t>
            </a:r>
            <a:r>
              <a:rPr lang="en-US" sz="1600" dirty="0" smtClean="0"/>
              <a:t>(</a:t>
            </a:r>
            <a:r>
              <a:rPr lang="en-US" sz="1600" dirty="0" err="1" smtClean="0"/>
              <a:t>arr</a:t>
            </a:r>
            <a:r>
              <a:rPr lang="en-US" sz="1600" dirty="0" smtClean="0"/>
              <a:t>[i+1]);</a:t>
            </a:r>
          </a:p>
          <a:p>
            <a:pPr marL="576000" indent="-576000" algn="just">
              <a:spcBef>
                <a:spcPts val="300"/>
              </a:spcBef>
              <a:spcAft>
                <a:spcPts val="300"/>
              </a:spcAft>
              <a:buFont typeface="Arial" pitchFamily="34" charset="0"/>
              <a:buNone/>
              <a:tabLst>
                <a:tab pos="531813" algn="l"/>
              </a:tabLst>
            </a:pPr>
            <a:r>
              <a:rPr lang="en-US" sz="1600" dirty="0" smtClean="0"/>
              <a:t>	}</a:t>
            </a:r>
          </a:p>
          <a:p>
            <a:pPr marL="576000" indent="-576000" algn="just">
              <a:spcBef>
                <a:spcPts val="300"/>
              </a:spcBef>
              <a:spcAft>
                <a:spcPts val="300"/>
              </a:spcAft>
              <a:buFont typeface="Arial" pitchFamily="34" charset="0"/>
              <a:buNone/>
              <a:tabLst>
                <a:tab pos="531813" algn="l"/>
              </a:tabLst>
            </a:pPr>
            <a:r>
              <a:rPr lang="en-US" sz="1600" dirty="0" smtClean="0"/>
              <a:t>	}</a:t>
            </a:r>
          </a:p>
          <a:p>
            <a:pPr marL="576000" indent="-576000" algn="just">
              <a:spcBef>
                <a:spcPts val="300"/>
              </a:spcBef>
              <a:spcAft>
                <a:spcPts val="300"/>
              </a:spcAft>
              <a:buFont typeface="Arial" pitchFamily="34" charset="0"/>
              <a:buNone/>
              <a:tabLst>
                <a:tab pos="531813" algn="l"/>
              </a:tabLst>
            </a:pPr>
            <a:r>
              <a:rPr lang="en-US" sz="1600" dirty="0" smtClean="0"/>
              <a:t>	catch(Exception e)</a:t>
            </a:r>
          </a:p>
          <a:p>
            <a:pPr marL="576000" indent="-576000" algn="just">
              <a:spcBef>
                <a:spcPts val="300"/>
              </a:spcBef>
              <a:spcAft>
                <a:spcPts val="300"/>
              </a:spcAft>
              <a:buFont typeface="Arial" pitchFamily="34" charset="0"/>
              <a:buNone/>
              <a:tabLst>
                <a:tab pos="531813" algn="l"/>
              </a:tabLst>
            </a:pPr>
            <a:r>
              <a:rPr lang="en-US" sz="1600" dirty="0" smtClean="0"/>
              <a:t>	{</a:t>
            </a:r>
          </a:p>
          <a:p>
            <a:pPr marL="576000" indent="-576000" algn="just">
              <a:spcBef>
                <a:spcPts val="300"/>
              </a:spcBef>
              <a:spcAft>
                <a:spcPts val="300"/>
              </a:spcAft>
              <a:buFont typeface="Arial" pitchFamily="34" charset="0"/>
              <a:buNone/>
              <a:tabLst>
                <a:tab pos="531813" algn="l"/>
              </a:tabLst>
            </a:pPr>
            <a:r>
              <a:rPr lang="en-US" sz="1600" dirty="0" smtClean="0"/>
              <a:t>	</a:t>
            </a:r>
            <a:r>
              <a:rPr lang="en-US" sz="1600" dirty="0" err="1" smtClean="0"/>
              <a:t>System.out.println</a:t>
            </a:r>
            <a:r>
              <a:rPr lang="en-US" sz="1600" dirty="0" smtClean="0"/>
              <a:t>(“Inside Exception”);</a:t>
            </a:r>
          </a:p>
          <a:p>
            <a:pPr marL="576000" indent="-576000" algn="just">
              <a:spcBef>
                <a:spcPts val="300"/>
              </a:spcBef>
              <a:spcAft>
                <a:spcPts val="300"/>
              </a:spcAft>
              <a:buFont typeface="Arial" pitchFamily="34" charset="0"/>
              <a:buNone/>
              <a:tabLst>
                <a:tab pos="531813" algn="l"/>
              </a:tabLst>
            </a:pPr>
            <a:r>
              <a:rPr lang="en-US" sz="1600" dirty="0" smtClean="0"/>
              <a:t>	}</a:t>
            </a:r>
          </a:p>
          <a:p>
            <a:pPr marL="576000" indent="-576000" algn="just">
              <a:spcBef>
                <a:spcPts val="300"/>
              </a:spcBef>
              <a:spcAft>
                <a:spcPts val="300"/>
              </a:spcAft>
              <a:buFont typeface="Arial" pitchFamily="34" charset="0"/>
              <a:buNone/>
              <a:tabLst>
                <a:tab pos="531813" algn="l"/>
              </a:tabLst>
            </a:pPr>
            <a:r>
              <a:rPr lang="en-US" sz="1600" dirty="0" smtClean="0"/>
              <a:t>	}</a:t>
            </a:r>
          </a:p>
          <a:p>
            <a:pPr marL="576000" indent="-576000" algn="just">
              <a:spcBef>
                <a:spcPts val="300"/>
              </a:spcBef>
              <a:spcAft>
                <a:spcPts val="300"/>
              </a:spcAft>
              <a:buFont typeface="Arial" pitchFamily="34" charset="0"/>
              <a:buNone/>
              <a:tabLst>
                <a:tab pos="531813" algn="l"/>
              </a:tabLst>
            </a:pPr>
            <a:r>
              <a:rPr lang="en-US" sz="1600" dirty="0" smtClean="0"/>
              <a:t>	}</a:t>
            </a:r>
            <a:endParaRPr lang="en-US" sz="1600" dirty="0"/>
          </a:p>
        </p:txBody>
      </p:sp>
    </p:spTree>
    <p:extLst>
      <p:ext uri="{BB962C8B-B14F-4D97-AF65-F5344CB8AC3E}">
        <p14:creationId xmlns:p14="http://schemas.microsoft.com/office/powerpoint/2010/main" xmlns="" val="3688409803"/>
      </p:ext>
    </p:extLst>
  </p:cSld>
  <p:clrMapOvr>
    <a:masterClrMapping/>
  </p:clrMapOvr>
  <p:transition spd="slow">
    <p:fad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4114800" cy="5616624"/>
          </a:xfrm>
        </p:spPr>
        <p:txBody>
          <a:bodyPr>
            <a:noAutofit/>
          </a:bodyPr>
          <a:lstStyle/>
          <a:p>
            <a:pPr marL="576000" indent="-576000" algn="just">
              <a:lnSpc>
                <a:spcPct val="120000"/>
              </a:lnSpc>
              <a:spcBef>
                <a:spcPts val="300"/>
              </a:spcBef>
              <a:spcAft>
                <a:spcPts val="300"/>
              </a:spcAft>
              <a:buNone/>
              <a:tabLst>
                <a:tab pos="531813" algn="l"/>
              </a:tabLst>
            </a:pPr>
            <a:r>
              <a:rPr lang="en-US" sz="1400" dirty="0" smtClean="0"/>
              <a:t>72.</a:t>
            </a:r>
            <a:r>
              <a:rPr lang="en-US" sz="1400" dirty="0"/>
              <a:t>	What will be the output?</a:t>
            </a:r>
          </a:p>
          <a:p>
            <a:pPr marL="576000" indent="-576000" algn="just">
              <a:lnSpc>
                <a:spcPct val="120000"/>
              </a:lnSpc>
              <a:spcBef>
                <a:spcPts val="300"/>
              </a:spcBef>
              <a:spcAft>
                <a:spcPts val="300"/>
              </a:spcAft>
              <a:buNone/>
              <a:tabLst>
                <a:tab pos="531813" algn="l"/>
              </a:tabLst>
            </a:pPr>
            <a:r>
              <a:rPr lang="en-US" sz="1400" dirty="0"/>
              <a:t>	class car</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public void Show()</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a:t>
            </a:r>
            <a:r>
              <a:rPr lang="en-US" sz="1400" dirty="0" err="1"/>
              <a:t>System.out.println</a:t>
            </a:r>
            <a:r>
              <a:rPr lang="en-US" sz="1400" dirty="0"/>
              <a:t>(“Brand is not defined yet”);</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class Mercedes extends car</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public void Show()</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a:t>
            </a:r>
            <a:r>
              <a:rPr lang="en-US" sz="1400" dirty="0" err="1"/>
              <a:t>System.out.println</a:t>
            </a:r>
            <a:r>
              <a:rPr lang="en-US" sz="1400" dirty="0"/>
              <a:t>(“It’s </a:t>
            </a:r>
            <a:r>
              <a:rPr lang="en-US" sz="1400" dirty="0" err="1"/>
              <a:t>mercedes</a:t>
            </a:r>
            <a:r>
              <a:rPr lang="en-US" sz="1400" dirty="0"/>
              <a:t>");</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a:t>
            </a:r>
          </a:p>
          <a:p>
            <a:pPr marL="576000" indent="-576000" algn="just">
              <a:lnSpc>
                <a:spcPct val="120000"/>
              </a:lnSpc>
              <a:spcBef>
                <a:spcPts val="300"/>
              </a:spcBef>
              <a:spcAft>
                <a:spcPts val="300"/>
              </a:spcAft>
              <a:buNone/>
              <a:tabLst>
                <a:tab pos="531813" algn="l"/>
              </a:tabLst>
            </a:pPr>
            <a:r>
              <a:rPr lang="en-US" sz="1400" dirty="0"/>
              <a:t>	</a:t>
            </a:r>
          </a:p>
        </p:txBody>
      </p:sp>
      <p:sp>
        <p:nvSpPr>
          <p:cNvPr id="3" name="Content Placeholder 1"/>
          <p:cNvSpPr txBox="1">
            <a:spLocks/>
          </p:cNvSpPr>
          <p:nvPr/>
        </p:nvSpPr>
        <p:spPr bwMode="auto">
          <a:xfrm>
            <a:off x="4556923" y="914400"/>
            <a:ext cx="4114800" cy="561662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lvl1pPr marL="342900" indent="-342900" algn="l" rtl="0" eaLnBrk="1" fontAlgn="base" hangingPunct="1">
              <a:lnSpc>
                <a:spcPct val="150000"/>
              </a:lnSpc>
              <a:spcBef>
                <a:spcPts val="0"/>
              </a:spcBef>
              <a:spcAft>
                <a:spcPct val="0"/>
              </a:spcAft>
              <a:buSzPct val="130000"/>
              <a:buFont typeface="Arial" pitchFamily="34" charset="0"/>
              <a:buChar char="•"/>
              <a:defRPr sz="2000" kern="1200">
                <a:solidFill>
                  <a:schemeClr val="tx1"/>
                </a:solidFill>
                <a:latin typeface="Georgia" pitchFamily="18" charset="0"/>
                <a:ea typeface="+mn-ea"/>
                <a:cs typeface="+mn-cs"/>
              </a:defRPr>
            </a:lvl1pPr>
            <a:lvl2pPr marL="571500" indent="-228600" algn="l" rtl="0" eaLnBrk="1" fontAlgn="base" hangingPunct="1">
              <a:lnSpc>
                <a:spcPct val="150000"/>
              </a:lnSpc>
              <a:spcBef>
                <a:spcPts val="0"/>
              </a:spcBef>
              <a:spcAft>
                <a:spcPct val="0"/>
              </a:spcAft>
              <a:buSzPct val="60000"/>
              <a:buFont typeface="Courier New" pitchFamily="49" charset="0"/>
              <a:buChar char="o"/>
              <a:defRPr sz="1800" kern="1200">
                <a:solidFill>
                  <a:schemeClr val="tx1"/>
                </a:solidFill>
                <a:latin typeface="Georgia" pitchFamily="18" charset="0"/>
                <a:ea typeface="+mn-ea"/>
                <a:cs typeface="+mn-cs"/>
              </a:defRPr>
            </a:lvl2pPr>
            <a:lvl3pPr marL="11430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Georgia" pitchFamily="18"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76000" indent="-576000" algn="just">
              <a:lnSpc>
                <a:spcPct val="125000"/>
              </a:lnSpc>
              <a:spcBef>
                <a:spcPts val="300"/>
              </a:spcBef>
              <a:spcAft>
                <a:spcPts val="300"/>
              </a:spcAft>
              <a:buNone/>
              <a:tabLst>
                <a:tab pos="531813" algn="l"/>
              </a:tabLst>
            </a:pPr>
            <a:r>
              <a:rPr lang="en-US" sz="1600" dirty="0" smtClean="0"/>
              <a:t>	</a:t>
            </a:r>
            <a:r>
              <a:rPr lang="en-US" sz="1400" dirty="0" smtClean="0"/>
              <a:t>class </a:t>
            </a:r>
            <a:r>
              <a:rPr lang="en-US" sz="1400" dirty="0"/>
              <a:t>Benz extends Mercedes</a:t>
            </a:r>
          </a:p>
          <a:p>
            <a:pPr marL="576000" indent="-576000" algn="just">
              <a:lnSpc>
                <a:spcPct val="125000"/>
              </a:lnSpc>
              <a:spcBef>
                <a:spcPts val="300"/>
              </a:spcBef>
              <a:spcAft>
                <a:spcPts val="300"/>
              </a:spcAft>
              <a:buNone/>
              <a:tabLst>
                <a:tab pos="531813" algn="l"/>
              </a:tabLst>
            </a:pPr>
            <a:r>
              <a:rPr lang="en-US" sz="1400" dirty="0"/>
              <a:t>	{</a:t>
            </a:r>
          </a:p>
          <a:p>
            <a:pPr marL="576000" indent="-576000" algn="just">
              <a:lnSpc>
                <a:spcPct val="125000"/>
              </a:lnSpc>
              <a:spcBef>
                <a:spcPts val="300"/>
              </a:spcBef>
              <a:spcAft>
                <a:spcPts val="300"/>
              </a:spcAft>
              <a:buNone/>
              <a:tabLst>
                <a:tab pos="531813" algn="l"/>
              </a:tabLst>
            </a:pPr>
            <a:r>
              <a:rPr lang="en-US" sz="1400" dirty="0"/>
              <a:t>	}</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public class Main</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public static void main(String[]</a:t>
            </a:r>
            <a:r>
              <a:rPr lang="en-US" sz="1400" dirty="0" err="1" smtClean="0"/>
              <a:t>args</a:t>
            </a:r>
            <a:r>
              <a:rPr lang="en-US" sz="1400" dirty="0" smtClean="0"/>
              <a:t>)</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car </a:t>
            </a:r>
            <a:r>
              <a:rPr lang="en-US" sz="1400" dirty="0" err="1" smtClean="0"/>
              <a:t>obj</a:t>
            </a:r>
            <a:r>
              <a:rPr lang="en-US" sz="1400" dirty="0" smtClean="0"/>
              <a:t>=new Benz();</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a:t>
            </a:r>
            <a:r>
              <a:rPr lang="en-US" sz="1400" dirty="0" err="1" smtClean="0"/>
              <a:t>obj.Show</a:t>
            </a:r>
            <a:r>
              <a:rPr lang="en-US" sz="1400" dirty="0" smtClean="0"/>
              <a:t>();</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(a) It’s </a:t>
            </a:r>
            <a:r>
              <a:rPr lang="en-US" sz="1400" dirty="0" err="1" smtClean="0"/>
              <a:t>mercedes</a:t>
            </a:r>
            <a:endParaRPr lang="en-US" sz="1400" dirty="0" smtClean="0"/>
          </a:p>
          <a:p>
            <a:pPr marL="576000" indent="-576000" algn="just">
              <a:lnSpc>
                <a:spcPct val="125000"/>
              </a:lnSpc>
              <a:spcBef>
                <a:spcPts val="300"/>
              </a:spcBef>
              <a:spcAft>
                <a:spcPts val="300"/>
              </a:spcAft>
              <a:buFont typeface="Arial" pitchFamily="34" charset="0"/>
              <a:buNone/>
              <a:tabLst>
                <a:tab pos="531813" algn="l"/>
              </a:tabLst>
            </a:pPr>
            <a:r>
              <a:rPr lang="en-US" sz="1400" dirty="0" smtClean="0"/>
              <a:t>		(b) Run Time Error</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(c) Compile Time Error	</a:t>
            </a:r>
          </a:p>
          <a:p>
            <a:pPr marL="576000" indent="-576000" algn="just">
              <a:lnSpc>
                <a:spcPct val="125000"/>
              </a:lnSpc>
              <a:spcBef>
                <a:spcPts val="300"/>
              </a:spcBef>
              <a:spcAft>
                <a:spcPts val="300"/>
              </a:spcAft>
              <a:buFont typeface="Arial" pitchFamily="34" charset="0"/>
              <a:buNone/>
              <a:tabLst>
                <a:tab pos="531813" algn="l"/>
              </a:tabLst>
            </a:pPr>
            <a:r>
              <a:rPr lang="en-US" sz="1400" dirty="0" smtClean="0"/>
              <a:t>	(d) Brand is not defined yet</a:t>
            </a:r>
            <a:endParaRPr lang="en-US" sz="1400" dirty="0"/>
          </a:p>
        </p:txBody>
      </p:sp>
    </p:spTree>
    <p:extLst>
      <p:ext uri="{BB962C8B-B14F-4D97-AF65-F5344CB8AC3E}">
        <p14:creationId xmlns:p14="http://schemas.microsoft.com/office/powerpoint/2010/main" xmlns="" val="600744768"/>
      </p:ext>
    </p:extLst>
  </p:cSld>
  <p:clrMapOvr>
    <a:masterClrMapping/>
  </p:clrMapOvr>
  <p:transition spd="slow">
    <p:fad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300"/>
              </a:spcBef>
              <a:spcAft>
                <a:spcPts val="300"/>
              </a:spcAft>
              <a:buNone/>
              <a:tabLst>
                <a:tab pos="531813" algn="l"/>
              </a:tabLst>
            </a:pPr>
            <a:r>
              <a:rPr lang="en-US" sz="1900" b="1" dirty="0"/>
              <a:t>Coding:</a:t>
            </a:r>
          </a:p>
          <a:p>
            <a:pPr marL="576000" indent="-576000" algn="just">
              <a:spcBef>
                <a:spcPts val="300"/>
              </a:spcBef>
              <a:spcAft>
                <a:spcPts val="300"/>
              </a:spcAft>
              <a:buNone/>
              <a:tabLst>
                <a:tab pos="531813" algn="l"/>
              </a:tabLst>
            </a:pPr>
            <a:r>
              <a:rPr lang="en-US" sz="1900" dirty="0" smtClean="0"/>
              <a:t>73.</a:t>
            </a:r>
            <a:r>
              <a:rPr lang="en-US" sz="1900" dirty="0"/>
              <a:t>	We want to estimate the cost of painting a property. Interior wall painting cost is Rs.18 per square feet and exterior wall painting cost is Rs.12 per square feet. Take input as</a:t>
            </a:r>
          </a:p>
          <a:p>
            <a:pPr marL="576000" indent="-576000" algn="just">
              <a:spcBef>
                <a:spcPts val="300"/>
              </a:spcBef>
              <a:spcAft>
                <a:spcPts val="300"/>
              </a:spcAft>
              <a:buNone/>
              <a:tabLst>
                <a:tab pos="531813" algn="l"/>
              </a:tabLst>
            </a:pPr>
            <a:r>
              <a:rPr lang="en-US" sz="1900" dirty="0"/>
              <a:t>	1. Number of Interior walls</a:t>
            </a:r>
          </a:p>
          <a:p>
            <a:pPr marL="576000" indent="-576000" algn="just">
              <a:spcBef>
                <a:spcPts val="300"/>
              </a:spcBef>
              <a:spcAft>
                <a:spcPts val="300"/>
              </a:spcAft>
              <a:buNone/>
              <a:tabLst>
                <a:tab pos="531813" algn="l"/>
              </a:tabLst>
            </a:pPr>
            <a:r>
              <a:rPr lang="en-US" sz="1900" dirty="0"/>
              <a:t>	2. Number of Exterior walls</a:t>
            </a:r>
          </a:p>
          <a:p>
            <a:pPr marL="576000" indent="-576000" algn="just">
              <a:spcBef>
                <a:spcPts val="300"/>
              </a:spcBef>
              <a:spcAft>
                <a:spcPts val="300"/>
              </a:spcAft>
              <a:buNone/>
              <a:tabLst>
                <a:tab pos="531813" algn="l"/>
              </a:tabLst>
            </a:pPr>
            <a:r>
              <a:rPr lang="en-US" sz="1900" dirty="0"/>
              <a:t>	3. Surface Area of each interior wall in units of square feet</a:t>
            </a:r>
          </a:p>
          <a:p>
            <a:pPr marL="576000" indent="-576000" algn="just">
              <a:spcBef>
                <a:spcPts val="300"/>
              </a:spcBef>
              <a:spcAft>
                <a:spcPts val="300"/>
              </a:spcAft>
              <a:buNone/>
              <a:tabLst>
                <a:tab pos="531813" algn="l"/>
              </a:tabLst>
            </a:pPr>
            <a:r>
              <a:rPr lang="en-US" sz="1900" dirty="0"/>
              <a:t>	4. Surface Area of each exterior wall in units of square feet</a:t>
            </a:r>
          </a:p>
          <a:p>
            <a:pPr marL="576000" indent="-576000" algn="just">
              <a:spcBef>
                <a:spcPts val="300"/>
              </a:spcBef>
              <a:spcAft>
                <a:spcPts val="300"/>
              </a:spcAft>
              <a:buNone/>
              <a:tabLst>
                <a:tab pos="531813" algn="l"/>
              </a:tabLst>
            </a:pPr>
            <a:r>
              <a:rPr lang="en-US" sz="1900" dirty="0"/>
              <a:t>	If a user enters zero as the number of walls then skip Surface area values as User may don't want to paint that wall. Calculate and display the total cost of painting the property.</a:t>
            </a:r>
          </a:p>
        </p:txBody>
      </p:sp>
    </p:spTree>
    <p:extLst>
      <p:ext uri="{BB962C8B-B14F-4D97-AF65-F5344CB8AC3E}">
        <p14:creationId xmlns:p14="http://schemas.microsoft.com/office/powerpoint/2010/main" xmlns="" val="4171543950"/>
      </p:ext>
    </p:extLst>
  </p:cSld>
  <p:clrMapOvr>
    <a:masterClrMapping/>
  </p:clrMapOvr>
  <p:transition spd="slow">
    <p:fad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30000"/>
              </a:lnSpc>
              <a:spcBef>
                <a:spcPts val="300"/>
              </a:spcBef>
              <a:spcAft>
                <a:spcPts val="300"/>
              </a:spcAft>
              <a:buNone/>
              <a:tabLst>
                <a:tab pos="531813" algn="l"/>
              </a:tabLst>
            </a:pPr>
            <a:r>
              <a:rPr lang="en-US" sz="1600" b="1" dirty="0"/>
              <a:t>	Example 1:</a:t>
            </a:r>
          </a:p>
          <a:p>
            <a:pPr marL="576000" indent="-576000" algn="just">
              <a:lnSpc>
                <a:spcPct val="130000"/>
              </a:lnSpc>
              <a:spcBef>
                <a:spcPts val="300"/>
              </a:spcBef>
              <a:spcAft>
                <a:spcPts val="300"/>
              </a:spcAft>
              <a:buNone/>
              <a:tabLst>
                <a:tab pos="531813" algn="l"/>
              </a:tabLst>
            </a:pPr>
            <a:r>
              <a:rPr lang="en-US" sz="1600" dirty="0"/>
              <a:t>	6</a:t>
            </a:r>
          </a:p>
          <a:p>
            <a:pPr marL="576000" indent="-576000" algn="just">
              <a:lnSpc>
                <a:spcPct val="130000"/>
              </a:lnSpc>
              <a:spcBef>
                <a:spcPts val="300"/>
              </a:spcBef>
              <a:spcAft>
                <a:spcPts val="300"/>
              </a:spcAft>
              <a:buNone/>
              <a:tabLst>
                <a:tab pos="531813" algn="l"/>
              </a:tabLst>
            </a:pPr>
            <a:r>
              <a:rPr lang="en-US" sz="1600" dirty="0"/>
              <a:t>	3</a:t>
            </a:r>
          </a:p>
          <a:p>
            <a:pPr marL="576000" indent="-576000" algn="just">
              <a:lnSpc>
                <a:spcPct val="130000"/>
              </a:lnSpc>
              <a:spcBef>
                <a:spcPts val="300"/>
              </a:spcBef>
              <a:spcAft>
                <a:spcPts val="300"/>
              </a:spcAft>
              <a:buNone/>
              <a:tabLst>
                <a:tab pos="531813" algn="l"/>
              </a:tabLst>
            </a:pPr>
            <a:r>
              <a:rPr lang="en-US" sz="1600" dirty="0"/>
              <a:t>	12.3</a:t>
            </a:r>
          </a:p>
          <a:p>
            <a:pPr marL="576000" indent="-576000" algn="just">
              <a:lnSpc>
                <a:spcPct val="130000"/>
              </a:lnSpc>
              <a:spcBef>
                <a:spcPts val="300"/>
              </a:spcBef>
              <a:spcAft>
                <a:spcPts val="300"/>
              </a:spcAft>
              <a:buNone/>
              <a:tabLst>
                <a:tab pos="531813" algn="l"/>
              </a:tabLst>
            </a:pPr>
            <a:r>
              <a:rPr lang="en-US" sz="1600" dirty="0"/>
              <a:t>	15.2</a:t>
            </a:r>
          </a:p>
          <a:p>
            <a:pPr marL="576000" indent="-576000" algn="just">
              <a:lnSpc>
                <a:spcPct val="130000"/>
              </a:lnSpc>
              <a:spcBef>
                <a:spcPts val="300"/>
              </a:spcBef>
              <a:spcAft>
                <a:spcPts val="300"/>
              </a:spcAft>
              <a:buNone/>
              <a:tabLst>
                <a:tab pos="531813" algn="l"/>
              </a:tabLst>
            </a:pPr>
            <a:r>
              <a:rPr lang="en-US" sz="1600" dirty="0"/>
              <a:t>	12.3</a:t>
            </a:r>
          </a:p>
          <a:p>
            <a:pPr marL="576000" indent="-576000" algn="just">
              <a:lnSpc>
                <a:spcPct val="130000"/>
              </a:lnSpc>
              <a:spcBef>
                <a:spcPts val="300"/>
              </a:spcBef>
              <a:spcAft>
                <a:spcPts val="300"/>
              </a:spcAft>
              <a:buNone/>
              <a:tabLst>
                <a:tab pos="531813" algn="l"/>
              </a:tabLst>
            </a:pPr>
            <a:r>
              <a:rPr lang="en-US" sz="1600" dirty="0"/>
              <a:t>	15.2</a:t>
            </a:r>
          </a:p>
          <a:p>
            <a:pPr marL="576000" indent="-576000" algn="just">
              <a:lnSpc>
                <a:spcPct val="130000"/>
              </a:lnSpc>
              <a:spcBef>
                <a:spcPts val="300"/>
              </a:spcBef>
              <a:spcAft>
                <a:spcPts val="300"/>
              </a:spcAft>
              <a:buNone/>
              <a:tabLst>
                <a:tab pos="531813" algn="l"/>
              </a:tabLst>
            </a:pPr>
            <a:r>
              <a:rPr lang="en-US" sz="1600" dirty="0"/>
              <a:t>	12.3</a:t>
            </a:r>
          </a:p>
          <a:p>
            <a:pPr marL="576000" indent="-576000" algn="just">
              <a:lnSpc>
                <a:spcPct val="130000"/>
              </a:lnSpc>
              <a:spcBef>
                <a:spcPts val="300"/>
              </a:spcBef>
              <a:spcAft>
                <a:spcPts val="300"/>
              </a:spcAft>
              <a:buNone/>
              <a:tabLst>
                <a:tab pos="531813" algn="l"/>
              </a:tabLst>
            </a:pPr>
            <a:r>
              <a:rPr lang="en-US" sz="1600" dirty="0"/>
              <a:t>	15.2</a:t>
            </a:r>
          </a:p>
          <a:p>
            <a:pPr marL="576000" indent="-576000" algn="just">
              <a:lnSpc>
                <a:spcPct val="130000"/>
              </a:lnSpc>
              <a:spcBef>
                <a:spcPts val="300"/>
              </a:spcBef>
              <a:spcAft>
                <a:spcPts val="300"/>
              </a:spcAft>
              <a:buNone/>
              <a:tabLst>
                <a:tab pos="531813" algn="l"/>
              </a:tabLst>
            </a:pPr>
            <a:r>
              <a:rPr lang="en-US" sz="1600" dirty="0"/>
              <a:t>	10.10</a:t>
            </a:r>
          </a:p>
          <a:p>
            <a:pPr marL="576000" indent="-576000" algn="just">
              <a:lnSpc>
                <a:spcPct val="130000"/>
              </a:lnSpc>
              <a:spcBef>
                <a:spcPts val="300"/>
              </a:spcBef>
              <a:spcAft>
                <a:spcPts val="300"/>
              </a:spcAft>
              <a:buNone/>
              <a:tabLst>
                <a:tab pos="531813" algn="l"/>
              </a:tabLst>
            </a:pPr>
            <a:r>
              <a:rPr lang="en-US" sz="1600" dirty="0"/>
              <a:t>	10.10</a:t>
            </a:r>
          </a:p>
          <a:p>
            <a:pPr marL="576000" indent="-576000" algn="just">
              <a:lnSpc>
                <a:spcPct val="130000"/>
              </a:lnSpc>
              <a:spcBef>
                <a:spcPts val="300"/>
              </a:spcBef>
              <a:spcAft>
                <a:spcPts val="300"/>
              </a:spcAft>
              <a:buNone/>
              <a:tabLst>
                <a:tab pos="531813" algn="l"/>
              </a:tabLst>
            </a:pPr>
            <a:r>
              <a:rPr lang="en-US" sz="1600" dirty="0"/>
              <a:t>	10.00</a:t>
            </a:r>
          </a:p>
          <a:p>
            <a:pPr marL="576000" indent="-576000" algn="just">
              <a:lnSpc>
                <a:spcPct val="130000"/>
              </a:lnSpc>
              <a:spcBef>
                <a:spcPts val="300"/>
              </a:spcBef>
              <a:spcAft>
                <a:spcPts val="300"/>
              </a:spcAft>
              <a:buNone/>
              <a:tabLst>
                <a:tab pos="531813" algn="l"/>
              </a:tabLst>
            </a:pPr>
            <a:r>
              <a:rPr lang="en-US" sz="1600" dirty="0"/>
              <a:t>	Total estimated Cost: 1847.4 INR</a:t>
            </a:r>
          </a:p>
          <a:p>
            <a:pPr marL="576000" indent="-576000" algn="just">
              <a:lnSpc>
                <a:spcPct val="130000"/>
              </a:lnSpc>
              <a:spcBef>
                <a:spcPts val="300"/>
              </a:spcBef>
              <a:spcAft>
                <a:spcPts val="300"/>
              </a:spcAft>
              <a:buNone/>
              <a:tabLst>
                <a:tab pos="531813" algn="l"/>
              </a:tabLst>
            </a:pPr>
            <a:r>
              <a:rPr lang="en-US" sz="1600" dirty="0"/>
              <a:t>	Note: Follow in input and output format as given in above example.</a:t>
            </a:r>
          </a:p>
          <a:p>
            <a:pPr marL="576000" indent="-576000" algn="just">
              <a:lnSpc>
                <a:spcPct val="130000"/>
              </a:lnSpc>
              <a:spcBef>
                <a:spcPts val="300"/>
              </a:spcBef>
              <a:spcAft>
                <a:spcPts val="300"/>
              </a:spcAft>
              <a:buNone/>
              <a:tabLst>
                <a:tab pos="531813" algn="l"/>
              </a:tabLst>
            </a:pPr>
            <a:endParaRPr lang="en-US" sz="1600" dirty="0"/>
          </a:p>
        </p:txBody>
      </p:sp>
    </p:spTree>
    <p:extLst>
      <p:ext uri="{BB962C8B-B14F-4D97-AF65-F5344CB8AC3E}">
        <p14:creationId xmlns:p14="http://schemas.microsoft.com/office/powerpoint/2010/main" xmlns="" val="995613373"/>
      </p:ext>
    </p:extLst>
  </p:cSld>
  <p:clrMapOvr>
    <a:masterClrMapping/>
  </p:clrMapOvr>
  <p:transition spd="slow">
    <p:fad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075240" cy="5616624"/>
          </a:xfrm>
        </p:spPr>
        <p:txBody>
          <a:bodyPr>
            <a:noAutofit/>
          </a:bodyPr>
          <a:lstStyle/>
          <a:p>
            <a:pPr marL="576000" indent="-576000" algn="just">
              <a:lnSpc>
                <a:spcPct val="120000"/>
              </a:lnSpc>
              <a:spcBef>
                <a:spcPts val="300"/>
              </a:spcBef>
              <a:spcAft>
                <a:spcPts val="300"/>
              </a:spcAft>
              <a:buNone/>
              <a:tabLst>
                <a:tab pos="531813" algn="l"/>
              </a:tabLst>
            </a:pPr>
            <a:r>
              <a:rPr lang="en-US" sz="1400" dirty="0" smtClean="0"/>
              <a:t>74.</a:t>
            </a:r>
            <a:r>
              <a:rPr lang="en-US" sz="1400" dirty="0"/>
              <a:t>	A City Bus is a Ring Route Bus which runs in circular fashion. That is, the Bus once started at Source Bus Stop, halts at each Bus Stop in its Route and at the end it reaches to Source Bus stop again. If there are n number of Stops and if bus starts at Bus Stop number 1, then after nth Bus Stop, the next stop in the Route will be Bus Stop number1 always. If there are n stops, there will be n paths. One path connects 2 stops. Distances (in meters) for all paths in Ring Route is given in array Path[] as below. Path = [800, 600, 750, 900, 1400, 1200, 1100, 1500] Fare is determined based on the distance covered from source to destination stop as Distance d between Input Source and Destination Stops can be measured by looking at values in array Path[] and fare can be calculated as per following criteria: - If d = 1000 meters, then fare= 5 INR - (When calculating fare for other distances, the calculated fare containing any fraction value should be ceiled. For example, for distance 900, when fare initially calculated is 4.5 which must be ceiled to 5) Path is circular in function. Value at each index indicate distance till current stop from previous one. And each index positions can be mapped with values at same index in </a:t>
            </a:r>
            <a:r>
              <a:rPr lang="en-US" sz="1400" dirty="0" err="1"/>
              <a:t>Busstops</a:t>
            </a:r>
            <a:r>
              <a:rPr lang="en-US" sz="1400" dirty="0"/>
              <a:t>[] array, which is a string array holding abbreviation of names for all stops as "THANERAILWAYSTN'= "TH", "GAONDEVI"="GA", "ICEFACTROY"="IC") "HARINIWASCIRCLE"="HA", "TEENHATHNAKA"="TE", "LUISWADI"="LU", "NITINCOMPANYJUNCTION"="NI", "CADBURRYJUNCTION"="CA” Given, n=8, where n is number of total Bus Stops. Bus Stops =["TH", "GA", "IC", "HA", "TE", "LU", "NI", "CA"). Write a code with function </a:t>
            </a:r>
            <a:r>
              <a:rPr lang="en-US" sz="1400" dirty="0" err="1"/>
              <a:t>getFare</a:t>
            </a:r>
            <a:r>
              <a:rPr lang="en-US" sz="1400" dirty="0"/>
              <a:t>(String Source, String Destination) which takes Input as source and destination stops(in the format containing first 2 characters of Name of the </a:t>
            </a:r>
            <a:r>
              <a:rPr lang="en-US" sz="1400" dirty="0" err="1"/>
              <a:t>Busstop</a:t>
            </a:r>
            <a:r>
              <a:rPr lang="en-US" sz="1400" dirty="0"/>
              <a:t>) and calculate and return travel fare.</a:t>
            </a:r>
          </a:p>
        </p:txBody>
      </p:sp>
    </p:spTree>
    <p:extLst>
      <p:ext uri="{BB962C8B-B14F-4D97-AF65-F5344CB8AC3E}">
        <p14:creationId xmlns:p14="http://schemas.microsoft.com/office/powerpoint/2010/main" xmlns="" val="1143388358"/>
      </p:ext>
    </p:extLst>
  </p:cSld>
  <p:clrMapOvr>
    <a:masterClrMapping/>
  </p:clrMapOvr>
  <p:transition spd="slow">
    <p:fad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075240" cy="5616624"/>
          </a:xfrm>
        </p:spPr>
        <p:txBody>
          <a:bodyPr>
            <a:noAutofit/>
          </a:bodyPr>
          <a:lstStyle/>
          <a:p>
            <a:pPr marL="576000" indent="-576000" algn="just">
              <a:lnSpc>
                <a:spcPct val="120000"/>
              </a:lnSpc>
              <a:spcBef>
                <a:spcPts val="300"/>
              </a:spcBef>
              <a:spcAft>
                <a:spcPts val="300"/>
              </a:spcAft>
              <a:buNone/>
              <a:tabLst>
                <a:tab pos="531813" algn="l"/>
              </a:tabLst>
            </a:pPr>
            <a:r>
              <a:rPr lang="en-US" sz="1600" dirty="0"/>
              <a:t>	</a:t>
            </a:r>
            <a:r>
              <a:rPr lang="en-US" sz="1600" b="1" dirty="0"/>
              <a:t>Example 1:</a:t>
            </a:r>
          </a:p>
          <a:p>
            <a:pPr marL="576000" indent="-576000" algn="just">
              <a:lnSpc>
                <a:spcPct val="120000"/>
              </a:lnSpc>
              <a:spcBef>
                <a:spcPts val="300"/>
              </a:spcBef>
              <a:spcAft>
                <a:spcPts val="300"/>
              </a:spcAft>
              <a:buNone/>
              <a:tabLst>
                <a:tab pos="531813" algn="l"/>
              </a:tabLst>
            </a:pPr>
            <a:r>
              <a:rPr lang="en-US" sz="1600" dirty="0"/>
              <a:t>	</a:t>
            </a:r>
            <a:r>
              <a:rPr lang="en-US" sz="1600" b="1" dirty="0"/>
              <a:t>Input Values</a:t>
            </a:r>
          </a:p>
          <a:p>
            <a:pPr marL="576000" indent="-576000" algn="just">
              <a:lnSpc>
                <a:spcPct val="120000"/>
              </a:lnSpc>
              <a:spcBef>
                <a:spcPts val="300"/>
              </a:spcBef>
              <a:spcAft>
                <a:spcPts val="300"/>
              </a:spcAft>
              <a:buNone/>
              <a:tabLst>
                <a:tab pos="531813" algn="l"/>
              </a:tabLst>
            </a:pPr>
            <a:r>
              <a:rPr lang="en-US" sz="1600" b="1" dirty="0"/>
              <a:t>	</a:t>
            </a:r>
            <a:r>
              <a:rPr lang="en-US" sz="1600" dirty="0" err="1"/>
              <a:t>ca</a:t>
            </a:r>
            <a:endParaRPr lang="en-US" sz="1600" dirty="0"/>
          </a:p>
          <a:p>
            <a:pPr marL="576000" indent="-576000" algn="just">
              <a:lnSpc>
                <a:spcPct val="120000"/>
              </a:lnSpc>
              <a:spcBef>
                <a:spcPts val="300"/>
              </a:spcBef>
              <a:spcAft>
                <a:spcPts val="300"/>
              </a:spcAft>
              <a:buNone/>
              <a:tabLst>
                <a:tab pos="531813" algn="l"/>
              </a:tabLst>
            </a:pPr>
            <a:r>
              <a:rPr lang="en-US" sz="1600" dirty="0"/>
              <a:t>	</a:t>
            </a:r>
            <a:r>
              <a:rPr lang="en-US" sz="1600" dirty="0" err="1"/>
              <a:t>Ca</a:t>
            </a:r>
            <a:endParaRPr lang="en-US" sz="1600" dirty="0"/>
          </a:p>
          <a:p>
            <a:pPr marL="576000" indent="-576000" algn="just">
              <a:lnSpc>
                <a:spcPct val="120000"/>
              </a:lnSpc>
              <a:spcBef>
                <a:spcPts val="300"/>
              </a:spcBef>
              <a:spcAft>
                <a:spcPts val="300"/>
              </a:spcAft>
              <a:buNone/>
              <a:tabLst>
                <a:tab pos="531813" algn="l"/>
              </a:tabLst>
            </a:pPr>
            <a:r>
              <a:rPr lang="en-US" sz="1600" dirty="0"/>
              <a:t>	</a:t>
            </a:r>
            <a:r>
              <a:rPr lang="en-US" sz="1600" b="1" dirty="0"/>
              <a:t>Output Values</a:t>
            </a:r>
          </a:p>
          <a:p>
            <a:pPr marL="576000" indent="-576000" algn="just">
              <a:lnSpc>
                <a:spcPct val="120000"/>
              </a:lnSpc>
              <a:spcBef>
                <a:spcPts val="300"/>
              </a:spcBef>
              <a:spcAft>
                <a:spcPts val="300"/>
              </a:spcAft>
              <a:buNone/>
              <a:tabLst>
                <a:tab pos="531813" algn="l"/>
              </a:tabLst>
            </a:pPr>
            <a:r>
              <a:rPr lang="en-US" sz="1600" dirty="0"/>
              <a:t>	INVALID INPUT</a:t>
            </a:r>
          </a:p>
          <a:p>
            <a:pPr marL="576000" indent="-576000" algn="just">
              <a:lnSpc>
                <a:spcPct val="120000"/>
              </a:lnSpc>
              <a:spcBef>
                <a:spcPts val="300"/>
              </a:spcBef>
              <a:spcAft>
                <a:spcPts val="300"/>
              </a:spcAft>
              <a:buNone/>
              <a:tabLst>
                <a:tab pos="531813" algn="l"/>
              </a:tabLst>
            </a:pPr>
            <a:r>
              <a:rPr lang="en-US" sz="1600" dirty="0"/>
              <a:t>	</a:t>
            </a:r>
            <a:r>
              <a:rPr lang="en-US" sz="1600" b="1" dirty="0"/>
              <a:t>Example 2:</a:t>
            </a:r>
          </a:p>
          <a:p>
            <a:pPr marL="576000" indent="-576000" algn="just">
              <a:lnSpc>
                <a:spcPct val="120000"/>
              </a:lnSpc>
              <a:spcBef>
                <a:spcPts val="300"/>
              </a:spcBef>
              <a:spcAft>
                <a:spcPts val="300"/>
              </a:spcAft>
              <a:buNone/>
              <a:tabLst>
                <a:tab pos="531813" algn="l"/>
              </a:tabLst>
            </a:pPr>
            <a:r>
              <a:rPr lang="en-US" sz="1600" b="1" dirty="0"/>
              <a:t>	Input Values</a:t>
            </a:r>
          </a:p>
          <a:p>
            <a:pPr marL="576000" indent="-576000" algn="just">
              <a:lnSpc>
                <a:spcPct val="120000"/>
              </a:lnSpc>
              <a:spcBef>
                <a:spcPts val="300"/>
              </a:spcBef>
              <a:spcAft>
                <a:spcPts val="300"/>
              </a:spcAft>
              <a:buNone/>
              <a:tabLst>
                <a:tab pos="531813" algn="l"/>
              </a:tabLst>
            </a:pPr>
            <a:r>
              <a:rPr lang="en-US" sz="1600" dirty="0"/>
              <a:t>	NI</a:t>
            </a:r>
          </a:p>
          <a:p>
            <a:pPr marL="576000" indent="-576000" algn="just">
              <a:lnSpc>
                <a:spcPct val="120000"/>
              </a:lnSpc>
              <a:spcBef>
                <a:spcPts val="300"/>
              </a:spcBef>
              <a:spcAft>
                <a:spcPts val="300"/>
              </a:spcAft>
              <a:buNone/>
              <a:tabLst>
                <a:tab pos="531813" algn="l"/>
              </a:tabLst>
            </a:pPr>
            <a:r>
              <a:rPr lang="en-US" sz="1600" dirty="0"/>
              <a:t>	HA</a:t>
            </a:r>
          </a:p>
          <a:p>
            <a:pPr marL="576000" indent="-576000" algn="just">
              <a:lnSpc>
                <a:spcPct val="120000"/>
              </a:lnSpc>
              <a:spcBef>
                <a:spcPts val="300"/>
              </a:spcBef>
              <a:spcAft>
                <a:spcPts val="300"/>
              </a:spcAft>
              <a:buNone/>
              <a:tabLst>
                <a:tab pos="531813" algn="l"/>
              </a:tabLst>
            </a:pPr>
            <a:r>
              <a:rPr lang="en-US" sz="1600" dirty="0"/>
              <a:t>	</a:t>
            </a:r>
            <a:r>
              <a:rPr lang="en-US" sz="1600" b="1" dirty="0"/>
              <a:t>Output Values</a:t>
            </a:r>
          </a:p>
          <a:p>
            <a:pPr marL="576000" indent="-576000" algn="just">
              <a:lnSpc>
                <a:spcPct val="120000"/>
              </a:lnSpc>
              <a:spcBef>
                <a:spcPts val="300"/>
              </a:spcBef>
              <a:spcAft>
                <a:spcPts val="300"/>
              </a:spcAft>
              <a:buNone/>
              <a:tabLst>
                <a:tab pos="531813" algn="l"/>
              </a:tabLst>
            </a:pPr>
            <a:r>
              <a:rPr lang="en-US" sz="1600" dirty="0"/>
              <a:t>	23.0 INR</a:t>
            </a:r>
          </a:p>
          <a:p>
            <a:pPr marL="576000" indent="-576000" algn="just">
              <a:lnSpc>
                <a:spcPct val="120000"/>
              </a:lnSpc>
              <a:spcBef>
                <a:spcPts val="300"/>
              </a:spcBef>
              <a:spcAft>
                <a:spcPts val="300"/>
              </a:spcAft>
              <a:buNone/>
              <a:tabLst>
                <a:tab pos="531813" algn="l"/>
              </a:tabLst>
            </a:pPr>
            <a:r>
              <a:rPr lang="en-US" sz="1600" dirty="0"/>
              <a:t>	Note: Input and Output should be in format given in example.</a:t>
            </a:r>
          </a:p>
          <a:p>
            <a:pPr marL="576000" indent="-576000" algn="just">
              <a:lnSpc>
                <a:spcPct val="120000"/>
              </a:lnSpc>
              <a:spcBef>
                <a:spcPts val="300"/>
              </a:spcBef>
              <a:spcAft>
                <a:spcPts val="300"/>
              </a:spcAft>
              <a:buNone/>
              <a:tabLst>
                <a:tab pos="531813" algn="l"/>
              </a:tabLst>
            </a:pPr>
            <a:r>
              <a:rPr lang="en-US" sz="1600" dirty="0"/>
              <a:t>	Input should not be case sensitive and output should be in the format &lt;FLOAT&gt; INR.</a:t>
            </a:r>
          </a:p>
        </p:txBody>
      </p:sp>
    </p:spTree>
    <p:extLst>
      <p:ext uri="{BB962C8B-B14F-4D97-AF65-F5344CB8AC3E}">
        <p14:creationId xmlns:p14="http://schemas.microsoft.com/office/powerpoint/2010/main" xmlns="" val="3809834386"/>
      </p:ext>
    </p:extLst>
  </p:cSld>
  <p:clrMapOvr>
    <a:masterClrMapping/>
  </p:clrMapOvr>
  <p:transition spd="slow">
    <p:fad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30000"/>
              </a:lnSpc>
              <a:spcBef>
                <a:spcPts val="500"/>
              </a:spcBef>
              <a:spcAft>
                <a:spcPts val="500"/>
              </a:spcAft>
              <a:buNone/>
              <a:tabLst>
                <a:tab pos="531813" algn="l"/>
              </a:tabLst>
            </a:pPr>
            <a:r>
              <a:rPr lang="en-US" sz="1600" dirty="0" smtClean="0"/>
              <a:t>75.</a:t>
            </a:r>
            <a:r>
              <a:rPr lang="en-US" sz="1600" dirty="0"/>
              <a:t>	Selection of MPCS exams include a fitness test which is conducted on ground. There will be a batch of 3 trainees, appearing for a running test on track for 3 rounds. You need to record their oxygen level after every round. After trainees are finished with all rounds, calculate for each trainee his average oxygen level over the 3 rounds and select the one with the highest average oxygen level as the most fit trainee. If more than one trainee attains the same highest average level, they all need to be selected. Display the most fit trainee(or trainers) and the highest average oxygen level.</a:t>
            </a:r>
          </a:p>
          <a:p>
            <a:pPr marL="576000" indent="-576000" algn="just">
              <a:lnSpc>
                <a:spcPct val="130000"/>
              </a:lnSpc>
              <a:spcBef>
                <a:spcPts val="500"/>
              </a:spcBef>
              <a:spcAft>
                <a:spcPts val="500"/>
              </a:spcAft>
              <a:buNone/>
              <a:tabLst>
                <a:tab pos="531813" algn="l"/>
              </a:tabLst>
            </a:pPr>
            <a:r>
              <a:rPr lang="en-US" sz="1600" b="1" dirty="0"/>
              <a:t>	Note:</a:t>
            </a:r>
          </a:p>
          <a:p>
            <a:pPr marL="576000" indent="-576000" algn="just">
              <a:lnSpc>
                <a:spcPct val="130000"/>
              </a:lnSpc>
              <a:spcBef>
                <a:spcPts val="500"/>
              </a:spcBef>
              <a:spcAft>
                <a:spcPts val="500"/>
              </a:spcAft>
              <a:buNone/>
              <a:tabLst>
                <a:tab pos="531813" algn="l"/>
              </a:tabLst>
            </a:pPr>
            <a:r>
              <a:rPr lang="en-US" sz="1600" dirty="0"/>
              <a:t>	1. The oxygen value entered should not be accepted if it is not in the range between </a:t>
            </a:r>
            <a:r>
              <a:rPr lang="en-US" sz="1600" dirty="0" smtClean="0"/>
              <a:t> </a:t>
            </a:r>
            <a:br>
              <a:rPr lang="en-US" sz="1600" dirty="0" smtClean="0"/>
            </a:br>
            <a:r>
              <a:rPr lang="en-US" sz="1600" dirty="0" smtClean="0"/>
              <a:t>   1 </a:t>
            </a:r>
            <a:r>
              <a:rPr lang="en-US" sz="1600" dirty="0"/>
              <a:t>and 100.</a:t>
            </a:r>
          </a:p>
          <a:p>
            <a:pPr marL="576000" indent="-576000" algn="just">
              <a:lnSpc>
                <a:spcPct val="130000"/>
              </a:lnSpc>
              <a:spcBef>
                <a:spcPts val="500"/>
              </a:spcBef>
              <a:spcAft>
                <a:spcPts val="500"/>
              </a:spcAft>
              <a:buNone/>
              <a:tabLst>
                <a:tab pos="531813" algn="l"/>
              </a:tabLst>
            </a:pPr>
            <a:r>
              <a:rPr lang="en-US" sz="1600" dirty="0"/>
              <a:t>	2. If the calculated maximum average oxygen value of the trainees is below 70 then </a:t>
            </a:r>
            <a:r>
              <a:rPr lang="en-US" sz="1600" dirty="0" smtClean="0"/>
              <a:t/>
            </a:r>
            <a:br>
              <a:rPr lang="en-US" sz="1600" dirty="0" smtClean="0"/>
            </a:br>
            <a:r>
              <a:rPr lang="en-US" sz="1600" dirty="0" smtClean="0"/>
              <a:t>   declare </a:t>
            </a:r>
            <a:r>
              <a:rPr lang="en-US" sz="1600" dirty="0"/>
              <a:t>the trainees as unfit with meaningful message as “All trainees are unfit”</a:t>
            </a:r>
          </a:p>
          <a:p>
            <a:pPr marL="576000" indent="-576000" algn="just">
              <a:lnSpc>
                <a:spcPct val="130000"/>
              </a:lnSpc>
              <a:spcBef>
                <a:spcPts val="500"/>
              </a:spcBef>
              <a:spcAft>
                <a:spcPts val="500"/>
              </a:spcAft>
              <a:buNone/>
              <a:tabLst>
                <a:tab pos="531813" algn="l"/>
              </a:tabLst>
            </a:pPr>
            <a:r>
              <a:rPr lang="en-US" sz="1600" dirty="0"/>
              <a:t>	3. Average oxygen values should be rounded</a:t>
            </a:r>
          </a:p>
        </p:txBody>
      </p:sp>
    </p:spTree>
    <p:extLst>
      <p:ext uri="{BB962C8B-B14F-4D97-AF65-F5344CB8AC3E}">
        <p14:creationId xmlns:p14="http://schemas.microsoft.com/office/powerpoint/2010/main" xmlns="" val="421675297"/>
      </p:ext>
    </p:extLst>
  </p:cSld>
  <p:clrMapOvr>
    <a:masterClrMapping/>
  </p:clrMapOvr>
  <p:transition spd="slow">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256584"/>
          </a:xfrm>
        </p:spPr>
        <p:txBody>
          <a:bodyPr>
            <a:noAutofit/>
          </a:bodyPr>
          <a:lstStyle/>
          <a:p>
            <a:pPr marL="576000" indent="-576000" algn="just">
              <a:spcBef>
                <a:spcPts val="500"/>
              </a:spcBef>
              <a:spcAft>
                <a:spcPts val="500"/>
              </a:spcAft>
              <a:buNone/>
              <a:tabLst>
                <a:tab pos="531813" algn="l"/>
              </a:tabLst>
            </a:pPr>
            <a:r>
              <a:rPr lang="en-IN" dirty="0" smtClean="0"/>
              <a:t>6.</a:t>
            </a:r>
            <a:r>
              <a:rPr lang="en-IN" dirty="0"/>
              <a:t>	Which of the following is an INCORRECT syntax for function declaration with default </a:t>
            </a:r>
            <a:r>
              <a:rPr lang="en-IN" dirty="0" smtClean="0"/>
              <a:t>argument in C++? </a:t>
            </a:r>
            <a:endParaRPr lang="en-IN" dirty="0"/>
          </a:p>
          <a:p>
            <a:pPr marL="576000" indent="-576000" algn="just">
              <a:spcBef>
                <a:spcPts val="500"/>
              </a:spcBef>
              <a:spcAft>
                <a:spcPts val="500"/>
              </a:spcAft>
              <a:buNone/>
              <a:tabLst>
                <a:tab pos="531813" algn="l"/>
              </a:tabLst>
            </a:pPr>
            <a:r>
              <a:rPr lang="en-IN" dirty="0"/>
              <a:t>	(a) </a:t>
            </a:r>
            <a:r>
              <a:rPr lang="en-IN" dirty="0" err="1"/>
              <a:t>int</a:t>
            </a:r>
            <a:r>
              <a:rPr lang="en-IN" dirty="0"/>
              <a:t> foo(</a:t>
            </a:r>
            <a:r>
              <a:rPr lang="en-IN" dirty="0" err="1"/>
              <a:t>int</a:t>
            </a:r>
            <a:r>
              <a:rPr lang="en-IN" dirty="0"/>
              <a:t> x, </a:t>
            </a:r>
            <a:r>
              <a:rPr lang="en-IN" dirty="0" err="1"/>
              <a:t>int</a:t>
            </a:r>
            <a:r>
              <a:rPr lang="en-IN" dirty="0"/>
              <a:t> y=20, </a:t>
            </a:r>
            <a:r>
              <a:rPr lang="en-IN" dirty="0" err="1"/>
              <a:t>int</a:t>
            </a:r>
            <a:r>
              <a:rPr lang="en-IN" dirty="0"/>
              <a:t> z=30)</a:t>
            </a:r>
          </a:p>
          <a:p>
            <a:pPr marL="576000" indent="-576000" algn="just">
              <a:spcBef>
                <a:spcPts val="500"/>
              </a:spcBef>
              <a:spcAft>
                <a:spcPts val="500"/>
              </a:spcAft>
              <a:buNone/>
              <a:tabLst>
                <a:tab pos="531813" algn="l"/>
              </a:tabLst>
            </a:pPr>
            <a:r>
              <a:rPr lang="en-IN" dirty="0"/>
              <a:t>	(b) </a:t>
            </a:r>
            <a:r>
              <a:rPr lang="en-IN" dirty="0" err="1"/>
              <a:t>int</a:t>
            </a:r>
            <a:r>
              <a:rPr lang="en-IN" dirty="0"/>
              <a:t> foo(</a:t>
            </a:r>
            <a:r>
              <a:rPr lang="en-IN" dirty="0" err="1"/>
              <a:t>int</a:t>
            </a:r>
            <a:r>
              <a:rPr lang="en-IN" dirty="0"/>
              <a:t> x, </a:t>
            </a:r>
            <a:r>
              <a:rPr lang="en-IN" dirty="0" err="1"/>
              <a:t>int</a:t>
            </a:r>
            <a:r>
              <a:rPr lang="en-IN" dirty="0"/>
              <a:t> y=20, </a:t>
            </a:r>
            <a:r>
              <a:rPr lang="en-IN" dirty="0" err="1"/>
              <a:t>int</a:t>
            </a:r>
            <a:r>
              <a:rPr lang="en-IN" dirty="0"/>
              <a:t> z)</a:t>
            </a:r>
          </a:p>
          <a:p>
            <a:pPr marL="576000" indent="-576000" algn="just">
              <a:spcBef>
                <a:spcPts val="500"/>
              </a:spcBef>
              <a:spcAft>
                <a:spcPts val="500"/>
              </a:spcAft>
              <a:buNone/>
              <a:tabLst>
                <a:tab pos="531813" algn="l"/>
              </a:tabLst>
            </a:pPr>
            <a:r>
              <a:rPr lang="en-IN" dirty="0"/>
              <a:t>	(c) </a:t>
            </a:r>
            <a:r>
              <a:rPr lang="en-IN" dirty="0" err="1"/>
              <a:t>int</a:t>
            </a:r>
            <a:r>
              <a:rPr lang="en-IN" dirty="0"/>
              <a:t> foo(</a:t>
            </a:r>
            <a:r>
              <a:rPr lang="en-IN" dirty="0" err="1"/>
              <a:t>int</a:t>
            </a:r>
            <a:r>
              <a:rPr lang="en-IN" dirty="0"/>
              <a:t> x, </a:t>
            </a:r>
            <a:r>
              <a:rPr lang="en-IN" dirty="0" err="1"/>
              <a:t>int</a:t>
            </a:r>
            <a:r>
              <a:rPr lang="en-IN" dirty="0"/>
              <a:t> y, </a:t>
            </a:r>
            <a:r>
              <a:rPr lang="en-IN" dirty="0" err="1"/>
              <a:t>int</a:t>
            </a:r>
            <a:r>
              <a:rPr lang="en-IN" dirty="0"/>
              <a:t> z=30)</a:t>
            </a:r>
          </a:p>
          <a:p>
            <a:pPr marL="576000" indent="-576000" algn="just">
              <a:spcBef>
                <a:spcPts val="500"/>
              </a:spcBef>
              <a:spcAft>
                <a:spcPts val="500"/>
              </a:spcAft>
              <a:buNone/>
              <a:tabLst>
                <a:tab pos="531813" algn="l"/>
              </a:tabLst>
            </a:pPr>
            <a:r>
              <a:rPr lang="en-IN" dirty="0"/>
              <a:t>	(d) </a:t>
            </a:r>
            <a:r>
              <a:rPr lang="en-IN" dirty="0" err="1"/>
              <a:t>int</a:t>
            </a:r>
            <a:r>
              <a:rPr lang="en-IN" dirty="0"/>
              <a:t> foo(</a:t>
            </a:r>
            <a:r>
              <a:rPr lang="en-IN" dirty="0" err="1"/>
              <a:t>int</a:t>
            </a:r>
            <a:r>
              <a:rPr lang="en-IN" dirty="0"/>
              <a:t> x=10, </a:t>
            </a:r>
            <a:r>
              <a:rPr lang="en-IN" dirty="0" err="1"/>
              <a:t>int</a:t>
            </a:r>
            <a:r>
              <a:rPr lang="en-IN" dirty="0"/>
              <a:t> y=20, </a:t>
            </a:r>
            <a:r>
              <a:rPr lang="en-IN" dirty="0" err="1"/>
              <a:t>int</a:t>
            </a:r>
            <a:r>
              <a:rPr lang="en-IN" dirty="0"/>
              <a:t> z=30)</a:t>
            </a:r>
          </a:p>
        </p:txBody>
      </p:sp>
    </p:spTree>
    <p:extLst>
      <p:ext uri="{BB962C8B-B14F-4D97-AF65-F5344CB8AC3E}">
        <p14:creationId xmlns:p14="http://schemas.microsoft.com/office/powerpoint/2010/main" xmlns="" val="234005374"/>
      </p:ext>
    </p:extLst>
  </p:cSld>
  <p:clrMapOvr>
    <a:masterClrMapping/>
  </p:clrMapOvr>
  <p:transition spd="slow">
    <p:fade/>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30000"/>
              </a:lnSpc>
              <a:spcBef>
                <a:spcPts val="500"/>
              </a:spcBef>
              <a:spcAft>
                <a:spcPts val="500"/>
              </a:spcAft>
              <a:buNone/>
              <a:tabLst>
                <a:tab pos="531813" algn="l"/>
              </a:tabLst>
            </a:pPr>
            <a:r>
              <a:rPr lang="en-US" sz="1600" b="1" dirty="0"/>
              <a:t>	Example 1:</a:t>
            </a:r>
          </a:p>
          <a:p>
            <a:pPr marL="576000" indent="-576000" algn="just">
              <a:lnSpc>
                <a:spcPct val="130000"/>
              </a:lnSpc>
              <a:spcBef>
                <a:spcPts val="500"/>
              </a:spcBef>
              <a:spcAft>
                <a:spcPts val="500"/>
              </a:spcAft>
              <a:buNone/>
              <a:tabLst>
                <a:tab pos="531813" algn="l"/>
              </a:tabLst>
            </a:pPr>
            <a:r>
              <a:rPr lang="en-US" sz="1600" b="1" dirty="0"/>
              <a:t>	INPUT Values</a:t>
            </a:r>
          </a:p>
          <a:p>
            <a:pPr marL="576000" indent="-576000" algn="just">
              <a:lnSpc>
                <a:spcPct val="130000"/>
              </a:lnSpc>
              <a:spcBef>
                <a:spcPts val="500"/>
              </a:spcBef>
              <a:spcAft>
                <a:spcPts val="500"/>
              </a:spcAft>
              <a:buNone/>
              <a:tabLst>
                <a:tab pos="531813" algn="l"/>
              </a:tabLst>
            </a:pPr>
            <a:r>
              <a:rPr lang="en-US" sz="1600" b="1" dirty="0"/>
              <a:t>	</a:t>
            </a:r>
            <a:r>
              <a:rPr lang="en-US" sz="1600" dirty="0"/>
              <a:t>95</a:t>
            </a:r>
          </a:p>
          <a:p>
            <a:pPr marL="576000" indent="-576000" algn="just">
              <a:lnSpc>
                <a:spcPct val="130000"/>
              </a:lnSpc>
              <a:spcBef>
                <a:spcPts val="500"/>
              </a:spcBef>
              <a:spcAft>
                <a:spcPts val="500"/>
              </a:spcAft>
              <a:buNone/>
              <a:tabLst>
                <a:tab pos="531813" algn="l"/>
              </a:tabLst>
            </a:pPr>
            <a:r>
              <a:rPr lang="en-US" sz="1600" dirty="0"/>
              <a:t>	92</a:t>
            </a:r>
          </a:p>
          <a:p>
            <a:pPr marL="576000" indent="-576000" algn="just">
              <a:lnSpc>
                <a:spcPct val="130000"/>
              </a:lnSpc>
              <a:spcBef>
                <a:spcPts val="500"/>
              </a:spcBef>
              <a:spcAft>
                <a:spcPts val="500"/>
              </a:spcAft>
              <a:buNone/>
              <a:tabLst>
                <a:tab pos="531813" algn="l"/>
              </a:tabLst>
            </a:pPr>
            <a:r>
              <a:rPr lang="en-US" sz="1600" dirty="0"/>
              <a:t>	95</a:t>
            </a:r>
          </a:p>
          <a:p>
            <a:pPr marL="576000" indent="-576000" algn="just">
              <a:lnSpc>
                <a:spcPct val="130000"/>
              </a:lnSpc>
              <a:spcBef>
                <a:spcPts val="500"/>
              </a:spcBef>
              <a:spcAft>
                <a:spcPts val="500"/>
              </a:spcAft>
              <a:buNone/>
              <a:tabLst>
                <a:tab pos="531813" algn="l"/>
              </a:tabLst>
            </a:pPr>
            <a:r>
              <a:rPr lang="en-US" sz="1600" dirty="0"/>
              <a:t>	92</a:t>
            </a:r>
          </a:p>
          <a:p>
            <a:pPr marL="576000" indent="-576000" algn="just">
              <a:lnSpc>
                <a:spcPct val="130000"/>
              </a:lnSpc>
              <a:spcBef>
                <a:spcPts val="500"/>
              </a:spcBef>
              <a:spcAft>
                <a:spcPts val="500"/>
              </a:spcAft>
              <a:buNone/>
              <a:tabLst>
                <a:tab pos="531813" algn="l"/>
              </a:tabLst>
            </a:pPr>
            <a:r>
              <a:rPr lang="en-US" sz="1600" dirty="0"/>
              <a:t>	90</a:t>
            </a:r>
          </a:p>
          <a:p>
            <a:pPr marL="576000" indent="-576000" algn="just">
              <a:lnSpc>
                <a:spcPct val="130000"/>
              </a:lnSpc>
              <a:spcBef>
                <a:spcPts val="500"/>
              </a:spcBef>
              <a:spcAft>
                <a:spcPts val="500"/>
              </a:spcAft>
              <a:buNone/>
              <a:tabLst>
                <a:tab pos="531813" algn="l"/>
              </a:tabLst>
            </a:pPr>
            <a:r>
              <a:rPr lang="en-US" sz="1600" dirty="0"/>
              <a:t>	92</a:t>
            </a:r>
          </a:p>
          <a:p>
            <a:pPr marL="576000" indent="-576000" algn="just">
              <a:lnSpc>
                <a:spcPct val="130000"/>
              </a:lnSpc>
              <a:spcBef>
                <a:spcPts val="500"/>
              </a:spcBef>
              <a:spcAft>
                <a:spcPts val="500"/>
              </a:spcAft>
              <a:buNone/>
              <a:tabLst>
                <a:tab pos="531813" algn="l"/>
              </a:tabLst>
            </a:pPr>
            <a:r>
              <a:rPr lang="en-US" sz="1600" dirty="0"/>
              <a:t>	90</a:t>
            </a:r>
          </a:p>
          <a:p>
            <a:pPr marL="576000" indent="-576000" algn="just">
              <a:lnSpc>
                <a:spcPct val="130000"/>
              </a:lnSpc>
              <a:spcBef>
                <a:spcPts val="500"/>
              </a:spcBef>
              <a:spcAft>
                <a:spcPts val="500"/>
              </a:spcAft>
              <a:buNone/>
              <a:tabLst>
                <a:tab pos="531813" algn="l"/>
              </a:tabLst>
            </a:pPr>
            <a:r>
              <a:rPr lang="en-US" sz="1600" dirty="0"/>
              <a:t>	92</a:t>
            </a:r>
          </a:p>
          <a:p>
            <a:pPr marL="576000" indent="-576000" algn="just">
              <a:lnSpc>
                <a:spcPct val="130000"/>
              </a:lnSpc>
              <a:spcBef>
                <a:spcPts val="500"/>
              </a:spcBef>
              <a:spcAft>
                <a:spcPts val="500"/>
              </a:spcAft>
              <a:buNone/>
              <a:tabLst>
                <a:tab pos="531813" algn="l"/>
              </a:tabLst>
            </a:pPr>
            <a:r>
              <a:rPr lang="en-US" sz="1600" dirty="0"/>
              <a:t>	90</a:t>
            </a:r>
          </a:p>
        </p:txBody>
      </p:sp>
    </p:spTree>
    <p:extLst>
      <p:ext uri="{BB962C8B-B14F-4D97-AF65-F5344CB8AC3E}">
        <p14:creationId xmlns:p14="http://schemas.microsoft.com/office/powerpoint/2010/main" xmlns="" val="1753253785"/>
      </p:ext>
    </p:extLst>
  </p:cSld>
  <p:clrMapOvr>
    <a:masterClrMapping/>
  </p:clrMapOvr>
  <p:transition spd="slow">
    <p:fad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sz="1800" b="1" dirty="0"/>
              <a:t>	OUTPUT Values</a:t>
            </a:r>
          </a:p>
          <a:p>
            <a:pPr marL="576000" indent="-576000" algn="just">
              <a:spcBef>
                <a:spcPts val="500"/>
              </a:spcBef>
              <a:spcAft>
                <a:spcPts val="500"/>
              </a:spcAft>
              <a:buNone/>
              <a:tabLst>
                <a:tab pos="531813" algn="l"/>
              </a:tabLst>
            </a:pPr>
            <a:r>
              <a:rPr lang="en-US" sz="1800" b="1" dirty="0"/>
              <a:t>	</a:t>
            </a:r>
            <a:r>
              <a:rPr lang="en-US" sz="1800" dirty="0"/>
              <a:t>Trainee Number: 1</a:t>
            </a:r>
          </a:p>
          <a:p>
            <a:pPr marL="576000" indent="-576000" algn="just">
              <a:spcBef>
                <a:spcPts val="500"/>
              </a:spcBef>
              <a:spcAft>
                <a:spcPts val="500"/>
              </a:spcAft>
              <a:buNone/>
              <a:tabLst>
                <a:tab pos="531813" algn="l"/>
              </a:tabLst>
            </a:pPr>
            <a:r>
              <a:rPr lang="en-US" sz="1800" dirty="0"/>
              <a:t>	Trainee Number: 3</a:t>
            </a:r>
          </a:p>
          <a:p>
            <a:pPr marL="576000" indent="-576000" algn="just">
              <a:spcBef>
                <a:spcPts val="500"/>
              </a:spcBef>
              <a:spcAft>
                <a:spcPts val="500"/>
              </a:spcAft>
              <a:buNone/>
              <a:tabLst>
                <a:tab pos="531813" algn="l"/>
              </a:tabLst>
            </a:pPr>
            <a:r>
              <a:rPr lang="en-US" sz="1800" b="1" dirty="0"/>
              <a:t>	Note: </a:t>
            </a:r>
            <a:r>
              <a:rPr lang="en-US" sz="1800" dirty="0"/>
              <a:t>Input should be 9 integer values representing oxygen levels entered in order as</a:t>
            </a:r>
          </a:p>
          <a:p>
            <a:pPr marL="576000" indent="-576000" algn="just">
              <a:spcBef>
                <a:spcPts val="500"/>
              </a:spcBef>
              <a:spcAft>
                <a:spcPts val="500"/>
              </a:spcAft>
              <a:buNone/>
              <a:tabLst>
                <a:tab pos="531813" algn="l"/>
              </a:tabLst>
            </a:pPr>
            <a:r>
              <a:rPr lang="en-US" sz="1800" b="1" dirty="0"/>
              <a:t>	Round 1:</a:t>
            </a:r>
          </a:p>
          <a:p>
            <a:pPr marL="576000" indent="-576000" algn="just">
              <a:spcBef>
                <a:spcPts val="500"/>
              </a:spcBef>
              <a:spcAft>
                <a:spcPts val="500"/>
              </a:spcAft>
              <a:buNone/>
              <a:tabLst>
                <a:tab pos="531813" algn="l"/>
              </a:tabLst>
            </a:pPr>
            <a:r>
              <a:rPr lang="en-US" sz="1800" b="1" dirty="0"/>
              <a:t>	</a:t>
            </a:r>
            <a:r>
              <a:rPr lang="en-US" sz="1800" dirty="0"/>
              <a:t>Oxygen value of trainee 1</a:t>
            </a:r>
          </a:p>
          <a:p>
            <a:pPr marL="576000" indent="-576000" algn="just">
              <a:spcBef>
                <a:spcPts val="500"/>
              </a:spcBef>
              <a:spcAft>
                <a:spcPts val="500"/>
              </a:spcAft>
              <a:buNone/>
              <a:tabLst>
                <a:tab pos="531813" algn="l"/>
              </a:tabLst>
            </a:pPr>
            <a:r>
              <a:rPr lang="en-US" sz="1800" dirty="0"/>
              <a:t>	Oxygen value of trainee 2</a:t>
            </a:r>
          </a:p>
          <a:p>
            <a:pPr marL="576000" indent="-576000" algn="just">
              <a:spcBef>
                <a:spcPts val="500"/>
              </a:spcBef>
              <a:spcAft>
                <a:spcPts val="500"/>
              </a:spcAft>
              <a:buNone/>
              <a:tabLst>
                <a:tab pos="531813" algn="l"/>
              </a:tabLst>
            </a:pPr>
            <a:r>
              <a:rPr lang="en-US" sz="1800" dirty="0"/>
              <a:t>	Oxygen value of trainee </a:t>
            </a:r>
            <a:r>
              <a:rPr lang="en-US" sz="1800" dirty="0" smtClean="0"/>
              <a:t>3</a:t>
            </a:r>
            <a:endParaRPr lang="en-US" sz="1800" dirty="0"/>
          </a:p>
        </p:txBody>
      </p:sp>
    </p:spTree>
    <p:extLst>
      <p:ext uri="{BB962C8B-B14F-4D97-AF65-F5344CB8AC3E}">
        <p14:creationId xmlns:p14="http://schemas.microsoft.com/office/powerpoint/2010/main" xmlns="" val="2028174971"/>
      </p:ext>
    </p:extLst>
  </p:cSld>
  <p:clrMapOvr>
    <a:masterClrMapping/>
  </p:clrMapOvr>
  <p:transition spd="slow">
    <p:fad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500"/>
              </a:spcBef>
              <a:spcAft>
                <a:spcPts val="500"/>
              </a:spcAft>
              <a:buNone/>
              <a:tabLst>
                <a:tab pos="531813" algn="l"/>
              </a:tabLst>
            </a:pPr>
            <a:r>
              <a:rPr lang="en-US" sz="1800" b="1" dirty="0"/>
              <a:t>	Round 2:</a:t>
            </a:r>
          </a:p>
          <a:p>
            <a:pPr marL="576000" indent="-576000" algn="just">
              <a:spcBef>
                <a:spcPts val="500"/>
              </a:spcBef>
              <a:spcAft>
                <a:spcPts val="500"/>
              </a:spcAft>
              <a:buNone/>
              <a:tabLst>
                <a:tab pos="531813" algn="l"/>
              </a:tabLst>
            </a:pPr>
            <a:r>
              <a:rPr lang="en-US" sz="1800" dirty="0"/>
              <a:t>	Oxygen value of trainee 1</a:t>
            </a:r>
          </a:p>
          <a:p>
            <a:pPr marL="576000" indent="-576000" algn="just">
              <a:spcBef>
                <a:spcPts val="500"/>
              </a:spcBef>
              <a:spcAft>
                <a:spcPts val="500"/>
              </a:spcAft>
              <a:buNone/>
              <a:tabLst>
                <a:tab pos="531813" algn="l"/>
              </a:tabLst>
            </a:pPr>
            <a:r>
              <a:rPr lang="en-US" sz="1800" dirty="0"/>
              <a:t>	Oxygen value of trainee 2</a:t>
            </a:r>
          </a:p>
          <a:p>
            <a:pPr marL="576000" indent="-576000" algn="just">
              <a:spcBef>
                <a:spcPts val="500"/>
              </a:spcBef>
              <a:spcAft>
                <a:spcPts val="500"/>
              </a:spcAft>
              <a:buNone/>
              <a:tabLst>
                <a:tab pos="531813" algn="l"/>
              </a:tabLst>
            </a:pPr>
            <a:r>
              <a:rPr lang="en-US" sz="1800" dirty="0"/>
              <a:t>	Oxygen value of trainee 3</a:t>
            </a:r>
          </a:p>
          <a:p>
            <a:pPr marL="576000" indent="-576000" algn="just">
              <a:spcBef>
                <a:spcPts val="500"/>
              </a:spcBef>
              <a:spcAft>
                <a:spcPts val="500"/>
              </a:spcAft>
              <a:buNone/>
              <a:tabLst>
                <a:tab pos="531813" algn="l"/>
              </a:tabLst>
            </a:pPr>
            <a:r>
              <a:rPr lang="en-US" sz="1800" b="1" dirty="0"/>
              <a:t>	Round 3:</a:t>
            </a:r>
          </a:p>
          <a:p>
            <a:pPr marL="576000" indent="-576000" algn="just">
              <a:spcBef>
                <a:spcPts val="500"/>
              </a:spcBef>
              <a:spcAft>
                <a:spcPts val="500"/>
              </a:spcAft>
              <a:buNone/>
              <a:tabLst>
                <a:tab pos="531813" algn="l"/>
              </a:tabLst>
            </a:pPr>
            <a:r>
              <a:rPr lang="en-US" sz="1800" b="1" dirty="0"/>
              <a:t>	</a:t>
            </a:r>
            <a:r>
              <a:rPr lang="en-US" sz="1800" dirty="0"/>
              <a:t>Oxygen value of trainee 1</a:t>
            </a:r>
          </a:p>
          <a:p>
            <a:pPr marL="576000" indent="-576000" algn="just">
              <a:spcBef>
                <a:spcPts val="500"/>
              </a:spcBef>
              <a:spcAft>
                <a:spcPts val="500"/>
              </a:spcAft>
              <a:buNone/>
              <a:tabLst>
                <a:tab pos="531813" algn="l"/>
              </a:tabLst>
            </a:pPr>
            <a:r>
              <a:rPr lang="en-US" sz="1800" dirty="0"/>
              <a:t>	Oxygen value of trainee 2</a:t>
            </a:r>
          </a:p>
          <a:p>
            <a:pPr marL="576000" indent="-576000" algn="just">
              <a:spcBef>
                <a:spcPts val="500"/>
              </a:spcBef>
              <a:spcAft>
                <a:spcPts val="500"/>
              </a:spcAft>
              <a:buNone/>
              <a:tabLst>
                <a:tab pos="531813" algn="l"/>
              </a:tabLst>
            </a:pPr>
            <a:r>
              <a:rPr lang="en-US" sz="1800" dirty="0"/>
              <a:t>	Oxygen value of trainee 3</a:t>
            </a:r>
          </a:p>
          <a:p>
            <a:pPr marL="576000" indent="-576000" algn="just">
              <a:spcBef>
                <a:spcPts val="500"/>
              </a:spcBef>
              <a:spcAft>
                <a:spcPts val="500"/>
              </a:spcAft>
              <a:buNone/>
              <a:tabLst>
                <a:tab pos="531813" algn="l"/>
              </a:tabLst>
            </a:pPr>
            <a:r>
              <a:rPr lang="en-US" sz="1800" dirty="0"/>
              <a:t>	Oxygen must be in given format as in above example. For any wrong input final output should display “INVALID INPUT</a:t>
            </a:r>
            <a:r>
              <a:rPr lang="en-US" sz="1800" dirty="0" smtClean="0"/>
              <a:t>”</a:t>
            </a:r>
            <a:endParaRPr lang="en-US" sz="1800" dirty="0"/>
          </a:p>
        </p:txBody>
      </p:sp>
    </p:spTree>
    <p:extLst>
      <p:ext uri="{BB962C8B-B14F-4D97-AF65-F5344CB8AC3E}">
        <p14:creationId xmlns:p14="http://schemas.microsoft.com/office/powerpoint/2010/main" xmlns="" val="1156410664"/>
      </p:ext>
    </p:extLst>
  </p:cSld>
  <p:clrMapOvr>
    <a:masterClrMapping/>
  </p:clrMapOvr>
  <p:transition spd="slow">
    <p:fad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14000"/>
              </a:lnSpc>
              <a:spcBef>
                <a:spcPts val="300"/>
              </a:spcBef>
              <a:spcAft>
                <a:spcPts val="300"/>
              </a:spcAft>
              <a:buNone/>
              <a:tabLst>
                <a:tab pos="531813" algn="l"/>
              </a:tabLst>
            </a:pPr>
            <a:r>
              <a:rPr lang="en-US" sz="1400" dirty="0" smtClean="0"/>
              <a:t>76.</a:t>
            </a:r>
            <a:r>
              <a:rPr lang="en-US" sz="1400" dirty="0"/>
              <a:t>	There is jar full of candies for sale at a mall counter. </a:t>
            </a:r>
            <a:r>
              <a:rPr lang="en-US" sz="1400" dirty="0" err="1"/>
              <a:t>JAr</a:t>
            </a:r>
            <a:r>
              <a:rPr lang="en-US" sz="1400" dirty="0"/>
              <a:t> has the capacity N, that is JAR can contain maximum N Candies when JAR is full. At any point of time, JAR can have M number of candies where M&lt;=N. Candies are served to the customers. JAR is never remaining empty as when last K candidates are left, JAR is refilled with new candidates in such a way that JAR gets full.</a:t>
            </a:r>
          </a:p>
          <a:p>
            <a:pPr marL="576000" indent="-576000" algn="just">
              <a:lnSpc>
                <a:spcPct val="114000"/>
              </a:lnSpc>
              <a:spcBef>
                <a:spcPts val="300"/>
              </a:spcBef>
              <a:spcAft>
                <a:spcPts val="300"/>
              </a:spcAft>
              <a:buNone/>
              <a:tabLst>
                <a:tab pos="531813" algn="l"/>
              </a:tabLst>
            </a:pPr>
            <a:r>
              <a:rPr lang="en-US" sz="1400" dirty="0"/>
              <a:t>	Write the code to implement above scenario. Display JAR at counter with available number of candies.</a:t>
            </a:r>
          </a:p>
          <a:p>
            <a:pPr marL="576000" indent="-576000" algn="just">
              <a:lnSpc>
                <a:spcPct val="114000"/>
              </a:lnSpc>
              <a:spcBef>
                <a:spcPts val="300"/>
              </a:spcBef>
              <a:spcAft>
                <a:spcPts val="300"/>
              </a:spcAft>
              <a:buNone/>
              <a:tabLst>
                <a:tab pos="531813" algn="l"/>
              </a:tabLst>
            </a:pPr>
            <a:r>
              <a:rPr lang="en-US" sz="1400" dirty="0"/>
              <a:t>	Input should be number of candies one customer orders at point of time. Update the JAR after every purchase and display JAR at counter. Output should give number of candies sold and updated number of candies in JAR. If input is more than number of candies in JAR, return “INVALID INPUT”. Given,</a:t>
            </a:r>
          </a:p>
          <a:p>
            <a:pPr marL="576000" indent="-576000" algn="just">
              <a:lnSpc>
                <a:spcPct val="114000"/>
              </a:lnSpc>
              <a:spcBef>
                <a:spcPts val="300"/>
              </a:spcBef>
              <a:spcAft>
                <a:spcPts val="300"/>
              </a:spcAft>
              <a:buNone/>
              <a:tabLst>
                <a:tab pos="531813" algn="l"/>
              </a:tabLst>
            </a:pPr>
            <a:r>
              <a:rPr lang="en-US" sz="1400" dirty="0"/>
              <a:t>	N=10, Where N is number of candies available, K&lt;=5, Where K is number of minimum candies that must be inside JAR ever</a:t>
            </a:r>
            <a:r>
              <a:rPr lang="en-US" sz="1400" dirty="0" smtClean="0"/>
              <a:t>.</a:t>
            </a:r>
          </a:p>
          <a:p>
            <a:pPr marL="576000" indent="-576000" algn="just">
              <a:lnSpc>
                <a:spcPct val="114000"/>
              </a:lnSpc>
              <a:spcBef>
                <a:spcPts val="300"/>
              </a:spcBef>
              <a:spcAft>
                <a:spcPts val="300"/>
              </a:spcAft>
              <a:buNone/>
              <a:tabLst>
                <a:tab pos="531813" algn="l"/>
              </a:tabLst>
            </a:pPr>
            <a:r>
              <a:rPr lang="en-US" sz="1400" dirty="0"/>
              <a:t>	</a:t>
            </a:r>
            <a:r>
              <a:rPr lang="en-US" sz="1400" b="1" dirty="0"/>
              <a:t>Example1: </a:t>
            </a:r>
            <a:r>
              <a:rPr lang="en-US" sz="1400" dirty="0"/>
              <a:t>(N=10,K=&lt;5)</a:t>
            </a:r>
          </a:p>
          <a:p>
            <a:pPr marL="576000" indent="-576000" algn="just">
              <a:lnSpc>
                <a:spcPct val="114000"/>
              </a:lnSpc>
              <a:spcBef>
                <a:spcPts val="300"/>
              </a:spcBef>
              <a:spcAft>
                <a:spcPts val="300"/>
              </a:spcAft>
              <a:buNone/>
              <a:tabLst>
                <a:tab pos="531813" algn="l"/>
              </a:tabLst>
            </a:pPr>
            <a:r>
              <a:rPr lang="en-US" sz="1400" dirty="0"/>
              <a:t>	Input Value</a:t>
            </a:r>
          </a:p>
          <a:p>
            <a:pPr marL="576000" indent="-576000" algn="just">
              <a:lnSpc>
                <a:spcPct val="114000"/>
              </a:lnSpc>
              <a:spcBef>
                <a:spcPts val="300"/>
              </a:spcBef>
              <a:spcAft>
                <a:spcPts val="300"/>
              </a:spcAft>
              <a:buNone/>
              <a:tabLst>
                <a:tab pos="531813" algn="l"/>
              </a:tabLst>
            </a:pPr>
            <a:r>
              <a:rPr lang="en-US" sz="1400" dirty="0"/>
              <a:t>	</a:t>
            </a:r>
            <a:r>
              <a:rPr lang="en-US" sz="1400" dirty="0" smtClean="0"/>
              <a:t>3</a:t>
            </a:r>
          </a:p>
          <a:p>
            <a:pPr marL="576000" indent="-576000" algn="just">
              <a:lnSpc>
                <a:spcPct val="114000"/>
              </a:lnSpc>
              <a:spcBef>
                <a:spcPts val="300"/>
              </a:spcBef>
              <a:spcAft>
                <a:spcPts val="300"/>
              </a:spcAft>
              <a:buNone/>
              <a:tabLst>
                <a:tab pos="531813" algn="l"/>
              </a:tabLst>
            </a:pPr>
            <a:r>
              <a:rPr lang="en-US" sz="1400" dirty="0"/>
              <a:t>	Output Values:</a:t>
            </a:r>
          </a:p>
          <a:p>
            <a:pPr marL="576000" indent="-576000" algn="just">
              <a:lnSpc>
                <a:spcPct val="114000"/>
              </a:lnSpc>
              <a:spcBef>
                <a:spcPts val="300"/>
              </a:spcBef>
              <a:spcAft>
                <a:spcPts val="300"/>
              </a:spcAft>
              <a:buNone/>
              <a:tabLst>
                <a:tab pos="531813" algn="l"/>
              </a:tabLst>
            </a:pPr>
            <a:r>
              <a:rPr lang="en-US" sz="1400" dirty="0"/>
              <a:t>	Number of Candies Sold: 3</a:t>
            </a:r>
          </a:p>
          <a:p>
            <a:pPr marL="576000" indent="-576000" algn="just">
              <a:lnSpc>
                <a:spcPct val="114000"/>
              </a:lnSpc>
              <a:spcBef>
                <a:spcPts val="300"/>
              </a:spcBef>
              <a:spcAft>
                <a:spcPts val="300"/>
              </a:spcAft>
              <a:buNone/>
              <a:tabLst>
                <a:tab pos="531813" algn="l"/>
              </a:tabLst>
            </a:pPr>
            <a:r>
              <a:rPr lang="en-US" sz="1400" dirty="0"/>
              <a:t>	Number of Candies available: 7</a:t>
            </a:r>
          </a:p>
          <a:p>
            <a:pPr marL="576000" indent="-576000" algn="just">
              <a:lnSpc>
                <a:spcPct val="114000"/>
              </a:lnSpc>
              <a:spcBef>
                <a:spcPts val="300"/>
              </a:spcBef>
              <a:spcAft>
                <a:spcPts val="300"/>
              </a:spcAft>
              <a:buNone/>
              <a:tabLst>
                <a:tab pos="531813" algn="l"/>
              </a:tabLst>
            </a:pPr>
            <a:endParaRPr lang="en-US" sz="1400" dirty="0"/>
          </a:p>
          <a:p>
            <a:pPr marL="576000" indent="-576000" algn="just">
              <a:lnSpc>
                <a:spcPct val="114000"/>
              </a:lnSpc>
              <a:spcBef>
                <a:spcPts val="300"/>
              </a:spcBef>
              <a:spcAft>
                <a:spcPts val="300"/>
              </a:spcAft>
              <a:buNone/>
              <a:tabLst>
                <a:tab pos="531813" algn="l"/>
              </a:tabLst>
            </a:pPr>
            <a:endParaRPr lang="en-US" sz="1400" dirty="0"/>
          </a:p>
          <a:p>
            <a:pPr marL="576000" indent="-576000" algn="just">
              <a:lnSpc>
                <a:spcPct val="114000"/>
              </a:lnSpc>
              <a:spcBef>
                <a:spcPts val="500"/>
              </a:spcBef>
              <a:spcAft>
                <a:spcPts val="500"/>
              </a:spcAft>
              <a:buNone/>
              <a:tabLst>
                <a:tab pos="531813" algn="l"/>
              </a:tabLst>
            </a:pPr>
            <a:endParaRPr lang="en-US" sz="1400" dirty="0"/>
          </a:p>
        </p:txBody>
      </p:sp>
    </p:spTree>
    <p:extLst>
      <p:ext uri="{BB962C8B-B14F-4D97-AF65-F5344CB8AC3E}">
        <p14:creationId xmlns:p14="http://schemas.microsoft.com/office/powerpoint/2010/main" xmlns="" val="1055394590"/>
      </p:ext>
    </p:extLst>
  </p:cSld>
  <p:clrMapOvr>
    <a:masterClrMapping/>
  </p:clrMapOvr>
  <p:transition spd="slow">
    <p:fad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40000"/>
              </a:lnSpc>
              <a:spcBef>
                <a:spcPts val="500"/>
              </a:spcBef>
              <a:spcAft>
                <a:spcPts val="500"/>
              </a:spcAft>
              <a:buNone/>
              <a:tabLst>
                <a:tab pos="531813" algn="l"/>
              </a:tabLst>
            </a:pPr>
            <a:r>
              <a:rPr lang="en-US" sz="1700" b="1" dirty="0"/>
              <a:t>Coding:</a:t>
            </a:r>
          </a:p>
          <a:p>
            <a:pPr marL="576000" indent="-576000" algn="just">
              <a:lnSpc>
                <a:spcPct val="140000"/>
              </a:lnSpc>
              <a:spcBef>
                <a:spcPts val="500"/>
              </a:spcBef>
              <a:spcAft>
                <a:spcPts val="500"/>
              </a:spcAft>
              <a:buNone/>
              <a:tabLst>
                <a:tab pos="531813" algn="l"/>
              </a:tabLst>
            </a:pPr>
            <a:r>
              <a:rPr lang="en-US" sz="1700" dirty="0" smtClean="0"/>
              <a:t>77.</a:t>
            </a:r>
            <a:r>
              <a:rPr lang="en-US" sz="1700" dirty="0"/>
              <a:t>	</a:t>
            </a:r>
            <a:r>
              <a:rPr lang="en-US" sz="1700" b="1" dirty="0"/>
              <a:t>WASHING MACHINE</a:t>
            </a:r>
          </a:p>
          <a:p>
            <a:pPr marL="576000" indent="-576000" algn="just">
              <a:lnSpc>
                <a:spcPct val="140000"/>
              </a:lnSpc>
              <a:spcBef>
                <a:spcPts val="500"/>
              </a:spcBef>
              <a:spcAft>
                <a:spcPts val="500"/>
              </a:spcAft>
              <a:buNone/>
              <a:tabLst>
                <a:tab pos="531813" algn="l"/>
              </a:tabLst>
            </a:pPr>
            <a:r>
              <a:rPr lang="en-US" sz="1700" dirty="0"/>
              <a:t>	A Washing Machine works on the principle of a Fuzzy system, the weight of clothes put inside it for wash is uncertain. But based on weight measured by sensors, it decides time and water levels which can be changed by menus given on the machine control area. For low Water level, time estimate is 25 minutes, where approximate weight is 2000 grams or any non-zero positive number below that.</a:t>
            </a:r>
          </a:p>
          <a:p>
            <a:pPr marL="576000" indent="-576000" algn="just">
              <a:lnSpc>
                <a:spcPct val="140000"/>
              </a:lnSpc>
              <a:spcBef>
                <a:spcPts val="500"/>
              </a:spcBef>
              <a:spcAft>
                <a:spcPts val="500"/>
              </a:spcAft>
              <a:buNone/>
              <a:tabLst>
                <a:tab pos="531813" algn="l"/>
              </a:tabLst>
            </a:pPr>
            <a:r>
              <a:rPr lang="en-US" sz="1700" dirty="0"/>
              <a:t>	For Medium Water level, time estimated is 35minutes, where approximate weight is between 2001 grams and 4000 grams.</a:t>
            </a:r>
          </a:p>
          <a:p>
            <a:pPr marL="576000" indent="-576000" algn="just">
              <a:lnSpc>
                <a:spcPct val="140000"/>
              </a:lnSpc>
              <a:spcBef>
                <a:spcPts val="500"/>
              </a:spcBef>
              <a:spcAft>
                <a:spcPts val="500"/>
              </a:spcAft>
              <a:buNone/>
              <a:tabLst>
                <a:tab pos="531813" algn="l"/>
              </a:tabLst>
            </a:pPr>
            <a:r>
              <a:rPr lang="en-US" sz="1700" dirty="0"/>
              <a:t>	For High Water level, time estimated is 45 Minutes, where approximate weight is above 4000 grams.</a:t>
            </a:r>
          </a:p>
          <a:p>
            <a:pPr marL="576000" indent="-576000" algn="just">
              <a:lnSpc>
                <a:spcPct val="140000"/>
              </a:lnSpc>
              <a:spcBef>
                <a:spcPts val="500"/>
              </a:spcBef>
              <a:spcAft>
                <a:spcPts val="500"/>
              </a:spcAft>
              <a:buNone/>
              <a:tabLst>
                <a:tab pos="531813" algn="l"/>
              </a:tabLst>
            </a:pPr>
            <a:r>
              <a:rPr lang="en-US" sz="1700" dirty="0"/>
              <a:t>	Assume the Capacity of the Machine is maximum 7000 grams.</a:t>
            </a:r>
          </a:p>
        </p:txBody>
      </p:sp>
    </p:spTree>
    <p:extLst>
      <p:ext uri="{BB962C8B-B14F-4D97-AF65-F5344CB8AC3E}">
        <p14:creationId xmlns:p14="http://schemas.microsoft.com/office/powerpoint/2010/main" xmlns="" val="4037713805"/>
      </p:ext>
    </p:extLst>
  </p:cSld>
  <p:clrMapOvr>
    <a:masterClrMapping/>
  </p:clrMapOvr>
  <p:transition spd="slow">
    <p:fad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40000"/>
              </a:lnSpc>
              <a:spcBef>
                <a:spcPts val="500"/>
              </a:spcBef>
              <a:spcAft>
                <a:spcPts val="500"/>
              </a:spcAft>
              <a:buNone/>
              <a:tabLst>
                <a:tab pos="531813" algn="l"/>
              </a:tabLst>
            </a:pPr>
            <a:r>
              <a:rPr lang="en-US" sz="1500" dirty="0"/>
              <a:t>	Where the approximate weight is zero, the time estimate is 0 minutes. Write a function which takes numeric weight in the range [0,7000] as input and produces estimated time as output; if input is more than 7000, then output is: "OVERLOADED!", and for all other inputs, the output statement is "INVALID INPUT”.</a:t>
            </a:r>
          </a:p>
          <a:p>
            <a:pPr marL="576000" indent="-576000" algn="just">
              <a:lnSpc>
                <a:spcPct val="140000"/>
              </a:lnSpc>
              <a:spcBef>
                <a:spcPts val="500"/>
              </a:spcBef>
              <a:spcAft>
                <a:spcPts val="500"/>
              </a:spcAft>
              <a:buNone/>
              <a:tabLst>
                <a:tab pos="531813" algn="l"/>
              </a:tabLst>
            </a:pPr>
            <a:r>
              <a:rPr lang="en-US" sz="1500" dirty="0"/>
              <a:t>	Input should be in the form of integer value -</a:t>
            </a:r>
          </a:p>
          <a:p>
            <a:pPr marL="576000" indent="-576000" algn="just">
              <a:lnSpc>
                <a:spcPct val="140000"/>
              </a:lnSpc>
              <a:spcBef>
                <a:spcPts val="500"/>
              </a:spcBef>
              <a:spcAft>
                <a:spcPts val="500"/>
              </a:spcAft>
              <a:buNone/>
              <a:tabLst>
                <a:tab pos="531813" algn="l"/>
              </a:tabLst>
            </a:pPr>
            <a:r>
              <a:rPr lang="en-US" sz="1500" dirty="0"/>
              <a:t>	&lt;Integer&gt;</a:t>
            </a:r>
          </a:p>
          <a:p>
            <a:pPr marL="576000" indent="-576000" algn="just">
              <a:lnSpc>
                <a:spcPct val="140000"/>
              </a:lnSpc>
              <a:spcBef>
                <a:spcPts val="500"/>
              </a:spcBef>
              <a:spcAft>
                <a:spcPts val="500"/>
              </a:spcAft>
              <a:buNone/>
              <a:tabLst>
                <a:tab pos="531813" algn="l"/>
              </a:tabLst>
            </a:pPr>
            <a:r>
              <a:rPr lang="en-US" sz="1500" dirty="0"/>
              <a:t>	Output must have the following format -</a:t>
            </a:r>
          </a:p>
          <a:p>
            <a:pPr marL="576000" indent="-576000" algn="just">
              <a:lnSpc>
                <a:spcPct val="140000"/>
              </a:lnSpc>
              <a:spcBef>
                <a:spcPts val="500"/>
              </a:spcBef>
              <a:spcAft>
                <a:spcPts val="500"/>
              </a:spcAft>
              <a:buNone/>
              <a:tabLst>
                <a:tab pos="531813" algn="l"/>
              </a:tabLst>
            </a:pPr>
            <a:r>
              <a:rPr lang="en-US" sz="1500" dirty="0"/>
              <a:t>	</a:t>
            </a:r>
            <a:r>
              <a:rPr lang="en-US" sz="1500" dirty="0" err="1"/>
              <a:t>TimeEstimated</a:t>
            </a:r>
            <a:r>
              <a:rPr lang="en-US" sz="1500" dirty="0"/>
              <a:t>: &lt;Integer&gt; Minutes</a:t>
            </a:r>
          </a:p>
          <a:p>
            <a:pPr marL="576000" indent="-576000" algn="just">
              <a:lnSpc>
                <a:spcPct val="140000"/>
              </a:lnSpc>
              <a:spcBef>
                <a:spcPts val="500"/>
              </a:spcBef>
              <a:spcAft>
                <a:spcPts val="500"/>
              </a:spcAft>
              <a:buNone/>
              <a:tabLst>
                <a:tab pos="531813" algn="l"/>
              </a:tabLst>
            </a:pPr>
            <a:r>
              <a:rPr lang="en-US" sz="1500" dirty="0"/>
              <a:t>	</a:t>
            </a:r>
            <a:r>
              <a:rPr lang="en-US" sz="1500" b="1" dirty="0"/>
              <a:t>Example 1</a:t>
            </a:r>
          </a:p>
          <a:p>
            <a:pPr marL="576000" indent="-576000" algn="just">
              <a:lnSpc>
                <a:spcPct val="140000"/>
              </a:lnSpc>
              <a:spcBef>
                <a:spcPts val="500"/>
              </a:spcBef>
              <a:spcAft>
                <a:spcPts val="500"/>
              </a:spcAft>
              <a:buNone/>
              <a:tabLst>
                <a:tab pos="531813" algn="l"/>
              </a:tabLst>
            </a:pPr>
            <a:r>
              <a:rPr lang="en-US" sz="1500" b="1" dirty="0"/>
              <a:t>	Input Value</a:t>
            </a:r>
          </a:p>
          <a:p>
            <a:pPr marL="576000" indent="-576000" algn="just">
              <a:lnSpc>
                <a:spcPct val="140000"/>
              </a:lnSpc>
              <a:spcBef>
                <a:spcPts val="500"/>
              </a:spcBef>
              <a:spcAft>
                <a:spcPts val="500"/>
              </a:spcAft>
              <a:buNone/>
              <a:tabLst>
                <a:tab pos="531813" algn="l"/>
              </a:tabLst>
            </a:pPr>
            <a:r>
              <a:rPr lang="en-US" sz="1500" dirty="0"/>
              <a:t>	</a:t>
            </a:r>
            <a:r>
              <a:rPr lang="en-US" sz="1500" dirty="0" smtClean="0"/>
              <a:t>2000</a:t>
            </a:r>
          </a:p>
          <a:p>
            <a:pPr marL="576000" indent="-576000" algn="just">
              <a:lnSpc>
                <a:spcPct val="140000"/>
              </a:lnSpc>
              <a:spcBef>
                <a:spcPts val="500"/>
              </a:spcBef>
              <a:spcAft>
                <a:spcPts val="500"/>
              </a:spcAft>
              <a:buNone/>
              <a:tabLst>
                <a:tab pos="531813" algn="l"/>
              </a:tabLst>
            </a:pPr>
            <a:r>
              <a:rPr lang="en-US" sz="1500" b="1" dirty="0"/>
              <a:t>	Output Value</a:t>
            </a:r>
          </a:p>
          <a:p>
            <a:pPr marL="576000" indent="-576000" algn="just">
              <a:lnSpc>
                <a:spcPct val="140000"/>
              </a:lnSpc>
              <a:spcBef>
                <a:spcPts val="500"/>
              </a:spcBef>
              <a:spcAft>
                <a:spcPts val="500"/>
              </a:spcAft>
              <a:buNone/>
              <a:tabLst>
                <a:tab pos="531813" algn="l"/>
              </a:tabLst>
            </a:pPr>
            <a:r>
              <a:rPr lang="en-US" sz="1500" dirty="0"/>
              <a:t>	Time Estimated: 25 Minutes</a:t>
            </a:r>
          </a:p>
          <a:p>
            <a:pPr marL="576000" indent="-576000" algn="just">
              <a:lnSpc>
                <a:spcPct val="140000"/>
              </a:lnSpc>
              <a:spcBef>
                <a:spcPts val="500"/>
              </a:spcBef>
              <a:spcAft>
                <a:spcPts val="500"/>
              </a:spcAft>
              <a:buNone/>
              <a:tabLst>
                <a:tab pos="531813" algn="l"/>
              </a:tabLst>
            </a:pPr>
            <a:endParaRPr lang="en-US" sz="1500" dirty="0"/>
          </a:p>
        </p:txBody>
      </p:sp>
    </p:spTree>
    <p:extLst>
      <p:ext uri="{BB962C8B-B14F-4D97-AF65-F5344CB8AC3E}">
        <p14:creationId xmlns:p14="http://schemas.microsoft.com/office/powerpoint/2010/main" xmlns="" val="4039473048"/>
      </p:ext>
    </p:extLst>
  </p:cSld>
  <p:clrMapOvr>
    <a:masterClrMapping/>
  </p:clrMapOvr>
  <p:transition spd="slow">
    <p:fad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lnSpc>
                <a:spcPct val="130000"/>
              </a:lnSpc>
              <a:spcBef>
                <a:spcPts val="400"/>
              </a:spcBef>
              <a:spcAft>
                <a:spcPts val="400"/>
              </a:spcAft>
              <a:buNone/>
              <a:tabLst>
                <a:tab pos="531813" algn="l"/>
              </a:tabLst>
            </a:pPr>
            <a:r>
              <a:rPr lang="en-US" sz="1600" dirty="0" smtClean="0"/>
              <a:t>78.</a:t>
            </a:r>
            <a:r>
              <a:rPr lang="en-US" sz="1600" dirty="0"/>
              <a:t>	</a:t>
            </a:r>
            <a:r>
              <a:rPr lang="en-US" sz="1600" b="1" dirty="0"/>
              <a:t>Caesar Cipher</a:t>
            </a:r>
          </a:p>
          <a:p>
            <a:pPr marL="576000" indent="-576000" algn="just">
              <a:lnSpc>
                <a:spcPct val="130000"/>
              </a:lnSpc>
              <a:spcBef>
                <a:spcPts val="400"/>
              </a:spcBef>
              <a:spcAft>
                <a:spcPts val="400"/>
              </a:spcAft>
              <a:buNone/>
              <a:tabLst>
                <a:tab pos="531813" algn="l"/>
              </a:tabLst>
            </a:pPr>
            <a:r>
              <a:rPr lang="en-US" sz="1600" dirty="0"/>
              <a:t>	The Caesar cipher is a type of substitution cipher in which each alphabet in the plaintext or message is shifted by a number of places down the alphabet.</a:t>
            </a:r>
          </a:p>
          <a:p>
            <a:pPr marL="576000" indent="-576000" algn="just">
              <a:lnSpc>
                <a:spcPct val="130000"/>
              </a:lnSpc>
              <a:spcBef>
                <a:spcPts val="400"/>
              </a:spcBef>
              <a:spcAft>
                <a:spcPts val="400"/>
              </a:spcAft>
              <a:buNone/>
              <a:tabLst>
                <a:tab pos="531813" algn="l"/>
              </a:tabLst>
            </a:pPr>
            <a:r>
              <a:rPr lang="en-US" sz="1600" dirty="0"/>
              <a:t>	For example, with a shift of 1, P would be replaced by Q, Q would become R, and so on.</a:t>
            </a:r>
          </a:p>
          <a:p>
            <a:pPr marL="576000" indent="-576000" algn="just">
              <a:lnSpc>
                <a:spcPct val="130000"/>
              </a:lnSpc>
              <a:spcBef>
                <a:spcPts val="400"/>
              </a:spcBef>
              <a:spcAft>
                <a:spcPts val="400"/>
              </a:spcAft>
              <a:buNone/>
              <a:tabLst>
                <a:tab pos="531813" algn="l"/>
              </a:tabLst>
            </a:pPr>
            <a:r>
              <a:rPr lang="en-US" sz="1600" dirty="0"/>
              <a:t>	To pass an encrypted message from one person to another, it is first necessary that both parties have the 'key' for the cipher, so that the sender may encrypt it and the receiver may decrypt it. The key is the number of OFFSETs to shift the cipher alphabet. Key can have basic shifts from 1 to 25 positions as there are 26 total alphabets</a:t>
            </a:r>
            <a:r>
              <a:rPr lang="en-US" sz="1600" dirty="0" smtClean="0"/>
              <a:t>.</a:t>
            </a:r>
          </a:p>
          <a:p>
            <a:pPr marL="576000" indent="-576000" algn="just">
              <a:lnSpc>
                <a:spcPct val="130000"/>
              </a:lnSpc>
              <a:spcBef>
                <a:spcPts val="400"/>
              </a:spcBef>
              <a:spcAft>
                <a:spcPts val="400"/>
              </a:spcAft>
              <a:buNone/>
              <a:tabLst>
                <a:tab pos="531813" algn="l"/>
              </a:tabLst>
            </a:pPr>
            <a:r>
              <a:rPr lang="en-US" sz="1600" dirty="0"/>
              <a:t>	As we are designing custom Caesar Cipher, in addition to alphabets, we are considering numeric digits from 0 to 9. Digits can also be shifted by key places.</a:t>
            </a:r>
          </a:p>
          <a:p>
            <a:pPr marL="576000" indent="-576000" algn="just">
              <a:lnSpc>
                <a:spcPct val="130000"/>
              </a:lnSpc>
              <a:spcBef>
                <a:spcPts val="400"/>
              </a:spcBef>
              <a:spcAft>
                <a:spcPts val="400"/>
              </a:spcAft>
              <a:buNone/>
              <a:tabLst>
                <a:tab pos="531813" algn="l"/>
              </a:tabLst>
            </a:pPr>
            <a:r>
              <a:rPr lang="en-US" sz="1600" dirty="0"/>
              <a:t>	For example, if given plain text contains any digit with value 5 and key = 2, then 5 will be replaced by 7. “-” (Minus sign) will remain as it is. Key value less than 0 should result into</a:t>
            </a:r>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xmlns="" val="3545232957"/>
      </p:ext>
    </p:extLst>
  </p:cSld>
  <p:clrMapOvr>
    <a:masterClrMapping/>
  </p:clrMapOvr>
  <p:transition spd="slow">
    <p:fad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300"/>
              </a:spcBef>
              <a:spcAft>
                <a:spcPts val="300"/>
              </a:spcAft>
              <a:buNone/>
              <a:tabLst>
                <a:tab pos="531813" algn="l"/>
              </a:tabLst>
            </a:pPr>
            <a:r>
              <a:rPr lang="en-US" sz="1800" dirty="0"/>
              <a:t>	</a:t>
            </a:r>
            <a:r>
              <a:rPr lang="en-US" sz="1800" b="1" dirty="0"/>
              <a:t>"INVALID INPUT"</a:t>
            </a:r>
          </a:p>
          <a:p>
            <a:pPr marL="576000" indent="-576000" algn="just">
              <a:spcBef>
                <a:spcPts val="300"/>
              </a:spcBef>
              <a:spcAft>
                <a:spcPts val="300"/>
              </a:spcAft>
              <a:buNone/>
              <a:tabLst>
                <a:tab pos="531813" algn="l"/>
              </a:tabLst>
            </a:pPr>
            <a:r>
              <a:rPr lang="en-US" sz="1800" b="1" dirty="0"/>
              <a:t>	Example 1:</a:t>
            </a:r>
          </a:p>
          <a:p>
            <a:pPr marL="576000" indent="-576000" algn="just">
              <a:spcBef>
                <a:spcPts val="300"/>
              </a:spcBef>
              <a:spcAft>
                <a:spcPts val="300"/>
              </a:spcAft>
              <a:buNone/>
              <a:tabLst>
                <a:tab pos="531813" algn="l"/>
              </a:tabLst>
            </a:pPr>
            <a:r>
              <a:rPr lang="en-US" sz="1800" b="1" dirty="0"/>
              <a:t>	Input:</a:t>
            </a:r>
          </a:p>
          <a:p>
            <a:pPr marL="576000" indent="-576000" algn="just">
              <a:spcBef>
                <a:spcPts val="300"/>
              </a:spcBef>
              <a:spcAft>
                <a:spcPts val="300"/>
              </a:spcAft>
              <a:buNone/>
              <a:tabLst>
                <a:tab pos="531813" algn="l"/>
              </a:tabLst>
            </a:pPr>
            <a:r>
              <a:rPr lang="en-US" sz="1800" dirty="0"/>
              <a:t>	Enter your </a:t>
            </a:r>
            <a:r>
              <a:rPr lang="en-US" sz="1800" dirty="0" err="1"/>
              <a:t>PlainText</a:t>
            </a:r>
            <a:r>
              <a:rPr lang="en-US" sz="1800" dirty="0"/>
              <a:t>: All the Best</a:t>
            </a:r>
          </a:p>
          <a:p>
            <a:pPr marL="576000" indent="-576000" algn="just">
              <a:spcBef>
                <a:spcPts val="300"/>
              </a:spcBef>
              <a:spcAft>
                <a:spcPts val="300"/>
              </a:spcAft>
              <a:buNone/>
              <a:tabLst>
                <a:tab pos="531813" algn="l"/>
              </a:tabLst>
            </a:pPr>
            <a:r>
              <a:rPr lang="en-US" sz="1800" dirty="0"/>
              <a:t>	Enter the Key: 1</a:t>
            </a:r>
          </a:p>
          <a:p>
            <a:pPr marL="576000" indent="-576000" algn="just">
              <a:spcBef>
                <a:spcPts val="300"/>
              </a:spcBef>
              <a:spcAft>
                <a:spcPts val="300"/>
              </a:spcAft>
              <a:buNone/>
              <a:tabLst>
                <a:tab pos="531813" algn="l"/>
              </a:tabLst>
            </a:pPr>
            <a:r>
              <a:rPr lang="en-US" sz="1800" b="1" dirty="0"/>
              <a:t>	Output:</a:t>
            </a:r>
          </a:p>
          <a:p>
            <a:pPr marL="576000" indent="-576000" algn="just">
              <a:spcBef>
                <a:spcPts val="300"/>
              </a:spcBef>
              <a:spcAft>
                <a:spcPts val="300"/>
              </a:spcAft>
              <a:buNone/>
              <a:tabLst>
                <a:tab pos="531813" algn="l"/>
              </a:tabLst>
            </a:pPr>
            <a:r>
              <a:rPr lang="en-US" sz="1800" dirty="0"/>
              <a:t>	The encrypted Text is: </a:t>
            </a:r>
            <a:r>
              <a:rPr lang="en-US" sz="1800" dirty="0" err="1"/>
              <a:t>Bmm</a:t>
            </a:r>
            <a:r>
              <a:rPr lang="en-US" sz="1800" dirty="0"/>
              <a:t> </a:t>
            </a:r>
            <a:r>
              <a:rPr lang="en-US" sz="1800" dirty="0" err="1"/>
              <a:t>uif</a:t>
            </a:r>
            <a:r>
              <a:rPr lang="en-US" sz="1800" dirty="0"/>
              <a:t> </a:t>
            </a:r>
            <a:r>
              <a:rPr lang="en-US" sz="1800" dirty="0" err="1"/>
              <a:t>Cftu</a:t>
            </a:r>
            <a:endParaRPr lang="en-US" sz="1800" dirty="0"/>
          </a:p>
          <a:p>
            <a:pPr marL="576000" indent="-576000" algn="just">
              <a:spcBef>
                <a:spcPts val="300"/>
              </a:spcBef>
              <a:spcAft>
                <a:spcPts val="300"/>
              </a:spcAft>
              <a:buNone/>
              <a:tabLst>
                <a:tab pos="531813" algn="l"/>
              </a:tabLst>
            </a:pPr>
            <a:r>
              <a:rPr lang="en-US" sz="1800" dirty="0"/>
              <a:t>	Write a function </a:t>
            </a:r>
            <a:r>
              <a:rPr lang="en-US" sz="1800" dirty="0" err="1"/>
              <a:t>customCaesarCipher</a:t>
            </a:r>
            <a:r>
              <a:rPr lang="en-US" sz="1800" dirty="0"/>
              <a:t>(</a:t>
            </a:r>
            <a:r>
              <a:rPr lang="en-US" sz="1800" dirty="0" err="1"/>
              <a:t>int</a:t>
            </a:r>
            <a:r>
              <a:rPr lang="en-US" sz="1800" dirty="0"/>
              <a:t> key, String message) which will accept plaintext and key as input parameters and returns its cipher text as output.</a:t>
            </a:r>
          </a:p>
          <a:p>
            <a:pPr marL="576000" indent="-576000" algn="just">
              <a:lnSpc>
                <a:spcPct val="130000"/>
              </a:lnSpc>
              <a:spcBef>
                <a:spcPts val="400"/>
              </a:spcBef>
              <a:spcAft>
                <a:spcPts val="400"/>
              </a:spcAft>
              <a:buNone/>
              <a:tabLst>
                <a:tab pos="531813" algn="l"/>
              </a:tabLst>
            </a:pPr>
            <a:endParaRPr lang="en-US" sz="1600" dirty="0"/>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xmlns="" val="350682428"/>
      </p:ext>
    </p:extLst>
  </p:cSld>
  <p:clrMapOvr>
    <a:masterClrMapping/>
  </p:clrMapOvr>
  <p:transition spd="slow">
    <p:fad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marL="576000" indent="-576000" algn="just">
              <a:spcBef>
                <a:spcPts val="300"/>
              </a:spcBef>
              <a:spcAft>
                <a:spcPts val="300"/>
              </a:spcAft>
              <a:buNone/>
              <a:tabLst>
                <a:tab pos="531813" algn="l"/>
              </a:tabLst>
            </a:pPr>
            <a:r>
              <a:rPr lang="en-US" sz="1800" dirty="0"/>
              <a:t>	</a:t>
            </a:r>
            <a:r>
              <a:rPr lang="en-US" sz="1800" b="1" dirty="0"/>
              <a:t>"INVALID INPUT"</a:t>
            </a:r>
          </a:p>
          <a:p>
            <a:pPr marL="576000" indent="-576000" algn="just">
              <a:spcBef>
                <a:spcPts val="300"/>
              </a:spcBef>
              <a:spcAft>
                <a:spcPts val="300"/>
              </a:spcAft>
              <a:buNone/>
              <a:tabLst>
                <a:tab pos="531813" algn="l"/>
              </a:tabLst>
            </a:pPr>
            <a:r>
              <a:rPr lang="en-US" sz="1800" b="1" dirty="0"/>
              <a:t>	Example 1:</a:t>
            </a:r>
          </a:p>
          <a:p>
            <a:pPr marL="576000" indent="-576000" algn="just">
              <a:spcBef>
                <a:spcPts val="300"/>
              </a:spcBef>
              <a:spcAft>
                <a:spcPts val="300"/>
              </a:spcAft>
              <a:buNone/>
              <a:tabLst>
                <a:tab pos="531813" algn="l"/>
              </a:tabLst>
            </a:pPr>
            <a:r>
              <a:rPr lang="en-US" sz="1800" b="1" dirty="0"/>
              <a:t>	Input:</a:t>
            </a:r>
          </a:p>
          <a:p>
            <a:pPr marL="576000" indent="-576000" algn="just">
              <a:spcBef>
                <a:spcPts val="300"/>
              </a:spcBef>
              <a:spcAft>
                <a:spcPts val="300"/>
              </a:spcAft>
              <a:buNone/>
              <a:tabLst>
                <a:tab pos="531813" algn="l"/>
              </a:tabLst>
            </a:pPr>
            <a:r>
              <a:rPr lang="en-US" sz="1800" dirty="0"/>
              <a:t>	Enter your </a:t>
            </a:r>
            <a:r>
              <a:rPr lang="en-US" sz="1800" dirty="0" err="1"/>
              <a:t>PlainText</a:t>
            </a:r>
            <a:r>
              <a:rPr lang="en-US" sz="1800" dirty="0"/>
              <a:t>: All the Best</a:t>
            </a:r>
          </a:p>
          <a:p>
            <a:pPr marL="576000" indent="-576000" algn="just">
              <a:spcBef>
                <a:spcPts val="300"/>
              </a:spcBef>
              <a:spcAft>
                <a:spcPts val="300"/>
              </a:spcAft>
              <a:buNone/>
              <a:tabLst>
                <a:tab pos="531813" algn="l"/>
              </a:tabLst>
            </a:pPr>
            <a:r>
              <a:rPr lang="en-US" sz="1800" dirty="0"/>
              <a:t>	Enter the Key: 1</a:t>
            </a:r>
          </a:p>
          <a:p>
            <a:pPr marL="576000" indent="-576000" algn="just">
              <a:spcBef>
                <a:spcPts val="300"/>
              </a:spcBef>
              <a:spcAft>
                <a:spcPts val="300"/>
              </a:spcAft>
              <a:buNone/>
              <a:tabLst>
                <a:tab pos="531813" algn="l"/>
              </a:tabLst>
            </a:pPr>
            <a:r>
              <a:rPr lang="en-US" sz="1800" b="1" dirty="0"/>
              <a:t>	Output:</a:t>
            </a:r>
          </a:p>
          <a:p>
            <a:pPr marL="576000" indent="-576000" algn="just">
              <a:spcBef>
                <a:spcPts val="300"/>
              </a:spcBef>
              <a:spcAft>
                <a:spcPts val="300"/>
              </a:spcAft>
              <a:buNone/>
              <a:tabLst>
                <a:tab pos="531813" algn="l"/>
              </a:tabLst>
            </a:pPr>
            <a:r>
              <a:rPr lang="en-US" sz="1800" dirty="0"/>
              <a:t>	The encrypted Text is: </a:t>
            </a:r>
            <a:r>
              <a:rPr lang="en-US" sz="1800" dirty="0" err="1"/>
              <a:t>Bmm</a:t>
            </a:r>
            <a:r>
              <a:rPr lang="en-US" sz="1800" dirty="0"/>
              <a:t> </a:t>
            </a:r>
            <a:r>
              <a:rPr lang="en-US" sz="1800" dirty="0" err="1"/>
              <a:t>uif</a:t>
            </a:r>
            <a:r>
              <a:rPr lang="en-US" sz="1800" dirty="0"/>
              <a:t> </a:t>
            </a:r>
            <a:r>
              <a:rPr lang="en-US" sz="1800" dirty="0" err="1"/>
              <a:t>Cftu</a:t>
            </a:r>
            <a:endParaRPr lang="en-US" sz="1800" dirty="0"/>
          </a:p>
          <a:p>
            <a:pPr marL="576000" indent="-576000" algn="just">
              <a:spcBef>
                <a:spcPts val="300"/>
              </a:spcBef>
              <a:spcAft>
                <a:spcPts val="300"/>
              </a:spcAft>
              <a:buNone/>
              <a:tabLst>
                <a:tab pos="531813" algn="l"/>
              </a:tabLst>
            </a:pPr>
            <a:r>
              <a:rPr lang="en-US" sz="1800" dirty="0"/>
              <a:t>	Write a function </a:t>
            </a:r>
            <a:r>
              <a:rPr lang="en-US" sz="1800" dirty="0" err="1"/>
              <a:t>customCaesarCipher</a:t>
            </a:r>
            <a:r>
              <a:rPr lang="en-US" sz="1800" dirty="0"/>
              <a:t>(</a:t>
            </a:r>
            <a:r>
              <a:rPr lang="en-US" sz="1800" dirty="0" err="1"/>
              <a:t>int</a:t>
            </a:r>
            <a:r>
              <a:rPr lang="en-US" sz="1800" dirty="0"/>
              <a:t> key, String message) which will accept plaintext and key as input parameters and returns its cipher text as output.</a:t>
            </a:r>
          </a:p>
          <a:p>
            <a:pPr marL="576000" indent="-576000" algn="just">
              <a:lnSpc>
                <a:spcPct val="130000"/>
              </a:lnSpc>
              <a:spcBef>
                <a:spcPts val="400"/>
              </a:spcBef>
              <a:spcAft>
                <a:spcPts val="400"/>
              </a:spcAft>
              <a:buNone/>
              <a:tabLst>
                <a:tab pos="531813" algn="l"/>
              </a:tabLst>
            </a:pPr>
            <a:endParaRPr lang="en-US" sz="1600" dirty="0"/>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xmlns="" val="350682428"/>
      </p:ext>
    </p:extLst>
  </p:cSld>
  <p:clrMapOvr>
    <a:masterClrMapping/>
  </p:clrMapOvr>
  <p:transition spd="slow">
    <p:fad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a:buNone/>
            </a:pPr>
            <a:r>
              <a:rPr lang="en-US" sz="1600" dirty="0" smtClean="0"/>
              <a:t>79. One programming language has the following keywords that cannot be used as identifiers:				</a:t>
            </a:r>
            <a:r>
              <a:rPr lang="en-US" sz="1600" b="1" dirty="0" smtClean="0"/>
              <a:t> (TCS Ninja – Aug 2019 Slot 1)</a:t>
            </a:r>
            <a:endParaRPr lang="en-US" sz="1600" dirty="0" smtClean="0"/>
          </a:p>
          <a:p>
            <a:r>
              <a:rPr lang="en-US" sz="1600" b="1" dirty="0" smtClean="0"/>
              <a:t>break, case, continue, default, defer, else, for, </a:t>
            </a:r>
            <a:r>
              <a:rPr lang="en-US" sz="1600" b="1" dirty="0" err="1" smtClean="0"/>
              <a:t>func</a:t>
            </a:r>
            <a:r>
              <a:rPr lang="en-US" sz="1600" b="1" dirty="0" smtClean="0"/>
              <a:t>, </a:t>
            </a:r>
            <a:r>
              <a:rPr lang="en-US" sz="1600" b="1" dirty="0" err="1" smtClean="0"/>
              <a:t>goto</a:t>
            </a:r>
            <a:r>
              <a:rPr lang="en-US" sz="1600" b="1" dirty="0" smtClean="0"/>
              <a:t>, if, map, range, return, </a:t>
            </a:r>
            <a:r>
              <a:rPr lang="en-US" sz="1600" b="1" dirty="0" err="1" smtClean="0"/>
              <a:t>struct</a:t>
            </a:r>
            <a:r>
              <a:rPr lang="en-US" sz="1600" b="1" dirty="0" smtClean="0"/>
              <a:t>, type, </a:t>
            </a:r>
            <a:r>
              <a:rPr lang="en-US" sz="1600" b="1" dirty="0" err="1" smtClean="0"/>
              <a:t>var</a:t>
            </a:r>
            <a:endParaRPr lang="en-US" sz="1600" dirty="0" smtClean="0"/>
          </a:p>
          <a:p>
            <a:pPr>
              <a:buNone/>
            </a:pPr>
            <a:r>
              <a:rPr lang="en-US" sz="1600" dirty="0" smtClean="0"/>
              <a:t>--Write a program to find if the given word is a keyword or not</a:t>
            </a:r>
          </a:p>
          <a:p>
            <a:pPr>
              <a:buNone/>
            </a:pPr>
            <a:r>
              <a:rPr lang="en-US" sz="1600" dirty="0" smtClean="0"/>
              <a:t>Test cases</a:t>
            </a:r>
          </a:p>
          <a:p>
            <a:r>
              <a:rPr lang="en-US" sz="1600" u="sng" dirty="0" smtClean="0"/>
              <a:t>Case 1</a:t>
            </a:r>
          </a:p>
          <a:p>
            <a:pPr>
              <a:buNone/>
            </a:pPr>
            <a:r>
              <a:rPr lang="en-US" sz="1600" dirty="0" smtClean="0"/>
              <a:t>	Input – defer</a:t>
            </a:r>
          </a:p>
          <a:p>
            <a:pPr>
              <a:buNone/>
            </a:pPr>
            <a:r>
              <a:rPr lang="en-US" sz="1600" dirty="0" smtClean="0"/>
              <a:t>	Expected Output – defer is a keyword</a:t>
            </a:r>
          </a:p>
          <a:p>
            <a:r>
              <a:rPr lang="en-US" sz="1600" u="sng" dirty="0" smtClean="0"/>
              <a:t>Case 2</a:t>
            </a:r>
          </a:p>
          <a:p>
            <a:pPr>
              <a:buNone/>
            </a:pPr>
            <a:r>
              <a:rPr lang="en-US" sz="1600" dirty="0" smtClean="0"/>
              <a:t>	Input – While</a:t>
            </a:r>
          </a:p>
          <a:p>
            <a:pPr>
              <a:buNone/>
            </a:pPr>
            <a:r>
              <a:rPr lang="en-US" sz="1600" dirty="0" smtClean="0"/>
              <a:t>	Expected Output – while is not a keyword</a:t>
            </a:r>
          </a:p>
          <a:p>
            <a:pPr>
              <a:buNone/>
            </a:pPr>
            <a:endParaRPr lang="en-US" sz="1600" dirty="0" smtClean="0"/>
          </a:p>
          <a:p>
            <a:pPr marL="576000" indent="-576000" algn="just">
              <a:lnSpc>
                <a:spcPct val="130000"/>
              </a:lnSpc>
              <a:spcBef>
                <a:spcPts val="400"/>
              </a:spcBef>
              <a:spcAft>
                <a:spcPts val="400"/>
              </a:spcAft>
              <a:buNone/>
              <a:tabLst>
                <a:tab pos="531813" algn="l"/>
              </a:tabLst>
            </a:pPr>
            <a:endParaRPr lang="en-US" sz="1600" dirty="0"/>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xmlns="" val="350682428"/>
      </p:ext>
    </p:extLst>
  </p:cSld>
  <p:clrMapOvr>
    <a:masterClrMapping/>
  </p:clrMapOvr>
  <p:transition spd="slow">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29600" cy="5256584"/>
          </a:xfrm>
        </p:spPr>
        <p:txBody>
          <a:bodyPr>
            <a:noAutofit/>
          </a:bodyPr>
          <a:lstStyle/>
          <a:p>
            <a:pPr marL="576000" indent="-576000" algn="just">
              <a:spcBef>
                <a:spcPts val="500"/>
              </a:spcBef>
              <a:spcAft>
                <a:spcPts val="500"/>
              </a:spcAft>
              <a:buNone/>
              <a:tabLst>
                <a:tab pos="531813" algn="l"/>
              </a:tabLst>
            </a:pPr>
            <a:r>
              <a:rPr lang="en-IN" dirty="0" smtClean="0"/>
              <a:t>7.</a:t>
            </a:r>
            <a:r>
              <a:rPr lang="en-IN" dirty="0"/>
              <a:t>	The primary mission of an analyst or systems designer is to:</a:t>
            </a:r>
          </a:p>
          <a:p>
            <a:pPr marL="576000" indent="-576000" algn="just">
              <a:spcBef>
                <a:spcPts val="500"/>
              </a:spcBef>
              <a:spcAft>
                <a:spcPts val="500"/>
              </a:spcAft>
              <a:buNone/>
              <a:tabLst>
                <a:tab pos="531813" algn="l"/>
              </a:tabLst>
            </a:pPr>
            <a:r>
              <a:rPr lang="en-IN" dirty="0"/>
              <a:t>	(a)	development of Software Evaluation Tool</a:t>
            </a:r>
          </a:p>
          <a:p>
            <a:pPr marL="576000" indent="-576000" algn="just">
              <a:spcBef>
                <a:spcPts val="500"/>
              </a:spcBef>
              <a:spcAft>
                <a:spcPts val="500"/>
              </a:spcAft>
              <a:buNone/>
              <a:tabLst>
                <a:tab pos="531813" algn="l"/>
              </a:tabLst>
            </a:pPr>
            <a:r>
              <a:rPr lang="en-IN" dirty="0"/>
              <a:t>	(b)	calculate the Return on investment</a:t>
            </a:r>
          </a:p>
          <a:p>
            <a:pPr marL="576000" indent="-576000" algn="just">
              <a:spcBef>
                <a:spcPts val="500"/>
              </a:spcBef>
              <a:spcAft>
                <a:spcPts val="500"/>
              </a:spcAft>
              <a:buNone/>
              <a:tabLst>
                <a:tab pos="531813" algn="l"/>
              </a:tabLst>
            </a:pPr>
            <a:r>
              <a:rPr lang="en-IN" dirty="0"/>
              <a:t>	(c)	extract the physical requirements of the users and convert </a:t>
            </a:r>
            <a:r>
              <a:rPr lang="en-IN" dirty="0" smtClean="0"/>
              <a:t>	them </a:t>
            </a:r>
            <a:r>
              <a:rPr lang="en-IN" dirty="0"/>
              <a:t>to software</a:t>
            </a:r>
          </a:p>
          <a:p>
            <a:pPr marL="576000" indent="-576000" algn="just">
              <a:spcBef>
                <a:spcPts val="500"/>
              </a:spcBef>
              <a:spcAft>
                <a:spcPts val="500"/>
              </a:spcAft>
              <a:buNone/>
              <a:tabLst>
                <a:tab pos="531813" algn="l"/>
              </a:tabLst>
            </a:pPr>
            <a:r>
              <a:rPr lang="en-IN" dirty="0"/>
              <a:t>	(d)	create a Data Flow Diagram</a:t>
            </a:r>
          </a:p>
        </p:txBody>
      </p:sp>
    </p:spTree>
    <p:extLst>
      <p:ext uri="{BB962C8B-B14F-4D97-AF65-F5344CB8AC3E}">
        <p14:creationId xmlns:p14="http://schemas.microsoft.com/office/powerpoint/2010/main" xmlns="" val="1616251686"/>
      </p:ext>
    </p:extLst>
  </p:cSld>
  <p:clrMapOvr>
    <a:masterClrMapping/>
  </p:clrMapOvr>
  <p:transition spd="slow">
    <p:fade/>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a:buAutoNum type="arabicPeriod" startAt="80"/>
            </a:pPr>
            <a:r>
              <a:rPr lang="en-US" sz="1600" dirty="0" smtClean="0"/>
              <a:t>Given a maximum of four digit to the base 17 (10 – A, 11 – B, 12 – C, 13 – D … 16 – G} as input, output its decimal value. 		</a:t>
            </a:r>
            <a:r>
              <a:rPr lang="en-US" sz="1600" b="1" dirty="0" smtClean="0"/>
              <a:t> (TCS Ninja – Aug 2019 Slot 2)</a:t>
            </a:r>
            <a:endParaRPr lang="en-US" sz="1600" dirty="0" smtClean="0"/>
          </a:p>
          <a:p>
            <a:pPr marL="576000" indent="-576000" algn="just">
              <a:lnSpc>
                <a:spcPct val="130000"/>
              </a:lnSpc>
              <a:spcBef>
                <a:spcPts val="400"/>
              </a:spcBef>
              <a:spcAft>
                <a:spcPts val="400"/>
              </a:spcAft>
              <a:buNone/>
              <a:tabLst>
                <a:tab pos="531813" algn="l"/>
              </a:tabLst>
            </a:pPr>
            <a:endParaRPr lang="en-US" sz="1600" dirty="0"/>
          </a:p>
          <a:p>
            <a:pPr>
              <a:buNone/>
            </a:pPr>
            <a:r>
              <a:rPr lang="en-US" sz="1800" dirty="0" smtClean="0"/>
              <a:t>Test Cases</a:t>
            </a:r>
          </a:p>
          <a:p>
            <a:r>
              <a:rPr lang="en-US" sz="1800" u="sng" dirty="0" smtClean="0"/>
              <a:t>Case 1</a:t>
            </a:r>
          </a:p>
          <a:p>
            <a:pPr>
              <a:buNone/>
            </a:pPr>
            <a:r>
              <a:rPr lang="en-US" sz="1800" dirty="0" smtClean="0"/>
              <a:t>	Input – 1A</a:t>
            </a:r>
          </a:p>
          <a:p>
            <a:pPr>
              <a:buNone/>
            </a:pPr>
            <a:r>
              <a:rPr lang="en-US" sz="1800" dirty="0" smtClean="0"/>
              <a:t>	Expected Output – 27   </a:t>
            </a:r>
          </a:p>
          <a:p>
            <a:pPr>
              <a:buNone/>
            </a:pPr>
            <a:r>
              <a:rPr lang="en-US" sz="1800" dirty="0" smtClean="0"/>
              <a:t>(Explanation: 1*17</a:t>
            </a:r>
            <a:r>
              <a:rPr lang="en-US" sz="1800" baseline="30000" dirty="0" smtClean="0">
                <a:effectLst>
                  <a:outerShdw blurRad="38100" dist="38100" dir="2700000" algn="tl">
                    <a:srgbClr val="000000">
                      <a:alpha val="43137"/>
                    </a:srgbClr>
                  </a:outerShdw>
                </a:effectLst>
              </a:rPr>
              <a:t>1</a:t>
            </a:r>
            <a:r>
              <a:rPr lang="en-US" sz="1800" dirty="0" smtClean="0"/>
              <a:t> + 10 * 17</a:t>
            </a:r>
            <a:r>
              <a:rPr lang="en-US" sz="1800" baseline="30000" dirty="0" smtClean="0"/>
              <a:t>0 </a:t>
            </a:r>
            <a:r>
              <a:rPr lang="en-US" sz="1800" dirty="0" smtClean="0"/>
              <a:t>  = 27)</a:t>
            </a:r>
            <a:endParaRPr lang="en-US" sz="1800" baseline="30000" dirty="0" smtClean="0"/>
          </a:p>
          <a:p>
            <a:r>
              <a:rPr lang="en-US" sz="1800" u="sng" dirty="0" smtClean="0"/>
              <a:t>Case 2</a:t>
            </a:r>
          </a:p>
          <a:p>
            <a:pPr>
              <a:buNone/>
            </a:pPr>
            <a:r>
              <a:rPr lang="en-US" sz="1800" dirty="0" smtClean="0"/>
              <a:t>	Input – 23GF</a:t>
            </a:r>
          </a:p>
          <a:p>
            <a:pPr>
              <a:buNone/>
            </a:pPr>
            <a:r>
              <a:rPr lang="en-US" sz="1800" dirty="0" smtClean="0"/>
              <a:t>	Expected Output – 10980</a:t>
            </a:r>
          </a:p>
          <a:p>
            <a:pPr>
              <a:buNone/>
            </a:pPr>
            <a:endParaRPr lang="en-US" sz="1800" dirty="0" smtClean="0"/>
          </a:p>
          <a:p>
            <a:pPr marL="576000" indent="-576000" algn="just">
              <a:lnSpc>
                <a:spcPct val="140000"/>
              </a:lnSpc>
              <a:spcBef>
                <a:spcPts val="500"/>
              </a:spcBef>
              <a:spcAft>
                <a:spcPts val="500"/>
              </a:spcAft>
              <a:buNone/>
              <a:tabLst>
                <a:tab pos="531813" algn="l"/>
              </a:tabLst>
            </a:pPr>
            <a:r>
              <a:rPr lang="en-US" sz="1600" dirty="0" smtClean="0"/>
              <a:t>(Explanation: 2* 17</a:t>
            </a:r>
            <a:r>
              <a:rPr lang="en-US" sz="1600" baseline="30000" dirty="0" smtClean="0"/>
              <a:t>3</a:t>
            </a:r>
            <a:r>
              <a:rPr lang="en-US" sz="1600" dirty="0" smtClean="0"/>
              <a:t> + 3* 17</a:t>
            </a:r>
            <a:r>
              <a:rPr lang="en-US" sz="1600" baseline="30000" dirty="0" smtClean="0"/>
              <a:t>2</a:t>
            </a:r>
            <a:r>
              <a:rPr lang="en-US" sz="1600" dirty="0" smtClean="0"/>
              <a:t> + 16 * 17</a:t>
            </a:r>
            <a:r>
              <a:rPr lang="en-US" sz="1600" baseline="30000" dirty="0" smtClean="0"/>
              <a:t>1</a:t>
            </a:r>
            <a:r>
              <a:rPr lang="en-US" sz="1600" dirty="0" smtClean="0"/>
              <a:t> +15 * 17</a:t>
            </a:r>
            <a:r>
              <a:rPr lang="en-US" sz="1600" baseline="30000" dirty="0" smtClean="0"/>
              <a:t>0</a:t>
            </a:r>
            <a:r>
              <a:rPr lang="en-US" sz="1600" dirty="0" smtClean="0"/>
              <a:t> = 10980)</a:t>
            </a:r>
            <a:endParaRPr lang="en-US" sz="1600" baseline="30000" dirty="0" smtClean="0"/>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xmlns="" val="350682428"/>
      </p:ext>
    </p:extLst>
  </p:cSld>
  <p:clrMapOvr>
    <a:masterClrMapping/>
  </p:clrMapOvr>
  <p:transition spd="slow">
    <p:fade/>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616624"/>
          </a:xfrm>
        </p:spPr>
        <p:txBody>
          <a:bodyPr>
            <a:noAutofit/>
          </a:bodyPr>
          <a:lstStyle/>
          <a:p>
            <a:pPr>
              <a:buNone/>
            </a:pPr>
            <a:r>
              <a:rPr lang="en-US" sz="1600" dirty="0" smtClean="0"/>
              <a:t>81. Given a maximum of 100 digit numbers as input, find the difference between the sum of odd and even position digits.		</a:t>
            </a:r>
            <a:r>
              <a:rPr lang="en-US" sz="1600" b="1" dirty="0" smtClean="0"/>
              <a:t>(TCS Ninja – Aug 2019 Slot 3)</a:t>
            </a:r>
            <a:endParaRPr lang="en-US" sz="1600" dirty="0" smtClean="0"/>
          </a:p>
          <a:p>
            <a:pPr>
              <a:buNone/>
            </a:pPr>
            <a:r>
              <a:rPr lang="en-US" sz="1600" dirty="0" smtClean="0"/>
              <a:t>Test Cases</a:t>
            </a:r>
          </a:p>
          <a:p>
            <a:r>
              <a:rPr lang="en-US" sz="1600" u="sng" dirty="0" smtClean="0"/>
              <a:t>Case 1</a:t>
            </a:r>
          </a:p>
          <a:p>
            <a:pPr>
              <a:buNone/>
            </a:pPr>
            <a:r>
              <a:rPr lang="en-US" sz="1600" dirty="0" smtClean="0"/>
              <a:t>	Input: 4567</a:t>
            </a:r>
          </a:p>
          <a:p>
            <a:pPr>
              <a:buNone/>
            </a:pPr>
            <a:r>
              <a:rPr lang="en-US" sz="1600" dirty="0" smtClean="0"/>
              <a:t>	Expected Output: 2</a:t>
            </a:r>
          </a:p>
          <a:p>
            <a:pPr>
              <a:buNone/>
            </a:pPr>
            <a:r>
              <a:rPr lang="en-US" sz="1600" b="1" dirty="0" smtClean="0"/>
              <a:t>Explanation :</a:t>
            </a:r>
            <a:r>
              <a:rPr lang="en-US" sz="1600" dirty="0" smtClean="0"/>
              <a:t> Odd positions are 4 and 6 as they are pos: 1 and pos: 3, both have sum 10. Similarly, 5 and 7 are at even positions pos: 2 and pos: 4 with sum 12. Thus, difference is 12 – 10 = 2</a:t>
            </a:r>
          </a:p>
          <a:p>
            <a:r>
              <a:rPr lang="en-US" sz="1600" u="sng" dirty="0" smtClean="0"/>
              <a:t>Case 2</a:t>
            </a:r>
          </a:p>
          <a:p>
            <a:pPr>
              <a:buNone/>
            </a:pPr>
            <a:r>
              <a:rPr lang="en-US" sz="1600" dirty="0" smtClean="0"/>
              <a:t>	Input: 5476</a:t>
            </a:r>
          </a:p>
          <a:p>
            <a:pPr>
              <a:buNone/>
            </a:pPr>
            <a:r>
              <a:rPr lang="en-US" sz="1600" dirty="0" smtClean="0"/>
              <a:t>	Expected Output: 2</a:t>
            </a:r>
          </a:p>
          <a:p>
            <a:r>
              <a:rPr lang="en-US" sz="1600" u="sng" dirty="0" smtClean="0"/>
              <a:t>Case 3</a:t>
            </a:r>
          </a:p>
          <a:p>
            <a:pPr>
              <a:buNone/>
            </a:pPr>
            <a:r>
              <a:rPr lang="en-US" sz="1600" dirty="0" smtClean="0"/>
              <a:t>	Input: 9834698765123</a:t>
            </a:r>
          </a:p>
          <a:p>
            <a:pPr>
              <a:buNone/>
            </a:pPr>
            <a:r>
              <a:rPr lang="en-US" sz="1600" dirty="0" smtClean="0"/>
              <a:t>	Expected Output: 1</a:t>
            </a:r>
          </a:p>
          <a:p>
            <a:pPr marL="576000" indent="-576000" algn="just">
              <a:lnSpc>
                <a:spcPct val="140000"/>
              </a:lnSpc>
              <a:spcBef>
                <a:spcPts val="500"/>
              </a:spcBef>
              <a:spcAft>
                <a:spcPts val="500"/>
              </a:spcAft>
              <a:buNone/>
              <a:tabLst>
                <a:tab pos="531813" algn="l"/>
              </a:tabLst>
            </a:pPr>
            <a:endParaRPr lang="en-US" sz="1700" dirty="0"/>
          </a:p>
          <a:p>
            <a:pPr marL="576000" indent="-576000" algn="just">
              <a:lnSpc>
                <a:spcPct val="140000"/>
              </a:lnSpc>
              <a:spcBef>
                <a:spcPts val="500"/>
              </a:spcBef>
              <a:spcAft>
                <a:spcPts val="500"/>
              </a:spcAft>
              <a:buNone/>
              <a:tabLst>
                <a:tab pos="531813" algn="l"/>
              </a:tabLst>
            </a:pPr>
            <a:endParaRPr lang="en-US" sz="1700" dirty="0"/>
          </a:p>
        </p:txBody>
      </p:sp>
    </p:spTree>
    <p:extLst>
      <p:ext uri="{BB962C8B-B14F-4D97-AF65-F5344CB8AC3E}">
        <p14:creationId xmlns:p14="http://schemas.microsoft.com/office/powerpoint/2010/main" xmlns="" val="350682428"/>
      </p:ext>
    </p:extLst>
  </p:cSld>
  <p:clrMapOvr>
    <a:masterClrMapping/>
  </p:clrMapOvr>
  <p:transition spd="slow">
    <p:fade/>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492080"/>
          </a:xfrm>
        </p:spPr>
        <p:txBody>
          <a:bodyPr>
            <a:noAutofit/>
          </a:bodyPr>
          <a:lstStyle/>
          <a:p>
            <a:pPr>
              <a:buNone/>
            </a:pPr>
            <a:r>
              <a:rPr lang="en-US" sz="1600" dirty="0" smtClean="0"/>
              <a:t>82. Find the nth term of the series.</a:t>
            </a:r>
          </a:p>
          <a:p>
            <a:pPr>
              <a:buNone/>
            </a:pPr>
            <a:r>
              <a:rPr lang="en-US" sz="1600" b="1" dirty="0" smtClean="0"/>
              <a:t>1, 1, 2, 3, 4, 9, 8, 27, 16, 81, 32, 243,64, 729, 128, 2187</a:t>
            </a:r>
            <a:r>
              <a:rPr lang="en-US" sz="1600" dirty="0" smtClean="0"/>
              <a:t> ….</a:t>
            </a:r>
          </a:p>
          <a:p>
            <a:r>
              <a:rPr lang="en-US" sz="1600" dirty="0" smtClean="0"/>
              <a:t>This series is a mixture of 2 series – all the odd terms in this series form a geometric series and all the even terms form yet another geometric series. </a:t>
            </a:r>
          </a:p>
          <a:p>
            <a:endParaRPr lang="en-US" sz="1600" dirty="0" smtClean="0"/>
          </a:p>
          <a:p>
            <a:pPr>
              <a:buNone/>
            </a:pPr>
            <a:r>
              <a:rPr lang="en-US" sz="1600" dirty="0" smtClean="0"/>
              <a:t>Write a program to find the Nth term in the series.</a:t>
            </a:r>
          </a:p>
          <a:p>
            <a:pPr>
              <a:buNone/>
            </a:pPr>
            <a:endParaRPr lang="en-US" sz="1600" dirty="0" smtClean="0"/>
          </a:p>
          <a:p>
            <a:r>
              <a:rPr lang="en-US" sz="1600" dirty="0" smtClean="0"/>
              <a:t>The value N in a positive integer that should be read from STDIN.</a:t>
            </a:r>
          </a:p>
          <a:p>
            <a:r>
              <a:rPr lang="en-US" sz="1600" dirty="0" smtClean="0"/>
              <a:t>The Nth term that is calculated by the program should be written to STDOUT.</a:t>
            </a:r>
          </a:p>
          <a:p>
            <a:r>
              <a:rPr lang="en-US" sz="1600" dirty="0" smtClean="0"/>
              <a:t>Other than value of n </a:t>
            </a:r>
            <a:r>
              <a:rPr lang="en-US" sz="1600" dirty="0" err="1" smtClean="0"/>
              <a:t>th</a:t>
            </a:r>
            <a:r>
              <a:rPr lang="en-US" sz="1600" dirty="0" smtClean="0"/>
              <a:t> </a:t>
            </a:r>
            <a:r>
              <a:rPr lang="en-US" sz="1600" dirty="0" err="1" smtClean="0"/>
              <a:t>term,no</a:t>
            </a:r>
            <a:r>
              <a:rPr lang="en-US" sz="1600" dirty="0" smtClean="0"/>
              <a:t> other character / string or message should be written to STDOUT.</a:t>
            </a:r>
          </a:p>
          <a:p>
            <a:r>
              <a:rPr lang="en-US" sz="1600" dirty="0" smtClean="0"/>
              <a:t>For example , if N=16, the 16th term in the series is 2187, so only value 2187 should be printed to STDOUT.</a:t>
            </a:r>
          </a:p>
          <a:p>
            <a:r>
              <a:rPr lang="en-US" sz="1600" dirty="0" smtClean="0"/>
              <a:t>You can assume that N will not exceed 30.</a:t>
            </a:r>
          </a:p>
        </p:txBody>
      </p:sp>
    </p:spTree>
    <p:extLst>
      <p:ext uri="{BB962C8B-B14F-4D97-AF65-F5344CB8AC3E}">
        <p14:creationId xmlns:p14="http://schemas.microsoft.com/office/powerpoint/2010/main" xmlns="" val="350682428"/>
      </p:ext>
    </p:extLst>
  </p:cSld>
  <p:clrMapOvr>
    <a:masterClrMapping/>
  </p:clrMapOvr>
  <p:transition spd="slow">
    <p:fade/>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dirty="0" smtClean="0"/>
              <a:t>Test Case 1</a:t>
            </a:r>
            <a:endParaRPr lang="en-US" dirty="0" smtClean="0"/>
          </a:p>
          <a:p>
            <a:r>
              <a:rPr lang="en-US" dirty="0" smtClean="0"/>
              <a:t>Input- 16</a:t>
            </a:r>
          </a:p>
          <a:p>
            <a:r>
              <a:rPr lang="en-US" dirty="0" smtClean="0"/>
              <a:t>Expected Output – 2187</a:t>
            </a:r>
          </a:p>
          <a:p>
            <a:r>
              <a:rPr lang="en-US" b="1" dirty="0" smtClean="0"/>
              <a:t>Test Case 2</a:t>
            </a:r>
            <a:endParaRPr lang="en-US" dirty="0" smtClean="0"/>
          </a:p>
          <a:p>
            <a:r>
              <a:rPr lang="en-US" dirty="0" smtClean="0"/>
              <a:t>Input- 13</a:t>
            </a:r>
          </a:p>
          <a:p>
            <a:r>
              <a:rPr lang="en-US" dirty="0" smtClean="0"/>
              <a:t>Expected Output – 64</a:t>
            </a:r>
          </a:p>
          <a:p>
            <a:pPr marL="576000" indent="-576000" algn="just">
              <a:lnSpc>
                <a:spcPct val="140000"/>
              </a:lnSpc>
              <a:spcBef>
                <a:spcPts val="500"/>
              </a:spcBef>
              <a:spcAft>
                <a:spcPts val="500"/>
              </a:spcAft>
              <a:buNone/>
              <a:tabLst>
                <a:tab pos="531813" algn="l"/>
              </a:tabLst>
            </a:pPr>
            <a:endParaRPr lang="en-US" baseline="30000" dirty="0" smtClean="0"/>
          </a:p>
          <a:p>
            <a:pPr marL="576000" indent="-576000" algn="just">
              <a:lnSpc>
                <a:spcPct val="140000"/>
              </a:lnSpc>
              <a:spcBef>
                <a:spcPts val="500"/>
              </a:spcBef>
              <a:spcAft>
                <a:spcPts val="500"/>
              </a:spcAft>
              <a:buNone/>
              <a:tabLst>
                <a:tab pos="531813" algn="l"/>
              </a:tabLst>
            </a:pPr>
            <a:endParaRPr lang="en-US" sz="2400" dirty="0" smtClean="0"/>
          </a:p>
          <a:p>
            <a:pPr marL="576000" indent="-576000" algn="just">
              <a:lnSpc>
                <a:spcPct val="140000"/>
              </a:lnSpc>
              <a:spcBef>
                <a:spcPts val="500"/>
              </a:spcBef>
              <a:spcAft>
                <a:spcPts val="500"/>
              </a:spcAft>
              <a:buNone/>
              <a:tabLst>
                <a:tab pos="531813" algn="l"/>
              </a:tabLst>
            </a:pPr>
            <a:endParaRPr lang="en-US" sz="2400" dirty="0" smtClean="0"/>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492080"/>
          </a:xfrm>
        </p:spPr>
        <p:txBody>
          <a:bodyPr>
            <a:noAutofit/>
          </a:bodyPr>
          <a:lstStyle/>
          <a:p>
            <a:pPr>
              <a:buNone/>
            </a:pPr>
            <a:r>
              <a:rPr lang="en-US" sz="1600" dirty="0" smtClean="0"/>
              <a:t>83. The program will </a:t>
            </a:r>
            <a:r>
              <a:rPr lang="en-US" sz="1600" dirty="0" err="1" smtClean="0"/>
              <a:t>recieve</a:t>
            </a:r>
            <a:r>
              <a:rPr lang="en-US" sz="1600" dirty="0" smtClean="0"/>
              <a:t> 3 English words inputs from STDIN</a:t>
            </a:r>
          </a:p>
          <a:p>
            <a:pPr>
              <a:buNone/>
            </a:pPr>
            <a:endParaRPr lang="en-US" sz="1600" dirty="0" smtClean="0"/>
          </a:p>
          <a:p>
            <a:r>
              <a:rPr lang="en-US" sz="1600" dirty="0" smtClean="0"/>
              <a:t>These three words will be read one at a time, in three separate line</a:t>
            </a:r>
          </a:p>
          <a:p>
            <a:r>
              <a:rPr lang="en-US" sz="1600" dirty="0" smtClean="0"/>
              <a:t>The first word should be changed like all vowels should be replaced by *</a:t>
            </a:r>
          </a:p>
          <a:p>
            <a:r>
              <a:rPr lang="en-US" sz="1600" dirty="0" smtClean="0"/>
              <a:t>The second word should be changed like all consonants should be replaced by @</a:t>
            </a:r>
          </a:p>
          <a:p>
            <a:r>
              <a:rPr lang="en-US" sz="1600" dirty="0" smtClean="0"/>
              <a:t>The third word should be changed like all char should be converted to upper case</a:t>
            </a:r>
          </a:p>
          <a:p>
            <a:pPr>
              <a:buNone/>
            </a:pPr>
            <a:endParaRPr lang="en-US" sz="1600" dirty="0" smtClean="0"/>
          </a:p>
          <a:p>
            <a:r>
              <a:rPr lang="en-US" sz="1600" dirty="0" smtClean="0"/>
              <a:t>Then concatenate the three words and print them</a:t>
            </a:r>
          </a:p>
          <a:p>
            <a:r>
              <a:rPr lang="en-US" sz="1600" dirty="0" smtClean="0"/>
              <a:t>Other than these concatenated word, no other characters/string should or message should be written to STDOUT</a:t>
            </a:r>
          </a:p>
          <a:p>
            <a:r>
              <a:rPr lang="en-US" sz="1600" dirty="0" smtClean="0"/>
              <a:t>You can assume that input of each word will not exceed more than 5 chars</a:t>
            </a:r>
          </a:p>
        </p:txBody>
      </p:sp>
    </p:spTree>
    <p:extLst>
      <p:ext uri="{BB962C8B-B14F-4D97-AF65-F5344CB8AC3E}">
        <p14:creationId xmlns:p14="http://schemas.microsoft.com/office/powerpoint/2010/main" xmlns="" val="350682428"/>
      </p:ext>
    </p:extLst>
  </p:cSld>
  <p:clrMapOvr>
    <a:masterClrMapping/>
  </p:clrMapOvr>
  <p:transition spd="slow">
    <p:fade/>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pPr>
              <a:buNone/>
            </a:pPr>
            <a:r>
              <a:rPr lang="en-US" dirty="0" smtClean="0"/>
              <a:t>Test Cases</a:t>
            </a:r>
          </a:p>
          <a:p>
            <a:r>
              <a:rPr lang="en-US" u="sng" dirty="0" smtClean="0"/>
              <a:t>Case 1</a:t>
            </a:r>
          </a:p>
          <a:p>
            <a:pPr>
              <a:buNone/>
            </a:pPr>
            <a:r>
              <a:rPr lang="en-US" b="1" dirty="0" smtClean="0"/>
              <a:t>	Input</a:t>
            </a:r>
            <a:endParaRPr lang="en-US" dirty="0" smtClean="0"/>
          </a:p>
          <a:p>
            <a:pPr>
              <a:buNone/>
            </a:pPr>
            <a:r>
              <a:rPr lang="en-US" dirty="0" smtClean="0"/>
              <a:t>	how</a:t>
            </a:r>
          </a:p>
          <a:p>
            <a:pPr>
              <a:buNone/>
            </a:pPr>
            <a:r>
              <a:rPr lang="en-US" dirty="0" smtClean="0"/>
              <a:t>	are</a:t>
            </a:r>
          </a:p>
          <a:p>
            <a:pPr>
              <a:buNone/>
            </a:pPr>
            <a:r>
              <a:rPr lang="en-US" dirty="0" smtClean="0"/>
              <a:t>	you</a:t>
            </a:r>
          </a:p>
          <a:p>
            <a:pPr>
              <a:buNone/>
            </a:pPr>
            <a:r>
              <a:rPr lang="en-US" b="1" dirty="0" smtClean="0"/>
              <a:t>	Expected Output :</a:t>
            </a:r>
            <a:r>
              <a:rPr lang="en-US" dirty="0" smtClean="0"/>
              <a:t> h*</a:t>
            </a:r>
            <a:r>
              <a:rPr lang="en-US" dirty="0" err="1" smtClean="0"/>
              <a:t>wa@eYOU</a:t>
            </a:r>
            <a:endParaRPr lang="en-US" dirty="0" smtClean="0"/>
          </a:p>
          <a:p>
            <a:r>
              <a:rPr lang="en-US" u="sng" dirty="0" smtClean="0"/>
              <a:t>Case 2</a:t>
            </a:r>
          </a:p>
          <a:p>
            <a:pPr>
              <a:buNone/>
            </a:pPr>
            <a:r>
              <a:rPr lang="en-US" b="1" dirty="0" smtClean="0"/>
              <a:t>	Input</a:t>
            </a:r>
            <a:endParaRPr lang="en-US" dirty="0" smtClean="0"/>
          </a:p>
          <a:p>
            <a:pPr>
              <a:buNone/>
            </a:pPr>
            <a:r>
              <a:rPr lang="en-US" dirty="0" smtClean="0"/>
              <a:t>	how</a:t>
            </a:r>
          </a:p>
          <a:p>
            <a:pPr>
              <a:buNone/>
            </a:pPr>
            <a:r>
              <a:rPr lang="en-US" dirty="0" smtClean="0"/>
              <a:t>	999</a:t>
            </a:r>
          </a:p>
          <a:p>
            <a:pPr>
              <a:buNone/>
            </a:pPr>
            <a:r>
              <a:rPr lang="en-US" dirty="0" smtClean="0"/>
              <a:t>	you</a:t>
            </a:r>
          </a:p>
          <a:p>
            <a:pPr>
              <a:buNone/>
            </a:pPr>
            <a:r>
              <a:rPr lang="en-US" b="1" dirty="0" smtClean="0"/>
              <a:t>	Expected Output :</a:t>
            </a:r>
            <a:r>
              <a:rPr lang="en-US" dirty="0" smtClean="0"/>
              <a:t> h*w999YOU</a:t>
            </a:r>
          </a:p>
          <a:p>
            <a:endParaRPr lang="en-US" dirty="0" smtClean="0"/>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492080"/>
          </a:xfrm>
        </p:spPr>
        <p:txBody>
          <a:bodyPr>
            <a:noAutofit/>
          </a:bodyPr>
          <a:lstStyle/>
          <a:p>
            <a:pPr>
              <a:buNone/>
            </a:pPr>
            <a:r>
              <a:rPr lang="en-US" sz="1600" dirty="0" smtClean="0"/>
              <a:t>83. The program will </a:t>
            </a:r>
            <a:r>
              <a:rPr lang="en-US" sz="1600" dirty="0" err="1" smtClean="0"/>
              <a:t>recieve</a:t>
            </a:r>
            <a:r>
              <a:rPr lang="en-US" sz="1600" dirty="0" smtClean="0"/>
              <a:t> 3 English words inputs from STDIN</a:t>
            </a:r>
          </a:p>
          <a:p>
            <a:pPr>
              <a:buNone/>
            </a:pPr>
            <a:endParaRPr lang="en-US" sz="1600" dirty="0" smtClean="0"/>
          </a:p>
          <a:p>
            <a:r>
              <a:rPr lang="en-US" sz="1600" dirty="0" smtClean="0"/>
              <a:t>These three words will be read one at a time, in three separate line</a:t>
            </a:r>
          </a:p>
          <a:p>
            <a:r>
              <a:rPr lang="en-US" sz="1600" dirty="0" smtClean="0"/>
              <a:t>The first word should be changed like all vowels should be replaced by *</a:t>
            </a:r>
          </a:p>
          <a:p>
            <a:r>
              <a:rPr lang="en-US" sz="1600" dirty="0" smtClean="0"/>
              <a:t>The second word should be changed like all consonants should be replaced by @</a:t>
            </a:r>
          </a:p>
          <a:p>
            <a:r>
              <a:rPr lang="en-US" sz="1600" dirty="0" smtClean="0"/>
              <a:t>The third word should be changed like all char should be converted to upper case</a:t>
            </a:r>
          </a:p>
          <a:p>
            <a:pPr>
              <a:buNone/>
            </a:pPr>
            <a:endParaRPr lang="en-US" sz="1600" dirty="0" smtClean="0"/>
          </a:p>
          <a:p>
            <a:r>
              <a:rPr lang="en-US" sz="1600" dirty="0" smtClean="0"/>
              <a:t>Then concatenate the three words and print them</a:t>
            </a:r>
          </a:p>
          <a:p>
            <a:r>
              <a:rPr lang="en-US" sz="1600" dirty="0" smtClean="0"/>
              <a:t>Other than these concatenated word, no other characters/string should or message should be written to STDOUT</a:t>
            </a:r>
          </a:p>
          <a:p>
            <a:r>
              <a:rPr lang="en-US" sz="1600" dirty="0" smtClean="0"/>
              <a:t>You can assume that input of each word will not exceed more than 5 chars</a:t>
            </a:r>
          </a:p>
        </p:txBody>
      </p:sp>
    </p:spTree>
    <p:extLst>
      <p:ext uri="{BB962C8B-B14F-4D97-AF65-F5344CB8AC3E}">
        <p14:creationId xmlns:p14="http://schemas.microsoft.com/office/powerpoint/2010/main" xmlns="" val="350682428"/>
      </p:ext>
    </p:extLst>
  </p:cSld>
  <p:clrMapOvr>
    <a:masterClrMapping/>
  </p:clrMapOvr>
  <p:transition spd="slow">
    <p:fade/>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08720"/>
            <a:ext cx="8218488" cy="5492080"/>
          </a:xfrm>
        </p:spPr>
        <p:txBody>
          <a:bodyPr>
            <a:noAutofit/>
          </a:bodyPr>
          <a:lstStyle/>
          <a:p>
            <a:pPr>
              <a:buNone/>
            </a:pPr>
            <a:r>
              <a:rPr lang="en-US" sz="1600" dirty="0" smtClean="0"/>
              <a:t>83. </a:t>
            </a:r>
            <a:r>
              <a:rPr lang="en-US" sz="1600" b="1" dirty="0" smtClean="0"/>
              <a:t>Stubborn Vowels:</a:t>
            </a:r>
            <a:endParaRPr lang="en-US" sz="1600" dirty="0" smtClean="0"/>
          </a:p>
          <a:p>
            <a:r>
              <a:rPr lang="en-US" sz="1600" dirty="0" smtClean="0"/>
              <a:t>Victor loves playing word games, where he thought of playing a word game today, which involved the following:-</a:t>
            </a:r>
          </a:p>
          <a:p>
            <a:r>
              <a:rPr lang="en-US" sz="1600" dirty="0" smtClean="0"/>
              <a:t>	In English alphabets there are two types of words, vowels and consonants. Your are writing a program to reverse a given string(lower case only),but the vowels are stubborn to move away from their position.</a:t>
            </a:r>
          </a:p>
          <a:p>
            <a:r>
              <a:rPr lang="en-US" sz="1600" dirty="0" smtClean="0"/>
              <a:t>	so given a string where the vowels are stubborn, print what will be the word if the entire word is reversed except the vowels</a:t>
            </a:r>
          </a:p>
          <a:p>
            <a:pPr>
              <a:buNone/>
            </a:pPr>
            <a:r>
              <a:rPr lang="en-US" sz="1600" b="1" dirty="0" smtClean="0"/>
              <a:t>	Input Format:- </a:t>
            </a:r>
            <a:endParaRPr lang="en-US" sz="1600" dirty="0" smtClean="0"/>
          </a:p>
          <a:p>
            <a:pPr>
              <a:buNone/>
            </a:pPr>
            <a:r>
              <a:rPr lang="en-US" sz="1600" dirty="0" smtClean="0"/>
              <a:t>	A String</a:t>
            </a:r>
          </a:p>
          <a:p>
            <a:pPr>
              <a:buNone/>
            </a:pPr>
            <a:r>
              <a:rPr lang="en-US" sz="1600" b="1" dirty="0" smtClean="0"/>
              <a:t>	Input Constraints:-</a:t>
            </a:r>
            <a:endParaRPr lang="en-US" sz="1600" dirty="0" smtClean="0"/>
          </a:p>
          <a:p>
            <a:pPr>
              <a:buNone/>
            </a:pPr>
            <a:r>
              <a:rPr lang="en-US" sz="1600" b="1" dirty="0" smtClean="0"/>
              <a:t>	 </a:t>
            </a:r>
            <a:r>
              <a:rPr lang="en-US" sz="1600" dirty="0" smtClean="0"/>
              <a:t>3&lt;=String length&lt;=10^5</a:t>
            </a:r>
          </a:p>
          <a:p>
            <a:pPr>
              <a:buNone/>
            </a:pPr>
            <a:r>
              <a:rPr lang="en-US" sz="1600" b="1" dirty="0" smtClean="0"/>
              <a:t>	Output: </a:t>
            </a:r>
            <a:endParaRPr lang="en-US" sz="1600" dirty="0" smtClean="0"/>
          </a:p>
          <a:p>
            <a:pPr>
              <a:buNone/>
            </a:pPr>
            <a:r>
              <a:rPr lang="en-US" sz="1600" dirty="0" smtClean="0"/>
              <a:t>	The desired string output</a:t>
            </a:r>
          </a:p>
          <a:p>
            <a:pPr>
              <a:buNone/>
            </a:pPr>
            <a:endParaRPr lang="en-US" sz="1600" dirty="0"/>
          </a:p>
        </p:txBody>
      </p:sp>
    </p:spTree>
    <p:extLst>
      <p:ext uri="{BB962C8B-B14F-4D97-AF65-F5344CB8AC3E}">
        <p14:creationId xmlns:p14="http://schemas.microsoft.com/office/powerpoint/2010/main" xmlns="" val="350682428"/>
      </p:ext>
    </p:extLst>
  </p:cSld>
  <p:clrMapOvr>
    <a:masterClrMapping/>
  </p:clrMapOvr>
  <p:transition spd="slow">
    <p:fade/>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dirty="0" smtClean="0"/>
              <a:t>Sample Input1:	</a:t>
            </a:r>
            <a:endParaRPr lang="en-US" dirty="0" smtClean="0"/>
          </a:p>
          <a:p>
            <a:pPr>
              <a:buNone/>
            </a:pPr>
            <a:r>
              <a:rPr lang="en-US" dirty="0" smtClean="0"/>
              <a:t>training			</a:t>
            </a:r>
          </a:p>
          <a:p>
            <a:pPr>
              <a:buNone/>
            </a:pPr>
            <a:r>
              <a:rPr lang="en-US" b="1" dirty="0" smtClean="0"/>
              <a:t>Sample Output1:						</a:t>
            </a:r>
            <a:endParaRPr lang="en-US" dirty="0" smtClean="0"/>
          </a:p>
          <a:p>
            <a:pPr>
              <a:buNone/>
            </a:pPr>
            <a:r>
              <a:rPr lang="en-US" dirty="0" err="1" smtClean="0"/>
              <a:t>gnainirt</a:t>
            </a:r>
            <a:r>
              <a:rPr lang="en-US" dirty="0" smtClean="0"/>
              <a:t>	</a:t>
            </a:r>
          </a:p>
          <a:p>
            <a:pPr>
              <a:buNone/>
            </a:pPr>
            <a:r>
              <a:rPr lang="en-US" b="1" dirty="0" smtClean="0"/>
              <a:t>Sample Input 2: </a:t>
            </a:r>
            <a:endParaRPr lang="en-US" dirty="0" smtClean="0"/>
          </a:p>
          <a:p>
            <a:pPr>
              <a:buNone/>
            </a:pPr>
            <a:r>
              <a:rPr lang="en-US" b="1" dirty="0" smtClean="0"/>
              <a:t>apple</a:t>
            </a:r>
            <a:endParaRPr lang="en-US" dirty="0" smtClean="0"/>
          </a:p>
          <a:p>
            <a:pPr>
              <a:buNone/>
            </a:pPr>
            <a:r>
              <a:rPr lang="en-US" b="1" dirty="0" smtClean="0"/>
              <a:t>Sample Output2:</a:t>
            </a:r>
            <a:endParaRPr lang="en-US" dirty="0" smtClean="0"/>
          </a:p>
          <a:p>
            <a:pPr>
              <a:buNone/>
            </a:pPr>
            <a:r>
              <a:rPr lang="en-US" b="1" dirty="0" err="1" smtClean="0"/>
              <a:t>alppe</a:t>
            </a:r>
            <a:r>
              <a:rPr lang="en-US" b="1" dirty="0" smtClean="0"/>
              <a:t>	</a:t>
            </a:r>
            <a:endParaRPr lang="en-US" dirty="0" smtClean="0"/>
          </a:p>
          <a:p>
            <a:endParaRPr lang="en-US" dirty="0"/>
          </a:p>
        </p:txBody>
      </p:sp>
      <p:sp>
        <p:nvSpPr>
          <p:cNvPr id="4" name="Footer Placeholder 3"/>
          <p:cNvSpPr>
            <a:spLocks noGrp="1"/>
          </p:cNvSpPr>
          <p:nvPr>
            <p:ph type="ftr" sz="quarter" idx="3"/>
          </p:nvPr>
        </p:nvSpPr>
        <p:spPr/>
        <p:txBody>
          <a:bodyPr/>
          <a:lstStyle/>
          <a:p>
            <a:r>
              <a:rPr lang="en-US" smtClean="0"/>
              <a:t>© 2016 SMART Training Resources Pvt. Ltd.</a:t>
            </a:r>
            <a:endParaRPr lang="en-US"/>
          </a:p>
        </p:txBody>
      </p:sp>
    </p:spTree>
  </p:cSld>
  <p:clrMapOvr>
    <a:masterClrMapping/>
  </p:clrMapOvr>
  <p:transition spd="slow">
    <p:fade/>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1"/>
          <p:cNvSpPr>
            <a:spLocks noGrp="1"/>
          </p:cNvSpPr>
          <p:nvPr>
            <p:ph idx="1"/>
          </p:nvPr>
        </p:nvSpPr>
        <p:spPr>
          <a:xfrm>
            <a:off x="2627784" y="3068960"/>
            <a:ext cx="3833986" cy="627254"/>
          </a:xfrm>
        </p:spPr>
        <p:txBody>
          <a:bodyPr>
            <a:noAutofit/>
          </a:bodyPr>
          <a:lstStyle/>
          <a:p>
            <a:pPr marL="576000" indent="-576000" algn="ctr">
              <a:lnSpc>
                <a:spcPct val="120000"/>
              </a:lnSpc>
              <a:spcBef>
                <a:spcPts val="500"/>
              </a:spcBef>
              <a:spcAft>
                <a:spcPts val="500"/>
              </a:spcAft>
              <a:buNone/>
              <a:tabLst>
                <a:tab pos="531813" algn="l"/>
              </a:tabLst>
            </a:pPr>
            <a:r>
              <a:rPr lang="en-IN" sz="2800" b="1" dirty="0" smtClean="0"/>
              <a:t>Thank You …</a:t>
            </a:r>
            <a:endParaRPr lang="en-IN" sz="2800" b="1" dirty="0"/>
          </a:p>
        </p:txBody>
      </p:sp>
    </p:spTree>
    <p:extLst>
      <p:ext uri="{BB962C8B-B14F-4D97-AF65-F5344CB8AC3E}">
        <p14:creationId xmlns:p14="http://schemas.microsoft.com/office/powerpoint/2010/main" xmlns="" val="2104338452"/>
      </p:ext>
    </p:extLst>
  </p:cSld>
  <p:clrMapOvr>
    <a:masterClrMapping/>
  </p:clrMapOvr>
  <p:transition spd="slow">
    <p:fade/>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DVSECTIONID" val="6QLnjpDmemWvdkPv8CNhLB"/>
</p:tagLst>
</file>

<file path=ppt/theme/theme1.xml><?xml version="1.0" encoding="utf-8"?>
<a:theme xmlns:a="http://schemas.openxmlformats.org/drawingml/2006/main" name="Smart_ppt_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3" id="{F1E59B11-9CF5-4456-816A-FC69754ED7CC}" vid="{26E5F4DA-0996-4936-87C6-2D7B297F8BF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CE3D878B552414980DBD99FCA84F62B" ma:contentTypeVersion="6" ma:contentTypeDescription="Create a new document." ma:contentTypeScope="" ma:versionID="7a81f15ed078f8d3b1eb9ea7cec64653">
  <xsd:schema xmlns:xsd="http://www.w3.org/2001/XMLSchema" xmlns:xs="http://www.w3.org/2001/XMLSchema" xmlns:p="http://schemas.microsoft.com/office/2006/metadata/properties" xmlns:ns2="4655ba8d-052e-4737-a9cf-8c92fb117e05" xmlns:ns3="18b4b233-df81-47dc-8298-a0d0d8a8aad7" targetNamespace="http://schemas.microsoft.com/office/2006/metadata/properties" ma:root="true" ma:fieldsID="8bdd1a851efdeef90383fb0beb2e1c90" ns2:_="" ns3:_="">
    <xsd:import namespace="4655ba8d-052e-4737-a9cf-8c92fb117e05"/>
    <xsd:import namespace="18b4b233-df81-47dc-8298-a0d0d8a8aad7"/>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655ba8d-052e-4737-a9cf-8c92fb117e0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8b4b233-df81-47dc-8298-a0d0d8a8aad7"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4D7BC86-0277-4129-98D2-101447450D26}"/>
</file>

<file path=customXml/itemProps2.xml><?xml version="1.0" encoding="utf-8"?>
<ds:datastoreItem xmlns:ds="http://schemas.openxmlformats.org/officeDocument/2006/customXml" ds:itemID="{086FD013-FF10-4447-9E0D-88CA6839DA2B}"/>
</file>

<file path=customXml/itemProps3.xml><?xml version="1.0" encoding="utf-8"?>
<ds:datastoreItem xmlns:ds="http://schemas.openxmlformats.org/officeDocument/2006/customXml" ds:itemID="{2A41493C-6A65-4C44-8157-2DB2AF803BC3}"/>
</file>

<file path=docProps/app.xml><?xml version="1.0" encoding="utf-8"?>
<Properties xmlns="http://schemas.openxmlformats.org/officeDocument/2006/extended-properties" xmlns:vt="http://schemas.openxmlformats.org/officeDocument/2006/docPropsVTypes">
  <Template/>
  <TotalTime>0</TotalTime>
  <Words>750</Words>
  <Application>Microsoft Office PowerPoint</Application>
  <PresentationFormat>On-screen Show (4:3)</PresentationFormat>
  <Paragraphs>899</Paragraphs>
  <Slides>99</Slides>
  <Notes>20</Notes>
  <HiddenSlides>0</HiddenSlides>
  <MMClips>0</MMClips>
  <ScaleCrop>false</ScaleCrop>
  <HeadingPairs>
    <vt:vector size="4" baseType="variant">
      <vt:variant>
        <vt:lpstr>Theme</vt:lpstr>
      </vt:variant>
      <vt:variant>
        <vt:i4>1</vt:i4>
      </vt:variant>
      <vt:variant>
        <vt:lpstr>Slide Titles</vt:lpstr>
      </vt:variant>
      <vt:variant>
        <vt:i4>99</vt:i4>
      </vt:variant>
    </vt:vector>
  </HeadingPairs>
  <TitlesOfParts>
    <vt:vector size="100" baseType="lpstr">
      <vt:lpstr>Smart_ppt_Theme</vt:lpstr>
      <vt:lpstr>TCS NQT  TECHNICAL</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2016-08-04T05:36:12Z</dcterms:created>
  <dcterms:modified xsi:type="dcterms:W3CDTF">2021-06-30T03:01:09Z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0x0101003CE3D878B552414980DBD99FCA84F62B</vt:lpwstr>
  </property>
</Properties>
</file>