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60" r:id="rId2"/>
  </p:sldMasterIdLst>
  <p:notesMasterIdLst>
    <p:notesMasterId r:id="rId114"/>
  </p:notesMasterIdLst>
  <p:sldIdLst>
    <p:sldId id="972" r:id="rId3"/>
    <p:sldId id="280" r:id="rId4"/>
    <p:sldId id="258" r:id="rId5"/>
    <p:sldId id="831" r:id="rId6"/>
    <p:sldId id="865" r:id="rId7"/>
    <p:sldId id="866" r:id="rId8"/>
    <p:sldId id="832" r:id="rId9"/>
    <p:sldId id="959" r:id="rId10"/>
    <p:sldId id="833" r:id="rId11"/>
    <p:sldId id="834" r:id="rId12"/>
    <p:sldId id="960" r:id="rId13"/>
    <p:sldId id="835" r:id="rId14"/>
    <p:sldId id="961" r:id="rId15"/>
    <p:sldId id="836" r:id="rId16"/>
    <p:sldId id="914" r:id="rId17"/>
    <p:sldId id="912" r:id="rId18"/>
    <p:sldId id="919" r:id="rId19"/>
    <p:sldId id="920" r:id="rId20"/>
    <p:sldId id="921" r:id="rId21"/>
    <p:sldId id="965" r:id="rId22"/>
    <p:sldId id="913" r:id="rId23"/>
    <p:sldId id="966" r:id="rId24"/>
    <p:sldId id="922" r:id="rId25"/>
    <p:sldId id="967" r:id="rId26"/>
    <p:sldId id="923" r:id="rId27"/>
    <p:sldId id="968" r:id="rId28"/>
    <p:sldId id="924" r:id="rId29"/>
    <p:sldId id="969" r:id="rId30"/>
    <p:sldId id="925" r:id="rId31"/>
    <p:sldId id="867" r:id="rId32"/>
    <p:sldId id="815" r:id="rId33"/>
    <p:sldId id="816" r:id="rId34"/>
    <p:sldId id="818" r:id="rId35"/>
    <p:sldId id="900" r:id="rId36"/>
    <p:sldId id="901" r:id="rId37"/>
    <p:sldId id="902" r:id="rId38"/>
    <p:sldId id="903" r:id="rId39"/>
    <p:sldId id="904" r:id="rId40"/>
    <p:sldId id="905" r:id="rId41"/>
    <p:sldId id="906" r:id="rId42"/>
    <p:sldId id="907" r:id="rId43"/>
    <p:sldId id="908" r:id="rId44"/>
    <p:sldId id="909" r:id="rId45"/>
    <p:sldId id="910" r:id="rId46"/>
    <p:sldId id="911" r:id="rId47"/>
    <p:sldId id="868" r:id="rId48"/>
    <p:sldId id="825" r:id="rId49"/>
    <p:sldId id="827" r:id="rId50"/>
    <p:sldId id="829" r:id="rId51"/>
    <p:sldId id="837" r:id="rId52"/>
    <p:sldId id="841" r:id="rId53"/>
    <p:sldId id="844" r:id="rId54"/>
    <p:sldId id="845" r:id="rId55"/>
    <p:sldId id="847" r:id="rId56"/>
    <p:sldId id="850" r:id="rId57"/>
    <p:sldId id="851" r:id="rId58"/>
    <p:sldId id="869" r:id="rId59"/>
    <p:sldId id="817" r:id="rId60"/>
    <p:sldId id="864" r:id="rId61"/>
    <p:sldId id="822" r:id="rId62"/>
    <p:sldId id="823" r:id="rId63"/>
    <p:sldId id="824" r:id="rId64"/>
    <p:sldId id="826" r:id="rId65"/>
    <p:sldId id="839" r:id="rId66"/>
    <p:sldId id="840" r:id="rId67"/>
    <p:sldId id="842" r:id="rId68"/>
    <p:sldId id="843" r:id="rId69"/>
    <p:sldId id="928" r:id="rId70"/>
    <p:sldId id="929" r:id="rId71"/>
    <p:sldId id="936" r:id="rId72"/>
    <p:sldId id="930" r:id="rId73"/>
    <p:sldId id="937" r:id="rId74"/>
    <p:sldId id="872" r:id="rId75"/>
    <p:sldId id="860" r:id="rId76"/>
    <p:sldId id="861" r:id="rId77"/>
    <p:sldId id="819" r:id="rId78"/>
    <p:sldId id="821" r:id="rId79"/>
    <p:sldId id="828" r:id="rId80"/>
    <p:sldId id="838" r:id="rId81"/>
    <p:sldId id="846" r:id="rId82"/>
    <p:sldId id="849" r:id="rId83"/>
    <p:sldId id="946" r:id="rId84"/>
    <p:sldId id="947" r:id="rId85"/>
    <p:sldId id="871" r:id="rId86"/>
    <p:sldId id="862" r:id="rId87"/>
    <p:sldId id="863" r:id="rId88"/>
    <p:sldId id="848" r:id="rId89"/>
    <p:sldId id="888" r:id="rId90"/>
    <p:sldId id="889" r:id="rId91"/>
    <p:sldId id="890" r:id="rId92"/>
    <p:sldId id="891" r:id="rId93"/>
    <p:sldId id="892" r:id="rId94"/>
    <p:sldId id="893" r:id="rId95"/>
    <p:sldId id="953" r:id="rId96"/>
    <p:sldId id="954" r:id="rId97"/>
    <p:sldId id="955" r:id="rId98"/>
    <p:sldId id="956" r:id="rId99"/>
    <p:sldId id="957" r:id="rId100"/>
    <p:sldId id="958" r:id="rId101"/>
    <p:sldId id="870" r:id="rId102"/>
    <p:sldId id="873" r:id="rId103"/>
    <p:sldId id="874" r:id="rId104"/>
    <p:sldId id="876" r:id="rId105"/>
    <p:sldId id="877" r:id="rId106"/>
    <p:sldId id="880" r:id="rId107"/>
    <p:sldId id="881" r:id="rId108"/>
    <p:sldId id="882" r:id="rId109"/>
    <p:sldId id="883" r:id="rId110"/>
    <p:sldId id="884" r:id="rId111"/>
    <p:sldId id="885" r:id="rId112"/>
    <p:sldId id="289" r:id="rId113"/>
  </p:sldIdLst>
  <p:sldSz cx="12192000" cy="6858000"/>
  <p:notesSz cx="6858000" cy="9144000"/>
  <p:embeddedFontLst>
    <p:embeddedFont>
      <p:font typeface="Calibri" panose="020F0502020204030204" pitchFamily="34" charset="0"/>
      <p:regular r:id="rId115"/>
      <p:bold r:id="rId116"/>
      <p:italic r:id="rId117"/>
      <p:boldItalic r:id="rId118"/>
    </p:embeddedFont>
    <p:embeddedFont>
      <p:font typeface="Nunito Sans" panose="020B0604020202020204" charset="0"/>
      <p:regular r:id="rId119"/>
      <p:bold r:id="rId120"/>
      <p:italic r:id="rId121"/>
      <p:boldItalic r:id="rId1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030"/>
    <a:srgbClr val="3D3D3D"/>
    <a:srgbClr val="F05136"/>
    <a:srgbClr val="4A4A4A"/>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8" autoAdjust="0"/>
    <p:restoredTop sz="84153" autoAdjust="0"/>
  </p:normalViewPr>
  <p:slideViewPr>
    <p:cSldViewPr>
      <p:cViewPr>
        <p:scale>
          <a:sx n="68" d="100"/>
          <a:sy n="68" d="100"/>
        </p:scale>
        <p:origin x="-744" y="114"/>
      </p:cViewPr>
      <p:guideLst>
        <p:guide orient="horz" pos="2160"/>
        <p:guide pos="388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font" Target="fonts/font3.fntdata"/><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slide" Target="slides/slide110.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slide" Target="slides/slide9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13" Type="http://schemas.openxmlformats.org/officeDocument/2006/relationships/slide" Target="slides/slide111.xml"/><Relationship Id="rId118" Type="http://schemas.openxmlformats.org/officeDocument/2006/relationships/font" Target="fonts/font4.fntdata"/><Relationship Id="rId12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font" Target="fonts/font7.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slide" Target="slides/slide101.xml"/><Relationship Id="rId108" Type="http://schemas.openxmlformats.org/officeDocument/2006/relationships/slide" Target="slides/slide106.xml"/><Relationship Id="rId116" Type="http://schemas.openxmlformats.org/officeDocument/2006/relationships/font" Target="fonts/font2.fntdata"/><Relationship Id="rId124"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11" Type="http://schemas.openxmlformats.org/officeDocument/2006/relationships/slide" Target="slides/slide109.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slide" Target="slides/slide104.xml"/><Relationship Id="rId114" Type="http://schemas.openxmlformats.org/officeDocument/2006/relationships/notesMaster" Target="notesMasters/notesMaster1.xml"/><Relationship Id="rId119" Type="http://schemas.openxmlformats.org/officeDocument/2006/relationships/font" Target="fonts/font5.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font" Target="fonts/font6.fntdata"/><Relationship Id="rId125"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21/08/2021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extLst>
      <p:ext uri="{BB962C8B-B14F-4D97-AF65-F5344CB8AC3E}">
        <p14:creationId xmlns:p14="http://schemas.microsoft.com/office/powerpoint/2010/main" val="1742495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extLst>
      <p:ext uri="{BB962C8B-B14F-4D97-AF65-F5344CB8AC3E}">
        <p14:creationId xmlns:p14="http://schemas.microsoft.com/office/powerpoint/2010/main" val="6308949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Option</a:t>
            </a:r>
            <a:r>
              <a:rPr lang="en-US" b="1" baseline="0" dirty="0" smtClean="0"/>
              <a:t> C:</a:t>
            </a:r>
          </a:p>
          <a:p>
            <a:r>
              <a:rPr lang="en-US" b="0" baseline="0" dirty="0" smtClean="0"/>
              <a:t>Refer 1</a:t>
            </a:r>
            <a:r>
              <a:rPr lang="en-US" b="0" baseline="30000" dirty="0" smtClean="0"/>
              <a:t>st</a:t>
            </a:r>
            <a:r>
              <a:rPr lang="en-US" b="0" baseline="0" dirty="0" smtClean="0"/>
              <a:t> Paragraph 3</a:t>
            </a:r>
            <a:r>
              <a:rPr lang="en-US" b="0" baseline="30000" dirty="0" smtClean="0"/>
              <a:t>rd</a:t>
            </a:r>
            <a:r>
              <a:rPr lang="en-US" b="0" baseline="0" dirty="0" smtClean="0"/>
              <a:t> line</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268918"/>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006031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Nunito Sans" panose="020B0604020202020204" charset="0"/>
                <a:ea typeface="+mn-ea"/>
                <a:cs typeface="+mn-cs"/>
              </a:rPr>
              <a:t>Answer: Option (D)</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Nunito Sans" panose="020B0604020202020204" charset="0"/>
                <a:ea typeface="+mn-ea"/>
                <a:cs typeface="+mn-cs"/>
              </a:rPr>
              <a:t>Changing an imperative sentence in the active voice to passive</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Nunito Sans" panose="020B0604020202020204" charset="0"/>
                <a:ea typeface="+mn-ea"/>
                <a:cs typeface="+mn-cs"/>
              </a:rPr>
              <a:t>An imperative sentence in the passive voice has the following form: </a:t>
            </a:r>
            <a:r>
              <a:rPr lang="en-US" sz="1200" b="1" i="0" kern="1200" dirty="0" smtClean="0">
                <a:solidFill>
                  <a:schemeClr val="tx1"/>
                </a:solidFill>
                <a:effectLst/>
                <a:latin typeface="Nunito Sans" panose="020B0604020202020204" charset="0"/>
                <a:ea typeface="+mn-ea"/>
                <a:cs typeface="+mn-cs"/>
              </a:rPr>
              <a:t>Let + object + be + past participle.</a:t>
            </a:r>
          </a:p>
          <a:p>
            <a:r>
              <a:rPr lang="en-IN" sz="1200" b="1" kern="1200" baseline="0" dirty="0" smtClean="0">
                <a:solidFill>
                  <a:schemeClr val="tx1"/>
                </a:solidFill>
                <a:effectLst/>
                <a:latin typeface="Nunito Sans" panose="020B0604020202020204" charset="0"/>
                <a:ea typeface="+mn-ea"/>
                <a:cs typeface="+mn-cs"/>
              </a:rPr>
              <a:t>So option  A and B eliminated</a:t>
            </a:r>
          </a:p>
          <a:p>
            <a:r>
              <a:rPr lang="en-US" sz="1200" b="0" i="0" kern="1200" dirty="0" smtClean="0">
                <a:solidFill>
                  <a:schemeClr val="tx1"/>
                </a:solidFill>
                <a:effectLst/>
                <a:latin typeface="Nunito Sans" panose="020B0604020202020204" charset="0"/>
                <a:ea typeface="+mn-ea"/>
                <a:cs typeface="+mn-cs"/>
              </a:rPr>
              <a:t>Active: Carry it home.</a:t>
            </a:r>
          </a:p>
          <a:p>
            <a:r>
              <a:rPr lang="en-US" sz="1200" b="0" i="0" kern="1200" dirty="0" smtClean="0">
                <a:solidFill>
                  <a:schemeClr val="tx1"/>
                </a:solidFill>
                <a:effectLst/>
                <a:latin typeface="Nunito Sans" panose="020B0604020202020204" charset="0"/>
                <a:ea typeface="+mn-ea"/>
                <a:cs typeface="+mn-cs"/>
              </a:rPr>
              <a:t>Passive: Let it be carried home.</a:t>
            </a:r>
          </a:p>
          <a:p>
            <a:endParaRPr lang="en-IN" sz="1200" b="1" kern="1200" dirty="0" smtClean="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803109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kern="1200" dirty="0" smtClean="0">
                <a:solidFill>
                  <a:schemeClr val="tx1"/>
                </a:solidFill>
                <a:effectLst/>
                <a:latin typeface="Nunito Sans" panose="020B0604020202020204" charset="0"/>
                <a:ea typeface="+mn-ea"/>
                <a:cs typeface="+mn-cs"/>
              </a:rPr>
              <a:t>Step 1- Identify the subject, verb phrase and object. </a:t>
            </a:r>
            <a:endParaRPr lang="en-US" sz="1200" kern="1200" dirty="0" smtClean="0">
              <a:solidFill>
                <a:schemeClr val="tx1"/>
              </a:solidFill>
              <a:effectLst/>
              <a:latin typeface="Nunito Sans" panose="020B0604020202020204" charset="0"/>
              <a:ea typeface="+mn-ea"/>
              <a:cs typeface="+mn-cs"/>
            </a:endParaRPr>
          </a:p>
          <a:p>
            <a:r>
              <a:rPr lang="en-IN" sz="1200" kern="1200" dirty="0" smtClean="0">
                <a:solidFill>
                  <a:schemeClr val="tx1"/>
                </a:solidFill>
                <a:effectLst/>
                <a:latin typeface="Nunito Sans" panose="020B0604020202020204" charset="0"/>
                <a:ea typeface="+mn-ea"/>
                <a:cs typeface="+mn-cs"/>
              </a:rPr>
              <a:t>Subject- The </a:t>
            </a:r>
            <a:r>
              <a:rPr lang="en-IN" sz="1200" kern="1200" dirty="0" err="1" smtClean="0">
                <a:solidFill>
                  <a:schemeClr val="tx1"/>
                </a:solidFill>
                <a:effectLst/>
                <a:latin typeface="Nunito Sans" panose="020B0604020202020204" charset="0"/>
                <a:ea typeface="+mn-ea"/>
                <a:cs typeface="+mn-cs"/>
              </a:rPr>
              <a:t>Pr</a:t>
            </a:r>
            <a:r>
              <a:rPr lang="en-US" sz="1200" dirty="0" err="1" smtClean="0">
                <a:solidFill>
                  <a:prstClr val="black"/>
                </a:solidFill>
                <a:latin typeface="Nunito Sans" panose="020B0604020202020204" charset="0"/>
              </a:rPr>
              <a:t>eliminary</a:t>
            </a:r>
            <a:r>
              <a:rPr lang="en-US" sz="1200" dirty="0" smtClean="0">
                <a:solidFill>
                  <a:prstClr val="black"/>
                </a:solidFill>
                <a:latin typeface="Nunito Sans" panose="020B0604020202020204" charset="0"/>
              </a:rPr>
              <a:t> exam </a:t>
            </a:r>
          </a:p>
          <a:p>
            <a:r>
              <a:rPr lang="en-IN" sz="1200" kern="1200" dirty="0" smtClean="0">
                <a:solidFill>
                  <a:schemeClr val="tx1"/>
                </a:solidFill>
                <a:effectLst/>
                <a:latin typeface="Nunito Sans" panose="020B0604020202020204" charset="0"/>
                <a:ea typeface="+mn-ea"/>
                <a:cs typeface="+mn-cs"/>
              </a:rPr>
              <a:t>Verb phrase- was Passed </a:t>
            </a:r>
            <a:endParaRPr lang="en-US" sz="1200" kern="1200" dirty="0" smtClean="0">
              <a:solidFill>
                <a:schemeClr val="tx1"/>
              </a:solidFill>
              <a:effectLst/>
              <a:latin typeface="Nunito Sans" panose="020B0604020202020204" charset="0"/>
              <a:ea typeface="+mn-ea"/>
              <a:cs typeface="+mn-cs"/>
            </a:endParaRPr>
          </a:p>
          <a:p>
            <a:r>
              <a:rPr lang="en-IN" sz="1200" kern="1200" dirty="0" smtClean="0">
                <a:solidFill>
                  <a:schemeClr val="tx1"/>
                </a:solidFill>
                <a:effectLst/>
                <a:latin typeface="Nunito Sans" panose="020B0604020202020204" charset="0"/>
                <a:ea typeface="+mn-ea"/>
                <a:cs typeface="+mn-cs"/>
              </a:rPr>
              <a:t>Object- </a:t>
            </a:r>
            <a:r>
              <a:rPr lang="en-US" sz="1200" dirty="0" smtClean="0">
                <a:solidFill>
                  <a:prstClr val="black"/>
                </a:solidFill>
                <a:latin typeface="Nunito Sans" panose="020B0604020202020204" charset="0"/>
              </a:rPr>
              <a:t>over two third of the applicants of the civil services.</a:t>
            </a:r>
          </a:p>
          <a:p>
            <a:r>
              <a:rPr lang="en-US" sz="1200" kern="1200" dirty="0" smtClean="0">
                <a:solidFill>
                  <a:prstClr val="black"/>
                </a:solidFill>
                <a:effectLst/>
                <a:latin typeface="Nunito Sans" panose="020B0604020202020204" charset="0"/>
                <a:ea typeface="+mn-ea"/>
                <a:cs typeface="+mn-cs"/>
              </a:rPr>
              <a:t>Step</a:t>
            </a:r>
            <a:r>
              <a:rPr lang="en-US" sz="1200" kern="1200" baseline="0" dirty="0" smtClean="0">
                <a:solidFill>
                  <a:prstClr val="black"/>
                </a:solidFill>
                <a:effectLst/>
                <a:latin typeface="Nunito Sans" panose="020B0604020202020204" charset="0"/>
                <a:ea typeface="+mn-ea"/>
                <a:cs typeface="+mn-cs"/>
              </a:rPr>
              <a:t> 2 - </a:t>
            </a:r>
            <a:r>
              <a:rPr lang="en-IN" sz="1200" kern="1200" dirty="0" smtClean="0">
                <a:solidFill>
                  <a:schemeClr val="tx1"/>
                </a:solidFill>
                <a:effectLst/>
                <a:latin typeface="Nunito Sans" panose="020B0604020202020204" charset="0"/>
                <a:ea typeface="+mn-ea"/>
                <a:cs typeface="+mn-cs"/>
              </a:rPr>
              <a:t> Move the object to the subject position.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Nunito Sans" panose="020B0604020202020204" charset="0"/>
              </a:rPr>
              <a:t>over two third of the applicants of the civil services….</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Nunito Sans" panose="020B0604020202020204" charset="0"/>
                <a:ea typeface="+mn-ea"/>
                <a:cs typeface="+mn-cs"/>
              </a:rPr>
              <a:t>Step: 3</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Nunito Sans" panose="020B0604020202020204" charset="0"/>
                <a:ea typeface="+mn-ea"/>
                <a:cs typeface="+mn-cs"/>
              </a:rPr>
              <a:t>Make the verb active. To make a passive verb active</a:t>
            </a:r>
          </a:p>
          <a:p>
            <a:r>
              <a:rPr lang="en-IN" sz="1200" kern="1200" dirty="0" smtClean="0">
                <a:solidFill>
                  <a:schemeClr val="tx1"/>
                </a:solidFill>
                <a:effectLst/>
                <a:latin typeface="Nunito Sans" panose="020B0604020202020204" charset="0"/>
                <a:ea typeface="+mn-ea"/>
                <a:cs typeface="+mn-cs"/>
              </a:rPr>
              <a:t> </a:t>
            </a:r>
            <a:endParaRPr lang="en-US" sz="1200" kern="1200" dirty="0" smtClean="0">
              <a:solidFill>
                <a:schemeClr val="tx1"/>
              </a:solidFill>
              <a:effectLst/>
              <a:latin typeface="Nunito Sans" panose="020B0604020202020204" charset="0"/>
              <a:ea typeface="+mn-ea"/>
              <a:cs typeface="+mn-cs"/>
            </a:endParaRPr>
          </a:p>
          <a:p>
            <a:r>
              <a:rPr lang="en-IN" sz="1200" b="1" kern="1200" dirty="0" smtClean="0">
                <a:solidFill>
                  <a:schemeClr val="tx1"/>
                </a:solidFill>
                <a:effectLst/>
                <a:latin typeface="Nunito Sans" panose="020B0604020202020204" charset="0"/>
                <a:ea typeface="+mn-ea"/>
                <a:cs typeface="+mn-cs"/>
              </a:rPr>
              <a:t>Tenses/ Verb Form – Simple past</a:t>
            </a:r>
            <a:endParaRPr lang="en-US" sz="1200" kern="1200" dirty="0" smtClean="0">
              <a:solidFill>
                <a:schemeClr val="tx1"/>
              </a:solidFill>
              <a:effectLst/>
              <a:latin typeface="Nunito Sans" panose="020B0604020202020204" charset="0"/>
              <a:ea typeface="+mn-ea"/>
              <a:cs typeface="+mn-cs"/>
            </a:endParaRPr>
          </a:p>
          <a:p>
            <a:r>
              <a:rPr lang="en-IN" sz="1200" b="1" kern="1200" dirty="0" smtClean="0">
                <a:solidFill>
                  <a:schemeClr val="tx1"/>
                </a:solidFill>
                <a:effectLst/>
                <a:latin typeface="Nunito Sans" panose="020B0604020202020204" charset="0"/>
                <a:ea typeface="+mn-ea"/>
                <a:cs typeface="+mn-cs"/>
              </a:rPr>
              <a:t>Active Voice – </a:t>
            </a:r>
            <a:r>
              <a:rPr lang="en-IN" sz="1200" b="1" kern="1200" baseline="0" dirty="0" smtClean="0">
                <a:solidFill>
                  <a:schemeClr val="tx1"/>
                </a:solidFill>
                <a:effectLst/>
                <a:latin typeface="Nunito Sans" panose="020B0604020202020204" charset="0"/>
                <a:ea typeface="+mn-ea"/>
                <a:cs typeface="+mn-cs"/>
              </a:rPr>
              <a:t>passed</a:t>
            </a:r>
            <a:endParaRPr lang="en-US" sz="1200" kern="1200" dirty="0" smtClean="0">
              <a:solidFill>
                <a:schemeClr val="tx1"/>
              </a:solidFill>
              <a:effectLst/>
              <a:latin typeface="Nunito Sans" panose="020B0604020202020204" charset="0"/>
              <a:ea typeface="+mn-ea"/>
              <a:cs typeface="+mn-cs"/>
            </a:endParaRPr>
          </a:p>
          <a:p>
            <a:r>
              <a:rPr lang="en-IN" sz="1200" b="1" kern="1200" dirty="0" smtClean="0">
                <a:solidFill>
                  <a:schemeClr val="tx1"/>
                </a:solidFill>
                <a:effectLst/>
                <a:latin typeface="Nunito Sans" panose="020B0604020202020204" charset="0"/>
                <a:ea typeface="+mn-ea"/>
                <a:cs typeface="+mn-cs"/>
              </a:rPr>
              <a:t>Passive Voice – was</a:t>
            </a:r>
            <a:r>
              <a:rPr lang="en-IN" sz="1200" b="1" kern="1200" baseline="0" dirty="0" smtClean="0">
                <a:solidFill>
                  <a:schemeClr val="tx1"/>
                </a:solidFill>
                <a:effectLst/>
                <a:latin typeface="Nunito Sans" panose="020B0604020202020204" charset="0"/>
                <a:ea typeface="+mn-ea"/>
                <a:cs typeface="+mn-cs"/>
              </a:rPr>
              <a:t> </a:t>
            </a:r>
            <a:r>
              <a:rPr lang="en-IN" sz="1200" b="1" kern="1200" dirty="0" smtClean="0">
                <a:solidFill>
                  <a:schemeClr val="tx1"/>
                </a:solidFill>
                <a:effectLst/>
                <a:latin typeface="Nunito Sans" panose="020B0604020202020204" charset="0"/>
                <a:ea typeface="+mn-ea"/>
                <a:cs typeface="+mn-cs"/>
              </a:rPr>
              <a:t>passed</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Nunito Sans" panose="020B0604020202020204" charset="0"/>
                <a:ea typeface="+mn-ea"/>
                <a:cs typeface="+mn-cs"/>
              </a:rPr>
              <a:t>Step 4</a:t>
            </a:r>
            <a:r>
              <a:rPr lang="en-IN" sz="1200" b="1" i="1" kern="1200" dirty="0" smtClean="0">
                <a:solidFill>
                  <a:schemeClr val="tx1"/>
                </a:solidFill>
                <a:effectLst/>
                <a:latin typeface="Nunito Sans" panose="020B0604020202020204" charset="0"/>
                <a:ea typeface="+mn-ea"/>
                <a:cs typeface="+mn-cs"/>
              </a:rPr>
              <a:t>- </a:t>
            </a:r>
            <a:r>
              <a:rPr lang="en-IN" sz="1200" kern="1200" dirty="0" smtClean="0">
                <a:solidFill>
                  <a:schemeClr val="tx1"/>
                </a:solidFill>
                <a:effectLst/>
                <a:latin typeface="Nunito Sans" panose="020B0604020202020204" charset="0"/>
                <a:ea typeface="+mn-ea"/>
                <a:cs typeface="+mn-cs"/>
              </a:rPr>
              <a:t>Relocate the subject to the object position.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Nunito Sans" panose="020B0604020202020204" charset="0"/>
              </a:rPr>
              <a:t>Over two-third of the applicants of the civil services passed the preliminary exam.</a:t>
            </a:r>
            <a:endParaRPr kumimoji="0" lang="en-US" sz="1200" b="0" i="0" u="none" strike="noStrike" kern="1200" cap="none" spc="0" normalizeH="0" baseline="0" noProof="0" dirty="0" smtClean="0">
              <a:ln>
                <a:noFill/>
              </a:ln>
              <a:solidFill>
                <a:prstClr val="black"/>
              </a:solidFill>
              <a:effectLst/>
              <a:uLnTx/>
              <a:uFillTx/>
              <a:latin typeface="Nunito Sans"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Nunito Sans" panose="020B0604020202020204" charset="0"/>
              <a:ea typeface="+mn-ea"/>
              <a:cs typeface="+mn-cs"/>
            </a:endParaRPr>
          </a:p>
          <a:p>
            <a:endParaRPr lang="en-US" sz="1200" kern="1200" dirty="0" smtClean="0">
              <a:solidFill>
                <a:schemeClr val="tx1"/>
              </a:solidFill>
              <a:effectLst/>
              <a:latin typeface="Nunito Sans"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5673026"/>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kern="1200" dirty="0" smtClean="0">
                <a:solidFill>
                  <a:schemeClr val="tx1"/>
                </a:solidFill>
                <a:effectLst/>
                <a:latin typeface="Nunito Sans" panose="020B0604020202020204" charset="0"/>
                <a:ea typeface="+mn-ea"/>
                <a:cs typeface="+mn-cs"/>
              </a:rPr>
              <a:t>Step 1- Identify the subject, verb phrase and object. </a:t>
            </a:r>
            <a:endParaRPr lang="en-US" sz="1200" kern="1200" dirty="0" smtClean="0">
              <a:solidFill>
                <a:schemeClr val="tx1"/>
              </a:solidFill>
              <a:effectLst/>
              <a:latin typeface="Nunito Sans" panose="020B0604020202020204" charset="0"/>
              <a:ea typeface="+mn-ea"/>
              <a:cs typeface="+mn-cs"/>
            </a:endParaRPr>
          </a:p>
          <a:p>
            <a:r>
              <a:rPr lang="en-IN" sz="1200" kern="1200" dirty="0" smtClean="0">
                <a:solidFill>
                  <a:schemeClr val="tx1"/>
                </a:solidFill>
                <a:effectLst/>
                <a:latin typeface="Nunito Sans" panose="020B0604020202020204" charset="0"/>
                <a:ea typeface="+mn-ea"/>
                <a:cs typeface="+mn-cs"/>
              </a:rPr>
              <a:t>Subject- </a:t>
            </a:r>
            <a:r>
              <a:rPr lang="en-US" sz="1200" kern="1200" dirty="0" smtClean="0">
                <a:solidFill>
                  <a:schemeClr val="tx1"/>
                </a:solidFill>
                <a:effectLst/>
                <a:latin typeface="Nunito Sans" panose="020B0604020202020204" charset="0"/>
                <a:ea typeface="+mn-ea"/>
                <a:cs typeface="+mn-cs"/>
              </a:rPr>
              <a:t>I </a:t>
            </a:r>
            <a:endParaRPr lang="en-US" sz="1200" dirty="0" smtClean="0">
              <a:solidFill>
                <a:prstClr val="black"/>
              </a:solidFill>
              <a:latin typeface="Nunito Sans" panose="020B0604020202020204" charset="0"/>
            </a:endParaRPr>
          </a:p>
          <a:p>
            <a:r>
              <a:rPr lang="en-IN" sz="1200" kern="1200" dirty="0" smtClean="0">
                <a:solidFill>
                  <a:schemeClr val="tx1"/>
                </a:solidFill>
                <a:effectLst/>
                <a:latin typeface="Nunito Sans" panose="020B0604020202020204" charset="0"/>
                <a:ea typeface="+mn-ea"/>
                <a:cs typeface="+mn-cs"/>
              </a:rPr>
              <a:t>Verb phrase- have brought</a:t>
            </a:r>
          </a:p>
          <a:p>
            <a:r>
              <a:rPr lang="en-IN" sz="1200" kern="1200" dirty="0" smtClean="0">
                <a:solidFill>
                  <a:schemeClr val="tx1"/>
                </a:solidFill>
                <a:effectLst/>
                <a:latin typeface="Nunito Sans" panose="020B0604020202020204" charset="0"/>
                <a:ea typeface="+mn-ea"/>
                <a:cs typeface="+mn-cs"/>
              </a:rPr>
              <a:t>Object-your book</a:t>
            </a:r>
            <a:endParaRPr lang="en-US" sz="1200" dirty="0" smtClean="0">
              <a:solidFill>
                <a:prstClr val="black"/>
              </a:solidFill>
              <a:latin typeface="Nunito Sans" panose="020B0604020202020204" charset="0"/>
            </a:endParaRPr>
          </a:p>
          <a:p>
            <a:r>
              <a:rPr lang="en-US" sz="1200" kern="1200" dirty="0" smtClean="0">
                <a:solidFill>
                  <a:prstClr val="black"/>
                </a:solidFill>
                <a:effectLst/>
                <a:latin typeface="Nunito Sans" panose="020B0604020202020204" charset="0"/>
                <a:ea typeface="+mn-ea"/>
                <a:cs typeface="+mn-cs"/>
              </a:rPr>
              <a:t>Step</a:t>
            </a:r>
            <a:r>
              <a:rPr lang="en-US" sz="1200" kern="1200" baseline="0" dirty="0" smtClean="0">
                <a:solidFill>
                  <a:prstClr val="black"/>
                </a:solidFill>
                <a:effectLst/>
                <a:latin typeface="Nunito Sans" panose="020B0604020202020204" charset="0"/>
                <a:ea typeface="+mn-ea"/>
                <a:cs typeface="+mn-cs"/>
              </a:rPr>
              <a:t> 2 - </a:t>
            </a:r>
            <a:r>
              <a:rPr lang="en-IN" sz="1200" kern="1200" dirty="0" smtClean="0">
                <a:solidFill>
                  <a:schemeClr val="tx1"/>
                </a:solidFill>
                <a:effectLst/>
                <a:latin typeface="Nunito Sans" panose="020B0604020202020204" charset="0"/>
                <a:ea typeface="+mn-ea"/>
                <a:cs typeface="+mn-cs"/>
              </a:rPr>
              <a:t> Move the object to the subject position.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Nunito Sans" panose="020B0604020202020204" charset="0"/>
              </a:rPr>
              <a:t>Your book……</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Nunito Sans" panose="020B0604020202020204" charset="0"/>
                <a:ea typeface="+mn-ea"/>
                <a:cs typeface="+mn-cs"/>
              </a:rPr>
              <a:t>Step: 3</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Nunito Sans" panose="020B0604020202020204" charset="0"/>
                <a:ea typeface="+mn-ea"/>
                <a:cs typeface="+mn-cs"/>
              </a:rPr>
              <a:t>Make the verb active. To make a passive verb active</a:t>
            </a:r>
          </a:p>
          <a:p>
            <a:r>
              <a:rPr lang="en-IN" sz="1200" kern="1200" dirty="0" smtClean="0">
                <a:solidFill>
                  <a:schemeClr val="tx1"/>
                </a:solidFill>
                <a:effectLst/>
                <a:latin typeface="Nunito Sans" panose="020B0604020202020204" charset="0"/>
                <a:ea typeface="+mn-ea"/>
                <a:cs typeface="+mn-cs"/>
              </a:rPr>
              <a:t> </a:t>
            </a:r>
            <a:endParaRPr lang="en-US" sz="1200" kern="1200" dirty="0" smtClean="0">
              <a:solidFill>
                <a:schemeClr val="tx1"/>
              </a:solidFill>
              <a:effectLst/>
              <a:latin typeface="Nunito Sans" panose="020B0604020202020204" charset="0"/>
              <a:ea typeface="+mn-ea"/>
              <a:cs typeface="+mn-cs"/>
            </a:endParaRPr>
          </a:p>
          <a:p>
            <a:r>
              <a:rPr lang="en-IN" sz="1200" b="1" kern="1200" dirty="0" smtClean="0">
                <a:solidFill>
                  <a:schemeClr val="tx1"/>
                </a:solidFill>
                <a:effectLst/>
                <a:latin typeface="Nunito Sans" panose="020B0604020202020204" charset="0"/>
                <a:ea typeface="+mn-ea"/>
                <a:cs typeface="+mn-cs"/>
              </a:rPr>
              <a:t>Tenses/ Verb Form – Present</a:t>
            </a:r>
            <a:r>
              <a:rPr lang="en-IN" sz="1200" b="1" kern="1200" baseline="0" dirty="0" smtClean="0">
                <a:solidFill>
                  <a:schemeClr val="tx1"/>
                </a:solidFill>
                <a:effectLst/>
                <a:latin typeface="Nunito Sans" panose="020B0604020202020204" charset="0"/>
                <a:ea typeface="+mn-ea"/>
                <a:cs typeface="+mn-cs"/>
              </a:rPr>
              <a:t> Perfect</a:t>
            </a:r>
            <a:endParaRPr lang="en-US" sz="1200" kern="1200" dirty="0" smtClean="0">
              <a:solidFill>
                <a:schemeClr val="tx1"/>
              </a:solidFill>
              <a:effectLst/>
              <a:latin typeface="Nunito Sans" panose="020B0604020202020204" charset="0"/>
              <a:ea typeface="+mn-ea"/>
              <a:cs typeface="+mn-cs"/>
            </a:endParaRPr>
          </a:p>
          <a:p>
            <a:r>
              <a:rPr lang="en-IN" sz="1200" b="1" kern="1200" dirty="0" smtClean="0">
                <a:solidFill>
                  <a:schemeClr val="tx1"/>
                </a:solidFill>
                <a:effectLst/>
                <a:latin typeface="Nunito Sans" panose="020B0604020202020204" charset="0"/>
                <a:ea typeface="+mn-ea"/>
                <a:cs typeface="+mn-cs"/>
              </a:rPr>
              <a:t>Active Voice – </a:t>
            </a:r>
            <a:r>
              <a:rPr lang="en-US" sz="1200" b="1" kern="1200" baseline="0" dirty="0" smtClean="0">
                <a:solidFill>
                  <a:schemeClr val="tx1"/>
                </a:solidFill>
                <a:effectLst/>
                <a:latin typeface="Nunito Sans" panose="020B0604020202020204" charset="0"/>
                <a:ea typeface="+mn-ea"/>
                <a:cs typeface="+mn-cs"/>
              </a:rPr>
              <a:t>Have brought</a:t>
            </a:r>
            <a:endParaRPr lang="en-US" sz="1200" kern="1200" dirty="0" smtClean="0">
              <a:solidFill>
                <a:schemeClr val="tx1"/>
              </a:solidFill>
              <a:effectLst/>
              <a:latin typeface="Nunito Sans" panose="020B0604020202020204" charset="0"/>
              <a:ea typeface="+mn-ea"/>
              <a:cs typeface="+mn-cs"/>
            </a:endParaRPr>
          </a:p>
          <a:p>
            <a:r>
              <a:rPr lang="en-IN" sz="1200" b="1" kern="1200" dirty="0" smtClean="0">
                <a:solidFill>
                  <a:schemeClr val="tx1"/>
                </a:solidFill>
                <a:effectLst/>
                <a:latin typeface="Nunito Sans" panose="020B0604020202020204" charset="0"/>
                <a:ea typeface="+mn-ea"/>
                <a:cs typeface="+mn-cs"/>
              </a:rPr>
              <a:t>Passive Voice – has</a:t>
            </a:r>
            <a:r>
              <a:rPr lang="en-IN" sz="1200" b="1" kern="1200" baseline="0" dirty="0" smtClean="0">
                <a:solidFill>
                  <a:schemeClr val="tx1"/>
                </a:solidFill>
                <a:effectLst/>
                <a:latin typeface="Nunito Sans" panose="020B0604020202020204" charset="0"/>
                <a:ea typeface="+mn-ea"/>
                <a:cs typeface="+mn-cs"/>
              </a:rPr>
              <a:t> been brought</a:t>
            </a:r>
            <a:endParaRPr lang="en-IN" sz="1200" b="1" kern="1200" dirty="0" smtClean="0">
              <a:solidFill>
                <a:schemeClr val="tx1"/>
              </a:solidFill>
              <a:effectLst/>
              <a:latin typeface="Nunito Sans"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Nunito Sans" panose="020B0604020202020204" charset="0"/>
                <a:ea typeface="+mn-ea"/>
                <a:cs typeface="+mn-cs"/>
              </a:rPr>
              <a:t>Step 4</a:t>
            </a:r>
            <a:r>
              <a:rPr lang="en-IN" sz="1200" b="1" i="1" kern="1200" dirty="0" smtClean="0">
                <a:solidFill>
                  <a:schemeClr val="tx1"/>
                </a:solidFill>
                <a:effectLst/>
                <a:latin typeface="Nunito Sans" panose="020B0604020202020204" charset="0"/>
                <a:ea typeface="+mn-ea"/>
                <a:cs typeface="+mn-cs"/>
              </a:rPr>
              <a:t>- </a:t>
            </a:r>
            <a:r>
              <a:rPr lang="en-IN" sz="1200" kern="1200" dirty="0" smtClean="0">
                <a:solidFill>
                  <a:schemeClr val="tx1"/>
                </a:solidFill>
                <a:effectLst/>
                <a:latin typeface="Nunito Sans" panose="020B0604020202020204" charset="0"/>
                <a:ea typeface="+mn-ea"/>
                <a:cs typeface="+mn-cs"/>
              </a:rPr>
              <a:t>Relocate the subject to the object position.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Nunito Sans" panose="020B0604020202020204" charset="0"/>
                <a:ea typeface="+mn-ea"/>
                <a:cs typeface="+mn-cs"/>
              </a:rPr>
              <a:t>Your</a:t>
            </a:r>
            <a:r>
              <a:rPr lang="en-US" sz="1200" kern="1200" baseline="0" dirty="0" smtClean="0">
                <a:solidFill>
                  <a:schemeClr val="tx1"/>
                </a:solidFill>
                <a:effectLst/>
                <a:latin typeface="Nunito Sans" panose="020B0604020202020204" charset="0"/>
                <a:ea typeface="+mn-ea"/>
                <a:cs typeface="+mn-cs"/>
              </a:rPr>
              <a:t> book has been brought by me.</a:t>
            </a:r>
            <a:endParaRPr lang="en-US" sz="1200" kern="1200" dirty="0" smtClean="0">
              <a:solidFill>
                <a:schemeClr val="tx1"/>
              </a:solidFill>
              <a:effectLst/>
              <a:latin typeface="Nunito Sans" panose="020B0604020202020204" charset="0"/>
              <a:ea typeface="+mn-ea"/>
              <a:cs typeface="+mn-cs"/>
            </a:endParaRPr>
          </a:p>
          <a:p>
            <a:endParaRPr lang="en-US" sz="1200" kern="1200" dirty="0" smtClean="0">
              <a:solidFill>
                <a:schemeClr val="tx1"/>
              </a:solidFill>
              <a:effectLst/>
              <a:latin typeface="Nunito Sans"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425442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IN" sz="1200" kern="1200" dirty="0" smtClean="0">
                <a:solidFill>
                  <a:schemeClr val="tx1"/>
                </a:solidFill>
                <a:effectLst/>
                <a:latin typeface="Nunito Sans" panose="020B0604020202020204" charset="0"/>
                <a:ea typeface="+mn-ea"/>
                <a:cs typeface="+mn-cs"/>
              </a:rPr>
              <a:t>Option C</a:t>
            </a:r>
          </a:p>
          <a:p>
            <a:pPr lvl="0"/>
            <a:r>
              <a:rPr lang="en-IN" sz="1200" kern="1200" dirty="0" smtClean="0">
                <a:solidFill>
                  <a:schemeClr val="tx1"/>
                </a:solidFill>
                <a:effectLst/>
                <a:latin typeface="Nunito Sans" panose="020B0604020202020204" charset="0"/>
                <a:ea typeface="+mn-ea"/>
                <a:cs typeface="+mn-cs"/>
              </a:rPr>
              <a:t>Step 1- Identify the subject, verb phrase and object. </a:t>
            </a:r>
            <a:endParaRPr lang="en-US" sz="1200" kern="1200" dirty="0" smtClean="0">
              <a:solidFill>
                <a:schemeClr val="tx1"/>
              </a:solidFill>
              <a:effectLst/>
              <a:latin typeface="Nunito Sans" panose="020B0604020202020204" charset="0"/>
              <a:ea typeface="+mn-ea"/>
              <a:cs typeface="+mn-cs"/>
            </a:endParaRPr>
          </a:p>
          <a:p>
            <a:r>
              <a:rPr lang="en-IN" sz="1200" kern="1200" dirty="0" smtClean="0">
                <a:solidFill>
                  <a:schemeClr val="tx1"/>
                </a:solidFill>
                <a:effectLst/>
                <a:latin typeface="Nunito Sans" panose="020B0604020202020204" charset="0"/>
                <a:ea typeface="+mn-ea"/>
                <a:cs typeface="+mn-cs"/>
              </a:rPr>
              <a:t>Subject- </a:t>
            </a:r>
            <a:r>
              <a:rPr lang="en-US" sz="1200" kern="1200" dirty="0" smtClean="0">
                <a:solidFill>
                  <a:schemeClr val="tx1"/>
                </a:solidFill>
                <a:effectLst/>
                <a:latin typeface="Nunito Sans" panose="020B0604020202020204" charset="0"/>
                <a:ea typeface="+mn-ea"/>
                <a:cs typeface="+mn-cs"/>
              </a:rPr>
              <a:t>The committee</a:t>
            </a:r>
            <a:endParaRPr lang="en-US" sz="1200" dirty="0" smtClean="0">
              <a:solidFill>
                <a:prstClr val="black"/>
              </a:solidFill>
              <a:latin typeface="Nunito Sans" panose="020B0604020202020204" charset="0"/>
            </a:endParaRPr>
          </a:p>
          <a:p>
            <a:r>
              <a:rPr lang="en-IN" sz="1200" kern="1200" dirty="0" smtClean="0">
                <a:solidFill>
                  <a:schemeClr val="tx1"/>
                </a:solidFill>
                <a:effectLst/>
                <a:latin typeface="Nunito Sans" panose="020B0604020202020204" charset="0"/>
                <a:ea typeface="+mn-ea"/>
                <a:cs typeface="+mn-cs"/>
              </a:rPr>
              <a:t>Verb phrase- is</a:t>
            </a:r>
            <a:r>
              <a:rPr lang="en-IN" sz="1200" kern="1200" baseline="0" dirty="0" smtClean="0">
                <a:solidFill>
                  <a:schemeClr val="tx1"/>
                </a:solidFill>
                <a:effectLst/>
                <a:latin typeface="Nunito Sans" panose="020B0604020202020204" charset="0"/>
                <a:ea typeface="+mn-ea"/>
                <a:cs typeface="+mn-cs"/>
              </a:rPr>
              <a:t> considering </a:t>
            </a:r>
          </a:p>
          <a:p>
            <a:r>
              <a:rPr lang="en-IN" sz="1200" kern="1200" dirty="0" smtClean="0">
                <a:solidFill>
                  <a:schemeClr val="tx1"/>
                </a:solidFill>
                <a:effectLst/>
                <a:latin typeface="Nunito Sans" panose="020B0604020202020204" charset="0"/>
                <a:ea typeface="+mn-ea"/>
                <a:cs typeface="+mn-cs"/>
              </a:rPr>
              <a:t>Object- Action on the bill</a:t>
            </a:r>
          </a:p>
          <a:p>
            <a:r>
              <a:rPr lang="en-US" sz="1200" kern="1200" dirty="0" smtClean="0">
                <a:solidFill>
                  <a:prstClr val="black"/>
                </a:solidFill>
                <a:effectLst/>
                <a:latin typeface="Nunito Sans" panose="020B0604020202020204" charset="0"/>
                <a:ea typeface="+mn-ea"/>
                <a:cs typeface="+mn-cs"/>
              </a:rPr>
              <a:t>Step</a:t>
            </a:r>
            <a:r>
              <a:rPr lang="en-US" sz="1200" kern="1200" baseline="0" dirty="0" smtClean="0">
                <a:solidFill>
                  <a:prstClr val="black"/>
                </a:solidFill>
                <a:effectLst/>
                <a:latin typeface="Nunito Sans" panose="020B0604020202020204" charset="0"/>
                <a:ea typeface="+mn-ea"/>
                <a:cs typeface="+mn-cs"/>
              </a:rPr>
              <a:t> 2 - </a:t>
            </a:r>
            <a:r>
              <a:rPr lang="en-IN" sz="1200" kern="1200" dirty="0" smtClean="0">
                <a:solidFill>
                  <a:schemeClr val="tx1"/>
                </a:solidFill>
                <a:effectLst/>
                <a:latin typeface="Nunito Sans" panose="020B0604020202020204" charset="0"/>
                <a:ea typeface="+mn-ea"/>
                <a:cs typeface="+mn-cs"/>
              </a:rPr>
              <a:t> Move the object to the subject position.</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Nunito Sans" panose="020B0604020202020204" charset="0"/>
              </a:rPr>
              <a:t>Action on the bill……</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Nunito Sans" panose="020B0604020202020204" charset="0"/>
                <a:ea typeface="+mn-ea"/>
                <a:cs typeface="+mn-cs"/>
              </a:rPr>
              <a:t>Step: 3</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200" kern="1200" dirty="0" smtClean="0">
                <a:solidFill>
                  <a:schemeClr val="tx1"/>
                </a:solidFill>
                <a:effectLst/>
                <a:latin typeface="Nunito Sans" panose="020B0604020202020204" charset="0"/>
                <a:ea typeface="+mn-ea"/>
                <a:cs typeface="+mn-cs"/>
              </a:rPr>
              <a:t>Make the verb active. To make a passive verb active</a:t>
            </a:r>
          </a:p>
          <a:p>
            <a:r>
              <a:rPr lang="en-IN" sz="1200" kern="1200" dirty="0" smtClean="0">
                <a:solidFill>
                  <a:schemeClr val="tx1"/>
                </a:solidFill>
                <a:effectLst/>
                <a:latin typeface="Nunito Sans" panose="020B0604020202020204" charset="0"/>
                <a:ea typeface="+mn-ea"/>
                <a:cs typeface="+mn-cs"/>
              </a:rPr>
              <a:t> </a:t>
            </a:r>
            <a:endParaRPr lang="en-US" sz="1200" kern="1200" dirty="0" smtClean="0">
              <a:solidFill>
                <a:schemeClr val="tx1"/>
              </a:solidFill>
              <a:effectLst/>
              <a:latin typeface="Nunito Sans" panose="020B0604020202020204" charset="0"/>
              <a:ea typeface="+mn-ea"/>
              <a:cs typeface="+mn-cs"/>
            </a:endParaRPr>
          </a:p>
          <a:p>
            <a:r>
              <a:rPr lang="en-IN" sz="1200" b="1" kern="1200" dirty="0" smtClean="0">
                <a:solidFill>
                  <a:schemeClr val="tx1"/>
                </a:solidFill>
                <a:effectLst/>
                <a:latin typeface="Nunito Sans" panose="020B0604020202020204" charset="0"/>
                <a:ea typeface="+mn-ea"/>
                <a:cs typeface="+mn-cs"/>
              </a:rPr>
              <a:t>Tenses/ Verb Form – Present</a:t>
            </a:r>
            <a:r>
              <a:rPr lang="en-IN" sz="1200" b="1" kern="1200" baseline="0" dirty="0" smtClean="0">
                <a:solidFill>
                  <a:schemeClr val="tx1"/>
                </a:solidFill>
                <a:effectLst/>
                <a:latin typeface="Nunito Sans" panose="020B0604020202020204" charset="0"/>
                <a:ea typeface="+mn-ea"/>
                <a:cs typeface="+mn-cs"/>
              </a:rPr>
              <a:t> </a:t>
            </a:r>
            <a:r>
              <a:rPr lang="en-US" sz="1200" b="1" kern="1200" baseline="0" dirty="0" smtClean="0">
                <a:solidFill>
                  <a:schemeClr val="tx1"/>
                </a:solidFill>
                <a:effectLst/>
                <a:latin typeface="Nunito Sans" panose="020B0604020202020204" charset="0"/>
                <a:ea typeface="+mn-ea"/>
                <a:cs typeface="+mn-cs"/>
              </a:rPr>
              <a:t>continuous tense</a:t>
            </a:r>
            <a:endParaRPr lang="en-US" sz="1200" kern="1200" dirty="0" smtClean="0">
              <a:solidFill>
                <a:schemeClr val="tx1"/>
              </a:solidFill>
              <a:effectLst/>
              <a:latin typeface="Nunito Sans" panose="020B0604020202020204" charset="0"/>
              <a:ea typeface="+mn-ea"/>
              <a:cs typeface="+mn-cs"/>
            </a:endParaRPr>
          </a:p>
          <a:p>
            <a:r>
              <a:rPr lang="en-IN" sz="1200" b="1" kern="1200" dirty="0" smtClean="0">
                <a:solidFill>
                  <a:schemeClr val="tx1"/>
                </a:solidFill>
                <a:effectLst/>
                <a:latin typeface="Nunito Sans" panose="020B0604020202020204" charset="0"/>
                <a:ea typeface="+mn-ea"/>
                <a:cs typeface="+mn-cs"/>
              </a:rPr>
              <a:t>Active Voice –is</a:t>
            </a:r>
            <a:r>
              <a:rPr lang="en-IN" sz="1200" b="1" kern="1200" baseline="0" dirty="0" smtClean="0">
                <a:solidFill>
                  <a:schemeClr val="tx1"/>
                </a:solidFill>
                <a:effectLst/>
                <a:latin typeface="Nunito Sans" panose="020B0604020202020204" charset="0"/>
                <a:ea typeface="+mn-ea"/>
                <a:cs typeface="+mn-cs"/>
              </a:rPr>
              <a:t> considering</a:t>
            </a:r>
          </a:p>
          <a:p>
            <a:r>
              <a:rPr lang="en-IN" sz="1200" b="1" kern="1200" dirty="0" smtClean="0">
                <a:solidFill>
                  <a:schemeClr val="tx1"/>
                </a:solidFill>
                <a:effectLst/>
                <a:latin typeface="Nunito Sans" panose="020B0604020202020204" charset="0"/>
                <a:ea typeface="+mn-ea"/>
                <a:cs typeface="+mn-cs"/>
              </a:rPr>
              <a:t>Passive Voice –is</a:t>
            </a:r>
            <a:r>
              <a:rPr lang="en-IN" sz="1200" b="1" kern="1200" baseline="0" dirty="0" smtClean="0">
                <a:solidFill>
                  <a:schemeClr val="tx1"/>
                </a:solidFill>
                <a:effectLst/>
                <a:latin typeface="Nunito Sans" panose="020B0604020202020204" charset="0"/>
                <a:ea typeface="+mn-ea"/>
                <a:cs typeface="+mn-cs"/>
              </a:rPr>
              <a:t> being considering</a:t>
            </a:r>
          </a:p>
          <a:p>
            <a:r>
              <a:rPr lang="en-IN" sz="1200" kern="1200" dirty="0" smtClean="0">
                <a:solidFill>
                  <a:schemeClr val="tx1"/>
                </a:solidFill>
                <a:effectLst/>
                <a:latin typeface="Nunito Sans" panose="020B0604020202020204" charset="0"/>
                <a:ea typeface="+mn-ea"/>
                <a:cs typeface="+mn-cs"/>
              </a:rPr>
              <a:t>Step 4</a:t>
            </a:r>
            <a:r>
              <a:rPr lang="en-IN" sz="1200" b="1" i="1" kern="1200" dirty="0" smtClean="0">
                <a:solidFill>
                  <a:schemeClr val="tx1"/>
                </a:solidFill>
                <a:effectLst/>
                <a:latin typeface="Nunito Sans" panose="020B0604020202020204" charset="0"/>
                <a:ea typeface="+mn-ea"/>
                <a:cs typeface="+mn-cs"/>
              </a:rPr>
              <a:t>- </a:t>
            </a:r>
            <a:r>
              <a:rPr lang="en-IN" sz="1200" kern="1200" dirty="0" smtClean="0">
                <a:solidFill>
                  <a:schemeClr val="tx1"/>
                </a:solidFill>
                <a:effectLst/>
                <a:latin typeface="Nunito Sans" panose="020B0604020202020204" charset="0"/>
                <a:ea typeface="+mn-ea"/>
                <a:cs typeface="+mn-cs"/>
              </a:rPr>
              <a:t>Relocate the subject to the object position.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Nunito Sans" panose="00000500000000000000" pitchFamily="2" charset="0"/>
              </a:rPr>
              <a:t>Action on the bill is being considered by the committee.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Nunito Sans" panose="020B060402020202020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126382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prstClr val="black"/>
                </a:solidFill>
                <a:latin typeface="Nunito Sans" panose="00000500000000000000" pitchFamily="2" charset="0"/>
              </a:rPr>
              <a:t>Option A</a:t>
            </a:r>
          </a:p>
          <a:p>
            <a:pPr fontAlgn="base"/>
            <a:r>
              <a:rPr lang="en-US" sz="1200" b="0" i="0" kern="1200" dirty="0" smtClean="0">
                <a:solidFill>
                  <a:schemeClr val="tx1"/>
                </a:solidFill>
                <a:effectLst/>
                <a:latin typeface="Nunito Sans" panose="020B0604020202020204" charset="0"/>
                <a:ea typeface="+mn-ea"/>
                <a:cs typeface="+mn-cs"/>
              </a:rPr>
              <a:t>The given sentence is in direct speech and is an assertive statement.</a:t>
            </a:r>
          </a:p>
          <a:p>
            <a:pPr fontAlgn="base"/>
            <a:r>
              <a:rPr lang="en-US" sz="1200" b="0" i="0" kern="1200" dirty="0" smtClean="0">
                <a:solidFill>
                  <a:schemeClr val="tx1"/>
                </a:solidFill>
                <a:effectLst/>
                <a:latin typeface="Nunito Sans" panose="020B0604020202020204" charset="0"/>
                <a:ea typeface="+mn-ea"/>
                <a:cs typeface="+mn-cs"/>
              </a:rPr>
              <a:t>Here the reporting verb is in Present tense. In</a:t>
            </a:r>
            <a:r>
              <a:rPr lang="en-US" sz="1200" b="0" i="0" kern="1200" baseline="0" dirty="0" smtClean="0">
                <a:solidFill>
                  <a:schemeClr val="tx1"/>
                </a:solidFill>
                <a:effectLst/>
                <a:latin typeface="Nunito Sans" panose="020B0604020202020204" charset="0"/>
                <a:ea typeface="+mn-ea"/>
                <a:cs typeface="+mn-cs"/>
              </a:rPr>
              <a:t> indirect speech present tense convert it into past tense.,” “ to be removed and replaced with that.</a:t>
            </a:r>
            <a:endParaRPr lang="en-US" sz="1200" b="0" i="0" kern="1200" dirty="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294387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Nunito Sans" panose="020B0604020202020204" charset="0"/>
                <a:ea typeface="+mn-ea"/>
                <a:cs typeface="+mn-cs"/>
              </a:rPr>
              <a:t>Answer:</a:t>
            </a:r>
            <a:r>
              <a:rPr lang="en-US" sz="1200" b="1" i="0" kern="1200" baseline="0" dirty="0" smtClean="0">
                <a:solidFill>
                  <a:schemeClr val="tx1"/>
                </a:solidFill>
                <a:effectLst/>
                <a:latin typeface="Nunito Sans" panose="020B0604020202020204" charset="0"/>
                <a:ea typeface="+mn-ea"/>
                <a:cs typeface="+mn-cs"/>
              </a:rPr>
              <a:t> </a:t>
            </a:r>
            <a:r>
              <a:rPr lang="en-US" sz="1200" b="1" i="0" kern="1200" dirty="0" smtClean="0">
                <a:solidFill>
                  <a:schemeClr val="tx1"/>
                </a:solidFill>
                <a:effectLst/>
                <a:latin typeface="Nunito Sans" panose="020B0604020202020204" charset="0"/>
                <a:ea typeface="+mn-ea"/>
                <a:cs typeface="+mn-cs"/>
              </a:rPr>
              <a:t>Option B </a:t>
            </a:r>
          </a:p>
          <a:p>
            <a:r>
              <a:rPr lang="en-US" sz="1200" b="0" i="0" kern="1200" dirty="0" smtClean="0">
                <a:solidFill>
                  <a:schemeClr val="tx1"/>
                </a:solidFill>
                <a:effectLst/>
                <a:latin typeface="Nunito Sans" panose="020B0604020202020204" charset="0"/>
                <a:ea typeface="+mn-ea"/>
                <a:cs typeface="+mn-cs"/>
              </a:rPr>
              <a:t>Here the reporting verb is in Present</a:t>
            </a:r>
            <a:r>
              <a:rPr lang="en-US" sz="1200" b="0" i="0" kern="1200" baseline="0" dirty="0" smtClean="0">
                <a:solidFill>
                  <a:schemeClr val="tx1"/>
                </a:solidFill>
                <a:effectLst/>
                <a:latin typeface="Nunito Sans" panose="020B0604020202020204" charset="0"/>
                <a:ea typeface="+mn-ea"/>
                <a:cs typeface="+mn-cs"/>
              </a:rPr>
              <a:t> continuous</a:t>
            </a:r>
            <a:r>
              <a:rPr lang="en-US" sz="1200" b="0" i="0" kern="1200" dirty="0" smtClean="0">
                <a:solidFill>
                  <a:schemeClr val="tx1"/>
                </a:solidFill>
                <a:effectLst/>
                <a:latin typeface="Nunito Sans" panose="020B0604020202020204" charset="0"/>
                <a:ea typeface="+mn-ea"/>
                <a:cs typeface="+mn-cs"/>
              </a:rPr>
              <a:t> tense. The indirect speech will also be in Past continuous tense as the direct speech. Pronoun ‘I’ will be replaced by ‘she’ and ‘tomorrow’ will be replaced by ‘the</a:t>
            </a:r>
            <a:r>
              <a:rPr lang="en-US" sz="1200" b="0" i="0" kern="1200" baseline="0" dirty="0" smtClean="0">
                <a:solidFill>
                  <a:schemeClr val="tx1"/>
                </a:solidFill>
                <a:effectLst/>
                <a:latin typeface="Nunito Sans" panose="020B0604020202020204" charset="0"/>
                <a:ea typeface="+mn-ea"/>
                <a:cs typeface="+mn-cs"/>
              </a:rPr>
              <a:t> next day</a:t>
            </a:r>
            <a:r>
              <a:rPr lang="en-US" sz="1200" b="0" i="0" kern="1200" dirty="0" smtClean="0">
                <a:solidFill>
                  <a:schemeClr val="tx1"/>
                </a:solidFill>
                <a:effectLst/>
                <a:latin typeface="Nunito Sans" panose="020B0604020202020204" charset="0"/>
                <a:ea typeface="+mn-ea"/>
                <a:cs typeface="+mn-cs"/>
              </a:rPr>
              <a:t>’ in the indirect form. Hence, the correct answer is option B.</a:t>
            </a:r>
            <a:endParaRPr lang="en-US" b="1" dirty="0">
              <a:latin typeface="Nunito Sans" panose="020B060402020202020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327107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Nunito Sans" panose="020B0604020202020204" charset="0"/>
                <a:ea typeface="+mn-ea"/>
                <a:cs typeface="+mn-cs"/>
              </a:rPr>
              <a:t>Answer:</a:t>
            </a:r>
            <a:r>
              <a:rPr lang="en-US" sz="1200" b="1" i="0" kern="1200" baseline="0" dirty="0" smtClean="0">
                <a:solidFill>
                  <a:schemeClr val="tx1"/>
                </a:solidFill>
                <a:effectLst/>
                <a:latin typeface="Nunito Sans" panose="020B0604020202020204" charset="0"/>
                <a:ea typeface="+mn-ea"/>
                <a:cs typeface="+mn-cs"/>
              </a:rPr>
              <a:t> </a:t>
            </a:r>
            <a:r>
              <a:rPr lang="en-US" sz="1200" b="1" i="0" kern="1200" dirty="0" smtClean="0">
                <a:solidFill>
                  <a:schemeClr val="tx1"/>
                </a:solidFill>
                <a:effectLst/>
                <a:latin typeface="Nunito Sans" panose="020B0604020202020204" charset="0"/>
                <a:ea typeface="+mn-ea"/>
                <a:cs typeface="+mn-cs"/>
              </a:rPr>
              <a:t>Option C</a:t>
            </a:r>
          </a:p>
          <a:p>
            <a:r>
              <a:rPr lang="en-US" sz="1200" b="0" i="0" kern="1200" dirty="0" smtClean="0">
                <a:solidFill>
                  <a:schemeClr val="tx1"/>
                </a:solidFill>
                <a:effectLst/>
                <a:latin typeface="Nunito Sans" panose="020B0604020202020204" charset="0"/>
                <a:ea typeface="+mn-ea"/>
                <a:cs typeface="+mn-cs"/>
              </a:rPr>
              <a:t>Here the reporting verb is in Past tense. The indirect speech will also be in Past Perfect tense as the direct speech. Pronoun ‘I’ will be replaced by ‘he’ and ‘yesterday’ will be replaced by ‘before’ in the indirect form. Hence, the correct answer is option C.</a:t>
            </a:r>
            <a:endParaRPr lang="en-US" b="1" dirty="0">
              <a:latin typeface="Nunito Sans" panose="020B060402020202020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095498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Nunito Sans" panose="020B0604020202020204" charset="0"/>
                <a:ea typeface="+mn-ea"/>
                <a:cs typeface="+mn-cs"/>
              </a:rPr>
              <a:t>Answer:</a:t>
            </a:r>
            <a:r>
              <a:rPr lang="en-US" sz="1200" b="1" i="0" kern="1200" baseline="0" dirty="0" smtClean="0">
                <a:solidFill>
                  <a:schemeClr val="tx1"/>
                </a:solidFill>
                <a:effectLst/>
                <a:latin typeface="Nunito Sans" panose="020B0604020202020204" charset="0"/>
                <a:ea typeface="+mn-ea"/>
                <a:cs typeface="+mn-cs"/>
              </a:rPr>
              <a:t> </a:t>
            </a:r>
            <a:r>
              <a:rPr lang="en-US" sz="1200" b="1" i="0" kern="1200" dirty="0" smtClean="0">
                <a:solidFill>
                  <a:schemeClr val="tx1"/>
                </a:solidFill>
                <a:effectLst/>
                <a:latin typeface="Nunito Sans" panose="020B0604020202020204" charset="0"/>
                <a:ea typeface="+mn-ea"/>
                <a:cs typeface="+mn-cs"/>
              </a:rPr>
              <a:t>Option D</a:t>
            </a:r>
          </a:p>
          <a:p>
            <a:r>
              <a:rPr lang="en-US" sz="1200" b="0" i="0" kern="1200" dirty="0" smtClean="0">
                <a:solidFill>
                  <a:schemeClr val="tx1"/>
                </a:solidFill>
                <a:effectLst/>
                <a:latin typeface="Nunito Sans" panose="020B0604020202020204" charset="0"/>
                <a:ea typeface="+mn-ea"/>
                <a:cs typeface="+mn-cs"/>
              </a:rPr>
              <a:t>Here the reporting verb is in Present</a:t>
            </a:r>
            <a:r>
              <a:rPr lang="en-US" sz="1200" b="0" i="0" kern="1200" baseline="0" dirty="0" smtClean="0">
                <a:solidFill>
                  <a:schemeClr val="tx1"/>
                </a:solidFill>
                <a:effectLst/>
                <a:latin typeface="Nunito Sans" panose="020B0604020202020204" charset="0"/>
                <a:ea typeface="+mn-ea"/>
                <a:cs typeface="+mn-cs"/>
              </a:rPr>
              <a:t> perfect continuous </a:t>
            </a:r>
            <a:r>
              <a:rPr lang="en-US" sz="1200" b="0" i="0" kern="1200" dirty="0" smtClean="0">
                <a:solidFill>
                  <a:schemeClr val="tx1"/>
                </a:solidFill>
                <a:effectLst/>
                <a:latin typeface="Nunito Sans" panose="020B0604020202020204" charset="0"/>
                <a:ea typeface="+mn-ea"/>
                <a:cs typeface="+mn-cs"/>
              </a:rPr>
              <a:t>tense. The indirect speech will be in Past Perfect continuous tense.</a:t>
            </a:r>
            <a:r>
              <a:rPr lang="en-US" sz="1200" b="0" i="0" kern="1200" baseline="0" dirty="0" smtClean="0">
                <a:solidFill>
                  <a:schemeClr val="tx1"/>
                </a:solidFill>
                <a:effectLst/>
                <a:latin typeface="Nunito Sans" panose="020B0604020202020204" charset="0"/>
                <a:ea typeface="+mn-ea"/>
                <a:cs typeface="+mn-cs"/>
              </a:rPr>
              <a:t> </a:t>
            </a:r>
            <a:r>
              <a:rPr lang="en-US" sz="1200" b="0" i="0" kern="1200" dirty="0" smtClean="0">
                <a:solidFill>
                  <a:schemeClr val="tx1"/>
                </a:solidFill>
                <a:effectLst/>
                <a:latin typeface="Nunito Sans" panose="020B0604020202020204" charset="0"/>
                <a:ea typeface="+mn-ea"/>
                <a:cs typeface="+mn-cs"/>
              </a:rPr>
              <a:t>Pronoun ‘We’ will be replaced by ‘they’. Hence, the correct answer is option D.</a:t>
            </a:r>
            <a:endParaRPr lang="en-US" b="1" dirty="0">
              <a:latin typeface="Nunito Sans" panose="020B060402020202020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6677776"/>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the given reporting verb is in Past tense. The Simple Past tense in the reported speech will be changed to Past Perfect tense in Indirect form. Also, the pronoun ‘you’ will be replaced by ‘I’, ‘me’ by ‘him’ and ‘my’ by ‘his’ in the indirect form. Hence, the correct answer is option B.</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263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Cloze Passage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456153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Here, the given reporting verb is in Past continuous tense. The  Past </a:t>
            </a:r>
            <a:r>
              <a:rPr lang="en-US" sz="1200" b="0" i="0" kern="1200" dirty="0" err="1" smtClean="0">
                <a:solidFill>
                  <a:schemeClr val="tx1"/>
                </a:solidFill>
                <a:effectLst/>
                <a:latin typeface="+mn-lt"/>
                <a:ea typeface="+mn-ea"/>
                <a:cs typeface="+mn-cs"/>
              </a:rPr>
              <a:t>ontinuous</a:t>
            </a:r>
            <a:r>
              <a:rPr lang="en-US" sz="1200" b="0" i="0" kern="1200" dirty="0" smtClean="0">
                <a:solidFill>
                  <a:schemeClr val="tx1"/>
                </a:solidFill>
                <a:effectLst/>
                <a:latin typeface="+mn-lt"/>
                <a:ea typeface="+mn-ea"/>
                <a:cs typeface="+mn-cs"/>
              </a:rPr>
              <a:t> tense in the reported speech will be changed to Past Perfect continuous tense in Indirect form. Also, the pronoun ‘I’ will be replaced by ‘he’, in</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the indirect form. Hence, the correct answer is option C.</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665662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t>111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Option C:</a:t>
            </a:r>
          </a:p>
          <a:p>
            <a:r>
              <a:rPr lang="en-US" sz="1200" dirty="0" smtClean="0">
                <a:solidFill>
                  <a:prstClr val="black"/>
                </a:solidFill>
                <a:latin typeface="Nunito Sans" panose="00000500000000000000" pitchFamily="2" charset="0"/>
              </a:rPr>
              <a:t>Refer</a:t>
            </a:r>
            <a:r>
              <a:rPr lang="en-US" sz="1200" baseline="0" dirty="0" smtClean="0">
                <a:solidFill>
                  <a:prstClr val="black"/>
                </a:solidFill>
                <a:latin typeface="Nunito Sans" panose="00000500000000000000" pitchFamily="2" charset="0"/>
              </a:rPr>
              <a:t> line “</a:t>
            </a:r>
            <a:r>
              <a:rPr lang="en-US" sz="1200" dirty="0" smtClean="0">
                <a:solidFill>
                  <a:prstClr val="black"/>
                </a:solidFill>
                <a:latin typeface="Nunito Sans" panose="00000500000000000000" pitchFamily="2" charset="0"/>
              </a:rPr>
              <a:t>This expands the </a:t>
            </a:r>
            <a:r>
              <a:rPr lang="en-US" sz="1200" dirty="0" err="1" smtClean="0">
                <a:solidFill>
                  <a:prstClr val="black"/>
                </a:solidFill>
                <a:latin typeface="Nunito Sans" panose="00000500000000000000" pitchFamily="2" charset="0"/>
              </a:rPr>
              <a:t>organisation's</a:t>
            </a:r>
            <a:r>
              <a:rPr lang="en-US" sz="1200" dirty="0" smtClean="0">
                <a:solidFill>
                  <a:prstClr val="black"/>
                </a:solidFill>
                <a:latin typeface="Nunito Sans" panose="00000500000000000000" pitchFamily="2" charset="0"/>
              </a:rPr>
              <a:t> skills base, helps to build strong teams and can form part of a well-planned succession planning strategy”</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49943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Cloze Passage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1322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Cloze Passage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85779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Cloze Passage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688172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Cloze Passage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65508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Cloze Passage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4318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Cloze Passage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77423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Cloze Passage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7632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Title + Bullets</a:t>
            </a:r>
          </a:p>
          <a:p>
            <a:r>
              <a:rPr lang="en-US" dirty="0"/>
              <a:t>No more than 4 points. Please use another similar slide incase you have more points.</a:t>
            </a: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extLst>
      <p:ext uri="{BB962C8B-B14F-4D97-AF65-F5344CB8AC3E}">
        <p14:creationId xmlns:p14="http://schemas.microsoft.com/office/powerpoint/2010/main" val="7589051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Cloze Passage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83759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prstClr val="black"/>
                </a:solidFill>
                <a:latin typeface="Nunito Sans" panose="00000500000000000000" pitchFamily="2" charset="0"/>
              </a:rPr>
              <a:t>Option</a:t>
            </a:r>
            <a:r>
              <a:rPr lang="en-US" sz="1200" baseline="0" dirty="0" smtClean="0">
                <a:solidFill>
                  <a:prstClr val="black"/>
                </a:solidFill>
                <a:latin typeface="Nunito Sans" panose="00000500000000000000" pitchFamily="2" charset="0"/>
              </a:rPr>
              <a:t> A</a:t>
            </a:r>
          </a:p>
          <a:p>
            <a:r>
              <a:rPr lang="en-US" sz="1200" baseline="0" dirty="0" err="1" smtClean="0">
                <a:solidFill>
                  <a:prstClr val="black"/>
                </a:solidFill>
                <a:latin typeface="Nunito Sans" panose="00000500000000000000" pitchFamily="2" charset="0"/>
              </a:rPr>
              <a:t>Referntial</a:t>
            </a:r>
            <a:r>
              <a:rPr lang="en-US" sz="1200" baseline="0" dirty="0" smtClean="0">
                <a:solidFill>
                  <a:prstClr val="black"/>
                </a:solidFill>
                <a:latin typeface="Nunito Sans" panose="00000500000000000000" pitchFamily="2" charset="0"/>
              </a:rPr>
              <a:t> question:</a:t>
            </a:r>
          </a:p>
          <a:p>
            <a:r>
              <a:rPr lang="en-US" sz="1200" baseline="0" dirty="0" smtClean="0">
                <a:solidFill>
                  <a:prstClr val="black"/>
                </a:solidFill>
                <a:latin typeface="Nunito Sans" panose="00000500000000000000" pitchFamily="2" charset="0"/>
              </a:rPr>
              <a:t>Refer </a:t>
            </a:r>
            <a:r>
              <a:rPr lang="en-US" sz="1200" baseline="0" dirty="0" err="1" smtClean="0">
                <a:solidFill>
                  <a:prstClr val="black"/>
                </a:solidFill>
                <a:latin typeface="Nunito Sans" panose="00000500000000000000" pitchFamily="2" charset="0"/>
              </a:rPr>
              <a:t>Paragrapgh</a:t>
            </a:r>
            <a:r>
              <a:rPr lang="en-US" sz="1200" baseline="0" dirty="0" smtClean="0">
                <a:solidFill>
                  <a:prstClr val="black"/>
                </a:solidFill>
                <a:latin typeface="Nunito Sans" panose="00000500000000000000" pitchFamily="2" charset="0"/>
              </a:rPr>
              <a:t> 5 line no 1 to 3</a:t>
            </a:r>
          </a:p>
          <a:p>
            <a:r>
              <a:rPr lang="en-US" sz="1200" dirty="0" smtClean="0">
                <a:solidFill>
                  <a:prstClr val="black"/>
                </a:solidFill>
                <a:latin typeface="Nunito Sans" panose="00000500000000000000" pitchFamily="2" charset="0"/>
              </a:rPr>
              <a:t> “they discovered a new ultramarine blue plant that not only flowers throughout the year but also changes </a:t>
            </a:r>
            <a:r>
              <a:rPr lang="en-US" sz="1200" dirty="0" err="1" smtClean="0">
                <a:solidFill>
                  <a:prstClr val="black"/>
                </a:solidFill>
                <a:latin typeface="Nunito Sans" panose="00000500000000000000" pitchFamily="2" charset="0"/>
              </a:rPr>
              <a:t>colour</a:t>
            </a:r>
            <a:r>
              <a:rPr lang="en-US" sz="1200" dirty="0" smtClean="0">
                <a:solidFill>
                  <a:prstClr val="black"/>
                </a:solidFill>
                <a:latin typeface="Nunito Sans" panose="00000500000000000000" pitchFamily="2" charset="0"/>
              </a:rPr>
              <a:t> according to the air temperature”</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53398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Cloze Passage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5093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prstClr val="black"/>
                </a:solidFill>
                <a:latin typeface="Nunito Sans" panose="00000500000000000000" pitchFamily="2" charset="0"/>
              </a:rPr>
              <a:t>Option A</a:t>
            </a:r>
          </a:p>
          <a:p>
            <a:r>
              <a:rPr lang="en-US" sz="1200" dirty="0" smtClean="0">
                <a:solidFill>
                  <a:prstClr val="black"/>
                </a:solidFill>
                <a:latin typeface="Nunito Sans" panose="00000500000000000000" pitchFamily="2" charset="0"/>
              </a:rPr>
              <a:t>Refer Paragraph</a:t>
            </a:r>
            <a:r>
              <a:rPr lang="en-US" sz="1200" baseline="0" dirty="0" smtClean="0">
                <a:solidFill>
                  <a:prstClr val="black"/>
                </a:solidFill>
                <a:latin typeface="Nunito Sans" panose="00000500000000000000" pitchFamily="2" charset="0"/>
              </a:rPr>
              <a:t> 1 </a:t>
            </a:r>
            <a:r>
              <a:rPr lang="en-US" sz="1200" dirty="0" smtClean="0">
                <a:solidFill>
                  <a:prstClr val="black"/>
                </a:solidFill>
                <a:latin typeface="Nunito Sans" panose="00000500000000000000" pitchFamily="2" charset="0"/>
              </a:rPr>
              <a:t>line no.3 to 5 Spectacular... awesome ... majestic ... breathtaking ... stunning ... magnificent</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21337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Cloze Passage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23738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prstClr val="black"/>
                </a:solidFill>
                <a:latin typeface="Nunito Sans" panose="00000500000000000000" pitchFamily="2" charset="0"/>
              </a:rPr>
              <a:t>Option A</a:t>
            </a:r>
          </a:p>
          <a:p>
            <a:r>
              <a:rPr lang="en-US" sz="1200" dirty="0" smtClean="0">
                <a:solidFill>
                  <a:prstClr val="black"/>
                </a:solidFill>
                <a:latin typeface="Nunito Sans" panose="00000500000000000000" pitchFamily="2" charset="0"/>
              </a:rPr>
              <a:t>Refer 4</a:t>
            </a:r>
            <a:r>
              <a:rPr lang="en-US" sz="1200" baseline="30000" dirty="0" smtClean="0">
                <a:solidFill>
                  <a:prstClr val="black"/>
                </a:solidFill>
                <a:latin typeface="Nunito Sans" panose="00000500000000000000" pitchFamily="2" charset="0"/>
              </a:rPr>
              <a:t>th</a:t>
            </a:r>
            <a:r>
              <a:rPr lang="en-US" sz="1200" dirty="0" smtClean="0">
                <a:solidFill>
                  <a:prstClr val="black"/>
                </a:solidFill>
                <a:latin typeface="Nunito Sans" panose="00000500000000000000" pitchFamily="2" charset="0"/>
              </a:rPr>
              <a:t> paragraph</a:t>
            </a:r>
            <a:r>
              <a:rPr lang="en-US" sz="1200" baseline="0" dirty="0" smtClean="0">
                <a:solidFill>
                  <a:prstClr val="black"/>
                </a:solidFill>
                <a:latin typeface="Nunito Sans" panose="00000500000000000000" pitchFamily="2" charset="0"/>
              </a:rPr>
              <a:t> line no. 3 and 4  =&gt;” </a:t>
            </a:r>
            <a:r>
              <a:rPr lang="en-US" sz="1200" dirty="0" smtClean="0">
                <a:solidFill>
                  <a:prstClr val="black"/>
                </a:solidFill>
                <a:latin typeface="Nunito Sans" panose="00000500000000000000" pitchFamily="2" charset="0"/>
              </a:rPr>
              <a:t>there’s the miniature </a:t>
            </a:r>
            <a:r>
              <a:rPr lang="en-US" sz="1200" dirty="0" err="1" smtClean="0">
                <a:solidFill>
                  <a:prstClr val="black"/>
                </a:solidFill>
                <a:latin typeface="Nunito Sans" panose="00000500000000000000" pitchFamily="2" charset="0"/>
              </a:rPr>
              <a:t>muntjac</a:t>
            </a:r>
            <a:r>
              <a:rPr lang="en-US" sz="1200" dirty="0" smtClean="0">
                <a:solidFill>
                  <a:prstClr val="black"/>
                </a:solidFill>
                <a:latin typeface="Nunito Sans" panose="00000500000000000000" pitchFamily="2" charset="0"/>
              </a:rPr>
              <a:t> or leaf deer”</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9815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Cloze Passage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6139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Option C:</a:t>
            </a:r>
          </a:p>
          <a:p>
            <a:r>
              <a:rPr lang="en-US" sz="1200" dirty="0" smtClean="0">
                <a:solidFill>
                  <a:prstClr val="black"/>
                </a:solidFill>
                <a:latin typeface="Nunito Sans" panose="00000500000000000000" pitchFamily="2" charset="0"/>
              </a:rPr>
              <a:t>Refer 2</a:t>
            </a:r>
            <a:r>
              <a:rPr lang="en-US" sz="1200" baseline="30000" dirty="0" smtClean="0">
                <a:solidFill>
                  <a:prstClr val="black"/>
                </a:solidFill>
                <a:latin typeface="Nunito Sans" panose="00000500000000000000" pitchFamily="2" charset="0"/>
              </a:rPr>
              <a:t>nd</a:t>
            </a:r>
            <a:r>
              <a:rPr lang="en-US" sz="1200" dirty="0" smtClean="0">
                <a:solidFill>
                  <a:prstClr val="black"/>
                </a:solidFill>
                <a:latin typeface="Nunito Sans" panose="00000500000000000000" pitchFamily="2" charset="0"/>
              </a:rPr>
              <a:t> Paragraph</a:t>
            </a:r>
            <a:r>
              <a:rPr lang="en-US" sz="1200" baseline="0" dirty="0" smtClean="0">
                <a:solidFill>
                  <a:prstClr val="black"/>
                </a:solidFill>
                <a:latin typeface="Nunito Sans" panose="00000500000000000000" pitchFamily="2" charset="0"/>
              </a:rPr>
              <a:t> last line =&gt; </a:t>
            </a:r>
            <a:r>
              <a:rPr lang="en-US" sz="1200" dirty="0" smtClean="0">
                <a:solidFill>
                  <a:prstClr val="black"/>
                </a:solidFill>
                <a:latin typeface="Nunito Sans" panose="00000500000000000000" pitchFamily="2" charset="0"/>
              </a:rPr>
              <a:t>Himalayas between 1998 and 2008 equates to 35 finds every year. </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95171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Cloze Passage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454831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solidFill>
                  <a:prstClr val="black"/>
                </a:solidFill>
                <a:latin typeface="Nunito Sans" panose="00000500000000000000" pitchFamily="2" charset="0"/>
              </a:rPr>
              <a:t>Option C:</a:t>
            </a:r>
          </a:p>
          <a:p>
            <a:r>
              <a:rPr lang="en-US" sz="1200" dirty="0" smtClean="0">
                <a:solidFill>
                  <a:prstClr val="black"/>
                </a:solidFill>
                <a:latin typeface="Nunito Sans" panose="00000500000000000000" pitchFamily="2" charset="0"/>
              </a:rPr>
              <a:t>Refer</a:t>
            </a:r>
            <a:r>
              <a:rPr lang="en-US" sz="1200" baseline="0" dirty="0" smtClean="0">
                <a:solidFill>
                  <a:prstClr val="black"/>
                </a:solidFill>
                <a:latin typeface="Nunito Sans" panose="00000500000000000000" pitchFamily="2" charset="0"/>
              </a:rPr>
              <a:t> 7</a:t>
            </a:r>
            <a:r>
              <a:rPr lang="en-US" sz="1200" baseline="30000" dirty="0" smtClean="0">
                <a:solidFill>
                  <a:prstClr val="black"/>
                </a:solidFill>
                <a:latin typeface="Nunito Sans" panose="00000500000000000000" pitchFamily="2" charset="0"/>
              </a:rPr>
              <a:t>th</a:t>
            </a:r>
            <a:r>
              <a:rPr lang="en-US" sz="1200" baseline="0" dirty="0" smtClean="0">
                <a:solidFill>
                  <a:prstClr val="black"/>
                </a:solidFill>
                <a:latin typeface="Nunito Sans" panose="00000500000000000000" pitchFamily="2" charset="0"/>
              </a:rPr>
              <a:t> Paragraph line no. 3 to 5:</a:t>
            </a:r>
          </a:p>
          <a:p>
            <a:r>
              <a:rPr lang="en-US" sz="1200" dirty="0" smtClean="0">
                <a:solidFill>
                  <a:prstClr val="black"/>
                </a:solidFill>
                <a:latin typeface="Nunito Sans" panose="00000500000000000000" pitchFamily="2" charset="0"/>
              </a:rPr>
              <a:t>Critically, we want to ensure that 50,000 square </a:t>
            </a:r>
            <a:r>
              <a:rPr lang="en-US" sz="1200" dirty="0" err="1" smtClean="0">
                <a:solidFill>
                  <a:prstClr val="black"/>
                </a:solidFill>
                <a:latin typeface="Nunito Sans" panose="00000500000000000000" pitchFamily="2" charset="0"/>
              </a:rPr>
              <a:t>kilometres</a:t>
            </a:r>
            <a:r>
              <a:rPr lang="en-US" sz="1200" dirty="0" smtClean="0">
                <a:solidFill>
                  <a:prstClr val="black"/>
                </a:solidFill>
                <a:latin typeface="Nunito Sans" panose="00000500000000000000" pitchFamily="2" charset="0"/>
              </a:rPr>
              <a:t> of forests, grasslands and wetlands are protected and well connected. This will help to save globally threatened species, </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44949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8284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10408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Nunito Sans" panose="020B0604020202020204" charset="0"/>
                <a:ea typeface="+mn-ea"/>
                <a:cs typeface="+mn-cs"/>
              </a:rPr>
              <a:t>Answer: Option</a:t>
            </a:r>
            <a:r>
              <a:rPr lang="en-US" sz="1200" b="1" i="0" kern="1200" baseline="0" dirty="0" smtClean="0">
                <a:solidFill>
                  <a:schemeClr val="tx1"/>
                </a:solidFill>
                <a:effectLst/>
                <a:latin typeface="Nunito Sans" panose="020B0604020202020204" charset="0"/>
                <a:ea typeface="+mn-ea"/>
                <a:cs typeface="+mn-cs"/>
              </a:rPr>
              <a:t> D </a:t>
            </a:r>
          </a:p>
          <a:p>
            <a:r>
              <a:rPr lang="en-US" sz="1200" b="0" i="0" kern="1200" dirty="0" smtClean="0">
                <a:solidFill>
                  <a:schemeClr val="tx1"/>
                </a:solidFill>
                <a:effectLst/>
                <a:latin typeface="Nunito Sans" panose="020B0604020202020204" charset="0"/>
                <a:ea typeface="+mn-ea"/>
                <a:cs typeface="+mn-cs"/>
              </a:rPr>
              <a:t>Replace that with Because</a:t>
            </a:r>
            <a:endParaRPr lang="en-US" b="1" dirty="0">
              <a:latin typeface="Nunito Sans" panose="020B060402020202020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10152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Cloze Passage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7107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kern="1200" dirty="0" smtClean="0">
                <a:solidFill>
                  <a:schemeClr val="tx1"/>
                </a:solidFill>
                <a:effectLst/>
                <a:latin typeface="Nunito Sans" panose="020B0604020202020204" charset="0"/>
                <a:ea typeface="+mn-ea"/>
                <a:cs typeface="+mn-cs"/>
              </a:rPr>
              <a:t>Answer: Option B</a:t>
            </a:r>
          </a:p>
          <a:p>
            <a:r>
              <a:rPr lang="en-IN" sz="1200" kern="1200" dirty="0" smtClean="0">
                <a:solidFill>
                  <a:schemeClr val="tx1"/>
                </a:solidFill>
                <a:effectLst/>
                <a:latin typeface="Nunito Sans" panose="020B0604020202020204" charset="0"/>
                <a:ea typeface="+mn-ea"/>
                <a:cs typeface="+mn-cs"/>
              </a:rPr>
              <a:t>When subjects are joined by words such as </a:t>
            </a:r>
            <a:r>
              <a:rPr lang="en-IN" sz="1200" i="1" kern="1200" dirty="0" smtClean="0">
                <a:solidFill>
                  <a:schemeClr val="tx1"/>
                </a:solidFill>
                <a:effectLst/>
                <a:latin typeface="Nunito Sans" panose="020B0604020202020204" charset="0"/>
                <a:ea typeface="+mn-ea"/>
                <a:cs typeface="+mn-cs"/>
              </a:rPr>
              <a:t>neither -nor, either-or, not only-but also</a:t>
            </a:r>
            <a:r>
              <a:rPr lang="en-IN" sz="1200" kern="1200" dirty="0" smtClean="0">
                <a:solidFill>
                  <a:schemeClr val="tx1"/>
                </a:solidFill>
                <a:effectLst/>
                <a:latin typeface="Nunito Sans" panose="020B0604020202020204" charset="0"/>
                <a:ea typeface="+mn-ea"/>
                <a:cs typeface="+mn-cs"/>
              </a:rPr>
              <a:t> the verb must agree with the closer subject.</a:t>
            </a:r>
          </a:p>
          <a:p>
            <a:r>
              <a:rPr lang="en-IN" sz="1200" b="0" kern="1200" dirty="0" smtClean="0">
                <a:solidFill>
                  <a:schemeClr val="tx1"/>
                </a:solidFill>
                <a:effectLst/>
                <a:latin typeface="Nunito Sans" panose="020B0604020202020204" charset="0"/>
                <a:ea typeface="+mn-ea"/>
                <a:cs typeface="+mn-cs"/>
              </a:rPr>
              <a:t>Here peter</a:t>
            </a:r>
            <a:r>
              <a:rPr lang="en-IN" sz="1200" b="0" kern="1200" baseline="0" dirty="0" smtClean="0">
                <a:solidFill>
                  <a:schemeClr val="tx1"/>
                </a:solidFill>
                <a:effectLst/>
                <a:latin typeface="Nunito Sans" panose="020B0604020202020204" charset="0"/>
                <a:ea typeface="+mn-ea"/>
                <a:cs typeface="+mn-cs"/>
              </a:rPr>
              <a:t> is the closer subject which is singular so instead of have we need to use has</a:t>
            </a:r>
            <a:r>
              <a:rPr lang="en-IN" sz="1200" b="0" kern="1200" baseline="0" dirty="0" smtClean="0">
                <a:solidFill>
                  <a:schemeClr val="tx1"/>
                </a:solidFill>
                <a:effectLst/>
                <a:latin typeface="+mn-lt"/>
                <a:ea typeface="+mn-ea"/>
                <a:cs typeface="+mn-cs"/>
              </a:rPr>
              <a:t>.</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25327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Nunito Sans" panose="020B0604020202020204" charset="0"/>
                <a:ea typeface="+mn-ea"/>
                <a:cs typeface="+mn-cs"/>
              </a:rPr>
              <a:t>Answer: Option A</a:t>
            </a:r>
          </a:p>
          <a:p>
            <a:r>
              <a:rPr lang="en-US" sz="1200" b="0" i="0" kern="1200" dirty="0" smtClean="0">
                <a:solidFill>
                  <a:schemeClr val="tx1"/>
                </a:solidFill>
                <a:effectLst/>
                <a:latin typeface="Nunito Sans" panose="020B0604020202020204" charset="0"/>
                <a:ea typeface="+mn-ea"/>
                <a:cs typeface="+mn-cs"/>
              </a:rPr>
              <a:t>Two things are only “compared”, so we use a comparative degree.</a:t>
            </a:r>
          </a:p>
          <a:p>
            <a:r>
              <a:rPr lang="en-US" sz="1200" b="1" i="0" kern="1200" dirty="0" smtClean="0">
                <a:solidFill>
                  <a:schemeClr val="tx1"/>
                </a:solidFill>
                <a:effectLst/>
                <a:latin typeface="Nunito Sans" panose="020B0604020202020204" charset="0"/>
                <a:ea typeface="+mn-ea"/>
                <a:cs typeface="+mn-cs"/>
              </a:rPr>
              <a:t>which dress</a:t>
            </a:r>
            <a:r>
              <a:rPr lang="en-US" sz="1200" b="0" i="0" kern="1200" dirty="0" smtClean="0">
                <a:solidFill>
                  <a:schemeClr val="tx1"/>
                </a:solidFill>
                <a:effectLst/>
                <a:latin typeface="Nunito Sans" panose="020B0604020202020204" charset="0"/>
                <a:ea typeface="+mn-ea"/>
                <a:cs typeface="+mn-cs"/>
              </a:rPr>
              <a:t> is the </a:t>
            </a:r>
            <a:r>
              <a:rPr lang="en-US" sz="1200" b="1" i="0" kern="1200" dirty="0" smtClean="0">
                <a:solidFill>
                  <a:schemeClr val="tx1"/>
                </a:solidFill>
                <a:effectLst/>
                <a:latin typeface="Nunito Sans" panose="020B0604020202020204" charset="0"/>
                <a:ea typeface="+mn-ea"/>
                <a:cs typeface="+mn-cs"/>
              </a:rPr>
              <a:t>better of the two that I was have shown you</a:t>
            </a:r>
            <a:r>
              <a:rPr lang="en-US" sz="1200" b="0" i="0" kern="1200" dirty="0" smtClean="0">
                <a:solidFill>
                  <a:schemeClr val="tx1"/>
                </a:solidFill>
                <a:effectLst/>
                <a:latin typeface="Nunito Sans" panose="020B0604020202020204" charset="0"/>
                <a:ea typeface="+mn-ea"/>
                <a:cs typeface="+mn-cs"/>
              </a:rPr>
              <a:t>?</a:t>
            </a:r>
            <a:endParaRPr lang="en-US" b="1" dirty="0">
              <a:latin typeface="Nunito Sans" panose="020B060402020202020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9965410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Nunito Sans" panose="020B0604020202020204" charset="0"/>
                <a:ea typeface="+mn-ea"/>
                <a:cs typeface="+mn-cs"/>
              </a:rPr>
              <a:t>Answer: Option C</a:t>
            </a:r>
          </a:p>
          <a:p>
            <a:r>
              <a:rPr lang="en-US" sz="1200" b="0" i="0" kern="1200" dirty="0" smtClean="0">
                <a:solidFill>
                  <a:schemeClr val="tx1"/>
                </a:solidFill>
                <a:effectLst/>
                <a:latin typeface="Nunito Sans" panose="020B0604020202020204" charset="0"/>
                <a:ea typeface="+mn-ea"/>
                <a:cs typeface="+mn-cs"/>
              </a:rPr>
              <a:t>The</a:t>
            </a:r>
            <a:r>
              <a:rPr lang="en-US" sz="1200" b="1" i="0" kern="1200" dirty="0" smtClean="0">
                <a:solidFill>
                  <a:schemeClr val="tx1"/>
                </a:solidFill>
                <a:effectLst/>
                <a:latin typeface="Nunito Sans" panose="020B0604020202020204" charset="0"/>
                <a:ea typeface="+mn-ea"/>
                <a:cs typeface="+mn-cs"/>
              </a:rPr>
              <a:t> error is in the last part of the sentence</a:t>
            </a:r>
            <a:r>
              <a:rPr lang="en-US" sz="1200" b="0" i="0" kern="1200" dirty="0" smtClean="0">
                <a:solidFill>
                  <a:schemeClr val="tx1"/>
                </a:solidFill>
                <a:effectLst/>
                <a:latin typeface="Nunito Sans" panose="020B0604020202020204" charset="0"/>
                <a:ea typeface="+mn-ea"/>
                <a:cs typeface="+mn-cs"/>
              </a:rPr>
              <a:t> where ‘was’ should be added before ‘frightened’ to denote the</a:t>
            </a:r>
            <a:r>
              <a:rPr lang="en-US" sz="1200" b="1" i="0" kern="1200" dirty="0" smtClean="0">
                <a:solidFill>
                  <a:schemeClr val="tx1"/>
                </a:solidFill>
                <a:effectLst/>
                <a:latin typeface="Nunito Sans" panose="020B0604020202020204" charset="0"/>
                <a:ea typeface="+mn-ea"/>
                <a:cs typeface="+mn-cs"/>
              </a:rPr>
              <a:t> past tense</a:t>
            </a:r>
            <a:r>
              <a:rPr lang="en-US" sz="1200" b="0" i="0" kern="1200" dirty="0" smtClean="0">
                <a:solidFill>
                  <a:schemeClr val="tx1"/>
                </a:solidFill>
                <a:effectLst/>
                <a:latin typeface="Nunito Sans" panose="020B0604020202020204" charset="0"/>
                <a:ea typeface="+mn-ea"/>
                <a:cs typeface="+mn-cs"/>
              </a:rPr>
              <a:t> especially after the use of the past perfect previously. The correct sentence is  – </a:t>
            </a:r>
            <a:r>
              <a:rPr lang="en-US" sz="1200" b="1" i="0" kern="1200" dirty="0" smtClean="0">
                <a:solidFill>
                  <a:schemeClr val="tx1"/>
                </a:solidFill>
                <a:effectLst/>
                <a:latin typeface="Nunito Sans" panose="020B0604020202020204" charset="0"/>
                <a:ea typeface="+mn-ea"/>
                <a:cs typeface="+mn-cs"/>
              </a:rPr>
              <a:t>‘It had been a delightful discovery on their wedding night that she was frightened and unsure.’</a:t>
            </a:r>
            <a:endParaRPr lang="en-US" b="0" dirty="0">
              <a:latin typeface="Nunito Sans" panose="020B060402020202020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55494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Option A:</a:t>
            </a:r>
          </a:p>
          <a:p>
            <a:r>
              <a:rPr lang="en-US" sz="1200" b="0" i="0" kern="1200" dirty="0" smtClean="0">
                <a:solidFill>
                  <a:schemeClr val="tx1"/>
                </a:solidFill>
                <a:effectLst/>
                <a:latin typeface="+mn-lt"/>
                <a:ea typeface="+mn-ea"/>
                <a:cs typeface="+mn-cs"/>
              </a:rPr>
              <a:t>The preposition 'on' is used to designate names of streets, avenues etc. Thus the error is in the first part of the sentence. The correct sentence is - </a:t>
            </a:r>
            <a:r>
              <a:rPr lang="en-US" sz="1200" b="0" i="1" kern="1200" dirty="0" smtClean="0">
                <a:solidFill>
                  <a:schemeClr val="tx1"/>
                </a:solidFill>
                <a:effectLst/>
                <a:latin typeface="+mn-lt"/>
                <a:ea typeface="+mn-ea"/>
                <a:cs typeface="+mn-cs"/>
              </a:rPr>
              <a:t>'I need to get to the house on </a:t>
            </a:r>
            <a:r>
              <a:rPr lang="en-US" sz="1200" b="0" i="1" kern="1200" dirty="0" err="1" smtClean="0">
                <a:solidFill>
                  <a:schemeClr val="tx1"/>
                </a:solidFill>
                <a:effectLst/>
                <a:latin typeface="+mn-lt"/>
                <a:ea typeface="+mn-ea"/>
                <a:cs typeface="+mn-cs"/>
              </a:rPr>
              <a:t>Landsdowne</a:t>
            </a:r>
            <a:r>
              <a:rPr lang="en-US" sz="1200" b="0" i="1" kern="1200" dirty="0" smtClean="0">
                <a:solidFill>
                  <a:schemeClr val="tx1"/>
                </a:solidFill>
                <a:effectLst/>
                <a:latin typeface="+mn-lt"/>
                <a:ea typeface="+mn-ea"/>
                <a:cs typeface="+mn-cs"/>
              </a:rPr>
              <a:t> Road by </a:t>
            </a:r>
            <a:r>
              <a:rPr lang="en-US" sz="1200" b="0" i="1" kern="1200" dirty="0" err="1" smtClean="0">
                <a:solidFill>
                  <a:schemeClr val="tx1"/>
                </a:solidFill>
                <a:effectLst/>
                <a:latin typeface="+mn-lt"/>
                <a:ea typeface="+mn-ea"/>
                <a:cs typeface="+mn-cs"/>
              </a:rPr>
              <a:t>ten'o</a:t>
            </a:r>
            <a:r>
              <a:rPr lang="en-US" sz="1200" b="0" i="1" kern="1200" dirty="0" smtClean="0">
                <a:solidFill>
                  <a:schemeClr val="tx1"/>
                </a:solidFill>
                <a:effectLst/>
                <a:latin typeface="+mn-lt"/>
                <a:ea typeface="+mn-ea"/>
                <a:cs typeface="+mn-cs"/>
              </a:rPr>
              <a:t> clock.'</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24114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Option</a:t>
            </a:r>
            <a:r>
              <a:rPr lang="en-US" sz="1200" b="1" i="0" kern="1200" baseline="0" dirty="0" smtClean="0">
                <a:solidFill>
                  <a:schemeClr val="tx1"/>
                </a:solidFill>
                <a:effectLst/>
                <a:latin typeface="+mn-lt"/>
                <a:ea typeface="+mn-ea"/>
                <a:cs typeface="+mn-cs"/>
              </a:rPr>
              <a:t> B</a:t>
            </a:r>
          </a:p>
          <a:p>
            <a:r>
              <a:rPr lang="en-US" sz="1200" b="0" i="0" kern="1200" dirty="0" smtClean="0">
                <a:solidFill>
                  <a:schemeClr val="tx1"/>
                </a:solidFill>
                <a:effectLst/>
                <a:latin typeface="+mn-lt"/>
                <a:ea typeface="+mn-ea"/>
                <a:cs typeface="+mn-cs"/>
              </a:rPr>
              <a:t>When there is a need to suggest a refinement to the first clause then the conjunction 'or' should be used. Hence the error is in the second part of the sentence. The correct sentence is - 'It is essential that you study well or we might have to fail you.'</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58532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Option B</a:t>
            </a:r>
          </a:p>
          <a:p>
            <a:r>
              <a:rPr lang="en-US" b="1" dirty="0" smtClean="0"/>
              <a:t>By the time – Preposition which indicates deadline</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6647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Answer: Option D</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Solution:</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sentence is absolutely correct and needs no replacement. ‘very’ and ‘beautiful’ is wrong when used in comparison. So, we eliminate 1. Secondly, ‘more beautiful’ and ‘beautiful’ are the two words which cannot fit well in the sentence as the comparison is with many others. Princess Diana is referred to as the ‘beauty symbol’ in the entire Europe, so the superlative form of comparison will be carried out. So, we choose option 4.</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9897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Cloze Passage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18469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Option B:</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“Fight for” means you are fighting to save or help something.</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You fight for a relationship.</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You fight for Justice</a:t>
            </a:r>
          </a:p>
          <a:p>
            <a:endParaRPr lang="en-US" sz="1200" b="0" i="0" kern="1200" dirty="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“Fight over” is the thing that causes the fight, usually a person or object.</a:t>
            </a:r>
          </a:p>
          <a:p>
            <a:r>
              <a:rPr lang="en-US" sz="1200" b="0" i="0" kern="1200" dirty="0" smtClean="0">
                <a:solidFill>
                  <a:schemeClr val="tx1"/>
                </a:solidFill>
                <a:effectLst/>
                <a:latin typeface="+mn-lt"/>
                <a:ea typeface="+mn-ea"/>
                <a:cs typeface="+mn-cs"/>
              </a:rPr>
              <a:t>EX. Siblings can fight over the remote. </a:t>
            </a:r>
          </a:p>
          <a:p>
            <a:r>
              <a:rPr lang="en-US" sz="1200" b="0" i="0" kern="1200" dirty="0" smtClean="0">
                <a:solidFill>
                  <a:schemeClr val="tx1"/>
                </a:solidFill>
                <a:effectLst/>
                <a:latin typeface="+mn-lt"/>
                <a:ea typeface="+mn-ea"/>
                <a:cs typeface="+mn-cs"/>
              </a:rPr>
              <a:t>Ex. You can fight over who gets the last piece of cake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98534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Option B</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original sentence has incorrect usage of the word ‘unlikely’ which means ‘not bound to happen’ The correct word should have been ‘unlike’ to show difference in the ideas. Option 1 states the reason with the use of ‘because’ which is undesirable and certainly doesn’t show dissimilarity in ideas. Option 3, though seems correct, ‘contrary’ used in it must be followed by ‘to’ instead of ‘with’. Hence, option 2 is the correct one.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1760492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Option</a:t>
            </a:r>
            <a:r>
              <a:rPr lang="en-US" sz="1200" b="0" i="0" kern="1200" baseline="0" dirty="0" smtClean="0">
                <a:solidFill>
                  <a:schemeClr val="tx1"/>
                </a:solidFill>
                <a:effectLst/>
                <a:latin typeface="+mn-lt"/>
                <a:ea typeface="+mn-ea"/>
                <a:cs typeface="+mn-cs"/>
              </a:rPr>
              <a:t> B</a:t>
            </a:r>
          </a:p>
          <a:p>
            <a:r>
              <a:rPr lang="en-US" dirty="0" smtClean="0"/>
              <a:t/>
            </a:r>
            <a:br>
              <a:rPr lang="en-US" dirty="0" smtClean="0"/>
            </a:br>
            <a:r>
              <a:rPr lang="en-US" sz="1200" b="0" i="0" kern="1200" dirty="0" smtClean="0">
                <a:solidFill>
                  <a:schemeClr val="tx1"/>
                </a:solidFill>
                <a:effectLst/>
                <a:latin typeface="+mn-lt"/>
                <a:ea typeface="+mn-ea"/>
                <a:cs typeface="+mn-cs"/>
              </a:rPr>
              <a:t>We will replace </a:t>
            </a:r>
            <a:r>
              <a:rPr lang="en-US" sz="1200" b="1" i="0" kern="1200" dirty="0" smtClean="0">
                <a:solidFill>
                  <a:schemeClr val="tx1"/>
                </a:solidFill>
                <a:effectLst/>
                <a:latin typeface="+mn-lt"/>
                <a:ea typeface="+mn-ea"/>
                <a:cs typeface="+mn-cs"/>
              </a:rPr>
              <a:t>‘is’</a:t>
            </a:r>
            <a:r>
              <a:rPr lang="en-US" sz="1200" b="0" i="0" kern="1200" dirty="0" smtClean="0">
                <a:solidFill>
                  <a:schemeClr val="tx1"/>
                </a:solidFill>
                <a:effectLst/>
                <a:latin typeface="+mn-lt"/>
                <a:ea typeface="+mn-ea"/>
                <a:cs typeface="+mn-cs"/>
              </a:rPr>
              <a:t> with </a:t>
            </a:r>
            <a:r>
              <a:rPr lang="en-US" sz="1200" b="1" i="0" kern="1200" dirty="0" smtClean="0">
                <a:solidFill>
                  <a:schemeClr val="tx1"/>
                </a:solidFill>
                <a:effectLst/>
                <a:latin typeface="+mn-lt"/>
                <a:ea typeface="+mn-ea"/>
                <a:cs typeface="+mn-cs"/>
              </a:rPr>
              <a:t>‘were’</a:t>
            </a:r>
            <a:r>
              <a:rPr lang="en-US" sz="1200" b="0" i="0" kern="1200" dirty="0" smtClean="0">
                <a:solidFill>
                  <a:schemeClr val="tx1"/>
                </a:solidFill>
                <a:effectLst/>
                <a:latin typeface="+mn-lt"/>
                <a:ea typeface="+mn-ea"/>
                <a:cs typeface="+mn-cs"/>
              </a:rPr>
              <a:t> because in an unreal conditional sentence where the events are contrary to the facts, the we use </a:t>
            </a:r>
            <a:r>
              <a:rPr lang="en-US" sz="1200" b="1" i="0" kern="1200" dirty="0" smtClean="0">
                <a:solidFill>
                  <a:schemeClr val="tx1"/>
                </a:solidFill>
                <a:effectLst/>
                <a:latin typeface="+mn-lt"/>
                <a:ea typeface="+mn-ea"/>
                <a:cs typeface="+mn-cs"/>
              </a:rPr>
              <a:t>‘if’</a:t>
            </a:r>
            <a:r>
              <a:rPr lang="en-US" sz="1200" b="0" i="0" kern="1200" dirty="0" smtClean="0">
                <a:solidFill>
                  <a:schemeClr val="tx1"/>
                </a:solidFill>
                <a:effectLst/>
                <a:latin typeface="+mn-lt"/>
                <a:ea typeface="+mn-ea"/>
                <a:cs typeface="+mn-cs"/>
              </a:rPr>
              <a:t> clauses with </a:t>
            </a:r>
            <a:r>
              <a:rPr lang="en-US" sz="1200" b="1" i="0" kern="1200" dirty="0" smtClean="0">
                <a:solidFill>
                  <a:schemeClr val="tx1"/>
                </a:solidFill>
                <a:effectLst/>
                <a:latin typeface="+mn-lt"/>
                <a:ea typeface="+mn-ea"/>
                <a:cs typeface="+mn-cs"/>
              </a:rPr>
              <a:t>‘were’</a:t>
            </a:r>
            <a:r>
              <a:rPr lang="en-US" sz="1200" b="0" i="0" kern="1200" dirty="0" smtClean="0">
                <a:solidFill>
                  <a:schemeClr val="tx1"/>
                </a:solidFill>
                <a:effectLst/>
                <a:latin typeface="+mn-lt"/>
                <a:ea typeface="+mn-ea"/>
                <a:cs typeface="+mn-cs"/>
              </a:rPr>
              <a:t> even if the </a:t>
            </a:r>
            <a:r>
              <a:rPr lang="en-US" sz="1200" b="1" i="0" kern="1200" dirty="0" smtClean="0">
                <a:solidFill>
                  <a:schemeClr val="tx1"/>
                </a:solidFill>
                <a:effectLst/>
                <a:latin typeface="+mn-lt"/>
                <a:ea typeface="+mn-ea"/>
                <a:cs typeface="+mn-cs"/>
              </a:rPr>
              <a:t>pronoun is singular</a:t>
            </a:r>
            <a:r>
              <a:rPr lang="en-US" sz="1200" b="0" i="0" kern="1200" dirty="0" smtClean="0">
                <a:solidFill>
                  <a:schemeClr val="tx1"/>
                </a:solidFill>
                <a:effectLst/>
                <a:latin typeface="+mn-lt"/>
                <a:ea typeface="+mn-ea"/>
                <a:cs typeface="+mn-cs"/>
              </a:rPr>
              <a:t>.</a:t>
            </a:r>
            <a:r>
              <a:rPr lang="en-US" dirty="0" smtClean="0"/>
              <a:t/>
            </a:r>
            <a:br>
              <a:rPr lang="en-US" dirty="0" smtClean="0"/>
            </a:br>
            <a:r>
              <a:rPr lang="en-US" sz="1200" b="0" i="0" kern="1200" dirty="0" smtClean="0">
                <a:solidFill>
                  <a:schemeClr val="tx1"/>
                </a:solidFill>
                <a:effectLst/>
                <a:latin typeface="+mn-lt"/>
                <a:ea typeface="+mn-ea"/>
                <a:cs typeface="+mn-cs"/>
              </a:rPr>
              <a:t>The correct sentence will be :-</a:t>
            </a:r>
            <a:r>
              <a:rPr lang="en-US" dirty="0" smtClean="0"/>
              <a:t/>
            </a:r>
            <a:br>
              <a:rPr lang="en-US" dirty="0" smtClean="0"/>
            </a:br>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Councillor</a:t>
            </a:r>
            <a:r>
              <a:rPr lang="en-US" sz="1200" b="0" i="0" kern="1200" dirty="0" smtClean="0">
                <a:solidFill>
                  <a:schemeClr val="tx1"/>
                </a:solidFill>
                <a:effectLst/>
                <a:latin typeface="+mn-lt"/>
                <a:ea typeface="+mn-ea"/>
                <a:cs typeface="+mn-cs"/>
              </a:rPr>
              <a:t> behaves as if he </a:t>
            </a:r>
            <a:r>
              <a:rPr lang="en-US" sz="1200" b="1" i="0" u="sng" kern="1200" dirty="0" smtClean="0">
                <a:solidFill>
                  <a:schemeClr val="tx1"/>
                </a:solidFill>
                <a:effectLst/>
                <a:latin typeface="+mn-lt"/>
                <a:ea typeface="+mn-ea"/>
                <a:cs typeface="+mn-cs"/>
              </a:rPr>
              <a:t>were</a:t>
            </a:r>
            <a:r>
              <a:rPr lang="en-US" sz="1200" b="0" i="0" kern="1200" dirty="0" smtClean="0">
                <a:solidFill>
                  <a:schemeClr val="tx1"/>
                </a:solidFill>
                <a:effectLst/>
                <a:latin typeface="+mn-lt"/>
                <a:ea typeface="+mn-ea"/>
                <a:cs typeface="+mn-cs"/>
              </a:rPr>
              <a:t> the Chief Minister.</a:t>
            </a:r>
            <a:r>
              <a:rPr lang="en-US" dirty="0" smtClean="0"/>
              <a:t/>
            </a:r>
            <a:br>
              <a:rPr lang="en-US" dirty="0" smtClean="0"/>
            </a:br>
            <a:r>
              <a:rPr lang="en-US" sz="1200" b="0" i="0" kern="1200" dirty="0" smtClean="0">
                <a:solidFill>
                  <a:schemeClr val="tx1"/>
                </a:solidFill>
                <a:effectLst/>
                <a:latin typeface="+mn-lt"/>
                <a:ea typeface="+mn-ea"/>
                <a:cs typeface="+mn-cs"/>
              </a:rPr>
              <a:t>Thus , required answer will be option </a:t>
            </a:r>
            <a:r>
              <a:rPr lang="en-US" sz="1200" b="1" i="0" kern="1200" dirty="0" smtClean="0">
                <a:solidFill>
                  <a:schemeClr val="tx1"/>
                </a:solidFill>
                <a:effectLst/>
                <a:latin typeface="+mn-lt"/>
                <a:ea typeface="+mn-ea"/>
                <a:cs typeface="+mn-cs"/>
              </a:rPr>
              <a:t>B</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188799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Option A</a:t>
            </a:r>
          </a:p>
          <a:p>
            <a:pPr fontAlgn="base"/>
            <a:r>
              <a:rPr lang="en-US" sz="1200" b="0" i="0" kern="1200" dirty="0" smtClean="0">
                <a:solidFill>
                  <a:schemeClr val="tx1"/>
                </a:solidFill>
                <a:effectLst/>
                <a:latin typeface="+mn-lt"/>
                <a:ea typeface="+mn-ea"/>
                <a:cs typeface="+mn-cs"/>
              </a:rPr>
              <a:t>The error lies in part A of the sentence as the </a:t>
            </a:r>
            <a:r>
              <a:rPr lang="en-US" sz="1200" b="1" i="0" kern="1200" dirty="0" smtClean="0">
                <a:solidFill>
                  <a:schemeClr val="tx1"/>
                </a:solidFill>
                <a:effectLst/>
                <a:latin typeface="+mn-lt"/>
                <a:ea typeface="+mn-ea"/>
                <a:cs typeface="+mn-cs"/>
              </a:rPr>
              <a:t>preposition</a:t>
            </a:r>
            <a:r>
              <a:rPr lang="en-US" sz="1200" b="0" i="0" kern="1200" dirty="0" smtClean="0">
                <a:solidFill>
                  <a:schemeClr val="tx1"/>
                </a:solidFill>
                <a:effectLst/>
                <a:latin typeface="+mn-lt"/>
                <a:ea typeface="+mn-ea"/>
                <a:cs typeface="+mn-cs"/>
              </a:rPr>
              <a:t> 'for' is incorrect after the word 'certain' and must be replaced with 'to.' Things seem certain 'to' someone and not 'for.' It should read as:</a:t>
            </a:r>
          </a:p>
          <a:p>
            <a:pPr fontAlgn="base"/>
            <a:r>
              <a:rPr lang="en-US" sz="1200" b="0" i="0" kern="1200" dirty="0" smtClean="0">
                <a:solidFill>
                  <a:schemeClr val="tx1"/>
                </a:solidFill>
                <a:effectLst/>
                <a:latin typeface="+mn-lt"/>
                <a:ea typeface="+mn-ea"/>
                <a:cs typeface="+mn-cs"/>
              </a:rPr>
              <a:t>It seemed quite certain </a:t>
            </a:r>
            <a:r>
              <a:rPr lang="en-US" sz="1200" b="0" i="1" kern="1200" dirty="0" smtClean="0">
                <a:solidFill>
                  <a:schemeClr val="tx1"/>
                </a:solidFill>
                <a:effectLst/>
                <a:latin typeface="+mn-lt"/>
                <a:ea typeface="+mn-ea"/>
                <a:cs typeface="+mn-cs"/>
              </a:rPr>
              <a:t>to</a:t>
            </a:r>
            <a:r>
              <a:rPr lang="en-US" sz="1200" b="0" i="0" kern="1200" dirty="0" smtClean="0">
                <a:solidFill>
                  <a:schemeClr val="tx1"/>
                </a:solidFill>
                <a:effectLst/>
                <a:latin typeface="+mn-lt"/>
                <a:ea typeface="+mn-ea"/>
                <a:cs typeface="+mn-cs"/>
              </a:rPr>
              <a:t> me that some day or other, my sister would offer the position to me.</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736380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defRPr/>
            </a:pPr>
            <a:r>
              <a:rPr lang="en-US" sz="1200" dirty="0" smtClean="0">
                <a:solidFill>
                  <a:prstClr val="black"/>
                </a:solidFill>
                <a:latin typeface="Nunito Sans" panose="00000500000000000000" pitchFamily="2" charset="0"/>
              </a:rPr>
              <a:t>Option A:</a:t>
            </a:r>
          </a:p>
          <a:p>
            <a:pPr lvl="0">
              <a:defRPr/>
            </a:pPr>
            <a:r>
              <a:rPr lang="en-US" sz="1200" dirty="0" smtClean="0">
                <a:solidFill>
                  <a:prstClr val="black"/>
                </a:solidFill>
                <a:latin typeface="Nunito Sans" panose="00000500000000000000" pitchFamily="2" charset="0"/>
              </a:rPr>
              <a:t>In the given sentence we  are taking about the</a:t>
            </a:r>
            <a:r>
              <a:rPr lang="en-US" sz="1200" baseline="0" dirty="0" smtClean="0">
                <a:solidFill>
                  <a:prstClr val="black"/>
                </a:solidFill>
                <a:latin typeface="Nunito Sans" panose="00000500000000000000" pitchFamily="2" charset="0"/>
              </a:rPr>
              <a:t> two events so in this type of sentence the 1</a:t>
            </a:r>
            <a:r>
              <a:rPr lang="en-US" sz="1200" baseline="30000" dirty="0" smtClean="0">
                <a:solidFill>
                  <a:prstClr val="black"/>
                </a:solidFill>
                <a:latin typeface="Nunito Sans" panose="00000500000000000000" pitchFamily="2" charset="0"/>
              </a:rPr>
              <a:t>st</a:t>
            </a:r>
            <a:r>
              <a:rPr lang="en-US" sz="1200" baseline="0" dirty="0" smtClean="0">
                <a:solidFill>
                  <a:prstClr val="black"/>
                </a:solidFill>
                <a:latin typeface="Nunito Sans" panose="00000500000000000000" pitchFamily="2" charset="0"/>
              </a:rPr>
              <a:t> part will come in simple past and 2</a:t>
            </a:r>
            <a:r>
              <a:rPr lang="en-US" sz="1200" baseline="30000" dirty="0" smtClean="0">
                <a:solidFill>
                  <a:prstClr val="black"/>
                </a:solidFill>
                <a:latin typeface="Nunito Sans" panose="00000500000000000000" pitchFamily="2" charset="0"/>
              </a:rPr>
              <a:t>nd</a:t>
            </a:r>
            <a:r>
              <a:rPr lang="en-US" sz="1200" baseline="0" dirty="0" smtClean="0">
                <a:solidFill>
                  <a:prstClr val="black"/>
                </a:solidFill>
                <a:latin typeface="Nunito Sans" panose="00000500000000000000" pitchFamily="2" charset="0"/>
              </a:rPr>
              <a:t> will come in past </a:t>
            </a:r>
            <a:r>
              <a:rPr lang="en-US" sz="1200" baseline="0" dirty="0" err="1" smtClean="0">
                <a:solidFill>
                  <a:prstClr val="black"/>
                </a:solidFill>
                <a:latin typeface="Nunito Sans" panose="00000500000000000000" pitchFamily="2" charset="0"/>
              </a:rPr>
              <a:t>perfect.Here</a:t>
            </a:r>
            <a:r>
              <a:rPr lang="en-US" sz="1200" baseline="0" dirty="0" smtClean="0">
                <a:solidFill>
                  <a:prstClr val="black"/>
                </a:solidFill>
                <a:latin typeface="Nunito Sans" panose="00000500000000000000" pitchFamily="2" charset="0"/>
              </a:rPr>
              <a:t> the 2</a:t>
            </a:r>
            <a:r>
              <a:rPr lang="en-US" sz="1200" baseline="30000" dirty="0" smtClean="0">
                <a:solidFill>
                  <a:prstClr val="black"/>
                </a:solidFill>
                <a:latin typeface="Nunito Sans" panose="00000500000000000000" pitchFamily="2" charset="0"/>
              </a:rPr>
              <a:t>nd</a:t>
            </a:r>
            <a:r>
              <a:rPr lang="en-US" sz="1200" baseline="0" dirty="0" smtClean="0">
                <a:solidFill>
                  <a:prstClr val="black"/>
                </a:solidFill>
                <a:latin typeface="Nunito Sans" panose="00000500000000000000" pitchFamily="2" charset="0"/>
              </a:rPr>
              <a:t> part is already in past perfect so here we need to change the 1</a:t>
            </a:r>
            <a:r>
              <a:rPr lang="en-US" sz="1200" baseline="30000" dirty="0" smtClean="0">
                <a:solidFill>
                  <a:prstClr val="black"/>
                </a:solidFill>
                <a:latin typeface="Nunito Sans" panose="00000500000000000000" pitchFamily="2" charset="0"/>
              </a:rPr>
              <a:t>st</a:t>
            </a:r>
            <a:r>
              <a:rPr lang="en-US" sz="1200" baseline="0" dirty="0" smtClean="0">
                <a:solidFill>
                  <a:prstClr val="black"/>
                </a:solidFill>
                <a:latin typeface="Nunito Sans" panose="00000500000000000000" pitchFamily="2" charset="0"/>
              </a:rPr>
              <a:t> part from the present continuous to simple </a:t>
            </a:r>
            <a:r>
              <a:rPr lang="en-US" sz="1200" baseline="0" dirty="0" err="1" smtClean="0">
                <a:solidFill>
                  <a:prstClr val="black"/>
                </a:solidFill>
                <a:latin typeface="Nunito Sans" panose="00000500000000000000" pitchFamily="2" charset="0"/>
              </a:rPr>
              <a:t>past.So</a:t>
            </a:r>
            <a:r>
              <a:rPr lang="en-US" sz="1200" baseline="0" dirty="0" smtClean="0">
                <a:solidFill>
                  <a:prstClr val="black"/>
                </a:solidFill>
                <a:latin typeface="Nunito Sans" panose="00000500000000000000" pitchFamily="2" charset="0"/>
              </a:rPr>
              <a:t> instead of are taking we need to use Took.</a:t>
            </a:r>
            <a:endParaRPr lang="en-US" sz="1200" dirty="0">
              <a:solidFill>
                <a:prstClr val="black"/>
              </a:solidFill>
              <a:latin typeface="Nunito Sans" panose="00000500000000000000" pitchFamily="2"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17287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0" i="0" kern="1200" dirty="0" smtClean="0">
                <a:solidFill>
                  <a:schemeClr val="tx1"/>
                </a:solidFill>
                <a:effectLst/>
                <a:latin typeface="+mn-lt"/>
                <a:ea typeface="+mn-ea"/>
                <a:cs typeface="+mn-cs"/>
              </a:rPr>
              <a:t>Option B</a:t>
            </a:r>
          </a:p>
          <a:p>
            <a:pPr fontAlgn="base"/>
            <a:r>
              <a:rPr lang="en-US" sz="1200" b="0" i="0" kern="1200" dirty="0" smtClean="0">
                <a:solidFill>
                  <a:schemeClr val="tx1"/>
                </a:solidFill>
                <a:effectLst/>
                <a:latin typeface="+mn-lt"/>
                <a:ea typeface="+mn-ea"/>
                <a:cs typeface="+mn-cs"/>
              </a:rPr>
              <a:t>The error lies in part B of the sentence as the word 'mere' needs to be replaced with the </a:t>
            </a:r>
            <a:r>
              <a:rPr lang="en-US" sz="1200" b="1" i="0" kern="1200" dirty="0" smtClean="0">
                <a:solidFill>
                  <a:schemeClr val="tx1"/>
                </a:solidFill>
                <a:effectLst/>
                <a:latin typeface="+mn-lt"/>
                <a:ea typeface="+mn-ea"/>
                <a:cs typeface="+mn-cs"/>
              </a:rPr>
              <a:t>adverb</a:t>
            </a:r>
            <a:r>
              <a:rPr lang="en-US" sz="1200" b="0" i="0" kern="1200" dirty="0" smtClean="0">
                <a:solidFill>
                  <a:schemeClr val="tx1"/>
                </a:solidFill>
                <a:effectLst/>
                <a:latin typeface="+mn-lt"/>
                <a:ea typeface="+mn-ea"/>
                <a:cs typeface="+mn-cs"/>
              </a:rPr>
              <a:t> 'merely.' The sentence has a verb 'give' after the word so it cannot be an adjective 'mere.' 'Mere' is used in cases like 'mere anger, mere partiality etc.' It should read as:</a:t>
            </a:r>
          </a:p>
          <a:p>
            <a:pPr fontAlgn="base"/>
            <a:r>
              <a:rPr lang="en-US" sz="1200" b="0" i="0" kern="1200" dirty="0" smtClean="0">
                <a:solidFill>
                  <a:schemeClr val="tx1"/>
                </a:solidFill>
                <a:effectLst/>
                <a:latin typeface="+mn-lt"/>
                <a:ea typeface="+mn-ea"/>
                <a:cs typeface="+mn-cs"/>
              </a:rPr>
              <a:t>'It was ​impossible for me to punish the old man </a:t>
            </a:r>
            <a:r>
              <a:rPr lang="en-US" sz="1200" b="0" i="1" kern="1200" dirty="0" smtClean="0">
                <a:solidFill>
                  <a:schemeClr val="tx1"/>
                </a:solidFill>
                <a:effectLst/>
                <a:latin typeface="+mn-lt"/>
                <a:ea typeface="+mn-ea"/>
                <a:cs typeface="+mn-cs"/>
              </a:rPr>
              <a:t>merely</a:t>
            </a:r>
            <a:r>
              <a:rPr lang="en-US" sz="1200" b="0" i="0" kern="1200" dirty="0" smtClean="0">
                <a:solidFill>
                  <a:schemeClr val="tx1"/>
                </a:solidFill>
                <a:effectLst/>
                <a:latin typeface="+mn-lt"/>
                <a:ea typeface="+mn-ea"/>
                <a:cs typeface="+mn-cs"/>
              </a:rPr>
              <a:t> to give vent to my rage.'</a:t>
            </a:r>
          </a:p>
          <a:p>
            <a:pPr fontAlgn="base"/>
            <a:r>
              <a:rPr lang="en-US" sz="1200" b="0" i="0" kern="1200" dirty="0" smtClean="0">
                <a:solidFill>
                  <a:schemeClr val="tx1"/>
                </a:solidFill>
                <a:effectLst/>
                <a:latin typeface="+mn-lt"/>
                <a:ea typeface="+mn-ea"/>
                <a:cs typeface="+mn-cs"/>
              </a:rPr>
              <a:t>Vent =&gt; strong emotion</a:t>
            </a:r>
          </a:p>
          <a:p>
            <a:pPr fontAlgn="base"/>
            <a:r>
              <a:rPr lang="en-US" sz="1200" b="0" i="0" kern="1200" dirty="0" smtClean="0">
                <a:solidFill>
                  <a:schemeClr val="tx1"/>
                </a:solidFill>
                <a:effectLst/>
                <a:latin typeface="+mn-lt"/>
                <a:ea typeface="+mn-ea"/>
                <a:cs typeface="+mn-cs"/>
              </a:rPr>
              <a:t>Rage =&gt; bad mood</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36905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57012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Nunito Sans" panose="020B0604020202020204" charset="0"/>
                <a:ea typeface="+mn-ea"/>
                <a:cs typeface="+mn-cs"/>
              </a:rPr>
              <a:t>Answer: Option C</a:t>
            </a:r>
          </a:p>
          <a:p>
            <a:r>
              <a:rPr lang="en-US" sz="1200" b="0" i="0" kern="1200" dirty="0" smtClean="0">
                <a:solidFill>
                  <a:schemeClr val="tx1"/>
                </a:solidFill>
                <a:effectLst/>
                <a:latin typeface="Nunito Sans" panose="020B0604020202020204" charset="0"/>
                <a:ea typeface="+mn-ea"/>
                <a:cs typeface="+mn-cs"/>
              </a:rPr>
              <a:t>person who </a:t>
            </a:r>
            <a:r>
              <a:rPr lang="en-US" sz="1200" b="1" i="0" kern="1200" dirty="0" smtClean="0">
                <a:solidFill>
                  <a:schemeClr val="tx1"/>
                </a:solidFill>
                <a:effectLst/>
                <a:latin typeface="Nunito Sans" panose="020B0604020202020204" charset="0"/>
                <a:ea typeface="+mn-ea"/>
                <a:cs typeface="+mn-cs"/>
              </a:rPr>
              <a:t>hates</a:t>
            </a:r>
            <a:r>
              <a:rPr lang="en-US" sz="1200" b="0" i="0" kern="1200" dirty="0" smtClean="0">
                <a:solidFill>
                  <a:schemeClr val="tx1"/>
                </a:solidFill>
                <a:effectLst/>
                <a:latin typeface="Nunito Sans" panose="020B0604020202020204" charset="0"/>
                <a:ea typeface="+mn-ea"/>
                <a:cs typeface="+mn-cs"/>
              </a:rPr>
              <a:t> or discriminates against women</a:t>
            </a:r>
            <a:endParaRPr lang="en-US" b="1" dirty="0">
              <a:latin typeface="Nunito Sans" panose="020B060402020202020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110141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a:t>
            </a:r>
            <a:r>
              <a:rPr lang="en-US" b="1" baseline="0" dirty="0" smtClean="0"/>
              <a:t> Option </a:t>
            </a:r>
            <a:r>
              <a:rPr lang="en-US" b="1" dirty="0" smtClean="0"/>
              <a:t>D</a:t>
            </a:r>
          </a:p>
          <a:p>
            <a:r>
              <a:rPr lang="en-US" sz="1200" b="0" i="0" kern="1200" dirty="0" smtClean="0">
                <a:solidFill>
                  <a:schemeClr val="tx1"/>
                </a:solidFill>
                <a:effectLst/>
                <a:latin typeface="Nunito Sans" panose="020B0604020202020204" charset="0"/>
                <a:ea typeface="+mn-ea"/>
                <a:cs typeface="+mn-cs"/>
              </a:rPr>
              <a:t>in contrast or comparison with the fact that</a:t>
            </a:r>
          </a:p>
          <a:p>
            <a:r>
              <a:rPr lang="en-US" sz="1200" b="0" i="0" kern="1200" dirty="0" smtClean="0">
                <a:solidFill>
                  <a:schemeClr val="tx1"/>
                </a:solidFill>
                <a:effectLst/>
                <a:latin typeface="Nunito Sans" panose="020B0604020202020204" charset="0"/>
                <a:ea typeface="+mn-ea"/>
                <a:cs typeface="+mn-cs"/>
              </a:rPr>
              <a:t>Ex. Some people like fat meat, </a:t>
            </a:r>
            <a:r>
              <a:rPr lang="en-US" sz="1200" b="1" i="0" kern="1200" dirty="0" smtClean="0">
                <a:solidFill>
                  <a:schemeClr val="tx1"/>
                </a:solidFill>
                <a:effectLst/>
                <a:latin typeface="Nunito Sans" panose="020B0604020202020204" charset="0"/>
                <a:ea typeface="+mn-ea"/>
                <a:cs typeface="+mn-cs"/>
              </a:rPr>
              <a:t>whereas</a:t>
            </a:r>
            <a:r>
              <a:rPr lang="en-US" sz="1200" b="0" i="0" kern="1200" dirty="0" smtClean="0">
                <a:solidFill>
                  <a:schemeClr val="tx1"/>
                </a:solidFill>
                <a:effectLst/>
                <a:latin typeface="Nunito Sans" panose="020B0604020202020204" charset="0"/>
                <a:ea typeface="+mn-ea"/>
                <a:cs typeface="+mn-cs"/>
              </a:rPr>
              <a:t> others hate it.</a:t>
            </a:r>
          </a:p>
          <a:p>
            <a:r>
              <a:rPr lang="en-US" sz="1200" b="0" i="0" kern="1200" dirty="0" smtClean="0">
                <a:solidFill>
                  <a:schemeClr val="tx1"/>
                </a:solidFill>
                <a:effectLst/>
                <a:latin typeface="Nunito Sans" panose="020B0604020202020204" charset="0"/>
                <a:ea typeface="+mn-ea"/>
                <a:cs typeface="+mn-cs"/>
              </a:rPr>
              <a:t>Nevertheless- </a:t>
            </a:r>
            <a:r>
              <a:rPr lang="en-US" sz="1200" b="0" i="0" kern="1200" dirty="0" err="1" smtClean="0">
                <a:solidFill>
                  <a:schemeClr val="tx1"/>
                </a:solidFill>
                <a:effectLst/>
                <a:latin typeface="Nunito Sans" panose="020B0604020202020204" charset="0"/>
                <a:ea typeface="+mn-ea"/>
                <a:cs typeface="+mn-cs"/>
              </a:rPr>
              <a:t>Regardless,but,still</a:t>
            </a:r>
            <a:endParaRPr lang="en-US" sz="1200" b="0" i="0" kern="1200" dirty="0" smtClean="0">
              <a:solidFill>
                <a:schemeClr val="tx1"/>
              </a:solidFill>
              <a:effectLst/>
              <a:latin typeface="Nunito Sans" panose="020B0604020202020204" charset="0"/>
              <a:ea typeface="+mn-ea"/>
              <a:cs typeface="+mn-cs"/>
            </a:endParaRPr>
          </a:p>
          <a:p>
            <a:r>
              <a:rPr lang="en-US" sz="1200" b="0" i="0" kern="1200" dirty="0" smtClean="0">
                <a:solidFill>
                  <a:schemeClr val="tx1"/>
                </a:solidFill>
                <a:effectLst/>
                <a:latin typeface="Nunito Sans" panose="020B0604020202020204" charset="0"/>
                <a:ea typeface="+mn-ea"/>
                <a:cs typeface="+mn-cs"/>
              </a:rPr>
              <a:t>Ex. He was very tired; </a:t>
            </a:r>
            <a:r>
              <a:rPr lang="en-US" sz="1200" b="1" i="0" kern="1200" dirty="0" smtClean="0">
                <a:solidFill>
                  <a:schemeClr val="tx1"/>
                </a:solidFill>
                <a:effectLst/>
                <a:latin typeface="Nunito Sans" panose="020B0604020202020204" charset="0"/>
                <a:ea typeface="+mn-ea"/>
                <a:cs typeface="+mn-cs"/>
              </a:rPr>
              <a:t>nevertheless</a:t>
            </a:r>
            <a:r>
              <a:rPr lang="en-US" sz="1200" b="0" i="0" kern="1200" dirty="0" smtClean="0">
                <a:solidFill>
                  <a:schemeClr val="tx1"/>
                </a:solidFill>
                <a:effectLst/>
                <a:latin typeface="Nunito Sans" panose="020B0604020202020204" charset="0"/>
                <a:ea typeface="+mn-ea"/>
                <a:cs typeface="+mn-cs"/>
              </a:rPr>
              <a:t> he went on walking</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90192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Cloze Passage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25703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Cloze Passage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20839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 Option ©</a:t>
            </a:r>
          </a:p>
          <a:p>
            <a:endParaRPr lang="en-US" b="1" dirty="0" smtClean="0"/>
          </a:p>
          <a:p>
            <a:r>
              <a:rPr lang="en-US" b="1" dirty="0" smtClean="0"/>
              <a:t>Here</a:t>
            </a:r>
            <a:r>
              <a:rPr lang="en-US" b="1" baseline="0" dirty="0" smtClean="0"/>
              <a:t> as we are talking about quiz master the best suitable answer is audience</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473725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Cloze Passage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932271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Nunito Sans" panose="020B0604020202020204" charset="0"/>
                <a:ea typeface="+mn-ea"/>
                <a:cs typeface="+mn-cs"/>
              </a:rPr>
              <a:t>Answer: Option D</a:t>
            </a:r>
          </a:p>
          <a:p>
            <a:r>
              <a:rPr lang="en-US" sz="1200" b="1" i="0" kern="1200" dirty="0" smtClean="0">
                <a:solidFill>
                  <a:schemeClr val="tx1"/>
                </a:solidFill>
                <a:effectLst/>
                <a:latin typeface="Nunito Sans" panose="020B0604020202020204" charset="0"/>
                <a:ea typeface="+mn-ea"/>
                <a:cs typeface="+mn-cs"/>
              </a:rPr>
              <a:t>Option A and B eliminated as the sentence is in past tense and hangs and hanging related</a:t>
            </a:r>
            <a:r>
              <a:rPr lang="en-US" sz="1200" b="1" i="0" kern="1200" baseline="0" dirty="0" smtClean="0">
                <a:solidFill>
                  <a:schemeClr val="tx1"/>
                </a:solidFill>
                <a:effectLst/>
                <a:latin typeface="Nunito Sans" panose="020B0604020202020204" charset="0"/>
                <a:ea typeface="+mn-ea"/>
                <a:cs typeface="+mn-cs"/>
              </a:rPr>
              <a:t> to present tense</a:t>
            </a:r>
            <a:endParaRPr lang="en-US" sz="1200" b="1" i="0" kern="1200" dirty="0" smtClean="0">
              <a:solidFill>
                <a:schemeClr val="tx1"/>
              </a:solidFill>
              <a:effectLst/>
              <a:latin typeface="Nunito Sans" panose="020B0604020202020204" charset="0"/>
              <a:ea typeface="+mn-ea"/>
              <a:cs typeface="+mn-cs"/>
            </a:endParaRPr>
          </a:p>
          <a:p>
            <a:r>
              <a:rPr lang="en-US" sz="1200" b="0" i="0" kern="1200" dirty="0" smtClean="0">
                <a:solidFill>
                  <a:schemeClr val="tx1"/>
                </a:solidFill>
                <a:effectLst/>
                <a:latin typeface="Nunito Sans" panose="020B0604020202020204" charset="0"/>
                <a:ea typeface="+mn-ea"/>
                <a:cs typeface="+mn-cs"/>
              </a:rPr>
              <a:t>Use </a:t>
            </a:r>
            <a:r>
              <a:rPr lang="en-US" sz="1200" b="0" i="1" kern="1200" dirty="0" smtClean="0">
                <a:solidFill>
                  <a:schemeClr val="tx1"/>
                </a:solidFill>
                <a:effectLst/>
                <a:latin typeface="Nunito Sans" panose="020B0604020202020204" charset="0"/>
                <a:ea typeface="+mn-ea"/>
                <a:cs typeface="+mn-cs"/>
              </a:rPr>
              <a:t>hanged</a:t>
            </a:r>
            <a:r>
              <a:rPr lang="en-US" sz="1200" b="0" i="0" kern="1200" dirty="0" smtClean="0">
                <a:solidFill>
                  <a:schemeClr val="tx1"/>
                </a:solidFill>
                <a:effectLst/>
                <a:latin typeface="Nunito Sans" panose="020B0604020202020204" charset="0"/>
                <a:ea typeface="+mn-ea"/>
                <a:cs typeface="+mn-cs"/>
              </a:rPr>
              <a:t> when referring to a person being suspended by a rope around the neck until dead.</a:t>
            </a:r>
          </a:p>
          <a:p>
            <a:r>
              <a:rPr lang="en-US" sz="1200" b="0" i="0" kern="1200" dirty="0" smtClean="0">
                <a:solidFill>
                  <a:schemeClr val="tx1"/>
                </a:solidFill>
                <a:effectLst/>
                <a:latin typeface="Nunito Sans" panose="020B0604020202020204" charset="0"/>
                <a:ea typeface="+mn-ea"/>
                <a:cs typeface="+mn-cs"/>
              </a:rPr>
              <a:t>Ex. </a:t>
            </a:r>
            <a:r>
              <a:rPr lang="en-US" sz="1200" b="0" i="1" kern="1200" dirty="0" smtClean="0">
                <a:solidFill>
                  <a:schemeClr val="tx1"/>
                </a:solidFill>
                <a:effectLst/>
                <a:latin typeface="Nunito Sans" panose="020B0604020202020204" charset="0"/>
                <a:ea typeface="+mn-ea"/>
                <a:cs typeface="+mn-cs"/>
              </a:rPr>
              <a:t>Justice </a:t>
            </a:r>
            <a:r>
              <a:rPr lang="en-US" sz="1200" b="0" i="1" kern="1200" dirty="0" err="1" smtClean="0">
                <a:solidFill>
                  <a:schemeClr val="tx1"/>
                </a:solidFill>
                <a:effectLst/>
                <a:latin typeface="Nunito Sans" panose="020B0604020202020204" charset="0"/>
                <a:ea typeface="+mn-ea"/>
                <a:cs typeface="+mn-cs"/>
              </a:rPr>
              <a:t>Wargrave</a:t>
            </a:r>
            <a:r>
              <a:rPr lang="en-US" sz="1200" b="0" i="1" kern="1200" dirty="0" smtClean="0">
                <a:solidFill>
                  <a:schemeClr val="tx1"/>
                </a:solidFill>
                <a:effectLst/>
                <a:latin typeface="Nunito Sans" panose="020B0604020202020204" charset="0"/>
                <a:ea typeface="+mn-ea"/>
                <a:cs typeface="+mn-cs"/>
              </a:rPr>
              <a:t> ordered Edward Seton to be </a:t>
            </a:r>
            <a:r>
              <a:rPr lang="en-US" sz="1200" b="1" i="1" kern="1200" dirty="0" smtClean="0">
                <a:solidFill>
                  <a:schemeClr val="tx1"/>
                </a:solidFill>
                <a:effectLst/>
                <a:latin typeface="Nunito Sans" panose="020B0604020202020204" charset="0"/>
                <a:ea typeface="+mn-ea"/>
                <a:cs typeface="+mn-cs"/>
              </a:rPr>
              <a:t>hanged</a:t>
            </a:r>
            <a:r>
              <a:rPr lang="en-US" sz="1200" b="0" i="1" kern="1200" dirty="0" smtClean="0">
                <a:solidFill>
                  <a:schemeClr val="tx1"/>
                </a:solidFill>
                <a:effectLst/>
                <a:latin typeface="Nunito Sans" panose="020B0604020202020204" charset="0"/>
                <a:ea typeface="+mn-ea"/>
                <a:cs typeface="+mn-cs"/>
              </a:rPr>
              <a:t> by the neck until dead.</a:t>
            </a:r>
            <a:endParaRPr lang="en-US" b="0" dirty="0">
              <a:latin typeface="Nunito Sans" panose="020B060402020202020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401707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b="1" dirty="0" smtClean="0">
                <a:latin typeface="Nunito Sans" panose="020B0604020202020204" charset="0"/>
              </a:rPr>
              <a:t>Answer:</a:t>
            </a:r>
            <a:r>
              <a:rPr lang="en-US" sz="1200" b="1" baseline="0" dirty="0" smtClean="0">
                <a:latin typeface="Nunito Sans" panose="020B0604020202020204" charset="0"/>
              </a:rPr>
              <a:t> Option D</a:t>
            </a:r>
            <a:endParaRPr lang="en-US" sz="1200" b="1" dirty="0" smtClean="0">
              <a:latin typeface="Nunito Sans" panose="020B0604020202020204" charset="0"/>
            </a:endParaRPr>
          </a:p>
          <a:p>
            <a:pPr marL="228600" indent="-228600">
              <a:buAutoNum type="arabicParenR"/>
            </a:pPr>
            <a:r>
              <a:rPr lang="en-US" sz="1200" b="1" dirty="0" smtClean="0">
                <a:latin typeface="Nunito Sans" panose="020B0604020202020204" charset="0"/>
              </a:rPr>
              <a:t>The given sentence is in present tense so option</a:t>
            </a:r>
            <a:r>
              <a:rPr lang="en-US" sz="1200" b="1" baseline="0" dirty="0" smtClean="0">
                <a:latin typeface="Nunito Sans" panose="020B0604020202020204" charset="0"/>
              </a:rPr>
              <a:t> A and B are eliminated</a:t>
            </a:r>
          </a:p>
          <a:p>
            <a:pPr marL="228600" indent="-228600">
              <a:buAutoNum type="arabicParenR"/>
            </a:pPr>
            <a:r>
              <a:rPr lang="en-US" sz="1200" b="1" baseline="0" dirty="0" smtClean="0">
                <a:latin typeface="Nunito Sans" panose="020B0604020202020204" charset="0"/>
              </a:rPr>
              <a:t>People is Plural subject so we need to use plural form of verb i.e. get</a:t>
            </a:r>
          </a:p>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828635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Nunito Sans" panose="020B0604020202020204" charset="0"/>
                <a:ea typeface="+mn-ea"/>
                <a:cs typeface="+mn-cs"/>
              </a:rPr>
              <a:t>Answer : Option D</a:t>
            </a:r>
          </a:p>
          <a:p>
            <a:r>
              <a:rPr lang="en-US" sz="1200" b="1" i="0" kern="1200" dirty="0" smtClean="0">
                <a:solidFill>
                  <a:schemeClr val="tx1"/>
                </a:solidFill>
                <a:effectLst/>
                <a:latin typeface="Nunito Sans" panose="020B0604020202020204" charset="0"/>
                <a:ea typeface="+mn-ea"/>
                <a:cs typeface="+mn-cs"/>
              </a:rPr>
              <a:t>Unless</a:t>
            </a:r>
            <a:r>
              <a:rPr lang="en-US" sz="1200" b="0" i="0" kern="1200" baseline="0" dirty="0" smtClean="0">
                <a:solidFill>
                  <a:schemeClr val="tx1"/>
                </a:solidFill>
                <a:effectLst/>
                <a:latin typeface="Nunito Sans" panose="020B0604020202020204" charset="0"/>
                <a:ea typeface="+mn-ea"/>
                <a:cs typeface="+mn-cs"/>
              </a:rPr>
              <a:t> means except on the condition that</a:t>
            </a:r>
          </a:p>
          <a:p>
            <a:r>
              <a:rPr lang="en-US" sz="1200" b="1" i="0" kern="1200" baseline="0" dirty="0" smtClean="0">
                <a:solidFill>
                  <a:schemeClr val="tx1"/>
                </a:solidFill>
                <a:effectLst/>
                <a:latin typeface="Nunito Sans" panose="020B0604020202020204" charset="0"/>
                <a:ea typeface="+mn-ea"/>
                <a:cs typeface="+mn-cs"/>
              </a:rPr>
              <a:t>Ex. Unless</a:t>
            </a:r>
            <a:r>
              <a:rPr lang="en-US" sz="1200" b="0" i="0" kern="1200" baseline="0" dirty="0" smtClean="0">
                <a:solidFill>
                  <a:schemeClr val="tx1"/>
                </a:solidFill>
                <a:effectLst/>
                <a:latin typeface="Nunito Sans" panose="020B0604020202020204" charset="0"/>
                <a:ea typeface="+mn-ea"/>
                <a:cs typeface="+mn-cs"/>
              </a:rPr>
              <a:t> you are tired let’s go for a walk at the park</a:t>
            </a:r>
          </a:p>
          <a:p>
            <a:r>
              <a:rPr lang="en-US" sz="1200" b="1" i="0" kern="1200" dirty="0" smtClean="0">
                <a:solidFill>
                  <a:schemeClr val="tx1"/>
                </a:solidFill>
                <a:effectLst/>
                <a:latin typeface="Nunito Sans" panose="020B0604020202020204" charset="0"/>
                <a:ea typeface="+mn-ea"/>
                <a:cs typeface="+mn-cs"/>
              </a:rPr>
              <a:t>Whether</a:t>
            </a:r>
            <a:r>
              <a:rPr lang="en-US" sz="1200" b="0" i="0" kern="1200" dirty="0" smtClean="0">
                <a:solidFill>
                  <a:schemeClr val="tx1"/>
                </a:solidFill>
                <a:effectLst/>
                <a:latin typeface="Nunito Sans" panose="020B0604020202020204" charset="0"/>
                <a:ea typeface="+mn-ea"/>
                <a:cs typeface="+mn-cs"/>
              </a:rPr>
              <a:t> means expressing a doubt or choice between alternatives.</a:t>
            </a:r>
          </a:p>
          <a:p>
            <a:r>
              <a:rPr lang="en-US" sz="1200" b="0" i="0" kern="1200" dirty="0" smtClean="0">
                <a:solidFill>
                  <a:schemeClr val="tx1"/>
                </a:solidFill>
                <a:effectLst/>
                <a:latin typeface="Nunito Sans" panose="020B0604020202020204" charset="0"/>
                <a:ea typeface="+mn-ea"/>
                <a:cs typeface="+mn-cs"/>
              </a:rPr>
              <a:t>Ex. We can't decide on </a:t>
            </a:r>
            <a:r>
              <a:rPr lang="en-US" sz="1200" b="1" i="0" kern="1200" dirty="0" smtClean="0">
                <a:solidFill>
                  <a:schemeClr val="tx1"/>
                </a:solidFill>
                <a:effectLst/>
                <a:latin typeface="Nunito Sans" panose="020B0604020202020204" charset="0"/>
                <a:ea typeface="+mn-ea"/>
                <a:cs typeface="+mn-cs"/>
              </a:rPr>
              <a:t>whether</a:t>
            </a:r>
            <a:r>
              <a:rPr lang="en-US" sz="1200" b="0" i="0" kern="1200" dirty="0" smtClean="0">
                <a:solidFill>
                  <a:schemeClr val="tx1"/>
                </a:solidFill>
                <a:effectLst/>
                <a:latin typeface="Nunito Sans" panose="020B0604020202020204" charset="0"/>
                <a:ea typeface="+mn-ea"/>
                <a:cs typeface="+mn-cs"/>
              </a:rPr>
              <a:t> to order pizza or Chinese food.</a:t>
            </a:r>
          </a:p>
          <a:p>
            <a:r>
              <a:rPr lang="en-US" sz="1200" b="1" i="0" kern="1200" dirty="0" smtClean="0">
                <a:solidFill>
                  <a:schemeClr val="tx1"/>
                </a:solidFill>
                <a:effectLst/>
                <a:latin typeface="Nunito Sans" panose="020B0604020202020204" charset="0"/>
                <a:ea typeface="+mn-ea"/>
                <a:cs typeface="+mn-cs"/>
              </a:rPr>
              <a:t>Suppose</a:t>
            </a:r>
            <a:r>
              <a:rPr lang="en-US" sz="1200" b="0" i="0" kern="1200" dirty="0" smtClean="0">
                <a:solidFill>
                  <a:schemeClr val="tx1"/>
                </a:solidFill>
                <a:effectLst/>
                <a:latin typeface="Nunito Sans" panose="020B0604020202020204" charset="0"/>
                <a:ea typeface="+mn-ea"/>
                <a:cs typeface="+mn-cs"/>
              </a:rPr>
              <a:t> means assume</a:t>
            </a:r>
          </a:p>
          <a:p>
            <a:r>
              <a:rPr lang="en-US" sz="1200" b="0" i="0" kern="1200" dirty="0" smtClean="0">
                <a:solidFill>
                  <a:schemeClr val="tx1"/>
                </a:solidFill>
                <a:effectLst/>
                <a:latin typeface="Nunito Sans" panose="020B0604020202020204" charset="0"/>
                <a:ea typeface="+mn-ea"/>
                <a:cs typeface="+mn-cs"/>
              </a:rPr>
              <a:t>Ex. Prices will go up, I </a:t>
            </a:r>
            <a:r>
              <a:rPr lang="en-US" sz="1200" b="1" i="0" kern="1200" dirty="0" smtClean="0">
                <a:solidFill>
                  <a:schemeClr val="tx1"/>
                </a:solidFill>
                <a:effectLst/>
                <a:latin typeface="Nunito Sans" panose="020B0604020202020204" charset="0"/>
                <a:ea typeface="+mn-ea"/>
                <a:cs typeface="+mn-cs"/>
              </a:rPr>
              <a:t>suppose</a:t>
            </a:r>
            <a:r>
              <a:rPr lang="en-US" sz="1200" b="0" i="0" kern="1200" dirty="0" smtClean="0">
                <a:solidFill>
                  <a:schemeClr val="tx1"/>
                </a:solidFill>
                <a:effectLst/>
                <a:latin typeface="Nunito Sans" panose="020B0604020202020204" charset="0"/>
                <a:ea typeface="+mn-ea"/>
                <a:cs typeface="+mn-cs"/>
              </a:rPr>
              <a:t>.</a:t>
            </a:r>
          </a:p>
          <a:p>
            <a:r>
              <a:rPr lang="en-US" sz="1200" b="1" i="0" kern="1200" dirty="0" smtClean="0">
                <a:solidFill>
                  <a:schemeClr val="tx1"/>
                </a:solidFill>
                <a:effectLst/>
                <a:latin typeface="Nunito Sans" panose="020B0604020202020204" charset="0"/>
                <a:ea typeface="+mn-ea"/>
                <a:cs typeface="+mn-cs"/>
              </a:rPr>
              <a:t>If</a:t>
            </a:r>
            <a:r>
              <a:rPr lang="en-US" sz="1200" b="0" i="0" kern="1200" baseline="0" dirty="0" smtClean="0">
                <a:solidFill>
                  <a:schemeClr val="tx1"/>
                </a:solidFill>
                <a:effectLst/>
                <a:latin typeface="Nunito Sans" panose="020B0604020202020204" charset="0"/>
                <a:ea typeface="+mn-ea"/>
                <a:cs typeface="+mn-cs"/>
              </a:rPr>
              <a:t> means d</a:t>
            </a:r>
            <a:r>
              <a:rPr lang="en-US" sz="1200" b="0" i="0" kern="1200" dirty="0" smtClean="0">
                <a:solidFill>
                  <a:schemeClr val="tx1"/>
                </a:solidFill>
                <a:effectLst/>
                <a:latin typeface="Nunito Sans" panose="020B0604020202020204" charset="0"/>
                <a:ea typeface="+mn-ea"/>
                <a:cs typeface="+mn-cs"/>
              </a:rPr>
              <a:t>espite the possibility that; no matter whether.</a:t>
            </a:r>
          </a:p>
          <a:p>
            <a:r>
              <a:rPr lang="en-US" sz="1200" b="0" i="0" kern="1200" dirty="0" smtClean="0">
                <a:solidFill>
                  <a:schemeClr val="tx1"/>
                </a:solidFill>
                <a:effectLst/>
                <a:latin typeface="Nunito Sans" panose="020B0604020202020204" charset="0"/>
                <a:ea typeface="+mn-ea"/>
                <a:cs typeface="+mn-cs"/>
              </a:rPr>
              <a:t>If it takes me seven years, I shall do it</a:t>
            </a:r>
          </a:p>
          <a:p>
            <a:endParaRPr lang="en-US" sz="1200" b="1" i="0" kern="1200" dirty="0" smtClean="0">
              <a:solidFill>
                <a:schemeClr val="tx1"/>
              </a:solidFill>
              <a:effectLst/>
              <a:latin typeface="Nunito Sans" panose="020B060402020202020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Nunito Sans" panose="020B0604020202020204" charset="0"/>
                <a:ea typeface="+mn-ea"/>
                <a:cs typeface="+mn-cs"/>
              </a:rPr>
              <a:t>If</a:t>
            </a:r>
            <a:r>
              <a:rPr lang="en-US" sz="1200" b="0" i="0" kern="1200" dirty="0" smtClean="0">
                <a:solidFill>
                  <a:schemeClr val="tx1"/>
                </a:solidFill>
                <a:effectLst/>
                <a:latin typeface="Nunito Sans" panose="020B0604020202020204" charset="0"/>
                <a:ea typeface="+mn-ea"/>
                <a:cs typeface="+mn-cs"/>
              </a:rPr>
              <a:t> it rains, you will get wet.</a:t>
            </a:r>
          </a:p>
          <a:p>
            <a:endParaRPr lang="en-US" sz="1200" b="1" i="0" kern="1200" dirty="0" smtClean="0">
              <a:solidFill>
                <a:schemeClr val="tx1"/>
              </a:solidFill>
              <a:effectLst/>
              <a:latin typeface="Nunito Sans" panose="020B0604020202020204" charset="0"/>
              <a:ea typeface="+mn-ea"/>
              <a:cs typeface="+mn-cs"/>
            </a:endParaRPr>
          </a:p>
          <a:p>
            <a:endParaRPr lang="en-US" sz="1200" b="0" i="0" kern="1200" dirty="0">
              <a:solidFill>
                <a:schemeClr val="tx1"/>
              </a:solidFill>
              <a:effectLst/>
              <a:latin typeface="Nunito Sans" panose="020B0604020202020204" charset="0"/>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561127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Nunito Sans" panose="020B0604020202020204" charset="0"/>
              </a:rPr>
              <a:t>Answer:  Option D</a:t>
            </a:r>
          </a:p>
          <a:p>
            <a:r>
              <a:rPr lang="en-US" b="0" dirty="0" smtClean="0">
                <a:latin typeface="Nunito Sans" panose="020B0604020202020204" charset="0"/>
              </a:rPr>
              <a:t>Although means </a:t>
            </a:r>
            <a:r>
              <a:rPr lang="en-US" sz="1200" b="0" i="0" kern="1200" dirty="0" smtClean="0">
                <a:solidFill>
                  <a:schemeClr val="tx1"/>
                </a:solidFill>
                <a:effectLst/>
                <a:latin typeface="+mn-lt"/>
                <a:ea typeface="+mn-ea"/>
                <a:cs typeface="+mn-cs"/>
              </a:rPr>
              <a:t>in spite of the fact that; even though.</a:t>
            </a:r>
          </a:p>
          <a:p>
            <a:r>
              <a:rPr lang="en-US" sz="1200" b="0" i="0" kern="1200" dirty="0" smtClean="0">
                <a:solidFill>
                  <a:schemeClr val="tx1"/>
                </a:solidFill>
                <a:effectLst/>
                <a:latin typeface="+mn-lt"/>
                <a:ea typeface="+mn-ea"/>
                <a:cs typeface="+mn-cs"/>
              </a:rPr>
              <a:t>Although </a:t>
            </a:r>
            <a:r>
              <a:rPr lang="en-US" b="0" dirty="0" smtClean="0">
                <a:latin typeface="Nunito Sans" panose="020B0604020202020204" charset="0"/>
              </a:rPr>
              <a:t> is negative/Contrast sign</a:t>
            </a:r>
            <a:r>
              <a:rPr lang="en-US" b="0" baseline="0" dirty="0" smtClean="0">
                <a:latin typeface="Nunito Sans" panose="020B0604020202020204" charset="0"/>
              </a:rPr>
              <a:t> post word which is related to two opposite ideas in a sentence.</a:t>
            </a:r>
          </a:p>
          <a:p>
            <a:pPr marL="0" marR="0" indent="0" algn="l" defTabSz="914400" rtl="0" eaLnBrk="1" fontAlgn="auto" latinLnBrk="0" hangingPunct="1">
              <a:lnSpc>
                <a:spcPct val="100000"/>
              </a:lnSpc>
              <a:spcBef>
                <a:spcPts val="0"/>
              </a:spcBef>
              <a:spcAft>
                <a:spcPts val="0"/>
              </a:spcAft>
              <a:buClrTx/>
              <a:buSzTx/>
              <a:buFontTx/>
              <a:buNone/>
              <a:tabLst/>
              <a:defRPr/>
            </a:pPr>
            <a:r>
              <a:rPr lang="en-US" b="0" baseline="0" dirty="0" smtClean="0">
                <a:latin typeface="Nunito Sans" panose="020B0604020202020204" charset="0"/>
              </a:rPr>
              <a:t>Ex. </a:t>
            </a:r>
            <a:r>
              <a:rPr lang="en-US" sz="1200" b="1" i="0" kern="1200" dirty="0" smtClean="0">
                <a:solidFill>
                  <a:schemeClr val="tx1"/>
                </a:solidFill>
                <a:effectLst/>
                <a:latin typeface="+mn-lt"/>
                <a:ea typeface="+mn-ea"/>
                <a:cs typeface="+mn-cs"/>
              </a:rPr>
              <a:t>Although</a:t>
            </a:r>
            <a:r>
              <a:rPr lang="en-US" sz="1200" b="0" i="0" kern="1200" dirty="0" smtClean="0">
                <a:solidFill>
                  <a:schemeClr val="tx1"/>
                </a:solidFill>
                <a:effectLst/>
                <a:latin typeface="+mn-lt"/>
                <a:ea typeface="+mn-ea"/>
                <a:cs typeface="+mn-cs"/>
              </a:rPr>
              <a:t> small, the kitchen is well designed.</a:t>
            </a:r>
          </a:p>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02308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latin typeface="Nunito Sans" panose="020B0604020202020204" charset="0"/>
              </a:rPr>
              <a:t>Answer: Option C</a:t>
            </a:r>
          </a:p>
          <a:p>
            <a:r>
              <a:rPr lang="en-US" b="0" dirty="0" smtClean="0">
                <a:latin typeface="Nunito Sans" panose="020B0604020202020204" charset="0"/>
              </a:rPr>
              <a:t>But is negative/Contrast sign</a:t>
            </a:r>
            <a:r>
              <a:rPr lang="en-US" b="0" baseline="0" dirty="0" smtClean="0">
                <a:latin typeface="Nunito Sans" panose="020B0604020202020204" charset="0"/>
              </a:rPr>
              <a:t> post word which is related to two opposite ideas in a sentence.</a:t>
            </a:r>
          </a:p>
          <a:p>
            <a:r>
              <a:rPr lang="en-US" b="0" baseline="0" dirty="0" smtClean="0">
                <a:latin typeface="Nunito Sans" panose="020B0604020202020204" charset="0"/>
              </a:rPr>
              <a:t>After but negative idea is present so before but we need to search for positive idea which is given in option C</a:t>
            </a:r>
            <a:endParaRPr lang="en-US" b="0" dirty="0">
              <a:latin typeface="Nunito Sans" panose="020B060402020202020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545436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741000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45513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Option A:</a:t>
            </a:r>
          </a:p>
          <a:p>
            <a:r>
              <a:rPr lang="en-US" sz="1200" b="0" i="0" kern="1200" dirty="0" smtClean="0">
                <a:solidFill>
                  <a:schemeClr val="tx1"/>
                </a:solidFill>
                <a:effectLst/>
                <a:latin typeface="+mn-lt"/>
                <a:ea typeface="+mn-ea"/>
                <a:cs typeface="+mn-cs"/>
              </a:rPr>
              <a:t>The first statement in the sequence should be the one that introduces a new topic. It should not be a continuation or extension of a topic. S1 starts by asking</a:t>
            </a:r>
            <a:r>
              <a:rPr lang="en-US" sz="1200" b="0" i="0" kern="1200" baseline="0" dirty="0" smtClean="0">
                <a:solidFill>
                  <a:schemeClr val="tx1"/>
                </a:solidFill>
                <a:effectLst/>
                <a:latin typeface="+mn-lt"/>
                <a:ea typeface="+mn-ea"/>
                <a:cs typeface="+mn-cs"/>
              </a:rPr>
              <a:t> </a:t>
            </a:r>
            <a:r>
              <a:rPr lang="en-US" sz="1200" dirty="0" smtClean="0">
                <a:solidFill>
                  <a:prstClr val="black"/>
                </a:solidFill>
                <a:latin typeface="Nunito Sans" panose="00000500000000000000" pitchFamily="2" charset="0"/>
              </a:rPr>
              <a:t>Why do birds </a:t>
            </a:r>
            <a:r>
              <a:rPr lang="en-US" sz="1200" b="0" dirty="0" smtClean="0">
                <a:solidFill>
                  <a:prstClr val="black"/>
                </a:solidFill>
                <a:latin typeface="Nunito Sans" panose="00000500000000000000" pitchFamily="2" charset="0"/>
              </a:rPr>
              <a:t>sing?</a:t>
            </a:r>
            <a:r>
              <a:rPr lang="en-US" sz="1200" b="0" baseline="0" dirty="0" smtClean="0">
                <a:solidFill>
                  <a:prstClr val="black"/>
                </a:solidFill>
                <a:latin typeface="Nunito Sans" panose="00000500000000000000" pitchFamily="2" charset="0"/>
              </a:rPr>
              <a:t> Q </a:t>
            </a:r>
            <a:r>
              <a:rPr lang="en-US" sz="1200" b="0" i="0" kern="1200" dirty="0" smtClean="0">
                <a:solidFill>
                  <a:schemeClr val="tx1"/>
                </a:solidFill>
                <a:effectLst/>
                <a:latin typeface="+mn-lt"/>
                <a:ea typeface="+mn-ea"/>
                <a:cs typeface="+mn-cs"/>
              </a:rPr>
              <a:t>starts by providing support to S1's question. There</a:t>
            </a:r>
            <a:r>
              <a:rPr lang="en-US" sz="1200" b="0" i="0" kern="1200" baseline="0" dirty="0" smtClean="0">
                <a:solidFill>
                  <a:schemeClr val="tx1"/>
                </a:solidFill>
                <a:effectLst/>
                <a:latin typeface="+mn-lt"/>
                <a:ea typeface="+mn-ea"/>
                <a:cs typeface="+mn-cs"/>
              </a:rPr>
              <a:t> is a link between R and S4 as both the sentences are related to the keyword ‘health’</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5912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Cloze Passage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88728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Option D</a:t>
            </a:r>
          </a:p>
          <a:p>
            <a:r>
              <a:rPr lang="en-US" sz="1200" b="0" i="0" kern="1200" dirty="0" smtClean="0">
                <a:solidFill>
                  <a:schemeClr val="tx1"/>
                </a:solidFill>
                <a:effectLst/>
                <a:latin typeface="+mn-lt"/>
                <a:ea typeface="+mn-ea"/>
                <a:cs typeface="+mn-cs"/>
              </a:rPr>
              <a:t>The first statement in the sequence should be the one that introduces a new topic. It should not be a continuation or extension of a topic.</a:t>
            </a:r>
          </a:p>
          <a:p>
            <a:r>
              <a:rPr lang="en-US" sz="1200" b="0" i="0" kern="1200" baseline="0" dirty="0" smtClean="0">
                <a:solidFill>
                  <a:schemeClr val="tx1"/>
                </a:solidFill>
                <a:effectLst/>
                <a:latin typeface="+mn-lt"/>
                <a:ea typeface="+mn-ea"/>
                <a:cs typeface="+mn-cs"/>
              </a:rPr>
              <a:t>In this case the 1</a:t>
            </a:r>
            <a:r>
              <a:rPr lang="en-US" sz="1200" b="0" i="0" kern="1200" baseline="30000" dirty="0" smtClean="0">
                <a:solidFill>
                  <a:schemeClr val="tx1"/>
                </a:solidFill>
                <a:effectLst/>
                <a:latin typeface="+mn-lt"/>
                <a:ea typeface="+mn-ea"/>
                <a:cs typeface="+mn-cs"/>
              </a:rPr>
              <a:t>st</a:t>
            </a:r>
            <a:r>
              <a:rPr lang="en-US" sz="1200" b="0" i="0" kern="1200" baseline="0" dirty="0" smtClean="0">
                <a:solidFill>
                  <a:schemeClr val="tx1"/>
                </a:solidFill>
                <a:effectLst/>
                <a:latin typeface="+mn-lt"/>
                <a:ea typeface="+mn-ea"/>
                <a:cs typeface="+mn-cs"/>
              </a:rPr>
              <a:t> sentence must be statement Q. Now we can go for option elimination method.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C) QS -  Q- </a:t>
            </a:r>
            <a:r>
              <a:rPr lang="en-US" sz="1200" dirty="0" smtClean="0">
                <a:solidFill>
                  <a:prstClr val="black"/>
                </a:solidFill>
                <a:latin typeface="Nunito Sans" panose="00000500000000000000" pitchFamily="2" charset="0"/>
              </a:rPr>
              <a:t>the </a:t>
            </a:r>
            <a:r>
              <a:rPr lang="en-US" sz="1200" dirty="0" err="1" smtClean="0">
                <a:solidFill>
                  <a:prstClr val="black"/>
                </a:solidFill>
                <a:latin typeface="Nunito Sans" panose="00000500000000000000" pitchFamily="2" charset="0"/>
              </a:rPr>
              <a:t>Mandeep</a:t>
            </a:r>
            <a:r>
              <a:rPr lang="en-US" sz="1200" dirty="0" smtClean="0">
                <a:solidFill>
                  <a:prstClr val="black"/>
                </a:solidFill>
                <a:latin typeface="Nunito Sans" panose="00000500000000000000" pitchFamily="2" charset="0"/>
              </a:rPr>
              <a:t> Maternity and Child Hospital has developed S did not support</a:t>
            </a:r>
            <a:r>
              <a:rPr lang="en-US" sz="1200" baseline="0" dirty="0" smtClean="0">
                <a:solidFill>
                  <a:prstClr val="black"/>
                </a:solidFill>
                <a:latin typeface="Nunito Sans" panose="00000500000000000000" pitchFamily="2" charset="0"/>
              </a:rPr>
              <a:t> what has developed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smtClean="0">
                <a:solidFill>
                  <a:prstClr val="black"/>
                </a:solidFill>
                <a:latin typeface="Nunito Sans" panose="00000500000000000000" pitchFamily="2" charset="0"/>
              </a:rPr>
              <a:t>D) QR - </a:t>
            </a:r>
            <a:r>
              <a:rPr lang="en-US" sz="1200" b="0" i="0" kern="1200" baseline="0" dirty="0" smtClean="0">
                <a:solidFill>
                  <a:schemeClr val="tx1"/>
                </a:solidFill>
                <a:effectLst/>
                <a:latin typeface="+mn-lt"/>
                <a:ea typeface="+mn-ea"/>
                <a:cs typeface="+mn-cs"/>
              </a:rPr>
              <a:t>Q- </a:t>
            </a:r>
            <a:r>
              <a:rPr lang="en-US" sz="1200" dirty="0" smtClean="0">
                <a:solidFill>
                  <a:prstClr val="black"/>
                </a:solidFill>
                <a:latin typeface="Nunito Sans" panose="00000500000000000000" pitchFamily="2" charset="0"/>
              </a:rPr>
              <a:t>the </a:t>
            </a:r>
            <a:r>
              <a:rPr lang="en-US" sz="1200" dirty="0" err="1" smtClean="0">
                <a:solidFill>
                  <a:prstClr val="black"/>
                </a:solidFill>
                <a:latin typeface="Nunito Sans" panose="00000500000000000000" pitchFamily="2" charset="0"/>
              </a:rPr>
              <a:t>Mandeep</a:t>
            </a:r>
            <a:r>
              <a:rPr lang="en-US" sz="1200" dirty="0" smtClean="0">
                <a:solidFill>
                  <a:prstClr val="black"/>
                </a:solidFill>
                <a:latin typeface="Nunito Sans" panose="00000500000000000000" pitchFamily="2" charset="0"/>
              </a:rPr>
              <a:t> Maternity and Child Hospital has developed R support the statement Q and R is a link</a:t>
            </a:r>
            <a:r>
              <a:rPr lang="en-US" sz="1200" baseline="0" dirty="0" smtClean="0">
                <a:solidFill>
                  <a:prstClr val="black"/>
                </a:solidFill>
                <a:latin typeface="Nunito Sans" panose="00000500000000000000" pitchFamily="2" charset="0"/>
              </a:rPr>
              <a:t> which is giving extra information about the workshop.</a:t>
            </a:r>
            <a:endParaRPr lang="en-US" sz="1200" dirty="0" smtClean="0">
              <a:solidFill>
                <a:prstClr val="black"/>
              </a:solidFill>
              <a:latin typeface="Nunito Sans" panose="00000500000000000000" pitchFamily="2" charset="0"/>
            </a:endParaRPr>
          </a:p>
          <a:p>
            <a:endParaRPr lang="en-US" sz="1200" b="0" i="0" kern="1200" baseline="0" dirty="0" smtClean="0">
              <a:solidFill>
                <a:schemeClr val="tx1"/>
              </a:solidFill>
              <a:effectLst/>
              <a:latin typeface="+mn-lt"/>
              <a:ea typeface="+mn-ea"/>
              <a:cs typeface="+mn-cs"/>
            </a:endParaRPr>
          </a:p>
          <a:p>
            <a:pPr marL="228600" marR="0" lvl="0" indent="-228600" algn="l" defTabSz="914400" rtl="0" eaLnBrk="1" fontAlgn="auto" latinLnBrk="0" hangingPunct="1">
              <a:lnSpc>
                <a:spcPct val="100000"/>
              </a:lnSpc>
              <a:spcBef>
                <a:spcPts val="0"/>
              </a:spcBef>
              <a:spcAft>
                <a:spcPts val="0"/>
              </a:spcAft>
              <a:buClrTx/>
              <a:buSzTx/>
              <a:buFontTx/>
              <a:buAutoNum type="alphaUcParenR"/>
              <a:tabLst/>
              <a:defRPr/>
            </a:pPr>
            <a:endParaRPr lang="en-US" sz="1200" dirty="0" smtClean="0">
              <a:solidFill>
                <a:prstClr val="black"/>
              </a:solidFill>
              <a:latin typeface="Nunito Sans" panose="00000500000000000000" pitchFamily="2" charset="0"/>
            </a:endParaRPr>
          </a:p>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0401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Option B</a:t>
            </a:r>
          </a:p>
          <a:p>
            <a:r>
              <a:rPr lang="en-US" b="0" dirty="0" smtClean="0"/>
              <a:t>Here we can go for option elimination method</a:t>
            </a:r>
          </a:p>
          <a:p>
            <a:r>
              <a:rPr lang="en-US" b="0" dirty="0" smtClean="0"/>
              <a:t> M cannot be the 1</a:t>
            </a:r>
            <a:r>
              <a:rPr lang="en-US" b="0" baseline="30000" dirty="0" smtClean="0"/>
              <a:t>st</a:t>
            </a:r>
            <a:r>
              <a:rPr lang="en-US" b="0" baseline="0" dirty="0" smtClean="0"/>
              <a:t>sentence as it is giving the conclusion of something. Keyword used is “Hence”. So both Option A and D are eliminated.</a:t>
            </a:r>
          </a:p>
          <a:p>
            <a:r>
              <a:rPr lang="en-US" b="0" baseline="0" dirty="0" smtClean="0"/>
              <a:t>Now if we consider S as a 1</a:t>
            </a:r>
            <a:r>
              <a:rPr lang="en-US" b="0" baseline="30000" dirty="0" smtClean="0"/>
              <a:t>st</a:t>
            </a:r>
            <a:r>
              <a:rPr lang="en-US" b="0" baseline="0" dirty="0" smtClean="0"/>
              <a:t> sentence that starts with this give room then we can say the statement S is linked with W So WS is the pair present in option B. </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067179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Option C</a:t>
            </a:r>
          </a:p>
          <a:p>
            <a:r>
              <a:rPr lang="en-US" b="0" dirty="0" smtClean="0"/>
              <a:t>Here we can go for option elimination method.</a:t>
            </a:r>
          </a:p>
          <a:p>
            <a:r>
              <a:rPr lang="en-US" b="0" dirty="0" smtClean="0"/>
              <a:t>In statement</a:t>
            </a:r>
            <a:r>
              <a:rPr lang="en-US" b="0" baseline="0" dirty="0" smtClean="0"/>
              <a:t> B pronoun ‘ her’ is present so this cannot be the 1</a:t>
            </a:r>
            <a:r>
              <a:rPr lang="en-US" b="0" baseline="30000" dirty="0" smtClean="0"/>
              <a:t>st</a:t>
            </a:r>
            <a:r>
              <a:rPr lang="en-US" b="0" baseline="0" dirty="0" smtClean="0"/>
              <a:t> sentence and even D cannot be the 1</a:t>
            </a:r>
            <a:r>
              <a:rPr lang="en-US" b="0" baseline="30000" dirty="0" smtClean="0"/>
              <a:t>st</a:t>
            </a:r>
            <a:r>
              <a:rPr lang="en-US" b="0" baseline="0" dirty="0" smtClean="0"/>
              <a:t> sentence. So  the 1</a:t>
            </a:r>
            <a:r>
              <a:rPr lang="en-US" b="0" baseline="30000" dirty="0" smtClean="0"/>
              <a:t>st</a:t>
            </a:r>
            <a:r>
              <a:rPr lang="en-US" b="0" baseline="0" dirty="0" smtClean="0"/>
              <a:t> sentence is D in which noun Joanne is given for pronoun her.</a:t>
            </a:r>
          </a:p>
          <a:p>
            <a:endParaRPr lang="en-US" b="0" dirty="0" smtClean="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4576051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Option B</a:t>
            </a:r>
          </a:p>
          <a:p>
            <a:r>
              <a:rPr lang="en-US" b="0" baseline="0" dirty="0" smtClean="0"/>
              <a:t> Statement B : Add to that cannot be the 1</a:t>
            </a:r>
            <a:r>
              <a:rPr lang="en-US" b="0" baseline="30000" dirty="0" smtClean="0"/>
              <a:t>st</a:t>
            </a:r>
            <a:r>
              <a:rPr lang="en-US" b="0" baseline="0" dirty="0" smtClean="0"/>
              <a:t> sentence as this indicates something is discussed already.</a:t>
            </a:r>
          </a:p>
          <a:p>
            <a:r>
              <a:rPr lang="en-US" b="0" baseline="0" dirty="0" smtClean="0"/>
              <a:t>So option A and C are eliminated.</a:t>
            </a:r>
          </a:p>
          <a:p>
            <a:r>
              <a:rPr lang="en-US" b="0" baseline="0" dirty="0" smtClean="0"/>
              <a:t>From the remaining two options we can say that A is the 1</a:t>
            </a:r>
            <a:r>
              <a:rPr lang="en-US" b="0" baseline="30000" dirty="0" smtClean="0"/>
              <a:t>st</a:t>
            </a:r>
            <a:r>
              <a:rPr lang="en-US" b="0" baseline="0" dirty="0" smtClean="0"/>
              <a:t> sentence. Statement D is the answer for the question given in Statement B so we can say that BD is a link which is given in Option B.</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814331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Cloze Passage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417261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Option C</a:t>
            </a:r>
          </a:p>
          <a:p>
            <a:r>
              <a:rPr lang="en-US" b="1" dirty="0" smtClean="0"/>
              <a:t> </a:t>
            </a:r>
            <a:r>
              <a:rPr lang="en-US" b="0" dirty="0" smtClean="0"/>
              <a:t>EB is a link that talks about the  thoughts and presenting</a:t>
            </a:r>
            <a:r>
              <a:rPr lang="en-US" b="0" baseline="0" dirty="0" smtClean="0"/>
              <a:t> them logically. So we need to choose between option C and D.</a:t>
            </a:r>
          </a:p>
          <a:p>
            <a:r>
              <a:rPr lang="en-US" b="0" baseline="0" dirty="0" smtClean="0"/>
              <a:t>From both the option we can say that DEB is a link.BF is a link</a:t>
            </a:r>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650634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Cloze Passage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121129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Option</a:t>
            </a:r>
            <a:r>
              <a:rPr lang="en-US" b="1" baseline="0" dirty="0" smtClean="0"/>
              <a:t> </a:t>
            </a:r>
            <a:r>
              <a:rPr lang="en-US" b="0" baseline="0" dirty="0" smtClean="0"/>
              <a:t>D:</a:t>
            </a:r>
          </a:p>
          <a:p>
            <a:r>
              <a:rPr lang="en-US" b="0" baseline="0" dirty="0" smtClean="0"/>
              <a:t>Here we can say that the 1</a:t>
            </a:r>
            <a:r>
              <a:rPr lang="en-US" b="0" baseline="30000" dirty="0" smtClean="0"/>
              <a:t>st</a:t>
            </a:r>
            <a:r>
              <a:rPr lang="en-US" b="0" baseline="0" dirty="0" smtClean="0"/>
              <a:t> sentence is D as the keyword present here is Begin by so A and C options are eliminated.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Nunito Sans" panose="00000500000000000000" pitchFamily="2" charset="0"/>
              </a:rPr>
              <a:t>DC is a link – as we have analyze the</a:t>
            </a:r>
            <a:r>
              <a:rPr lang="en-US" sz="1200" baseline="0" dirty="0" smtClean="0">
                <a:solidFill>
                  <a:prstClr val="black"/>
                </a:solidFill>
                <a:latin typeface="Nunito Sans" panose="00000500000000000000" pitchFamily="2" charset="0"/>
              </a:rPr>
              <a:t> week areas we can n</a:t>
            </a:r>
            <a:r>
              <a:rPr lang="en-US" sz="1200" dirty="0" smtClean="0">
                <a:solidFill>
                  <a:prstClr val="black"/>
                </a:solidFill>
                <a:latin typeface="Nunito Sans" panose="00000500000000000000" pitchFamily="2" charset="0"/>
              </a:rPr>
              <a:t>ow start with the preparation of your weak areas.</a:t>
            </a:r>
            <a:endParaRPr lang="en-US" b="1" baseline="0" dirty="0" smtClean="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95555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DBA necessarily need to come together but we have two choice having the same.</a:t>
            </a:r>
          </a:p>
          <a:p>
            <a:r>
              <a:rPr lang="en-US" sz="1200" b="0" i="0" kern="1200" dirty="0" smtClean="0">
                <a:solidFill>
                  <a:schemeClr val="tx1"/>
                </a:solidFill>
                <a:effectLst/>
                <a:latin typeface="+mn-lt"/>
                <a:ea typeface="+mn-ea"/>
                <a:cs typeface="+mn-cs"/>
              </a:rPr>
              <a:t>So let us look for another link. That link is between C &amp; D.</a:t>
            </a:r>
          </a:p>
          <a:p>
            <a:r>
              <a:rPr lang="en-US" sz="1200" b="0" i="0" kern="1200" dirty="0" smtClean="0">
                <a:solidFill>
                  <a:schemeClr val="tx1"/>
                </a:solidFill>
                <a:effectLst/>
                <a:latin typeface="+mn-lt"/>
                <a:ea typeface="+mn-ea"/>
                <a:cs typeface="+mn-cs"/>
              </a:rPr>
              <a:t>Because both are talking of the mission of Bush.</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9694478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Cloze Passage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1448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smtClean="0">
                <a:solidFill>
                  <a:prstClr val="black"/>
                </a:solidFill>
                <a:latin typeface="Nunito Sans" panose="00000500000000000000" pitchFamily="2" charset="0"/>
              </a:rPr>
              <a:t>Option D</a:t>
            </a:r>
          </a:p>
          <a:p>
            <a:r>
              <a:rPr lang="en-US" sz="1200" dirty="0" smtClean="0">
                <a:solidFill>
                  <a:prstClr val="black"/>
                </a:solidFill>
                <a:latin typeface="Nunito Sans" panose="00000500000000000000" pitchFamily="2" charset="0"/>
              </a:rPr>
              <a:t>The mentor "opens doors", influencing others to help the mentee's advancement – open doors means to provide new opportunities</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97719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Option B:</a:t>
            </a:r>
          </a:p>
          <a:p>
            <a:r>
              <a:rPr lang="en-US" sz="1200" b="0" i="0" kern="1200" dirty="0" smtClean="0">
                <a:solidFill>
                  <a:schemeClr val="tx1"/>
                </a:solidFill>
                <a:effectLst/>
                <a:latin typeface="+mn-lt"/>
                <a:ea typeface="+mn-ea"/>
                <a:cs typeface="+mn-cs"/>
              </a:rPr>
              <a:t>The first sentence here should be C, as it introduces us to the idea of will mentioned in the paragraph.</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Thus, we can eliminate option 1 and 3.</a:t>
            </a:r>
            <a:r>
              <a:rPr lang="en-US" dirty="0" smtClean="0"/>
              <a:t/>
            </a:r>
            <a:br>
              <a:rPr lang="en-US" dirty="0" smtClean="0"/>
            </a:br>
            <a:r>
              <a:rPr lang="en-US" dirty="0" smtClean="0"/>
              <a:t/>
            </a:r>
            <a:br>
              <a:rPr lang="en-US" dirty="0" smtClean="0"/>
            </a:br>
            <a:r>
              <a:rPr lang="en-US" sz="1200" b="0" i="0" kern="1200" dirty="0" smtClean="0">
                <a:solidFill>
                  <a:schemeClr val="tx1"/>
                </a:solidFill>
                <a:effectLst/>
                <a:latin typeface="+mn-lt"/>
                <a:ea typeface="+mn-ea"/>
                <a:cs typeface="+mn-cs"/>
              </a:rPr>
              <a:t>The next sentence should be B as it introduces the views of a lawyer.</a:t>
            </a:r>
            <a:r>
              <a:rPr lang="en-US" dirty="0" smtClean="0"/>
              <a:t/>
            </a:r>
            <a:br>
              <a:rPr lang="en-US" dirty="0" smtClean="0"/>
            </a:br>
            <a:r>
              <a:rPr lang="en-US" sz="1200" b="0" i="0" kern="1200" dirty="0" smtClean="0">
                <a:solidFill>
                  <a:schemeClr val="tx1"/>
                </a:solidFill>
                <a:effectLst/>
                <a:latin typeface="+mn-lt"/>
                <a:ea typeface="+mn-ea"/>
                <a:cs typeface="+mn-cs"/>
              </a:rPr>
              <a:t>Following B, should be A because it tells us the reason why lawyer suggested young people as witness.</a:t>
            </a:r>
            <a:r>
              <a:rPr lang="en-US" dirty="0" smtClean="0"/>
              <a:t/>
            </a:r>
            <a:br>
              <a:rPr lang="en-US" dirty="0" smtClean="0"/>
            </a:br>
            <a:r>
              <a:rPr lang="en-US" sz="1200" b="0" i="0" kern="1200" dirty="0" smtClean="0">
                <a:solidFill>
                  <a:schemeClr val="tx1"/>
                </a:solidFill>
                <a:effectLst/>
                <a:latin typeface="+mn-lt"/>
                <a:ea typeface="+mn-ea"/>
                <a:cs typeface="+mn-cs"/>
              </a:rPr>
              <a:t>The next sentence should be D as it tells us that it would be helpful if doctor is a witness.</a:t>
            </a:r>
            <a:r>
              <a:rPr lang="en-US" dirty="0" smtClean="0"/>
              <a:t/>
            </a:r>
            <a:br>
              <a:rPr lang="en-US" dirty="0" smtClean="0"/>
            </a:br>
            <a:r>
              <a:rPr lang="en-US" sz="1200" b="0" i="0" kern="1200" dirty="0" smtClean="0">
                <a:solidFill>
                  <a:schemeClr val="tx1"/>
                </a:solidFill>
                <a:effectLst/>
                <a:latin typeface="+mn-lt"/>
                <a:ea typeface="+mn-ea"/>
                <a:cs typeface="+mn-cs"/>
              </a:rPr>
              <a:t>The last sentence should be E.</a:t>
            </a:r>
            <a:r>
              <a:rPr lang="en-US" dirty="0" smtClean="0"/>
              <a:t/>
            </a:r>
            <a:br>
              <a:rPr lang="en-US" dirty="0" smtClean="0"/>
            </a:br>
            <a:r>
              <a:rPr lang="en-US" sz="1200" b="0" i="0" kern="1200" dirty="0" smtClean="0">
                <a:solidFill>
                  <a:schemeClr val="tx1"/>
                </a:solidFill>
                <a:effectLst/>
                <a:latin typeface="+mn-lt"/>
                <a:ea typeface="+mn-ea"/>
                <a:cs typeface="+mn-cs"/>
              </a:rPr>
              <a:t>The correct sequence should be “CBADE”</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60992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Option B:</a:t>
            </a:r>
          </a:p>
          <a:p>
            <a:r>
              <a:rPr lang="en-US" b="1" dirty="0" smtClean="0"/>
              <a:t> </a:t>
            </a:r>
            <a:r>
              <a:rPr lang="en-US" b="0" dirty="0" smtClean="0"/>
              <a:t>We</a:t>
            </a:r>
            <a:r>
              <a:rPr lang="en-US" b="0" baseline="0" dirty="0" smtClean="0"/>
              <a:t> can say that AD is a link and it is not given in Option C so I is </a:t>
            </a:r>
            <a:r>
              <a:rPr lang="en-US" b="0" baseline="0" dirty="0" err="1" smtClean="0"/>
              <a:t>eliminated.E</a:t>
            </a:r>
            <a:r>
              <a:rPr lang="en-US" b="0" baseline="0" dirty="0" smtClean="0"/>
              <a:t> should be the introductory sentence and the link is EB as the intensity of pain is related to statement E.</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015360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Cloze Passage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12196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546546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Nunito Sans" panose="020B0604020202020204" charset="0"/>
                <a:ea typeface="+mn-ea"/>
                <a:cs typeface="+mn-cs"/>
              </a:rPr>
              <a:t>Answer: Option B</a:t>
            </a:r>
          </a:p>
          <a:p>
            <a:r>
              <a:rPr lang="en-US" sz="1200" b="1" i="0" kern="1200" dirty="0" smtClean="0">
                <a:solidFill>
                  <a:schemeClr val="tx1"/>
                </a:solidFill>
                <a:effectLst/>
                <a:latin typeface="Nunito Sans" panose="020B0604020202020204" charset="0"/>
                <a:ea typeface="+mn-ea"/>
                <a:cs typeface="+mn-cs"/>
              </a:rPr>
              <a:t>Punctilious</a:t>
            </a:r>
            <a:r>
              <a:rPr lang="en-US" sz="1200" b="0" i="0" kern="1200" dirty="0" smtClean="0">
                <a:solidFill>
                  <a:schemeClr val="tx1"/>
                </a:solidFill>
                <a:effectLst/>
                <a:latin typeface="Nunito Sans" panose="020B0604020202020204" charset="0"/>
                <a:ea typeface="+mn-ea"/>
                <a:cs typeface="+mn-cs"/>
              </a:rPr>
              <a:t> means</a:t>
            </a:r>
            <a:r>
              <a:rPr lang="en-US" sz="1200" b="0" i="0" kern="1200" baseline="0" dirty="0" smtClean="0">
                <a:solidFill>
                  <a:schemeClr val="tx1"/>
                </a:solidFill>
                <a:effectLst/>
                <a:latin typeface="Nunito Sans" panose="020B0604020202020204" charset="0"/>
                <a:ea typeface="+mn-ea"/>
                <a:cs typeface="+mn-cs"/>
              </a:rPr>
              <a:t> </a:t>
            </a:r>
            <a:r>
              <a:rPr lang="en-US" sz="1200" b="0" i="0" kern="1200" dirty="0" smtClean="0">
                <a:solidFill>
                  <a:schemeClr val="tx1"/>
                </a:solidFill>
                <a:effectLst/>
                <a:latin typeface="Nunito Sans" panose="020B0604020202020204" charset="0"/>
                <a:ea typeface="+mn-ea"/>
                <a:cs typeface="+mn-cs"/>
              </a:rPr>
              <a:t> precise, careful, </a:t>
            </a:r>
            <a:r>
              <a:rPr lang="en-US" sz="1200" b="0" i="0" kern="1200" dirty="0" err="1" smtClean="0">
                <a:solidFill>
                  <a:schemeClr val="tx1"/>
                </a:solidFill>
                <a:effectLst/>
                <a:latin typeface="Nunito Sans" panose="020B0604020202020204" charset="0"/>
                <a:ea typeface="+mn-ea"/>
                <a:cs typeface="+mn-cs"/>
              </a:rPr>
              <a:t>perfectionist,marked</a:t>
            </a:r>
            <a:r>
              <a:rPr lang="en-US" sz="1200" b="0" i="0" kern="1200" dirty="0" smtClean="0">
                <a:solidFill>
                  <a:schemeClr val="tx1"/>
                </a:solidFill>
                <a:effectLst/>
                <a:latin typeface="Nunito Sans" panose="020B0604020202020204" charset="0"/>
                <a:ea typeface="+mn-ea"/>
                <a:cs typeface="+mn-cs"/>
              </a:rPr>
              <a:t> by or concerned about precise accordance with the details of codes or conventions</a:t>
            </a:r>
          </a:p>
          <a:p>
            <a:r>
              <a:rPr lang="en-US" sz="1200" b="0" i="0" kern="1200" dirty="0" smtClean="0">
                <a:solidFill>
                  <a:schemeClr val="tx1"/>
                </a:solidFill>
                <a:effectLst/>
                <a:latin typeface="Nunito Sans" panose="020B0604020202020204" charset="0"/>
                <a:ea typeface="+mn-ea"/>
                <a:cs typeface="+mn-cs"/>
              </a:rPr>
              <a:t>Casual</a:t>
            </a:r>
            <a:r>
              <a:rPr lang="en-US" sz="1200" b="0" i="0" kern="1200" baseline="0" dirty="0" smtClean="0">
                <a:solidFill>
                  <a:schemeClr val="tx1"/>
                </a:solidFill>
                <a:effectLst/>
                <a:latin typeface="Nunito Sans" panose="020B0604020202020204" charset="0"/>
                <a:ea typeface="+mn-ea"/>
                <a:cs typeface="+mn-cs"/>
              </a:rPr>
              <a:t> and artificial words are not suitable as per the sentence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24952726"/>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Nunito Sans" panose="020B0604020202020204" charset="0"/>
                <a:ea typeface="+mn-ea"/>
                <a:cs typeface="+mn-cs"/>
              </a:rPr>
              <a:t>One word substitute is </a:t>
            </a:r>
            <a:r>
              <a:rPr lang="en-US" sz="1200" b="1" i="0" kern="1200" dirty="0" smtClean="0">
                <a:solidFill>
                  <a:schemeClr val="tx1"/>
                </a:solidFill>
                <a:effectLst/>
                <a:latin typeface="Nunito Sans" panose="020B0604020202020204" charset="0"/>
                <a:ea typeface="+mn-ea"/>
                <a:cs typeface="+mn-cs"/>
              </a:rPr>
              <a:t>Deport</a:t>
            </a:r>
            <a:r>
              <a:rPr lang="en-US" sz="1200" b="0" i="0" kern="1200" dirty="0" smtClean="0">
                <a:solidFill>
                  <a:schemeClr val="tx1"/>
                </a:solidFill>
                <a:effectLst/>
                <a:latin typeface="Nunito Sans" panose="020B0604020202020204" charset="0"/>
                <a:ea typeface="+mn-ea"/>
                <a:cs typeface="+mn-cs"/>
              </a:rPr>
              <a:t>.</a:t>
            </a:r>
            <a:r>
              <a:rPr lang="en-US" dirty="0" smtClean="0">
                <a:latin typeface="Nunito Sans" panose="020B0604020202020204" charset="0"/>
              </a:rPr>
              <a:t/>
            </a:r>
            <a:br>
              <a:rPr lang="en-US" dirty="0" smtClean="0">
                <a:latin typeface="Nunito Sans" panose="020B0604020202020204" charset="0"/>
              </a:rPr>
            </a:br>
            <a:r>
              <a:rPr lang="en-US" dirty="0" smtClean="0">
                <a:latin typeface="Nunito Sans" panose="020B0604020202020204" charset="0"/>
              </a:rPr>
              <a:t/>
            </a:r>
            <a:br>
              <a:rPr lang="en-US" dirty="0" smtClean="0">
                <a:latin typeface="Nunito Sans" panose="020B0604020202020204" charset="0"/>
              </a:rPr>
            </a:br>
            <a:r>
              <a:rPr lang="en-US" b="1" dirty="0" smtClean="0">
                <a:latin typeface="Nunito Sans" panose="020B0604020202020204" charset="0"/>
              </a:rPr>
              <a:t>Answer: Option C</a:t>
            </a:r>
          </a:p>
          <a:p>
            <a:r>
              <a:rPr lang="en-US" sz="1200" b="1" i="0" kern="1200" dirty="0" smtClean="0">
                <a:solidFill>
                  <a:schemeClr val="tx1"/>
                </a:solidFill>
                <a:effectLst/>
                <a:latin typeface="Nunito Sans" panose="020B0604020202020204" charset="0"/>
                <a:ea typeface="+mn-ea"/>
                <a:cs typeface="+mn-cs"/>
              </a:rPr>
              <a:t>Exclude:</a:t>
            </a:r>
            <a:r>
              <a:rPr lang="en-US" sz="1200" b="0" i="0" kern="1200" dirty="0" smtClean="0">
                <a:solidFill>
                  <a:schemeClr val="tx1"/>
                </a:solidFill>
                <a:effectLst/>
                <a:latin typeface="Nunito Sans" panose="020B0604020202020204" charset="0"/>
                <a:ea typeface="+mn-ea"/>
                <a:cs typeface="+mn-cs"/>
              </a:rPr>
              <a:t> deny (someone) access to a place, group, or privilege.</a:t>
            </a:r>
            <a:r>
              <a:rPr lang="en-US" dirty="0" smtClean="0">
                <a:latin typeface="Nunito Sans" panose="020B0604020202020204" charset="0"/>
              </a:rPr>
              <a:t/>
            </a:r>
            <a:br>
              <a:rPr lang="en-US" dirty="0" smtClean="0">
                <a:latin typeface="Nunito Sans" panose="020B0604020202020204" charset="0"/>
              </a:rPr>
            </a:br>
            <a:r>
              <a:rPr lang="en-US" sz="1200" b="1" i="0" kern="1200" dirty="0" err="1" smtClean="0">
                <a:solidFill>
                  <a:schemeClr val="tx1"/>
                </a:solidFill>
                <a:effectLst/>
                <a:latin typeface="Nunito Sans" panose="020B0604020202020204" charset="0"/>
                <a:ea typeface="+mn-ea"/>
                <a:cs typeface="+mn-cs"/>
              </a:rPr>
              <a:t>Ostracise</a:t>
            </a:r>
            <a:r>
              <a:rPr lang="en-US" sz="1200" b="1" i="0" kern="1200" dirty="0" smtClean="0">
                <a:solidFill>
                  <a:schemeClr val="tx1"/>
                </a:solidFill>
                <a:effectLst/>
                <a:latin typeface="Nunito Sans" panose="020B0604020202020204" charset="0"/>
                <a:ea typeface="+mn-ea"/>
                <a:cs typeface="+mn-cs"/>
              </a:rPr>
              <a:t>:</a:t>
            </a:r>
            <a:r>
              <a:rPr lang="en-US" sz="1200" b="0" i="0" kern="1200" dirty="0" smtClean="0">
                <a:solidFill>
                  <a:schemeClr val="tx1"/>
                </a:solidFill>
                <a:effectLst/>
                <a:latin typeface="Nunito Sans" panose="020B0604020202020204" charset="0"/>
                <a:ea typeface="+mn-ea"/>
                <a:cs typeface="+mn-cs"/>
              </a:rPr>
              <a:t> exclude from a society or group.</a:t>
            </a:r>
            <a:r>
              <a:rPr lang="en-US" dirty="0" smtClean="0">
                <a:latin typeface="Nunito Sans" panose="020B0604020202020204" charset="0"/>
              </a:rPr>
              <a:t/>
            </a:r>
            <a:br>
              <a:rPr lang="en-US" dirty="0" smtClean="0">
                <a:latin typeface="Nunito Sans" panose="020B0604020202020204" charset="0"/>
              </a:rPr>
            </a:br>
            <a:r>
              <a:rPr lang="en-US" sz="1200" b="1" i="0" kern="1200" dirty="0" smtClean="0">
                <a:solidFill>
                  <a:schemeClr val="tx1"/>
                </a:solidFill>
                <a:effectLst/>
                <a:latin typeface="Nunito Sans" panose="020B0604020202020204" charset="0"/>
                <a:ea typeface="+mn-ea"/>
                <a:cs typeface="+mn-cs"/>
              </a:rPr>
              <a:t>Deport:</a:t>
            </a:r>
            <a:r>
              <a:rPr lang="en-US" sz="1200" b="0" i="0" kern="1200" dirty="0" smtClean="0">
                <a:solidFill>
                  <a:schemeClr val="tx1"/>
                </a:solidFill>
                <a:effectLst/>
                <a:latin typeface="Nunito Sans" panose="020B0604020202020204" charset="0"/>
                <a:ea typeface="+mn-ea"/>
                <a:cs typeface="+mn-cs"/>
              </a:rPr>
              <a:t> exile (a native) to another country.</a:t>
            </a:r>
            <a:r>
              <a:rPr lang="en-US" dirty="0" smtClean="0">
                <a:latin typeface="Nunito Sans" panose="020B0604020202020204" charset="0"/>
              </a:rPr>
              <a:t/>
            </a:r>
            <a:br>
              <a:rPr lang="en-US" dirty="0" smtClean="0">
                <a:latin typeface="Nunito Sans" panose="020B0604020202020204" charset="0"/>
              </a:rPr>
            </a:br>
            <a:r>
              <a:rPr lang="en-US" sz="1200" b="1" i="0" kern="1200" dirty="0" smtClean="0">
                <a:solidFill>
                  <a:schemeClr val="tx1"/>
                </a:solidFill>
                <a:effectLst/>
                <a:latin typeface="Nunito Sans" panose="020B0604020202020204" charset="0"/>
                <a:ea typeface="+mn-ea"/>
                <a:cs typeface="+mn-cs"/>
              </a:rPr>
              <a:t>Expatriate:</a:t>
            </a:r>
            <a:r>
              <a:rPr lang="en-US" sz="1200" b="0" i="0" kern="1200" dirty="0" smtClean="0">
                <a:solidFill>
                  <a:schemeClr val="tx1"/>
                </a:solidFill>
                <a:effectLst/>
                <a:latin typeface="Nunito Sans" panose="020B0604020202020204" charset="0"/>
                <a:ea typeface="+mn-ea"/>
                <a:cs typeface="+mn-cs"/>
              </a:rPr>
              <a:t> a person who lives outside their na</a:t>
            </a:r>
            <a:r>
              <a:rPr lang="en-US" sz="1200" b="0" i="0" kern="1200" dirty="0" smtClean="0">
                <a:solidFill>
                  <a:schemeClr val="tx1"/>
                </a:solidFill>
                <a:effectLst/>
                <a:latin typeface="+mn-lt"/>
                <a:ea typeface="+mn-ea"/>
                <a:cs typeface="+mn-cs"/>
              </a:rPr>
              <a:t>tive country.</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388323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Nunito Sans" panose="020B0604020202020204" charset="0"/>
                <a:ea typeface="+mn-ea"/>
                <a:cs typeface="+mn-cs"/>
              </a:rPr>
              <a:t>Answer: option</a:t>
            </a:r>
            <a:r>
              <a:rPr lang="en-US" sz="1200" b="1" i="0" kern="1200" baseline="0" dirty="0" smtClean="0">
                <a:solidFill>
                  <a:schemeClr val="tx1"/>
                </a:solidFill>
                <a:effectLst/>
                <a:latin typeface="Nunito Sans" panose="020B0604020202020204" charset="0"/>
                <a:ea typeface="+mn-ea"/>
                <a:cs typeface="+mn-cs"/>
              </a:rPr>
              <a:t> A</a:t>
            </a:r>
          </a:p>
          <a:p>
            <a:r>
              <a:rPr lang="en-US" sz="1200" b="0" i="0" kern="1200" dirty="0" smtClean="0">
                <a:solidFill>
                  <a:schemeClr val="tx1"/>
                </a:solidFill>
                <a:effectLst/>
                <a:latin typeface="Nunito Sans" panose="020B0604020202020204" charset="0"/>
                <a:ea typeface="+mn-ea"/>
                <a:cs typeface="+mn-cs"/>
              </a:rPr>
              <a:t>Aware - having knowledge or perception of a situation or fact</a:t>
            </a:r>
          </a:p>
          <a:p>
            <a:r>
              <a:rPr lang="en-US" sz="1200" b="0" i="0" kern="1200" dirty="0" smtClean="0">
                <a:solidFill>
                  <a:schemeClr val="tx1"/>
                </a:solidFill>
                <a:effectLst/>
                <a:latin typeface="Nunito Sans" panose="020B0604020202020204" charset="0"/>
                <a:ea typeface="+mn-ea"/>
                <a:cs typeface="+mn-cs"/>
              </a:rPr>
              <a:t>Oblivious</a:t>
            </a:r>
            <a:r>
              <a:rPr lang="en-US" sz="1200" b="0" i="0" kern="1200" baseline="0" dirty="0" smtClean="0">
                <a:solidFill>
                  <a:schemeClr val="tx1"/>
                </a:solidFill>
                <a:effectLst/>
                <a:latin typeface="Nunito Sans" panose="020B0604020202020204" charset="0"/>
                <a:ea typeface="+mn-ea"/>
                <a:cs typeface="+mn-cs"/>
              </a:rPr>
              <a:t> – unaware, ignorant</a:t>
            </a:r>
          </a:p>
          <a:p>
            <a:r>
              <a:rPr lang="en-US" sz="1200" b="0" i="0" kern="1200" baseline="0" dirty="0" smtClean="0">
                <a:solidFill>
                  <a:schemeClr val="tx1"/>
                </a:solidFill>
                <a:effectLst/>
                <a:latin typeface="Nunito Sans" panose="020B0604020202020204" charset="0"/>
                <a:ea typeface="+mn-ea"/>
                <a:cs typeface="+mn-cs"/>
              </a:rPr>
              <a:t>Unsure –</a:t>
            </a:r>
            <a:r>
              <a:rPr lang="en-US" sz="1200" b="0" i="0" kern="1200" baseline="0" dirty="0" err="1" smtClean="0">
                <a:solidFill>
                  <a:schemeClr val="tx1"/>
                </a:solidFill>
                <a:effectLst/>
                <a:latin typeface="Nunito Sans" panose="020B0604020202020204" charset="0"/>
                <a:ea typeface="+mn-ea"/>
                <a:cs typeface="+mn-cs"/>
              </a:rPr>
              <a:t>suspicious,unconvienced,hesitant</a:t>
            </a:r>
            <a:endParaRPr lang="en-US" b="1" dirty="0">
              <a:latin typeface="Nunito Sans" panose="020B0604020202020204" charset="0"/>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305105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Answer: Option A</a:t>
            </a:r>
          </a:p>
          <a:p>
            <a:r>
              <a:rPr lang="en-US" b="1" dirty="0" smtClean="0"/>
              <a:t>Hapless</a:t>
            </a:r>
            <a:r>
              <a:rPr lang="en-US" b="1" baseline="0" dirty="0" smtClean="0"/>
              <a:t> – here suffix is less – negative word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resistless; tireless-</a:t>
            </a:r>
            <a:r>
              <a:rPr lang="en-US" sz="1200" b="0" i="0" kern="1200" baseline="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 indicating failure or inability to perform or be performed </a:t>
            </a:r>
          </a:p>
          <a:p>
            <a:r>
              <a:rPr lang="en-US" sz="1200" b="0" i="0" kern="1200" dirty="0" smtClean="0">
                <a:solidFill>
                  <a:schemeClr val="tx1"/>
                </a:solidFill>
                <a:effectLst/>
                <a:latin typeface="+mn-lt"/>
                <a:ea typeface="+mn-ea"/>
                <a:cs typeface="+mn-cs"/>
              </a:rPr>
              <a:t>Abandoned and unhappy these are negative words but our answer should be positive.</a:t>
            </a:r>
          </a:p>
          <a:p>
            <a:r>
              <a:rPr lang="en-US" b="1" dirty="0" smtClean="0"/>
              <a:t>Hapless</a:t>
            </a:r>
            <a:r>
              <a:rPr lang="en-US" b="1" baseline="0" dirty="0" smtClean="0"/>
              <a:t> synonym is </a:t>
            </a:r>
            <a:r>
              <a:rPr lang="en-US" b="1" dirty="0" smtClean="0"/>
              <a:t>unfortunate so Antonym</a:t>
            </a:r>
            <a:r>
              <a:rPr lang="en-US" b="1" baseline="0" dirty="0" smtClean="0"/>
              <a:t> is fortunate</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069328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t"/>
            <a:r>
              <a:rPr lang="en-US" b="1" dirty="0" smtClean="0">
                <a:latin typeface="Nunito Sans" panose="020B0604020202020204" charset="0"/>
              </a:rPr>
              <a:t>Answer: Option</a:t>
            </a:r>
            <a:r>
              <a:rPr lang="en-US" b="1" baseline="0" dirty="0" smtClean="0">
                <a:latin typeface="Nunito Sans" panose="020B0604020202020204" charset="0"/>
              </a:rPr>
              <a:t> A</a:t>
            </a:r>
          </a:p>
          <a:p>
            <a:pPr fontAlgn="t"/>
            <a:r>
              <a:rPr lang="en-US" b="1" dirty="0" smtClean="0">
                <a:latin typeface="Nunito Sans" panose="020B0604020202020204" charset="0"/>
              </a:rPr>
              <a:t>Amateurs - </a:t>
            </a:r>
            <a:r>
              <a:rPr lang="en-US" sz="1200" b="0" i="0" kern="1200" dirty="0" smtClean="0">
                <a:solidFill>
                  <a:schemeClr val="tx1"/>
                </a:solidFill>
                <a:effectLst/>
                <a:latin typeface="Nunito Sans" panose="020B0604020202020204" charset="0"/>
                <a:ea typeface="+mn-ea"/>
                <a:cs typeface="+mn-cs"/>
              </a:rPr>
              <a:t>non-professional</a:t>
            </a:r>
            <a:br>
              <a:rPr lang="en-US" sz="1200" b="0" i="0" kern="1200" dirty="0" smtClean="0">
                <a:solidFill>
                  <a:schemeClr val="tx1"/>
                </a:solidFill>
                <a:effectLst/>
                <a:latin typeface="Nunito Sans" panose="020B0604020202020204" charset="0"/>
                <a:ea typeface="+mn-ea"/>
                <a:cs typeface="+mn-cs"/>
              </a:rPr>
            </a:br>
            <a:r>
              <a:rPr lang="en-US" sz="1200" b="0" i="0" kern="1200" dirty="0" smtClean="0">
                <a:solidFill>
                  <a:schemeClr val="tx1"/>
                </a:solidFill>
                <a:effectLst/>
                <a:latin typeface="Nunito Sans" panose="020B0604020202020204" charset="0"/>
                <a:ea typeface="+mn-ea"/>
                <a:cs typeface="+mn-cs"/>
              </a:rPr>
              <a:t>one who engages in a pursuit, study, science, or sport as a pastime rather than as a profession</a:t>
            </a:r>
          </a:p>
          <a:p>
            <a:pPr fontAlgn="t"/>
            <a:r>
              <a:rPr lang="en-US" sz="1200" b="0" i="0" kern="1200" dirty="0" err="1" smtClean="0">
                <a:solidFill>
                  <a:schemeClr val="tx1"/>
                </a:solidFill>
                <a:effectLst/>
                <a:latin typeface="Nunito Sans" panose="020B0604020202020204" charset="0"/>
                <a:ea typeface="+mn-ea"/>
                <a:cs typeface="+mn-cs"/>
              </a:rPr>
              <a:t>Ex.She</a:t>
            </a:r>
            <a:r>
              <a:rPr lang="en-US" sz="1200" b="0" i="0" kern="1200" dirty="0" smtClean="0">
                <a:solidFill>
                  <a:schemeClr val="tx1"/>
                </a:solidFill>
                <a:effectLst/>
                <a:latin typeface="Nunito Sans" panose="020B0604020202020204" charset="0"/>
                <a:ea typeface="+mn-ea"/>
                <a:cs typeface="+mn-cs"/>
              </a:rPr>
              <a:t> played soccer as an </a:t>
            </a:r>
            <a:r>
              <a:rPr lang="en-US" sz="1200" b="0" i="1" kern="1200" dirty="0" smtClean="0">
                <a:solidFill>
                  <a:schemeClr val="tx1"/>
                </a:solidFill>
                <a:effectLst/>
                <a:latin typeface="Nunito Sans" panose="020B0604020202020204" charset="0"/>
                <a:ea typeface="+mn-ea"/>
                <a:cs typeface="+mn-cs"/>
              </a:rPr>
              <a:t>amateur</a:t>
            </a:r>
            <a:r>
              <a:rPr lang="en-US" sz="1200" b="0" i="0" kern="1200" dirty="0" smtClean="0">
                <a:solidFill>
                  <a:schemeClr val="tx1"/>
                </a:solidFill>
                <a:effectLst/>
                <a:latin typeface="Nunito Sans" panose="020B0604020202020204" charset="0"/>
                <a:ea typeface="+mn-ea"/>
                <a:cs typeface="+mn-cs"/>
              </a:rPr>
              <a:t> before turning profession</a:t>
            </a:r>
            <a:r>
              <a:rPr lang="en-US" sz="1200" b="0" i="0" kern="1200" dirty="0" smtClean="0">
                <a:solidFill>
                  <a:schemeClr val="tx1"/>
                </a:solidFill>
                <a:effectLst/>
                <a:latin typeface="+mn-lt"/>
                <a:ea typeface="+mn-ea"/>
                <a:cs typeface="+mn-cs"/>
              </a:rPr>
              <a:t>al.</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437646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4273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Cloze Passage + Normal Options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933579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Option D:</a:t>
            </a:r>
          </a:p>
          <a:p>
            <a:r>
              <a:rPr lang="en-US" sz="1200" b="0" i="0" kern="1200" dirty="0" smtClean="0">
                <a:solidFill>
                  <a:schemeClr val="tx1"/>
                </a:solidFill>
                <a:effectLst/>
                <a:latin typeface="+mn-lt"/>
                <a:ea typeface="+mn-ea"/>
                <a:cs typeface="+mn-cs"/>
              </a:rPr>
              <a:t>Obsolete -no longer in use or no longer useful</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492964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Mooted</a:t>
            </a:r>
            <a:r>
              <a:rPr lang="en-US" b="1" baseline="0" dirty="0" smtClean="0"/>
              <a:t> – propose , </a:t>
            </a:r>
            <a:r>
              <a:rPr lang="en-US" b="1" baseline="0" dirty="0" err="1" smtClean="0"/>
              <a:t>present,introduce</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047887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Divergent - moving or extending in different directions from a common</a:t>
            </a:r>
            <a:r>
              <a:rPr lang="en-US" sz="1200" b="0" i="0" kern="1200" dirty="0" smtClean="0">
                <a:solidFill>
                  <a:schemeClr val="tx1"/>
                </a:solidFill>
                <a:effectLst/>
                <a:latin typeface="+mn-lt"/>
                <a:ea typeface="+mn-ea"/>
                <a:cs typeface="+mn-cs"/>
              </a:rPr>
              <a:t> point</a:t>
            </a:r>
          </a:p>
          <a:p>
            <a:r>
              <a:rPr lang="en-US" sz="1200" b="0" i="0" kern="1200" dirty="0" smtClean="0">
                <a:solidFill>
                  <a:schemeClr val="tx1"/>
                </a:solidFill>
                <a:effectLst/>
                <a:latin typeface="+mn-lt"/>
                <a:ea typeface="+mn-ea"/>
                <a:cs typeface="+mn-cs"/>
              </a:rPr>
              <a:t>Disparate – different, unlike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Nunito Sans" panose="00000500000000000000" pitchFamily="2" charset="0"/>
              </a:rPr>
              <a:t>Severance-</a:t>
            </a:r>
            <a:r>
              <a:rPr lang="en-US" sz="1200" baseline="0" dirty="0" smtClean="0">
                <a:solidFill>
                  <a:prstClr val="black"/>
                </a:solidFill>
                <a:latin typeface="Nunito Sans" panose="00000500000000000000" pitchFamily="2" charset="0"/>
              </a:rPr>
              <a:t> </a:t>
            </a:r>
            <a:r>
              <a:rPr lang="en-US" sz="1200" b="0" i="0" kern="1200" dirty="0" smtClean="0">
                <a:solidFill>
                  <a:schemeClr val="tx1"/>
                </a:solidFill>
                <a:effectLst/>
                <a:latin typeface="+mn-lt"/>
                <a:ea typeface="+mn-ea"/>
                <a:cs typeface="+mn-cs"/>
              </a:rPr>
              <a:t>the action of ending a connection or relationship.</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Annul - declare invalid (an official agreement, decision, or result).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Nunito Sans" panose="00000500000000000000" pitchFamily="2" charset="0"/>
              </a:rPr>
              <a:t>Rendezvous – appointment, meeting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586386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Bereft – poor,</a:t>
            </a:r>
            <a:r>
              <a:rPr lang="en-US" b="1" baseline="0" dirty="0" smtClean="0"/>
              <a:t> </a:t>
            </a:r>
            <a:r>
              <a:rPr lang="en-US" b="1" baseline="0" dirty="0" err="1" smtClean="0"/>
              <a:t>beggared,devoid,destitute</a:t>
            </a:r>
            <a:endParaRPr lang="en-US" b="1" dirty="0" smtClean="0"/>
          </a:p>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362875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044138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Wet blanket - </a:t>
            </a:r>
            <a:r>
              <a:rPr lang="en-US" sz="1200" dirty="0" smtClean="0">
                <a:solidFill>
                  <a:prstClr val="black"/>
                </a:solidFill>
                <a:latin typeface="Nunito Sans" panose="00000500000000000000" pitchFamily="2" charset="0"/>
              </a:rPr>
              <a:t>A person who discourages enjoyment or enthusiasm</a:t>
            </a:r>
            <a:endParaRPr lang="en-US" sz="1200" b="1" i="0" kern="1200" dirty="0" smtClean="0">
              <a:solidFill>
                <a:schemeClr val="tx1"/>
              </a:solidFill>
              <a:effectLst/>
              <a:latin typeface="+mn-lt"/>
              <a:ea typeface="+mn-ea"/>
              <a:cs typeface="+mn-cs"/>
            </a:endParaRPr>
          </a:p>
          <a:p>
            <a:r>
              <a:rPr lang="en-US" sz="1200" b="1" i="0" kern="1200" dirty="0" smtClean="0">
                <a:solidFill>
                  <a:schemeClr val="tx1"/>
                </a:solidFill>
                <a:effectLst/>
                <a:latin typeface="+mn-lt"/>
                <a:ea typeface="+mn-ea"/>
                <a:cs typeface="+mn-cs"/>
              </a:rPr>
              <a:t>He was such a wet blanket at the party that they never invited him again</a:t>
            </a:r>
            <a:r>
              <a:rPr lang="en-US" sz="1200" b="0" i="0" kern="1200" dirty="0" smtClean="0">
                <a:solidFill>
                  <a:schemeClr val="tx1"/>
                </a:solidFill>
                <a:effectLst/>
                <a:latin typeface="+mn-lt"/>
                <a:ea typeface="+mn-ea"/>
                <a:cs typeface="+mn-cs"/>
              </a:rPr>
              <a:t>.</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251046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Not to yield - adopt a firm policy when faced with opposition or disobedience.</a:t>
            </a:r>
          </a:p>
          <a:p>
            <a:r>
              <a:rPr lang="en-US" sz="1200" b="0" i="0" kern="1200" dirty="0" smtClean="0">
                <a:solidFill>
                  <a:schemeClr val="tx1"/>
                </a:solidFill>
                <a:effectLst/>
                <a:latin typeface="+mn-lt"/>
                <a:ea typeface="+mn-ea"/>
                <a:cs typeface="+mn-cs"/>
              </a:rPr>
              <a:t>Concede - admit or agree that something is true after first denying or resisting it.</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549275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Option</a:t>
            </a:r>
            <a:r>
              <a:rPr lang="en-US" sz="1200" b="1" i="0" kern="1200" baseline="0" dirty="0" smtClean="0">
                <a:solidFill>
                  <a:schemeClr val="tx1"/>
                </a:solidFill>
                <a:effectLst/>
                <a:latin typeface="+mn-lt"/>
                <a:ea typeface="+mn-ea"/>
                <a:cs typeface="+mn-cs"/>
              </a:rPr>
              <a:t> A</a:t>
            </a:r>
          </a:p>
          <a:p>
            <a:r>
              <a:rPr lang="en-US" sz="1200" b="1" i="0" kern="1200" dirty="0" smtClean="0">
                <a:solidFill>
                  <a:schemeClr val="tx1"/>
                </a:solidFill>
                <a:effectLst/>
                <a:latin typeface="+mn-lt"/>
                <a:ea typeface="+mn-ea"/>
                <a:cs typeface="+mn-cs"/>
              </a:rPr>
              <a:t>Came across - to meet someone</a:t>
            </a:r>
            <a:r>
              <a:rPr lang="en-US" sz="1200" b="0" i="0" kern="1200" dirty="0" smtClean="0">
                <a:solidFill>
                  <a:schemeClr val="tx1"/>
                </a:solidFill>
                <a:effectLst/>
                <a:latin typeface="+mn-lt"/>
                <a:ea typeface="+mn-ea"/>
                <a:cs typeface="+mn-cs"/>
              </a:rPr>
              <a:t>, or to find something by chance</a:t>
            </a:r>
          </a:p>
          <a:p>
            <a:pPr fontAlgn="t"/>
            <a:r>
              <a:rPr lang="en-US" sz="1200" b="0" i="0" kern="1200" dirty="0" smtClean="0">
                <a:solidFill>
                  <a:schemeClr val="tx1"/>
                </a:solidFill>
                <a:effectLst/>
                <a:latin typeface="+mn-lt"/>
                <a:ea typeface="+mn-ea"/>
                <a:cs typeface="+mn-cs"/>
              </a:rPr>
              <a:t>come round – wake up, recover</a:t>
            </a:r>
          </a:p>
          <a:p>
            <a:pPr fontAlgn="t"/>
            <a:r>
              <a:rPr lang="en-US" sz="1200" b="0" i="0" kern="1200" dirty="0" smtClean="0">
                <a:solidFill>
                  <a:schemeClr val="tx1"/>
                </a:solidFill>
                <a:effectLst/>
                <a:latin typeface="+mn-lt"/>
                <a:ea typeface="+mn-ea"/>
                <a:cs typeface="+mn-cs"/>
              </a:rPr>
              <a:t>Came out with - </a:t>
            </a:r>
            <a:r>
              <a:rPr lang="en-US" sz="1200" b="1" i="0" kern="1200" dirty="0" smtClean="0">
                <a:solidFill>
                  <a:schemeClr val="tx1"/>
                </a:solidFill>
                <a:effectLst/>
                <a:latin typeface="+mn-lt"/>
                <a:ea typeface="+mn-ea"/>
                <a:cs typeface="+mn-cs"/>
              </a:rPr>
              <a:t>to say something suddenly</a:t>
            </a:r>
            <a:r>
              <a:rPr lang="en-US" sz="1200" b="0" i="0" kern="1200" dirty="0" smtClean="0">
                <a:solidFill>
                  <a:schemeClr val="tx1"/>
                </a:solidFill>
                <a:effectLst/>
                <a:latin typeface="+mn-lt"/>
                <a:ea typeface="+mn-ea"/>
                <a:cs typeface="+mn-cs"/>
              </a:rPr>
              <a:t>, usually something that surprises or shocks people</a:t>
            </a:r>
          </a:p>
          <a:p>
            <a:pPr fontAlgn="t"/>
            <a:r>
              <a:rPr lang="en-US" sz="1200" b="0" i="0" kern="1200" dirty="0" smtClean="0">
                <a:solidFill>
                  <a:schemeClr val="tx1"/>
                </a:solidFill>
                <a:effectLst/>
                <a:latin typeface="+mn-lt"/>
                <a:ea typeface="+mn-ea"/>
                <a:cs typeface="+mn-cs"/>
              </a:rPr>
              <a:t>Came</a:t>
            </a:r>
            <a:r>
              <a:rPr lang="en-US" sz="1200" b="0" i="0" kern="1200" baseline="0" dirty="0" smtClean="0">
                <a:solidFill>
                  <a:schemeClr val="tx1"/>
                </a:solidFill>
                <a:effectLst/>
                <a:latin typeface="+mn-lt"/>
                <a:ea typeface="+mn-ea"/>
                <a:cs typeface="+mn-cs"/>
              </a:rPr>
              <a:t> to - </a:t>
            </a:r>
            <a:r>
              <a:rPr lang="en-US" sz="1200" b="0" i="0" kern="1200" dirty="0" smtClean="0">
                <a:solidFill>
                  <a:schemeClr val="tx1"/>
                </a:solidFill>
                <a:effectLst/>
                <a:latin typeface="+mn-lt"/>
                <a:ea typeface="+mn-ea"/>
                <a:cs typeface="+mn-cs"/>
              </a:rPr>
              <a:t>be remembered by someone</a:t>
            </a:r>
          </a:p>
          <a:p>
            <a:pPr fontAlgn="t"/>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1408190"/>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sz="1200" b="1" i="0" kern="1200" dirty="0" smtClean="0">
                <a:solidFill>
                  <a:schemeClr val="tx1"/>
                </a:solidFill>
                <a:effectLst/>
                <a:latin typeface="+mn-lt"/>
                <a:ea typeface="+mn-ea"/>
                <a:cs typeface="+mn-cs"/>
              </a:rPr>
              <a:t>Answer: Option C</a:t>
            </a:r>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Solution:</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idiom means 'To do something very quickly.' Thus option 3 is the correct answer.</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2213397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Option B</a:t>
            </a:r>
          </a:p>
          <a:p>
            <a:r>
              <a:rPr lang="en-US" sz="1200" b="0" i="0" kern="1200" dirty="0" smtClean="0">
                <a:solidFill>
                  <a:schemeClr val="tx1"/>
                </a:solidFill>
                <a:effectLst/>
                <a:latin typeface="+mn-lt"/>
                <a:ea typeface="+mn-ea"/>
                <a:cs typeface="+mn-cs"/>
              </a:rPr>
              <a:t>'Monkey business' means 'silly, mischievous or deceitful </a:t>
            </a:r>
            <a:r>
              <a:rPr lang="en-US" sz="1200" b="0" i="0" kern="1200" dirty="0" err="1" smtClean="0">
                <a:solidFill>
                  <a:schemeClr val="tx1"/>
                </a:solidFill>
                <a:effectLst/>
                <a:latin typeface="+mn-lt"/>
                <a:ea typeface="+mn-ea"/>
                <a:cs typeface="+mn-cs"/>
              </a:rPr>
              <a:t>behaviour</a:t>
            </a:r>
            <a:r>
              <a:rPr lang="en-US" sz="1200" b="0" i="0" kern="1200" dirty="0" smtClean="0">
                <a:solidFill>
                  <a:schemeClr val="tx1"/>
                </a:solidFill>
                <a:effectLst/>
                <a:latin typeface="+mn-lt"/>
                <a:ea typeface="+mn-ea"/>
                <a:cs typeface="+mn-cs"/>
              </a:rPr>
              <a:t>; stupid or time-wasting activity.' Thus option 2 is the correct answer.</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521245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Option</a:t>
            </a:r>
            <a:r>
              <a:rPr lang="en-US" b="1" baseline="0" dirty="0" smtClean="0"/>
              <a:t> D:</a:t>
            </a:r>
          </a:p>
          <a:p>
            <a:r>
              <a:rPr lang="en-US" b="0" baseline="0" dirty="0" smtClean="0"/>
              <a:t>Refer Last two lines of last paragraph</a:t>
            </a:r>
          </a:p>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341518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Option C</a:t>
            </a:r>
          </a:p>
          <a:p>
            <a:r>
              <a:rPr lang="en-US" sz="1200" b="1" i="0" kern="1200" dirty="0" smtClean="0">
                <a:solidFill>
                  <a:schemeClr val="tx1"/>
                </a:solidFill>
                <a:effectLst/>
                <a:latin typeface="+mn-lt"/>
                <a:ea typeface="+mn-ea"/>
                <a:cs typeface="+mn-cs"/>
              </a:rPr>
              <a:t>Got</a:t>
            </a:r>
            <a:r>
              <a:rPr lang="en-US" sz="1200" b="1" i="0" kern="1200" baseline="0" dirty="0" smtClean="0">
                <a:solidFill>
                  <a:schemeClr val="tx1"/>
                </a:solidFill>
                <a:effectLst/>
                <a:latin typeface="+mn-lt"/>
                <a:ea typeface="+mn-ea"/>
                <a:cs typeface="+mn-cs"/>
              </a:rPr>
              <a:t> out of hand - </a:t>
            </a:r>
            <a:r>
              <a:rPr lang="en-US" sz="1200" b="1" i="0" kern="1200" dirty="0" smtClean="0">
                <a:solidFill>
                  <a:schemeClr val="tx1"/>
                </a:solidFill>
                <a:effectLst/>
                <a:latin typeface="+mn-lt"/>
                <a:ea typeface="+mn-ea"/>
                <a:cs typeface="+mn-cs"/>
              </a:rPr>
              <a:t>lose control /out</a:t>
            </a:r>
            <a:r>
              <a:rPr lang="en-US" sz="1200" b="1" i="0" kern="1200" baseline="0" dirty="0" smtClean="0">
                <a:solidFill>
                  <a:schemeClr val="tx1"/>
                </a:solidFill>
                <a:effectLst/>
                <a:latin typeface="+mn-lt"/>
                <a:ea typeface="+mn-ea"/>
                <a:cs typeface="+mn-cs"/>
              </a:rPr>
              <a:t> of control</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185672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black"/>
                </a:solidFill>
                <a:latin typeface="Nunito Sans" panose="00000500000000000000" pitchFamily="2" charset="0"/>
              </a:rPr>
              <a:t>Option 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black"/>
                </a:solidFill>
                <a:latin typeface="Nunito Sans" panose="00000500000000000000" pitchFamily="2" charset="0"/>
              </a:rPr>
              <a:t>Sticking to your guns</a:t>
            </a:r>
            <a:r>
              <a:rPr lang="en-US" sz="1200" dirty="0" smtClean="0">
                <a:solidFill>
                  <a:prstClr val="black"/>
                </a:solidFill>
                <a:latin typeface="Nunito Sans" panose="00000500000000000000" pitchFamily="2" charset="0"/>
              </a:rPr>
              <a:t>  -Refusing to change one's mind, to refuse</a:t>
            </a:r>
            <a:r>
              <a:rPr lang="en-US" sz="1200" baseline="0" dirty="0" smtClean="0">
                <a:solidFill>
                  <a:prstClr val="black"/>
                </a:solidFill>
                <a:latin typeface="Nunito Sans" panose="00000500000000000000" pitchFamily="2" charset="0"/>
              </a:rPr>
              <a:t> to change your believes and actions</a:t>
            </a:r>
            <a:endParaRPr lang="en-US" sz="1200" dirty="0" smtClean="0">
              <a:solidFill>
                <a:prstClr val="black"/>
              </a:solidFill>
              <a:latin typeface="Nunito Sans" panose="00000500000000000000" pitchFamily="2" charset="0"/>
            </a:endParaRPr>
          </a:p>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416947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prstClr val="black"/>
                </a:solidFill>
                <a:latin typeface="Nunito Sans" panose="00000500000000000000" pitchFamily="2" charset="0"/>
              </a:rPr>
              <a:t>Option B</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Nunito Sans" panose="00000500000000000000" pitchFamily="2" charset="0"/>
              </a:rPr>
              <a:t>To have an axe to grind - </a:t>
            </a:r>
            <a:r>
              <a:rPr lang="en-US" sz="1200" b="0" i="0" kern="1200" dirty="0" smtClean="0">
                <a:solidFill>
                  <a:schemeClr val="tx1"/>
                </a:solidFill>
                <a:effectLst/>
                <a:latin typeface="+mn-lt"/>
                <a:ea typeface="+mn-ea"/>
                <a:cs typeface="+mn-cs"/>
              </a:rPr>
              <a:t>have a private reason for doing or being involved in something.</a:t>
            </a:r>
            <a:endParaRPr lang="en-US" sz="1200" dirty="0" smtClean="0">
              <a:solidFill>
                <a:prstClr val="black"/>
              </a:solidFill>
              <a:latin typeface="Nunito Sans" panose="000005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Nunito Sans" panose="00000500000000000000" pitchFamily="2" charset="0"/>
              </a:rPr>
              <a:t> To have a selfish reason for doing something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757744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Stand For: willing to accept something</a:t>
            </a:r>
          </a:p>
          <a:p>
            <a:r>
              <a:rPr lang="en-US" sz="1200" b="0" i="0" kern="1200" dirty="0" smtClean="0">
                <a:solidFill>
                  <a:schemeClr val="tx1"/>
                </a:solidFill>
                <a:effectLst/>
                <a:latin typeface="+mn-lt"/>
                <a:ea typeface="+mn-ea"/>
                <a:cs typeface="+mn-cs"/>
              </a:rPr>
              <a:t>Go over: consider, examine, or check (something)</a:t>
            </a:r>
          </a:p>
          <a:p>
            <a:r>
              <a:rPr lang="en-US" sz="1200" b="0" i="0" kern="1200" dirty="0" smtClean="0">
                <a:solidFill>
                  <a:schemeClr val="tx1"/>
                </a:solidFill>
                <a:effectLst/>
                <a:latin typeface="+mn-lt"/>
                <a:ea typeface="+mn-ea"/>
                <a:cs typeface="+mn-cs"/>
              </a:rPr>
              <a:t>Take</a:t>
            </a:r>
            <a:r>
              <a:rPr lang="en-US" sz="1200" b="0" i="0" kern="1200" baseline="0" dirty="0" smtClean="0">
                <a:solidFill>
                  <a:schemeClr val="tx1"/>
                </a:solidFill>
                <a:effectLst/>
                <a:latin typeface="+mn-lt"/>
                <a:ea typeface="+mn-ea"/>
                <a:cs typeface="+mn-cs"/>
              </a:rPr>
              <a:t> after: call up, recall, suggest</a:t>
            </a:r>
          </a:p>
          <a:p>
            <a:r>
              <a:rPr lang="en-US" sz="1200" b="0" i="0" kern="1200" baseline="0" dirty="0" smtClean="0">
                <a:solidFill>
                  <a:schemeClr val="tx1"/>
                </a:solidFill>
                <a:effectLst/>
                <a:latin typeface="+mn-lt"/>
                <a:ea typeface="+mn-ea"/>
                <a:cs typeface="+mn-cs"/>
              </a:rPr>
              <a:t>Pull down with : to destroy something</a:t>
            </a:r>
          </a:p>
          <a:p>
            <a:r>
              <a:rPr lang="en-US" sz="1200" b="0" i="0" kern="1200" baseline="0" dirty="0" smtClean="0">
                <a:solidFill>
                  <a:schemeClr val="tx1"/>
                </a:solidFill>
                <a:effectLst/>
                <a:latin typeface="+mn-lt"/>
                <a:ea typeface="+mn-ea"/>
                <a:cs typeface="+mn-cs"/>
              </a:rPr>
              <a:t>Put up with: accept, support</a:t>
            </a:r>
          </a:p>
          <a:p>
            <a:endParaRPr lang="en-US" sz="1200" b="0" i="0" kern="1200" baseline="0" dirty="0" smtClean="0">
              <a:solidFill>
                <a:schemeClr val="tx1"/>
              </a:solidFill>
              <a:effectLst/>
              <a:latin typeface="+mn-lt"/>
              <a:ea typeface="+mn-ea"/>
              <a:cs typeface="+mn-cs"/>
            </a:endParaRPr>
          </a:p>
          <a:p>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043020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smtClean="0"/>
              <a:t>Option D</a:t>
            </a:r>
          </a:p>
          <a:p>
            <a:r>
              <a:rPr lang="en-US" b="0" dirty="0" smtClean="0"/>
              <a:t>Fall out: </a:t>
            </a:r>
            <a:r>
              <a:rPr lang="en-US" sz="1200" b="0" i="0" kern="1200" dirty="0" smtClean="0">
                <a:solidFill>
                  <a:schemeClr val="tx1"/>
                </a:solidFill>
                <a:effectLst/>
                <a:latin typeface="+mn-lt"/>
                <a:ea typeface="+mn-ea"/>
                <a:cs typeface="+mn-cs"/>
              </a:rPr>
              <a:t> become detached and drop out.</a:t>
            </a:r>
            <a:endParaRPr lang="en-US" b="0" dirty="0" smtClean="0"/>
          </a:p>
          <a:p>
            <a:r>
              <a:rPr lang="en-US" b="0" dirty="0" smtClean="0"/>
              <a:t>Look</a:t>
            </a:r>
            <a:r>
              <a:rPr lang="en-US" b="0" baseline="0" dirty="0" smtClean="0"/>
              <a:t> after : </a:t>
            </a:r>
            <a:r>
              <a:rPr lang="en-US" sz="1200" b="0" i="0" kern="1200" dirty="0" smtClean="0">
                <a:solidFill>
                  <a:schemeClr val="tx1"/>
                </a:solidFill>
                <a:effectLst/>
                <a:latin typeface="+mn-lt"/>
                <a:ea typeface="+mn-ea"/>
                <a:cs typeface="+mn-cs"/>
              </a:rPr>
              <a:t>Look after: to be responsible for or to take care of somebody/something/yourself</a:t>
            </a:r>
          </a:p>
          <a:p>
            <a:r>
              <a:rPr lang="en-US" sz="1200" b="0" i="0" kern="1200" dirty="0" smtClean="0">
                <a:solidFill>
                  <a:schemeClr val="tx1"/>
                </a:solidFill>
                <a:effectLst/>
                <a:latin typeface="+mn-lt"/>
                <a:ea typeface="+mn-ea"/>
                <a:cs typeface="+mn-cs"/>
              </a:rPr>
              <a:t>Come to: reach or be brought to a specified situation or result.</a:t>
            </a:r>
          </a:p>
          <a:p>
            <a:r>
              <a:rPr lang="en-US" sz="1200" b="0" i="0" kern="1200" dirty="0" smtClean="0">
                <a:solidFill>
                  <a:schemeClr val="tx1"/>
                </a:solidFill>
                <a:effectLst/>
                <a:latin typeface="+mn-lt"/>
                <a:ea typeface="+mn-ea"/>
                <a:cs typeface="+mn-cs"/>
              </a:rPr>
              <a:t>Get</a:t>
            </a:r>
            <a:r>
              <a:rPr lang="en-US" sz="1200" b="0" i="0" kern="1200" baseline="0" dirty="0" smtClean="0">
                <a:solidFill>
                  <a:schemeClr val="tx1"/>
                </a:solidFill>
                <a:effectLst/>
                <a:latin typeface="+mn-lt"/>
                <a:ea typeface="+mn-ea"/>
                <a:cs typeface="+mn-cs"/>
              </a:rPr>
              <a:t> by: </a:t>
            </a:r>
            <a:r>
              <a:rPr lang="en-US" sz="1200" b="0" i="0" kern="1200" dirty="0" smtClean="0">
                <a:solidFill>
                  <a:schemeClr val="tx1"/>
                </a:solidFill>
                <a:effectLst/>
                <a:latin typeface="+mn-lt"/>
                <a:ea typeface="+mn-ea"/>
                <a:cs typeface="+mn-cs"/>
              </a:rPr>
              <a:t>manage with difficulty to live or accomplish something.</a:t>
            </a:r>
          </a:p>
          <a:p>
            <a:r>
              <a:rPr lang="en-US" sz="1200" b="0" i="0" kern="1200" dirty="0" smtClean="0">
                <a:solidFill>
                  <a:schemeClr val="tx1"/>
                </a:solidFill>
                <a:effectLst/>
                <a:latin typeface="+mn-lt"/>
                <a:ea typeface="+mn-ea"/>
                <a:cs typeface="+mn-cs"/>
              </a:rPr>
              <a:t>Go on: Start working</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48041299"/>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Option  D</a:t>
            </a:r>
          </a:p>
          <a:p>
            <a:r>
              <a:rPr lang="en-US" sz="1200" b="0" i="0" kern="1200" dirty="0" smtClean="0">
                <a:solidFill>
                  <a:schemeClr val="tx1"/>
                </a:solidFill>
                <a:effectLst/>
                <a:latin typeface="+mn-lt"/>
                <a:ea typeface="+mn-ea"/>
                <a:cs typeface="+mn-cs"/>
              </a:rPr>
              <a:t>Take off :become </a:t>
            </a:r>
            <a:r>
              <a:rPr lang="en-US" sz="1200" b="0" i="0" kern="1200" dirty="0" err="1" smtClean="0">
                <a:solidFill>
                  <a:schemeClr val="tx1"/>
                </a:solidFill>
                <a:effectLst/>
                <a:latin typeface="+mn-lt"/>
                <a:ea typeface="+mn-ea"/>
                <a:cs typeface="+mn-cs"/>
              </a:rPr>
              <a:t>airborne,pull</a:t>
            </a:r>
            <a:r>
              <a:rPr lang="en-US" sz="1200" b="0" i="0" kern="1200" dirty="0" smtClean="0">
                <a:solidFill>
                  <a:schemeClr val="tx1"/>
                </a:solidFill>
                <a:effectLst/>
                <a:latin typeface="+mn-lt"/>
                <a:ea typeface="+mn-ea"/>
                <a:cs typeface="+mn-cs"/>
              </a:rPr>
              <a:t> off</a:t>
            </a:r>
          </a:p>
          <a:p>
            <a:r>
              <a:rPr lang="en-US" sz="1200" b="0" i="0" kern="1200" dirty="0" smtClean="0">
                <a:solidFill>
                  <a:schemeClr val="tx1"/>
                </a:solidFill>
                <a:effectLst/>
                <a:latin typeface="+mn-lt"/>
                <a:ea typeface="+mn-ea"/>
                <a:cs typeface="+mn-cs"/>
              </a:rPr>
              <a:t>Show Off:  to do something to attract attention to yourself:</a:t>
            </a:r>
          </a:p>
          <a:p>
            <a:r>
              <a:rPr lang="en-US" sz="1200" b="0" i="0" kern="1200" dirty="0" smtClean="0">
                <a:solidFill>
                  <a:schemeClr val="tx1"/>
                </a:solidFill>
                <a:effectLst/>
                <a:latin typeface="+mn-lt"/>
                <a:ea typeface="+mn-ea"/>
                <a:cs typeface="+mn-cs"/>
              </a:rPr>
              <a:t>Turn </a:t>
            </a:r>
            <a:r>
              <a:rPr lang="en-US" sz="1200" b="0" i="0" kern="1200" dirty="0" err="1" smtClean="0">
                <a:solidFill>
                  <a:schemeClr val="tx1"/>
                </a:solidFill>
                <a:effectLst/>
                <a:latin typeface="+mn-lt"/>
                <a:ea typeface="+mn-ea"/>
                <a:cs typeface="+mn-cs"/>
              </a:rPr>
              <a:t>over:start</a:t>
            </a:r>
            <a:r>
              <a:rPr lang="en-US" sz="1200" b="0" i="0" kern="1200" dirty="0" smtClean="0">
                <a:solidFill>
                  <a:schemeClr val="tx1"/>
                </a:solidFill>
                <a:effectLst/>
                <a:latin typeface="+mn-lt"/>
                <a:ea typeface="+mn-ea"/>
                <a:cs typeface="+mn-cs"/>
              </a:rPr>
              <a:t> or continue to run properly.</a:t>
            </a:r>
          </a:p>
          <a:p>
            <a:r>
              <a:rPr lang="en-US" sz="1200" b="0" i="0" kern="1200" dirty="0" smtClean="0">
                <a:solidFill>
                  <a:schemeClr val="tx1"/>
                </a:solidFill>
                <a:effectLst/>
                <a:latin typeface="+mn-lt"/>
                <a:ea typeface="+mn-ea"/>
                <a:cs typeface="+mn-cs"/>
              </a:rPr>
              <a:t>Run out: give out , exhaust</a:t>
            </a:r>
          </a:p>
          <a:p>
            <a:r>
              <a:rPr lang="en-US" sz="1200" b="0" i="0" kern="1200" dirty="0" smtClean="0">
                <a:solidFill>
                  <a:schemeClr val="tx1"/>
                </a:solidFill>
                <a:effectLst/>
                <a:latin typeface="+mn-lt"/>
                <a:ea typeface="+mn-ea"/>
                <a:cs typeface="+mn-cs"/>
              </a:rPr>
              <a:t>Look down on: to think that you are better than somebody</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2086727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 Option B</a:t>
            </a:r>
          </a:p>
          <a:p>
            <a:r>
              <a:rPr lang="en-US" sz="1200" b="0" i="0" kern="1200" dirty="0" smtClean="0">
                <a:solidFill>
                  <a:schemeClr val="tx1"/>
                </a:solidFill>
                <a:effectLst/>
                <a:latin typeface="+mn-lt"/>
                <a:ea typeface="+mn-ea"/>
                <a:cs typeface="+mn-cs"/>
              </a:rPr>
              <a:t>Backed up: to move into a position behind (a teammate) in order to assist on a play</a:t>
            </a:r>
          </a:p>
          <a:p>
            <a:r>
              <a:rPr lang="en-US" sz="1200" b="0" i="0" kern="1200" dirty="0" smtClean="0">
                <a:solidFill>
                  <a:schemeClr val="tx1"/>
                </a:solidFill>
                <a:effectLst/>
                <a:latin typeface="+mn-lt"/>
                <a:ea typeface="+mn-ea"/>
                <a:cs typeface="+mn-cs"/>
              </a:rPr>
              <a:t>Given away: ​to make known something that somebody wants to keep secret</a:t>
            </a:r>
          </a:p>
          <a:p>
            <a:r>
              <a:rPr lang="en-US" sz="1200" b="0" i="0" kern="1200" dirty="0" smtClean="0">
                <a:solidFill>
                  <a:schemeClr val="tx1"/>
                </a:solidFill>
                <a:effectLst/>
                <a:latin typeface="+mn-lt"/>
                <a:ea typeface="+mn-ea"/>
                <a:cs typeface="+mn-cs"/>
              </a:rPr>
              <a:t>Broken out:  to escape from a place or thing</a:t>
            </a:r>
          </a:p>
          <a:p>
            <a:r>
              <a:rPr lang="en-US" sz="1200" b="0" i="0" kern="1200" dirty="0" smtClean="0">
                <a:solidFill>
                  <a:schemeClr val="tx1"/>
                </a:solidFill>
                <a:effectLst/>
                <a:latin typeface="+mn-lt"/>
                <a:ea typeface="+mn-ea"/>
                <a:cs typeface="+mn-cs"/>
              </a:rPr>
              <a:t>Turned </a:t>
            </a:r>
            <a:r>
              <a:rPr lang="en-US" sz="1200" b="0" i="0" kern="1200" dirty="0" err="1" smtClean="0">
                <a:solidFill>
                  <a:schemeClr val="tx1"/>
                </a:solidFill>
                <a:effectLst/>
                <a:latin typeface="+mn-lt"/>
                <a:ea typeface="+mn-ea"/>
                <a:cs typeface="+mn-cs"/>
              </a:rPr>
              <a:t>off:stop</a:t>
            </a:r>
            <a:r>
              <a:rPr lang="en-US" sz="1200" b="0" i="0" kern="1200" dirty="0" smtClean="0">
                <a:solidFill>
                  <a:schemeClr val="tx1"/>
                </a:solidFill>
                <a:effectLst/>
                <a:latin typeface="+mn-lt"/>
                <a:ea typeface="+mn-ea"/>
                <a:cs typeface="+mn-cs"/>
              </a:rPr>
              <a:t> the operation or flow of something by means of a tap, switch, or button.</a:t>
            </a:r>
          </a:p>
          <a:p>
            <a:r>
              <a:rPr lang="en-US" sz="1200" b="0" i="0" kern="1200" dirty="0" smtClean="0">
                <a:solidFill>
                  <a:schemeClr val="tx1"/>
                </a:solidFill>
                <a:effectLst/>
                <a:latin typeface="+mn-lt"/>
                <a:ea typeface="+mn-ea"/>
                <a:cs typeface="+mn-cs"/>
              </a:rPr>
              <a:t>Run over: knock a person or animal down and pass over their body.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90887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Option E:</a:t>
            </a:r>
          </a:p>
          <a:p>
            <a:r>
              <a:rPr lang="en-US" sz="1200" b="0" i="0" kern="1200" dirty="0" smtClean="0">
                <a:solidFill>
                  <a:schemeClr val="tx1"/>
                </a:solidFill>
                <a:effectLst/>
                <a:latin typeface="+mn-lt"/>
                <a:ea typeface="+mn-ea"/>
                <a:cs typeface="+mn-cs"/>
              </a:rPr>
              <a:t>Hold</a:t>
            </a:r>
            <a:r>
              <a:rPr lang="en-US" sz="1200" b="0" i="0" kern="1200" baseline="0" dirty="0" smtClean="0">
                <a:solidFill>
                  <a:schemeClr val="tx1"/>
                </a:solidFill>
                <a:effectLst/>
                <a:latin typeface="+mn-lt"/>
                <a:ea typeface="+mn-ea"/>
                <a:cs typeface="+mn-cs"/>
              </a:rPr>
              <a:t> </a:t>
            </a:r>
            <a:r>
              <a:rPr lang="en-US" sz="1200" b="0" i="0" kern="1200" baseline="0" dirty="0" err="1" smtClean="0">
                <a:solidFill>
                  <a:schemeClr val="tx1"/>
                </a:solidFill>
                <a:effectLst/>
                <a:latin typeface="+mn-lt"/>
                <a:ea typeface="+mn-ea"/>
                <a:cs typeface="+mn-cs"/>
              </a:rPr>
              <a:t>up:</a:t>
            </a:r>
            <a:r>
              <a:rPr lang="en-US" sz="1200" b="0" i="0" kern="1200" dirty="0" err="1" smtClean="0">
                <a:solidFill>
                  <a:schemeClr val="tx1"/>
                </a:solidFill>
                <a:effectLst/>
                <a:latin typeface="+mn-lt"/>
                <a:ea typeface="+mn-ea"/>
                <a:cs typeface="+mn-cs"/>
              </a:rPr>
              <a:t>support</a:t>
            </a:r>
            <a:r>
              <a:rPr lang="en-US" sz="1200" b="0" i="0" kern="1200" dirty="0" smtClean="0">
                <a:solidFill>
                  <a:schemeClr val="tx1"/>
                </a:solidFill>
                <a:effectLst/>
                <a:latin typeface="+mn-lt"/>
                <a:ea typeface="+mn-ea"/>
                <a:cs typeface="+mn-cs"/>
              </a:rPr>
              <a:t> and prevent something from falling.</a:t>
            </a:r>
          </a:p>
          <a:p>
            <a:r>
              <a:rPr lang="en-US" sz="1200" b="0" i="0" kern="1200" baseline="0" dirty="0" smtClean="0">
                <a:solidFill>
                  <a:schemeClr val="tx1"/>
                </a:solidFill>
                <a:effectLst/>
                <a:latin typeface="+mn-lt"/>
                <a:ea typeface="+mn-ea"/>
                <a:cs typeface="+mn-cs"/>
              </a:rPr>
              <a:t>Drop </a:t>
            </a:r>
            <a:r>
              <a:rPr lang="en-US" sz="1200" b="0" i="0" kern="1200" baseline="0" dirty="0" err="1" smtClean="0">
                <a:solidFill>
                  <a:schemeClr val="tx1"/>
                </a:solidFill>
                <a:effectLst/>
                <a:latin typeface="+mn-lt"/>
                <a:ea typeface="+mn-ea"/>
                <a:cs typeface="+mn-cs"/>
              </a:rPr>
              <a:t>in:</a:t>
            </a:r>
            <a:r>
              <a:rPr lang="en-US" sz="1200" b="0" i="0" kern="1200" dirty="0" err="1" smtClean="0">
                <a:solidFill>
                  <a:schemeClr val="tx1"/>
                </a:solidFill>
                <a:effectLst/>
                <a:latin typeface="+mn-lt"/>
                <a:ea typeface="+mn-ea"/>
                <a:cs typeface="+mn-cs"/>
              </a:rPr>
              <a:t>To</a:t>
            </a:r>
            <a:r>
              <a:rPr lang="en-US" sz="1200" b="0" i="0" kern="1200" dirty="0" smtClean="0">
                <a:solidFill>
                  <a:schemeClr val="tx1"/>
                </a:solidFill>
                <a:effectLst/>
                <a:latin typeface="+mn-lt"/>
                <a:ea typeface="+mn-ea"/>
                <a:cs typeface="+mn-cs"/>
              </a:rPr>
              <a:t> drop in is defined as </a:t>
            </a:r>
            <a:r>
              <a:rPr lang="en-US" sz="1200" b="1" i="0" kern="1200" dirty="0" smtClean="0">
                <a:solidFill>
                  <a:schemeClr val="tx1"/>
                </a:solidFill>
                <a:effectLst/>
                <a:latin typeface="+mn-lt"/>
                <a:ea typeface="+mn-ea"/>
                <a:cs typeface="+mn-cs"/>
              </a:rPr>
              <a:t>to come to visit or go to a place</a:t>
            </a:r>
            <a:r>
              <a:rPr lang="en-US" sz="1200" b="0" i="0" kern="1200" dirty="0" smtClean="0">
                <a:solidFill>
                  <a:schemeClr val="tx1"/>
                </a:solidFill>
                <a:effectLst/>
                <a:latin typeface="+mn-lt"/>
                <a:ea typeface="+mn-ea"/>
                <a:cs typeface="+mn-cs"/>
              </a:rPr>
              <a:t> for only a brief period of time</a:t>
            </a:r>
          </a:p>
          <a:p>
            <a:r>
              <a:rPr lang="en-US" sz="1200" b="0" i="0" kern="1200" baseline="0" dirty="0" smtClean="0">
                <a:solidFill>
                  <a:schemeClr val="tx1"/>
                </a:solidFill>
                <a:effectLst/>
                <a:latin typeface="+mn-lt"/>
                <a:ea typeface="+mn-ea"/>
                <a:cs typeface="+mn-cs"/>
              </a:rPr>
              <a:t>Fall </a:t>
            </a:r>
            <a:r>
              <a:rPr lang="en-US" sz="1200" b="0" i="0" kern="1200" baseline="0" dirty="0" err="1" smtClean="0">
                <a:solidFill>
                  <a:schemeClr val="tx1"/>
                </a:solidFill>
                <a:effectLst/>
                <a:latin typeface="+mn-lt"/>
                <a:ea typeface="+mn-ea"/>
                <a:cs typeface="+mn-cs"/>
              </a:rPr>
              <a:t>apart:</a:t>
            </a:r>
            <a:r>
              <a:rPr lang="en-US" sz="1200" b="0" i="0" kern="1200" dirty="0" err="1" smtClean="0">
                <a:solidFill>
                  <a:schemeClr val="tx1"/>
                </a:solidFill>
                <a:effectLst/>
                <a:latin typeface="+mn-lt"/>
                <a:ea typeface="+mn-ea"/>
                <a:cs typeface="+mn-cs"/>
              </a:rPr>
              <a:t>break</a:t>
            </a:r>
            <a:r>
              <a:rPr lang="en-US" sz="1200" b="0" i="0" kern="1200" dirty="0" smtClean="0">
                <a:solidFill>
                  <a:schemeClr val="tx1"/>
                </a:solidFill>
                <a:effectLst/>
                <a:latin typeface="+mn-lt"/>
                <a:ea typeface="+mn-ea"/>
                <a:cs typeface="+mn-cs"/>
              </a:rPr>
              <a:t> up, come apart, or disintegrate, break</a:t>
            </a:r>
            <a:r>
              <a:rPr lang="en-US" sz="1200" b="0" i="0" kern="1200" baseline="0" dirty="0" smtClean="0">
                <a:solidFill>
                  <a:schemeClr val="tx1"/>
                </a:solidFill>
                <a:effectLst/>
                <a:latin typeface="+mn-lt"/>
                <a:ea typeface="+mn-ea"/>
                <a:cs typeface="+mn-cs"/>
              </a:rPr>
              <a:t> down</a:t>
            </a:r>
          </a:p>
          <a:p>
            <a:r>
              <a:rPr lang="en-US" sz="1200" b="0" i="0" kern="1200" baseline="0" dirty="0" smtClean="0">
                <a:solidFill>
                  <a:schemeClr val="tx1"/>
                </a:solidFill>
                <a:effectLst/>
                <a:latin typeface="+mn-lt"/>
                <a:ea typeface="+mn-ea"/>
                <a:cs typeface="+mn-cs"/>
              </a:rPr>
              <a:t>Wear </a:t>
            </a:r>
            <a:r>
              <a:rPr lang="en-US" sz="1200" b="0" i="0" kern="1200" baseline="0" dirty="0" err="1" smtClean="0">
                <a:solidFill>
                  <a:schemeClr val="tx1"/>
                </a:solidFill>
                <a:effectLst/>
                <a:latin typeface="+mn-lt"/>
                <a:ea typeface="+mn-ea"/>
                <a:cs typeface="+mn-cs"/>
              </a:rPr>
              <a:t>out:</a:t>
            </a:r>
            <a:r>
              <a:rPr lang="en-US" sz="1200" b="0" i="0" kern="1200" dirty="0" err="1" smtClean="0">
                <a:solidFill>
                  <a:schemeClr val="tx1"/>
                </a:solidFill>
                <a:effectLst/>
                <a:latin typeface="+mn-lt"/>
                <a:ea typeface="+mn-ea"/>
                <a:cs typeface="+mn-cs"/>
              </a:rPr>
              <a:t>be</a:t>
            </a:r>
            <a:r>
              <a:rPr lang="en-US" sz="1200" b="0" i="0" kern="1200" dirty="0" smtClean="0">
                <a:solidFill>
                  <a:schemeClr val="tx1"/>
                </a:solidFill>
                <a:effectLst/>
                <a:latin typeface="+mn-lt"/>
                <a:ea typeface="+mn-ea"/>
                <a:cs typeface="+mn-cs"/>
              </a:rPr>
              <a:t> used until no longer in good condition or working order.</a:t>
            </a:r>
            <a:endParaRPr lang="en-US" sz="1200" b="0" i="0" kern="1200" baseline="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Keep up with: ​to learn about or be aware of the news, current events, etc.</a:t>
            </a:r>
          </a:p>
          <a:p>
            <a:r>
              <a:rPr lang="en-US" dirty="0" smtClean="0"/>
              <a:t/>
            </a:r>
            <a:br>
              <a:rPr lang="en-US" dirty="0" smtClean="0"/>
            </a:b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0422834"/>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Option</a:t>
            </a:r>
            <a:r>
              <a:rPr lang="en-US" sz="1200" b="0" i="0" kern="1200" baseline="0" dirty="0" smtClean="0">
                <a:solidFill>
                  <a:schemeClr val="tx1"/>
                </a:solidFill>
                <a:effectLst/>
                <a:latin typeface="+mn-lt"/>
                <a:ea typeface="+mn-ea"/>
                <a:cs typeface="+mn-cs"/>
              </a:rPr>
              <a:t> 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Brought about: to make something happen</a:t>
            </a:r>
          </a:p>
          <a:p>
            <a:r>
              <a:rPr lang="en-US" sz="1200" b="0" i="0" kern="1200" dirty="0" smtClean="0">
                <a:solidFill>
                  <a:schemeClr val="tx1"/>
                </a:solidFill>
                <a:effectLst/>
                <a:latin typeface="+mn-lt"/>
                <a:ea typeface="+mn-ea"/>
                <a:cs typeface="+mn-cs"/>
              </a:rPr>
              <a:t>Broken</a:t>
            </a:r>
            <a:r>
              <a:rPr lang="en-US" sz="1200" b="0" i="0" kern="1200" baseline="0" dirty="0" smtClean="0">
                <a:solidFill>
                  <a:schemeClr val="tx1"/>
                </a:solidFill>
                <a:effectLst/>
                <a:latin typeface="+mn-lt"/>
                <a:ea typeface="+mn-ea"/>
                <a:cs typeface="+mn-cs"/>
              </a:rPr>
              <a:t> away: </a:t>
            </a:r>
            <a:r>
              <a:rPr lang="en-US" sz="1200" b="0" i="0" kern="1200" dirty="0" smtClean="0">
                <a:solidFill>
                  <a:schemeClr val="tx1"/>
                </a:solidFill>
                <a:effectLst/>
                <a:latin typeface="+mn-lt"/>
                <a:ea typeface="+mn-ea"/>
                <a:cs typeface="+mn-cs"/>
              </a:rPr>
              <a:t> </a:t>
            </a:r>
            <a:r>
              <a:rPr lang="en-US" sz="1200" b="1" i="0" kern="1200" dirty="0" smtClean="0">
                <a:solidFill>
                  <a:schemeClr val="tx1"/>
                </a:solidFill>
                <a:effectLst/>
                <a:latin typeface="+mn-lt"/>
                <a:ea typeface="+mn-ea"/>
                <a:cs typeface="+mn-cs"/>
              </a:rPr>
              <a:t>to get away from (someone or something) especially by using force or effort He broke away from his captors and escaped</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Taken </a:t>
            </a:r>
            <a:r>
              <a:rPr lang="en-US" sz="1200" b="0" i="0" kern="1200" dirty="0" err="1" smtClean="0">
                <a:solidFill>
                  <a:schemeClr val="tx1"/>
                </a:solidFill>
                <a:effectLst/>
                <a:latin typeface="+mn-lt"/>
                <a:ea typeface="+mn-ea"/>
                <a:cs typeface="+mn-cs"/>
              </a:rPr>
              <a:t>in:allow</a:t>
            </a:r>
            <a:r>
              <a:rPr lang="en-US" sz="1200" b="0" i="0" kern="1200" dirty="0" smtClean="0">
                <a:solidFill>
                  <a:schemeClr val="tx1"/>
                </a:solidFill>
                <a:effectLst/>
                <a:latin typeface="+mn-lt"/>
                <a:ea typeface="+mn-ea"/>
                <a:cs typeface="+mn-cs"/>
              </a:rPr>
              <a:t> someone to stay somewhere</a:t>
            </a:r>
          </a:p>
          <a:p>
            <a:r>
              <a:rPr lang="en-US" sz="1200" b="0" i="0" kern="1200" dirty="0" smtClean="0">
                <a:solidFill>
                  <a:schemeClr val="tx1"/>
                </a:solidFill>
                <a:effectLst/>
                <a:latin typeface="+mn-lt"/>
                <a:ea typeface="+mn-ea"/>
                <a:cs typeface="+mn-cs"/>
              </a:rPr>
              <a:t>Pulled </a:t>
            </a:r>
            <a:r>
              <a:rPr lang="en-US" sz="1200" b="0" i="0" kern="1200" dirty="0" err="1" smtClean="0">
                <a:solidFill>
                  <a:schemeClr val="tx1"/>
                </a:solidFill>
                <a:effectLst/>
                <a:latin typeface="+mn-lt"/>
                <a:ea typeface="+mn-ea"/>
                <a:cs typeface="+mn-cs"/>
              </a:rPr>
              <a:t>out:move</a:t>
            </a:r>
            <a:r>
              <a:rPr lang="en-US" sz="1200" b="0" i="0" kern="1200" dirty="0" smtClean="0">
                <a:solidFill>
                  <a:schemeClr val="tx1"/>
                </a:solidFill>
                <a:effectLst/>
                <a:latin typeface="+mn-lt"/>
                <a:ea typeface="+mn-ea"/>
                <a:cs typeface="+mn-cs"/>
              </a:rPr>
              <a:t> out from the side of the road, or from its normal position in order to overtake.</a:t>
            </a:r>
          </a:p>
          <a:p>
            <a:r>
              <a:rPr lang="en-US" sz="1200" b="0" i="0" kern="1200" dirty="0" smtClean="0">
                <a:solidFill>
                  <a:schemeClr val="tx1"/>
                </a:solidFill>
                <a:effectLst/>
                <a:latin typeface="+mn-lt"/>
                <a:ea typeface="+mn-ea"/>
                <a:cs typeface="+mn-cs"/>
              </a:rPr>
              <a:t>Come </a:t>
            </a:r>
            <a:r>
              <a:rPr lang="en-US" sz="1200" b="0" i="0" kern="1200" dirty="0" err="1" smtClean="0">
                <a:solidFill>
                  <a:schemeClr val="tx1"/>
                </a:solidFill>
                <a:effectLst/>
                <a:latin typeface="+mn-lt"/>
                <a:ea typeface="+mn-ea"/>
                <a:cs typeface="+mn-cs"/>
              </a:rPr>
              <a:t>at:launch</a:t>
            </a:r>
            <a:r>
              <a:rPr lang="en-US" sz="1200" b="0" i="0" kern="1200" dirty="0" smtClean="0">
                <a:solidFill>
                  <a:schemeClr val="tx1"/>
                </a:solidFill>
                <a:effectLst/>
                <a:latin typeface="+mn-lt"/>
                <a:ea typeface="+mn-ea"/>
                <a:cs typeface="+mn-cs"/>
              </a:rPr>
              <a:t> oneself at someone to attack them.</a:t>
            </a: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3800457"/>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smtClean="0">
                <a:solidFill>
                  <a:schemeClr val="tx1"/>
                </a:solidFill>
                <a:effectLst/>
                <a:latin typeface="+mn-lt"/>
                <a:ea typeface="+mn-ea"/>
                <a:cs typeface="+mn-cs"/>
              </a:rPr>
              <a:t>Option</a:t>
            </a:r>
            <a:r>
              <a:rPr lang="en-US" sz="1200" b="1" i="0" kern="1200" baseline="0" dirty="0" smtClean="0">
                <a:solidFill>
                  <a:schemeClr val="tx1"/>
                </a:solidFill>
                <a:effectLst/>
                <a:latin typeface="+mn-lt"/>
                <a:ea typeface="+mn-ea"/>
                <a:cs typeface="+mn-cs"/>
              </a:rPr>
              <a:t> A</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Set up: to create something or start it</a:t>
            </a:r>
          </a:p>
          <a:p>
            <a:r>
              <a:rPr lang="en-US" sz="1200" b="0" i="0" kern="1200" dirty="0" smtClean="0">
                <a:solidFill>
                  <a:schemeClr val="tx1"/>
                </a:solidFill>
                <a:effectLst/>
                <a:latin typeface="+mn-lt"/>
                <a:ea typeface="+mn-ea"/>
                <a:cs typeface="+mn-cs"/>
              </a:rPr>
              <a:t>Cross out: </a:t>
            </a:r>
            <a:r>
              <a:rPr lang="en-US" sz="1200" b="1" i="0" kern="1200" dirty="0" smtClean="0">
                <a:solidFill>
                  <a:schemeClr val="tx1"/>
                </a:solidFill>
                <a:effectLst/>
                <a:latin typeface="+mn-lt"/>
                <a:ea typeface="+mn-ea"/>
                <a:cs typeface="+mn-cs"/>
              </a:rPr>
              <a:t>to draw a line through</a:t>
            </a:r>
            <a:r>
              <a:rPr lang="en-US" sz="1200" b="0" i="0" kern="1200" dirty="0" smtClean="0">
                <a:solidFill>
                  <a:schemeClr val="tx1"/>
                </a:solidFill>
                <a:effectLst/>
                <a:latin typeface="+mn-lt"/>
                <a:ea typeface="+mn-ea"/>
                <a:cs typeface="+mn-cs"/>
              </a:rPr>
              <a:t> (something) to show that it is wrong cross out a mistake He had crossed his name out.</a:t>
            </a:r>
          </a:p>
          <a:p>
            <a:r>
              <a:rPr lang="en-US" sz="1200" b="0" i="0" kern="1200" dirty="0" smtClean="0">
                <a:solidFill>
                  <a:schemeClr val="tx1"/>
                </a:solidFill>
                <a:effectLst/>
                <a:latin typeface="+mn-lt"/>
                <a:ea typeface="+mn-ea"/>
                <a:cs typeface="+mn-cs"/>
              </a:rPr>
              <a:t>Drop </a:t>
            </a:r>
            <a:r>
              <a:rPr lang="en-US" sz="1200" b="0" i="0" kern="1200" dirty="0" err="1" smtClean="0">
                <a:solidFill>
                  <a:schemeClr val="tx1"/>
                </a:solidFill>
                <a:effectLst/>
                <a:latin typeface="+mn-lt"/>
                <a:ea typeface="+mn-ea"/>
                <a:cs typeface="+mn-cs"/>
              </a:rPr>
              <a:t>off:fall</a:t>
            </a:r>
            <a:r>
              <a:rPr lang="en-US" sz="1200" b="0" i="0" kern="1200" dirty="0" smtClean="0">
                <a:solidFill>
                  <a:schemeClr val="tx1"/>
                </a:solidFill>
                <a:effectLst/>
                <a:latin typeface="+mn-lt"/>
                <a:ea typeface="+mn-ea"/>
                <a:cs typeface="+mn-cs"/>
              </a:rPr>
              <a:t> asleep easily, especially without intending to.</a:t>
            </a:r>
          </a:p>
          <a:p>
            <a:r>
              <a:rPr lang="en-US" sz="1200" b="0" i="0" kern="1200" dirty="0" smtClean="0">
                <a:solidFill>
                  <a:schemeClr val="tx1"/>
                </a:solidFill>
                <a:effectLst/>
                <a:latin typeface="+mn-lt"/>
                <a:ea typeface="+mn-ea"/>
                <a:cs typeface="+mn-cs"/>
              </a:rPr>
              <a:t>Take </a:t>
            </a:r>
            <a:r>
              <a:rPr lang="en-US" sz="1200" b="0" i="0" kern="1200" dirty="0" err="1" smtClean="0">
                <a:solidFill>
                  <a:schemeClr val="tx1"/>
                </a:solidFill>
                <a:effectLst/>
                <a:latin typeface="+mn-lt"/>
                <a:ea typeface="+mn-ea"/>
                <a:cs typeface="+mn-cs"/>
              </a:rPr>
              <a:t>down:write</a:t>
            </a:r>
            <a:r>
              <a:rPr lang="en-US" sz="1200" b="0" i="0" kern="1200" dirty="0" smtClean="0">
                <a:solidFill>
                  <a:schemeClr val="tx1"/>
                </a:solidFill>
                <a:effectLst/>
                <a:latin typeface="+mn-lt"/>
                <a:ea typeface="+mn-ea"/>
                <a:cs typeface="+mn-cs"/>
              </a:rPr>
              <a:t> down spoken words.</a:t>
            </a:r>
          </a:p>
          <a:p>
            <a:r>
              <a:rPr lang="en-US" sz="1200" b="0" i="0" kern="1200" dirty="0" smtClean="0">
                <a:solidFill>
                  <a:schemeClr val="tx1"/>
                </a:solidFill>
                <a:effectLst/>
                <a:latin typeface="+mn-lt"/>
                <a:ea typeface="+mn-ea"/>
                <a:cs typeface="+mn-cs"/>
              </a:rPr>
              <a:t>"I took down </a:t>
            </a:r>
            <a:r>
              <a:rPr lang="en-US" sz="1200" b="0" i="0" kern="1200" dirty="0" err="1" smtClean="0">
                <a:solidFill>
                  <a:schemeClr val="tx1"/>
                </a:solidFill>
                <a:effectLst/>
                <a:latin typeface="+mn-lt"/>
                <a:ea typeface="+mn-ea"/>
                <a:cs typeface="+mn-cs"/>
              </a:rPr>
              <a:t>thelocation</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 throw </a:t>
            </a:r>
            <a:r>
              <a:rPr lang="en-US" sz="1200" b="0" i="0" kern="1200" dirty="0" err="1" smtClean="0">
                <a:solidFill>
                  <a:schemeClr val="tx1"/>
                </a:solidFill>
                <a:effectLst/>
                <a:latin typeface="+mn-lt"/>
                <a:ea typeface="+mn-ea"/>
                <a:cs typeface="+mn-cs"/>
              </a:rPr>
              <a:t>up:abandon</a:t>
            </a:r>
            <a:r>
              <a:rPr lang="en-US" sz="1200" b="0" i="0" kern="1200" smtClean="0">
                <a:solidFill>
                  <a:schemeClr val="tx1"/>
                </a:solidFill>
                <a:effectLst/>
                <a:latin typeface="+mn-lt"/>
                <a:ea typeface="+mn-ea"/>
                <a:cs typeface="+mn-cs"/>
              </a:rPr>
              <a:t> or give up something, especially one's job.</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AAB6876-1BF1-4B88-890A-0B4E462015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63406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21/08/2021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21/08/2021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21/08/2021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4424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884102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66447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7459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45091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849254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21/08/2021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995994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44427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21/08/2021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071369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81732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72159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21/08/2021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21/08/2021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21/08/2021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21/08/2021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21/08/2021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21/08/2021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21/08/2021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21/08/2021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715402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0.xml"/><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9.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1.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3.xml"/><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4.xml"/><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7.xml"/><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9.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2.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3.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5.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6.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8.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9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9.xml"/><Relationship Id="rId1" Type="http://schemas.openxmlformats.org/officeDocument/2006/relationships/slideLayout" Target="../slideLayouts/slideLayout1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0578" y="3105000"/>
            <a:ext cx="5110844" cy="648000"/>
          </a:xfrm>
          <a:prstGeom prst="rect">
            <a:avLst/>
          </a:prstGeom>
        </p:spPr>
      </p:pic>
    </p:spTree>
    <p:extLst>
      <p:ext uri="{BB962C8B-B14F-4D97-AF65-F5344CB8AC3E}">
        <p14:creationId xmlns:p14="http://schemas.microsoft.com/office/powerpoint/2010/main" val="1596884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The most appropriate title for this passage would be:</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Types of mentors   </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Work-life balance</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Understanding Mentoring</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The challenges of mentoring</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82B5920D-84B0-4687-A910-2DFFBD915B0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08490" y="4793982"/>
            <a:ext cx="685800" cy="685800"/>
          </a:xfrm>
          <a:prstGeom prst="rect">
            <a:avLst/>
          </a:prstGeom>
        </p:spPr>
      </p:pic>
    </p:spTree>
    <p:extLst>
      <p:ext uri="{BB962C8B-B14F-4D97-AF65-F5344CB8AC3E}">
        <p14:creationId xmlns:p14="http://schemas.microsoft.com/office/powerpoint/2010/main" val="4107206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Voices and Speech</a:t>
            </a:r>
            <a:endParaRPr kumimoji="0"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 name="Picture 1">
            <a:extLst>
              <a:ext uri="{FF2B5EF4-FFF2-40B4-BE49-F238E27FC236}">
                <a16:creationId xmlns="" xmlns:a16="http://schemas.microsoft.com/office/drawing/2014/main" id="{F838CE74-8F5F-436C-BBC9-B73705403E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45464309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A sentence has been given in Active/Passive Voice. Out of the four alternatives suggested, select the one which best expresses the same sentence in Passive/Active Voice.</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Call in the next candidate.</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Let the next candidate be call.</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Call the next candidate.</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Let the next candidate called.</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Let the next candidate be called.</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8" name="Picture 7" descr="Icon&#10;&#10;Description automatically generated">
            <a:extLst>
              <a:ext uri="{FF2B5EF4-FFF2-40B4-BE49-F238E27FC236}">
                <a16:creationId xmlns="" xmlns:a16="http://schemas.microsoft.com/office/drawing/2014/main" id="{4B5E1163-2A91-4534-8382-48AC4EE7C1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324600" y="5306853"/>
            <a:ext cx="685800" cy="685800"/>
          </a:xfrm>
          <a:prstGeom prst="rect">
            <a:avLst/>
          </a:prstGeom>
        </p:spPr>
      </p:pic>
    </p:spTree>
    <p:extLst>
      <p:ext uri="{BB962C8B-B14F-4D97-AF65-F5344CB8AC3E}">
        <p14:creationId xmlns:p14="http://schemas.microsoft.com/office/powerpoint/2010/main" val="3605240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A sentence has been given in Active/Passive Voice. Out of the four alternatives suggested, select the one which best expresses the same sentence in Passive/Active Voice.</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The preliminary exam was passed by over two third of the applicants of the civil services.</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5052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929426"/>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691426"/>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505200"/>
            <a:ext cx="10098317" cy="861774"/>
          </a:xfrm>
          <a:prstGeom prst="rect">
            <a:avLst/>
          </a:prstGeom>
          <a:noFill/>
        </p:spPr>
        <p:txBody>
          <a:bodyPr wrap="square" lIns="91440" tIns="45720" rIns="91440" bIns="45720">
            <a:spAutoFit/>
          </a:bodyPr>
          <a:lstStyle/>
          <a:p>
            <a:pPr lvl="0">
              <a:defRPr/>
            </a:pPr>
            <a:r>
              <a:rPr lang="en-US" sz="2500" dirty="0">
                <a:solidFill>
                  <a:prstClr val="black"/>
                </a:solidFill>
                <a:latin typeface="Nunito Sans" panose="00000500000000000000" pitchFamily="2" charset="0"/>
              </a:rPr>
              <a:t>Over two-third of the applicants of the civil services passed the preliminary exam.</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861774"/>
          </a:xfrm>
          <a:prstGeom prst="rect">
            <a:avLst/>
          </a:prstGeom>
          <a:noFill/>
        </p:spPr>
        <p:txBody>
          <a:bodyPr wrap="square" lIns="91440" tIns="45720" rIns="91440" bIns="45720">
            <a:spAutoFit/>
          </a:bodyPr>
          <a:lstStyle/>
          <a:p>
            <a:pPr lvl="0">
              <a:defRPr/>
            </a:pPr>
            <a:r>
              <a:rPr lang="en-US" sz="2500" dirty="0">
                <a:solidFill>
                  <a:prstClr val="black"/>
                </a:solidFill>
                <a:latin typeface="Nunito Sans" panose="00000500000000000000" pitchFamily="2" charset="0"/>
              </a:rPr>
              <a:t>Over two-third of the applicants of the civil services are passing the preliminary exam.</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929426"/>
            <a:ext cx="10098317" cy="861774"/>
          </a:xfrm>
          <a:prstGeom prst="rect">
            <a:avLst/>
          </a:prstGeom>
          <a:noFill/>
        </p:spPr>
        <p:txBody>
          <a:bodyPr wrap="square" lIns="91440" tIns="45720" rIns="91440" bIns="45720">
            <a:spAutoFit/>
          </a:bodyPr>
          <a:lstStyle/>
          <a:p>
            <a:pPr lvl="0">
              <a:defRPr/>
            </a:pPr>
            <a:r>
              <a:rPr lang="en-US" sz="2500" dirty="0">
                <a:solidFill>
                  <a:prstClr val="black"/>
                </a:solidFill>
                <a:latin typeface="Nunito Sans" panose="00000500000000000000" pitchFamily="2" charset="0"/>
              </a:rPr>
              <a:t>Over two-third of the applicants of the civil services have passed the preliminary exam.</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691426"/>
            <a:ext cx="10098317" cy="861774"/>
          </a:xfrm>
          <a:prstGeom prst="rect">
            <a:avLst/>
          </a:prstGeom>
          <a:noFill/>
        </p:spPr>
        <p:txBody>
          <a:bodyPr wrap="square" lIns="91440" tIns="45720" rIns="91440" bIns="45720">
            <a:spAutoFit/>
          </a:bodyPr>
          <a:lstStyle/>
          <a:p>
            <a:pPr lvl="0">
              <a:defRPr/>
            </a:pPr>
            <a:r>
              <a:rPr lang="en-US" sz="2500" dirty="0">
                <a:solidFill>
                  <a:prstClr val="black"/>
                </a:solidFill>
                <a:latin typeface="Nunito Sans" panose="00000500000000000000" pitchFamily="2" charset="0"/>
              </a:rPr>
              <a:t>Over two-third of the applicants of the civil services pass the preliminary exam.</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8" name="Picture 7" descr="Icon&#10;&#10;Description automatically generated">
            <a:extLst>
              <a:ext uri="{FF2B5EF4-FFF2-40B4-BE49-F238E27FC236}">
                <a16:creationId xmlns="" xmlns:a16="http://schemas.microsoft.com/office/drawing/2014/main" id="{4B5E1163-2A91-4534-8382-48AC4EE7C1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566418" y="3557111"/>
            <a:ext cx="685800" cy="685800"/>
          </a:xfrm>
          <a:prstGeom prst="rect">
            <a:avLst/>
          </a:prstGeom>
        </p:spPr>
      </p:pic>
    </p:spTree>
    <p:extLst>
      <p:ext uri="{BB962C8B-B14F-4D97-AF65-F5344CB8AC3E}">
        <p14:creationId xmlns:p14="http://schemas.microsoft.com/office/powerpoint/2010/main" val="264225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A sentence has been given in Active/Passive Voice. Out of the four alternatives suggested, select the one which best expresses the same sentence in Passive/Active Voice.</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I have brought your book.</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Your book is brought.</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Your book has been brought by me.</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Your book has brought by me.</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Your book have been brought.</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8" name="Picture 7" descr="Icon&#10;&#10;Description automatically generated">
            <a:extLst>
              <a:ext uri="{FF2B5EF4-FFF2-40B4-BE49-F238E27FC236}">
                <a16:creationId xmlns="" xmlns:a16="http://schemas.microsoft.com/office/drawing/2014/main" id="{4B5E1163-2A91-4534-8382-48AC4EE7C1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29400" y="4194099"/>
            <a:ext cx="685800" cy="685800"/>
          </a:xfrm>
          <a:prstGeom prst="rect">
            <a:avLst/>
          </a:prstGeom>
        </p:spPr>
      </p:pic>
    </p:spTree>
    <p:extLst>
      <p:ext uri="{BB962C8B-B14F-4D97-AF65-F5344CB8AC3E}">
        <p14:creationId xmlns:p14="http://schemas.microsoft.com/office/powerpoint/2010/main" val="308170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A sentence has been given in Active/Passive Voice. Out of the four alternatives suggested, select the one which best expresses the same sentence in Passive/Active Voice.</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The committee is considering action on the bill.</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Action on the bill is considered by the committee.</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Action on the bill was considered by the committee.</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Action on the bill is being considered by the committee.</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Action on the bill was being considered by the committee.</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8" name="Picture 7" descr="Icon&#10;&#10;Description automatically generated">
            <a:extLst>
              <a:ext uri="{FF2B5EF4-FFF2-40B4-BE49-F238E27FC236}">
                <a16:creationId xmlns="" xmlns:a16="http://schemas.microsoft.com/office/drawing/2014/main" id="{4B5E1163-2A91-4534-8382-48AC4EE7C1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07207" y="4774882"/>
            <a:ext cx="685800" cy="685800"/>
          </a:xfrm>
          <a:prstGeom prst="rect">
            <a:avLst/>
          </a:prstGeom>
        </p:spPr>
      </p:pic>
    </p:spTree>
    <p:extLst>
      <p:ext uri="{BB962C8B-B14F-4D97-AF65-F5344CB8AC3E}">
        <p14:creationId xmlns:p14="http://schemas.microsoft.com/office/powerpoint/2010/main" val="199493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In the following question, a sentence has been given in Direct/Indirect speech. Out of the four alternatives suggested, select the one which best express the same sentence in Indirect/Direct speech.</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John said, "There is a monkey outside the window."</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John said that there was a monkey outside the window.</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John said that there is a monkey outside the window.</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John says that there was a monkey outside the window.</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John says that there is a monkey outside the window.</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8" name="Picture 7" descr="Icon&#10;&#10;Description automatically generated">
            <a:extLst>
              <a:ext uri="{FF2B5EF4-FFF2-40B4-BE49-F238E27FC236}">
                <a16:creationId xmlns="" xmlns:a16="http://schemas.microsoft.com/office/drawing/2014/main" id="{4B5E1163-2A91-4534-8382-48AC4EE7C1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3651577"/>
            <a:ext cx="685800" cy="685800"/>
          </a:xfrm>
          <a:prstGeom prst="rect">
            <a:avLst/>
          </a:prstGeom>
        </p:spPr>
      </p:pic>
    </p:spTree>
    <p:extLst>
      <p:ext uri="{BB962C8B-B14F-4D97-AF65-F5344CB8AC3E}">
        <p14:creationId xmlns:p14="http://schemas.microsoft.com/office/powerpoint/2010/main" val="4003558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In the following question, a sentence has been given in Direct/Indirect speech. Out of the four alternatives suggested, select the one which best express the same sentence in Indirect/Direct speech.</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She said, “I am driving to college tomorrow”.</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She said that she is driving to college tomorrow.</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She said that she was driving to college the next day.</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She says that she was driving to college tomorrow.</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She said that she had been driving to college the next day.</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8" name="Picture 7" descr="Icon&#10;&#10;Description automatically generated">
            <a:extLst>
              <a:ext uri="{FF2B5EF4-FFF2-40B4-BE49-F238E27FC236}">
                <a16:creationId xmlns="" xmlns:a16="http://schemas.microsoft.com/office/drawing/2014/main" id="{4B5E1163-2A91-4534-8382-48AC4EE7C1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82700" y="4183650"/>
            <a:ext cx="685800" cy="685800"/>
          </a:xfrm>
          <a:prstGeom prst="rect">
            <a:avLst/>
          </a:prstGeom>
        </p:spPr>
      </p:pic>
    </p:spTree>
    <p:extLst>
      <p:ext uri="{BB962C8B-B14F-4D97-AF65-F5344CB8AC3E}">
        <p14:creationId xmlns:p14="http://schemas.microsoft.com/office/powerpoint/2010/main" val="1616512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In the following question, a sentence has been given in Direct/Indirect speech. Out of the four alternatives suggested, select the one which best express the same sentence in Indirect/Direct speech.</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He said, “I washed my shirts yesterday”.</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He says that he had washed his shirts the day before.</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He said that he had washed his shirts yesterday.</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He said that he had washed his shirts the day before.</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He said that he had been washed his shirts the day before.</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8" name="Picture 7" descr="Icon&#10;&#10;Description automatically generated">
            <a:extLst>
              <a:ext uri="{FF2B5EF4-FFF2-40B4-BE49-F238E27FC236}">
                <a16:creationId xmlns="" xmlns:a16="http://schemas.microsoft.com/office/drawing/2014/main" id="{4B5E1163-2A91-4534-8382-48AC4EE7C1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82700" y="4754436"/>
            <a:ext cx="685800" cy="685800"/>
          </a:xfrm>
          <a:prstGeom prst="rect">
            <a:avLst/>
          </a:prstGeom>
        </p:spPr>
      </p:pic>
    </p:spTree>
    <p:extLst>
      <p:ext uri="{BB962C8B-B14F-4D97-AF65-F5344CB8AC3E}">
        <p14:creationId xmlns:p14="http://schemas.microsoft.com/office/powerpoint/2010/main" val="861267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In the following question, a sentence has been given in Direct/Indirect speech. Out of the four alternatives suggested, select the one which best express the same sentence in Indirect/Direct speech.</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They said, “We have been supporting Barcelona FC since its inception”.</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They said that they had supported Barcelona FC since its inception.</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436373"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They say that they has been supporting Barcelona FC since its inception.</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They said that they were supporting Barcelona FC since its inception.</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599572"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They said that they had been supporting Barcelona FC since its inception.</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8" name="Picture 7" descr="Icon&#10;&#10;Description automatically generated">
            <a:extLst>
              <a:ext uri="{FF2B5EF4-FFF2-40B4-BE49-F238E27FC236}">
                <a16:creationId xmlns="" xmlns:a16="http://schemas.microsoft.com/office/drawing/2014/main" id="{4B5E1163-2A91-4534-8382-48AC4EE7C1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1943" y="5428444"/>
            <a:ext cx="685800" cy="685800"/>
          </a:xfrm>
          <a:prstGeom prst="rect">
            <a:avLst/>
          </a:prstGeom>
        </p:spPr>
      </p:pic>
    </p:spTree>
    <p:extLst>
      <p:ext uri="{BB962C8B-B14F-4D97-AF65-F5344CB8AC3E}">
        <p14:creationId xmlns:p14="http://schemas.microsoft.com/office/powerpoint/2010/main" val="3610448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In the following question, a sentence has been given in Direct/Indirect speech. Out of the four alternatives suggested, select the one which best express the same sentence in Indirect/Direct speech.</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He said to me, “You didn't help me in my financial crisis”.</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He told me that I did not helped him in his financial crisis.</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He told me that I had not helped him in his financial crisis.</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He told me that I have not helped him in his financial crisis.</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He told me that I had not been helped him in his financial crisis.</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8" name="Picture 7" descr="Icon&#10;&#10;Description automatically generated">
            <a:extLst>
              <a:ext uri="{FF2B5EF4-FFF2-40B4-BE49-F238E27FC236}">
                <a16:creationId xmlns="" xmlns:a16="http://schemas.microsoft.com/office/drawing/2014/main" id="{4B5E1163-2A91-4534-8382-48AC4EE7C1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829800" y="4186984"/>
            <a:ext cx="685800" cy="685800"/>
          </a:xfrm>
          <a:prstGeom prst="rect">
            <a:avLst/>
          </a:prstGeom>
        </p:spPr>
      </p:pic>
    </p:spTree>
    <p:extLst>
      <p:ext uri="{BB962C8B-B14F-4D97-AF65-F5344CB8AC3E}">
        <p14:creationId xmlns:p14="http://schemas.microsoft.com/office/powerpoint/2010/main" val="154337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Mentoring can help the mentee feel more confident and self supporting. Mentees can also develop a clearer sense of what they want in their careers and their personal lives. They will develop greater self-awareness and see the world, and themselves, as others do.</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For an </a:t>
            </a:r>
            <a:r>
              <a:rPr lang="en-US" sz="2500" dirty="0" err="1">
                <a:solidFill>
                  <a:prstClr val="black"/>
                </a:solidFill>
                <a:latin typeface="Nunito Sans" panose="00000500000000000000" pitchFamily="2" charset="0"/>
              </a:rPr>
              <a:t>organisation</a:t>
            </a:r>
            <a:r>
              <a:rPr lang="en-US" sz="2500" dirty="0">
                <a:solidFill>
                  <a:prstClr val="black"/>
                </a:solidFill>
                <a:latin typeface="Nunito Sans" panose="00000500000000000000" pitchFamily="2" charset="0"/>
              </a:rPr>
              <a:t>, mentoring is a good way of efficiently transferring valuable competencies from one person to another. This expands the </a:t>
            </a:r>
            <a:r>
              <a:rPr lang="en-US" sz="2500" dirty="0" err="1">
                <a:solidFill>
                  <a:prstClr val="black"/>
                </a:solidFill>
                <a:latin typeface="Nunito Sans" panose="00000500000000000000" pitchFamily="2" charset="0"/>
              </a:rPr>
              <a:t>organisation's</a:t>
            </a:r>
            <a:r>
              <a:rPr lang="en-US" sz="2500" dirty="0">
                <a:solidFill>
                  <a:prstClr val="black"/>
                </a:solidFill>
                <a:latin typeface="Nunito Sans" panose="00000500000000000000" pitchFamily="2" charset="0"/>
              </a:rPr>
              <a:t> skills base, helps to build strong teams and can form part of a well-planned succession planning strategy.</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Passage</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40229665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In the following question, a sentence has been given in Direct/Indirect speech. Out of the four alternatives suggested, select the one which best express the same sentence in Indirect/Direct speech.</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He said, “I was writing an application to the mayor about the pathetic condition of road”.</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5052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9530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7150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505200"/>
            <a:ext cx="10098317" cy="861774"/>
          </a:xfrm>
          <a:prstGeom prst="rect">
            <a:avLst/>
          </a:prstGeom>
          <a:noFill/>
        </p:spPr>
        <p:txBody>
          <a:bodyPr wrap="square" lIns="91440" tIns="45720" rIns="91440" bIns="45720">
            <a:spAutoFit/>
          </a:bodyPr>
          <a:lstStyle/>
          <a:p>
            <a:pPr lvl="0">
              <a:defRPr/>
            </a:pPr>
            <a:r>
              <a:rPr lang="en-US" sz="2500" dirty="0">
                <a:solidFill>
                  <a:prstClr val="black"/>
                </a:solidFill>
                <a:latin typeface="Nunito Sans" panose="00000500000000000000" pitchFamily="2" charset="0"/>
              </a:rPr>
              <a:t>He said that he was writing an application to the mayor about the pathetic condition of road.</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861774"/>
          </a:xfrm>
          <a:prstGeom prst="rect">
            <a:avLst/>
          </a:prstGeom>
          <a:noFill/>
        </p:spPr>
        <p:txBody>
          <a:bodyPr wrap="square" lIns="91440" tIns="45720" rIns="91440" bIns="45720">
            <a:spAutoFit/>
          </a:bodyPr>
          <a:lstStyle/>
          <a:p>
            <a:pPr lvl="0">
              <a:defRPr/>
            </a:pPr>
            <a:r>
              <a:rPr lang="en-US" sz="2500" dirty="0">
                <a:solidFill>
                  <a:prstClr val="black"/>
                </a:solidFill>
                <a:latin typeface="Nunito Sans" panose="00000500000000000000" pitchFamily="2" charset="0"/>
              </a:rPr>
              <a:t>He said that he has been writing an application to the mayor about the pathetic condition of road.</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953000"/>
            <a:ext cx="10098317" cy="861774"/>
          </a:xfrm>
          <a:prstGeom prst="rect">
            <a:avLst/>
          </a:prstGeom>
          <a:noFill/>
        </p:spPr>
        <p:txBody>
          <a:bodyPr wrap="square" lIns="91440" tIns="45720" rIns="91440" bIns="45720">
            <a:spAutoFit/>
          </a:bodyPr>
          <a:lstStyle/>
          <a:p>
            <a:pPr lvl="0">
              <a:defRPr/>
            </a:pPr>
            <a:r>
              <a:rPr lang="en-US" sz="2500" dirty="0">
                <a:solidFill>
                  <a:prstClr val="black"/>
                </a:solidFill>
                <a:latin typeface="Nunito Sans" panose="00000500000000000000" pitchFamily="2" charset="0"/>
              </a:rPr>
              <a:t>He said that he had been writing an application to the mayor about the pathetic condition of road.</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715000"/>
            <a:ext cx="10098317" cy="861774"/>
          </a:xfrm>
          <a:prstGeom prst="rect">
            <a:avLst/>
          </a:prstGeom>
          <a:noFill/>
        </p:spPr>
        <p:txBody>
          <a:bodyPr wrap="square" lIns="91440" tIns="45720" rIns="91440" bIns="45720">
            <a:spAutoFit/>
          </a:bodyPr>
          <a:lstStyle/>
          <a:p>
            <a:pPr lvl="0">
              <a:defRPr/>
            </a:pPr>
            <a:r>
              <a:rPr lang="en-US" sz="2500" dirty="0">
                <a:solidFill>
                  <a:prstClr val="black"/>
                </a:solidFill>
                <a:latin typeface="Nunito Sans" panose="00000500000000000000" pitchFamily="2" charset="0"/>
              </a:rPr>
              <a:t>He said that he had written an application to the mayor about the pathetic condition of road.</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8" name="Picture 7" descr="Icon&#10;&#10;Description automatically generated">
            <a:extLst>
              <a:ext uri="{FF2B5EF4-FFF2-40B4-BE49-F238E27FC236}">
                <a16:creationId xmlns="" xmlns:a16="http://schemas.microsoft.com/office/drawing/2014/main" id="{4B5E1163-2A91-4534-8382-48AC4EE7C1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196464" y="4835187"/>
            <a:ext cx="685800" cy="685800"/>
          </a:xfrm>
          <a:prstGeom prst="rect">
            <a:avLst/>
          </a:prstGeom>
        </p:spPr>
      </p:pic>
    </p:spTree>
    <p:extLst>
      <p:ext uri="{BB962C8B-B14F-4D97-AF65-F5344CB8AC3E}">
        <p14:creationId xmlns:p14="http://schemas.microsoft.com/office/powerpoint/2010/main" val="96976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74352" y="6099048"/>
            <a:ext cx="1993392" cy="4306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In </a:t>
            </a:r>
            <a:r>
              <a:rPr lang="en-US" sz="2500" dirty="0" err="1">
                <a:solidFill>
                  <a:prstClr val="black"/>
                </a:solidFill>
                <a:latin typeface="Nunito Sans" panose="00000500000000000000" pitchFamily="2" charset="0"/>
              </a:rPr>
              <a:t>organisation</a:t>
            </a:r>
            <a:r>
              <a:rPr lang="en-US" sz="2500" dirty="0">
                <a:solidFill>
                  <a:prstClr val="black"/>
                </a:solidFill>
                <a:latin typeface="Nunito Sans" panose="00000500000000000000" pitchFamily="2" charset="0"/>
              </a:rPr>
              <a:t> where mentoring is used, we expect to find:</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no hierarchy</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poor skill base</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strong teams</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a top-down management</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02FB8964-1083-4366-A6D9-15CD81B476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81400" y="4780117"/>
            <a:ext cx="685800" cy="685800"/>
          </a:xfrm>
          <a:prstGeom prst="rect">
            <a:avLst/>
          </a:prstGeom>
        </p:spPr>
      </p:pic>
    </p:spTree>
    <p:extLst>
      <p:ext uri="{BB962C8B-B14F-4D97-AF65-F5344CB8AC3E}">
        <p14:creationId xmlns:p14="http://schemas.microsoft.com/office/powerpoint/2010/main" val="549210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Mentoring can help the mentee feel more confident and self supporting. Mentees can also develop a clearer sense of what they want in their careers and their personal lives. They will develop greater self-awareness and see the world, and themselves, as others do.</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For an </a:t>
            </a:r>
            <a:r>
              <a:rPr lang="en-US" sz="2500" dirty="0" err="1">
                <a:solidFill>
                  <a:prstClr val="black"/>
                </a:solidFill>
                <a:latin typeface="Nunito Sans" panose="00000500000000000000" pitchFamily="2" charset="0"/>
              </a:rPr>
              <a:t>organisation</a:t>
            </a:r>
            <a:r>
              <a:rPr lang="en-US" sz="2500" dirty="0">
                <a:solidFill>
                  <a:prstClr val="black"/>
                </a:solidFill>
                <a:latin typeface="Nunito Sans" panose="00000500000000000000" pitchFamily="2" charset="0"/>
              </a:rPr>
              <a:t>, mentoring is a good way of efficiently transferring valuable competencies from one person to another. This expands the </a:t>
            </a:r>
            <a:r>
              <a:rPr lang="en-US" sz="2500" dirty="0" err="1">
                <a:solidFill>
                  <a:prstClr val="black"/>
                </a:solidFill>
                <a:latin typeface="Nunito Sans" panose="00000500000000000000" pitchFamily="2" charset="0"/>
              </a:rPr>
              <a:t>organisation's</a:t>
            </a:r>
            <a:r>
              <a:rPr lang="en-US" sz="2500" dirty="0">
                <a:solidFill>
                  <a:prstClr val="black"/>
                </a:solidFill>
                <a:latin typeface="Nunito Sans" panose="00000500000000000000" pitchFamily="2" charset="0"/>
              </a:rPr>
              <a:t> skills base, helps to build strong teams and can form part of a well-planned succession planning strategy.</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Passage</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1394546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According to the passage, an </a:t>
            </a:r>
            <a:r>
              <a:rPr lang="en-US" sz="2500" dirty="0" err="1">
                <a:solidFill>
                  <a:prstClr val="black"/>
                </a:solidFill>
                <a:latin typeface="Nunito Sans" panose="00000500000000000000" pitchFamily="2" charset="0"/>
              </a:rPr>
              <a:t>organisation</a:t>
            </a:r>
            <a:r>
              <a:rPr lang="en-US" sz="2500" dirty="0">
                <a:solidFill>
                  <a:prstClr val="black"/>
                </a:solidFill>
                <a:latin typeface="Nunito Sans" panose="00000500000000000000" pitchFamily="2" charset="0"/>
              </a:rPr>
              <a:t> gains from mentoring in _____ ways.</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Two</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Three</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Five</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Four</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D4A6AD11-CDD0-45AA-B1FE-1DBC7682693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438400" y="5333490"/>
            <a:ext cx="685800" cy="685800"/>
          </a:xfrm>
          <a:prstGeom prst="rect">
            <a:avLst/>
          </a:prstGeom>
        </p:spPr>
      </p:pic>
    </p:spTree>
    <p:extLst>
      <p:ext uri="{BB962C8B-B14F-4D97-AF65-F5344CB8AC3E}">
        <p14:creationId xmlns:p14="http://schemas.microsoft.com/office/powerpoint/2010/main" val="172289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08981"/>
          </a:xfrm>
          <a:prstGeom prst="rect">
            <a:avLst/>
          </a:prstGeom>
          <a:noFill/>
        </p:spPr>
        <p:txBody>
          <a:bodyPr wrap="square" rtlCol="0">
            <a:spAutoFit/>
          </a:bodyPr>
          <a:lstStyle/>
          <a:p>
            <a:pPr lvl="0">
              <a:defRPr/>
            </a:pPr>
            <a:r>
              <a:rPr lang="en-US" sz="2500" b="1" dirty="0">
                <a:solidFill>
                  <a:prstClr val="black"/>
                </a:solidFill>
                <a:latin typeface="Nunito Sans" panose="00000500000000000000" pitchFamily="2" charset="0"/>
              </a:rPr>
              <a:t>Read the passage carefully and choose the best answer to each question out of the four alternatives.</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Whichever superlative description you apply to the Himalayas, the 3,000 </a:t>
            </a:r>
            <a:r>
              <a:rPr lang="en-US" sz="2500" dirty="0" err="1">
                <a:solidFill>
                  <a:prstClr val="black"/>
                </a:solidFill>
                <a:latin typeface="Nunito Sans" panose="00000500000000000000" pitchFamily="2" charset="0"/>
              </a:rPr>
              <a:t>kilometres</a:t>
            </a:r>
            <a:r>
              <a:rPr lang="en-US" sz="2500" dirty="0">
                <a:solidFill>
                  <a:prstClr val="black"/>
                </a:solidFill>
                <a:latin typeface="Nunito Sans" panose="00000500000000000000" pitchFamily="2" charset="0"/>
              </a:rPr>
              <a:t>-long mountain range with peaks more than 8,000 </a:t>
            </a:r>
            <a:r>
              <a:rPr lang="en-US" sz="2500" dirty="0" err="1">
                <a:solidFill>
                  <a:prstClr val="black"/>
                </a:solidFill>
                <a:latin typeface="Nunito Sans" panose="00000500000000000000" pitchFamily="2" charset="0"/>
              </a:rPr>
              <a:t>metres</a:t>
            </a:r>
            <a:r>
              <a:rPr lang="en-US" sz="2500" dirty="0">
                <a:solidFill>
                  <a:prstClr val="black"/>
                </a:solidFill>
                <a:latin typeface="Nunito Sans" panose="00000500000000000000" pitchFamily="2" charset="0"/>
              </a:rPr>
              <a:t> </a:t>
            </a:r>
            <a:r>
              <a:rPr lang="en-US" sz="2500" dirty="0" err="1">
                <a:solidFill>
                  <a:prstClr val="black"/>
                </a:solidFill>
                <a:latin typeface="Nunito Sans" panose="00000500000000000000" pitchFamily="2" charset="0"/>
              </a:rPr>
              <a:t>high,won’t</a:t>
            </a:r>
            <a:r>
              <a:rPr lang="en-US" sz="2500" dirty="0">
                <a:solidFill>
                  <a:prstClr val="black"/>
                </a:solidFill>
                <a:latin typeface="Nunito Sans" panose="00000500000000000000" pitchFamily="2" charset="0"/>
              </a:rPr>
              <a:t> be enough to capture its grandeur. Spectacular... awesome ... majestic ... breathtaking ... stunning ... magnificent ... . None of these adjectives does justice to these mountains known as ‘the roof of the world’. Little wonder that local people revere them as sacred, the home of the gods, the abode of the Supreme Soul, and that </a:t>
            </a:r>
            <a:r>
              <a:rPr lang="en-US" sz="2500" dirty="0" err="1">
                <a:solidFill>
                  <a:prstClr val="black"/>
                </a:solidFill>
                <a:latin typeface="Nunito Sans" panose="00000500000000000000" pitchFamily="2" charset="0"/>
              </a:rPr>
              <a:t>travellers</a:t>
            </a:r>
            <a:r>
              <a:rPr lang="en-US" sz="2500" dirty="0">
                <a:solidFill>
                  <a:prstClr val="black"/>
                </a:solidFill>
                <a:latin typeface="Nunito Sans" panose="00000500000000000000" pitchFamily="2" charset="0"/>
              </a:rPr>
              <a:t> come from all over the world.</a:t>
            </a:r>
          </a:p>
          <a:p>
            <a:pPr lvl="0">
              <a:defRPr/>
            </a:pPr>
            <a:endParaRPr lang="en-US" sz="2500" dirty="0">
              <a:solidFill>
                <a:prstClr val="black"/>
              </a:solidFill>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Passage</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1962293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08981"/>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Some of Asia’s greatest rivers spring to life in the Himalayas – the Ganges, Yangtze and Brahmaputra among them. The peaks, foothills and plains are host to species such as the elusive snow leopard, the Bengal tiger, red panda, black bear, bearded vulture ... and perhaps even a yeti or two. And now we at World Wildlife Fund (WWF) can add to that list. Our recent report reveals that no fewer than 244 plants, 16 amphibians, 16 reptiles, 14 fish, two birds, two mammals and at least 60 invertebrates have been discovered by scientists in the Himalayas over the past 10 years. The Himalayan range is home to some 12,000 species of plants, mammals, birds, reptiles, amphibians and freshwater fish. The number of new species discovered – and investigated and verified by WWF – in the eastern Himalayas between 1998 and 2008 equates to 35 finds every year. </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Passage</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52114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08981"/>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‘They remind us that despite our advances in knowledge, we can still be surprised,’ says our conservation adviser, Mark Wright. ‘If ever you needed a reminder of what we’re striving to protect, discoveries like these have the power to do just that.’</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Among the latest discoveries are a bright green frog which uses its long, red, webbed feet to glide through the air; three species of scorpion, one of which is the first scorpion to be found in Nepal; and there’s the miniature muntjac or leaf deer. At just over half a </a:t>
            </a:r>
            <a:r>
              <a:rPr lang="en-US" sz="2500" dirty="0" err="1">
                <a:solidFill>
                  <a:prstClr val="black"/>
                </a:solidFill>
                <a:latin typeface="Nunito Sans" panose="00000500000000000000" pitchFamily="2" charset="0"/>
              </a:rPr>
              <a:t>metre</a:t>
            </a:r>
            <a:r>
              <a:rPr lang="en-US" sz="2500" dirty="0">
                <a:solidFill>
                  <a:prstClr val="black"/>
                </a:solidFill>
                <a:latin typeface="Nunito Sans" panose="00000500000000000000" pitchFamily="2" charset="0"/>
              </a:rPr>
              <a:t> tall, this is the world’s smallest deer species. Equally extraordinary is the </a:t>
            </a:r>
            <a:r>
              <a:rPr lang="en-US" sz="2500" dirty="0" err="1">
                <a:solidFill>
                  <a:prstClr val="black"/>
                </a:solidFill>
                <a:latin typeface="Nunito Sans" panose="00000500000000000000" pitchFamily="2" charset="0"/>
              </a:rPr>
              <a:t>Namcha</a:t>
            </a:r>
            <a:r>
              <a:rPr lang="en-US" sz="2500" dirty="0">
                <a:solidFill>
                  <a:prstClr val="black"/>
                </a:solidFill>
                <a:latin typeface="Nunito Sans" panose="00000500000000000000" pitchFamily="2" charset="0"/>
              </a:rPr>
              <a:t> Barwa Canyon. ‘Most people are blissfully unaware of this gorge,’ says Mark. ‘Yet it’s 250 </a:t>
            </a:r>
            <a:r>
              <a:rPr lang="en-US" sz="2500" dirty="0" err="1">
                <a:solidFill>
                  <a:prstClr val="black"/>
                </a:solidFill>
                <a:latin typeface="Nunito Sans" panose="00000500000000000000" pitchFamily="2" charset="0"/>
              </a:rPr>
              <a:t>kilometres</a:t>
            </a:r>
            <a:r>
              <a:rPr lang="en-US" sz="2500" dirty="0">
                <a:solidFill>
                  <a:prstClr val="black"/>
                </a:solidFill>
                <a:latin typeface="Nunito Sans" panose="00000500000000000000" pitchFamily="2" charset="0"/>
              </a:rPr>
              <a:t> long and, in places, twice as deep as the Grand Canyon. </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Passage</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578626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1239785" cy="5093702"/>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When a couple of Chinese scientists ventured into it recently, they discovered a new ultramarine blue plant that not only flowers throughout the year but also changes </a:t>
            </a:r>
            <a:r>
              <a:rPr lang="en-US" sz="2500" dirty="0" err="1">
                <a:solidFill>
                  <a:prstClr val="black"/>
                </a:solidFill>
                <a:latin typeface="Nunito Sans" panose="00000500000000000000" pitchFamily="2" charset="0"/>
              </a:rPr>
              <a:t>colour</a:t>
            </a:r>
            <a:r>
              <a:rPr lang="en-US" sz="2500" dirty="0">
                <a:solidFill>
                  <a:prstClr val="black"/>
                </a:solidFill>
                <a:latin typeface="Nunito Sans" panose="00000500000000000000" pitchFamily="2" charset="0"/>
              </a:rPr>
              <a:t> according to the air temperature. Other plant discoveries include a pure white orchid and a 15-metre-high palm tree.’</a:t>
            </a:r>
          </a:p>
          <a:p>
            <a:pPr lvl="0">
              <a:defRPr/>
            </a:pPr>
            <a:r>
              <a:rPr lang="en-US" sz="2500" dirty="0">
                <a:solidFill>
                  <a:prstClr val="black"/>
                </a:solidFill>
                <a:latin typeface="Nunito Sans" panose="00000500000000000000" pitchFamily="2" charset="0"/>
              </a:rPr>
              <a:t>Our study focused on the eastern Himalayas – an area that amazingly spans five countries and a wide range of temperatures. Nature doesn’t respect boundaries, and working together on environmental issues is therefore vital. The Himalayas are likely to be hard hit by the effects of climate change. Many regions have their own micro climates and already we’re seeing significant changes. Some species of wildlife and vegetation are moving up hillsides, and seasonal rainfall has become less predictable, which can sometimes result in extreme conditions, ranging from drought to flooding, and uncertainty for farmers. </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Passage</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171345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08981"/>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Many communities in the Himalayas still live in isolation, and they remain deeply dependent on the resources nature provides.</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Other issues which need discussion and agreement between the governments of the countries affected are cross-border trade in wildlife, timber felling and the harvesting of medicinal plants. Critically, we want to ensure that 50,000 square </a:t>
            </a:r>
            <a:r>
              <a:rPr lang="en-US" sz="2500" dirty="0" err="1">
                <a:solidFill>
                  <a:prstClr val="black"/>
                </a:solidFill>
                <a:latin typeface="Nunito Sans" panose="00000500000000000000" pitchFamily="2" charset="0"/>
              </a:rPr>
              <a:t>kilometres</a:t>
            </a:r>
            <a:r>
              <a:rPr lang="en-US" sz="2500" dirty="0">
                <a:solidFill>
                  <a:prstClr val="black"/>
                </a:solidFill>
                <a:latin typeface="Nunito Sans" panose="00000500000000000000" pitchFamily="2" charset="0"/>
              </a:rPr>
              <a:t> of forests, grasslands and wetlands are protected and well connected. This will help to save globally threatened species, such as the Asian elephant and the rhino, whose populations we constantly monitor. And we’ll continue to help local communities to live in harmony with their natural surroundings. With that secured, it’s surely only a matter of time before the Himalayas will reveal yet more secrets.</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Passage</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818843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 xmlns:a16="http://schemas.microsoft.com/office/drawing/2014/main" id="{5AFC0D69-68C1-4838-9AC4-A4286388BDC4}"/>
              </a:ext>
            </a:extLst>
          </p:cNvPr>
          <p:cNvSpPr txBox="1"/>
          <p:nvPr/>
        </p:nvSpPr>
        <p:spPr>
          <a:xfrm>
            <a:off x="598714" y="1553993"/>
            <a:ext cx="10983686" cy="4670509"/>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Nunito Sans" panose="00000500000000000000" pitchFamily="2" charset="0"/>
              </a:rPr>
              <a:t>24 Qs in 30 minutes</a:t>
            </a:r>
          </a:p>
          <a:p>
            <a:pPr marL="342900" indent="-342900">
              <a:lnSpc>
                <a:spcPct val="150000"/>
              </a:lnSpc>
              <a:buFont typeface="Arial" panose="020B0604020202020204" pitchFamily="34" charset="0"/>
              <a:buChar char="•"/>
            </a:pPr>
            <a:r>
              <a:rPr lang="en-US" sz="2000" dirty="0">
                <a:latin typeface="Nunito Sans" panose="00000500000000000000" pitchFamily="2" charset="0"/>
              </a:rPr>
              <a:t>Topics expected:</a:t>
            </a:r>
          </a:p>
          <a:p>
            <a:pPr marL="800100" lvl="1" indent="-342900">
              <a:lnSpc>
                <a:spcPct val="150000"/>
              </a:lnSpc>
              <a:buFont typeface="Arial" panose="020B0604020202020204" pitchFamily="34" charset="0"/>
              <a:buChar char="•"/>
            </a:pPr>
            <a:r>
              <a:rPr lang="en-US" sz="2000" dirty="0">
                <a:latin typeface="Nunito Sans" panose="00000500000000000000" pitchFamily="2" charset="0"/>
              </a:rPr>
              <a:t>Reading Comprehension</a:t>
            </a:r>
          </a:p>
          <a:p>
            <a:pPr marL="800100" lvl="1" indent="-342900">
              <a:lnSpc>
                <a:spcPct val="150000"/>
              </a:lnSpc>
              <a:buFont typeface="Arial" panose="020B0604020202020204" pitchFamily="34" charset="0"/>
              <a:buChar char="•"/>
            </a:pPr>
            <a:r>
              <a:rPr lang="en-US" sz="2000" dirty="0">
                <a:latin typeface="Nunito Sans" panose="00000500000000000000" pitchFamily="2" charset="0"/>
              </a:rPr>
              <a:t>Cloze Passage</a:t>
            </a:r>
          </a:p>
          <a:p>
            <a:pPr marL="800100" lvl="1" indent="-342900">
              <a:lnSpc>
                <a:spcPct val="150000"/>
              </a:lnSpc>
              <a:buFont typeface="Arial" panose="020B0604020202020204" pitchFamily="34" charset="0"/>
              <a:buChar char="•"/>
            </a:pPr>
            <a:r>
              <a:rPr lang="en-US" sz="2000" dirty="0">
                <a:latin typeface="Nunito Sans" panose="00000500000000000000" pitchFamily="2" charset="0"/>
              </a:rPr>
              <a:t>Sentence Correction (Tenses, Prepositions, Articles, Subject Verb Agreement, Pronoun Agreement, Parallelism, Modifiers etc.)</a:t>
            </a:r>
          </a:p>
          <a:p>
            <a:pPr marL="800100" lvl="1" indent="-342900">
              <a:lnSpc>
                <a:spcPct val="150000"/>
              </a:lnSpc>
              <a:buFont typeface="Arial" panose="020B0604020202020204" pitchFamily="34" charset="0"/>
              <a:buChar char="•"/>
            </a:pPr>
            <a:r>
              <a:rPr lang="en-US" sz="2000" dirty="0">
                <a:latin typeface="Nunito Sans" panose="00000500000000000000" pitchFamily="2" charset="0"/>
              </a:rPr>
              <a:t>Sentence Completion</a:t>
            </a:r>
          </a:p>
          <a:p>
            <a:pPr marL="800100" lvl="1" indent="-342900">
              <a:lnSpc>
                <a:spcPct val="150000"/>
              </a:lnSpc>
              <a:buFont typeface="Arial" panose="020B0604020202020204" pitchFamily="34" charset="0"/>
              <a:buChar char="•"/>
            </a:pPr>
            <a:r>
              <a:rPr lang="en-US" sz="2000" dirty="0">
                <a:latin typeface="Nunito Sans" panose="00000500000000000000" pitchFamily="2" charset="0"/>
              </a:rPr>
              <a:t>Vocabulary (Synonyms, Antonyms, Idioms, Phrasal Verbs)</a:t>
            </a:r>
          </a:p>
          <a:p>
            <a:pPr marL="800100" lvl="1" indent="-342900">
              <a:lnSpc>
                <a:spcPct val="150000"/>
              </a:lnSpc>
              <a:buFont typeface="Arial" panose="020B0604020202020204" pitchFamily="34" charset="0"/>
              <a:buChar char="•"/>
            </a:pPr>
            <a:r>
              <a:rPr lang="en-US" sz="2000" dirty="0">
                <a:latin typeface="Nunito Sans" panose="00000500000000000000" pitchFamily="2" charset="0"/>
              </a:rPr>
              <a:t>Voices and Forms of Speech</a:t>
            </a:r>
          </a:p>
          <a:p>
            <a:pPr marL="800100" lvl="1" indent="-342900">
              <a:lnSpc>
                <a:spcPct val="150000"/>
              </a:lnSpc>
              <a:buFont typeface="Arial" panose="020B0604020202020204" pitchFamily="34" charset="0"/>
              <a:buChar char="•"/>
            </a:pPr>
            <a:r>
              <a:rPr lang="en-US" sz="2000">
                <a:latin typeface="Nunito Sans" panose="00000500000000000000" pitchFamily="2" charset="0"/>
              </a:rPr>
              <a:t>Para Jumbles</a:t>
            </a:r>
            <a:endParaRPr lang="en-US" sz="2000" dirty="0">
              <a:latin typeface="Nunito Sans" panose="00000500000000000000" pitchFamily="2" charset="0"/>
            </a:endParaRPr>
          </a:p>
        </p:txBody>
      </p:sp>
      <p:sp>
        <p:nvSpPr>
          <p:cNvPr id="19" name="TextBox 18">
            <a:extLst>
              <a:ext uri="{FF2B5EF4-FFF2-40B4-BE49-F238E27FC236}">
                <a16:creationId xmlns="" xmlns:a16="http://schemas.microsoft.com/office/drawing/2014/main" id="{12F8620D-ACA5-4154-9CD4-FEE085EEB036}"/>
              </a:ext>
            </a:extLst>
          </p:cNvPr>
          <p:cNvSpPr txBox="1"/>
          <p:nvPr/>
        </p:nvSpPr>
        <p:spPr>
          <a:xfrm>
            <a:off x="526224" y="769163"/>
            <a:ext cx="11285500" cy="784830"/>
          </a:xfrm>
          <a:prstGeom prst="rect">
            <a:avLst/>
          </a:prstGeom>
          <a:noFill/>
        </p:spPr>
        <p:txBody>
          <a:bodyPr wrap="square" rtlCol="0">
            <a:spAutoFit/>
          </a:bodyPr>
          <a:lstStyle/>
          <a:p>
            <a:r>
              <a:rPr lang="en-US" sz="4500" b="1" dirty="0">
                <a:latin typeface="Nunito Sans" panose="00000500000000000000" pitchFamily="2" charset="0"/>
              </a:rPr>
              <a:t>TCS NQT Verbal – What’s Expected?</a:t>
            </a:r>
          </a:p>
        </p:txBody>
      </p:sp>
      <p:sp>
        <p:nvSpPr>
          <p:cNvPr id="21" name="Rectangle 20">
            <a:extLst>
              <a:ext uri="{FF2B5EF4-FFF2-40B4-BE49-F238E27FC236}">
                <a16:creationId xmlns="" xmlns:a16="http://schemas.microsoft.com/office/drawing/2014/main" id="{79A7B499-1801-4959-9783-261750DF0FA9}"/>
              </a:ext>
            </a:extLst>
          </p:cNvPr>
          <p:cNvSpPr/>
          <p:nvPr/>
        </p:nvSpPr>
        <p:spPr>
          <a:xfrm>
            <a:off x="598714" y="711390"/>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17698579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1239785" cy="5093702"/>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When a couple of Chinese scientists ventured into it recently, they discovered a new ultramarine blue plant that not only flowers throughout the year but also changes </a:t>
            </a:r>
            <a:r>
              <a:rPr lang="en-US" sz="2500" dirty="0" err="1">
                <a:solidFill>
                  <a:prstClr val="black"/>
                </a:solidFill>
                <a:latin typeface="Nunito Sans" panose="00000500000000000000" pitchFamily="2" charset="0"/>
              </a:rPr>
              <a:t>colour</a:t>
            </a:r>
            <a:r>
              <a:rPr lang="en-US" sz="2500" dirty="0">
                <a:solidFill>
                  <a:prstClr val="black"/>
                </a:solidFill>
                <a:latin typeface="Nunito Sans" panose="00000500000000000000" pitchFamily="2" charset="0"/>
              </a:rPr>
              <a:t> according to the air temperature. Other plant discoveries include a pure white orchid and a 15-metre-high palm tree.’</a:t>
            </a:r>
          </a:p>
          <a:p>
            <a:pPr lvl="0">
              <a:defRPr/>
            </a:pPr>
            <a:r>
              <a:rPr lang="en-US" sz="2500" dirty="0">
                <a:solidFill>
                  <a:prstClr val="black"/>
                </a:solidFill>
                <a:latin typeface="Nunito Sans" panose="00000500000000000000" pitchFamily="2" charset="0"/>
              </a:rPr>
              <a:t>Our study focused on the eastern Himalayas – an area that amazingly spans five countries and a wide range of temperatures. Nature doesn’t respect boundaries, and working together on environmental issues is therefore vital. The Himalayas are likely to be hard hit by the effects of climate change. Many regions have their own micro climates and already we’re seeing significant changes. Some species of wildlife and vegetation are moving up hillsides, and seasonal rainfall has become less predictable, which can sometimes result in extreme conditions, ranging from drought to flooding, and uncertainty for farmers. </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Passage</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9991380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What is the specialty of the ultramarine blue plant?</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Can change the color of the flower according to the air temperature.</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Can exist in extreme conditions.</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Provides the biggest flower.</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None of the above.</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6D73C302-012E-4BEC-B406-EE1BA30F82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292504" y="3593124"/>
            <a:ext cx="685800" cy="685800"/>
          </a:xfrm>
          <a:prstGeom prst="rect">
            <a:avLst/>
          </a:prstGeom>
        </p:spPr>
      </p:pic>
    </p:spTree>
    <p:extLst>
      <p:ext uri="{BB962C8B-B14F-4D97-AF65-F5344CB8AC3E}">
        <p14:creationId xmlns:p14="http://schemas.microsoft.com/office/powerpoint/2010/main" val="348252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08981"/>
          </a:xfrm>
          <a:prstGeom prst="rect">
            <a:avLst/>
          </a:prstGeom>
          <a:noFill/>
        </p:spPr>
        <p:txBody>
          <a:bodyPr wrap="square" rtlCol="0">
            <a:spAutoFit/>
          </a:bodyPr>
          <a:lstStyle/>
          <a:p>
            <a:pPr lvl="0">
              <a:defRPr/>
            </a:pPr>
            <a:r>
              <a:rPr lang="en-US" sz="2500" b="1" dirty="0">
                <a:solidFill>
                  <a:prstClr val="black"/>
                </a:solidFill>
                <a:latin typeface="Nunito Sans" panose="00000500000000000000" pitchFamily="2" charset="0"/>
              </a:rPr>
              <a:t>Read the passage carefully and choose the best answer to each question out of the four alternatives.</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Whichever superlative description you apply to the Himalayas, the 3,000 </a:t>
            </a:r>
            <a:r>
              <a:rPr lang="en-US" sz="2500" dirty="0" err="1">
                <a:solidFill>
                  <a:prstClr val="black"/>
                </a:solidFill>
                <a:latin typeface="Nunito Sans" panose="00000500000000000000" pitchFamily="2" charset="0"/>
              </a:rPr>
              <a:t>kilometres</a:t>
            </a:r>
            <a:r>
              <a:rPr lang="en-US" sz="2500" dirty="0">
                <a:solidFill>
                  <a:prstClr val="black"/>
                </a:solidFill>
                <a:latin typeface="Nunito Sans" panose="00000500000000000000" pitchFamily="2" charset="0"/>
              </a:rPr>
              <a:t>-long mountain range with peaks more than 8,000 </a:t>
            </a:r>
            <a:r>
              <a:rPr lang="en-US" sz="2500" dirty="0" err="1">
                <a:solidFill>
                  <a:prstClr val="black"/>
                </a:solidFill>
                <a:latin typeface="Nunito Sans" panose="00000500000000000000" pitchFamily="2" charset="0"/>
              </a:rPr>
              <a:t>metres</a:t>
            </a:r>
            <a:r>
              <a:rPr lang="en-US" sz="2500" dirty="0">
                <a:solidFill>
                  <a:prstClr val="black"/>
                </a:solidFill>
                <a:latin typeface="Nunito Sans" panose="00000500000000000000" pitchFamily="2" charset="0"/>
              </a:rPr>
              <a:t> high, won’t be enough to capture its grandeur. Spectacular... awesome ... majestic ... breathtaking ... stunning ... magnificent ... . None of these adjectives does justice to these mountains known as ‘the roof of the world’. Little wonder that local people revere them as sacred, the home of the gods, the abode of the Supreme Soul, and that </a:t>
            </a:r>
            <a:r>
              <a:rPr lang="en-US" sz="2500" dirty="0" err="1">
                <a:solidFill>
                  <a:prstClr val="black"/>
                </a:solidFill>
                <a:latin typeface="Nunito Sans" panose="00000500000000000000" pitchFamily="2" charset="0"/>
              </a:rPr>
              <a:t>travellers</a:t>
            </a:r>
            <a:r>
              <a:rPr lang="en-US" sz="2500" dirty="0">
                <a:solidFill>
                  <a:prstClr val="black"/>
                </a:solidFill>
                <a:latin typeface="Nunito Sans" panose="00000500000000000000" pitchFamily="2" charset="0"/>
              </a:rPr>
              <a:t> come from all over the world.</a:t>
            </a:r>
          </a:p>
          <a:p>
            <a:pPr lvl="0">
              <a:defRPr/>
            </a:pPr>
            <a:endParaRPr lang="en-US" sz="2500" dirty="0">
              <a:solidFill>
                <a:prstClr val="black"/>
              </a:solidFill>
              <a:latin typeface="Nunito Sans" panose="00000500000000000000" pitchFamily="2" charset="0"/>
            </a:endParaRP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Passage</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37053117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Choose a synonym for the adjectives used in the passage describing Himalayas.</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Amazing</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Tall</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Lofty</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Proud</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6D73C302-012E-4BEC-B406-EE1BA30F82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1800" y="3625362"/>
            <a:ext cx="685800" cy="685800"/>
          </a:xfrm>
          <a:prstGeom prst="rect">
            <a:avLst/>
          </a:prstGeom>
        </p:spPr>
      </p:pic>
    </p:spTree>
    <p:extLst>
      <p:ext uri="{BB962C8B-B14F-4D97-AF65-F5344CB8AC3E}">
        <p14:creationId xmlns:p14="http://schemas.microsoft.com/office/powerpoint/2010/main" val="368328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08981"/>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‘They remind us that despite our advances in knowledge, we can still be surprised,’ says our conservation adviser, Mark Wright. ‘If ever you needed a reminder of what we’re striving to protect, discoveries like these have the power to do just that.’</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Among the latest discoveries are a bright green frog which uses its long, red, webbed feet to glide through the air; three species of scorpion, one of which is the first scorpion to be found in Nepal; and there’s the miniature muntjac or leaf deer. At just over half a </a:t>
            </a:r>
            <a:r>
              <a:rPr lang="en-US" sz="2500" dirty="0" err="1">
                <a:solidFill>
                  <a:prstClr val="black"/>
                </a:solidFill>
                <a:latin typeface="Nunito Sans" panose="00000500000000000000" pitchFamily="2" charset="0"/>
              </a:rPr>
              <a:t>metre</a:t>
            </a:r>
            <a:r>
              <a:rPr lang="en-US" sz="2500" dirty="0">
                <a:solidFill>
                  <a:prstClr val="black"/>
                </a:solidFill>
                <a:latin typeface="Nunito Sans" panose="00000500000000000000" pitchFamily="2" charset="0"/>
              </a:rPr>
              <a:t> tall, this is the world’s smallest deer species. Equally extraordinary is the </a:t>
            </a:r>
            <a:r>
              <a:rPr lang="en-US" sz="2500" dirty="0" err="1">
                <a:solidFill>
                  <a:prstClr val="black"/>
                </a:solidFill>
                <a:latin typeface="Nunito Sans" panose="00000500000000000000" pitchFamily="2" charset="0"/>
              </a:rPr>
              <a:t>Namcha</a:t>
            </a:r>
            <a:r>
              <a:rPr lang="en-US" sz="2500" dirty="0">
                <a:solidFill>
                  <a:prstClr val="black"/>
                </a:solidFill>
                <a:latin typeface="Nunito Sans" panose="00000500000000000000" pitchFamily="2" charset="0"/>
              </a:rPr>
              <a:t> Barwa Canyon. ‘Most people are blissfully unaware of this gorge,’ says Mark. ‘Yet it’s 250 </a:t>
            </a:r>
            <a:r>
              <a:rPr lang="en-US" sz="2500" dirty="0" err="1">
                <a:solidFill>
                  <a:prstClr val="black"/>
                </a:solidFill>
                <a:latin typeface="Nunito Sans" panose="00000500000000000000" pitchFamily="2" charset="0"/>
              </a:rPr>
              <a:t>kilometres</a:t>
            </a:r>
            <a:r>
              <a:rPr lang="en-US" sz="2500" dirty="0">
                <a:solidFill>
                  <a:prstClr val="black"/>
                </a:solidFill>
                <a:latin typeface="Nunito Sans" panose="00000500000000000000" pitchFamily="2" charset="0"/>
              </a:rPr>
              <a:t> long and, in places, twice as deep as the Grand Canyon. </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Passage</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3549798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Miniature Muntjac is the world's smallest ______ species.</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Deer</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err="1">
                <a:solidFill>
                  <a:prstClr val="black"/>
                </a:solidFill>
                <a:latin typeface="Nunito Sans" panose="00000500000000000000" pitchFamily="2" charset="0"/>
              </a:rPr>
              <a:t>Namcha</a:t>
            </a:r>
            <a:r>
              <a:rPr lang="en-US" sz="2500" dirty="0">
                <a:solidFill>
                  <a:prstClr val="black"/>
                </a:solidFill>
                <a:latin typeface="Nunito Sans" panose="00000500000000000000" pitchFamily="2" charset="0"/>
              </a:rPr>
              <a:t> Barwa Canyon</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Green frog</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Bearded vulture</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6D73C302-012E-4BEC-B406-EE1BA30F82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4600" y="3649031"/>
            <a:ext cx="685800" cy="685800"/>
          </a:xfrm>
          <a:prstGeom prst="rect">
            <a:avLst/>
          </a:prstGeom>
        </p:spPr>
      </p:pic>
    </p:spTree>
    <p:extLst>
      <p:ext uri="{BB962C8B-B14F-4D97-AF65-F5344CB8AC3E}">
        <p14:creationId xmlns:p14="http://schemas.microsoft.com/office/powerpoint/2010/main" val="2686326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08981"/>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Some of Asia’s greatest rivers spring to life in the Himalayas – the Ganges, Yangtze and Brahmaputra among them. The peaks, foothills and plains are host to species such as the elusive snow leopard, the Bengal tiger, red panda, black bear, bearded vulture ... and perhaps even a yeti or two. And now we at World Wildlife Fund (WWF) can add to that list. Our recent report reveals that no fewer than 244 plants, 16 amphibians, 16 reptiles, 14 fish, two birds, two mammals and at least 60 invertebrates have been discovered by scientists in the Himalayas over the past 10 years. The Himalayan range is home to some 12,000 species of plants, mammals, birds, reptiles, amphibians and freshwater fish. The number of new species discovered – and investigated and verified by WWF – in the eastern Himalayas between 1998 and 2008 equates to 35 finds every year. </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Passage</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3955661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The number of new species discovered per year in the eastern Himalayas between 1998 and 2008 was:</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12000</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300</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35</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None of the above.</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6D73C302-012E-4BEC-B406-EE1BA30F82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9800" y="4767666"/>
            <a:ext cx="685800" cy="685800"/>
          </a:xfrm>
          <a:prstGeom prst="rect">
            <a:avLst/>
          </a:prstGeom>
        </p:spPr>
      </p:pic>
    </p:spTree>
    <p:extLst>
      <p:ext uri="{BB962C8B-B14F-4D97-AF65-F5344CB8AC3E}">
        <p14:creationId xmlns:p14="http://schemas.microsoft.com/office/powerpoint/2010/main" val="2695950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08981"/>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Many communities in the Himalayas still live in isolation, and they remain deeply dependent on the resources nature provides.</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Other issues which need discussion and agreement between the governments of the countries affected are cross-border trade in wildlife, timber felling and the harvesting of medicinal plants. Critically, we want to ensure that 50,000 square </a:t>
            </a:r>
            <a:r>
              <a:rPr lang="en-US" sz="2500" dirty="0" err="1">
                <a:solidFill>
                  <a:prstClr val="black"/>
                </a:solidFill>
                <a:latin typeface="Nunito Sans" panose="00000500000000000000" pitchFamily="2" charset="0"/>
              </a:rPr>
              <a:t>kilometres</a:t>
            </a:r>
            <a:r>
              <a:rPr lang="en-US" sz="2500" dirty="0">
                <a:solidFill>
                  <a:prstClr val="black"/>
                </a:solidFill>
                <a:latin typeface="Nunito Sans" panose="00000500000000000000" pitchFamily="2" charset="0"/>
              </a:rPr>
              <a:t> of forests, grasslands and wetlands are protected and well connected. This will help to save globally threatened species, such as the Asian elephant and the rhino, whose populations we constantly monitor. And we’ll continue to help local communities to live in harmony with their natural surroundings. With that secured, it’s surely only a matter of time before the Himalayas will reveal yet more secrets.</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Passage</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6764669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Why should 50,000 square kilometers of forests, grasslands and wetlands be protected and well connected?</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To prevent deforestation.</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Provide a safe place for plants.</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To help save globally threatened species.</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None of the above.</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6D73C302-012E-4BEC-B406-EE1BA30F82A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3800" y="4807120"/>
            <a:ext cx="685800" cy="685800"/>
          </a:xfrm>
          <a:prstGeom prst="rect">
            <a:avLst/>
          </a:prstGeom>
        </p:spPr>
      </p:pic>
    </p:spTree>
    <p:extLst>
      <p:ext uri="{BB962C8B-B14F-4D97-AF65-F5344CB8AC3E}">
        <p14:creationId xmlns:p14="http://schemas.microsoft.com/office/powerpoint/2010/main" val="25645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Reading Comprehension</a:t>
            </a:r>
            <a:endParaRPr kumimoji="0"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674352" y="6099048"/>
            <a:ext cx="1989410" cy="429768"/>
          </a:xfrm>
          <a:prstGeom prst="rect">
            <a:avLst/>
          </a:prstGeom>
        </p:spPr>
      </p:pic>
    </p:spTree>
    <p:extLst>
      <p:ext uri="{BB962C8B-B14F-4D97-AF65-F5344CB8AC3E}">
        <p14:creationId xmlns:p14="http://schemas.microsoft.com/office/powerpoint/2010/main" val="40655814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Sentence Correction</a:t>
            </a:r>
            <a:endParaRPr kumimoji="0"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 name="Picture 1">
            <a:extLst>
              <a:ext uri="{FF2B5EF4-FFF2-40B4-BE49-F238E27FC236}">
                <a16:creationId xmlns="" xmlns:a16="http://schemas.microsoft.com/office/drawing/2014/main" id="{E3133E21-CA5D-45BD-B4C7-6B3466E9FDB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18124860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Find out the erroneous part in the sentences given below: </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1) Honestly speaking / 2) I like him not because / 3) he is handsome and charming / 4) but that he is exceedingly kind. / 5) No error.</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Honestly speaking</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I like him not because</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he is handsome and charming</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but that he is exceedingly kind.</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17977EB9-EFC4-483F-B8CB-8A826D6E564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42800" y="5307132"/>
            <a:ext cx="685800" cy="685800"/>
          </a:xfrm>
          <a:prstGeom prst="rect">
            <a:avLst/>
          </a:prstGeom>
        </p:spPr>
      </p:pic>
    </p:spTree>
    <p:extLst>
      <p:ext uri="{BB962C8B-B14F-4D97-AF65-F5344CB8AC3E}">
        <p14:creationId xmlns:p14="http://schemas.microsoft.com/office/powerpoint/2010/main" val="245455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In the following sentence, four words or phrases have been underlined. One of them is incorrect. Choose the incorrect word or phrase from the given options.</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She </a:t>
            </a:r>
            <a:r>
              <a:rPr lang="en-US" sz="2500" u="sng" dirty="0">
                <a:solidFill>
                  <a:prstClr val="black"/>
                </a:solidFill>
                <a:latin typeface="Nunito Sans" panose="00000500000000000000" pitchFamily="2" charset="0"/>
              </a:rPr>
              <a:t>wants</a:t>
            </a:r>
            <a:r>
              <a:rPr lang="en-US" sz="2500" dirty="0">
                <a:solidFill>
                  <a:prstClr val="black"/>
                </a:solidFill>
                <a:latin typeface="Nunito Sans" panose="00000500000000000000" pitchFamily="2" charset="0"/>
              </a:rPr>
              <a:t> to know </a:t>
            </a:r>
            <a:r>
              <a:rPr lang="en-US" sz="2500" u="sng" dirty="0">
                <a:solidFill>
                  <a:prstClr val="black"/>
                </a:solidFill>
                <a:latin typeface="Nunito Sans" panose="00000500000000000000" pitchFamily="2" charset="0"/>
              </a:rPr>
              <a:t>that</a:t>
            </a:r>
            <a:r>
              <a:rPr lang="en-US" sz="2500" dirty="0">
                <a:solidFill>
                  <a:prstClr val="black"/>
                </a:solidFill>
                <a:latin typeface="Nunito Sans" panose="00000500000000000000" pitchFamily="2" charset="0"/>
              </a:rPr>
              <a:t> the people </a:t>
            </a:r>
            <a:r>
              <a:rPr lang="en-US" sz="2500" u="sng" dirty="0">
                <a:solidFill>
                  <a:prstClr val="black"/>
                </a:solidFill>
                <a:latin typeface="Nunito Sans" panose="00000500000000000000" pitchFamily="2" charset="0"/>
              </a:rPr>
              <a:t>in that</a:t>
            </a:r>
            <a:r>
              <a:rPr lang="en-US" sz="2500" dirty="0">
                <a:solidFill>
                  <a:prstClr val="black"/>
                </a:solidFill>
                <a:latin typeface="Nunito Sans" panose="00000500000000000000" pitchFamily="2" charset="0"/>
              </a:rPr>
              <a:t> area </a:t>
            </a:r>
            <a:r>
              <a:rPr lang="en-US" sz="2500" u="sng" dirty="0">
                <a:solidFill>
                  <a:prstClr val="black"/>
                </a:solidFill>
                <a:latin typeface="Nunito Sans" panose="00000500000000000000" pitchFamily="2" charset="0"/>
              </a:rPr>
              <a:t>grow rice</a:t>
            </a:r>
            <a:r>
              <a:rPr lang="en-US" sz="2500" dirty="0">
                <a:solidFill>
                  <a:prstClr val="black"/>
                </a:solidFill>
                <a:latin typeface="Nunito Sans" panose="00000500000000000000" pitchFamily="2" charset="0"/>
              </a:rPr>
              <a:t>.</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wants</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grow rice</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in that</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that</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4342C6DB-0F28-40EA-9710-38ECF236B6A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0" y="5358194"/>
            <a:ext cx="685800" cy="685800"/>
          </a:xfrm>
          <a:prstGeom prst="rect">
            <a:avLst/>
          </a:prstGeom>
        </p:spPr>
      </p:pic>
    </p:spTree>
    <p:extLst>
      <p:ext uri="{BB962C8B-B14F-4D97-AF65-F5344CB8AC3E}">
        <p14:creationId xmlns:p14="http://schemas.microsoft.com/office/powerpoint/2010/main" val="169751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Spot the error in the following sentence:</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Either(P) Raja or Peter (Q) have to (R) do the job (S).</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S   </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R</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P</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Q</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3076D56D-4C72-4D89-877A-2B2ECFD7B9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7400" y="4194160"/>
            <a:ext cx="685800" cy="685800"/>
          </a:xfrm>
          <a:prstGeom prst="rect">
            <a:avLst/>
          </a:prstGeom>
        </p:spPr>
      </p:pic>
    </p:spTree>
    <p:extLst>
      <p:ext uri="{BB962C8B-B14F-4D97-AF65-F5344CB8AC3E}">
        <p14:creationId xmlns:p14="http://schemas.microsoft.com/office/powerpoint/2010/main" val="4259307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In the following question, one part of the sentence may have an error. Find out which part of the sentence has an error. If the sentence is free from error, select the "No error" option.</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Which dress is best of the two that I have shown you? </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Which dress is best of</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the two that I</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have shown you? </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No Error</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3" name="Picture 2" descr="Icon&#10;&#10;Description automatically generated">
            <a:extLst>
              <a:ext uri="{FF2B5EF4-FFF2-40B4-BE49-F238E27FC236}">
                <a16:creationId xmlns="" xmlns:a16="http://schemas.microsoft.com/office/drawing/2014/main" id="{5F3E3254-E3CA-49CC-892A-F569CBAFA4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76800" y="3603675"/>
            <a:ext cx="685800" cy="685800"/>
          </a:xfrm>
          <a:prstGeom prst="rect">
            <a:avLst/>
          </a:prstGeom>
        </p:spPr>
      </p:pic>
    </p:spTree>
    <p:extLst>
      <p:ext uri="{BB962C8B-B14F-4D97-AF65-F5344CB8AC3E}">
        <p14:creationId xmlns:p14="http://schemas.microsoft.com/office/powerpoint/2010/main" val="1507345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In the following question, one part of the sentence may have an error. Find out which part of the sentence has an error. If the sentence is free from error, select the "No error" option.</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It had been a delightful discovery on their wedding night that she has been frightened and unsure.</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It had been a delightful discovery</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on their wedding night that</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she has been frightened and unsure.</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No Error</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3" name="Picture 2" descr="Icon&#10;&#10;Description automatically generated">
            <a:extLst>
              <a:ext uri="{FF2B5EF4-FFF2-40B4-BE49-F238E27FC236}">
                <a16:creationId xmlns="" xmlns:a16="http://schemas.microsoft.com/office/drawing/2014/main" id="{5F3E3254-E3CA-49CC-892A-F569CBAFA4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58000" y="4769607"/>
            <a:ext cx="685800" cy="685800"/>
          </a:xfrm>
          <a:prstGeom prst="rect">
            <a:avLst/>
          </a:prstGeom>
        </p:spPr>
      </p:pic>
    </p:spTree>
    <p:extLst>
      <p:ext uri="{BB962C8B-B14F-4D97-AF65-F5344CB8AC3E}">
        <p14:creationId xmlns:p14="http://schemas.microsoft.com/office/powerpoint/2010/main" val="244966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In the following question, one part of the sentence may have an error. Find out which part of the sentence has an error. If the sentence is free from error, select the "No error" option.</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I need to get to the house in </a:t>
            </a:r>
            <a:r>
              <a:rPr lang="en-US" sz="2500" dirty="0" smtClean="0">
                <a:solidFill>
                  <a:prstClr val="black"/>
                </a:solidFill>
                <a:latin typeface="Nunito Sans" panose="00000500000000000000" pitchFamily="2" charset="0"/>
              </a:rPr>
              <a:t>Lands </a:t>
            </a:r>
            <a:r>
              <a:rPr lang="en-US" sz="2500" dirty="0" err="1" smtClean="0">
                <a:solidFill>
                  <a:prstClr val="black"/>
                </a:solidFill>
                <a:latin typeface="Nunito Sans" panose="00000500000000000000" pitchFamily="2" charset="0"/>
              </a:rPr>
              <a:t>downe</a:t>
            </a:r>
            <a:r>
              <a:rPr lang="en-US" sz="2500" dirty="0" smtClean="0">
                <a:solidFill>
                  <a:prstClr val="black"/>
                </a:solidFill>
                <a:latin typeface="Nunito Sans" panose="00000500000000000000" pitchFamily="2" charset="0"/>
              </a:rPr>
              <a:t> </a:t>
            </a:r>
            <a:r>
              <a:rPr lang="en-US" sz="2500" dirty="0">
                <a:solidFill>
                  <a:prstClr val="black"/>
                </a:solidFill>
                <a:latin typeface="Nunito Sans" panose="00000500000000000000" pitchFamily="2" charset="0"/>
              </a:rPr>
              <a:t>Road by ten o' clock. </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I need to get to the house in</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err="1">
                <a:solidFill>
                  <a:prstClr val="black"/>
                </a:solidFill>
                <a:latin typeface="Nunito Sans" panose="00000500000000000000" pitchFamily="2" charset="0"/>
              </a:rPr>
              <a:t>Landsdowne</a:t>
            </a:r>
            <a:r>
              <a:rPr lang="en-US" sz="2500" dirty="0">
                <a:solidFill>
                  <a:prstClr val="black"/>
                </a:solidFill>
                <a:latin typeface="Nunito Sans" panose="00000500000000000000" pitchFamily="2" charset="0"/>
              </a:rPr>
              <a:t> Road by</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ten o' clock.</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No Error</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3" name="Picture 2" descr="Icon&#10;&#10;Description automatically generated">
            <a:extLst>
              <a:ext uri="{FF2B5EF4-FFF2-40B4-BE49-F238E27FC236}">
                <a16:creationId xmlns="" xmlns:a16="http://schemas.microsoft.com/office/drawing/2014/main" id="{5F3E3254-E3CA-49CC-892A-F569CBAFA4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5000" y="3603675"/>
            <a:ext cx="685800" cy="685800"/>
          </a:xfrm>
          <a:prstGeom prst="rect">
            <a:avLst/>
          </a:prstGeom>
        </p:spPr>
      </p:pic>
    </p:spTree>
    <p:extLst>
      <p:ext uri="{BB962C8B-B14F-4D97-AF65-F5344CB8AC3E}">
        <p14:creationId xmlns:p14="http://schemas.microsoft.com/office/powerpoint/2010/main" val="1346142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In the following question, one part of the sentence may have an error. Find out which part of the sentence has an error. If the sentence is free from error, select the "No error" option.</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It is essential that you study well but we might have to fail you. </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It is essential that</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you study well but </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we might have to fail you.</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No Error</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3" name="Picture 2" descr="Icon&#10;&#10;Description automatically generated">
            <a:extLst>
              <a:ext uri="{FF2B5EF4-FFF2-40B4-BE49-F238E27FC236}">
                <a16:creationId xmlns="" xmlns:a16="http://schemas.microsoft.com/office/drawing/2014/main" id="{5F3E3254-E3CA-49CC-892A-F569CBAFA4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43400" y="4200122"/>
            <a:ext cx="685800" cy="685800"/>
          </a:xfrm>
          <a:prstGeom prst="rect">
            <a:avLst/>
          </a:prstGeom>
        </p:spPr>
      </p:pic>
    </p:spTree>
    <p:extLst>
      <p:ext uri="{BB962C8B-B14F-4D97-AF65-F5344CB8AC3E}">
        <p14:creationId xmlns:p14="http://schemas.microsoft.com/office/powerpoint/2010/main" val="3695828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In the question below, a part of the sentence is underlined. Below are given alternatives to the underlined part which may improve the sentence. Choose the correct alternative. In case no improvement is needed, choose ‘No improvement’.</a:t>
            </a:r>
          </a:p>
          <a:p>
            <a:pPr lvl="0">
              <a:defRPr/>
            </a:pPr>
            <a:endParaRPr lang="en-US" sz="2500" dirty="0">
              <a:solidFill>
                <a:prstClr val="black"/>
              </a:solidFill>
              <a:latin typeface="Nunito Sans" panose="00000500000000000000" pitchFamily="2" charset="0"/>
            </a:endParaRPr>
          </a:p>
          <a:p>
            <a:pPr lvl="0">
              <a:defRPr/>
            </a:pPr>
            <a:r>
              <a:rPr lang="en-US" sz="2500" u="sng" dirty="0">
                <a:solidFill>
                  <a:prstClr val="black"/>
                </a:solidFill>
                <a:latin typeface="Nunito Sans" panose="00000500000000000000" pitchFamily="2" charset="0"/>
              </a:rPr>
              <a:t>By such time</a:t>
            </a:r>
            <a:r>
              <a:rPr lang="en-US" sz="2500" dirty="0">
                <a:solidFill>
                  <a:prstClr val="black"/>
                </a:solidFill>
                <a:latin typeface="Nunito Sans" panose="00000500000000000000" pitchFamily="2" charset="0"/>
              </a:rPr>
              <a:t> you finish that chapter, I will write a letter.</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The time when</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By the time</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By time</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No improvement</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3" name="Picture 2" descr="Icon&#10;&#10;Description automatically generated">
            <a:extLst>
              <a:ext uri="{FF2B5EF4-FFF2-40B4-BE49-F238E27FC236}">
                <a16:creationId xmlns="" xmlns:a16="http://schemas.microsoft.com/office/drawing/2014/main" id="{5F3E3254-E3CA-49CC-892A-F569CBAFA4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76600" y="4171396"/>
            <a:ext cx="685800" cy="685800"/>
          </a:xfrm>
          <a:prstGeom prst="rect">
            <a:avLst/>
          </a:prstGeom>
        </p:spPr>
      </p:pic>
    </p:spTree>
    <p:extLst>
      <p:ext uri="{BB962C8B-B14F-4D97-AF65-F5344CB8AC3E}">
        <p14:creationId xmlns:p14="http://schemas.microsoft.com/office/powerpoint/2010/main" val="267256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In the question below, a part of the sentence is underlined. Below are given alternatives to the underlined part which may improve the sentence. Choose the correct alternative. In case no improvement is needed, choose ‘No improvement’.</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Princess Diana is </a:t>
            </a:r>
            <a:r>
              <a:rPr lang="en-US" sz="2500" u="sng" dirty="0">
                <a:solidFill>
                  <a:prstClr val="black"/>
                </a:solidFill>
                <a:latin typeface="Nunito Sans" panose="00000500000000000000" pitchFamily="2" charset="0"/>
              </a:rPr>
              <a:t>the most beautiful</a:t>
            </a:r>
            <a:r>
              <a:rPr lang="en-US" sz="2500" dirty="0">
                <a:solidFill>
                  <a:prstClr val="black"/>
                </a:solidFill>
                <a:latin typeface="Nunito Sans" panose="00000500000000000000" pitchFamily="2" charset="0"/>
              </a:rPr>
              <a:t> lady in England and presumably in the entire Europe.</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957654"/>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532414"/>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5107174"/>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671383"/>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957654"/>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The very beautiful</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532414"/>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More beautiful</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5107174"/>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Beautiful</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671383"/>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No improvement</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3" name="Picture 2" descr="Icon&#10;&#10;Description automatically generated">
            <a:extLst>
              <a:ext uri="{FF2B5EF4-FFF2-40B4-BE49-F238E27FC236}">
                <a16:creationId xmlns="" xmlns:a16="http://schemas.microsoft.com/office/drawing/2014/main" id="{5F3E3254-E3CA-49CC-892A-F569CBAFA4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4800" y="5638800"/>
            <a:ext cx="685800" cy="685800"/>
          </a:xfrm>
          <a:prstGeom prst="rect">
            <a:avLst/>
          </a:prstGeom>
        </p:spPr>
      </p:pic>
    </p:spTree>
    <p:extLst>
      <p:ext uri="{BB962C8B-B14F-4D97-AF65-F5344CB8AC3E}">
        <p14:creationId xmlns:p14="http://schemas.microsoft.com/office/powerpoint/2010/main" val="841188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324261"/>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Read the passage and answer the questions that follow.</a:t>
            </a:r>
          </a:p>
          <a:p>
            <a:pPr lvl="0">
              <a:defRPr/>
            </a:pP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a:p>
            <a:pPr lvl="0">
              <a:defRPr/>
            </a:pPr>
            <a:r>
              <a:rPr lang="en-US" sz="2500" dirty="0">
                <a:solidFill>
                  <a:prstClr val="black"/>
                </a:solidFill>
                <a:latin typeface="Nunito Sans" panose="00000500000000000000" pitchFamily="2" charset="0"/>
              </a:rPr>
              <a:t>Many of us regularly use our knowledge and experience to help and guide others. But this type of help and guidance isn't just useful for our friends and family. By mentoring in the workplace, you can help people increase their effectiveness, advance their careers and create a more productive </a:t>
            </a:r>
            <a:r>
              <a:rPr lang="en-US" sz="2500" dirty="0" err="1">
                <a:solidFill>
                  <a:prstClr val="black"/>
                </a:solidFill>
                <a:latin typeface="Nunito Sans" panose="00000500000000000000" pitchFamily="2" charset="0"/>
              </a:rPr>
              <a:t>organisation</a:t>
            </a:r>
            <a:r>
              <a:rPr lang="en-US" sz="2500" dirty="0">
                <a:solidFill>
                  <a:prstClr val="black"/>
                </a:solidFill>
                <a:latin typeface="Nunito Sans" panose="00000500000000000000" pitchFamily="2" charset="0"/>
              </a:rPr>
              <a:t>. Being a mentor can also be very rewarding. </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Mentoring is a relationship between two people - the "mentor" and the “mentee". As a mentor, you pass on valuable skills, knowledge and insights to your mentee to help them develop their career.</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Passage</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34444573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In the question below, a part of the sentence is underlined. Below are given alternatives to the underlined part which may improve the sentence. Choose the correct alternative. In case no improvement is needed, choose ‘No improvement’.</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Stop </a:t>
            </a:r>
            <a:r>
              <a:rPr lang="en-US" sz="2500" u="sng" dirty="0">
                <a:solidFill>
                  <a:prstClr val="black"/>
                </a:solidFill>
                <a:latin typeface="Nunito Sans" panose="00000500000000000000" pitchFamily="2" charset="0"/>
              </a:rPr>
              <a:t>fighting for</a:t>
            </a:r>
            <a:r>
              <a:rPr lang="en-US" sz="2500" dirty="0">
                <a:solidFill>
                  <a:prstClr val="black"/>
                </a:solidFill>
                <a:latin typeface="Nunito Sans" panose="00000500000000000000" pitchFamily="2" charset="0"/>
              </a:rPr>
              <a:t> a trifle issue!</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Fighting with</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Fighting over</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Both 1 and 2</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No improvement</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3" name="Picture 2" descr="Icon&#10;&#10;Description automatically generated">
            <a:extLst>
              <a:ext uri="{FF2B5EF4-FFF2-40B4-BE49-F238E27FC236}">
                <a16:creationId xmlns="" xmlns:a16="http://schemas.microsoft.com/office/drawing/2014/main" id="{5F3E3254-E3CA-49CC-892A-F569CBAFA4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7600" y="4171396"/>
            <a:ext cx="685800" cy="685800"/>
          </a:xfrm>
          <a:prstGeom prst="rect">
            <a:avLst/>
          </a:prstGeom>
        </p:spPr>
      </p:pic>
    </p:spTree>
    <p:extLst>
      <p:ext uri="{BB962C8B-B14F-4D97-AF65-F5344CB8AC3E}">
        <p14:creationId xmlns:p14="http://schemas.microsoft.com/office/powerpoint/2010/main" val="71847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In the question below, a part of the sentence is underlined. Below are given alternatives to the underlined part which may improve the sentence. Choose the correct alternative. In case no improvement is needed, choose ‘No improvement’.</a:t>
            </a:r>
          </a:p>
          <a:p>
            <a:pPr lvl="0">
              <a:defRPr/>
            </a:pPr>
            <a:endParaRPr lang="en-US" sz="2500" dirty="0">
              <a:solidFill>
                <a:prstClr val="black"/>
              </a:solidFill>
              <a:latin typeface="Nunito Sans" panose="00000500000000000000" pitchFamily="2" charset="0"/>
            </a:endParaRPr>
          </a:p>
          <a:p>
            <a:pPr lvl="0">
              <a:defRPr/>
            </a:pPr>
            <a:r>
              <a:rPr lang="en-US" sz="2500" u="sng" dirty="0">
                <a:solidFill>
                  <a:prstClr val="black"/>
                </a:solidFill>
                <a:latin typeface="Nunito Sans" panose="00000500000000000000" pitchFamily="2" charset="0"/>
              </a:rPr>
              <a:t>Unlikely to many of his colleagues being convinced that genes were </a:t>
            </a:r>
            <a:r>
              <a:rPr lang="en-US" sz="2500" dirty="0">
                <a:solidFill>
                  <a:prstClr val="black"/>
                </a:solidFill>
                <a:latin typeface="Nunito Sans" panose="00000500000000000000" pitchFamily="2" charset="0"/>
              </a:rPr>
              <a:t>relatively simple, he adhered to his own complicated ideas.</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989547"/>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564307"/>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5234226"/>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931876"/>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989547"/>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Because many of his colleagues were of the conviction of genes being</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564307"/>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Even though many of his colleagues were convinced that genes were</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5234226"/>
            <a:ext cx="10098317" cy="861774"/>
          </a:xfrm>
          <a:prstGeom prst="rect">
            <a:avLst/>
          </a:prstGeom>
          <a:noFill/>
        </p:spPr>
        <p:txBody>
          <a:bodyPr wrap="square" lIns="91440" tIns="45720" rIns="91440" bIns="45720">
            <a:spAutoFit/>
          </a:bodyPr>
          <a:lstStyle/>
          <a:p>
            <a:pPr lvl="0">
              <a:defRPr/>
            </a:pPr>
            <a:r>
              <a:rPr lang="en-US" sz="2500" dirty="0">
                <a:solidFill>
                  <a:prstClr val="black"/>
                </a:solidFill>
                <a:latin typeface="Nunito Sans" panose="00000500000000000000" pitchFamily="2" charset="0"/>
              </a:rPr>
              <a:t>Contrary with many of his colleagues, who were convinced that genes were</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931876"/>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No improvement</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3" name="Picture 2" descr="Icon&#10;&#10;Description automatically generated">
            <a:extLst>
              <a:ext uri="{FF2B5EF4-FFF2-40B4-BE49-F238E27FC236}">
                <a16:creationId xmlns="" xmlns:a16="http://schemas.microsoft.com/office/drawing/2014/main" id="{5F3E3254-E3CA-49CC-892A-F569CBAFA4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430000" y="4532069"/>
            <a:ext cx="685800" cy="685800"/>
          </a:xfrm>
          <a:prstGeom prst="rect">
            <a:avLst/>
          </a:prstGeom>
        </p:spPr>
      </p:pic>
    </p:spTree>
    <p:extLst>
      <p:ext uri="{BB962C8B-B14F-4D97-AF65-F5344CB8AC3E}">
        <p14:creationId xmlns:p14="http://schemas.microsoft.com/office/powerpoint/2010/main" val="334415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In the question below, a part of the sentence is underlined. Below are given alternatives to the underlined part which may improve the sentence. Choose the correct alternative. In case no improvement is needed, choose ‘No improvement’.</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The </a:t>
            </a:r>
            <a:r>
              <a:rPr lang="en-US" sz="2500" dirty="0" err="1">
                <a:solidFill>
                  <a:prstClr val="black"/>
                </a:solidFill>
                <a:latin typeface="Nunito Sans" panose="00000500000000000000" pitchFamily="2" charset="0"/>
              </a:rPr>
              <a:t>Councillor</a:t>
            </a:r>
            <a:r>
              <a:rPr lang="en-US" sz="2500" dirty="0">
                <a:solidFill>
                  <a:prstClr val="black"/>
                </a:solidFill>
                <a:latin typeface="Nunito Sans" panose="00000500000000000000" pitchFamily="2" charset="0"/>
              </a:rPr>
              <a:t> behaved as if he </a:t>
            </a:r>
            <a:r>
              <a:rPr lang="en-US" sz="2500" u="sng" dirty="0">
                <a:solidFill>
                  <a:prstClr val="black"/>
                </a:solidFill>
                <a:latin typeface="Nunito Sans" panose="00000500000000000000" pitchFamily="2" charset="0"/>
              </a:rPr>
              <a:t>has being</a:t>
            </a:r>
            <a:r>
              <a:rPr lang="en-US" sz="2500" dirty="0">
                <a:solidFill>
                  <a:prstClr val="black"/>
                </a:solidFill>
                <a:latin typeface="Nunito Sans" panose="00000500000000000000" pitchFamily="2" charset="0"/>
              </a:rPr>
              <a:t> the Chief Minister.</a:t>
            </a:r>
          </a:p>
          <a:p>
            <a:pPr lvl="0">
              <a:defRPr/>
            </a:pPr>
            <a:endParaRPr lang="en-US" sz="2500" u="sng" dirty="0">
              <a:solidFill>
                <a:prstClr val="black"/>
              </a:solidFill>
              <a:latin typeface="Nunito Sans" panose="00000500000000000000" pitchFamily="2" charset="0"/>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were</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has</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has been</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No Improvement</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3" name="Picture 2" descr="Icon&#10;&#10;Description automatically generated">
            <a:extLst>
              <a:ext uri="{FF2B5EF4-FFF2-40B4-BE49-F238E27FC236}">
                <a16:creationId xmlns="" xmlns:a16="http://schemas.microsoft.com/office/drawing/2014/main" id="{5F3E3254-E3CA-49CC-892A-F569CBAFA4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4600" y="3622068"/>
            <a:ext cx="685800" cy="685800"/>
          </a:xfrm>
          <a:prstGeom prst="rect">
            <a:avLst/>
          </a:prstGeom>
        </p:spPr>
      </p:pic>
      <p:sp>
        <p:nvSpPr>
          <p:cNvPr id="15" name="Rectangle 14">
            <a:extLst>
              <a:ext uri="{FF2B5EF4-FFF2-40B4-BE49-F238E27FC236}">
                <a16:creationId xmlns="" xmlns:a16="http://schemas.microsoft.com/office/drawing/2014/main" id="{BEF7FAD0-CE5D-4EF7-9C6D-DC6D55FF8CE4}"/>
              </a:ext>
            </a:extLst>
          </p:cNvPr>
          <p:cNvSpPr/>
          <p:nvPr/>
        </p:nvSpPr>
        <p:spPr>
          <a:xfrm>
            <a:off x="4879613" y="3708665"/>
            <a:ext cx="7010400" cy="1198405"/>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If I were the Principal of the school, I would have increased the lab hours.</a:t>
            </a:r>
          </a:p>
        </p:txBody>
      </p:sp>
    </p:spTree>
    <p:extLst>
      <p:ext uri="{BB962C8B-B14F-4D97-AF65-F5344CB8AC3E}">
        <p14:creationId xmlns:p14="http://schemas.microsoft.com/office/powerpoint/2010/main" val="3473004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In the following question, some part of the sentence may have errors. Find out which part of the sentence has an error and select the appropriate option. If a sentence is free from error, select 'No Error'.</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It seemed quite certain for me (A)/ that some day or other, my sister (B)/ would offer the position to me. (C) No error (D)</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A</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B</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C</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No error</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3" name="Picture 2" descr="Icon&#10;&#10;Description automatically generated">
            <a:extLst>
              <a:ext uri="{FF2B5EF4-FFF2-40B4-BE49-F238E27FC236}">
                <a16:creationId xmlns="" xmlns:a16="http://schemas.microsoft.com/office/drawing/2014/main" id="{5F3E3254-E3CA-49CC-892A-F569CBAFA4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57400" y="3624025"/>
            <a:ext cx="685800" cy="685800"/>
          </a:xfrm>
          <a:prstGeom prst="rect">
            <a:avLst/>
          </a:prstGeom>
        </p:spPr>
      </p:pic>
    </p:spTree>
    <p:extLst>
      <p:ext uri="{BB962C8B-B14F-4D97-AF65-F5344CB8AC3E}">
        <p14:creationId xmlns:p14="http://schemas.microsoft.com/office/powerpoint/2010/main" val="134938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Some parts of the sentence have errors and some are correct. Find out which part has an error and mark that part as your answer. If there are no errors, mark ‘No error’ as your answer.</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Some girls are taking prior permission to (1)/ sport a loosely tied plait on the days (2)/ they had washed their hair. (3)/ No error (4)</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1</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2</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426166"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3</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4</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3" name="Picture 2" descr="Icon&#10;&#10;Description automatically generated">
            <a:extLst>
              <a:ext uri="{FF2B5EF4-FFF2-40B4-BE49-F238E27FC236}">
                <a16:creationId xmlns="" xmlns:a16="http://schemas.microsoft.com/office/drawing/2014/main" id="{5F3E3254-E3CA-49CC-892A-F569CBAFA4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05000" y="3625362"/>
            <a:ext cx="685800" cy="685800"/>
          </a:xfrm>
          <a:prstGeom prst="rect">
            <a:avLst/>
          </a:prstGeom>
        </p:spPr>
      </p:pic>
    </p:spTree>
    <p:extLst>
      <p:ext uri="{BB962C8B-B14F-4D97-AF65-F5344CB8AC3E}">
        <p14:creationId xmlns:p14="http://schemas.microsoft.com/office/powerpoint/2010/main" val="412912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Some parts of the sentence have errors and some are correct. Find out which part has an error and mark that part as your answer. If there are no errors, mark ‘No error’ as your answer.</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It was impossible for me (A)/ to punish the old man mere (B)/ to give vent to my rage. (C) No error (D)</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A</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B</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426166"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C</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D</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3" name="Picture 2" descr="Icon&#10;&#10;Description automatically generated">
            <a:extLst>
              <a:ext uri="{FF2B5EF4-FFF2-40B4-BE49-F238E27FC236}">
                <a16:creationId xmlns="" xmlns:a16="http://schemas.microsoft.com/office/drawing/2014/main" id="{5F3E3254-E3CA-49CC-892A-F569CBAFA4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81200" y="4189612"/>
            <a:ext cx="685800" cy="685800"/>
          </a:xfrm>
          <a:prstGeom prst="rect">
            <a:avLst/>
          </a:prstGeom>
        </p:spPr>
      </p:pic>
    </p:spTree>
    <p:extLst>
      <p:ext uri="{BB962C8B-B14F-4D97-AF65-F5344CB8AC3E}">
        <p14:creationId xmlns:p14="http://schemas.microsoft.com/office/powerpoint/2010/main" val="1392401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Sentence Completion</a:t>
            </a:r>
            <a:endParaRPr kumimoji="0"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 name="Picture 1">
            <a:extLst>
              <a:ext uri="{FF2B5EF4-FFF2-40B4-BE49-F238E27FC236}">
                <a16:creationId xmlns="" xmlns:a16="http://schemas.microsoft.com/office/drawing/2014/main" id="{631DD4D0-07DC-43E2-94EB-10FE198F92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8997928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Fill in the blank with the correct option.</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A misogynist hates ________</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men</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society</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women</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children</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9C2C1447-1858-4067-A8C8-481A49A7F49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400" y="4769607"/>
            <a:ext cx="685800" cy="685800"/>
          </a:xfrm>
          <a:prstGeom prst="rect">
            <a:avLst/>
          </a:prstGeom>
        </p:spPr>
      </p:pic>
    </p:spTree>
    <p:extLst>
      <p:ext uri="{BB962C8B-B14F-4D97-AF65-F5344CB8AC3E}">
        <p14:creationId xmlns:p14="http://schemas.microsoft.com/office/powerpoint/2010/main" val="139273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Choose the most appropriate option to complete the sentence.</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Rice needs plenty of water ______ cotton needs black soil.</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nevertheless</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only</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still</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whereas</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E2A00F90-55FC-49DF-8F4D-372EED2394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600" y="5339091"/>
            <a:ext cx="685800" cy="685800"/>
          </a:xfrm>
          <a:prstGeom prst="rect">
            <a:avLst/>
          </a:prstGeom>
        </p:spPr>
      </p:pic>
    </p:spTree>
    <p:extLst>
      <p:ext uri="{BB962C8B-B14F-4D97-AF65-F5344CB8AC3E}">
        <p14:creationId xmlns:p14="http://schemas.microsoft.com/office/powerpoint/2010/main" val="566852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Use the appropriate word to complete the sentence. </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'Let me have a _______ word with you.'</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prompt</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fast</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quick</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swift</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36A55915-089F-4A75-8557-10E70ADD578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4600" y="4774882"/>
            <a:ext cx="685800" cy="685800"/>
          </a:xfrm>
          <a:prstGeom prst="rect">
            <a:avLst/>
          </a:prstGeom>
        </p:spPr>
      </p:pic>
    </p:spTree>
    <p:extLst>
      <p:ext uri="{BB962C8B-B14F-4D97-AF65-F5344CB8AC3E}">
        <p14:creationId xmlns:p14="http://schemas.microsoft.com/office/powerpoint/2010/main" val="2771371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3554819"/>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Mentoring can help the mentee feel more confident and self supporting. Mentees can also develop a clearer sense of what they want in their careers and their personal lives. They will develop greater self-awareness and see the world, and themselves, as others do.</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For an </a:t>
            </a:r>
            <a:r>
              <a:rPr lang="en-US" sz="2500" dirty="0" err="1">
                <a:solidFill>
                  <a:prstClr val="black"/>
                </a:solidFill>
                <a:latin typeface="Nunito Sans" panose="00000500000000000000" pitchFamily="2" charset="0"/>
              </a:rPr>
              <a:t>organisation</a:t>
            </a:r>
            <a:r>
              <a:rPr lang="en-US" sz="2500" dirty="0">
                <a:solidFill>
                  <a:prstClr val="black"/>
                </a:solidFill>
                <a:latin typeface="Nunito Sans" panose="00000500000000000000" pitchFamily="2" charset="0"/>
              </a:rPr>
              <a:t>, mentoring is a good way of efficiently transferring valuable competencies from one person to another. This expands the </a:t>
            </a:r>
            <a:r>
              <a:rPr lang="en-US" sz="2500" dirty="0" err="1">
                <a:solidFill>
                  <a:prstClr val="black"/>
                </a:solidFill>
                <a:latin typeface="Nunito Sans" panose="00000500000000000000" pitchFamily="2" charset="0"/>
              </a:rPr>
              <a:t>organisation's</a:t>
            </a:r>
            <a:r>
              <a:rPr lang="en-US" sz="2500" dirty="0">
                <a:solidFill>
                  <a:prstClr val="black"/>
                </a:solidFill>
                <a:latin typeface="Nunito Sans" panose="00000500000000000000" pitchFamily="2" charset="0"/>
              </a:rPr>
              <a:t> skills base, helps to build strong teams and can form part of a well-planned succession planning strategy.</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Passage</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2441359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Use the appropriate word to complete the sentence. </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"What's the good word?" the Quiz Master asked the _______ as many hands went up to reply.</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followers</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congress</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audience</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jury</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2D1AEB24-D027-41FD-A94C-72B7C136D8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1800" y="4769607"/>
            <a:ext cx="685800" cy="685800"/>
          </a:xfrm>
          <a:prstGeom prst="rect">
            <a:avLst/>
          </a:prstGeom>
        </p:spPr>
      </p:pic>
    </p:spTree>
    <p:extLst>
      <p:ext uri="{BB962C8B-B14F-4D97-AF65-F5344CB8AC3E}">
        <p14:creationId xmlns:p14="http://schemas.microsoft.com/office/powerpoint/2010/main" val="80602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Use the appropriate word to complete the sentence. </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The plane maneuvered the runway skillfully and landed safely without anyone ______ hurt.</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getting</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get</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got</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will get</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5C22A546-A9B4-4CF1-9A22-44DB263AFF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400" y="3630638"/>
            <a:ext cx="685800" cy="685800"/>
          </a:xfrm>
          <a:prstGeom prst="rect">
            <a:avLst/>
          </a:prstGeom>
        </p:spPr>
      </p:pic>
      <p:sp>
        <p:nvSpPr>
          <p:cNvPr id="15" name="TextBox 14">
            <a:extLst>
              <a:ext uri="{FF2B5EF4-FFF2-40B4-BE49-F238E27FC236}">
                <a16:creationId xmlns="" xmlns:a16="http://schemas.microsoft.com/office/drawing/2014/main" id="{326EC4DD-BA13-4BC0-AE5C-B7814093E2FB}"/>
              </a:ext>
            </a:extLst>
          </p:cNvPr>
          <p:cNvSpPr txBox="1"/>
          <p:nvPr/>
        </p:nvSpPr>
        <p:spPr>
          <a:xfrm>
            <a:off x="3890151" y="3642804"/>
            <a:ext cx="7772399" cy="1246495"/>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The plane landed safely and no one _______ hurt.</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No one _____ hurt, the plane landed safely.</a:t>
            </a:r>
          </a:p>
        </p:txBody>
      </p:sp>
    </p:spTree>
    <p:extLst>
      <p:ext uri="{BB962C8B-B14F-4D97-AF65-F5344CB8AC3E}">
        <p14:creationId xmlns:p14="http://schemas.microsoft.com/office/powerpoint/2010/main" val="129946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Use the appropriate word to complete the sentence. </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The convict was told that he would ______ early next morning.</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hangs</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hanging</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be hung</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be hanged</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20CF8766-9DBC-49F3-A0A5-6D42D58E40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04350" y="5339091"/>
            <a:ext cx="685800" cy="685800"/>
          </a:xfrm>
          <a:prstGeom prst="rect">
            <a:avLst/>
          </a:prstGeom>
        </p:spPr>
      </p:pic>
    </p:spTree>
    <p:extLst>
      <p:ext uri="{BB962C8B-B14F-4D97-AF65-F5344CB8AC3E}">
        <p14:creationId xmlns:p14="http://schemas.microsoft.com/office/powerpoint/2010/main" val="3779295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01593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Use the appropriate word to complete the sentence. </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It is unfortunate that people ______ into bad habits and then find themselves unable to get rid of them.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got</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was getting</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gets</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get</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E3FB861C-6882-450D-962D-79835D1027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9800" y="5339091"/>
            <a:ext cx="685800" cy="685800"/>
          </a:xfrm>
          <a:prstGeom prst="rect">
            <a:avLst/>
          </a:prstGeom>
        </p:spPr>
      </p:pic>
    </p:spTree>
    <p:extLst>
      <p:ext uri="{BB962C8B-B14F-4D97-AF65-F5344CB8AC3E}">
        <p14:creationId xmlns:p14="http://schemas.microsoft.com/office/powerpoint/2010/main" val="100653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Use the appropriate word to complete the sentence. </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______ you start at once, you will be late for the movie.</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Whether</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Suppose</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If</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Unless</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9362FE90-780B-4239-BC73-91A876AF90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7000" y="5339091"/>
            <a:ext cx="685800" cy="685800"/>
          </a:xfrm>
          <a:prstGeom prst="rect">
            <a:avLst/>
          </a:prstGeom>
        </p:spPr>
      </p:pic>
    </p:spTree>
    <p:extLst>
      <p:ext uri="{BB962C8B-B14F-4D97-AF65-F5344CB8AC3E}">
        <p14:creationId xmlns:p14="http://schemas.microsoft.com/office/powerpoint/2010/main" val="3353502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Use the appropriate word to complete the sentence. </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_______ he plays the game of hockey really well, he is often </a:t>
            </a:r>
            <a:r>
              <a:rPr lang="en-US" sz="2500" dirty="0" err="1">
                <a:solidFill>
                  <a:prstClr val="black"/>
                </a:solidFill>
                <a:latin typeface="Nunito Sans" panose="00000500000000000000" pitchFamily="2" charset="0"/>
              </a:rPr>
              <a:t>criticised</a:t>
            </a:r>
            <a:r>
              <a:rPr lang="en-US" sz="2500" dirty="0">
                <a:solidFill>
                  <a:prstClr val="black"/>
                </a:solidFill>
                <a:latin typeface="Nunito Sans" panose="00000500000000000000" pitchFamily="2" charset="0"/>
              </a:rPr>
              <a:t> by his coach for his indiscipline.</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Therefore</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Still</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Since</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Although</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B30EEF90-781F-4850-8871-368C446CAC1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1800" y="5333490"/>
            <a:ext cx="685800" cy="685800"/>
          </a:xfrm>
          <a:prstGeom prst="rect">
            <a:avLst/>
          </a:prstGeom>
        </p:spPr>
      </p:pic>
    </p:spTree>
    <p:extLst>
      <p:ext uri="{BB962C8B-B14F-4D97-AF65-F5344CB8AC3E}">
        <p14:creationId xmlns:p14="http://schemas.microsoft.com/office/powerpoint/2010/main" val="818751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Choose the best phrase that fits in the sentence.</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Meena made _____ in the 100 </a:t>
            </a:r>
            <a:r>
              <a:rPr lang="en-US" sz="2500" dirty="0" err="1">
                <a:solidFill>
                  <a:prstClr val="black"/>
                </a:solidFill>
                <a:latin typeface="Nunito Sans" panose="00000500000000000000" pitchFamily="2" charset="0"/>
              </a:rPr>
              <a:t>metres</a:t>
            </a:r>
            <a:r>
              <a:rPr lang="en-US" sz="2500" dirty="0">
                <a:solidFill>
                  <a:prstClr val="black"/>
                </a:solidFill>
                <a:latin typeface="Nunito Sans" panose="00000500000000000000" pitchFamily="2" charset="0"/>
              </a:rPr>
              <a:t> race but suddenly slipped and fell.</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a bad start</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a false start</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a great start</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a slow start</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4460BE09-601E-4DF2-83F2-697CBC84A2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29000" y="4769607"/>
            <a:ext cx="685800" cy="685800"/>
          </a:xfrm>
          <a:prstGeom prst="rect">
            <a:avLst/>
          </a:prstGeom>
        </p:spPr>
      </p:pic>
    </p:spTree>
    <p:extLst>
      <p:ext uri="{BB962C8B-B14F-4D97-AF65-F5344CB8AC3E}">
        <p14:creationId xmlns:p14="http://schemas.microsoft.com/office/powerpoint/2010/main" val="2922599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Para-jumbles</a:t>
            </a:r>
            <a:endParaRPr kumimoji="0"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 name="Picture 1">
            <a:extLst>
              <a:ext uri="{FF2B5EF4-FFF2-40B4-BE49-F238E27FC236}">
                <a16:creationId xmlns="" xmlns:a16="http://schemas.microsoft.com/office/drawing/2014/main" id="{01C9497A-5EBC-4A11-9CF9-F14F1D706DF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406271861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5047536"/>
          </a:xfrm>
          <a:prstGeom prst="rect">
            <a:avLst/>
          </a:prstGeom>
          <a:noFill/>
        </p:spPr>
        <p:txBody>
          <a:bodyPr wrap="square" rtlCol="0">
            <a:spAutoFit/>
          </a:bodyPr>
          <a:lstStyle/>
          <a:p>
            <a:pPr lvl="0">
              <a:defRPr/>
            </a:pPr>
            <a:r>
              <a:rPr lang="en-US" sz="2300" dirty="0">
                <a:solidFill>
                  <a:prstClr val="black"/>
                </a:solidFill>
                <a:latin typeface="Nunito Sans" panose="00000500000000000000" pitchFamily="2" charset="0"/>
              </a:rPr>
              <a:t>For the four-sentence (S1 to S4) paragraph below, sentences S1 and S4 are given. From the options P, Q and R, choose appropriate sentences for S2 and S3 respectively.</a:t>
            </a:r>
          </a:p>
          <a:p>
            <a:pPr lvl="0">
              <a:defRPr/>
            </a:pPr>
            <a:endParaRPr lang="en-US" sz="2300" dirty="0">
              <a:solidFill>
                <a:prstClr val="black"/>
              </a:solidFill>
              <a:latin typeface="Nunito Sans" panose="00000500000000000000" pitchFamily="2" charset="0"/>
            </a:endParaRPr>
          </a:p>
          <a:p>
            <a:pPr lvl="0">
              <a:defRPr/>
            </a:pPr>
            <a:r>
              <a:rPr lang="en-US" sz="2300" dirty="0">
                <a:solidFill>
                  <a:prstClr val="black"/>
                </a:solidFill>
                <a:latin typeface="Nunito Sans" panose="00000500000000000000" pitchFamily="2" charset="0"/>
              </a:rPr>
              <a:t>S1: Why do birds sing? </a:t>
            </a:r>
          </a:p>
          <a:p>
            <a:pPr lvl="0">
              <a:defRPr/>
            </a:pPr>
            <a:r>
              <a:rPr lang="en-US" sz="2300" dirty="0">
                <a:solidFill>
                  <a:prstClr val="black"/>
                </a:solidFill>
                <a:latin typeface="Nunito Sans" panose="00000500000000000000" pitchFamily="2" charset="0"/>
              </a:rPr>
              <a:t>S2: _________</a:t>
            </a:r>
          </a:p>
          <a:p>
            <a:pPr lvl="0">
              <a:defRPr/>
            </a:pPr>
            <a:r>
              <a:rPr lang="en-US" sz="2300" dirty="0">
                <a:solidFill>
                  <a:prstClr val="black"/>
                </a:solidFill>
                <a:latin typeface="Nunito Sans" panose="00000500000000000000" pitchFamily="2" charset="0"/>
              </a:rPr>
              <a:t>S3: _________</a:t>
            </a:r>
          </a:p>
          <a:p>
            <a:pPr lvl="0">
              <a:defRPr/>
            </a:pPr>
            <a:r>
              <a:rPr lang="en-US" sz="2300" dirty="0">
                <a:solidFill>
                  <a:prstClr val="black"/>
                </a:solidFill>
                <a:latin typeface="Nunito Sans" panose="00000500000000000000" pitchFamily="2" charset="0"/>
              </a:rPr>
              <a:t>S4: The length and complexity of the song give information about the health of the bird.</a:t>
            </a:r>
          </a:p>
          <a:p>
            <a:pPr lvl="0">
              <a:defRPr/>
            </a:pPr>
            <a:endParaRPr lang="en-US" sz="2300" dirty="0">
              <a:solidFill>
                <a:prstClr val="black"/>
              </a:solidFill>
              <a:latin typeface="Nunito Sans" panose="00000500000000000000" pitchFamily="2" charset="0"/>
            </a:endParaRPr>
          </a:p>
          <a:p>
            <a:pPr lvl="0">
              <a:defRPr/>
            </a:pPr>
            <a:r>
              <a:rPr lang="en-US" sz="2300" dirty="0">
                <a:solidFill>
                  <a:prstClr val="black"/>
                </a:solidFill>
                <a:latin typeface="Nunito Sans" panose="00000500000000000000" pitchFamily="2" charset="0"/>
              </a:rPr>
              <a:t>Options: </a:t>
            </a:r>
          </a:p>
          <a:p>
            <a:pPr lvl="0">
              <a:defRPr/>
            </a:pPr>
            <a:r>
              <a:rPr lang="en-US" sz="2300" dirty="0">
                <a:solidFill>
                  <a:prstClr val="black"/>
                </a:solidFill>
                <a:latin typeface="Nunito Sans" panose="00000500000000000000" pitchFamily="2" charset="0"/>
              </a:rPr>
              <a:t>P: Birds sing to warn other birds to stay off their territory. </a:t>
            </a:r>
            <a:br>
              <a:rPr lang="en-US" sz="2300" dirty="0">
                <a:solidFill>
                  <a:prstClr val="black"/>
                </a:solidFill>
                <a:latin typeface="Nunito Sans" panose="00000500000000000000" pitchFamily="2" charset="0"/>
              </a:rPr>
            </a:br>
            <a:r>
              <a:rPr lang="en-US" sz="2300" dirty="0">
                <a:solidFill>
                  <a:prstClr val="black"/>
                </a:solidFill>
                <a:latin typeface="Nunito Sans" panose="00000500000000000000" pitchFamily="2" charset="0"/>
              </a:rPr>
              <a:t>Q: You might assume that birds sing because they are happy. </a:t>
            </a:r>
          </a:p>
          <a:p>
            <a:pPr lvl="0">
              <a:defRPr/>
            </a:pPr>
            <a:r>
              <a:rPr lang="en-US" sz="2300" dirty="0">
                <a:solidFill>
                  <a:prstClr val="black"/>
                </a:solidFill>
                <a:latin typeface="Nunito Sans" panose="00000500000000000000" pitchFamily="2" charset="0"/>
              </a:rPr>
              <a:t>R: Birds also sing to find a healthy mate.</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13445804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QR</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QP</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PQ</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PR</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3" name="Picture 12" descr="Icon&#10;&#10;Description automatically generated">
            <a:extLst>
              <a:ext uri="{FF2B5EF4-FFF2-40B4-BE49-F238E27FC236}">
                <a16:creationId xmlns="" xmlns:a16="http://schemas.microsoft.com/office/drawing/2014/main" id="{0871839E-3FAC-4994-9B58-4EFAA5D27DA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33600" y="3625362"/>
            <a:ext cx="685800" cy="685800"/>
          </a:xfrm>
          <a:prstGeom prst="rect">
            <a:avLst/>
          </a:prstGeom>
        </p:spPr>
      </p:pic>
    </p:spTree>
    <p:extLst>
      <p:ext uri="{BB962C8B-B14F-4D97-AF65-F5344CB8AC3E}">
        <p14:creationId xmlns:p14="http://schemas.microsoft.com/office/powerpoint/2010/main" val="155764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5093702"/>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There are two main types of mentoring: </a:t>
            </a:r>
          </a:p>
          <a:p>
            <a:pPr marL="342900" lvl="0" indent="-342900">
              <a:buFont typeface="Arial" panose="020B0604020202020204" pitchFamily="34" charset="0"/>
              <a:buChar char="•"/>
              <a:defRPr/>
            </a:pPr>
            <a:r>
              <a:rPr lang="en-US" sz="2500" dirty="0">
                <a:solidFill>
                  <a:prstClr val="black"/>
                </a:solidFill>
                <a:latin typeface="Nunito Sans" panose="00000500000000000000" pitchFamily="2" charset="0"/>
              </a:rPr>
              <a:t>Developmental mentoring - This is where the mentor is helping the mentee develop new skills and abilities. The mentor is a guide and a resource for the mentee's growth. </a:t>
            </a:r>
          </a:p>
          <a:p>
            <a:pPr marL="342900" lvl="0" indent="-342900">
              <a:buFont typeface="Arial" panose="020B0604020202020204" pitchFamily="34" charset="0"/>
              <a:buChar char="•"/>
              <a:defRPr/>
            </a:pPr>
            <a:r>
              <a:rPr lang="en-US" sz="2500" dirty="0">
                <a:solidFill>
                  <a:prstClr val="black"/>
                </a:solidFill>
                <a:latin typeface="Nunito Sans" panose="00000500000000000000" pitchFamily="2" charset="0"/>
              </a:rPr>
              <a:t>Sponsorship mentoring - This is when the mentor is more of a career influencer than a guide. In this situation, the mentor takes a close interest in the progress of the mentee. The mentor "opens doors", influencing others to help the mentee's advancement.</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To be a good mentor, you need skills similar to those used in coaching, with one big difference - you must have experience relevant to the mentee's situation. This can be technical experience, management experience or simply life experience.</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Passage</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5506890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Arrange parts of the sentence in meaningful order. </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P - a nurturing relationship with their child</a:t>
            </a:r>
          </a:p>
          <a:p>
            <a:pPr lvl="0">
              <a:defRPr/>
            </a:pPr>
            <a:r>
              <a:rPr lang="en-US" sz="2500" dirty="0">
                <a:solidFill>
                  <a:prstClr val="black"/>
                </a:solidFill>
                <a:latin typeface="Nunito Sans" panose="00000500000000000000" pitchFamily="2" charset="0"/>
              </a:rPr>
              <a:t>Q - the Mandeep Maternity and Child Hospital has developed </a:t>
            </a:r>
          </a:p>
          <a:p>
            <a:pPr lvl="0">
              <a:defRPr/>
            </a:pPr>
            <a:r>
              <a:rPr lang="en-US" sz="2500" dirty="0">
                <a:solidFill>
                  <a:prstClr val="black"/>
                </a:solidFill>
                <a:latin typeface="Nunito Sans" panose="00000500000000000000" pitchFamily="2" charset="0"/>
              </a:rPr>
              <a:t>R - a workshop to help new fathers develop </a:t>
            </a:r>
          </a:p>
          <a:p>
            <a:pPr lvl="0">
              <a:defRPr/>
            </a:pPr>
            <a:r>
              <a:rPr lang="en-US" sz="2500" dirty="0">
                <a:solidFill>
                  <a:prstClr val="black"/>
                </a:solidFill>
                <a:latin typeface="Nunito Sans" panose="00000500000000000000" pitchFamily="2" charset="0"/>
              </a:rPr>
              <a:t>S - right from the start</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PRQS</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RPQS</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QSRP</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58932" y="5371329"/>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QRPS</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023AB350-7E60-4E47-8CE0-9D68A89524F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0800" y="5339091"/>
            <a:ext cx="685800" cy="685800"/>
          </a:xfrm>
          <a:prstGeom prst="rect">
            <a:avLst/>
          </a:prstGeom>
        </p:spPr>
      </p:pic>
    </p:spTree>
    <p:extLst>
      <p:ext uri="{BB962C8B-B14F-4D97-AF65-F5344CB8AC3E}">
        <p14:creationId xmlns:p14="http://schemas.microsoft.com/office/powerpoint/2010/main" val="3572510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Rearrange the given sentences in the most appropriate sequence to form a meaningful paragraph.</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P - Isn't it unhealthy to allow the past to choke our future? </a:t>
            </a:r>
          </a:p>
          <a:p>
            <a:pPr lvl="0">
              <a:defRPr/>
            </a:pPr>
            <a:r>
              <a:rPr lang="en-US" sz="2500" dirty="0">
                <a:solidFill>
                  <a:prstClr val="black"/>
                </a:solidFill>
                <a:latin typeface="Nunito Sans" panose="00000500000000000000" pitchFamily="2" charset="0"/>
              </a:rPr>
              <a:t>W - Most of the news reports are unpleasant compared to the past. </a:t>
            </a:r>
          </a:p>
          <a:p>
            <a:pPr lvl="0">
              <a:defRPr/>
            </a:pPr>
            <a:r>
              <a:rPr lang="en-US" sz="2500" dirty="0">
                <a:solidFill>
                  <a:prstClr val="black"/>
                </a:solidFill>
                <a:latin typeface="Nunito Sans" panose="00000500000000000000" pitchFamily="2" charset="0"/>
              </a:rPr>
              <a:t>M - Hence, we need to move ahead and leave the past behind </a:t>
            </a:r>
          </a:p>
          <a:p>
            <a:pPr lvl="0">
              <a:defRPr/>
            </a:pPr>
            <a:r>
              <a:rPr lang="en-US" sz="2500" dirty="0">
                <a:solidFill>
                  <a:prstClr val="black"/>
                </a:solidFill>
                <a:latin typeface="Nunito Sans" panose="00000500000000000000" pitchFamily="2" charset="0"/>
              </a:rPr>
              <a:t>S - This gives room for nostalgia and we sit back over past glories.</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989547"/>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564307"/>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5139067"/>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703276"/>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989547"/>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MWPS</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564307"/>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WSPM</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5139067"/>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SWMP</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703276"/>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MPWS</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9FCF52AD-D949-47C5-9094-BA77CE74565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3200" y="4532069"/>
            <a:ext cx="685800" cy="685800"/>
          </a:xfrm>
          <a:prstGeom prst="rect">
            <a:avLst/>
          </a:prstGeom>
        </p:spPr>
      </p:pic>
    </p:spTree>
    <p:extLst>
      <p:ext uri="{BB962C8B-B14F-4D97-AF65-F5344CB8AC3E}">
        <p14:creationId xmlns:p14="http://schemas.microsoft.com/office/powerpoint/2010/main" val="3719031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785378"/>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In the given question, a sentence has been split into four parts namely A, B, C and D. Choose the correct order of these from the given options.</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A - Joanne inaccessible </a:t>
            </a:r>
          </a:p>
          <a:p>
            <a:pPr lvl="0">
              <a:defRPr/>
            </a:pPr>
            <a:r>
              <a:rPr lang="en-US" sz="2500" dirty="0">
                <a:solidFill>
                  <a:prstClr val="black"/>
                </a:solidFill>
                <a:latin typeface="Nunito Sans" panose="00000500000000000000" pitchFamily="2" charset="0"/>
              </a:rPr>
              <a:t>B - the success of her books </a:t>
            </a:r>
          </a:p>
          <a:p>
            <a:pPr lvl="0">
              <a:defRPr/>
            </a:pPr>
            <a:r>
              <a:rPr lang="en-US" sz="2500" dirty="0">
                <a:solidFill>
                  <a:prstClr val="black"/>
                </a:solidFill>
                <a:latin typeface="Nunito Sans" panose="00000500000000000000" pitchFamily="2" charset="0"/>
              </a:rPr>
              <a:t>C - soon made </a:t>
            </a:r>
          </a:p>
          <a:p>
            <a:pPr lvl="0">
              <a:defRPr/>
            </a:pPr>
            <a:r>
              <a:rPr lang="en-US" sz="2500" dirty="0">
                <a:solidFill>
                  <a:prstClr val="black"/>
                </a:solidFill>
                <a:latin typeface="Nunito Sans" panose="00000500000000000000" pitchFamily="2" charset="0"/>
              </a:rPr>
              <a:t>D - to her fans</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4141947"/>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716707"/>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5291467"/>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855676"/>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4141947"/>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DBCA</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716707"/>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BDAC</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5291467"/>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BCAD</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855676"/>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CDAB</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AAAD4189-A94C-4623-B9E7-184C7D0495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7000" y="5259229"/>
            <a:ext cx="685800" cy="685800"/>
          </a:xfrm>
          <a:prstGeom prst="rect">
            <a:avLst/>
          </a:prstGeom>
        </p:spPr>
      </p:pic>
    </p:spTree>
    <p:extLst>
      <p:ext uri="{BB962C8B-B14F-4D97-AF65-F5344CB8AC3E}">
        <p14:creationId xmlns:p14="http://schemas.microsoft.com/office/powerpoint/2010/main" val="360043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020901"/>
            <a:ext cx="10907041" cy="3170099"/>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Order the sentences to form a coherent paragraph.</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A. The night sky has to be moderately dark for the stars to show up well. </a:t>
            </a:r>
          </a:p>
          <a:p>
            <a:pPr lvl="0">
              <a:defRPr/>
            </a:pPr>
            <a:r>
              <a:rPr lang="en-US" sz="2500" dirty="0">
                <a:solidFill>
                  <a:prstClr val="black"/>
                </a:solidFill>
                <a:latin typeface="Nunito Sans" panose="00000500000000000000" pitchFamily="2" charset="0"/>
              </a:rPr>
              <a:t>B. Add to that a cloudless night, a group of campers, and several telescopes, and what do you have? </a:t>
            </a:r>
          </a:p>
          <a:p>
            <a:pPr lvl="0">
              <a:defRPr/>
            </a:pPr>
            <a:r>
              <a:rPr lang="en-US" sz="2500" dirty="0">
                <a:solidFill>
                  <a:prstClr val="black"/>
                </a:solidFill>
                <a:latin typeface="Nunito Sans" panose="00000500000000000000" pitchFamily="2" charset="0"/>
              </a:rPr>
              <a:t>C. So star parties take place at national parks, state campgrounds, and observatories, away from city lights. </a:t>
            </a:r>
          </a:p>
          <a:p>
            <a:pPr lvl="0">
              <a:defRPr/>
            </a:pPr>
            <a:r>
              <a:rPr lang="en-US" sz="2500" dirty="0">
                <a:solidFill>
                  <a:prstClr val="black"/>
                </a:solidFill>
                <a:latin typeface="Nunito Sans" panose="00000500000000000000" pitchFamily="2" charset="0"/>
              </a:rPr>
              <a:t>D. A star party, of course.</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41910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7657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53405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9047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41910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BDAC</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7657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ABDC</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53405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BCDA</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9047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ADCB   </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412A5D9E-1F80-4331-8A0F-F759B9CBCF7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7000" y="4701284"/>
            <a:ext cx="685800" cy="685800"/>
          </a:xfrm>
          <a:prstGeom prst="rect">
            <a:avLst/>
          </a:prstGeom>
        </p:spPr>
      </p:pic>
    </p:spTree>
    <p:extLst>
      <p:ext uri="{BB962C8B-B14F-4D97-AF65-F5344CB8AC3E}">
        <p14:creationId xmlns:p14="http://schemas.microsoft.com/office/powerpoint/2010/main" val="213648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5401479"/>
          </a:xfrm>
          <a:prstGeom prst="rect">
            <a:avLst/>
          </a:prstGeom>
          <a:noFill/>
        </p:spPr>
        <p:txBody>
          <a:bodyPr wrap="square" rtlCol="0">
            <a:spAutoFit/>
          </a:bodyPr>
          <a:lstStyle/>
          <a:p>
            <a:pPr lvl="0">
              <a:defRPr/>
            </a:pPr>
            <a:r>
              <a:rPr lang="en-US" sz="2300" dirty="0">
                <a:solidFill>
                  <a:prstClr val="black"/>
                </a:solidFill>
                <a:latin typeface="Nunito Sans" panose="00000500000000000000" pitchFamily="2" charset="0"/>
              </a:rPr>
              <a:t>The sentences B to E are in jumbled order. Choose the correct order in which they should be placed.</a:t>
            </a:r>
          </a:p>
          <a:p>
            <a:pPr lvl="0">
              <a:defRPr/>
            </a:pPr>
            <a:endParaRPr lang="en-US" sz="2300" dirty="0">
              <a:solidFill>
                <a:prstClr val="black"/>
              </a:solidFill>
              <a:latin typeface="Nunito Sans" panose="00000500000000000000" pitchFamily="2" charset="0"/>
            </a:endParaRPr>
          </a:p>
          <a:p>
            <a:pPr lvl="0">
              <a:defRPr/>
            </a:pPr>
            <a:r>
              <a:rPr lang="en-US" sz="2300" dirty="0">
                <a:solidFill>
                  <a:prstClr val="black"/>
                </a:solidFill>
                <a:latin typeface="Nunito Sans" panose="00000500000000000000" pitchFamily="2" charset="0"/>
              </a:rPr>
              <a:t>A. While preparing for a group discussion it is important to train yourself to be a good listener.</a:t>
            </a:r>
          </a:p>
          <a:p>
            <a:pPr lvl="0">
              <a:defRPr/>
            </a:pPr>
            <a:r>
              <a:rPr lang="en-US" sz="2300" dirty="0">
                <a:solidFill>
                  <a:prstClr val="black"/>
                </a:solidFill>
                <a:latin typeface="Nunito Sans" panose="00000500000000000000" pitchFamily="2" charset="0"/>
              </a:rPr>
              <a:t>B. Writing essays on a variety of topics is also a good way of developing thought structure and presenting it logically. </a:t>
            </a:r>
          </a:p>
          <a:p>
            <a:pPr lvl="0">
              <a:defRPr/>
            </a:pPr>
            <a:r>
              <a:rPr lang="en-US" sz="2300" dirty="0">
                <a:solidFill>
                  <a:prstClr val="black"/>
                </a:solidFill>
                <a:latin typeface="Nunito Sans" panose="00000500000000000000" pitchFamily="2" charset="0"/>
              </a:rPr>
              <a:t>C. Therefore, develop the patience to listen attentively keeping in mind that everyone has something valuable to say. </a:t>
            </a:r>
          </a:p>
          <a:p>
            <a:pPr lvl="0">
              <a:defRPr/>
            </a:pPr>
            <a:r>
              <a:rPr lang="en-US" sz="2300" dirty="0">
                <a:solidFill>
                  <a:prstClr val="black"/>
                </a:solidFill>
                <a:latin typeface="Nunito Sans" panose="00000500000000000000" pitchFamily="2" charset="0"/>
              </a:rPr>
              <a:t>D. It is equally important to remember to articulate your point of view in a way that is easy for others to comprehend. </a:t>
            </a:r>
          </a:p>
          <a:p>
            <a:pPr lvl="0">
              <a:defRPr/>
            </a:pPr>
            <a:r>
              <a:rPr lang="en-US" sz="2300" dirty="0">
                <a:solidFill>
                  <a:prstClr val="black"/>
                </a:solidFill>
                <a:latin typeface="Nunito Sans" panose="00000500000000000000" pitchFamily="2" charset="0"/>
              </a:rPr>
              <a:t>E. But before that, inculcate the good habit of structuring your thoughts and presenting them logically.</a:t>
            </a:r>
          </a:p>
          <a:p>
            <a:pPr lvl="0">
              <a:defRPr/>
            </a:pPr>
            <a:r>
              <a:rPr lang="en-US" sz="2300" dirty="0">
                <a:solidFill>
                  <a:prstClr val="black"/>
                </a:solidFill>
                <a:latin typeface="Nunito Sans" panose="00000500000000000000" pitchFamily="2" charset="0"/>
              </a:rPr>
              <a:t>F. Lastly, learn to be open-minded and </a:t>
            </a:r>
            <a:r>
              <a:rPr lang="en-US" sz="2300" dirty="0" err="1">
                <a:solidFill>
                  <a:prstClr val="black"/>
                </a:solidFill>
                <a:latin typeface="Nunito Sans" panose="00000500000000000000" pitchFamily="2" charset="0"/>
              </a:rPr>
              <a:t>recognise</a:t>
            </a:r>
            <a:r>
              <a:rPr lang="en-US" sz="2300" dirty="0">
                <a:solidFill>
                  <a:prstClr val="black"/>
                </a:solidFill>
                <a:latin typeface="Nunito Sans" panose="00000500000000000000" pitchFamily="2" charset="0"/>
              </a:rPr>
              <a:t> the fact that people think differently about issues.</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14613138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pt-BR" sz="2500" dirty="0">
                <a:solidFill>
                  <a:prstClr val="black"/>
                </a:solidFill>
                <a:latin typeface="Nunito Sans" panose="00000500000000000000" pitchFamily="2" charset="0"/>
              </a:rPr>
              <a:t>CBDE</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pt-BR" sz="2500" dirty="0">
                <a:solidFill>
                  <a:prstClr val="black"/>
                </a:solidFill>
                <a:latin typeface="Nunito Sans" panose="00000500000000000000" pitchFamily="2" charset="0"/>
              </a:rPr>
              <a:t>EDBC</a:t>
            </a:r>
            <a:r>
              <a:rPr lang="en-US" sz="2500" dirty="0">
                <a:solidFill>
                  <a:prstClr val="black"/>
                </a:solidFill>
                <a:latin typeface="Nunito Sans" panose="00000500000000000000" pitchFamily="2" charset="0"/>
              </a:rPr>
              <a:t>   </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defRPr/>
            </a:pPr>
            <a:r>
              <a:rPr lang="pt-BR" sz="2500" dirty="0">
                <a:solidFill>
                  <a:prstClr val="black"/>
                </a:solidFill>
                <a:latin typeface="Nunito Sans" panose="00000500000000000000" pitchFamily="2" charset="0"/>
              </a:rPr>
              <a:t>DEBC</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CDEB</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3" name="Picture 12" descr="Icon&#10;&#10;Description automatically generated">
            <a:extLst>
              <a:ext uri="{FF2B5EF4-FFF2-40B4-BE49-F238E27FC236}">
                <a16:creationId xmlns="" xmlns:a16="http://schemas.microsoft.com/office/drawing/2014/main" id="{81EE16CA-3950-43E7-896E-4ED19775C3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0800" y="4769607"/>
            <a:ext cx="685800" cy="685800"/>
          </a:xfrm>
          <a:prstGeom prst="rect">
            <a:avLst/>
          </a:prstGeom>
        </p:spPr>
      </p:pic>
    </p:spTree>
    <p:extLst>
      <p:ext uri="{BB962C8B-B14F-4D97-AF65-F5344CB8AC3E}">
        <p14:creationId xmlns:p14="http://schemas.microsoft.com/office/powerpoint/2010/main" val="75093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5262979"/>
          </a:xfrm>
          <a:prstGeom prst="rect">
            <a:avLst/>
          </a:prstGeom>
          <a:noFill/>
        </p:spPr>
        <p:txBody>
          <a:bodyPr wrap="square" rtlCol="0">
            <a:spAutoFit/>
          </a:bodyPr>
          <a:lstStyle/>
          <a:p>
            <a:pPr lvl="0">
              <a:defRPr/>
            </a:pPr>
            <a:r>
              <a:rPr lang="en-US" sz="2400" dirty="0">
                <a:solidFill>
                  <a:prstClr val="black"/>
                </a:solidFill>
                <a:latin typeface="Nunito Sans" panose="00000500000000000000" pitchFamily="2" charset="0"/>
              </a:rPr>
              <a:t>In the following item, the sentences B to E are in jumbled order. Choose the correct order in which they should be placed.</a:t>
            </a:r>
          </a:p>
          <a:p>
            <a:pPr lvl="0">
              <a:defRPr/>
            </a:pPr>
            <a:endParaRPr lang="en-US" sz="2400" dirty="0">
              <a:solidFill>
                <a:prstClr val="black"/>
              </a:solidFill>
              <a:latin typeface="Nunito Sans" panose="00000500000000000000" pitchFamily="2" charset="0"/>
            </a:endParaRPr>
          </a:p>
          <a:p>
            <a:pPr lvl="0">
              <a:defRPr/>
            </a:pPr>
            <a:r>
              <a:rPr lang="en-US" sz="2400" dirty="0">
                <a:solidFill>
                  <a:prstClr val="black"/>
                </a:solidFill>
                <a:latin typeface="Nunito Sans" panose="00000500000000000000" pitchFamily="2" charset="0"/>
              </a:rPr>
              <a:t>A. While preparing for exams, remember to give yourself enough time to study.</a:t>
            </a:r>
          </a:p>
          <a:p>
            <a:pPr lvl="0">
              <a:defRPr/>
            </a:pPr>
            <a:r>
              <a:rPr lang="en-US" sz="2400" dirty="0">
                <a:solidFill>
                  <a:prstClr val="black"/>
                </a:solidFill>
                <a:latin typeface="Nunito Sans" panose="00000500000000000000" pitchFamily="2" charset="0"/>
              </a:rPr>
              <a:t>B. After you have overcome your weak areas, test yourself by taking as many mock tests as possible to get used to the test. </a:t>
            </a:r>
          </a:p>
          <a:p>
            <a:pPr lvl="0">
              <a:defRPr/>
            </a:pPr>
            <a:r>
              <a:rPr lang="en-US" sz="2400" dirty="0">
                <a:solidFill>
                  <a:prstClr val="black"/>
                </a:solidFill>
                <a:latin typeface="Nunito Sans" panose="00000500000000000000" pitchFamily="2" charset="0"/>
              </a:rPr>
              <a:t>C. Now start with the preparation of your weak areas and focus on making them your strong areas. </a:t>
            </a:r>
          </a:p>
          <a:p>
            <a:pPr lvl="0">
              <a:defRPr/>
            </a:pPr>
            <a:r>
              <a:rPr lang="en-US" sz="2400" dirty="0">
                <a:solidFill>
                  <a:prstClr val="black"/>
                </a:solidFill>
                <a:latin typeface="Nunito Sans" panose="00000500000000000000" pitchFamily="2" charset="0"/>
              </a:rPr>
              <a:t>D. Begin by </a:t>
            </a:r>
            <a:r>
              <a:rPr lang="en-US" sz="2400" dirty="0" err="1">
                <a:solidFill>
                  <a:prstClr val="black"/>
                </a:solidFill>
                <a:latin typeface="Nunito Sans" panose="00000500000000000000" pitchFamily="2" charset="0"/>
              </a:rPr>
              <a:t>analysing</a:t>
            </a:r>
            <a:r>
              <a:rPr lang="en-US" sz="2400" dirty="0">
                <a:solidFill>
                  <a:prstClr val="black"/>
                </a:solidFill>
                <a:latin typeface="Nunito Sans" panose="00000500000000000000" pitchFamily="2" charset="0"/>
              </a:rPr>
              <a:t> your strong as well as weak areas in all the subjects. </a:t>
            </a:r>
          </a:p>
          <a:p>
            <a:pPr lvl="0">
              <a:defRPr/>
            </a:pPr>
            <a:r>
              <a:rPr lang="en-US" sz="2400" dirty="0">
                <a:solidFill>
                  <a:prstClr val="black"/>
                </a:solidFill>
                <a:latin typeface="Nunito Sans" panose="00000500000000000000" pitchFamily="2" charset="0"/>
              </a:rPr>
              <a:t>E. Practice on old exams papers too, as this helps you to know the pattern of questioning.</a:t>
            </a:r>
          </a:p>
          <a:p>
            <a:pPr lvl="0">
              <a:defRPr/>
            </a:pPr>
            <a:r>
              <a:rPr lang="en-US" sz="2400" dirty="0">
                <a:solidFill>
                  <a:prstClr val="black"/>
                </a:solidFill>
                <a:latin typeface="Nunito Sans" panose="00000500000000000000" pitchFamily="2" charset="0"/>
              </a:rPr>
              <a:t>F. In the end, it is helpful if you revise key points in each lesson a day before the exam.</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8936563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CDBE   </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DBCE</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CDEB</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DCBE</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3582AD14-39DD-406F-80AD-773CA3B8015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0800" y="5306853"/>
            <a:ext cx="685800" cy="685800"/>
          </a:xfrm>
          <a:prstGeom prst="rect">
            <a:avLst/>
          </a:prstGeom>
        </p:spPr>
      </p:pic>
    </p:spTree>
    <p:extLst>
      <p:ext uri="{BB962C8B-B14F-4D97-AF65-F5344CB8AC3E}">
        <p14:creationId xmlns:p14="http://schemas.microsoft.com/office/powerpoint/2010/main" val="276271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020901"/>
            <a:ext cx="10907041" cy="3170099"/>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Order the sentences to form a coherent paragraph.</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A. He felt justified in bypassing Congress altogether on a variety of moves.</a:t>
            </a:r>
          </a:p>
          <a:p>
            <a:pPr lvl="0">
              <a:defRPr/>
            </a:pPr>
            <a:r>
              <a:rPr lang="en-US" sz="2500" dirty="0">
                <a:solidFill>
                  <a:prstClr val="black"/>
                </a:solidFill>
                <a:latin typeface="Nunito Sans" panose="00000500000000000000" pitchFamily="2" charset="0"/>
              </a:rPr>
              <a:t>B. At times, he was fighting the entire Congress.</a:t>
            </a:r>
          </a:p>
          <a:p>
            <a:pPr lvl="0">
              <a:defRPr/>
            </a:pPr>
            <a:r>
              <a:rPr lang="en-US" sz="2500" dirty="0">
                <a:solidFill>
                  <a:prstClr val="black"/>
                </a:solidFill>
                <a:latin typeface="Nunito Sans" panose="00000500000000000000" pitchFamily="2" charset="0"/>
              </a:rPr>
              <a:t>C. Bush felt he had a mission to restore power to the Presidency.</a:t>
            </a:r>
          </a:p>
          <a:p>
            <a:pPr lvl="0">
              <a:defRPr/>
            </a:pPr>
            <a:r>
              <a:rPr lang="en-US" sz="2500" dirty="0">
                <a:solidFill>
                  <a:prstClr val="black"/>
                </a:solidFill>
                <a:latin typeface="Nunito Sans" panose="00000500000000000000" pitchFamily="2" charset="0"/>
              </a:rPr>
              <a:t>D. Bush was not fighting just the Democrats.</a:t>
            </a:r>
          </a:p>
          <a:p>
            <a:pPr lvl="0">
              <a:defRPr/>
            </a:pPr>
            <a:r>
              <a:rPr lang="en-US" sz="2500" dirty="0">
                <a:solidFill>
                  <a:prstClr val="black"/>
                </a:solidFill>
                <a:latin typeface="Nunito Sans" panose="00000500000000000000" pitchFamily="2" charset="0"/>
              </a:rPr>
              <a:t>E. Representative democracy is a messy business, and a CEO of the White House does not like a legislature of second guessers and time wasters.</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41910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7657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53405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9047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41910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CAEDB</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7657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DBAEC</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53405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CEADB</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9047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ECDBA   </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D2CBE483-B638-4011-966F-DF107DEEE7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3200" y="5840253"/>
            <a:ext cx="685800" cy="685800"/>
          </a:xfrm>
          <a:prstGeom prst="rect">
            <a:avLst/>
          </a:prstGeom>
        </p:spPr>
      </p:pic>
    </p:spTree>
    <p:extLst>
      <p:ext uri="{BB962C8B-B14F-4D97-AF65-F5344CB8AC3E}">
        <p14:creationId xmlns:p14="http://schemas.microsoft.com/office/powerpoint/2010/main" val="4034415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020901"/>
            <a:ext cx="10907041" cy="4708981"/>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Order the sentences to form a coherent paragraph.</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A. This is because your witness will be called upon to testify in court if the will is ever challenged.</a:t>
            </a:r>
          </a:p>
          <a:p>
            <a:pPr lvl="0">
              <a:defRPr/>
            </a:pPr>
            <a:r>
              <a:rPr lang="en-US" sz="2500" dirty="0">
                <a:solidFill>
                  <a:prstClr val="black"/>
                </a:solidFill>
                <a:latin typeface="Nunito Sans" panose="00000500000000000000" pitchFamily="2" charset="0"/>
              </a:rPr>
              <a:t>B. Lawyers advise people to use witnesses who are younger than they and are likely to outlive them.</a:t>
            </a:r>
          </a:p>
          <a:p>
            <a:pPr lvl="0">
              <a:defRPr/>
            </a:pPr>
            <a:r>
              <a:rPr lang="en-US" sz="2500" dirty="0">
                <a:solidFill>
                  <a:prstClr val="black"/>
                </a:solidFill>
                <a:latin typeface="Nunito Sans" panose="00000500000000000000" pitchFamily="2" charset="0"/>
              </a:rPr>
              <a:t>C. You can make a will as simple as you want. You will need to sign the document in the presence of two witnesses, who will then have to put the signature on it.</a:t>
            </a:r>
          </a:p>
          <a:p>
            <a:pPr lvl="0">
              <a:defRPr/>
            </a:pPr>
            <a:r>
              <a:rPr lang="en-US" sz="2500" dirty="0">
                <a:solidFill>
                  <a:prstClr val="black"/>
                </a:solidFill>
                <a:latin typeface="Nunito Sans" panose="00000500000000000000" pitchFamily="2" charset="0"/>
              </a:rPr>
              <a:t>D. It helps if a doctor is a witness or the document is signed in his presence.</a:t>
            </a:r>
          </a:p>
          <a:p>
            <a:pPr lvl="0">
              <a:defRPr/>
            </a:pPr>
            <a:r>
              <a:rPr lang="en-US" sz="2500" dirty="0">
                <a:solidFill>
                  <a:prstClr val="black"/>
                </a:solidFill>
                <a:latin typeface="Nunito Sans" panose="00000500000000000000" pitchFamily="2" charset="0"/>
              </a:rPr>
              <a:t>E. This is because he could be called upon to testify to the stability of your mental condition when you drew up the will.</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3632840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The expression "opens doors" means _______</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to influence important people   </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to be polite and helpful</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to recommend somebody for a job</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to provide new opportunities</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87CE830D-51D0-4246-AD1E-A57BC9280E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819456" y="5339091"/>
            <a:ext cx="685800" cy="685800"/>
          </a:xfrm>
          <a:prstGeom prst="rect">
            <a:avLst/>
          </a:prstGeom>
        </p:spPr>
      </p:pic>
    </p:spTree>
    <p:extLst>
      <p:ext uri="{BB962C8B-B14F-4D97-AF65-F5344CB8AC3E}">
        <p14:creationId xmlns:p14="http://schemas.microsoft.com/office/powerpoint/2010/main" val="59924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E5DD2504-B1FF-4F55-B4FA-4AEA19FF2DD8}"/>
              </a:ext>
            </a:extLst>
          </p:cNvPr>
          <p:cNvSpPr/>
          <p:nvPr/>
        </p:nvSpPr>
        <p:spPr>
          <a:xfrm>
            <a:off x="657998" y="34290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0037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5785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1427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4290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ABCDE</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0037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CBADE</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5785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DCBAE</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1427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CDBAE   </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D2CBE483-B638-4011-966F-DF107DEEE7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400" y="3939284"/>
            <a:ext cx="685800" cy="685800"/>
          </a:xfrm>
          <a:prstGeom prst="rect">
            <a:avLst/>
          </a:prstGeom>
        </p:spPr>
      </p:pic>
    </p:spTree>
    <p:extLst>
      <p:ext uri="{BB962C8B-B14F-4D97-AF65-F5344CB8AC3E}">
        <p14:creationId xmlns:p14="http://schemas.microsoft.com/office/powerpoint/2010/main" val="119933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020901"/>
            <a:ext cx="10907041" cy="5093702"/>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Order the sentences to form a coherent paragraph.</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A. In other words, the more you are identified with your mind, the more you suffer.</a:t>
            </a:r>
          </a:p>
          <a:p>
            <a:pPr lvl="0">
              <a:defRPr/>
            </a:pPr>
            <a:r>
              <a:rPr lang="en-US" sz="2500" dirty="0">
                <a:solidFill>
                  <a:prstClr val="black"/>
                </a:solidFill>
                <a:latin typeface="Nunito Sans" panose="00000500000000000000" pitchFamily="2" charset="0"/>
              </a:rPr>
              <a:t>B. The intensity of the pain depends on the degree of resistance to the present moment, and this, in turn, depends on how strongly you are identified with your mind.</a:t>
            </a:r>
          </a:p>
          <a:p>
            <a:pPr lvl="0">
              <a:defRPr/>
            </a:pPr>
            <a:r>
              <a:rPr lang="en-US" sz="2500" dirty="0">
                <a:solidFill>
                  <a:prstClr val="black"/>
                </a:solidFill>
                <a:latin typeface="Nunito Sans" panose="00000500000000000000" pitchFamily="2" charset="0"/>
              </a:rPr>
              <a:t>C. The mind always seeks to deny the Now and to escape from it.</a:t>
            </a:r>
          </a:p>
          <a:p>
            <a:pPr lvl="0">
              <a:defRPr/>
            </a:pPr>
            <a:r>
              <a:rPr lang="en-US" sz="2500" dirty="0">
                <a:solidFill>
                  <a:prstClr val="black"/>
                </a:solidFill>
                <a:latin typeface="Nunito Sans" panose="00000500000000000000" pitchFamily="2" charset="0"/>
              </a:rPr>
              <a:t>D. Or you may put it like this: the more you are able to </a:t>
            </a:r>
            <a:r>
              <a:rPr lang="en-US" sz="2500" dirty="0" err="1">
                <a:solidFill>
                  <a:prstClr val="black"/>
                </a:solidFill>
                <a:latin typeface="Nunito Sans" panose="00000500000000000000" pitchFamily="2" charset="0"/>
              </a:rPr>
              <a:t>honour</a:t>
            </a:r>
            <a:r>
              <a:rPr lang="en-US" sz="2500" dirty="0">
                <a:solidFill>
                  <a:prstClr val="black"/>
                </a:solidFill>
                <a:latin typeface="Nunito Sans" panose="00000500000000000000" pitchFamily="2" charset="0"/>
              </a:rPr>
              <a:t> and accept the Now, the more you are free of pain, of suffering – and free of the egoistic mind.</a:t>
            </a:r>
          </a:p>
          <a:p>
            <a:pPr lvl="0">
              <a:defRPr/>
            </a:pPr>
            <a:r>
              <a:rPr lang="en-US" sz="2500" dirty="0">
                <a:solidFill>
                  <a:prstClr val="black"/>
                </a:solidFill>
                <a:latin typeface="Nunito Sans" panose="00000500000000000000" pitchFamily="2" charset="0"/>
              </a:rPr>
              <a:t>E. The pain that you create now is always some form of nonacceptance,</a:t>
            </a:r>
          </a:p>
          <a:p>
            <a:pPr lvl="0">
              <a:defRPr/>
            </a:pPr>
            <a:r>
              <a:rPr lang="en-US" sz="2500" dirty="0">
                <a:solidFill>
                  <a:prstClr val="black"/>
                </a:solidFill>
                <a:latin typeface="Nunito Sans" panose="00000500000000000000" pitchFamily="2" charset="0"/>
              </a:rPr>
              <a:t>some form of unconscious resistance to what is.</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2647264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E5DD2504-B1FF-4F55-B4FA-4AEA19FF2DD8}"/>
              </a:ext>
            </a:extLst>
          </p:cNvPr>
          <p:cNvSpPr/>
          <p:nvPr/>
        </p:nvSpPr>
        <p:spPr>
          <a:xfrm>
            <a:off x="657998" y="35052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0799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6547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2189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5052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CBEAD</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0799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EBCAD</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6547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CDBAE</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2189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ECBAD</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D2CBE483-B638-4011-966F-DF107DEEE7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3200" y="4065729"/>
            <a:ext cx="685800" cy="685800"/>
          </a:xfrm>
          <a:prstGeom prst="rect">
            <a:avLst/>
          </a:prstGeom>
        </p:spPr>
      </p:pic>
    </p:spTree>
    <p:extLst>
      <p:ext uri="{BB962C8B-B14F-4D97-AF65-F5344CB8AC3E}">
        <p14:creationId xmlns:p14="http://schemas.microsoft.com/office/powerpoint/2010/main" val="3604752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Vocabulary</a:t>
            </a:r>
            <a:endParaRPr kumimoji="0"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 name="Picture 1">
            <a:extLst>
              <a:ext uri="{FF2B5EF4-FFF2-40B4-BE49-F238E27FC236}">
                <a16:creationId xmlns="" xmlns:a16="http://schemas.microsoft.com/office/drawing/2014/main" id="{54A7BB4C-A1CD-49A5-86A7-763FC414A1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44291995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Find out the correct option from the alternatives provided for each question given below:</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On public occasions, she was very </a:t>
            </a:r>
            <a:r>
              <a:rPr lang="en-US" sz="2500" b="1" u="sng" dirty="0">
                <a:solidFill>
                  <a:prstClr val="black"/>
                </a:solidFill>
                <a:latin typeface="Nunito Sans" panose="00000500000000000000" pitchFamily="2" charset="0"/>
              </a:rPr>
              <a:t>punctilious</a:t>
            </a:r>
            <a:r>
              <a:rPr lang="en-US" sz="2500" dirty="0">
                <a:solidFill>
                  <a:prstClr val="black"/>
                </a:solidFill>
                <a:latin typeface="Nunito Sans" panose="00000500000000000000" pitchFamily="2" charset="0"/>
              </a:rPr>
              <a:t> about forms and manners.</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Serious</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Careful</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Artificial</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Casual  </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8D9BF2BA-B8B0-497E-8CC8-7CD49436C4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3200" y="4184356"/>
            <a:ext cx="685800" cy="685800"/>
          </a:xfrm>
          <a:prstGeom prst="rect">
            <a:avLst/>
          </a:prstGeom>
        </p:spPr>
      </p:pic>
    </p:spTree>
    <p:extLst>
      <p:ext uri="{BB962C8B-B14F-4D97-AF65-F5344CB8AC3E}">
        <p14:creationId xmlns:p14="http://schemas.microsoft.com/office/powerpoint/2010/main" val="2373909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Find out the correct option from the alternatives provided for each question given below:</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To send an unwanted person out of the country.</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pt-BR" sz="2500" dirty="0">
                <a:solidFill>
                  <a:prstClr val="black"/>
                </a:solidFill>
                <a:latin typeface="Nunito Sans" panose="00000500000000000000" pitchFamily="2" charset="0"/>
              </a:rPr>
              <a:t>exclude</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pt-BR" sz="2500" dirty="0">
                <a:solidFill>
                  <a:prstClr val="black"/>
                </a:solidFill>
                <a:latin typeface="Nunito Sans" panose="00000500000000000000" pitchFamily="2" charset="0"/>
              </a:rPr>
              <a:t>ostracize</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pt-BR" sz="2500" dirty="0">
                <a:solidFill>
                  <a:prstClr val="black"/>
                </a:solidFill>
                <a:latin typeface="Nunito Sans" panose="00000500000000000000" pitchFamily="2" charset="0"/>
              </a:rPr>
              <a:t>deport</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pt-BR" sz="2500" dirty="0">
                <a:solidFill>
                  <a:prstClr val="black"/>
                </a:solidFill>
                <a:latin typeface="Nunito Sans" panose="00000500000000000000" pitchFamily="2" charset="0"/>
              </a:rPr>
              <a:t>expatriate</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BDD2F191-2B3E-4AF4-998F-AE902DA21A4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67000" y="4774882"/>
            <a:ext cx="685800" cy="685800"/>
          </a:xfrm>
          <a:prstGeom prst="rect">
            <a:avLst/>
          </a:prstGeom>
        </p:spPr>
      </p:pic>
    </p:spTree>
    <p:extLst>
      <p:ext uri="{BB962C8B-B14F-4D97-AF65-F5344CB8AC3E}">
        <p14:creationId xmlns:p14="http://schemas.microsoft.com/office/powerpoint/2010/main" val="2572461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Choose a suitable antonym for the given word. </a:t>
            </a:r>
          </a:p>
          <a:p>
            <a:pPr lvl="0">
              <a:defRPr/>
            </a:pPr>
            <a:r>
              <a:rPr lang="en-US" sz="2500" dirty="0">
                <a:solidFill>
                  <a:prstClr val="black"/>
                </a:solidFill>
                <a:latin typeface="Nunito Sans" panose="00000500000000000000" pitchFamily="2" charset="0"/>
              </a:rPr>
              <a:t>AWARE</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Oblivious</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Careless</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Doubtful</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Unsure</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8033FCF0-1BC3-4433-8C00-F9B16D9AC8F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600" y="3679313"/>
            <a:ext cx="685800" cy="685800"/>
          </a:xfrm>
          <a:prstGeom prst="rect">
            <a:avLst/>
          </a:prstGeom>
        </p:spPr>
      </p:pic>
    </p:spTree>
    <p:extLst>
      <p:ext uri="{BB962C8B-B14F-4D97-AF65-F5344CB8AC3E}">
        <p14:creationId xmlns:p14="http://schemas.microsoft.com/office/powerpoint/2010/main" val="309365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861774"/>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Choose a suitable antonym for the given word. </a:t>
            </a:r>
          </a:p>
          <a:p>
            <a:pPr lvl="0">
              <a:defRPr/>
            </a:pPr>
            <a:r>
              <a:rPr lang="en-US" sz="2500" dirty="0">
                <a:solidFill>
                  <a:prstClr val="black"/>
                </a:solidFill>
                <a:latin typeface="Nunito Sans" panose="00000500000000000000" pitchFamily="2" charset="0"/>
              </a:rPr>
              <a:t>HAPLESS</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Fortunate</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Unhappy</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Abandoned</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Cheerful</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A5E17A57-4CAF-4E99-8D2B-9EC5D39192F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71800" y="3640889"/>
            <a:ext cx="685800" cy="685800"/>
          </a:xfrm>
          <a:prstGeom prst="rect">
            <a:avLst/>
          </a:prstGeom>
        </p:spPr>
      </p:pic>
    </p:spTree>
    <p:extLst>
      <p:ext uri="{BB962C8B-B14F-4D97-AF65-F5344CB8AC3E}">
        <p14:creationId xmlns:p14="http://schemas.microsoft.com/office/powerpoint/2010/main" val="3715458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Choose the word which best expresses the meaning of the underlined word in the given sentence.</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The wild life photography competition is strictly for </a:t>
            </a:r>
            <a:r>
              <a:rPr lang="en-US" sz="2500" u="sng" dirty="0">
                <a:solidFill>
                  <a:prstClr val="black"/>
                </a:solidFill>
                <a:latin typeface="Nunito Sans" panose="00000500000000000000" pitchFamily="2" charset="0"/>
              </a:rPr>
              <a:t>amateurs</a:t>
            </a:r>
            <a:r>
              <a:rPr lang="en-US" sz="2500" dirty="0">
                <a:solidFill>
                  <a:prstClr val="black"/>
                </a:solidFill>
                <a:latin typeface="Nunito Sans" panose="00000500000000000000" pitchFamily="2" charset="0"/>
              </a:rPr>
              <a:t>.</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Non-professionals</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Juniors   </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Foreigners</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Professionals</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20201A39-7CC0-410B-9AB2-84882C3250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14800" y="3728892"/>
            <a:ext cx="685800" cy="685800"/>
          </a:xfrm>
          <a:prstGeom prst="rect">
            <a:avLst/>
          </a:prstGeom>
        </p:spPr>
      </p:pic>
    </p:spTree>
    <p:extLst>
      <p:ext uri="{BB962C8B-B14F-4D97-AF65-F5344CB8AC3E}">
        <p14:creationId xmlns:p14="http://schemas.microsoft.com/office/powerpoint/2010/main" val="249260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Choose the best ANTONYM of the given word.</a:t>
            </a:r>
          </a:p>
          <a:p>
            <a:pPr lvl="0">
              <a:defRPr/>
            </a:pP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a:p>
            <a:pPr lvl="0">
              <a:defRPr/>
            </a:pPr>
            <a:r>
              <a:rPr lang="en-US" sz="2500" dirty="0">
                <a:solidFill>
                  <a:prstClr val="black"/>
                </a:solidFill>
                <a:latin typeface="Nunito Sans" panose="00000500000000000000" pitchFamily="2" charset="0"/>
              </a:rPr>
              <a:t>Expand</a:t>
            </a:r>
          </a:p>
          <a:p>
            <a:pPr lvl="0">
              <a:defRPr/>
            </a:pP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Converge</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Condense</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Inflate</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Concise</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033C0B1C-8DB5-485E-9B69-9913C38F9AC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600" y="4242911"/>
            <a:ext cx="685800" cy="685800"/>
          </a:xfrm>
          <a:prstGeom prst="rect">
            <a:avLst/>
          </a:prstGeom>
        </p:spPr>
      </p:pic>
    </p:spTree>
    <p:extLst>
      <p:ext uri="{BB962C8B-B14F-4D97-AF65-F5344CB8AC3E}">
        <p14:creationId xmlns:p14="http://schemas.microsoft.com/office/powerpoint/2010/main" val="157449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324261"/>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Read the passage and answer the questions that follow.</a:t>
            </a:r>
          </a:p>
          <a:p>
            <a:pPr lvl="0">
              <a:defRPr/>
            </a:pP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a:p>
            <a:pPr lvl="0">
              <a:defRPr/>
            </a:pPr>
            <a:r>
              <a:rPr lang="en-US" sz="2500" dirty="0">
                <a:solidFill>
                  <a:prstClr val="black"/>
                </a:solidFill>
                <a:latin typeface="Nunito Sans" panose="00000500000000000000" pitchFamily="2" charset="0"/>
              </a:rPr>
              <a:t>Many of us regularly use our knowledge and experience to help and guide others. But this type of help and guidance isn't just useful for our friends and family. By mentoring in the workplace, you can help people increase their effectiveness, advance their careers and create a more productive </a:t>
            </a:r>
            <a:r>
              <a:rPr lang="en-US" sz="2500" dirty="0" err="1">
                <a:solidFill>
                  <a:prstClr val="black"/>
                </a:solidFill>
                <a:latin typeface="Nunito Sans" panose="00000500000000000000" pitchFamily="2" charset="0"/>
              </a:rPr>
              <a:t>organisation</a:t>
            </a:r>
            <a:r>
              <a:rPr lang="en-US" sz="2500" dirty="0">
                <a:solidFill>
                  <a:prstClr val="black"/>
                </a:solidFill>
                <a:latin typeface="Nunito Sans" panose="00000500000000000000" pitchFamily="2" charset="0"/>
              </a:rPr>
              <a:t>. Being a mentor can also be very rewarding. </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Mentoring is a relationship between two people - the "mentor" and the “mentee". As a mentor, you pass on valuable skills, knowledge and insights to your mentee to help them develop their career.</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Passage</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13567428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246495"/>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Which of the options states the meaning of the underlined words?</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These practices are </a:t>
            </a:r>
            <a:r>
              <a:rPr lang="en-US" sz="2500" u="sng" dirty="0">
                <a:solidFill>
                  <a:prstClr val="black"/>
                </a:solidFill>
                <a:latin typeface="Nunito Sans" panose="00000500000000000000" pitchFamily="2" charset="0"/>
              </a:rPr>
              <a:t>now no longer in use</a:t>
            </a:r>
            <a:r>
              <a:rPr lang="en-US" sz="2500" dirty="0">
                <a:solidFill>
                  <a:prstClr val="black"/>
                </a:solidFill>
                <a:latin typeface="Nunito Sans" panose="00000500000000000000" pitchFamily="2" charset="0"/>
              </a:rPr>
              <a:t>.</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Modern</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Useless</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Old</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Obsolete</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4F093A94-2505-44B4-99CA-4E9971D78B3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19400" y="5381880"/>
            <a:ext cx="685800" cy="685800"/>
          </a:xfrm>
          <a:prstGeom prst="rect">
            <a:avLst/>
          </a:prstGeom>
        </p:spPr>
      </p:pic>
    </p:spTree>
    <p:extLst>
      <p:ext uri="{BB962C8B-B14F-4D97-AF65-F5344CB8AC3E}">
        <p14:creationId xmlns:p14="http://schemas.microsoft.com/office/powerpoint/2010/main" val="1502654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2400657"/>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Choose the word that best expresses the meaning of the underlined word in the given sentence.</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The Minister </a:t>
            </a:r>
            <a:r>
              <a:rPr lang="en-US" sz="2500" u="sng" dirty="0">
                <a:solidFill>
                  <a:prstClr val="black"/>
                </a:solidFill>
                <a:latin typeface="Nunito Sans" panose="00000500000000000000" pitchFamily="2" charset="0"/>
              </a:rPr>
              <a:t>mooted</a:t>
            </a:r>
            <a:r>
              <a:rPr lang="en-US" sz="2500" dirty="0">
                <a:solidFill>
                  <a:prstClr val="black"/>
                </a:solidFill>
                <a:latin typeface="Nunito Sans" panose="00000500000000000000" pitchFamily="2" charset="0"/>
              </a:rPr>
              <a:t> the idea of modern farming methods to the Village Panchayat.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Moved</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Proposed</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Showed</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Shared</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C4A006BE-4D01-4C87-A460-79F7D5F29BB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5600" y="4242911"/>
            <a:ext cx="685800" cy="685800"/>
          </a:xfrm>
          <a:prstGeom prst="rect">
            <a:avLst/>
          </a:prstGeom>
        </p:spPr>
      </p:pic>
    </p:spTree>
    <p:extLst>
      <p:ext uri="{BB962C8B-B14F-4D97-AF65-F5344CB8AC3E}">
        <p14:creationId xmlns:p14="http://schemas.microsoft.com/office/powerpoint/2010/main" val="254189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Out of the four alternatives, choose the one which best expresses the meaning of the given word.</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Divergent</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Severance</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Rendezvous</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Annul</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Disparate   </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0599108D-A29E-470E-A45E-04B6E5FA0C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5339091"/>
            <a:ext cx="685800" cy="685800"/>
          </a:xfrm>
          <a:prstGeom prst="rect">
            <a:avLst/>
          </a:prstGeom>
        </p:spPr>
      </p:pic>
    </p:spTree>
    <p:extLst>
      <p:ext uri="{BB962C8B-B14F-4D97-AF65-F5344CB8AC3E}">
        <p14:creationId xmlns:p14="http://schemas.microsoft.com/office/powerpoint/2010/main" val="2656388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Out of the four alternatives, choose the one which best expresses the meaning of the given word.</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Bereft</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Destitute</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Provide</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Supply</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Donate   </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0599108D-A29E-470E-A45E-04B6E5FA0CB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3630638"/>
            <a:ext cx="685800" cy="685800"/>
          </a:xfrm>
          <a:prstGeom prst="rect">
            <a:avLst/>
          </a:prstGeom>
        </p:spPr>
      </p:pic>
    </p:spTree>
    <p:extLst>
      <p:ext uri="{BB962C8B-B14F-4D97-AF65-F5344CB8AC3E}">
        <p14:creationId xmlns:p14="http://schemas.microsoft.com/office/powerpoint/2010/main" val="318417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a:extLst>
              <a:ext uri="{FF2B5EF4-FFF2-40B4-BE49-F238E27FC236}">
                <a16:creationId xmlns="" xmlns:a16="http://schemas.microsoft.com/office/drawing/2014/main" id="{456C9966-3D51-4F1F-BF70-A36692846596}"/>
              </a:ext>
            </a:extLst>
          </p:cNvPr>
          <p:cNvSpPr txBox="1"/>
          <p:nvPr/>
        </p:nvSpPr>
        <p:spPr>
          <a:xfrm>
            <a:off x="0" y="3055701"/>
            <a:ext cx="12192000" cy="88509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spAutoFit/>
          </a:bodyPr>
          <a:lstStyle>
            <a:lvl1pPr>
              <a:defRPr sz="9600">
                <a:solidFill>
                  <a:srgbClr val="000000"/>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rPr>
              <a:t>Phrasal verbs and Idioms</a:t>
            </a:r>
            <a:endParaRPr kumimoji="0" sz="5400" b="1" i="0" u="none" strike="noStrike" kern="1200" cap="none" spc="0" normalizeH="0" baseline="0" noProof="0" dirty="0">
              <a:ln>
                <a:noFill/>
              </a:ln>
              <a:solidFill>
                <a:prstClr val="white"/>
              </a:solidFill>
              <a:effectLst/>
              <a:uLnTx/>
              <a:uFillTx/>
              <a:latin typeface="Nunito Sans" panose="00000500000000000000" pitchFamily="2" charset="0"/>
              <a:ea typeface="+mn-ea"/>
              <a:cs typeface="+mn-cs"/>
            </a:endParaRPr>
          </a:p>
        </p:txBody>
      </p:sp>
      <p:pic>
        <p:nvPicPr>
          <p:cNvPr id="2" name="Picture 1">
            <a:extLst>
              <a:ext uri="{FF2B5EF4-FFF2-40B4-BE49-F238E27FC236}">
                <a16:creationId xmlns="" xmlns:a16="http://schemas.microsoft.com/office/drawing/2014/main" id="{2F29ACD3-7131-4B88-ABDC-77DDEA5BB06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58297445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Find out the correct option from the alternatives provided for each question given below:</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A</a:t>
            </a:r>
            <a:r>
              <a:rPr lang="en-US" sz="2500" b="1" dirty="0">
                <a:solidFill>
                  <a:prstClr val="black"/>
                </a:solidFill>
                <a:latin typeface="Nunito Sans" panose="00000500000000000000" pitchFamily="2" charset="0"/>
              </a:rPr>
              <a:t> wet blanket</a:t>
            </a:r>
            <a:r>
              <a:rPr lang="en-US" sz="2500" dirty="0">
                <a:solidFill>
                  <a:prstClr val="black"/>
                </a:solidFill>
                <a:latin typeface="Nunito Sans" panose="00000500000000000000" pitchFamily="2" charset="0"/>
              </a:rPr>
              <a:t> means,</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a person who is always drunk</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A person who discourages enjoyment or enthusiasm</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to wear black and white clothes</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a person who ends enjoyable activity</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FB138063-56CB-413F-92B2-1B29F0E3E2C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182700" y="4184382"/>
            <a:ext cx="685800" cy="685800"/>
          </a:xfrm>
          <a:prstGeom prst="rect">
            <a:avLst/>
          </a:prstGeom>
        </p:spPr>
      </p:pic>
    </p:spTree>
    <p:extLst>
      <p:ext uri="{BB962C8B-B14F-4D97-AF65-F5344CB8AC3E}">
        <p14:creationId xmlns:p14="http://schemas.microsoft.com/office/powerpoint/2010/main" val="141788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Find out the correct option from the alternatives provided for each question given below:</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a:t>
            </a:r>
            <a:r>
              <a:rPr lang="en-US" sz="2500" b="1" dirty="0">
                <a:solidFill>
                  <a:prstClr val="black"/>
                </a:solidFill>
                <a:latin typeface="Nunito Sans" panose="00000500000000000000" pitchFamily="2" charset="0"/>
              </a:rPr>
              <a:t>To put one's foot down</a:t>
            </a:r>
            <a:r>
              <a:rPr lang="en-US" sz="2500" dirty="0">
                <a:solidFill>
                  <a:prstClr val="black"/>
                </a:solidFill>
                <a:latin typeface="Nunito Sans" panose="00000500000000000000" pitchFamily="2" charset="0"/>
              </a:rPr>
              <a:t>' means</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concede   </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not to yield</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resign</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withdraw</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63D99107-1534-4E0E-A57F-CBA5050BAD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2800" y="4200122"/>
            <a:ext cx="685800" cy="685800"/>
          </a:xfrm>
          <a:prstGeom prst="rect">
            <a:avLst/>
          </a:prstGeom>
        </p:spPr>
      </p:pic>
    </p:spTree>
    <p:extLst>
      <p:ext uri="{BB962C8B-B14F-4D97-AF65-F5344CB8AC3E}">
        <p14:creationId xmlns:p14="http://schemas.microsoft.com/office/powerpoint/2010/main" val="175678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163121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Choose the best phrase that fits in the sentence.</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When I was looking for my passport, I _______ the photograph of my grandfather.</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came across</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   </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came around</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came out with</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came to</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extLst>
      <p:ext uri="{BB962C8B-B14F-4D97-AF65-F5344CB8AC3E}">
        <p14:creationId xmlns:p14="http://schemas.microsoft.com/office/powerpoint/2010/main" val="242673124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1239785" cy="163121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In the following question, an idiomatic expression is highlighted. Select the alternative which best describes its use in the sentence.</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I couldn’t keep track of everything he was saying. He talks at</a:t>
            </a:r>
            <a:r>
              <a:rPr lang="en-US" sz="2500" b="1" dirty="0">
                <a:solidFill>
                  <a:prstClr val="black"/>
                </a:solidFill>
                <a:latin typeface="Nunito Sans" panose="00000500000000000000" pitchFamily="2" charset="0"/>
              </a:rPr>
              <a:t> a mile a minute</a:t>
            </a:r>
            <a:r>
              <a:rPr lang="en-US" sz="2500" dirty="0">
                <a:solidFill>
                  <a:prstClr val="black"/>
                </a:solidFill>
                <a:latin typeface="Nunito Sans" panose="00000500000000000000" pitchFamily="2" charset="0"/>
              </a:rPr>
              <a:t>!</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In a complicated way</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All unrealistic things</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Too fast</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Boasts too much</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60C819DF-BBAC-44F5-BBDA-B1A89B8760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4779349"/>
            <a:ext cx="685800" cy="685800"/>
          </a:xfrm>
          <a:prstGeom prst="rect">
            <a:avLst/>
          </a:prstGeom>
        </p:spPr>
      </p:pic>
    </p:spTree>
    <p:extLst>
      <p:ext uri="{BB962C8B-B14F-4D97-AF65-F5344CB8AC3E}">
        <p14:creationId xmlns:p14="http://schemas.microsoft.com/office/powerpoint/2010/main" val="230490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1239785" cy="201593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In the following question, an idiomatic expression is highlighted. Select the alternative which best describes its use in the sentence.</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Our accountant has been fired as there was some </a:t>
            </a:r>
            <a:r>
              <a:rPr lang="en-US" sz="2500" b="1" dirty="0">
                <a:solidFill>
                  <a:prstClr val="black"/>
                </a:solidFill>
                <a:latin typeface="Nunito Sans" panose="00000500000000000000" pitchFamily="2" charset="0"/>
              </a:rPr>
              <a:t>monkey business</a:t>
            </a:r>
            <a:r>
              <a:rPr lang="en-US" sz="2500" dirty="0">
                <a:solidFill>
                  <a:prstClr val="black"/>
                </a:solidFill>
                <a:latin typeface="Nunito Sans" panose="00000500000000000000" pitchFamily="2" charset="0"/>
              </a:rPr>
              <a:t> with the books</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Stealing activities</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Mischievous or deceitful </a:t>
            </a:r>
            <a:r>
              <a:rPr lang="en-US" sz="2500" dirty="0" err="1">
                <a:solidFill>
                  <a:prstClr val="black"/>
                </a:solidFill>
                <a:latin typeface="Nunito Sans" panose="00000500000000000000" pitchFamily="2" charset="0"/>
              </a:rPr>
              <a:t>behaviour</a:t>
            </a:r>
            <a:endParaRPr lang="en-US" sz="2500" dirty="0">
              <a:solidFill>
                <a:prstClr val="black"/>
              </a:solidFill>
              <a:latin typeface="Nunito Sans" panose="00000500000000000000" pitchFamily="2" charset="0"/>
            </a:endParaRP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Funny activity</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Displacement</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60C819DF-BBAC-44F5-BBDA-B1A89B8760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80151" y="4194073"/>
            <a:ext cx="685800" cy="685800"/>
          </a:xfrm>
          <a:prstGeom prst="rect">
            <a:avLst/>
          </a:prstGeom>
        </p:spPr>
      </p:pic>
    </p:spTree>
    <p:extLst>
      <p:ext uri="{BB962C8B-B14F-4D97-AF65-F5344CB8AC3E}">
        <p14:creationId xmlns:p14="http://schemas.microsoft.com/office/powerpoint/2010/main" val="18493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0907041" cy="477054"/>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As a mentor you DO NOT pass on _____ to the mentee.</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knowledge   </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insights</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valuable skills</a:t>
            </a:r>
            <a:endPar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endParaRP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dirty="0">
                <a:solidFill>
                  <a:prstClr val="black"/>
                </a:solidFill>
                <a:latin typeface="Nunito Sans" panose="00000500000000000000" pitchFamily="2" charset="0"/>
              </a:rPr>
              <a:t>s</a:t>
            </a:r>
            <a:r>
              <a:rPr kumimoji="0" lang="en-US" sz="2500" b="0"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elf-awareness</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0C33377F-0821-427D-A10A-D2CBB42376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86200" y="5339091"/>
            <a:ext cx="685800" cy="685800"/>
          </a:xfrm>
          <a:prstGeom prst="rect">
            <a:avLst/>
          </a:prstGeom>
        </p:spPr>
      </p:pic>
    </p:spTree>
    <p:extLst>
      <p:ext uri="{BB962C8B-B14F-4D97-AF65-F5344CB8AC3E}">
        <p14:creationId xmlns:p14="http://schemas.microsoft.com/office/powerpoint/2010/main" val="528999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1239785" cy="201593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In the following question, an idiomatic expression is highlighted. Select the alternative which best describes its use in the sentence.</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The party </a:t>
            </a:r>
            <a:r>
              <a:rPr lang="en-US" sz="2500" b="1" dirty="0">
                <a:solidFill>
                  <a:prstClr val="black"/>
                </a:solidFill>
                <a:latin typeface="Nunito Sans" panose="00000500000000000000" pitchFamily="2" charset="0"/>
              </a:rPr>
              <a:t>got out of hand</a:t>
            </a:r>
            <a:r>
              <a:rPr lang="en-US" sz="2500" dirty="0">
                <a:solidFill>
                  <a:prstClr val="black"/>
                </a:solidFill>
                <a:latin typeface="Nunito Sans" panose="00000500000000000000" pitchFamily="2" charset="0"/>
              </a:rPr>
              <a:t> and the guests started to throw bottles at each other.</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Became a mess</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Got disturbed</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Out of control</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Was a failure</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60C819DF-BBAC-44F5-BBDA-B1A89B8760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3800" y="4774882"/>
            <a:ext cx="685800" cy="685800"/>
          </a:xfrm>
          <a:prstGeom prst="rect">
            <a:avLst/>
          </a:prstGeom>
        </p:spPr>
      </p:pic>
    </p:spTree>
    <p:extLst>
      <p:ext uri="{BB962C8B-B14F-4D97-AF65-F5344CB8AC3E}">
        <p14:creationId xmlns:p14="http://schemas.microsoft.com/office/powerpoint/2010/main" val="227418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1239785" cy="163121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In the following question, an idiomatic expression is highlighted. Select the alternative which best describes its use in the sentence.</a:t>
            </a:r>
          </a:p>
          <a:p>
            <a:pPr lvl="0">
              <a:defRPr/>
            </a:pPr>
            <a:endParaRPr lang="en-US" sz="2500" dirty="0">
              <a:solidFill>
                <a:prstClr val="black"/>
              </a:solidFill>
              <a:latin typeface="Nunito Sans" panose="00000500000000000000" pitchFamily="2" charset="0"/>
            </a:endParaRPr>
          </a:p>
          <a:p>
            <a:pPr lvl="0">
              <a:defRPr/>
            </a:pPr>
            <a:r>
              <a:rPr lang="en-US" sz="2500" b="1" dirty="0">
                <a:solidFill>
                  <a:prstClr val="black"/>
                </a:solidFill>
                <a:latin typeface="Nunito Sans" panose="00000500000000000000" pitchFamily="2" charset="0"/>
              </a:rPr>
              <a:t>Sticking to your guns</a:t>
            </a:r>
            <a:r>
              <a:rPr lang="en-US" sz="2500" dirty="0">
                <a:solidFill>
                  <a:prstClr val="black"/>
                </a:solidFill>
                <a:latin typeface="Nunito Sans" panose="00000500000000000000" pitchFamily="2" charset="0"/>
              </a:rPr>
              <a:t> at this point is a bad decision.</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Desiring to fight</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Wanting to give up</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Refusing to change one's mind</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Not convincing others</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60C819DF-BBAC-44F5-BBDA-B1A89B8760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62356" y="4774882"/>
            <a:ext cx="685800" cy="685800"/>
          </a:xfrm>
          <a:prstGeom prst="rect">
            <a:avLst/>
          </a:prstGeom>
        </p:spPr>
      </p:pic>
    </p:spTree>
    <p:extLst>
      <p:ext uri="{BB962C8B-B14F-4D97-AF65-F5344CB8AC3E}">
        <p14:creationId xmlns:p14="http://schemas.microsoft.com/office/powerpoint/2010/main" val="1601183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1239785" cy="163121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In the following question, out of the four alternatives, choose the alternative which best expresses the meaning of the idiom/phrase.</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To have an axe to grind</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657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4232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807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5371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657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To fail to arouse interest</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4232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To have a selfish reason for doing something</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807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To have no result</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5371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To work for both sides</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60C819DF-BBAC-44F5-BBDA-B1A89B8760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53400" y="4197494"/>
            <a:ext cx="685800" cy="685800"/>
          </a:xfrm>
          <a:prstGeom prst="rect">
            <a:avLst/>
          </a:prstGeom>
        </p:spPr>
      </p:pic>
    </p:spTree>
    <p:extLst>
      <p:ext uri="{BB962C8B-B14F-4D97-AF65-F5344CB8AC3E}">
        <p14:creationId xmlns:p14="http://schemas.microsoft.com/office/powerpoint/2010/main" val="335612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1239785" cy="163121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Choose the best phrase that fits in the sentence.</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I have to ____ my notes once again to make sure I have learned all important details before the exam.</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76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851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426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90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76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stand for</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851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put up with</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426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take after</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90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pull down</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60C819DF-BBAC-44F5-BBDA-B1A89B8760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43200" y="5535922"/>
            <a:ext cx="685800" cy="685800"/>
          </a:xfrm>
          <a:prstGeom prst="rect">
            <a:avLst/>
          </a:prstGeom>
        </p:spPr>
      </p:pic>
      <p:sp>
        <p:nvSpPr>
          <p:cNvPr id="15" name="Rectangle 14">
            <a:extLst>
              <a:ext uri="{FF2B5EF4-FFF2-40B4-BE49-F238E27FC236}">
                <a16:creationId xmlns="" xmlns:a16="http://schemas.microsoft.com/office/drawing/2014/main" id="{FAA55510-3B1D-4503-93C2-1DC86F0AFB71}"/>
              </a:ext>
            </a:extLst>
          </p:cNvPr>
          <p:cNvSpPr/>
          <p:nvPr/>
        </p:nvSpPr>
        <p:spPr>
          <a:xfrm>
            <a:off x="625858" y="5553524"/>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b="1" dirty="0">
                <a:solidFill>
                  <a:prstClr val="black"/>
                </a:solidFill>
                <a:latin typeface="Nunito Sans" panose="00000500000000000000" pitchFamily="2" charset="0"/>
              </a:rPr>
              <a:t>E</a:t>
            </a: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t>
            </a:r>
          </a:p>
        </p:txBody>
      </p:sp>
      <p:sp>
        <p:nvSpPr>
          <p:cNvPr id="22" name="Rectangle 21">
            <a:extLst>
              <a:ext uri="{FF2B5EF4-FFF2-40B4-BE49-F238E27FC236}">
                <a16:creationId xmlns="" xmlns:a16="http://schemas.microsoft.com/office/drawing/2014/main" id="{65C3643B-A2BF-4D18-A02C-287F385D1A9C}"/>
              </a:ext>
            </a:extLst>
          </p:cNvPr>
          <p:cNvSpPr/>
          <p:nvPr/>
        </p:nvSpPr>
        <p:spPr>
          <a:xfrm>
            <a:off x="1423958" y="5553524"/>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go over</a:t>
            </a:r>
          </a:p>
        </p:txBody>
      </p:sp>
    </p:spTree>
    <p:extLst>
      <p:ext uri="{BB962C8B-B14F-4D97-AF65-F5344CB8AC3E}">
        <p14:creationId xmlns:p14="http://schemas.microsoft.com/office/powerpoint/2010/main" val="268769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1239785" cy="163121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Choose the best phrase that fits in the sentence.</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We haven’t been able to decide on who is going to ____ our baby while we are on the business trip next week.</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76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851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426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90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76600"/>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fall out</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851360"/>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come to</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426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get by</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90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look after</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60C819DF-BBAC-44F5-BBDA-B1A89B8760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48000" y="4978764"/>
            <a:ext cx="685800" cy="685800"/>
          </a:xfrm>
          <a:prstGeom prst="rect">
            <a:avLst/>
          </a:prstGeom>
        </p:spPr>
      </p:pic>
      <p:sp>
        <p:nvSpPr>
          <p:cNvPr id="15" name="Rectangle 14">
            <a:extLst>
              <a:ext uri="{FF2B5EF4-FFF2-40B4-BE49-F238E27FC236}">
                <a16:creationId xmlns="" xmlns:a16="http://schemas.microsoft.com/office/drawing/2014/main" id="{FAA55510-3B1D-4503-93C2-1DC86F0AFB71}"/>
              </a:ext>
            </a:extLst>
          </p:cNvPr>
          <p:cNvSpPr/>
          <p:nvPr/>
        </p:nvSpPr>
        <p:spPr>
          <a:xfrm>
            <a:off x="625858" y="5553524"/>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b="1" dirty="0">
                <a:solidFill>
                  <a:prstClr val="black"/>
                </a:solidFill>
                <a:latin typeface="Nunito Sans" panose="00000500000000000000" pitchFamily="2" charset="0"/>
              </a:rPr>
              <a:t>E</a:t>
            </a: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t>
            </a:r>
          </a:p>
        </p:txBody>
      </p:sp>
      <p:sp>
        <p:nvSpPr>
          <p:cNvPr id="22" name="Rectangle 21">
            <a:extLst>
              <a:ext uri="{FF2B5EF4-FFF2-40B4-BE49-F238E27FC236}">
                <a16:creationId xmlns="" xmlns:a16="http://schemas.microsoft.com/office/drawing/2014/main" id="{65C3643B-A2BF-4D18-A02C-287F385D1A9C}"/>
              </a:ext>
            </a:extLst>
          </p:cNvPr>
          <p:cNvSpPr/>
          <p:nvPr/>
        </p:nvSpPr>
        <p:spPr>
          <a:xfrm>
            <a:off x="1423958" y="5553524"/>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go on</a:t>
            </a:r>
          </a:p>
        </p:txBody>
      </p:sp>
    </p:spTree>
    <p:extLst>
      <p:ext uri="{BB962C8B-B14F-4D97-AF65-F5344CB8AC3E}">
        <p14:creationId xmlns:p14="http://schemas.microsoft.com/office/powerpoint/2010/main" val="79284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1239785" cy="163121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Choose the best phrase that fits in the sentence.</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Today, there is a tendency in our culture to ____ the people who haven’t been to a university. </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76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851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426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90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76600"/>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take off</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851360"/>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show off</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426120"/>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turn over</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90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look down on</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60C819DF-BBAC-44F5-BBDA-B1A89B8760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57600" y="4958091"/>
            <a:ext cx="685800" cy="685800"/>
          </a:xfrm>
          <a:prstGeom prst="rect">
            <a:avLst/>
          </a:prstGeom>
        </p:spPr>
      </p:pic>
      <p:sp>
        <p:nvSpPr>
          <p:cNvPr id="15" name="Rectangle 14">
            <a:extLst>
              <a:ext uri="{FF2B5EF4-FFF2-40B4-BE49-F238E27FC236}">
                <a16:creationId xmlns="" xmlns:a16="http://schemas.microsoft.com/office/drawing/2014/main" id="{FAA55510-3B1D-4503-93C2-1DC86F0AFB71}"/>
              </a:ext>
            </a:extLst>
          </p:cNvPr>
          <p:cNvSpPr/>
          <p:nvPr/>
        </p:nvSpPr>
        <p:spPr>
          <a:xfrm>
            <a:off x="625858" y="5553524"/>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b="1" dirty="0">
                <a:solidFill>
                  <a:prstClr val="black"/>
                </a:solidFill>
                <a:latin typeface="Nunito Sans" panose="00000500000000000000" pitchFamily="2" charset="0"/>
              </a:rPr>
              <a:t>E</a:t>
            </a: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t>
            </a:r>
          </a:p>
        </p:txBody>
      </p:sp>
      <p:sp>
        <p:nvSpPr>
          <p:cNvPr id="22" name="Rectangle 21">
            <a:extLst>
              <a:ext uri="{FF2B5EF4-FFF2-40B4-BE49-F238E27FC236}">
                <a16:creationId xmlns="" xmlns:a16="http://schemas.microsoft.com/office/drawing/2014/main" id="{65C3643B-A2BF-4D18-A02C-287F385D1A9C}"/>
              </a:ext>
            </a:extLst>
          </p:cNvPr>
          <p:cNvSpPr/>
          <p:nvPr/>
        </p:nvSpPr>
        <p:spPr>
          <a:xfrm>
            <a:off x="1423958" y="5553524"/>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run out</a:t>
            </a:r>
          </a:p>
        </p:txBody>
      </p:sp>
    </p:spTree>
    <p:extLst>
      <p:ext uri="{BB962C8B-B14F-4D97-AF65-F5344CB8AC3E}">
        <p14:creationId xmlns:p14="http://schemas.microsoft.com/office/powerpoint/2010/main" val="301080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1239785" cy="163121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Choose the best phrase that fits in the sentence.</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The soldier will be brought to trial because he is thought to have ____ state secrets to the enemy. </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76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851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426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90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76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backed up</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851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given away</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426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broken out</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90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turned off</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60C819DF-BBAC-44F5-BBDA-B1A89B8760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52800" y="3861911"/>
            <a:ext cx="685800" cy="685800"/>
          </a:xfrm>
          <a:prstGeom prst="rect">
            <a:avLst/>
          </a:prstGeom>
        </p:spPr>
      </p:pic>
      <p:sp>
        <p:nvSpPr>
          <p:cNvPr id="15" name="Rectangle 14">
            <a:extLst>
              <a:ext uri="{FF2B5EF4-FFF2-40B4-BE49-F238E27FC236}">
                <a16:creationId xmlns="" xmlns:a16="http://schemas.microsoft.com/office/drawing/2014/main" id="{FAA55510-3B1D-4503-93C2-1DC86F0AFB71}"/>
              </a:ext>
            </a:extLst>
          </p:cNvPr>
          <p:cNvSpPr/>
          <p:nvPr/>
        </p:nvSpPr>
        <p:spPr>
          <a:xfrm>
            <a:off x="625858" y="5553524"/>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b="1" dirty="0">
                <a:solidFill>
                  <a:prstClr val="black"/>
                </a:solidFill>
                <a:latin typeface="Nunito Sans" panose="00000500000000000000" pitchFamily="2" charset="0"/>
              </a:rPr>
              <a:t>E</a:t>
            </a: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t>
            </a:r>
          </a:p>
        </p:txBody>
      </p:sp>
      <p:sp>
        <p:nvSpPr>
          <p:cNvPr id="22" name="Rectangle 21">
            <a:extLst>
              <a:ext uri="{FF2B5EF4-FFF2-40B4-BE49-F238E27FC236}">
                <a16:creationId xmlns="" xmlns:a16="http://schemas.microsoft.com/office/drawing/2014/main" id="{65C3643B-A2BF-4D18-A02C-287F385D1A9C}"/>
              </a:ext>
            </a:extLst>
          </p:cNvPr>
          <p:cNvSpPr/>
          <p:nvPr/>
        </p:nvSpPr>
        <p:spPr>
          <a:xfrm>
            <a:off x="1423958" y="5553524"/>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run over</a:t>
            </a:r>
          </a:p>
        </p:txBody>
      </p:sp>
    </p:spTree>
    <p:extLst>
      <p:ext uri="{BB962C8B-B14F-4D97-AF65-F5344CB8AC3E}">
        <p14:creationId xmlns:p14="http://schemas.microsoft.com/office/powerpoint/2010/main" val="2005574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1239785" cy="163121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Choose the best phrase that fits in the sentence.</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In order not to lose its market share, our company must _____ the latest technological developments. </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76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851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426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90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76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hold up</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851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drop in</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426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fall apart</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90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wear out</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60C819DF-BBAC-44F5-BBDA-B1A89B8760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547250" y="5489048"/>
            <a:ext cx="685800" cy="685800"/>
          </a:xfrm>
          <a:prstGeom prst="rect">
            <a:avLst/>
          </a:prstGeom>
        </p:spPr>
      </p:pic>
      <p:sp>
        <p:nvSpPr>
          <p:cNvPr id="15" name="Rectangle 14">
            <a:extLst>
              <a:ext uri="{FF2B5EF4-FFF2-40B4-BE49-F238E27FC236}">
                <a16:creationId xmlns="" xmlns:a16="http://schemas.microsoft.com/office/drawing/2014/main" id="{FAA55510-3B1D-4503-93C2-1DC86F0AFB71}"/>
              </a:ext>
            </a:extLst>
          </p:cNvPr>
          <p:cNvSpPr/>
          <p:nvPr/>
        </p:nvSpPr>
        <p:spPr>
          <a:xfrm>
            <a:off x="625858" y="5553524"/>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b="1" dirty="0">
                <a:solidFill>
                  <a:prstClr val="black"/>
                </a:solidFill>
                <a:latin typeface="Nunito Sans" panose="00000500000000000000" pitchFamily="2" charset="0"/>
              </a:rPr>
              <a:t>E</a:t>
            </a: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t>
            </a:r>
          </a:p>
        </p:txBody>
      </p:sp>
      <p:sp>
        <p:nvSpPr>
          <p:cNvPr id="22" name="Rectangle 21">
            <a:extLst>
              <a:ext uri="{FF2B5EF4-FFF2-40B4-BE49-F238E27FC236}">
                <a16:creationId xmlns="" xmlns:a16="http://schemas.microsoft.com/office/drawing/2014/main" id="{65C3643B-A2BF-4D18-A02C-287F385D1A9C}"/>
              </a:ext>
            </a:extLst>
          </p:cNvPr>
          <p:cNvSpPr/>
          <p:nvPr/>
        </p:nvSpPr>
        <p:spPr>
          <a:xfrm>
            <a:off x="1423958" y="5553524"/>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keep up with</a:t>
            </a:r>
          </a:p>
        </p:txBody>
      </p:sp>
    </p:spTree>
    <p:extLst>
      <p:ext uri="{BB962C8B-B14F-4D97-AF65-F5344CB8AC3E}">
        <p14:creationId xmlns:p14="http://schemas.microsoft.com/office/powerpoint/2010/main" val="3213757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1239785" cy="163121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Choose the best phrase that fits in the sentence.</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It is obvious that the new law has _____ some revolutionary changes in the current tax system but there are still some points to be revised. </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76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851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426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90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76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brought about</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851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broken away</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42612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taken in</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90329"/>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pulled out</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60C819DF-BBAC-44F5-BBDA-B1A89B8760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33800" y="3282159"/>
            <a:ext cx="685800" cy="685800"/>
          </a:xfrm>
          <a:prstGeom prst="rect">
            <a:avLst/>
          </a:prstGeom>
        </p:spPr>
      </p:pic>
      <p:sp>
        <p:nvSpPr>
          <p:cNvPr id="15" name="Rectangle 14">
            <a:extLst>
              <a:ext uri="{FF2B5EF4-FFF2-40B4-BE49-F238E27FC236}">
                <a16:creationId xmlns="" xmlns:a16="http://schemas.microsoft.com/office/drawing/2014/main" id="{FAA55510-3B1D-4503-93C2-1DC86F0AFB71}"/>
              </a:ext>
            </a:extLst>
          </p:cNvPr>
          <p:cNvSpPr/>
          <p:nvPr/>
        </p:nvSpPr>
        <p:spPr>
          <a:xfrm>
            <a:off x="625858" y="5553524"/>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b="1" dirty="0">
                <a:solidFill>
                  <a:prstClr val="black"/>
                </a:solidFill>
                <a:latin typeface="Nunito Sans" panose="00000500000000000000" pitchFamily="2" charset="0"/>
              </a:rPr>
              <a:t>E</a:t>
            </a: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t>
            </a:r>
          </a:p>
        </p:txBody>
      </p:sp>
      <p:sp>
        <p:nvSpPr>
          <p:cNvPr id="22" name="Rectangle 21">
            <a:extLst>
              <a:ext uri="{FF2B5EF4-FFF2-40B4-BE49-F238E27FC236}">
                <a16:creationId xmlns="" xmlns:a16="http://schemas.microsoft.com/office/drawing/2014/main" id="{65C3643B-A2BF-4D18-A02C-287F385D1A9C}"/>
              </a:ext>
            </a:extLst>
          </p:cNvPr>
          <p:cNvSpPr/>
          <p:nvPr/>
        </p:nvSpPr>
        <p:spPr>
          <a:xfrm>
            <a:off x="1423958" y="5553524"/>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come at</a:t>
            </a:r>
          </a:p>
        </p:txBody>
      </p:sp>
    </p:spTree>
    <p:extLst>
      <p:ext uri="{BB962C8B-B14F-4D97-AF65-F5344CB8AC3E}">
        <p14:creationId xmlns:p14="http://schemas.microsoft.com/office/powerpoint/2010/main" val="819106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05EFE211-1D0D-4979-87E6-8967C2913C04}"/>
              </a:ext>
            </a:extLst>
          </p:cNvPr>
          <p:cNvSpPr txBox="1"/>
          <p:nvPr/>
        </p:nvSpPr>
        <p:spPr>
          <a:xfrm>
            <a:off x="642479" y="1156906"/>
            <a:ext cx="11239785" cy="1631216"/>
          </a:xfrm>
          <a:prstGeom prst="rect">
            <a:avLst/>
          </a:prstGeom>
          <a:noFill/>
        </p:spPr>
        <p:txBody>
          <a:bodyPr wrap="square" rtlCol="0">
            <a:spAutoFit/>
          </a:bodyPr>
          <a:lstStyle/>
          <a:p>
            <a:pPr lvl="0">
              <a:defRPr/>
            </a:pPr>
            <a:r>
              <a:rPr lang="en-US" sz="2500" dirty="0">
                <a:solidFill>
                  <a:prstClr val="black"/>
                </a:solidFill>
                <a:latin typeface="Nunito Sans" panose="00000500000000000000" pitchFamily="2" charset="0"/>
              </a:rPr>
              <a:t>Choose the best phrase that fits in the sentence.</a:t>
            </a:r>
          </a:p>
          <a:p>
            <a:pPr lvl="0">
              <a:defRPr/>
            </a:pPr>
            <a:endParaRPr lang="en-US" sz="2500" dirty="0">
              <a:solidFill>
                <a:prstClr val="black"/>
              </a:solidFill>
              <a:latin typeface="Nunito Sans" panose="00000500000000000000" pitchFamily="2" charset="0"/>
            </a:endParaRPr>
          </a:p>
          <a:p>
            <a:pPr lvl="0">
              <a:defRPr/>
            </a:pPr>
            <a:r>
              <a:rPr lang="en-US" sz="2500" dirty="0">
                <a:solidFill>
                  <a:prstClr val="black"/>
                </a:solidFill>
                <a:latin typeface="Nunito Sans" panose="00000500000000000000" pitchFamily="2" charset="0"/>
              </a:rPr>
              <a:t>If it weren’t for the loan I got from the bank, it would have been impossible for me to _____ my own business. </a:t>
            </a:r>
          </a:p>
        </p:txBody>
      </p:sp>
      <p:sp>
        <p:nvSpPr>
          <p:cNvPr id="4" name="Rectangle 3">
            <a:extLst>
              <a:ext uri="{FF2B5EF4-FFF2-40B4-BE49-F238E27FC236}">
                <a16:creationId xmlns="" xmlns:a16="http://schemas.microsoft.com/office/drawing/2014/main" id="{E5DD2504-B1FF-4F55-B4FA-4AEA19FF2DD8}"/>
              </a:ext>
            </a:extLst>
          </p:cNvPr>
          <p:cNvSpPr/>
          <p:nvPr/>
        </p:nvSpPr>
        <p:spPr>
          <a:xfrm>
            <a:off x="657998" y="327660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a:t>
            </a:r>
          </a:p>
        </p:txBody>
      </p:sp>
      <p:sp>
        <p:nvSpPr>
          <p:cNvPr id="16" name="Rectangle 15">
            <a:extLst>
              <a:ext uri="{FF2B5EF4-FFF2-40B4-BE49-F238E27FC236}">
                <a16:creationId xmlns="" xmlns:a16="http://schemas.microsoft.com/office/drawing/2014/main" id="{72143B70-2774-4C1B-BA6C-0E2C89AD6E8B}"/>
              </a:ext>
            </a:extLst>
          </p:cNvPr>
          <p:cNvSpPr/>
          <p:nvPr/>
        </p:nvSpPr>
        <p:spPr>
          <a:xfrm>
            <a:off x="647791" y="385136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B)</a:t>
            </a:r>
          </a:p>
        </p:txBody>
      </p:sp>
      <p:sp>
        <p:nvSpPr>
          <p:cNvPr id="17" name="Rectangle 16">
            <a:extLst>
              <a:ext uri="{FF2B5EF4-FFF2-40B4-BE49-F238E27FC236}">
                <a16:creationId xmlns="" xmlns:a16="http://schemas.microsoft.com/office/drawing/2014/main" id="{E78CEF88-20C6-43F2-BCB5-DBF349A353D1}"/>
              </a:ext>
            </a:extLst>
          </p:cNvPr>
          <p:cNvSpPr/>
          <p:nvPr/>
        </p:nvSpPr>
        <p:spPr>
          <a:xfrm>
            <a:off x="657998" y="4426120"/>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C)</a:t>
            </a:r>
          </a:p>
        </p:txBody>
      </p:sp>
      <p:sp>
        <p:nvSpPr>
          <p:cNvPr id="18" name="Rectangle 17">
            <a:extLst>
              <a:ext uri="{FF2B5EF4-FFF2-40B4-BE49-F238E27FC236}">
                <a16:creationId xmlns="" xmlns:a16="http://schemas.microsoft.com/office/drawing/2014/main" id="{EFAD326F-7428-498A-82D3-321753462543}"/>
              </a:ext>
            </a:extLst>
          </p:cNvPr>
          <p:cNvSpPr/>
          <p:nvPr/>
        </p:nvSpPr>
        <p:spPr>
          <a:xfrm>
            <a:off x="641928" y="4990329"/>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D)</a:t>
            </a:r>
          </a:p>
        </p:txBody>
      </p:sp>
      <p:sp>
        <p:nvSpPr>
          <p:cNvPr id="23" name="Rectangle 22">
            <a:extLst>
              <a:ext uri="{FF2B5EF4-FFF2-40B4-BE49-F238E27FC236}">
                <a16:creationId xmlns="" xmlns:a16="http://schemas.microsoft.com/office/drawing/2014/main" id="{116C2E0D-93FB-4ADC-BC2B-83DFED946B7A}"/>
              </a:ext>
            </a:extLst>
          </p:cNvPr>
          <p:cNvSpPr/>
          <p:nvPr/>
        </p:nvSpPr>
        <p:spPr>
          <a:xfrm>
            <a:off x="1456098" y="327660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set up</a:t>
            </a:r>
          </a:p>
        </p:txBody>
      </p:sp>
      <p:sp>
        <p:nvSpPr>
          <p:cNvPr id="24" name="Rectangle 23">
            <a:extLst>
              <a:ext uri="{FF2B5EF4-FFF2-40B4-BE49-F238E27FC236}">
                <a16:creationId xmlns="" xmlns:a16="http://schemas.microsoft.com/office/drawing/2014/main" id="{F62FDC11-1E2D-428B-8217-CF9104F9B6D7}"/>
              </a:ext>
            </a:extLst>
          </p:cNvPr>
          <p:cNvSpPr/>
          <p:nvPr/>
        </p:nvSpPr>
        <p:spPr>
          <a:xfrm>
            <a:off x="1445891" y="3851360"/>
            <a:ext cx="10098317" cy="621324"/>
          </a:xfrm>
          <a:prstGeom prst="rect">
            <a:avLst/>
          </a:prstGeom>
          <a:noFill/>
        </p:spPr>
        <p:txBody>
          <a:bodyPr wrap="square" lIns="91440" tIns="45720" rIns="91440" bIns="45720">
            <a:spAutoFit/>
          </a:bodyPr>
          <a:lstStyle/>
          <a:p>
            <a:pPr lvl="0">
              <a:lnSpc>
                <a:spcPct val="150000"/>
              </a:lnSpc>
              <a:defRPr/>
            </a:pPr>
            <a:r>
              <a:rPr lang="en-US" sz="2500" dirty="0">
                <a:solidFill>
                  <a:prstClr val="black"/>
                </a:solidFill>
                <a:latin typeface="Nunito Sans" panose="00000500000000000000" pitchFamily="2" charset="0"/>
              </a:rPr>
              <a:t>cross out</a:t>
            </a:r>
          </a:p>
        </p:txBody>
      </p:sp>
      <p:sp>
        <p:nvSpPr>
          <p:cNvPr id="25" name="Rectangle 24">
            <a:extLst>
              <a:ext uri="{FF2B5EF4-FFF2-40B4-BE49-F238E27FC236}">
                <a16:creationId xmlns="" xmlns:a16="http://schemas.microsoft.com/office/drawing/2014/main" id="{BEF40363-1296-4F6B-8656-D47D96B64330}"/>
              </a:ext>
            </a:extLst>
          </p:cNvPr>
          <p:cNvSpPr/>
          <p:nvPr/>
        </p:nvSpPr>
        <p:spPr>
          <a:xfrm>
            <a:off x="1456098" y="4426120"/>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drop off</a:t>
            </a:r>
          </a:p>
        </p:txBody>
      </p:sp>
      <p:sp>
        <p:nvSpPr>
          <p:cNvPr id="26" name="Rectangle 25">
            <a:extLst>
              <a:ext uri="{FF2B5EF4-FFF2-40B4-BE49-F238E27FC236}">
                <a16:creationId xmlns="" xmlns:a16="http://schemas.microsoft.com/office/drawing/2014/main" id="{D95ABC10-15CF-488C-806F-94CE71FC878A}"/>
              </a:ext>
            </a:extLst>
          </p:cNvPr>
          <p:cNvSpPr/>
          <p:nvPr/>
        </p:nvSpPr>
        <p:spPr>
          <a:xfrm>
            <a:off x="1440028" y="4990329"/>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take down</a:t>
            </a:r>
          </a:p>
        </p:txBody>
      </p:sp>
      <p:sp>
        <p:nvSpPr>
          <p:cNvPr id="19" name="Rectangle 18">
            <a:extLst>
              <a:ext uri="{FF2B5EF4-FFF2-40B4-BE49-F238E27FC236}">
                <a16:creationId xmlns="" xmlns:a16="http://schemas.microsoft.com/office/drawing/2014/main" id="{BC5E04D4-0543-4484-B3B6-0DDB2FCDCEA4}"/>
              </a:ext>
            </a:extLst>
          </p:cNvPr>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TextBox 19">
            <a:extLst>
              <a:ext uri="{FF2B5EF4-FFF2-40B4-BE49-F238E27FC236}">
                <a16:creationId xmlns="" xmlns:a16="http://schemas.microsoft.com/office/drawing/2014/main" id="{8D2B7F5C-7E52-4144-8109-FAA3BD7AA776}"/>
              </a:ext>
            </a:extLst>
          </p:cNvPr>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a:t>
            </a:r>
          </a:p>
        </p:txBody>
      </p:sp>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14" name="Picture 13" descr="Icon&#10;&#10;Description automatically generated">
            <a:extLst>
              <a:ext uri="{FF2B5EF4-FFF2-40B4-BE49-F238E27FC236}">
                <a16:creationId xmlns="" xmlns:a16="http://schemas.microsoft.com/office/drawing/2014/main" id="{60C819DF-BBAC-44F5-BBDA-B1A89B8760E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0800" y="3249638"/>
            <a:ext cx="685800" cy="685800"/>
          </a:xfrm>
          <a:prstGeom prst="rect">
            <a:avLst/>
          </a:prstGeom>
        </p:spPr>
      </p:pic>
      <p:sp>
        <p:nvSpPr>
          <p:cNvPr id="15" name="Rectangle 14">
            <a:extLst>
              <a:ext uri="{FF2B5EF4-FFF2-40B4-BE49-F238E27FC236}">
                <a16:creationId xmlns="" xmlns:a16="http://schemas.microsoft.com/office/drawing/2014/main" id="{FAA55510-3B1D-4503-93C2-1DC86F0AFB71}"/>
              </a:ext>
            </a:extLst>
          </p:cNvPr>
          <p:cNvSpPr/>
          <p:nvPr/>
        </p:nvSpPr>
        <p:spPr>
          <a:xfrm>
            <a:off x="625858" y="5553524"/>
            <a:ext cx="696697" cy="621324"/>
          </a:xfrm>
          <a:prstGeom prst="rect">
            <a:avLst/>
          </a:prstGeom>
          <a:noFill/>
        </p:spPr>
        <p:txBody>
          <a:bodyPr wrap="square" lIns="91440" tIns="45720" rIns="91440" bIns="4572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en-US" sz="2500" b="1" dirty="0">
                <a:solidFill>
                  <a:prstClr val="black"/>
                </a:solidFill>
                <a:latin typeface="Nunito Sans" panose="00000500000000000000" pitchFamily="2" charset="0"/>
              </a:rPr>
              <a:t>E</a:t>
            </a:r>
            <a:r>
              <a:rPr kumimoji="0" lang="en-US" sz="2500" b="1" i="0" u="none" strike="noStrike" kern="1200" cap="none" spc="0" normalizeH="0" baseline="0" noProof="0" dirty="0">
                <a:ln>
                  <a:noFill/>
                </a:ln>
                <a:solidFill>
                  <a:prstClr val="black"/>
                </a:solidFill>
                <a:effectLst/>
                <a:uLnTx/>
                <a:uFillTx/>
                <a:latin typeface="Nunito Sans" panose="00000500000000000000" pitchFamily="2" charset="0"/>
                <a:ea typeface="+mn-ea"/>
                <a:cs typeface="+mn-cs"/>
              </a:rPr>
              <a:t>)</a:t>
            </a:r>
          </a:p>
        </p:txBody>
      </p:sp>
      <p:sp>
        <p:nvSpPr>
          <p:cNvPr id="22" name="Rectangle 21">
            <a:extLst>
              <a:ext uri="{FF2B5EF4-FFF2-40B4-BE49-F238E27FC236}">
                <a16:creationId xmlns="" xmlns:a16="http://schemas.microsoft.com/office/drawing/2014/main" id="{65C3643B-A2BF-4D18-A02C-287F385D1A9C}"/>
              </a:ext>
            </a:extLst>
          </p:cNvPr>
          <p:cNvSpPr/>
          <p:nvPr/>
        </p:nvSpPr>
        <p:spPr>
          <a:xfrm>
            <a:off x="1423958" y="5553524"/>
            <a:ext cx="10098317" cy="621324"/>
          </a:xfrm>
          <a:prstGeom prst="rect">
            <a:avLst/>
          </a:prstGeom>
          <a:noFill/>
        </p:spPr>
        <p:txBody>
          <a:bodyPr wrap="square" lIns="91440" tIns="45720" rIns="91440" bIns="45720">
            <a:spAutoFit/>
          </a:bodyPr>
          <a:lstStyle/>
          <a:p>
            <a:pPr>
              <a:lnSpc>
                <a:spcPct val="150000"/>
              </a:lnSpc>
              <a:defRPr/>
            </a:pPr>
            <a:r>
              <a:rPr lang="en-US" sz="2500" dirty="0">
                <a:solidFill>
                  <a:prstClr val="black"/>
                </a:solidFill>
                <a:latin typeface="Nunito Sans" panose="00000500000000000000" pitchFamily="2" charset="0"/>
              </a:rPr>
              <a:t>throw up</a:t>
            </a:r>
          </a:p>
        </p:txBody>
      </p:sp>
    </p:spTree>
    <p:extLst>
      <p:ext uri="{BB962C8B-B14F-4D97-AF65-F5344CB8AC3E}">
        <p14:creationId xmlns:p14="http://schemas.microsoft.com/office/powerpoint/2010/main" val="329679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3331</TotalTime>
  <Words>9867</Words>
  <Application>Microsoft Office PowerPoint</Application>
  <PresentationFormat>Custom</PresentationFormat>
  <Paragraphs>1504</Paragraphs>
  <Slides>111</Slides>
  <Notes>111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111</vt:i4>
      </vt:variant>
    </vt:vector>
  </HeadingPairs>
  <TitlesOfParts>
    <vt:vector size="116" baseType="lpstr">
      <vt:lpstr>Arial</vt:lpstr>
      <vt:lpstr>Calibri</vt:lpstr>
      <vt:lpstr>Nunito Sans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Windows User</cp:lastModifiedBy>
  <cp:revision>666</cp:revision>
  <dcterms:created xsi:type="dcterms:W3CDTF">2006-08-16T00:00:00Z</dcterms:created>
  <dcterms:modified xsi:type="dcterms:W3CDTF">2021-08-21T10:15:56Z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ies>
</file>