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7"/>
  </p:notesMasterIdLst>
  <p:sldIdLst>
    <p:sldId id="272" r:id="rId2"/>
    <p:sldId id="308" r:id="rId3"/>
    <p:sldId id="258" r:id="rId4"/>
    <p:sldId id="282" r:id="rId5"/>
    <p:sldId id="334" r:id="rId6"/>
    <p:sldId id="290" r:id="rId7"/>
    <p:sldId id="335" r:id="rId8"/>
    <p:sldId id="291" r:id="rId9"/>
    <p:sldId id="336" r:id="rId10"/>
    <p:sldId id="293" r:id="rId11"/>
    <p:sldId id="337" r:id="rId12"/>
    <p:sldId id="295" r:id="rId13"/>
    <p:sldId id="338" r:id="rId14"/>
    <p:sldId id="301" r:id="rId15"/>
    <p:sldId id="296" r:id="rId16"/>
    <p:sldId id="339" r:id="rId17"/>
    <p:sldId id="297" r:id="rId18"/>
    <p:sldId id="340" r:id="rId19"/>
    <p:sldId id="299" r:id="rId20"/>
    <p:sldId id="341" r:id="rId21"/>
    <p:sldId id="302" r:id="rId22"/>
    <p:sldId id="342" r:id="rId23"/>
    <p:sldId id="303" r:id="rId24"/>
    <p:sldId id="343" r:id="rId25"/>
    <p:sldId id="305" r:id="rId26"/>
    <p:sldId id="304" r:id="rId27"/>
    <p:sldId id="344" r:id="rId28"/>
    <p:sldId id="306" r:id="rId29"/>
    <p:sldId id="345" r:id="rId30"/>
    <p:sldId id="309" r:id="rId31"/>
    <p:sldId id="346" r:id="rId32"/>
    <p:sldId id="310" r:id="rId33"/>
    <p:sldId id="347" r:id="rId34"/>
    <p:sldId id="307" r:id="rId35"/>
    <p:sldId id="348"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Nunito Sans" panose="00000500000000000000" pitchFamily="2" charset="0"/>
      <p:regular r:id="rId42"/>
      <p:bold r:id="rId43"/>
      <p:italic r:id="rId44"/>
      <p:boldItalic r:id="rId45"/>
    </p:embeddedFont>
    <p:embeddedFont>
      <p:font typeface="Nunito Sans SemiBold" panose="020B0604020202020204" charset="0"/>
      <p:bold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varScale="1">
        <p:scale>
          <a:sx n="73" d="100"/>
          <a:sy n="73" d="100"/>
        </p:scale>
        <p:origin x="830"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498142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63079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575222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222417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066206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004630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4081778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188921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95162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04101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endParaRPr lang="en-US" b="1" dirty="0">
              <a:latin typeface="Nunito Sans" panose="00000500000000000000" pitchFamily="2" charset="0"/>
            </a:endParaRP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1426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252966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588237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527878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209311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3847462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2928815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212007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627580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34960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1523445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3506791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2159899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1728576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2235770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3229156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137621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86715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417870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11019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67908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656246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47456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altLang="en-US" sz="2500" b="1" dirty="0">
                <a:latin typeface="Nunito Sans" panose="020B0604020202020204" charset="0"/>
              </a:rPr>
              <a:t>Fill in the blank.</a:t>
            </a:r>
          </a:p>
          <a:p>
            <a:pPr algn="just"/>
            <a:endParaRPr lang="en-US" altLang="en-US" sz="2500" dirty="0">
              <a:latin typeface="Nunito Sans" panose="020B0604020202020204" charset="0"/>
            </a:endParaRPr>
          </a:p>
          <a:p>
            <a:pPr algn="just"/>
            <a:r>
              <a:rPr lang="en-US" altLang="en-US" sz="2500" dirty="0">
                <a:latin typeface="Nunito Sans" panose="020B0604020202020204" charset="0"/>
              </a:rPr>
              <a:t>In the figure shown, each side of the outer square is divided into four equal segments. The shaded square in the middle is of area 18 unit</a:t>
            </a:r>
            <a:r>
              <a:rPr lang="en-US" altLang="en-US" sz="2500" baseline="30000" dirty="0">
                <a:latin typeface="Nunito Sans" panose="020B0604020202020204" charset="0"/>
              </a:rPr>
              <a:t>2</a:t>
            </a:r>
            <a:r>
              <a:rPr lang="en-US" altLang="en-US" sz="2500" dirty="0">
                <a:latin typeface="Nunito Sans" panose="020B0604020202020204" charset="0"/>
              </a:rPr>
              <a:t>. What is the area of the outer square?</a:t>
            </a:r>
          </a:p>
          <a:p>
            <a:pPr algn="just"/>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4"/>
          <a:stretch>
            <a:fillRect/>
          </a:stretch>
        </p:blipFill>
        <p:spPr>
          <a:xfrm>
            <a:off x="6781800" y="2987934"/>
            <a:ext cx="2647950" cy="2647950"/>
          </a:xfrm>
          <a:prstGeom prst="rect">
            <a:avLst/>
          </a:prstGeom>
        </p:spPr>
      </p:pic>
      <p:sp>
        <p:nvSpPr>
          <p:cNvPr id="15" name="Rectangle 14"/>
          <p:cNvSpPr/>
          <p:nvPr/>
        </p:nvSpPr>
        <p:spPr>
          <a:xfrm>
            <a:off x="762000" y="3646911"/>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49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altLang="en-US" sz="2500" b="1" dirty="0">
                <a:latin typeface="Nunito Sans" panose="020B0604020202020204" charset="0"/>
              </a:rPr>
              <a:t>Fill in the blank.</a:t>
            </a:r>
          </a:p>
          <a:p>
            <a:pPr algn="just"/>
            <a:endParaRPr lang="en-US" altLang="en-US" sz="2500" dirty="0">
              <a:latin typeface="Nunito Sans" panose="020B0604020202020204" charset="0"/>
            </a:endParaRPr>
          </a:p>
          <a:p>
            <a:pPr algn="just"/>
            <a:r>
              <a:rPr lang="en-US" altLang="en-US" sz="2500" dirty="0">
                <a:latin typeface="Nunito Sans" panose="020B0604020202020204" charset="0"/>
              </a:rPr>
              <a:t>In the figure shown, each side of the outer square is divided into four equal segments. The shaded square in the middle is of area 18 unit</a:t>
            </a:r>
            <a:r>
              <a:rPr lang="en-US" altLang="en-US" sz="2500" baseline="30000" dirty="0">
                <a:latin typeface="Nunito Sans" panose="020B0604020202020204" charset="0"/>
              </a:rPr>
              <a:t>2</a:t>
            </a:r>
            <a:r>
              <a:rPr lang="en-US" altLang="en-US" sz="2500" dirty="0">
                <a:latin typeface="Nunito Sans" panose="020B0604020202020204" charset="0"/>
              </a:rPr>
              <a:t>. What is the area of the outer square?</a:t>
            </a:r>
          </a:p>
          <a:p>
            <a:pPr algn="just"/>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4"/>
          <a:stretch>
            <a:fillRect/>
          </a:stretch>
        </p:blipFill>
        <p:spPr>
          <a:xfrm>
            <a:off x="6781800" y="2987934"/>
            <a:ext cx="2647950" cy="2647950"/>
          </a:xfrm>
          <a:prstGeom prst="rect">
            <a:avLst/>
          </a:prstGeom>
        </p:spPr>
      </p:pic>
      <p:sp>
        <p:nvSpPr>
          <p:cNvPr id="15" name="Rectangle 14"/>
          <p:cNvSpPr/>
          <p:nvPr/>
        </p:nvSpPr>
        <p:spPr>
          <a:xfrm>
            <a:off x="762000" y="3646911"/>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144</a:t>
            </a:r>
          </a:p>
        </p:txBody>
      </p:sp>
    </p:spTree>
    <p:extLst>
      <p:ext uri="{BB962C8B-B14F-4D97-AF65-F5344CB8AC3E}">
        <p14:creationId xmlns:p14="http://schemas.microsoft.com/office/powerpoint/2010/main" val="14325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046988"/>
          </a:xfrm>
          <a:prstGeom prst="rect">
            <a:avLst/>
          </a:prstGeom>
          <a:noFill/>
        </p:spPr>
        <p:txBody>
          <a:bodyPr wrap="square" rtlCol="0">
            <a:spAutoFit/>
          </a:bodyPr>
          <a:lstStyle/>
          <a:p>
            <a:pPr algn="just"/>
            <a:r>
              <a:rPr lang="en-US" sz="2400" b="1" dirty="0">
                <a:latin typeface="Nunito Sans" panose="020B0604020202020204" charset="0"/>
              </a:rPr>
              <a:t>Fill in the blank.</a:t>
            </a:r>
          </a:p>
          <a:p>
            <a:pPr algn="just"/>
            <a:endParaRPr lang="en-US" sz="2400" dirty="0">
              <a:latin typeface="Nunito Sans" panose="020B0604020202020204" charset="0"/>
            </a:endParaRPr>
          </a:p>
          <a:p>
            <a:pPr algn="just"/>
            <a:r>
              <a:rPr lang="en-US" sz="2400" dirty="0">
                <a:latin typeface="Nunito Sans" panose="020B0604020202020204" charset="0"/>
              </a:rPr>
              <a:t>There are 8 houses built in a line and they contain valuables worth 6, 7, 1, 3, 8, 2, 4, 5 lakh rupees respectively. A thief is going to steal the maximum values in these houses but he cannot steal in two adjacent house because the owner of the stolen house will tell his two </a:t>
            </a:r>
            <a:r>
              <a:rPr lang="en-US" sz="2400" dirty="0" err="1">
                <a:latin typeface="Nunito Sans" panose="020B0604020202020204" charset="0"/>
              </a:rPr>
              <a:t>neighbours</a:t>
            </a:r>
            <a:r>
              <a:rPr lang="en-US" sz="2400" dirty="0">
                <a:latin typeface="Nunito Sans" panose="020B0604020202020204" charset="0"/>
              </a:rPr>
              <a:t> on the left and right side. What is the maximum value (in lakhs) that can be stolen by the thief?</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95830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67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046988"/>
          </a:xfrm>
          <a:prstGeom prst="rect">
            <a:avLst/>
          </a:prstGeom>
          <a:noFill/>
        </p:spPr>
        <p:txBody>
          <a:bodyPr wrap="square" rtlCol="0">
            <a:spAutoFit/>
          </a:bodyPr>
          <a:lstStyle/>
          <a:p>
            <a:pPr algn="just"/>
            <a:r>
              <a:rPr lang="en-US" sz="2400" b="1" dirty="0">
                <a:latin typeface="Nunito Sans" panose="020B0604020202020204" charset="0"/>
              </a:rPr>
              <a:t>Fill in the blank.</a:t>
            </a:r>
          </a:p>
          <a:p>
            <a:pPr algn="just"/>
            <a:endParaRPr lang="en-US" sz="2400" dirty="0">
              <a:latin typeface="Nunito Sans" panose="020B0604020202020204" charset="0"/>
            </a:endParaRPr>
          </a:p>
          <a:p>
            <a:pPr algn="just"/>
            <a:r>
              <a:rPr lang="en-US" sz="2400" dirty="0">
                <a:latin typeface="Nunito Sans" panose="020B0604020202020204" charset="0"/>
              </a:rPr>
              <a:t>There are 8 houses built in a line and they contain valuables worth 6, 7, 1, 3, 8, 2, 4, 5 lakh rupees respectively. A thief is going to steal the maximum values in these houses but he cannot steal in two adjacent house because the owner of the stolen house will tell his two </a:t>
            </a:r>
            <a:r>
              <a:rPr lang="en-US" sz="2400" dirty="0" err="1">
                <a:latin typeface="Nunito Sans" panose="020B0604020202020204" charset="0"/>
              </a:rPr>
              <a:t>neighbours</a:t>
            </a:r>
            <a:r>
              <a:rPr lang="en-US" sz="2400" dirty="0">
                <a:latin typeface="Nunito Sans" panose="020B0604020202020204" charset="0"/>
              </a:rPr>
              <a:t> on the left and right side. What is the maximum value (in lakhs) that can be stolen by the thief?</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95830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20</a:t>
            </a:r>
          </a:p>
        </p:txBody>
      </p:sp>
    </p:spTree>
    <p:extLst>
      <p:ext uri="{BB962C8B-B14F-4D97-AF65-F5344CB8AC3E}">
        <p14:creationId xmlns:p14="http://schemas.microsoft.com/office/powerpoint/2010/main" val="251766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171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altLang="en-US" sz="5400" dirty="0">
                <a:solidFill>
                  <a:schemeClr val="bg1"/>
                </a:solidFill>
              </a:rPr>
              <a:t>AA2</a:t>
            </a:r>
          </a:p>
          <a:p>
            <a:pPr algn="ct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8687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416320"/>
          </a:xfrm>
          <a:prstGeom prst="rect">
            <a:avLst/>
          </a:prstGeom>
          <a:noFill/>
        </p:spPr>
        <p:txBody>
          <a:bodyPr wrap="square" rtlCol="0">
            <a:spAutoFit/>
          </a:bodyPr>
          <a:lstStyle/>
          <a:p>
            <a:pPr algn="just"/>
            <a:r>
              <a:rPr lang="en-US" sz="2400" b="1" dirty="0">
                <a:latin typeface="Nunito Sans" panose="020B0604020202020204" charset="0"/>
              </a:rPr>
              <a:t>Fill in the blank.</a:t>
            </a:r>
          </a:p>
          <a:p>
            <a:pPr algn="just"/>
            <a:endParaRPr lang="en-US" sz="2400" dirty="0">
              <a:latin typeface="Nunito Sans" panose="020B0604020202020204" charset="0"/>
            </a:endParaRPr>
          </a:p>
          <a:p>
            <a:pPr algn="just"/>
            <a:r>
              <a:rPr lang="en-US" sz="2400" dirty="0">
                <a:latin typeface="Nunito Sans" panose="020B0604020202020204" charset="0"/>
              </a:rPr>
              <a:t>Six bags contain 18, 19, 21, 23, 25 and 34 marbles respectively (some marbles are chipped). All the chipped marbles are in one of the 6 bags. The other remaining bags contain no chipped marbles. Ria takes three of the bags and </a:t>
            </a:r>
            <a:r>
              <a:rPr lang="en-US" sz="2400" dirty="0" err="1">
                <a:latin typeface="Nunito Sans" panose="020B0604020202020204" charset="0"/>
              </a:rPr>
              <a:t>Ruhi</a:t>
            </a:r>
            <a:r>
              <a:rPr lang="en-US" sz="2400" dirty="0">
                <a:latin typeface="Nunito Sans" panose="020B0604020202020204" charset="0"/>
              </a:rPr>
              <a:t> takes two of the others. The chipped marbles bag remains unselected. If Ria gets twice as many marbles as </a:t>
            </a:r>
            <a:r>
              <a:rPr lang="en-US" sz="2400" dirty="0" err="1">
                <a:latin typeface="Nunito Sans" panose="020B0604020202020204" charset="0"/>
              </a:rPr>
              <a:t>Ruhi</a:t>
            </a:r>
            <a:r>
              <a:rPr lang="en-US" sz="2400" dirty="0">
                <a:latin typeface="Nunito Sans" panose="020B0604020202020204" charset="0"/>
              </a:rPr>
              <a:t> then, how many chipped marbles are there in the bag which they have not been selected?</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4503614"/>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7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416320"/>
          </a:xfrm>
          <a:prstGeom prst="rect">
            <a:avLst/>
          </a:prstGeom>
          <a:noFill/>
        </p:spPr>
        <p:txBody>
          <a:bodyPr wrap="square" rtlCol="0">
            <a:spAutoFit/>
          </a:bodyPr>
          <a:lstStyle/>
          <a:p>
            <a:pPr algn="just"/>
            <a:r>
              <a:rPr lang="en-US" sz="2400" b="1" dirty="0">
                <a:latin typeface="Nunito Sans" panose="020B0604020202020204" charset="0"/>
              </a:rPr>
              <a:t>Fill in the blank.</a:t>
            </a:r>
          </a:p>
          <a:p>
            <a:pPr algn="just"/>
            <a:endParaRPr lang="en-US" sz="2400" dirty="0">
              <a:latin typeface="Nunito Sans" panose="020B0604020202020204" charset="0"/>
            </a:endParaRPr>
          </a:p>
          <a:p>
            <a:pPr algn="just"/>
            <a:r>
              <a:rPr lang="en-US" sz="2400" dirty="0">
                <a:latin typeface="Nunito Sans" panose="020B0604020202020204" charset="0"/>
              </a:rPr>
              <a:t>Six bags contain 18, 19, 21, 23, 25 and 34 marbles respectively (some marbles are chipped). All the chipped marbles are in one of the 6 bags. The other remaining bags contain no chipped marbles. Ria takes three of the bags and </a:t>
            </a:r>
            <a:r>
              <a:rPr lang="en-US" sz="2400" dirty="0" err="1">
                <a:latin typeface="Nunito Sans" panose="020B0604020202020204" charset="0"/>
              </a:rPr>
              <a:t>Ruhi</a:t>
            </a:r>
            <a:r>
              <a:rPr lang="en-US" sz="2400" dirty="0">
                <a:latin typeface="Nunito Sans" panose="020B0604020202020204" charset="0"/>
              </a:rPr>
              <a:t> takes two of the others. The chipped marbles bag remains unselected. If Ria gets twice as many marbles as </a:t>
            </a:r>
            <a:r>
              <a:rPr lang="en-US" sz="2400" dirty="0" err="1">
                <a:latin typeface="Nunito Sans" panose="020B0604020202020204" charset="0"/>
              </a:rPr>
              <a:t>Ruhi</a:t>
            </a:r>
            <a:r>
              <a:rPr lang="en-US" sz="2400" dirty="0">
                <a:latin typeface="Nunito Sans" panose="020B0604020202020204" charset="0"/>
              </a:rPr>
              <a:t> then, how many chipped marbles are there in the bag which they have not been selected?</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4503614"/>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23</a:t>
            </a:r>
          </a:p>
        </p:txBody>
      </p:sp>
    </p:spTree>
    <p:extLst>
      <p:ext uri="{BB962C8B-B14F-4D97-AF65-F5344CB8AC3E}">
        <p14:creationId xmlns:p14="http://schemas.microsoft.com/office/powerpoint/2010/main" val="7822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pPr algn="just"/>
            <a:r>
              <a:rPr lang="en-US" sz="2400" b="1" dirty="0">
                <a:latin typeface="Nunito Sans" panose="020B0604020202020204" charset="0"/>
                <a:cs typeface="Times New Roman" pitchFamily="18" charset="0"/>
              </a:rPr>
              <a:t>Fill in the blank.</a:t>
            </a:r>
          </a:p>
          <a:p>
            <a:pPr algn="just"/>
            <a:endParaRPr lang="en-US" sz="2400" dirty="0">
              <a:latin typeface="Nunito Sans" panose="020B0604020202020204" charset="0"/>
              <a:cs typeface="Times New Roman" pitchFamily="18" charset="0"/>
            </a:endParaRPr>
          </a:p>
          <a:p>
            <a:pPr algn="just"/>
            <a:r>
              <a:rPr lang="en-US" sz="2400" dirty="0">
                <a:latin typeface="Nunito Sans" panose="020B0604020202020204" charset="0"/>
                <a:cs typeface="Times New Roman" pitchFamily="18" charset="0"/>
              </a:rPr>
              <a:t>In how many ways can we give change for </a:t>
            </a:r>
            <a:r>
              <a:rPr lang="en-US" sz="2400" dirty="0" err="1">
                <a:latin typeface="Nunito Sans" panose="020B0604020202020204" charset="0"/>
                <a:cs typeface="Times New Roman" pitchFamily="18" charset="0"/>
              </a:rPr>
              <a:t>Rs</a:t>
            </a:r>
            <a:r>
              <a:rPr lang="en-US" sz="2400" dirty="0">
                <a:latin typeface="Nunito Sans" panose="020B0604020202020204" charset="0"/>
                <a:cs typeface="Times New Roman" pitchFamily="18" charset="0"/>
              </a:rPr>
              <a:t>. 100  using Re. 1 and </a:t>
            </a:r>
            <a:r>
              <a:rPr lang="en-US" sz="2400" dirty="0" err="1">
                <a:latin typeface="Nunito Sans" panose="020B0604020202020204" charset="0"/>
                <a:cs typeface="Times New Roman" pitchFamily="18" charset="0"/>
              </a:rPr>
              <a:t>Rs</a:t>
            </a:r>
            <a:r>
              <a:rPr lang="en-US" sz="2400" dirty="0">
                <a:latin typeface="Nunito Sans" panose="020B0604020202020204" charset="0"/>
                <a:cs typeface="Times New Roman" pitchFamily="18" charset="0"/>
              </a:rPr>
              <a:t>. 2 coins? </a:t>
            </a:r>
          </a:p>
          <a:p>
            <a:pPr algn="just"/>
            <a:endParaRPr lang="en-US" sz="2400" dirty="0">
              <a:latin typeface="Nunito Sans" panose="020B0604020202020204" charset="0"/>
              <a:cs typeface="Times New Roman" pitchFamily="18" charset="0"/>
            </a:endParaRPr>
          </a:p>
          <a:p>
            <a:pPr algn="just"/>
            <a:r>
              <a:rPr lang="en-US" sz="2400" dirty="0">
                <a:latin typeface="Nunito Sans" panose="020B0604020202020204" charset="0"/>
                <a:cs typeface="Times New Roman" pitchFamily="18" charset="0"/>
              </a:rPr>
              <a:t>Example: For </a:t>
            </a:r>
            <a:r>
              <a:rPr lang="en-US" sz="2400" dirty="0" err="1">
                <a:latin typeface="Nunito Sans" panose="020B0604020202020204" charset="0"/>
                <a:cs typeface="Times New Roman" pitchFamily="18" charset="0"/>
              </a:rPr>
              <a:t>Rs</a:t>
            </a:r>
            <a:r>
              <a:rPr lang="en-US" sz="2400" dirty="0">
                <a:latin typeface="Nunito Sans" panose="020B0604020202020204" charset="0"/>
                <a:cs typeface="Times New Roman" pitchFamily="18" charset="0"/>
              </a:rPr>
              <a:t>. 5, we can give change in three ways.</a:t>
            </a:r>
          </a:p>
          <a:p>
            <a:pPr algn="just"/>
            <a:r>
              <a:rPr lang="en-US" sz="2400" dirty="0">
                <a:latin typeface="Nunito Sans" panose="020B0604020202020204" charset="0"/>
                <a:cs typeface="Times New Roman" pitchFamily="18" charset="0"/>
              </a:rPr>
              <a:t>(1,1,1,1) , (1,1,1,2)  , (1,2,2)</a:t>
            </a:r>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4503614"/>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34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pPr algn="just"/>
            <a:r>
              <a:rPr lang="en-US" sz="2400" b="1" dirty="0">
                <a:latin typeface="Nunito Sans" panose="020B0604020202020204" charset="0"/>
                <a:cs typeface="Times New Roman" pitchFamily="18" charset="0"/>
              </a:rPr>
              <a:t>Fill in the blank.</a:t>
            </a:r>
          </a:p>
          <a:p>
            <a:pPr algn="just"/>
            <a:endParaRPr lang="en-US" sz="2400" dirty="0">
              <a:latin typeface="Nunito Sans" panose="020B0604020202020204" charset="0"/>
              <a:cs typeface="Times New Roman" pitchFamily="18" charset="0"/>
            </a:endParaRPr>
          </a:p>
          <a:p>
            <a:pPr algn="just"/>
            <a:r>
              <a:rPr lang="en-US" sz="2400" dirty="0">
                <a:latin typeface="Nunito Sans" panose="020B0604020202020204" charset="0"/>
                <a:cs typeface="Times New Roman" pitchFamily="18" charset="0"/>
              </a:rPr>
              <a:t>In how many ways can we give change for </a:t>
            </a:r>
            <a:r>
              <a:rPr lang="en-US" sz="2400" dirty="0" err="1">
                <a:latin typeface="Nunito Sans" panose="020B0604020202020204" charset="0"/>
                <a:cs typeface="Times New Roman" pitchFamily="18" charset="0"/>
              </a:rPr>
              <a:t>Rs</a:t>
            </a:r>
            <a:r>
              <a:rPr lang="en-US" sz="2400" dirty="0">
                <a:latin typeface="Nunito Sans" panose="020B0604020202020204" charset="0"/>
                <a:cs typeface="Times New Roman" pitchFamily="18" charset="0"/>
              </a:rPr>
              <a:t>. 100  using Re. 1 and </a:t>
            </a:r>
            <a:r>
              <a:rPr lang="en-US" sz="2400" dirty="0" err="1">
                <a:latin typeface="Nunito Sans" panose="020B0604020202020204" charset="0"/>
                <a:cs typeface="Times New Roman" pitchFamily="18" charset="0"/>
              </a:rPr>
              <a:t>Rs</a:t>
            </a:r>
            <a:r>
              <a:rPr lang="en-US" sz="2400" dirty="0">
                <a:latin typeface="Nunito Sans" panose="020B0604020202020204" charset="0"/>
                <a:cs typeface="Times New Roman" pitchFamily="18" charset="0"/>
              </a:rPr>
              <a:t>. 2 coins? </a:t>
            </a:r>
          </a:p>
          <a:p>
            <a:pPr algn="just"/>
            <a:endParaRPr lang="en-US" sz="2400" dirty="0">
              <a:latin typeface="Nunito Sans" panose="020B0604020202020204" charset="0"/>
              <a:cs typeface="Times New Roman" pitchFamily="18" charset="0"/>
            </a:endParaRPr>
          </a:p>
          <a:p>
            <a:pPr algn="just"/>
            <a:r>
              <a:rPr lang="en-US" sz="2400" dirty="0">
                <a:latin typeface="Nunito Sans" panose="020B0604020202020204" charset="0"/>
                <a:cs typeface="Times New Roman" pitchFamily="18" charset="0"/>
              </a:rPr>
              <a:t>Example: For </a:t>
            </a:r>
            <a:r>
              <a:rPr lang="en-US" sz="2400" dirty="0" err="1">
                <a:latin typeface="Nunito Sans" panose="020B0604020202020204" charset="0"/>
                <a:cs typeface="Times New Roman" pitchFamily="18" charset="0"/>
              </a:rPr>
              <a:t>Rs</a:t>
            </a:r>
            <a:r>
              <a:rPr lang="en-US" sz="2400" dirty="0">
                <a:latin typeface="Nunito Sans" panose="020B0604020202020204" charset="0"/>
                <a:cs typeface="Times New Roman" pitchFamily="18" charset="0"/>
              </a:rPr>
              <a:t>. 5, we can give change in three ways.</a:t>
            </a:r>
          </a:p>
          <a:p>
            <a:pPr algn="just"/>
            <a:r>
              <a:rPr lang="en-US" sz="2400" dirty="0">
                <a:latin typeface="Nunito Sans" panose="020B0604020202020204" charset="0"/>
                <a:cs typeface="Times New Roman" pitchFamily="18" charset="0"/>
              </a:rPr>
              <a:t>(1,1,1,1) , (1,1,1,2)  , (1,2,2)</a:t>
            </a:r>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4503614"/>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51</a:t>
            </a:r>
          </a:p>
        </p:txBody>
      </p:sp>
    </p:spTree>
    <p:extLst>
      <p:ext uri="{BB962C8B-B14F-4D97-AF65-F5344CB8AC3E}">
        <p14:creationId xmlns:p14="http://schemas.microsoft.com/office/powerpoint/2010/main" val="348789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938992"/>
          </a:xfrm>
          <a:prstGeom prst="rect">
            <a:avLst/>
          </a:prstGeom>
          <a:noFill/>
        </p:spPr>
        <p:txBody>
          <a:bodyPr wrap="square" rtlCol="0">
            <a:spAutoFit/>
          </a:bodyPr>
          <a:lstStyle/>
          <a:p>
            <a:pPr algn="just"/>
            <a:r>
              <a:rPr lang="en-US" altLang="en-US" sz="2400" b="1" dirty="0">
                <a:latin typeface="Nunito Sans" panose="020B0604020202020204" charset="0"/>
              </a:rPr>
              <a:t>Fill in the blank.</a:t>
            </a:r>
          </a:p>
          <a:p>
            <a:pPr algn="just"/>
            <a:endParaRPr lang="en-US" altLang="en-US" sz="2400" dirty="0">
              <a:latin typeface="Nunito Sans" panose="020B0604020202020204" charset="0"/>
            </a:endParaRPr>
          </a:p>
          <a:p>
            <a:pPr algn="just"/>
            <a:r>
              <a:rPr lang="en-US" altLang="en-US" sz="2400" dirty="0">
                <a:latin typeface="Nunito Sans" panose="020B0604020202020204" charset="0"/>
              </a:rPr>
              <a:t>a, b, c are positive numbers such that a + b + ab = 8, b + c + </a:t>
            </a:r>
            <a:r>
              <a:rPr lang="en-US" altLang="en-US" sz="2400" dirty="0" err="1">
                <a:latin typeface="Nunito Sans" panose="020B0604020202020204" charset="0"/>
              </a:rPr>
              <a:t>bc</a:t>
            </a:r>
            <a:r>
              <a:rPr lang="en-US" altLang="en-US" sz="2400" dirty="0">
                <a:latin typeface="Nunito Sans" panose="020B0604020202020204" charset="0"/>
              </a:rPr>
              <a:t> = 15 and c + a + ca = 35. What is the value of a + b + c + </a:t>
            </a:r>
            <a:r>
              <a:rPr lang="en-US" altLang="en-US" sz="2400" dirty="0" err="1">
                <a:latin typeface="Nunito Sans" panose="020B0604020202020204" charset="0"/>
              </a:rPr>
              <a:t>abc</a:t>
            </a:r>
            <a:r>
              <a:rPr lang="en-US" altLang="en-US" sz="2400" dirty="0">
                <a:latin typeface="Nunito Sans" panose="020B0604020202020204" charset="0"/>
              </a:rPr>
              <a:t>? </a:t>
            </a:r>
            <a:endParaRPr lang="en-US" altLang="en-US" sz="2400" dirty="0">
              <a:latin typeface="Nunito Sans" panose="020B0604020202020204" charset="0"/>
              <a:cs typeface="Calibri" panose="020F0502020204030204" pitchFamily="34" charset="0"/>
            </a:endParaRP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026286"/>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latin typeface="Nunito Sans" panose="020B0604020202020204" charset="0"/>
            </a:endParaRPr>
          </a:p>
        </p:txBody>
      </p:sp>
    </p:spTree>
    <p:extLst>
      <p:ext uri="{BB962C8B-B14F-4D97-AF65-F5344CB8AC3E}">
        <p14:creationId xmlns:p14="http://schemas.microsoft.com/office/powerpoint/2010/main" val="6625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Topic/Course</a:t>
            </a:r>
            <a:endParaRPr kumimoji="0" sz="4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Sub-Topic (Example: name of college)</a:t>
            </a:r>
            <a:endParaRPr kumimoji="0" sz="1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Nunito Sans SemiBold" panose="00000700000000000000" pitchFamily="2" charset="0"/>
                <a:ea typeface="+mn-ea"/>
                <a:cs typeface="+mn-cs"/>
              </a:rPr>
              <a:t>TCS NQT </a:t>
            </a:r>
          </a:p>
        </p:txBody>
      </p:sp>
      <p:sp>
        <p:nvSpPr>
          <p:cNvPr id="14" name="TextBox 13">
            <a:extLst>
              <a:ext uri="{FF2B5EF4-FFF2-40B4-BE49-F238E27FC236}">
                <a16:creationId xmlns:a16="http://schemas.microsoft.com/office/drawing/2014/main" id="{B53D23EF-460D-4551-8ECC-4888395D8695}"/>
              </a:ext>
            </a:extLst>
          </p:cNvPr>
          <p:cNvSpPr txBox="1"/>
          <p:nvPr/>
        </p:nvSpPr>
        <p:spPr>
          <a:xfrm>
            <a:off x="1110148" y="2756602"/>
            <a:ext cx="101608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Nunito Sans" panose="00000500000000000000" pitchFamily="2" charset="0"/>
                <a:ea typeface="+mn-ea"/>
                <a:cs typeface="+mn-cs"/>
              </a:rPr>
              <a:t>Numerical Ability</a:t>
            </a:r>
            <a:endParaRPr kumimoji="0" lang="en-US" sz="2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04356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938992"/>
          </a:xfrm>
          <a:prstGeom prst="rect">
            <a:avLst/>
          </a:prstGeom>
          <a:noFill/>
        </p:spPr>
        <p:txBody>
          <a:bodyPr wrap="square" rtlCol="0">
            <a:spAutoFit/>
          </a:bodyPr>
          <a:lstStyle/>
          <a:p>
            <a:pPr algn="just"/>
            <a:r>
              <a:rPr lang="en-US" altLang="en-US" sz="2400" b="1" dirty="0">
                <a:latin typeface="Nunito Sans" panose="020B0604020202020204" charset="0"/>
              </a:rPr>
              <a:t>Fill in the blank.</a:t>
            </a:r>
          </a:p>
          <a:p>
            <a:pPr algn="just"/>
            <a:endParaRPr lang="en-US" altLang="en-US" sz="2400" dirty="0">
              <a:latin typeface="Nunito Sans" panose="020B0604020202020204" charset="0"/>
            </a:endParaRPr>
          </a:p>
          <a:p>
            <a:pPr algn="just"/>
            <a:r>
              <a:rPr lang="en-US" altLang="en-US" sz="2400" dirty="0">
                <a:latin typeface="Nunito Sans" panose="020B0604020202020204" charset="0"/>
              </a:rPr>
              <a:t>a, b, c are positive numbers such that a + b + ab = 8, b + c + </a:t>
            </a:r>
            <a:r>
              <a:rPr lang="en-US" altLang="en-US" sz="2400" dirty="0" err="1">
                <a:latin typeface="Nunito Sans" panose="020B0604020202020204" charset="0"/>
              </a:rPr>
              <a:t>bc</a:t>
            </a:r>
            <a:r>
              <a:rPr lang="en-US" altLang="en-US" sz="2400" dirty="0">
                <a:latin typeface="Nunito Sans" panose="020B0604020202020204" charset="0"/>
              </a:rPr>
              <a:t> = 15 and c + a + ca = 35. What is the value of a + b + c + </a:t>
            </a:r>
            <a:r>
              <a:rPr lang="en-US" altLang="en-US" sz="2400" dirty="0" err="1">
                <a:latin typeface="Nunito Sans" panose="020B0604020202020204" charset="0"/>
              </a:rPr>
              <a:t>abc</a:t>
            </a:r>
            <a:r>
              <a:rPr lang="en-US" altLang="en-US" sz="2400" dirty="0">
                <a:latin typeface="Nunito Sans" panose="020B0604020202020204" charset="0"/>
              </a:rPr>
              <a:t>? </a:t>
            </a:r>
            <a:endParaRPr lang="en-US" altLang="en-US" sz="2400" dirty="0">
              <a:latin typeface="Nunito Sans" panose="020B0604020202020204" charset="0"/>
              <a:cs typeface="Calibri" panose="020F0502020204030204" pitchFamily="34" charset="0"/>
            </a:endParaRP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026286"/>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36</a:t>
            </a:r>
          </a:p>
        </p:txBody>
      </p:sp>
    </p:spTree>
    <p:extLst>
      <p:ext uri="{BB962C8B-B14F-4D97-AF65-F5344CB8AC3E}">
        <p14:creationId xmlns:p14="http://schemas.microsoft.com/office/powerpoint/2010/main" val="136856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154984"/>
          </a:xfrm>
          <a:prstGeom prst="rect">
            <a:avLst/>
          </a:prstGeom>
          <a:noFill/>
        </p:spPr>
        <p:txBody>
          <a:bodyPr wrap="square" rtlCol="0">
            <a:spAutoFit/>
          </a:bodyPr>
          <a:lstStyle/>
          <a:p>
            <a:pPr algn="just"/>
            <a:r>
              <a:rPr lang="en-US" altLang="en-US" sz="2400" b="1" dirty="0">
                <a:latin typeface="Nunito Sans" panose="020B0604020202020204" charset="0"/>
              </a:rPr>
              <a:t>Fill in the blank.</a:t>
            </a:r>
          </a:p>
          <a:p>
            <a:pPr algn="just"/>
            <a:endParaRPr lang="en-US" altLang="en-US" sz="2400" dirty="0">
              <a:latin typeface="Nunito Sans" panose="020B0604020202020204" charset="0"/>
            </a:endParaRPr>
          </a:p>
          <a:p>
            <a:pPr algn="just"/>
            <a:endParaRPr lang="en-US" altLang="en-US" sz="2400" dirty="0">
              <a:latin typeface="Nunito Sans" panose="020B0604020202020204" charset="0"/>
            </a:endParaRPr>
          </a:p>
          <a:p>
            <a:pPr algn="just"/>
            <a:r>
              <a:rPr lang="en-US" altLang="en-US" sz="2400" dirty="0">
                <a:latin typeface="Nunito Sans" panose="020B0604020202020204" charset="0"/>
              </a:rPr>
              <a:t>It is possible to pair up all the numbers from 1 to 70 so that the positive difference of the numbers in each pair is always the same. For example, one such pairing up is (1,2), (3, 4), (5, 6) ,....(69, 70). Here the common difference is 1. </a:t>
            </a:r>
          </a:p>
          <a:p>
            <a:pPr algn="just"/>
            <a:endParaRPr lang="en-US" altLang="en-US" sz="2400" dirty="0">
              <a:latin typeface="Nunito Sans" panose="020B0604020202020204" charset="0"/>
            </a:endParaRPr>
          </a:p>
          <a:p>
            <a:pPr algn="just"/>
            <a:r>
              <a:rPr lang="en-US" altLang="en-US" sz="2400" dirty="0">
                <a:latin typeface="Nunito Sans" panose="020B0604020202020204" charset="0"/>
              </a:rPr>
              <a:t>What is the sum of all such common differences? </a:t>
            </a:r>
            <a:endParaRPr lang="en-US" altLang="en-US" sz="2400" dirty="0">
              <a:latin typeface="Nunito Sans" panose="020B0604020202020204" charset="0"/>
              <a:cs typeface="Calibri" panose="020F0502020204030204" pitchFamily="34" charset="0"/>
            </a:endParaRPr>
          </a:p>
          <a:p>
            <a:pPr algn="just"/>
            <a:endParaRPr lang="en-US" altLang="en-US" sz="2400" dirty="0">
              <a:latin typeface="Nunito Sans" panose="020B0604020202020204" charset="0"/>
            </a:endParaRP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4618129"/>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04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154984"/>
          </a:xfrm>
          <a:prstGeom prst="rect">
            <a:avLst/>
          </a:prstGeom>
          <a:noFill/>
        </p:spPr>
        <p:txBody>
          <a:bodyPr wrap="square" rtlCol="0">
            <a:spAutoFit/>
          </a:bodyPr>
          <a:lstStyle/>
          <a:p>
            <a:pPr algn="just"/>
            <a:r>
              <a:rPr lang="en-US" altLang="en-US" sz="2400" b="1" dirty="0">
                <a:latin typeface="Nunito Sans" panose="020B0604020202020204" charset="0"/>
              </a:rPr>
              <a:t>Fill in the blank.</a:t>
            </a:r>
          </a:p>
          <a:p>
            <a:pPr algn="just"/>
            <a:endParaRPr lang="en-US" altLang="en-US" sz="2400" dirty="0">
              <a:latin typeface="Nunito Sans" panose="020B0604020202020204" charset="0"/>
            </a:endParaRPr>
          </a:p>
          <a:p>
            <a:pPr algn="just"/>
            <a:endParaRPr lang="en-US" altLang="en-US" sz="2400" dirty="0">
              <a:latin typeface="Nunito Sans" panose="020B0604020202020204" charset="0"/>
            </a:endParaRPr>
          </a:p>
          <a:p>
            <a:pPr algn="just"/>
            <a:r>
              <a:rPr lang="en-US" altLang="en-US" sz="2400" dirty="0">
                <a:latin typeface="Nunito Sans" panose="020B0604020202020204" charset="0"/>
              </a:rPr>
              <a:t>It is possible to pair up all the numbers from 1 to 70 so that the positive difference of the numbers in each pair is always the same. For example, one such pairing up is (1,2), (3, 4), (5, 6) ,....(69, 70). Here the common difference is 1. </a:t>
            </a:r>
          </a:p>
          <a:p>
            <a:pPr algn="just"/>
            <a:endParaRPr lang="en-US" altLang="en-US" sz="2400" dirty="0">
              <a:latin typeface="Nunito Sans" panose="020B0604020202020204" charset="0"/>
            </a:endParaRPr>
          </a:p>
          <a:p>
            <a:pPr algn="just"/>
            <a:r>
              <a:rPr lang="en-US" altLang="en-US" sz="2400" dirty="0">
                <a:latin typeface="Nunito Sans" panose="020B0604020202020204" charset="0"/>
              </a:rPr>
              <a:t>What is the sum of all such common differences? </a:t>
            </a:r>
            <a:endParaRPr lang="en-US" altLang="en-US" sz="2400" dirty="0">
              <a:latin typeface="Nunito Sans" panose="020B0604020202020204" charset="0"/>
              <a:cs typeface="Calibri" panose="020F0502020204030204" pitchFamily="34" charset="0"/>
            </a:endParaRPr>
          </a:p>
          <a:p>
            <a:pPr algn="just"/>
            <a:endParaRPr lang="en-US" altLang="en-US" sz="2400" dirty="0">
              <a:latin typeface="Nunito Sans" panose="020B0604020202020204" charset="0"/>
            </a:endParaRP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4618129"/>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630</a:t>
            </a:r>
          </a:p>
        </p:txBody>
      </p:sp>
    </p:spTree>
    <p:extLst>
      <p:ext uri="{BB962C8B-B14F-4D97-AF65-F5344CB8AC3E}">
        <p14:creationId xmlns:p14="http://schemas.microsoft.com/office/powerpoint/2010/main" val="568269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569660"/>
          </a:xfrm>
          <a:prstGeom prst="rect">
            <a:avLst/>
          </a:prstGeom>
          <a:noFill/>
        </p:spPr>
        <p:txBody>
          <a:bodyPr wrap="square" rtlCol="0">
            <a:spAutoFit/>
          </a:bodyPr>
          <a:lstStyle/>
          <a:p>
            <a:pPr algn="just"/>
            <a:r>
              <a:rPr lang="en-US" altLang="en-US" sz="2400" dirty="0">
                <a:latin typeface="Nunito Sans" panose="020B0604020202020204" charset="0"/>
              </a:rPr>
              <a:t>A  regular polygon with 12  sides (dodecagon) is inscribed in a square of area 24 unit</a:t>
            </a:r>
            <a:r>
              <a:rPr lang="en-US" altLang="en-US" sz="2400" baseline="30000" dirty="0">
                <a:latin typeface="Nunito Sans" panose="020B0604020202020204" charset="0"/>
              </a:rPr>
              <a:t>2</a:t>
            </a:r>
            <a:r>
              <a:rPr lang="en-US" altLang="en-US" sz="2400" dirty="0">
                <a:latin typeface="Nunito Sans" panose="020B0604020202020204" charset="0"/>
              </a:rPr>
              <a:t> as shown in the figure where four of the vertices are mid points of the sides of the square . Find the area of the dodecagon.</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2655674"/>
            <a:ext cx="3048425" cy="3048425"/>
          </a:xfrm>
          <a:prstGeom prst="rect">
            <a:avLst/>
          </a:prstGeom>
        </p:spPr>
      </p:pic>
      <p:sp>
        <p:nvSpPr>
          <p:cNvPr id="6" name="Rectangle 5"/>
          <p:cNvSpPr/>
          <p:nvPr/>
        </p:nvSpPr>
        <p:spPr>
          <a:xfrm>
            <a:off x="8382000" y="3121515"/>
            <a:ext cx="2133600" cy="2136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2479" y="283752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12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569660"/>
          </a:xfrm>
          <a:prstGeom prst="rect">
            <a:avLst/>
          </a:prstGeom>
          <a:noFill/>
        </p:spPr>
        <p:txBody>
          <a:bodyPr wrap="square" rtlCol="0">
            <a:spAutoFit/>
          </a:bodyPr>
          <a:lstStyle/>
          <a:p>
            <a:pPr algn="just"/>
            <a:r>
              <a:rPr lang="en-US" altLang="en-US" sz="2400" dirty="0">
                <a:latin typeface="Nunito Sans" panose="020B0604020202020204" charset="0"/>
              </a:rPr>
              <a:t>A  regular polygon with 12  sides (dodecagon) is inscribed in a square of area 24 unit</a:t>
            </a:r>
            <a:r>
              <a:rPr lang="en-US" altLang="en-US" sz="2400" baseline="30000" dirty="0">
                <a:latin typeface="Nunito Sans" panose="020B0604020202020204" charset="0"/>
              </a:rPr>
              <a:t>2</a:t>
            </a:r>
            <a:r>
              <a:rPr lang="en-US" altLang="en-US" sz="2400" dirty="0">
                <a:latin typeface="Nunito Sans" panose="020B0604020202020204" charset="0"/>
              </a:rPr>
              <a:t> as shown in the figure where four of the vertices are mid points of the sides of the square . Find the area of the dodecagon.</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2655674"/>
            <a:ext cx="3048425" cy="3048425"/>
          </a:xfrm>
          <a:prstGeom prst="rect">
            <a:avLst/>
          </a:prstGeom>
        </p:spPr>
      </p:pic>
      <p:sp>
        <p:nvSpPr>
          <p:cNvPr id="6" name="Rectangle 5"/>
          <p:cNvSpPr/>
          <p:nvPr/>
        </p:nvSpPr>
        <p:spPr>
          <a:xfrm>
            <a:off x="8382000" y="3121515"/>
            <a:ext cx="2133600" cy="2136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2479" y="283752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18</a:t>
            </a:r>
          </a:p>
        </p:txBody>
      </p:sp>
    </p:spTree>
    <p:extLst>
      <p:ext uri="{BB962C8B-B14F-4D97-AF65-F5344CB8AC3E}">
        <p14:creationId xmlns:p14="http://schemas.microsoft.com/office/powerpoint/2010/main" val="363669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171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altLang="en-US" sz="5400" dirty="0">
                <a:solidFill>
                  <a:schemeClr val="bg1"/>
                </a:solidFill>
              </a:rPr>
              <a:t>AA3</a:t>
            </a:r>
          </a:p>
          <a:p>
            <a:pPr algn="ct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00092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569660"/>
          </a:xfrm>
          <a:prstGeom prst="rect">
            <a:avLst/>
          </a:prstGeom>
          <a:noFill/>
        </p:spPr>
        <p:txBody>
          <a:bodyPr wrap="square" rtlCol="0">
            <a:spAutoFit/>
          </a:bodyPr>
          <a:lstStyle/>
          <a:p>
            <a:pPr algn="just"/>
            <a:r>
              <a:rPr lang="en-US" altLang="en-US" sz="2400" dirty="0">
                <a:latin typeface="Nunito Sans" panose="020B0604020202020204" charset="0"/>
              </a:rPr>
              <a:t>In the figure shown, a triangle is divided into nine stripes of equal height each parallel to the same side of the triangle. The shaded stripes have a total area of 135 square units. What is the area of the triangle in square units?</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37" name="Group 36"/>
          <p:cNvGrpSpPr/>
          <p:nvPr/>
        </p:nvGrpSpPr>
        <p:grpSpPr>
          <a:xfrm>
            <a:off x="5791200" y="3108222"/>
            <a:ext cx="6172201" cy="2312659"/>
            <a:chOff x="1597884" y="1862593"/>
            <a:chExt cx="7142094" cy="2555582"/>
          </a:xfrm>
        </p:grpSpPr>
        <p:sp>
          <p:nvSpPr>
            <p:cNvPr id="38" name="Freeform 37"/>
            <p:cNvSpPr/>
            <p:nvPr/>
          </p:nvSpPr>
          <p:spPr>
            <a:xfrm rot="645115">
              <a:off x="1597884" y="1862593"/>
              <a:ext cx="603721" cy="2482714"/>
            </a:xfrm>
            <a:custGeom>
              <a:avLst/>
              <a:gdLst>
                <a:gd name="connsiteX0" fmla="*/ 12735 w 603721"/>
                <a:gd name="connsiteY0" fmla="*/ 0 h 2482714"/>
                <a:gd name="connsiteX1" fmla="*/ 603721 w 603721"/>
                <a:gd name="connsiteY1" fmla="*/ 90772 h 2482714"/>
                <a:gd name="connsiteX2" fmla="*/ 603721 w 603721"/>
                <a:gd name="connsiteY2" fmla="*/ 2369750 h 2482714"/>
                <a:gd name="connsiteX3" fmla="*/ 8834 w 603721"/>
                <a:gd name="connsiteY3" fmla="*/ 2482714 h 2482714"/>
                <a:gd name="connsiteX4" fmla="*/ 0 w 603721"/>
                <a:gd name="connsiteY4" fmla="*/ 2482714 h 2482714"/>
                <a:gd name="connsiteX5" fmla="*/ 0 w 603721"/>
                <a:gd name="connsiteY5" fmla="*/ 886115 h 2482714"/>
                <a:gd name="connsiteX6" fmla="*/ 12735 w 603721"/>
                <a:gd name="connsiteY6" fmla="*/ 0 h 248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721" h="2482714">
                  <a:moveTo>
                    <a:pt x="12735" y="0"/>
                  </a:moveTo>
                  <a:lnTo>
                    <a:pt x="603721" y="90772"/>
                  </a:lnTo>
                  <a:lnTo>
                    <a:pt x="603721" y="2369750"/>
                  </a:lnTo>
                  <a:lnTo>
                    <a:pt x="8834" y="2482714"/>
                  </a:lnTo>
                  <a:lnTo>
                    <a:pt x="0" y="2482714"/>
                  </a:lnTo>
                  <a:lnTo>
                    <a:pt x="0" y="886115"/>
                  </a:lnTo>
                  <a:lnTo>
                    <a:pt x="12735"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186205" y="2139197"/>
              <a:ext cx="6553773" cy="2278978"/>
              <a:chOff x="2186205" y="2139197"/>
              <a:chExt cx="6553773" cy="2278978"/>
            </a:xfrm>
          </p:grpSpPr>
          <p:sp>
            <p:nvSpPr>
              <p:cNvPr id="41" name="Freeform 40"/>
              <p:cNvSpPr/>
              <p:nvPr/>
            </p:nvSpPr>
            <p:spPr>
              <a:xfrm rot="645115">
                <a:off x="3510451" y="2526764"/>
                <a:ext cx="580957" cy="1812183"/>
              </a:xfrm>
              <a:custGeom>
                <a:avLst/>
                <a:gdLst>
                  <a:gd name="connsiteX0" fmla="*/ 49590 w 580957"/>
                  <a:gd name="connsiteY0" fmla="*/ 0 h 1812183"/>
                  <a:gd name="connsiteX1" fmla="*/ 580957 w 580957"/>
                  <a:gd name="connsiteY1" fmla="*/ 81614 h 1812183"/>
                  <a:gd name="connsiteX2" fmla="*/ 536386 w 580957"/>
                  <a:gd name="connsiteY2" fmla="*/ 1710328 h 1812183"/>
                  <a:gd name="connsiteX3" fmla="*/ 0 w 580957"/>
                  <a:gd name="connsiteY3" fmla="*/ 1812183 h 1812183"/>
                  <a:gd name="connsiteX4" fmla="*/ 49590 w 580957"/>
                  <a:gd name="connsiteY4" fmla="*/ 0 h 1812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957" h="1812183">
                    <a:moveTo>
                      <a:pt x="49590" y="0"/>
                    </a:moveTo>
                    <a:lnTo>
                      <a:pt x="580957" y="81614"/>
                    </a:lnTo>
                    <a:lnTo>
                      <a:pt x="536386" y="1710328"/>
                    </a:lnTo>
                    <a:lnTo>
                      <a:pt x="0" y="1812183"/>
                    </a:lnTo>
                    <a:lnTo>
                      <a:pt x="4959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645115">
                <a:off x="5051344" y="3055224"/>
                <a:ext cx="566330" cy="1277667"/>
              </a:xfrm>
              <a:custGeom>
                <a:avLst/>
                <a:gdLst>
                  <a:gd name="connsiteX0" fmla="*/ 34963 w 566330"/>
                  <a:gd name="connsiteY0" fmla="*/ 0 h 1277667"/>
                  <a:gd name="connsiteX1" fmla="*/ 566330 w 566330"/>
                  <a:gd name="connsiteY1" fmla="*/ 81615 h 1277667"/>
                  <a:gd name="connsiteX2" fmla="*/ 536387 w 566330"/>
                  <a:gd name="connsiteY2" fmla="*/ 1175812 h 1277667"/>
                  <a:gd name="connsiteX3" fmla="*/ 0 w 566330"/>
                  <a:gd name="connsiteY3" fmla="*/ 1277667 h 1277667"/>
                  <a:gd name="connsiteX4" fmla="*/ 34963 w 566330"/>
                  <a:gd name="connsiteY4" fmla="*/ 0 h 127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330" h="1277667">
                    <a:moveTo>
                      <a:pt x="34963" y="0"/>
                    </a:moveTo>
                    <a:lnTo>
                      <a:pt x="566330" y="81615"/>
                    </a:lnTo>
                    <a:lnTo>
                      <a:pt x="536387" y="1175812"/>
                    </a:lnTo>
                    <a:lnTo>
                      <a:pt x="0" y="1277667"/>
                    </a:lnTo>
                    <a:lnTo>
                      <a:pt x="34963"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rot="645115">
                <a:off x="6483410" y="3546359"/>
                <a:ext cx="552735" cy="780902"/>
              </a:xfrm>
              <a:custGeom>
                <a:avLst/>
                <a:gdLst>
                  <a:gd name="connsiteX0" fmla="*/ 21369 w 552735"/>
                  <a:gd name="connsiteY0" fmla="*/ 0 h 780902"/>
                  <a:gd name="connsiteX1" fmla="*/ 552735 w 552735"/>
                  <a:gd name="connsiteY1" fmla="*/ 81615 h 780902"/>
                  <a:gd name="connsiteX2" fmla="*/ 536387 w 552735"/>
                  <a:gd name="connsiteY2" fmla="*/ 679047 h 780902"/>
                  <a:gd name="connsiteX3" fmla="*/ 0 w 552735"/>
                  <a:gd name="connsiteY3" fmla="*/ 780902 h 780902"/>
                  <a:gd name="connsiteX4" fmla="*/ 21369 w 552735"/>
                  <a:gd name="connsiteY4" fmla="*/ 0 h 780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735" h="780902">
                    <a:moveTo>
                      <a:pt x="21369" y="0"/>
                    </a:moveTo>
                    <a:lnTo>
                      <a:pt x="552735" y="81615"/>
                    </a:lnTo>
                    <a:lnTo>
                      <a:pt x="536387" y="679047"/>
                    </a:lnTo>
                    <a:lnTo>
                      <a:pt x="0" y="780902"/>
                    </a:lnTo>
                    <a:lnTo>
                      <a:pt x="21369"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rot="645115">
                <a:off x="8067706" y="4089706"/>
                <a:ext cx="537696" cy="231329"/>
              </a:xfrm>
              <a:custGeom>
                <a:avLst/>
                <a:gdLst>
                  <a:gd name="connsiteX0" fmla="*/ 6330 w 537696"/>
                  <a:gd name="connsiteY0" fmla="*/ 0 h 231329"/>
                  <a:gd name="connsiteX1" fmla="*/ 537696 w 537696"/>
                  <a:gd name="connsiteY1" fmla="*/ 81615 h 231329"/>
                  <a:gd name="connsiteX2" fmla="*/ 536387 w 537696"/>
                  <a:gd name="connsiteY2" fmla="*/ 129474 h 231329"/>
                  <a:gd name="connsiteX3" fmla="*/ 0 w 537696"/>
                  <a:gd name="connsiteY3" fmla="*/ 231329 h 231329"/>
                  <a:gd name="connsiteX4" fmla="*/ 6330 w 537696"/>
                  <a:gd name="connsiteY4" fmla="*/ 0 h 231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696" h="231329">
                    <a:moveTo>
                      <a:pt x="6330" y="0"/>
                    </a:moveTo>
                    <a:lnTo>
                      <a:pt x="537696" y="81615"/>
                    </a:lnTo>
                    <a:lnTo>
                      <a:pt x="536387" y="129474"/>
                    </a:lnTo>
                    <a:lnTo>
                      <a:pt x="0" y="231329"/>
                    </a:lnTo>
                    <a:lnTo>
                      <a:pt x="633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rot="645115">
                <a:off x="2186205" y="2139197"/>
                <a:ext cx="1386418" cy="2278978"/>
              </a:xfrm>
              <a:custGeom>
                <a:avLst/>
                <a:gdLst>
                  <a:gd name="connsiteX0" fmla="*/ 0 w 1386418"/>
                  <a:gd name="connsiteY0" fmla="*/ 0 h 2278978"/>
                  <a:gd name="connsiteX1" fmla="*/ 1386418 w 1386418"/>
                  <a:gd name="connsiteY1" fmla="*/ 212945 h 2278978"/>
                  <a:gd name="connsiteX2" fmla="*/ 1336828 w 1386418"/>
                  <a:gd name="connsiteY2" fmla="*/ 2025128 h 2278978"/>
                  <a:gd name="connsiteX3" fmla="*/ 0 w 1386418"/>
                  <a:gd name="connsiteY3" fmla="*/ 2278978 h 2278978"/>
                  <a:gd name="connsiteX4" fmla="*/ 0 w 1386418"/>
                  <a:gd name="connsiteY4" fmla="*/ 0 h 227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418" h="2278978">
                    <a:moveTo>
                      <a:pt x="0" y="0"/>
                    </a:moveTo>
                    <a:lnTo>
                      <a:pt x="1386418" y="212945"/>
                    </a:lnTo>
                    <a:lnTo>
                      <a:pt x="1336828" y="2025128"/>
                    </a:lnTo>
                    <a:lnTo>
                      <a:pt x="0" y="2278978"/>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rot="645115">
                <a:off x="4035090" y="2753425"/>
                <a:ext cx="1061276" cy="1628714"/>
              </a:xfrm>
              <a:custGeom>
                <a:avLst/>
                <a:gdLst>
                  <a:gd name="connsiteX0" fmla="*/ 44571 w 1061276"/>
                  <a:gd name="connsiteY0" fmla="*/ 0 h 1628714"/>
                  <a:gd name="connsiteX1" fmla="*/ 1061276 w 1061276"/>
                  <a:gd name="connsiteY1" fmla="*/ 156160 h 1628714"/>
                  <a:gd name="connsiteX2" fmla="*/ 1026313 w 1061276"/>
                  <a:gd name="connsiteY2" fmla="*/ 1433827 h 1628714"/>
                  <a:gd name="connsiteX3" fmla="*/ 0 w 1061276"/>
                  <a:gd name="connsiteY3" fmla="*/ 1628714 h 1628714"/>
                  <a:gd name="connsiteX4" fmla="*/ 44571 w 1061276"/>
                  <a:gd name="connsiteY4" fmla="*/ 0 h 162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276" h="1628714">
                    <a:moveTo>
                      <a:pt x="44571" y="0"/>
                    </a:moveTo>
                    <a:lnTo>
                      <a:pt x="1061276" y="156160"/>
                    </a:lnTo>
                    <a:lnTo>
                      <a:pt x="1026313" y="1433827"/>
                    </a:lnTo>
                    <a:lnTo>
                      <a:pt x="0" y="1628714"/>
                    </a:lnTo>
                    <a:lnTo>
                      <a:pt x="44571"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645115">
                <a:off x="5576944" y="3271688"/>
                <a:ext cx="937314" cy="1094197"/>
              </a:xfrm>
              <a:custGeom>
                <a:avLst/>
                <a:gdLst>
                  <a:gd name="connsiteX0" fmla="*/ 29943 w 937314"/>
                  <a:gd name="connsiteY0" fmla="*/ 0 h 1094197"/>
                  <a:gd name="connsiteX1" fmla="*/ 937314 w 937314"/>
                  <a:gd name="connsiteY1" fmla="*/ 139366 h 1094197"/>
                  <a:gd name="connsiteX2" fmla="*/ 915945 w 937314"/>
                  <a:gd name="connsiteY2" fmla="*/ 920268 h 1094197"/>
                  <a:gd name="connsiteX3" fmla="*/ 0 w 937314"/>
                  <a:gd name="connsiteY3" fmla="*/ 1094197 h 1094197"/>
                  <a:gd name="connsiteX4" fmla="*/ 29943 w 937314"/>
                  <a:gd name="connsiteY4" fmla="*/ 0 h 109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314" h="1094197">
                    <a:moveTo>
                      <a:pt x="29943" y="0"/>
                    </a:moveTo>
                    <a:lnTo>
                      <a:pt x="937314" y="139366"/>
                    </a:lnTo>
                    <a:lnTo>
                      <a:pt x="915945" y="920268"/>
                    </a:lnTo>
                    <a:lnTo>
                      <a:pt x="0" y="1094197"/>
                    </a:lnTo>
                    <a:lnTo>
                      <a:pt x="2994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645115">
                <a:off x="7007670" y="3777090"/>
                <a:ext cx="1076659" cy="597432"/>
              </a:xfrm>
              <a:custGeom>
                <a:avLst/>
                <a:gdLst>
                  <a:gd name="connsiteX0" fmla="*/ 16348 w 1076659"/>
                  <a:gd name="connsiteY0" fmla="*/ 0 h 597432"/>
                  <a:gd name="connsiteX1" fmla="*/ 1076659 w 1076659"/>
                  <a:gd name="connsiteY1" fmla="*/ 162857 h 597432"/>
                  <a:gd name="connsiteX2" fmla="*/ 1070329 w 1076659"/>
                  <a:gd name="connsiteY2" fmla="*/ 394186 h 597432"/>
                  <a:gd name="connsiteX3" fmla="*/ 0 w 1076659"/>
                  <a:gd name="connsiteY3" fmla="*/ 597432 h 597432"/>
                  <a:gd name="connsiteX4" fmla="*/ 16348 w 1076659"/>
                  <a:gd name="connsiteY4" fmla="*/ 0 h 59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659" h="597432">
                    <a:moveTo>
                      <a:pt x="16348" y="0"/>
                    </a:moveTo>
                    <a:lnTo>
                      <a:pt x="1076659" y="162857"/>
                    </a:lnTo>
                    <a:lnTo>
                      <a:pt x="1070329" y="394186"/>
                    </a:lnTo>
                    <a:lnTo>
                      <a:pt x="0" y="597432"/>
                    </a:lnTo>
                    <a:lnTo>
                      <a:pt x="1634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645115">
                <a:off x="8600057" y="4234461"/>
                <a:ext cx="139921" cy="47859"/>
              </a:xfrm>
              <a:custGeom>
                <a:avLst/>
                <a:gdLst>
                  <a:gd name="connsiteX0" fmla="*/ 1309 w 139921"/>
                  <a:gd name="connsiteY0" fmla="*/ 0 h 47859"/>
                  <a:gd name="connsiteX1" fmla="*/ 139921 w 139921"/>
                  <a:gd name="connsiteY1" fmla="*/ 21290 h 47859"/>
                  <a:gd name="connsiteX2" fmla="*/ 0 w 139921"/>
                  <a:gd name="connsiteY2" fmla="*/ 47859 h 47859"/>
                  <a:gd name="connsiteX3" fmla="*/ 1309 w 139921"/>
                  <a:gd name="connsiteY3" fmla="*/ 0 h 47859"/>
                </a:gdLst>
                <a:ahLst/>
                <a:cxnLst>
                  <a:cxn ang="0">
                    <a:pos x="connsiteX0" y="connsiteY0"/>
                  </a:cxn>
                  <a:cxn ang="0">
                    <a:pos x="connsiteX1" y="connsiteY1"/>
                  </a:cxn>
                  <a:cxn ang="0">
                    <a:pos x="connsiteX2" y="connsiteY2"/>
                  </a:cxn>
                  <a:cxn ang="0">
                    <a:pos x="connsiteX3" y="connsiteY3"/>
                  </a:cxn>
                </a:cxnLst>
                <a:rect l="l" t="t" r="r" b="b"/>
                <a:pathLst>
                  <a:path w="139921" h="47859">
                    <a:moveTo>
                      <a:pt x="1309" y="0"/>
                    </a:moveTo>
                    <a:lnTo>
                      <a:pt x="139921" y="21290"/>
                    </a:lnTo>
                    <a:lnTo>
                      <a:pt x="0" y="47859"/>
                    </a:lnTo>
                    <a:lnTo>
                      <a:pt x="1309"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7" name="Rectangle 26"/>
          <p:cNvSpPr/>
          <p:nvPr/>
        </p:nvSpPr>
        <p:spPr>
          <a:xfrm>
            <a:off x="642479" y="283752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443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569660"/>
          </a:xfrm>
          <a:prstGeom prst="rect">
            <a:avLst/>
          </a:prstGeom>
          <a:noFill/>
        </p:spPr>
        <p:txBody>
          <a:bodyPr wrap="square" rtlCol="0">
            <a:spAutoFit/>
          </a:bodyPr>
          <a:lstStyle/>
          <a:p>
            <a:pPr algn="just"/>
            <a:r>
              <a:rPr lang="en-US" altLang="en-US" sz="2400" dirty="0">
                <a:latin typeface="Nunito Sans" panose="020B0604020202020204" charset="0"/>
              </a:rPr>
              <a:t>In the figure shown, a triangle is divided into nine stripes of equal height each parallel to the same side of the triangle. The shaded stripes have a total area of 135 square units. What is the area of the triangle in square units?</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37" name="Group 36"/>
          <p:cNvGrpSpPr/>
          <p:nvPr/>
        </p:nvGrpSpPr>
        <p:grpSpPr>
          <a:xfrm>
            <a:off x="5791200" y="3108222"/>
            <a:ext cx="6172201" cy="2312659"/>
            <a:chOff x="1597884" y="1862593"/>
            <a:chExt cx="7142094" cy="2555582"/>
          </a:xfrm>
        </p:grpSpPr>
        <p:sp>
          <p:nvSpPr>
            <p:cNvPr id="38" name="Freeform 37"/>
            <p:cNvSpPr/>
            <p:nvPr/>
          </p:nvSpPr>
          <p:spPr>
            <a:xfrm rot="645115">
              <a:off x="1597884" y="1862593"/>
              <a:ext cx="603721" cy="2482714"/>
            </a:xfrm>
            <a:custGeom>
              <a:avLst/>
              <a:gdLst>
                <a:gd name="connsiteX0" fmla="*/ 12735 w 603721"/>
                <a:gd name="connsiteY0" fmla="*/ 0 h 2482714"/>
                <a:gd name="connsiteX1" fmla="*/ 603721 w 603721"/>
                <a:gd name="connsiteY1" fmla="*/ 90772 h 2482714"/>
                <a:gd name="connsiteX2" fmla="*/ 603721 w 603721"/>
                <a:gd name="connsiteY2" fmla="*/ 2369750 h 2482714"/>
                <a:gd name="connsiteX3" fmla="*/ 8834 w 603721"/>
                <a:gd name="connsiteY3" fmla="*/ 2482714 h 2482714"/>
                <a:gd name="connsiteX4" fmla="*/ 0 w 603721"/>
                <a:gd name="connsiteY4" fmla="*/ 2482714 h 2482714"/>
                <a:gd name="connsiteX5" fmla="*/ 0 w 603721"/>
                <a:gd name="connsiteY5" fmla="*/ 886115 h 2482714"/>
                <a:gd name="connsiteX6" fmla="*/ 12735 w 603721"/>
                <a:gd name="connsiteY6" fmla="*/ 0 h 248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721" h="2482714">
                  <a:moveTo>
                    <a:pt x="12735" y="0"/>
                  </a:moveTo>
                  <a:lnTo>
                    <a:pt x="603721" y="90772"/>
                  </a:lnTo>
                  <a:lnTo>
                    <a:pt x="603721" y="2369750"/>
                  </a:lnTo>
                  <a:lnTo>
                    <a:pt x="8834" y="2482714"/>
                  </a:lnTo>
                  <a:lnTo>
                    <a:pt x="0" y="2482714"/>
                  </a:lnTo>
                  <a:lnTo>
                    <a:pt x="0" y="886115"/>
                  </a:lnTo>
                  <a:lnTo>
                    <a:pt x="12735"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186205" y="2139197"/>
              <a:ext cx="6553773" cy="2278978"/>
              <a:chOff x="2186205" y="2139197"/>
              <a:chExt cx="6553773" cy="2278978"/>
            </a:xfrm>
          </p:grpSpPr>
          <p:sp>
            <p:nvSpPr>
              <p:cNvPr id="41" name="Freeform 40"/>
              <p:cNvSpPr/>
              <p:nvPr/>
            </p:nvSpPr>
            <p:spPr>
              <a:xfrm rot="645115">
                <a:off x="3510451" y="2526764"/>
                <a:ext cx="580957" cy="1812183"/>
              </a:xfrm>
              <a:custGeom>
                <a:avLst/>
                <a:gdLst>
                  <a:gd name="connsiteX0" fmla="*/ 49590 w 580957"/>
                  <a:gd name="connsiteY0" fmla="*/ 0 h 1812183"/>
                  <a:gd name="connsiteX1" fmla="*/ 580957 w 580957"/>
                  <a:gd name="connsiteY1" fmla="*/ 81614 h 1812183"/>
                  <a:gd name="connsiteX2" fmla="*/ 536386 w 580957"/>
                  <a:gd name="connsiteY2" fmla="*/ 1710328 h 1812183"/>
                  <a:gd name="connsiteX3" fmla="*/ 0 w 580957"/>
                  <a:gd name="connsiteY3" fmla="*/ 1812183 h 1812183"/>
                  <a:gd name="connsiteX4" fmla="*/ 49590 w 580957"/>
                  <a:gd name="connsiteY4" fmla="*/ 0 h 1812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957" h="1812183">
                    <a:moveTo>
                      <a:pt x="49590" y="0"/>
                    </a:moveTo>
                    <a:lnTo>
                      <a:pt x="580957" y="81614"/>
                    </a:lnTo>
                    <a:lnTo>
                      <a:pt x="536386" y="1710328"/>
                    </a:lnTo>
                    <a:lnTo>
                      <a:pt x="0" y="1812183"/>
                    </a:lnTo>
                    <a:lnTo>
                      <a:pt x="4959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645115">
                <a:off x="5051344" y="3055224"/>
                <a:ext cx="566330" cy="1277667"/>
              </a:xfrm>
              <a:custGeom>
                <a:avLst/>
                <a:gdLst>
                  <a:gd name="connsiteX0" fmla="*/ 34963 w 566330"/>
                  <a:gd name="connsiteY0" fmla="*/ 0 h 1277667"/>
                  <a:gd name="connsiteX1" fmla="*/ 566330 w 566330"/>
                  <a:gd name="connsiteY1" fmla="*/ 81615 h 1277667"/>
                  <a:gd name="connsiteX2" fmla="*/ 536387 w 566330"/>
                  <a:gd name="connsiteY2" fmla="*/ 1175812 h 1277667"/>
                  <a:gd name="connsiteX3" fmla="*/ 0 w 566330"/>
                  <a:gd name="connsiteY3" fmla="*/ 1277667 h 1277667"/>
                  <a:gd name="connsiteX4" fmla="*/ 34963 w 566330"/>
                  <a:gd name="connsiteY4" fmla="*/ 0 h 127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330" h="1277667">
                    <a:moveTo>
                      <a:pt x="34963" y="0"/>
                    </a:moveTo>
                    <a:lnTo>
                      <a:pt x="566330" y="81615"/>
                    </a:lnTo>
                    <a:lnTo>
                      <a:pt x="536387" y="1175812"/>
                    </a:lnTo>
                    <a:lnTo>
                      <a:pt x="0" y="1277667"/>
                    </a:lnTo>
                    <a:lnTo>
                      <a:pt x="34963"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rot="645115">
                <a:off x="6483410" y="3546359"/>
                <a:ext cx="552735" cy="780902"/>
              </a:xfrm>
              <a:custGeom>
                <a:avLst/>
                <a:gdLst>
                  <a:gd name="connsiteX0" fmla="*/ 21369 w 552735"/>
                  <a:gd name="connsiteY0" fmla="*/ 0 h 780902"/>
                  <a:gd name="connsiteX1" fmla="*/ 552735 w 552735"/>
                  <a:gd name="connsiteY1" fmla="*/ 81615 h 780902"/>
                  <a:gd name="connsiteX2" fmla="*/ 536387 w 552735"/>
                  <a:gd name="connsiteY2" fmla="*/ 679047 h 780902"/>
                  <a:gd name="connsiteX3" fmla="*/ 0 w 552735"/>
                  <a:gd name="connsiteY3" fmla="*/ 780902 h 780902"/>
                  <a:gd name="connsiteX4" fmla="*/ 21369 w 552735"/>
                  <a:gd name="connsiteY4" fmla="*/ 0 h 780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735" h="780902">
                    <a:moveTo>
                      <a:pt x="21369" y="0"/>
                    </a:moveTo>
                    <a:lnTo>
                      <a:pt x="552735" y="81615"/>
                    </a:lnTo>
                    <a:lnTo>
                      <a:pt x="536387" y="679047"/>
                    </a:lnTo>
                    <a:lnTo>
                      <a:pt x="0" y="780902"/>
                    </a:lnTo>
                    <a:lnTo>
                      <a:pt x="21369"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rot="645115">
                <a:off x="8067706" y="4089706"/>
                <a:ext cx="537696" cy="231329"/>
              </a:xfrm>
              <a:custGeom>
                <a:avLst/>
                <a:gdLst>
                  <a:gd name="connsiteX0" fmla="*/ 6330 w 537696"/>
                  <a:gd name="connsiteY0" fmla="*/ 0 h 231329"/>
                  <a:gd name="connsiteX1" fmla="*/ 537696 w 537696"/>
                  <a:gd name="connsiteY1" fmla="*/ 81615 h 231329"/>
                  <a:gd name="connsiteX2" fmla="*/ 536387 w 537696"/>
                  <a:gd name="connsiteY2" fmla="*/ 129474 h 231329"/>
                  <a:gd name="connsiteX3" fmla="*/ 0 w 537696"/>
                  <a:gd name="connsiteY3" fmla="*/ 231329 h 231329"/>
                  <a:gd name="connsiteX4" fmla="*/ 6330 w 537696"/>
                  <a:gd name="connsiteY4" fmla="*/ 0 h 231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696" h="231329">
                    <a:moveTo>
                      <a:pt x="6330" y="0"/>
                    </a:moveTo>
                    <a:lnTo>
                      <a:pt x="537696" y="81615"/>
                    </a:lnTo>
                    <a:lnTo>
                      <a:pt x="536387" y="129474"/>
                    </a:lnTo>
                    <a:lnTo>
                      <a:pt x="0" y="231329"/>
                    </a:lnTo>
                    <a:lnTo>
                      <a:pt x="633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rot="645115">
                <a:off x="2186205" y="2139197"/>
                <a:ext cx="1386418" cy="2278978"/>
              </a:xfrm>
              <a:custGeom>
                <a:avLst/>
                <a:gdLst>
                  <a:gd name="connsiteX0" fmla="*/ 0 w 1386418"/>
                  <a:gd name="connsiteY0" fmla="*/ 0 h 2278978"/>
                  <a:gd name="connsiteX1" fmla="*/ 1386418 w 1386418"/>
                  <a:gd name="connsiteY1" fmla="*/ 212945 h 2278978"/>
                  <a:gd name="connsiteX2" fmla="*/ 1336828 w 1386418"/>
                  <a:gd name="connsiteY2" fmla="*/ 2025128 h 2278978"/>
                  <a:gd name="connsiteX3" fmla="*/ 0 w 1386418"/>
                  <a:gd name="connsiteY3" fmla="*/ 2278978 h 2278978"/>
                  <a:gd name="connsiteX4" fmla="*/ 0 w 1386418"/>
                  <a:gd name="connsiteY4" fmla="*/ 0 h 227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418" h="2278978">
                    <a:moveTo>
                      <a:pt x="0" y="0"/>
                    </a:moveTo>
                    <a:lnTo>
                      <a:pt x="1386418" y="212945"/>
                    </a:lnTo>
                    <a:lnTo>
                      <a:pt x="1336828" y="2025128"/>
                    </a:lnTo>
                    <a:lnTo>
                      <a:pt x="0" y="2278978"/>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rot="645115">
                <a:off x="4035090" y="2753425"/>
                <a:ext cx="1061276" cy="1628714"/>
              </a:xfrm>
              <a:custGeom>
                <a:avLst/>
                <a:gdLst>
                  <a:gd name="connsiteX0" fmla="*/ 44571 w 1061276"/>
                  <a:gd name="connsiteY0" fmla="*/ 0 h 1628714"/>
                  <a:gd name="connsiteX1" fmla="*/ 1061276 w 1061276"/>
                  <a:gd name="connsiteY1" fmla="*/ 156160 h 1628714"/>
                  <a:gd name="connsiteX2" fmla="*/ 1026313 w 1061276"/>
                  <a:gd name="connsiteY2" fmla="*/ 1433827 h 1628714"/>
                  <a:gd name="connsiteX3" fmla="*/ 0 w 1061276"/>
                  <a:gd name="connsiteY3" fmla="*/ 1628714 h 1628714"/>
                  <a:gd name="connsiteX4" fmla="*/ 44571 w 1061276"/>
                  <a:gd name="connsiteY4" fmla="*/ 0 h 162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276" h="1628714">
                    <a:moveTo>
                      <a:pt x="44571" y="0"/>
                    </a:moveTo>
                    <a:lnTo>
                      <a:pt x="1061276" y="156160"/>
                    </a:lnTo>
                    <a:lnTo>
                      <a:pt x="1026313" y="1433827"/>
                    </a:lnTo>
                    <a:lnTo>
                      <a:pt x="0" y="1628714"/>
                    </a:lnTo>
                    <a:lnTo>
                      <a:pt x="44571"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645115">
                <a:off x="5576944" y="3271688"/>
                <a:ext cx="937314" cy="1094197"/>
              </a:xfrm>
              <a:custGeom>
                <a:avLst/>
                <a:gdLst>
                  <a:gd name="connsiteX0" fmla="*/ 29943 w 937314"/>
                  <a:gd name="connsiteY0" fmla="*/ 0 h 1094197"/>
                  <a:gd name="connsiteX1" fmla="*/ 937314 w 937314"/>
                  <a:gd name="connsiteY1" fmla="*/ 139366 h 1094197"/>
                  <a:gd name="connsiteX2" fmla="*/ 915945 w 937314"/>
                  <a:gd name="connsiteY2" fmla="*/ 920268 h 1094197"/>
                  <a:gd name="connsiteX3" fmla="*/ 0 w 937314"/>
                  <a:gd name="connsiteY3" fmla="*/ 1094197 h 1094197"/>
                  <a:gd name="connsiteX4" fmla="*/ 29943 w 937314"/>
                  <a:gd name="connsiteY4" fmla="*/ 0 h 109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314" h="1094197">
                    <a:moveTo>
                      <a:pt x="29943" y="0"/>
                    </a:moveTo>
                    <a:lnTo>
                      <a:pt x="937314" y="139366"/>
                    </a:lnTo>
                    <a:lnTo>
                      <a:pt x="915945" y="920268"/>
                    </a:lnTo>
                    <a:lnTo>
                      <a:pt x="0" y="1094197"/>
                    </a:lnTo>
                    <a:lnTo>
                      <a:pt x="2994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645115">
                <a:off x="7007670" y="3777090"/>
                <a:ext cx="1076659" cy="597432"/>
              </a:xfrm>
              <a:custGeom>
                <a:avLst/>
                <a:gdLst>
                  <a:gd name="connsiteX0" fmla="*/ 16348 w 1076659"/>
                  <a:gd name="connsiteY0" fmla="*/ 0 h 597432"/>
                  <a:gd name="connsiteX1" fmla="*/ 1076659 w 1076659"/>
                  <a:gd name="connsiteY1" fmla="*/ 162857 h 597432"/>
                  <a:gd name="connsiteX2" fmla="*/ 1070329 w 1076659"/>
                  <a:gd name="connsiteY2" fmla="*/ 394186 h 597432"/>
                  <a:gd name="connsiteX3" fmla="*/ 0 w 1076659"/>
                  <a:gd name="connsiteY3" fmla="*/ 597432 h 597432"/>
                  <a:gd name="connsiteX4" fmla="*/ 16348 w 1076659"/>
                  <a:gd name="connsiteY4" fmla="*/ 0 h 59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659" h="597432">
                    <a:moveTo>
                      <a:pt x="16348" y="0"/>
                    </a:moveTo>
                    <a:lnTo>
                      <a:pt x="1076659" y="162857"/>
                    </a:lnTo>
                    <a:lnTo>
                      <a:pt x="1070329" y="394186"/>
                    </a:lnTo>
                    <a:lnTo>
                      <a:pt x="0" y="597432"/>
                    </a:lnTo>
                    <a:lnTo>
                      <a:pt x="1634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645115">
                <a:off x="8600057" y="4234461"/>
                <a:ext cx="139921" cy="47859"/>
              </a:xfrm>
              <a:custGeom>
                <a:avLst/>
                <a:gdLst>
                  <a:gd name="connsiteX0" fmla="*/ 1309 w 139921"/>
                  <a:gd name="connsiteY0" fmla="*/ 0 h 47859"/>
                  <a:gd name="connsiteX1" fmla="*/ 139921 w 139921"/>
                  <a:gd name="connsiteY1" fmla="*/ 21290 h 47859"/>
                  <a:gd name="connsiteX2" fmla="*/ 0 w 139921"/>
                  <a:gd name="connsiteY2" fmla="*/ 47859 h 47859"/>
                  <a:gd name="connsiteX3" fmla="*/ 1309 w 139921"/>
                  <a:gd name="connsiteY3" fmla="*/ 0 h 47859"/>
                </a:gdLst>
                <a:ahLst/>
                <a:cxnLst>
                  <a:cxn ang="0">
                    <a:pos x="connsiteX0" y="connsiteY0"/>
                  </a:cxn>
                  <a:cxn ang="0">
                    <a:pos x="connsiteX1" y="connsiteY1"/>
                  </a:cxn>
                  <a:cxn ang="0">
                    <a:pos x="connsiteX2" y="connsiteY2"/>
                  </a:cxn>
                  <a:cxn ang="0">
                    <a:pos x="connsiteX3" y="connsiteY3"/>
                  </a:cxn>
                </a:cxnLst>
                <a:rect l="l" t="t" r="r" b="b"/>
                <a:pathLst>
                  <a:path w="139921" h="47859">
                    <a:moveTo>
                      <a:pt x="1309" y="0"/>
                    </a:moveTo>
                    <a:lnTo>
                      <a:pt x="139921" y="21290"/>
                    </a:lnTo>
                    <a:lnTo>
                      <a:pt x="0" y="47859"/>
                    </a:lnTo>
                    <a:lnTo>
                      <a:pt x="1309"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7" name="Rectangle 26"/>
          <p:cNvSpPr/>
          <p:nvPr/>
        </p:nvSpPr>
        <p:spPr>
          <a:xfrm>
            <a:off x="642479" y="283752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243</a:t>
            </a:r>
          </a:p>
        </p:txBody>
      </p:sp>
    </p:spTree>
    <p:extLst>
      <p:ext uri="{BB962C8B-B14F-4D97-AF65-F5344CB8AC3E}">
        <p14:creationId xmlns:p14="http://schemas.microsoft.com/office/powerpoint/2010/main" val="266542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569660"/>
          </a:xfrm>
          <a:prstGeom prst="rect">
            <a:avLst/>
          </a:prstGeom>
          <a:noFill/>
        </p:spPr>
        <p:txBody>
          <a:bodyPr wrap="square" rtlCol="0">
            <a:spAutoFit/>
          </a:bodyPr>
          <a:lstStyle/>
          <a:p>
            <a:pPr algn="just"/>
            <a:r>
              <a:rPr lang="en-US" altLang="en-US" sz="2400" dirty="0">
                <a:latin typeface="Nunito Sans" panose="020B0604020202020204" charset="0"/>
              </a:rPr>
              <a:t>The set A(0) is {1, 2, 3, 4}, for n&gt;0, A(n+1) contains all the possible sums that can be obtained by adding two different numbers from A(n). What is the number of integer in A(10)?</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642479" y="283752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287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569660"/>
          </a:xfrm>
          <a:prstGeom prst="rect">
            <a:avLst/>
          </a:prstGeom>
          <a:noFill/>
        </p:spPr>
        <p:txBody>
          <a:bodyPr wrap="square" rtlCol="0">
            <a:spAutoFit/>
          </a:bodyPr>
          <a:lstStyle/>
          <a:p>
            <a:pPr algn="just"/>
            <a:r>
              <a:rPr lang="en-US" altLang="en-US" sz="2400" dirty="0">
                <a:latin typeface="Nunito Sans" panose="020B0604020202020204" charset="0"/>
              </a:rPr>
              <a:t>The set A(0) is {1, 2, 3, 4}, for n&gt;0, A(n+1) contains all the possible sums that can be obtained by adding two different numbers from A(n). What is the number of integer in A(10)?</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642479" y="283752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1027</a:t>
            </a:r>
          </a:p>
        </p:txBody>
      </p:sp>
    </p:spTree>
    <p:extLst>
      <p:ext uri="{BB962C8B-B14F-4D97-AF65-F5344CB8AC3E}">
        <p14:creationId xmlns:p14="http://schemas.microsoft.com/office/powerpoint/2010/main" val="268326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171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altLang="en-US" sz="5400" dirty="0">
                <a:solidFill>
                  <a:schemeClr val="bg1"/>
                </a:solidFill>
              </a:rPr>
              <a:t>AA1</a:t>
            </a:r>
          </a:p>
          <a:p>
            <a:pPr algn="ct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69989"/>
          </a:xfrm>
          <a:prstGeom prst="rect">
            <a:avLst/>
          </a:prstGeom>
          <a:noFill/>
        </p:spPr>
        <p:txBody>
          <a:bodyPr wrap="square" rtlCol="0">
            <a:spAutoFit/>
          </a:bodyPr>
          <a:lstStyle/>
          <a:p>
            <a:pPr algn="just"/>
            <a:r>
              <a:rPr lang="en-US" sz="2400" dirty="0" err="1">
                <a:latin typeface="Nunito Sans" panose="00000500000000000000" pitchFamily="2" charset="0"/>
              </a:rPr>
              <a:t>Usha</a:t>
            </a:r>
            <a:r>
              <a:rPr lang="en-US" sz="2400" dirty="0">
                <a:latin typeface="Nunito Sans" panose="00000500000000000000" pitchFamily="2" charset="0"/>
              </a:rPr>
              <a:t> has three boxes with ten balls in each. She plays a game where the goal is to end up with as few balls as possible in the boxes. The boxes are each marked with a separate number 4, 7 and 10. It is allowed to remove n balls from the box marked with the number n, put three of them aside and put the rest in another box. What is the least possible number of balls the boxes together can contain in the end?</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642479" y="3921208"/>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latin typeface="Nunito Sans" panose="020B0604020202020204" charset="0"/>
            </a:endParaRPr>
          </a:p>
        </p:txBody>
      </p:sp>
    </p:spTree>
    <p:extLst>
      <p:ext uri="{BB962C8B-B14F-4D97-AF65-F5344CB8AC3E}">
        <p14:creationId xmlns:p14="http://schemas.microsoft.com/office/powerpoint/2010/main" val="230965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69989"/>
          </a:xfrm>
          <a:prstGeom prst="rect">
            <a:avLst/>
          </a:prstGeom>
          <a:noFill/>
        </p:spPr>
        <p:txBody>
          <a:bodyPr wrap="square" rtlCol="0">
            <a:spAutoFit/>
          </a:bodyPr>
          <a:lstStyle/>
          <a:p>
            <a:pPr algn="just"/>
            <a:r>
              <a:rPr lang="en-US" sz="2400" dirty="0" err="1">
                <a:latin typeface="Nunito Sans" panose="00000500000000000000" pitchFamily="2" charset="0"/>
              </a:rPr>
              <a:t>Usha</a:t>
            </a:r>
            <a:r>
              <a:rPr lang="en-US" sz="2400" dirty="0">
                <a:latin typeface="Nunito Sans" panose="00000500000000000000" pitchFamily="2" charset="0"/>
              </a:rPr>
              <a:t> has three boxes with ten balls in each. She plays a game where the goal is to end up with as few balls as possible in the boxes. The boxes are each marked with a separate number 4, 7 and 10. It is allowed to remove n balls from the box marked with the number n, put three of them aside and put the rest in another box. What is the least possible number of balls the boxes together can contain in the end?</a:t>
            </a:r>
          </a:p>
          <a:p>
            <a:pPr algn="just"/>
            <a:endParaRPr lang="en-US" sz="24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642479" y="3921208"/>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5</a:t>
            </a:r>
          </a:p>
        </p:txBody>
      </p:sp>
    </p:spTree>
    <p:extLst>
      <p:ext uri="{BB962C8B-B14F-4D97-AF65-F5344CB8AC3E}">
        <p14:creationId xmlns:p14="http://schemas.microsoft.com/office/powerpoint/2010/main" val="1596121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30997"/>
          </a:xfrm>
          <a:prstGeom prst="rect">
            <a:avLst/>
          </a:prstGeom>
          <a:noFill/>
        </p:spPr>
        <p:txBody>
          <a:bodyPr wrap="square" rtlCol="0">
            <a:spAutoFit/>
          </a:bodyPr>
          <a:lstStyle/>
          <a:p>
            <a:pPr algn="just"/>
            <a:r>
              <a:rPr lang="en-US" altLang="en-US" sz="2400" dirty="0">
                <a:latin typeface="Nunito Sans" panose="020B0604020202020204" charset="0"/>
              </a:rPr>
              <a:t>For a positive integer N. Let P(N) be the product of the digits of N. For example, P(123) = 6. The value of P(101) + P (102)+.....P(201) + P(202) is: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259060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552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30997"/>
          </a:xfrm>
          <a:prstGeom prst="rect">
            <a:avLst/>
          </a:prstGeom>
          <a:noFill/>
        </p:spPr>
        <p:txBody>
          <a:bodyPr wrap="square" rtlCol="0">
            <a:spAutoFit/>
          </a:bodyPr>
          <a:lstStyle/>
          <a:p>
            <a:pPr algn="just"/>
            <a:r>
              <a:rPr lang="en-US" altLang="en-US" sz="2400" dirty="0">
                <a:latin typeface="Nunito Sans" panose="020B0604020202020204" charset="0"/>
              </a:rPr>
              <a:t>For a positive integer N. Let P(N) be the product of the digits of N. For example, P(123) = 6. The value of P(101) + P (102)+.....P(201) + P(202) is: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259060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2025</a:t>
            </a:r>
          </a:p>
        </p:txBody>
      </p:sp>
    </p:spTree>
    <p:extLst>
      <p:ext uri="{BB962C8B-B14F-4D97-AF65-F5344CB8AC3E}">
        <p14:creationId xmlns:p14="http://schemas.microsoft.com/office/powerpoint/2010/main" val="1409416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938992"/>
          </a:xfrm>
          <a:prstGeom prst="rect">
            <a:avLst/>
          </a:prstGeom>
          <a:noFill/>
        </p:spPr>
        <p:txBody>
          <a:bodyPr wrap="square" rtlCol="0">
            <a:spAutoFit/>
          </a:bodyPr>
          <a:lstStyle/>
          <a:p>
            <a:pPr algn="just"/>
            <a:r>
              <a:rPr lang="en-US" sz="2400" dirty="0">
                <a:latin typeface="Nunito Sans" panose="020B0604020202020204" charset="0"/>
              </a:rPr>
              <a:t>In this question, </a:t>
            </a:r>
            <a:r>
              <a:rPr lang="en-US" sz="2400" dirty="0" err="1">
                <a:latin typeface="Nunito Sans" panose="020B0604020202020204" charset="0"/>
              </a:rPr>
              <a:t>x^y</a:t>
            </a:r>
            <a:r>
              <a:rPr lang="en-US" sz="2400" dirty="0">
                <a:latin typeface="Nunito Sans" panose="020B0604020202020204" charset="0"/>
              </a:rPr>
              <a:t> stands for x raised to the power y. For example. 2^3 = 8 and 4^1.5 = 8.</a:t>
            </a:r>
          </a:p>
          <a:p>
            <a:pPr algn="just"/>
            <a:endParaRPr lang="en-US" sz="2400" dirty="0">
              <a:latin typeface="Nunito Sans" panose="020B0604020202020204" charset="0"/>
            </a:endParaRPr>
          </a:p>
          <a:p>
            <a:pPr algn="just"/>
            <a:r>
              <a:rPr lang="en-US" sz="2400" dirty="0">
                <a:latin typeface="Nunito Sans" panose="020B0604020202020204" charset="0"/>
              </a:rPr>
              <a:t>Find the number of the positive integers N&lt;=2000 which can be expressed as N = 2^m + 2^n, where m, n are integers (for example, 33 = 2^0 + 2^5).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56877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latin typeface="Nunito Sans" panose="020B0604020202020204" charset="0"/>
            </a:endParaRPr>
          </a:p>
        </p:txBody>
      </p:sp>
    </p:spTree>
    <p:extLst>
      <p:ext uri="{BB962C8B-B14F-4D97-AF65-F5344CB8AC3E}">
        <p14:creationId xmlns:p14="http://schemas.microsoft.com/office/powerpoint/2010/main" val="3238379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938992"/>
          </a:xfrm>
          <a:prstGeom prst="rect">
            <a:avLst/>
          </a:prstGeom>
          <a:noFill/>
        </p:spPr>
        <p:txBody>
          <a:bodyPr wrap="square" rtlCol="0">
            <a:spAutoFit/>
          </a:bodyPr>
          <a:lstStyle/>
          <a:p>
            <a:pPr algn="just"/>
            <a:r>
              <a:rPr lang="en-US" sz="2400" dirty="0">
                <a:latin typeface="Nunito Sans" panose="020B0604020202020204" charset="0"/>
              </a:rPr>
              <a:t>In this question, </a:t>
            </a:r>
            <a:r>
              <a:rPr lang="en-US" sz="2400" dirty="0" err="1">
                <a:latin typeface="Nunito Sans" panose="020B0604020202020204" charset="0"/>
              </a:rPr>
              <a:t>x^y</a:t>
            </a:r>
            <a:r>
              <a:rPr lang="en-US" sz="2400" dirty="0">
                <a:latin typeface="Nunito Sans" panose="020B0604020202020204" charset="0"/>
              </a:rPr>
              <a:t> stands for x raised to the power y. For example. 2^3 = 8 and 4^1.5 = 8.</a:t>
            </a:r>
          </a:p>
          <a:p>
            <a:pPr algn="just"/>
            <a:endParaRPr lang="en-US" sz="2400" dirty="0">
              <a:latin typeface="Nunito Sans" panose="020B0604020202020204" charset="0"/>
            </a:endParaRPr>
          </a:p>
          <a:p>
            <a:pPr algn="just"/>
            <a:r>
              <a:rPr lang="en-US" sz="2400" dirty="0">
                <a:latin typeface="Nunito Sans" panose="020B0604020202020204" charset="0"/>
              </a:rPr>
              <a:t>Find the number of the positive integers N&lt;=2000 which can be expressed as N = 2^m + 2^n, where m, n are integers (for example, 33 = 2^0 + 2^5).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568773"/>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65</a:t>
            </a:r>
          </a:p>
        </p:txBody>
      </p:sp>
    </p:spTree>
    <p:extLst>
      <p:ext uri="{BB962C8B-B14F-4D97-AF65-F5344CB8AC3E}">
        <p14:creationId xmlns:p14="http://schemas.microsoft.com/office/powerpoint/2010/main" val="269520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b="1" dirty="0">
                <a:latin typeface="Nunito Sans" panose="00000500000000000000" pitchFamily="2" charset="0"/>
              </a:rPr>
              <a:t>Fill in the blank.</a:t>
            </a:r>
          </a:p>
          <a:p>
            <a:pPr algn="just"/>
            <a:endParaRPr lang="en-US" sz="2500" dirty="0">
              <a:latin typeface="Nunito Sans" panose="00000500000000000000" pitchFamily="2" charset="0"/>
            </a:endParaRPr>
          </a:p>
          <a:p>
            <a:pPr algn="just"/>
            <a:r>
              <a:rPr lang="en-US" sz="2500" dirty="0" err="1">
                <a:latin typeface="Nunito Sans" panose="00000500000000000000" pitchFamily="2" charset="0"/>
              </a:rPr>
              <a:t>Brinda</a:t>
            </a:r>
            <a:r>
              <a:rPr lang="en-US" sz="2500" dirty="0">
                <a:latin typeface="Nunito Sans" panose="00000500000000000000" pitchFamily="2" charset="0"/>
              </a:rPr>
              <a:t> and Shanti run in opposite direction on a circular track starting at diametrically opposite points. They first meet after </a:t>
            </a:r>
            <a:r>
              <a:rPr lang="en-US" sz="2500" dirty="0" err="1">
                <a:latin typeface="Nunito Sans" panose="00000500000000000000" pitchFamily="2" charset="0"/>
              </a:rPr>
              <a:t>Brinda</a:t>
            </a:r>
            <a:r>
              <a:rPr lang="en-US" sz="2500" dirty="0">
                <a:latin typeface="Nunito Sans" panose="00000500000000000000" pitchFamily="2" charset="0"/>
              </a:rPr>
              <a:t> has run 100 meters. They next meet after Shanti has run 150 meters past their first meeting point. Each girl runs at a constant speed. What is the length of the track in meters? </a:t>
            </a:r>
          </a:p>
          <a:p>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99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b="1" dirty="0">
                <a:latin typeface="Nunito Sans" panose="00000500000000000000" pitchFamily="2" charset="0"/>
              </a:rPr>
              <a:t>Fill in the blank.</a:t>
            </a:r>
          </a:p>
          <a:p>
            <a:pPr algn="just"/>
            <a:endParaRPr lang="en-US" sz="2500" dirty="0">
              <a:latin typeface="Nunito Sans" panose="00000500000000000000" pitchFamily="2" charset="0"/>
            </a:endParaRPr>
          </a:p>
          <a:p>
            <a:pPr algn="just"/>
            <a:r>
              <a:rPr lang="en-US" sz="2500" dirty="0" err="1">
                <a:latin typeface="Nunito Sans" panose="00000500000000000000" pitchFamily="2" charset="0"/>
              </a:rPr>
              <a:t>Brinda</a:t>
            </a:r>
            <a:r>
              <a:rPr lang="en-US" sz="2500" dirty="0">
                <a:latin typeface="Nunito Sans" panose="00000500000000000000" pitchFamily="2" charset="0"/>
              </a:rPr>
              <a:t> and Shanti run in opposite direction on a circular track starting at diametrically opposite points. They first meet after </a:t>
            </a:r>
            <a:r>
              <a:rPr lang="en-US" sz="2500" dirty="0" err="1">
                <a:latin typeface="Nunito Sans" panose="00000500000000000000" pitchFamily="2" charset="0"/>
              </a:rPr>
              <a:t>Brinda</a:t>
            </a:r>
            <a:r>
              <a:rPr lang="en-US" sz="2500" dirty="0">
                <a:latin typeface="Nunito Sans" panose="00000500000000000000" pitchFamily="2" charset="0"/>
              </a:rPr>
              <a:t> has run 100 meters. They next meet after Shanti has run 150 meters past their first meeting point. Each girl runs at a constant speed. What is the length of the track in meters? </a:t>
            </a:r>
          </a:p>
          <a:p>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350 </a:t>
            </a:r>
          </a:p>
        </p:txBody>
      </p:sp>
    </p:spTree>
    <p:extLst>
      <p:ext uri="{BB962C8B-B14F-4D97-AF65-F5344CB8AC3E}">
        <p14:creationId xmlns:p14="http://schemas.microsoft.com/office/powerpoint/2010/main" val="130637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20B0604020202020204" charset="0"/>
              </a:rPr>
              <a:t>Fill in the blank.</a:t>
            </a:r>
          </a:p>
          <a:p>
            <a:pPr algn="just"/>
            <a:endParaRPr lang="en-US" sz="2500" dirty="0">
              <a:latin typeface="Nunito Sans" panose="020B0604020202020204" charset="0"/>
            </a:endParaRPr>
          </a:p>
          <a:p>
            <a:pPr algn="just"/>
            <a:r>
              <a:rPr lang="en-US" sz="2500" dirty="0">
                <a:latin typeface="Nunito Sans" panose="020B0604020202020204" charset="0"/>
              </a:rPr>
              <a:t>A 70 feet pole stands vertically in a horizontal plane supported by three 490 feet wires, all attached to the top of the pole, pulled and anchored to three equally spaced points in the plane. How many feet apart are any two of those anchor points?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654872"/>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04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20B0604020202020204" charset="0"/>
              </a:rPr>
              <a:t>Fill in the blank.</a:t>
            </a:r>
          </a:p>
          <a:p>
            <a:pPr algn="just"/>
            <a:endParaRPr lang="en-US" sz="2500" dirty="0">
              <a:latin typeface="Nunito Sans" panose="020B0604020202020204" charset="0"/>
            </a:endParaRPr>
          </a:p>
          <a:p>
            <a:pPr algn="just"/>
            <a:r>
              <a:rPr lang="en-US" sz="2500" dirty="0">
                <a:latin typeface="Nunito Sans" panose="020B0604020202020204" charset="0"/>
              </a:rPr>
              <a:t>A 70 feet pole stands vertically in a horizontal plane supported by three 490 feet wires, all attached to the top of the pole, pulled and anchored to three equally spaced points in the plane. How many feet apart are any two of those anchor points?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654872"/>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840 </a:t>
            </a:r>
          </a:p>
        </p:txBody>
      </p:sp>
    </p:spTree>
    <p:extLst>
      <p:ext uri="{BB962C8B-B14F-4D97-AF65-F5344CB8AC3E}">
        <p14:creationId xmlns:p14="http://schemas.microsoft.com/office/powerpoint/2010/main" val="327473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Fill in the blank.</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When Asha and </a:t>
            </a:r>
            <a:r>
              <a:rPr lang="en-US" sz="2500" dirty="0" err="1">
                <a:latin typeface="Nunito Sans" panose="00000500000000000000" pitchFamily="2" charset="0"/>
              </a:rPr>
              <a:t>Usha</a:t>
            </a:r>
            <a:r>
              <a:rPr lang="en-US" sz="2500" dirty="0">
                <a:latin typeface="Nunito Sans" panose="00000500000000000000" pitchFamily="2" charset="0"/>
              </a:rPr>
              <a:t> stand on a weighing scale together the reading shows 151 kg. When </a:t>
            </a:r>
            <a:r>
              <a:rPr lang="en-US" sz="2500" dirty="0" err="1">
                <a:latin typeface="Nunito Sans" panose="00000500000000000000" pitchFamily="2" charset="0"/>
              </a:rPr>
              <a:t>Usha</a:t>
            </a:r>
            <a:r>
              <a:rPr lang="en-US" sz="2500" dirty="0">
                <a:latin typeface="Nunito Sans" panose="00000500000000000000" pitchFamily="2" charset="0"/>
              </a:rPr>
              <a:t> and </a:t>
            </a:r>
            <a:r>
              <a:rPr lang="en-US" sz="2500" dirty="0" err="1">
                <a:latin typeface="Nunito Sans" panose="00000500000000000000" pitchFamily="2" charset="0"/>
              </a:rPr>
              <a:t>Isha</a:t>
            </a:r>
            <a:r>
              <a:rPr lang="en-US" sz="2500" dirty="0">
                <a:latin typeface="Nunito Sans" panose="00000500000000000000" pitchFamily="2" charset="0"/>
              </a:rPr>
              <a:t> stand together on the same weighing scale the reading is 132 kg and when </a:t>
            </a:r>
            <a:r>
              <a:rPr lang="en-US" sz="2500" dirty="0" err="1">
                <a:latin typeface="Nunito Sans" panose="00000500000000000000" pitchFamily="2" charset="0"/>
              </a:rPr>
              <a:t>Isha</a:t>
            </a:r>
            <a:r>
              <a:rPr lang="en-US" sz="2500" dirty="0">
                <a:latin typeface="Nunito Sans" panose="00000500000000000000" pitchFamily="2" charset="0"/>
              </a:rPr>
              <a:t> and Asha stand together the reading is 115 kg. What is the weight of </a:t>
            </a:r>
            <a:r>
              <a:rPr lang="en-US" sz="2500" dirty="0" err="1">
                <a:latin typeface="Nunito Sans" panose="00000500000000000000" pitchFamily="2" charset="0"/>
              </a:rPr>
              <a:t>Usha</a:t>
            </a:r>
            <a:r>
              <a:rPr lang="en-US" sz="2500" dirty="0">
                <a:latin typeface="Nunito Sans" panose="00000500000000000000" pitchFamily="2" charset="0"/>
              </a:rPr>
              <a:t> in kg?</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646911"/>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45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Fill in the blank.</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When Asha and </a:t>
            </a:r>
            <a:r>
              <a:rPr lang="en-US" sz="2500" dirty="0" err="1">
                <a:latin typeface="Nunito Sans" panose="00000500000000000000" pitchFamily="2" charset="0"/>
              </a:rPr>
              <a:t>Usha</a:t>
            </a:r>
            <a:r>
              <a:rPr lang="en-US" sz="2500" dirty="0">
                <a:latin typeface="Nunito Sans" panose="00000500000000000000" pitchFamily="2" charset="0"/>
              </a:rPr>
              <a:t> stand on a weighing scale together the reading shows 151 kg. When </a:t>
            </a:r>
            <a:r>
              <a:rPr lang="en-US" sz="2500" dirty="0" err="1">
                <a:latin typeface="Nunito Sans" panose="00000500000000000000" pitchFamily="2" charset="0"/>
              </a:rPr>
              <a:t>Usha</a:t>
            </a:r>
            <a:r>
              <a:rPr lang="en-US" sz="2500" dirty="0">
                <a:latin typeface="Nunito Sans" panose="00000500000000000000" pitchFamily="2" charset="0"/>
              </a:rPr>
              <a:t> and </a:t>
            </a:r>
            <a:r>
              <a:rPr lang="en-US" sz="2500" dirty="0" err="1">
                <a:latin typeface="Nunito Sans" panose="00000500000000000000" pitchFamily="2" charset="0"/>
              </a:rPr>
              <a:t>Isha</a:t>
            </a:r>
            <a:r>
              <a:rPr lang="en-US" sz="2500" dirty="0">
                <a:latin typeface="Nunito Sans" panose="00000500000000000000" pitchFamily="2" charset="0"/>
              </a:rPr>
              <a:t> stand together on the same weighing scale the reading is 132 kg and when </a:t>
            </a:r>
            <a:r>
              <a:rPr lang="en-US" sz="2500" dirty="0" err="1">
                <a:latin typeface="Nunito Sans" panose="00000500000000000000" pitchFamily="2" charset="0"/>
              </a:rPr>
              <a:t>Isha</a:t>
            </a:r>
            <a:r>
              <a:rPr lang="en-US" sz="2500" dirty="0">
                <a:latin typeface="Nunito Sans" panose="00000500000000000000" pitchFamily="2" charset="0"/>
              </a:rPr>
              <a:t> and Asha stand together the reading is 115 kg. What is the weight of </a:t>
            </a:r>
            <a:r>
              <a:rPr lang="en-US" sz="2500" dirty="0" err="1">
                <a:latin typeface="Nunito Sans" panose="00000500000000000000" pitchFamily="2" charset="0"/>
              </a:rPr>
              <a:t>Usha</a:t>
            </a:r>
            <a:r>
              <a:rPr lang="en-US" sz="2500" dirty="0">
                <a:latin typeface="Nunito Sans" panose="00000500000000000000" pitchFamily="2" charset="0"/>
              </a:rPr>
              <a:t> in kg?</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p:cNvSpPr/>
          <p:nvPr/>
        </p:nvSpPr>
        <p:spPr>
          <a:xfrm>
            <a:off x="762000" y="3646911"/>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panose="020B0604020202020204" charset="0"/>
              </a:rPr>
              <a:t>84</a:t>
            </a:r>
          </a:p>
        </p:txBody>
      </p:sp>
    </p:spTree>
    <p:extLst>
      <p:ext uri="{BB962C8B-B14F-4D97-AF65-F5344CB8AC3E}">
        <p14:creationId xmlns:p14="http://schemas.microsoft.com/office/powerpoint/2010/main" val="3977741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2380</Words>
  <Application>Microsoft Office PowerPoint</Application>
  <PresentationFormat>Widescreen</PresentationFormat>
  <Paragraphs>218</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Nunito Sans</vt:lpstr>
      <vt:lpstr>Nunito Sans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Arvind Ragunathan</cp:lastModifiedBy>
  <cp:revision>183</cp:revision>
  <dcterms:created xsi:type="dcterms:W3CDTF">2006-08-16T00:00:00Z</dcterms:created>
  <dcterms:modified xsi:type="dcterms:W3CDTF">2020-10-05T06:08:41Z</dcterms:modified>
</cp:coreProperties>
</file>