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61"/>
  </p:notesMasterIdLst>
  <p:sldIdLst>
    <p:sldId id="272" r:id="rId2"/>
    <p:sldId id="308"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6" r:id="rId28"/>
    <p:sldId id="341" r:id="rId29"/>
    <p:sldId id="337" r:id="rId30"/>
    <p:sldId id="342" r:id="rId31"/>
    <p:sldId id="338" r:id="rId32"/>
    <p:sldId id="343" r:id="rId33"/>
    <p:sldId id="339" r:id="rId34"/>
    <p:sldId id="344" r:id="rId35"/>
    <p:sldId id="340" r:id="rId36"/>
    <p:sldId id="345" r:id="rId37"/>
    <p:sldId id="347" r:id="rId38"/>
    <p:sldId id="346" r:id="rId39"/>
    <p:sldId id="353" r:id="rId40"/>
    <p:sldId id="348" r:id="rId41"/>
    <p:sldId id="354" r:id="rId42"/>
    <p:sldId id="349" r:id="rId43"/>
    <p:sldId id="355" r:id="rId44"/>
    <p:sldId id="351" r:id="rId45"/>
    <p:sldId id="356" r:id="rId46"/>
    <p:sldId id="352" r:id="rId47"/>
    <p:sldId id="357" r:id="rId48"/>
    <p:sldId id="359" r:id="rId49"/>
    <p:sldId id="358" r:id="rId50"/>
    <p:sldId id="360" r:id="rId51"/>
    <p:sldId id="362" r:id="rId52"/>
    <p:sldId id="366" r:id="rId53"/>
    <p:sldId id="363" r:id="rId54"/>
    <p:sldId id="367" r:id="rId55"/>
    <p:sldId id="368" r:id="rId56"/>
    <p:sldId id="365" r:id="rId57"/>
    <p:sldId id="369" r:id="rId58"/>
    <p:sldId id="370" r:id="rId59"/>
    <p:sldId id="289" r:id="rId60"/>
  </p:sldIdLst>
  <p:sldSz cx="12192000" cy="6858000"/>
  <p:notesSz cx="6858000" cy="9144000"/>
  <p:embeddedFontLst>
    <p:embeddedFont>
      <p:font typeface="Calibri" panose="020F0502020204030204" pitchFamily="34" charset="0"/>
      <p:regular r:id="rId62"/>
      <p:bold r:id="rId63"/>
      <p:italic r:id="rId64"/>
      <p:boldItalic r:id="rId65"/>
    </p:embeddedFont>
    <p:embeddedFont>
      <p:font typeface="Cambria Math" panose="02040503050406030204" pitchFamily="18" charset="0"/>
      <p:regular r:id="rId66"/>
    </p:embeddedFont>
    <p:embeddedFont>
      <p:font typeface="Nunito Sans" panose="00000500000000000000" pitchFamily="2" charset="0"/>
      <p:regular r:id="rId67"/>
      <p:bold r:id="rId68"/>
      <p:italic r:id="rId69"/>
      <p:boldItalic r:id="rId70"/>
    </p:embeddedFont>
    <p:embeddedFont>
      <p:font typeface="Nunito Sans SemiBold" panose="020B0604020202020204" charset="0"/>
      <p:bold r:id="rId71"/>
      <p:boldItalic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F05136"/>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4899" autoAdjust="0"/>
  </p:normalViewPr>
  <p:slideViewPr>
    <p:cSldViewPr>
      <p:cViewPr varScale="1">
        <p:scale>
          <a:sx n="73" d="100"/>
          <a:sy n="73" d="100"/>
        </p:scale>
        <p:origin x="830"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85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9739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1659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1359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194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3849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3670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0121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8391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4649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endParaRPr lang="en-US" b="1" dirty="0">
              <a:latin typeface="Nunito Sans" panose="00000500000000000000" pitchFamily="2" charset="0"/>
            </a:endParaRP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1426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2513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29573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8114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7587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5114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061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669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5239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601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81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371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09427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136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945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42248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2210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5505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98064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3884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67658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0575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438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0163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34289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2544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83951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2184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52339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74962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9212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7156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860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48990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78436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69788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62526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8003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2591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62156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88192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9398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74592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59</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3201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6112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5273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173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AA5</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33316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93899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ABCDEFGH is a regular octagon. A and E are opposite vertices of the octagon. A frog starts jumping from vertex to vertex, beginning from A. From any vertex of the octagon except E, it may jump to either of the two adjacent vertices. When it reaches E, the frog stops and stays there. Let a</a:t>
            </a:r>
            <a:r>
              <a:rPr kumimoji="0" lang="en-US" sz="2400" b="0" i="0" u="none" strike="noStrike" kern="1200" cap="none" spc="0" normalizeH="0" baseline="-25000" noProof="0" dirty="0">
                <a:ln>
                  <a:noFill/>
                </a:ln>
                <a:solidFill>
                  <a:prstClr val="black"/>
                </a:solidFill>
                <a:effectLst/>
                <a:uLnTx/>
                <a:uFillTx/>
                <a:latin typeface="Nunito Sans" panose="00000500000000000000" pitchFamily="2" charset="0"/>
                <a:ea typeface="+mn-ea"/>
                <a:cs typeface="+mn-cs"/>
              </a:rPr>
              <a:t>n</a:t>
            </a:r>
            <a:r>
              <a:rPr kumimoji="0" lang="en-US" sz="24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be the number of distinct paths of exactly n jumps ending in E. Then what is the value of a</a:t>
            </a:r>
            <a:r>
              <a:rPr kumimoji="0" lang="en-US" sz="2400" b="0" i="0" u="none" strike="noStrike" kern="1200" cap="none" spc="0" normalizeH="0" baseline="-25000" noProof="0" dirty="0">
                <a:ln>
                  <a:noFill/>
                </a:ln>
                <a:solidFill>
                  <a:prstClr val="black"/>
                </a:solidFill>
                <a:effectLst/>
                <a:uLnTx/>
                <a:uFillTx/>
                <a:latin typeface="Nunito Sans" panose="00000500000000000000" pitchFamily="2" charset="0"/>
                <a:ea typeface="+mn-ea"/>
                <a:cs typeface="+mn-cs"/>
              </a:rPr>
              <a:t>2n-1</a:t>
            </a:r>
            <a:r>
              <a:rPr kumimoji="0" lang="en-US" sz="24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0016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463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463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463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2n-1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463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Cannot be determined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0841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Consider an obtuse-angled triangles with sides 8 cm, 15 cm and x cm. If x is an integer then how many such triangles exist?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6AE2C84B-46A5-4A3C-9FF5-DCBB0FF659ED}"/>
              </a:ext>
            </a:extLst>
          </p:cNvPr>
          <p:cNvSpPr/>
          <p:nvPr/>
        </p:nvSpPr>
        <p:spPr>
          <a:xfrm>
            <a:off x="647790" y="559987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15" name="Rectangle 14">
            <a:extLst>
              <a:ext uri="{FF2B5EF4-FFF2-40B4-BE49-F238E27FC236}">
                <a16:creationId xmlns:a16="http://schemas.microsoft.com/office/drawing/2014/main" id="{13788E79-EC5B-4FBF-BF79-2FC45D468BDE}"/>
              </a:ext>
            </a:extLst>
          </p:cNvPr>
          <p:cNvSpPr/>
          <p:nvPr/>
        </p:nvSpPr>
        <p:spPr>
          <a:xfrm>
            <a:off x="1445891" y="5599871"/>
            <a:ext cx="3741571"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14</a:t>
            </a:r>
          </a:p>
        </p:txBody>
      </p:sp>
    </p:spTree>
    <p:extLst>
      <p:ext uri="{BB962C8B-B14F-4D97-AF65-F5344CB8AC3E}">
        <p14:creationId xmlns:p14="http://schemas.microsoft.com/office/powerpoint/2010/main" val="26599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21599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000000"/>
                </a:solidFill>
                <a:effectLst/>
                <a:uLnTx/>
                <a:uFillTx/>
                <a:latin typeface="Nunito Sans" panose="00000500000000000000" pitchFamily="2" charset="0"/>
                <a:ea typeface="+mn-ea"/>
                <a:cs typeface="+mn-cs"/>
              </a:rPr>
              <a:t>The figure below shows the plan of a town. The streets are at right angles to each other. A rectangular park(p) is situated inside the town with a diagonal road running through it. There is also a prohibited region(D) in the town.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Neelam</a:t>
            </a: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rides her bicycle from her house at A to her office at B, taking the shortest path. Then the number of possible shortest paths that she can choose is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60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75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45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90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6AE2C84B-46A5-4A3C-9FF5-DCBB0FF659ED}"/>
              </a:ext>
            </a:extLst>
          </p:cNvPr>
          <p:cNvSpPr/>
          <p:nvPr/>
        </p:nvSpPr>
        <p:spPr>
          <a:xfrm>
            <a:off x="647790" y="5599871"/>
            <a:ext cx="69669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15" name="Rectangle 14">
            <a:extLst>
              <a:ext uri="{FF2B5EF4-FFF2-40B4-BE49-F238E27FC236}">
                <a16:creationId xmlns:a16="http://schemas.microsoft.com/office/drawing/2014/main" id="{13788E79-EC5B-4FBF-BF79-2FC45D468BDE}"/>
              </a:ext>
            </a:extLst>
          </p:cNvPr>
          <p:cNvSpPr/>
          <p:nvPr/>
        </p:nvSpPr>
        <p:spPr>
          <a:xfrm>
            <a:off x="1445891" y="5599871"/>
            <a:ext cx="3741571"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72</a:t>
            </a:r>
          </a:p>
        </p:txBody>
      </p:sp>
      <p:pic>
        <p:nvPicPr>
          <p:cNvPr id="27" name="Picture 26"/>
          <p:cNvPicPr/>
          <p:nvPr/>
        </p:nvPicPr>
        <p:blipFill>
          <a:blip r:embed="rId4">
            <a:extLst>
              <a:ext uri="{28A0092B-C50C-407E-A947-70E740481C1C}">
                <a14:useLocalDpi xmlns:a14="http://schemas.microsoft.com/office/drawing/2010/main" val="0"/>
              </a:ext>
            </a:extLst>
          </a:blip>
          <a:stretch>
            <a:fillRect/>
          </a:stretch>
        </p:blipFill>
        <p:spPr>
          <a:xfrm>
            <a:off x="6705600" y="4013022"/>
            <a:ext cx="3745986" cy="2054982"/>
          </a:xfrm>
          <a:prstGeom prst="rect">
            <a:avLst/>
          </a:prstGeom>
        </p:spPr>
      </p:pic>
    </p:spTree>
    <p:extLst>
      <p:ext uri="{BB962C8B-B14F-4D97-AF65-F5344CB8AC3E}">
        <p14:creationId xmlns:p14="http://schemas.microsoft.com/office/powerpoint/2010/main" val="50466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21599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Three Englishmen and three Frenchmen work for the same company. Each of them knows a secret not known to others. They need to exchange these secrets over person-to-person phone calls so that eventually each person knows all six secrets. None of the Frenchmen knows English and only one Englishman knows French. What is the minimum number of phone calls needed for the above purpose?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3248"/>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579005"/>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5</a:t>
            </a:r>
            <a:endPar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579005"/>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15</a:t>
            </a:r>
            <a:endPar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9</a:t>
            </a:r>
            <a:endPar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10</a:t>
            </a:r>
            <a:endPar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62649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 man travels three-fifths of distance AB at a speed of 3a, and the remaining at a speed of 2b, if he goes from A to B and back at a speed of 5c in the same time, then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1/a + 1/b = 1/c </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 + b = c</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1/a + 1/b = 2/c</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None of these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3846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Nunito Sans" panose="020B0604020202020204" charset="0"/>
                <a:ea typeface="+mn-ea"/>
                <a:cs typeface="+mn-cs"/>
              </a:rPr>
              <a:t>If [log101] + [log102] + [log103] + [log104] + ...... + [log10n] = n, where [x] denotes the greatest integer less than or equal to x, then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84803"/>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Nunito Sans" panose="020B0604020202020204" charset="0"/>
                <a:ea typeface="+mn-ea"/>
                <a:cs typeface="+mn-cs"/>
              </a:rPr>
              <a:t>96 ≤ n &lt; 104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84803"/>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Nunito Sans" panose="020B0604020202020204" charset="0"/>
                <a:ea typeface="+mn-ea"/>
                <a:cs typeface="+mn-cs"/>
              </a:rPr>
              <a:t>104 ≤ n &lt; 107</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84803"/>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Nunito Sans" panose="020B0604020202020204" charset="0"/>
                <a:ea typeface="+mn-ea"/>
                <a:cs typeface="+mn-cs"/>
              </a:rPr>
              <a:t>107 ≤ n &lt; 111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84803"/>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Nunito Sans" panose="020B0604020202020204" charset="0"/>
                <a:ea typeface="+mn-ea"/>
                <a:cs typeface="+mn-cs"/>
              </a:rPr>
              <a:t>111 ≤ n &lt; 116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540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AA6</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62334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13932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Balram</a:t>
            </a: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the local shoe shop owner, sells four types of footwear -Slippers (S), Canvas Shoes (C), Leather Shoes (L) and Joggers (J). The following information is known regarding the cost prices and selling prices of these four types of footwear: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
            </a:r>
            <a:r>
              <a:rPr kumimoji="0" lang="en-US" sz="18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i</a:t>
            </a: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L sells for Rs.500 less than J, which costs Rs.300 more than S, which, in turn, sells for Rs.200 more than L.</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(ii) L costs Rs.300 less than C, which sells for Rs.100 more than 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which, in turn, costs Rs.100 less than C.</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If it is known that </a:t>
            </a:r>
            <a:r>
              <a:rPr kumimoji="0" lang="en-US" sz="18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Balram</a:t>
            </a: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never sells any item at a loss, then which of the following is true regarding the profit percentages earned by </a:t>
            </a:r>
            <a:r>
              <a:rPr kumimoji="0" lang="en-US" sz="18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Balram</a:t>
            </a: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on the items L, S, C and J represented by </a:t>
            </a:r>
            <a:r>
              <a:rPr kumimoji="0" lang="en-US" sz="1800" b="0" i="1"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l, s, c and j </a:t>
            </a: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respectively?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5DD2504-B1FF-4F55-B4FA-4AEA19FF2DD8}"/>
              </a:ext>
            </a:extLst>
          </p:cNvPr>
          <p:cNvSpPr/>
          <p:nvPr/>
        </p:nvSpPr>
        <p:spPr>
          <a:xfrm>
            <a:off x="657998" y="4026840"/>
            <a:ext cx="696697" cy="5078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5" name="Rectangle 14">
            <a:extLst>
              <a:ext uri="{FF2B5EF4-FFF2-40B4-BE49-F238E27FC236}">
                <a16:creationId xmlns:a16="http://schemas.microsoft.com/office/drawing/2014/main" id="{72143B70-2774-4C1B-BA6C-0E2C89AD6E8B}"/>
              </a:ext>
            </a:extLst>
          </p:cNvPr>
          <p:cNvSpPr/>
          <p:nvPr/>
        </p:nvSpPr>
        <p:spPr>
          <a:xfrm>
            <a:off x="647791" y="4601600"/>
            <a:ext cx="696697" cy="5078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22" name="Rectangle 21">
            <a:extLst>
              <a:ext uri="{FF2B5EF4-FFF2-40B4-BE49-F238E27FC236}">
                <a16:creationId xmlns:a16="http://schemas.microsoft.com/office/drawing/2014/main" id="{E78CEF88-20C6-43F2-BCB5-DBF349A353D1}"/>
              </a:ext>
            </a:extLst>
          </p:cNvPr>
          <p:cNvSpPr/>
          <p:nvPr/>
        </p:nvSpPr>
        <p:spPr>
          <a:xfrm>
            <a:off x="657998" y="5176360"/>
            <a:ext cx="696697" cy="5078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27" name="Rectangle 26">
            <a:extLst>
              <a:ext uri="{FF2B5EF4-FFF2-40B4-BE49-F238E27FC236}">
                <a16:creationId xmlns:a16="http://schemas.microsoft.com/office/drawing/2014/main" id="{EFAD326F-7428-498A-82D3-321753462543}"/>
              </a:ext>
            </a:extLst>
          </p:cNvPr>
          <p:cNvSpPr/>
          <p:nvPr/>
        </p:nvSpPr>
        <p:spPr>
          <a:xfrm>
            <a:off x="641928" y="5740569"/>
            <a:ext cx="696697" cy="5078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8" name="Rectangle 27">
            <a:extLst>
              <a:ext uri="{FF2B5EF4-FFF2-40B4-BE49-F238E27FC236}">
                <a16:creationId xmlns:a16="http://schemas.microsoft.com/office/drawing/2014/main" id="{116C2E0D-93FB-4ADC-BC2B-83DFED946B7A}"/>
              </a:ext>
            </a:extLst>
          </p:cNvPr>
          <p:cNvSpPr/>
          <p:nvPr/>
        </p:nvSpPr>
        <p:spPr>
          <a:xfrm>
            <a:off x="1456098" y="4026840"/>
            <a:ext cx="10098317" cy="5078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l ≥ c ≥ s ≥ j</a:t>
            </a:r>
          </a:p>
        </p:txBody>
      </p:sp>
      <p:sp>
        <p:nvSpPr>
          <p:cNvPr id="29" name="Rectangle 28">
            <a:extLst>
              <a:ext uri="{FF2B5EF4-FFF2-40B4-BE49-F238E27FC236}">
                <a16:creationId xmlns:a16="http://schemas.microsoft.com/office/drawing/2014/main" id="{F62FDC11-1E2D-428B-8217-CF9104F9B6D7}"/>
              </a:ext>
            </a:extLst>
          </p:cNvPr>
          <p:cNvSpPr/>
          <p:nvPr/>
        </p:nvSpPr>
        <p:spPr>
          <a:xfrm>
            <a:off x="1445891" y="4601600"/>
            <a:ext cx="10098317" cy="5078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 ≥ s ≥ l ≥ j</a:t>
            </a:r>
          </a:p>
        </p:txBody>
      </p:sp>
      <p:sp>
        <p:nvSpPr>
          <p:cNvPr id="30" name="Rectangle 29">
            <a:extLst>
              <a:ext uri="{FF2B5EF4-FFF2-40B4-BE49-F238E27FC236}">
                <a16:creationId xmlns:a16="http://schemas.microsoft.com/office/drawing/2014/main" id="{BEF40363-1296-4F6B-8656-D47D96B64330}"/>
              </a:ext>
            </a:extLst>
          </p:cNvPr>
          <p:cNvSpPr/>
          <p:nvPr/>
        </p:nvSpPr>
        <p:spPr>
          <a:xfrm>
            <a:off x="1456098" y="5176360"/>
            <a:ext cx="10098317" cy="5078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l ≥ s ≥ c ≥ j</a:t>
            </a:r>
          </a:p>
        </p:txBody>
      </p:sp>
      <p:sp>
        <p:nvSpPr>
          <p:cNvPr id="31" name="Rectangle 30">
            <a:extLst>
              <a:ext uri="{FF2B5EF4-FFF2-40B4-BE49-F238E27FC236}">
                <a16:creationId xmlns:a16="http://schemas.microsoft.com/office/drawing/2014/main" id="{D95ABC10-15CF-488C-806F-94CE71FC878A}"/>
              </a:ext>
            </a:extLst>
          </p:cNvPr>
          <p:cNvSpPr/>
          <p:nvPr/>
        </p:nvSpPr>
        <p:spPr>
          <a:xfrm>
            <a:off x="1440028" y="5740569"/>
            <a:ext cx="10098317" cy="507831"/>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s ≥ l ≥ j ≥ c</a:t>
            </a:r>
          </a:p>
        </p:txBody>
      </p:sp>
    </p:spTree>
    <p:extLst>
      <p:ext uri="{BB962C8B-B14F-4D97-AF65-F5344CB8AC3E}">
        <p14:creationId xmlns:p14="http://schemas.microsoft.com/office/powerpoint/2010/main" val="93930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6480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If S = </a:t>
                </a:r>
                <a14:m>
                  <m:oMath xmlns:m="http://schemas.openxmlformats.org/officeDocument/2006/math">
                    <m:f>
                      <m:fPr>
                        <m:ctrlP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num>
                      <m:den>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den>
                    </m:f>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6</m:t>
                        </m:r>
                      </m:num>
                      <m:den>
                        <m:sSup>
                          <m:sSupPr>
                            <m:ctrlP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e>
                          <m:sup>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den>
                    </m:f>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num>
                      <m:den>
                        <m:sSup>
                          <m:sSupPr>
                            <m:ctrlP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e>
                          <m:sup>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m:t>
                            </m:r>
                          </m:sup>
                        </m:sSup>
                      </m:den>
                    </m:f>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20</m:t>
                        </m:r>
                      </m:num>
                      <m:den>
                        <m:sSup>
                          <m:sSupPr>
                            <m:ctrlP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e>
                          <m:sup>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m:t>
                            </m:r>
                          </m:sup>
                        </m:sSup>
                      </m:den>
                    </m:f>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30</m:t>
                        </m:r>
                      </m:num>
                      <m:den>
                        <m:sSup>
                          <m:sSupPr>
                            <m:ctrlP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e>
                          <m:sup>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5</m:t>
                            </m:r>
                          </m:sup>
                        </m:sSup>
                      </m:den>
                    </m:f>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42</m:t>
                        </m:r>
                      </m:num>
                      <m:den>
                        <m:sSup>
                          <m:sSupPr>
                            <m:ctrlP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e>
                          <m:sup>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6</m:t>
                            </m:r>
                          </m:sup>
                        </m:sSup>
                      </m:den>
                    </m:f>
                    <m:r>
                      <a:rPr kumimoji="0" lang="en-US" sz="25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a14:m>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find the value of S?</a:t>
                </a:r>
              </a:p>
            </p:txBody>
          </p:sp>
        </mc:Choice>
        <mc:Fallback xmlns="">
          <p:sp>
            <p:nvSpPr>
              <p:cNvPr id="9" name="TextBox 8">
                <a:extLst>
                  <a:ext uri="{FF2B5EF4-FFF2-40B4-BE49-F238E27FC236}">
                    <a16:creationId xmlns:a16="http://schemas.microsoft.com/office/drawing/2014/main" id="{05EFE211-1D0D-4979-87E6-8967C2913C04}"/>
                  </a:ext>
                </a:extLst>
              </p:cNvPr>
              <p:cNvSpPr txBox="1">
                <a:spLocks noRot="1" noChangeAspect="1" noMove="1" noResize="1" noEditPoints="1" noAdjustHandles="1" noChangeArrowheads="1" noChangeShapeType="1" noTextEdit="1"/>
              </p:cNvSpPr>
              <p:nvPr/>
            </p:nvSpPr>
            <p:spPr>
              <a:xfrm>
                <a:off x="642479" y="1156906"/>
                <a:ext cx="10907041" cy="648063"/>
              </a:xfrm>
              <a:prstGeom prst="rect">
                <a:avLst/>
              </a:prstGeom>
              <a:blipFill>
                <a:blip r:embed="rId3"/>
                <a:stretch>
                  <a:fillRect l="-894" b="-1226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24/90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242/900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245/900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200/729</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2</a:t>
            </a: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1935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Topic/Course</a:t>
            </a:r>
            <a:endParaRPr kumimoji="0" sz="4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Sub-Topic (Example: name of college)</a:t>
            </a:r>
            <a:endParaRPr kumimoji="0" sz="15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Nunito Sans SemiBold" panose="00000700000000000000" pitchFamily="2" charset="0"/>
                <a:ea typeface="+mn-ea"/>
                <a:cs typeface="+mn-cs"/>
              </a:rPr>
              <a:t>TCS NQT</a:t>
            </a:r>
          </a:p>
        </p:txBody>
      </p:sp>
      <p:sp>
        <p:nvSpPr>
          <p:cNvPr id="14" name="TextBox 13">
            <a:extLst>
              <a:ext uri="{FF2B5EF4-FFF2-40B4-BE49-F238E27FC236}">
                <a16:creationId xmlns:a16="http://schemas.microsoft.com/office/drawing/2014/main" id="{B53D23EF-460D-4551-8ECC-4888395D8695}"/>
              </a:ext>
            </a:extLst>
          </p:cNvPr>
          <p:cNvSpPr txBox="1"/>
          <p:nvPr/>
        </p:nvSpPr>
        <p:spPr>
          <a:xfrm>
            <a:off x="1110148" y="2756602"/>
            <a:ext cx="1016089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Nunito Sans" panose="00000500000000000000" pitchFamily="2" charset="0"/>
                <a:ea typeface="+mn-ea"/>
                <a:cs typeface="+mn-cs"/>
              </a:rPr>
              <a:t>Numerical Ability</a:t>
            </a:r>
            <a:endParaRPr kumimoji="0" lang="en-US" sz="28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2043569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540147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Answer the questions on the basis of the information given below.</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 team must be selected from ten </a:t>
            </a:r>
            <a:r>
              <a:rPr kumimoji="0" lang="en-US" sz="23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probables</a:t>
            </a: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 A, B, C, D, E, F, G, H,I and J. Of these, A, C, E and J are forwards, B, G and H are point guards and D, F and I are defenders.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Further the following conditions need to be observed: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 The team must have at least one forward, one point guard and one 		   defender.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 If the team includes J, it must also include F.</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 The team must include E or B, but not both.</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 If the team includes G, it must also include F.</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 The team must include exactly one among C, G and 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 C and F cannot be members of the same team.</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 D and H cannot be members of the same team.</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 The team must include both A and D or neither of them.</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There is no restriction on the number of members in the team.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Questions 3 - 6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53951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What could be the size of the team that includes G?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More than one of the above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83315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What would be the size of the largest possible team?</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99794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Who cannot be included in a team of size 6?</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H</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J</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52620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Ten years ago, the ages of the members of a joint family of eight people added up to 231 years. Three years later, one member died at the age of 60 years and a child was born during the same year. After another three years, one more member died, again at 60, and a child was born during the same year. The current average age of this eight member joint family is nearest to:</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23 years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22 years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21 years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25 years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6AE2C84B-46A5-4A3C-9FF5-DCBB0FF659ED}"/>
              </a:ext>
            </a:extLst>
          </p:cNvPr>
          <p:cNvSpPr/>
          <p:nvPr/>
        </p:nvSpPr>
        <p:spPr>
          <a:xfrm>
            <a:off x="647790" y="559987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a:t>
            </a:r>
          </a:p>
        </p:txBody>
      </p:sp>
      <p:sp>
        <p:nvSpPr>
          <p:cNvPr id="15" name="Rectangle 14">
            <a:extLst>
              <a:ext uri="{FF2B5EF4-FFF2-40B4-BE49-F238E27FC236}">
                <a16:creationId xmlns:a16="http://schemas.microsoft.com/office/drawing/2014/main" id="{13788E79-EC5B-4FBF-BF79-2FC45D468BDE}"/>
              </a:ext>
            </a:extLst>
          </p:cNvPr>
          <p:cNvSpPr/>
          <p:nvPr/>
        </p:nvSpPr>
        <p:spPr>
          <a:xfrm>
            <a:off x="1445891" y="5599871"/>
            <a:ext cx="3741571"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24 years</a:t>
            </a:r>
          </a:p>
        </p:txBody>
      </p:sp>
    </p:spTree>
    <p:extLst>
      <p:ext uri="{BB962C8B-B14F-4D97-AF65-F5344CB8AC3E}">
        <p14:creationId xmlns:p14="http://schemas.microsoft.com/office/powerpoint/2010/main" val="4018793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If a+b+c = 0, where a </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b </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c then,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r>
              <a:rPr kumimoji="0" lang="pt-BR"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2</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/(2a</a:t>
            </a:r>
            <a:r>
              <a:rPr kumimoji="0" lang="pt-BR"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2</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+bc) + b</a:t>
            </a:r>
            <a:r>
              <a:rPr kumimoji="0" lang="pt-BR"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2</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/(2b</a:t>
            </a:r>
            <a:r>
              <a:rPr kumimoji="0" lang="pt-BR"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2</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 + c</a:t>
            </a:r>
            <a:r>
              <a:rPr kumimoji="0" lang="pt-BR"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2</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/(2c</a:t>
            </a:r>
            <a:r>
              <a:rPr kumimoji="0" lang="pt-BR"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2</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 ab) is equal to:</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Zero</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abc</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3116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AA7</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501470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r>
              <a:rPr lang="en-US" sz="2500" dirty="0">
                <a:solidFill>
                  <a:prstClr val="black"/>
                </a:solidFill>
                <a:latin typeface="Nunito Sans" panose="00000500000000000000" pitchFamily="2" charset="0"/>
              </a:rPr>
              <a:t>A chord of a circle has length 3n, where n is a positive integer. The  segment cut off by the chord has height n, as shown what is smallest value of n for which the radius of the circle is also a positive integer?</a:t>
            </a:r>
            <a:endParaRPr lang="pt-BR" sz="2500" dirty="0">
              <a:solidFill>
                <a:prstClr val="black"/>
              </a:solidFill>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7" name="Group 6"/>
          <p:cNvGrpSpPr/>
          <p:nvPr/>
        </p:nvGrpSpPr>
        <p:grpSpPr>
          <a:xfrm>
            <a:off x="7848600" y="3652184"/>
            <a:ext cx="2895600" cy="1842960"/>
            <a:chOff x="7848600" y="3652184"/>
            <a:chExt cx="2895600" cy="1842960"/>
          </a:xfrm>
        </p:grpSpPr>
        <p:grpSp>
          <p:nvGrpSpPr>
            <p:cNvPr id="8" name="Group 7"/>
            <p:cNvGrpSpPr/>
            <p:nvPr/>
          </p:nvGrpSpPr>
          <p:grpSpPr>
            <a:xfrm>
              <a:off x="7848600" y="3652184"/>
              <a:ext cx="2895600" cy="1466269"/>
              <a:chOff x="7848600" y="3652184"/>
              <a:chExt cx="2895600" cy="1466269"/>
            </a:xfrm>
          </p:grpSpPr>
          <p:sp>
            <p:nvSpPr>
              <p:cNvPr id="12" name="Freeform 11"/>
              <p:cNvSpPr/>
              <p:nvPr/>
            </p:nvSpPr>
            <p:spPr>
              <a:xfrm>
                <a:off x="7848600" y="3652184"/>
                <a:ext cx="2895600" cy="1466269"/>
              </a:xfrm>
              <a:custGeom>
                <a:avLst/>
                <a:gdLst>
                  <a:gd name="connsiteX0" fmla="*/ 1447800 w 2895600"/>
                  <a:gd name="connsiteY0" fmla="*/ 0 h 1466269"/>
                  <a:gd name="connsiteX1" fmla="*/ 2895600 w 2895600"/>
                  <a:gd name="connsiteY1" fmla="*/ 1321385 h 1466269"/>
                  <a:gd name="connsiteX2" fmla="*/ 2888125 w 2895600"/>
                  <a:gd name="connsiteY2" fmla="*/ 1456489 h 1466269"/>
                  <a:gd name="connsiteX3" fmla="*/ 2886490 w 2895600"/>
                  <a:gd name="connsiteY3" fmla="*/ 1466269 h 1466269"/>
                  <a:gd name="connsiteX4" fmla="*/ 9111 w 2895600"/>
                  <a:gd name="connsiteY4" fmla="*/ 1466269 h 1466269"/>
                  <a:gd name="connsiteX5" fmla="*/ 7475 w 2895600"/>
                  <a:gd name="connsiteY5" fmla="*/ 1456489 h 1466269"/>
                  <a:gd name="connsiteX6" fmla="*/ 0 w 2895600"/>
                  <a:gd name="connsiteY6" fmla="*/ 1321385 h 1466269"/>
                  <a:gd name="connsiteX7" fmla="*/ 1447800 w 2895600"/>
                  <a:gd name="connsiteY7" fmla="*/ 0 h 1466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1466269">
                    <a:moveTo>
                      <a:pt x="1447800" y="0"/>
                    </a:moveTo>
                    <a:cubicBezTo>
                      <a:pt x="2247398" y="0"/>
                      <a:pt x="2895600" y="591604"/>
                      <a:pt x="2895600" y="1321385"/>
                    </a:cubicBezTo>
                    <a:cubicBezTo>
                      <a:pt x="2895600" y="1366996"/>
                      <a:pt x="2893068" y="1412068"/>
                      <a:pt x="2888125" y="1456489"/>
                    </a:cubicBezTo>
                    <a:lnTo>
                      <a:pt x="2886490" y="1466269"/>
                    </a:lnTo>
                    <a:lnTo>
                      <a:pt x="9111" y="1466269"/>
                    </a:lnTo>
                    <a:lnTo>
                      <a:pt x="7475" y="1456489"/>
                    </a:lnTo>
                    <a:cubicBezTo>
                      <a:pt x="2532" y="1412068"/>
                      <a:pt x="0" y="1366996"/>
                      <a:pt x="0" y="1321385"/>
                    </a:cubicBezTo>
                    <a:cubicBezTo>
                      <a:pt x="0" y="591604"/>
                      <a:pt x="648202" y="0"/>
                      <a:pt x="1447800"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2" idx="0"/>
              </p:cNvCxnSpPr>
              <p:nvPr/>
            </p:nvCxnSpPr>
            <p:spPr>
              <a:xfrm>
                <a:off x="9296400" y="3652184"/>
                <a:ext cx="0" cy="1466269"/>
              </a:xfrm>
              <a:prstGeom prst="line">
                <a:avLst/>
              </a:prstGeom>
              <a:ln w="28575"/>
            </p:spPr>
            <p:style>
              <a:lnRef idx="1">
                <a:schemeClr val="dk1"/>
              </a:lnRef>
              <a:fillRef idx="0">
                <a:schemeClr val="dk1"/>
              </a:fillRef>
              <a:effectRef idx="0">
                <a:schemeClr val="dk1"/>
              </a:effectRef>
              <a:fontRef idx="minor">
                <a:schemeClr val="tx1"/>
              </a:fontRef>
            </p:style>
          </p:cxnSp>
        </p:grpSp>
        <p:sp>
          <p:nvSpPr>
            <p:cNvPr id="10" name="TextBox 9"/>
            <p:cNvSpPr txBox="1"/>
            <p:nvPr/>
          </p:nvSpPr>
          <p:spPr>
            <a:xfrm>
              <a:off x="9409177" y="4220509"/>
              <a:ext cx="685800" cy="369332"/>
            </a:xfrm>
            <a:prstGeom prst="rect">
              <a:avLst/>
            </a:prstGeom>
            <a:noFill/>
          </p:spPr>
          <p:txBody>
            <a:bodyPr wrap="square" rtlCol="0">
              <a:spAutoFit/>
            </a:bodyPr>
            <a:lstStyle/>
            <a:p>
              <a:r>
                <a:rPr lang="en-US" dirty="0"/>
                <a:t>n</a:t>
              </a:r>
            </a:p>
          </p:txBody>
        </p:sp>
        <p:sp>
          <p:nvSpPr>
            <p:cNvPr id="11" name="TextBox 10"/>
            <p:cNvSpPr txBox="1"/>
            <p:nvPr/>
          </p:nvSpPr>
          <p:spPr>
            <a:xfrm>
              <a:off x="9331452" y="5125812"/>
              <a:ext cx="685800" cy="369332"/>
            </a:xfrm>
            <a:prstGeom prst="rect">
              <a:avLst/>
            </a:prstGeom>
            <a:noFill/>
          </p:spPr>
          <p:txBody>
            <a:bodyPr wrap="square" rtlCol="0">
              <a:spAutoFit/>
            </a:bodyPr>
            <a:lstStyle/>
            <a:p>
              <a:r>
                <a:rPr lang="en-US" dirty="0"/>
                <a:t>3n</a:t>
              </a:r>
            </a:p>
          </p:txBody>
        </p:sp>
      </p:grpSp>
    </p:spTree>
    <p:extLst>
      <p:ext uri="{BB962C8B-B14F-4D97-AF65-F5344CB8AC3E}">
        <p14:creationId xmlns:p14="http://schemas.microsoft.com/office/powerpoint/2010/main" val="1532173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r>
              <a:rPr lang="en-US" sz="2500" dirty="0">
                <a:solidFill>
                  <a:prstClr val="black"/>
                </a:solidFill>
                <a:latin typeface="Nunito Sans" panose="00000500000000000000" pitchFamily="2" charset="0"/>
              </a:rPr>
              <a:t>A chord of a circle has length 3n, where n is a positive integer. The  segment cut off by the chord has height n, as shown what is smallest value of n for which the radius of the circle is also a positive integer?</a:t>
            </a:r>
            <a:endParaRPr lang="pt-BR" sz="2500" dirty="0">
              <a:solidFill>
                <a:prstClr val="black"/>
              </a:solidFill>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Calibri"/>
              </a:rPr>
              <a:t>8</a:t>
            </a:r>
            <a:endParaRPr kumimoji="0" lang="en-US" sz="1800" b="1" i="0" u="none" strike="noStrike" kern="1200" cap="none" spc="0" normalizeH="0" baseline="0" noProof="0" dirty="0">
              <a:ln>
                <a:noFill/>
              </a:ln>
              <a:solidFill>
                <a:schemeClr val="tx1"/>
              </a:solidFill>
              <a:effectLst/>
              <a:uLnTx/>
              <a:uFillTx/>
              <a:latin typeface="Calibri"/>
              <a:ea typeface="+mn-ea"/>
              <a:cs typeface="+mn-cs"/>
            </a:endParaRPr>
          </a:p>
        </p:txBody>
      </p:sp>
      <p:grpSp>
        <p:nvGrpSpPr>
          <p:cNvPr id="7" name="Group 6"/>
          <p:cNvGrpSpPr/>
          <p:nvPr/>
        </p:nvGrpSpPr>
        <p:grpSpPr>
          <a:xfrm>
            <a:off x="7848600" y="3652184"/>
            <a:ext cx="2895600" cy="1842960"/>
            <a:chOff x="7848600" y="3652184"/>
            <a:chExt cx="2895600" cy="1842960"/>
          </a:xfrm>
        </p:grpSpPr>
        <p:grpSp>
          <p:nvGrpSpPr>
            <p:cNvPr id="8" name="Group 7"/>
            <p:cNvGrpSpPr/>
            <p:nvPr/>
          </p:nvGrpSpPr>
          <p:grpSpPr>
            <a:xfrm>
              <a:off x="7848600" y="3652184"/>
              <a:ext cx="2895600" cy="1466269"/>
              <a:chOff x="7848600" y="3652184"/>
              <a:chExt cx="2895600" cy="1466269"/>
            </a:xfrm>
          </p:grpSpPr>
          <p:sp>
            <p:nvSpPr>
              <p:cNvPr id="12" name="Freeform 11"/>
              <p:cNvSpPr/>
              <p:nvPr/>
            </p:nvSpPr>
            <p:spPr>
              <a:xfrm>
                <a:off x="7848600" y="3652184"/>
                <a:ext cx="2895600" cy="1466269"/>
              </a:xfrm>
              <a:custGeom>
                <a:avLst/>
                <a:gdLst>
                  <a:gd name="connsiteX0" fmla="*/ 1447800 w 2895600"/>
                  <a:gd name="connsiteY0" fmla="*/ 0 h 1466269"/>
                  <a:gd name="connsiteX1" fmla="*/ 2895600 w 2895600"/>
                  <a:gd name="connsiteY1" fmla="*/ 1321385 h 1466269"/>
                  <a:gd name="connsiteX2" fmla="*/ 2888125 w 2895600"/>
                  <a:gd name="connsiteY2" fmla="*/ 1456489 h 1466269"/>
                  <a:gd name="connsiteX3" fmla="*/ 2886490 w 2895600"/>
                  <a:gd name="connsiteY3" fmla="*/ 1466269 h 1466269"/>
                  <a:gd name="connsiteX4" fmla="*/ 9111 w 2895600"/>
                  <a:gd name="connsiteY4" fmla="*/ 1466269 h 1466269"/>
                  <a:gd name="connsiteX5" fmla="*/ 7475 w 2895600"/>
                  <a:gd name="connsiteY5" fmla="*/ 1456489 h 1466269"/>
                  <a:gd name="connsiteX6" fmla="*/ 0 w 2895600"/>
                  <a:gd name="connsiteY6" fmla="*/ 1321385 h 1466269"/>
                  <a:gd name="connsiteX7" fmla="*/ 1447800 w 2895600"/>
                  <a:gd name="connsiteY7" fmla="*/ 0 h 1466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1466269">
                    <a:moveTo>
                      <a:pt x="1447800" y="0"/>
                    </a:moveTo>
                    <a:cubicBezTo>
                      <a:pt x="2247398" y="0"/>
                      <a:pt x="2895600" y="591604"/>
                      <a:pt x="2895600" y="1321385"/>
                    </a:cubicBezTo>
                    <a:cubicBezTo>
                      <a:pt x="2895600" y="1366996"/>
                      <a:pt x="2893068" y="1412068"/>
                      <a:pt x="2888125" y="1456489"/>
                    </a:cubicBezTo>
                    <a:lnTo>
                      <a:pt x="2886490" y="1466269"/>
                    </a:lnTo>
                    <a:lnTo>
                      <a:pt x="9111" y="1466269"/>
                    </a:lnTo>
                    <a:lnTo>
                      <a:pt x="7475" y="1456489"/>
                    </a:lnTo>
                    <a:cubicBezTo>
                      <a:pt x="2532" y="1412068"/>
                      <a:pt x="0" y="1366996"/>
                      <a:pt x="0" y="1321385"/>
                    </a:cubicBezTo>
                    <a:cubicBezTo>
                      <a:pt x="0" y="591604"/>
                      <a:pt x="648202" y="0"/>
                      <a:pt x="1447800" y="0"/>
                    </a:cubicBez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2" idx="0"/>
              </p:cNvCxnSpPr>
              <p:nvPr/>
            </p:nvCxnSpPr>
            <p:spPr>
              <a:xfrm>
                <a:off x="9296400" y="3652184"/>
                <a:ext cx="0" cy="1466269"/>
              </a:xfrm>
              <a:prstGeom prst="line">
                <a:avLst/>
              </a:prstGeom>
              <a:ln w="28575"/>
            </p:spPr>
            <p:style>
              <a:lnRef idx="1">
                <a:schemeClr val="dk1"/>
              </a:lnRef>
              <a:fillRef idx="0">
                <a:schemeClr val="dk1"/>
              </a:fillRef>
              <a:effectRef idx="0">
                <a:schemeClr val="dk1"/>
              </a:effectRef>
              <a:fontRef idx="minor">
                <a:schemeClr val="tx1"/>
              </a:fontRef>
            </p:style>
          </p:cxnSp>
        </p:grpSp>
        <p:sp>
          <p:nvSpPr>
            <p:cNvPr id="10" name="TextBox 9"/>
            <p:cNvSpPr txBox="1"/>
            <p:nvPr/>
          </p:nvSpPr>
          <p:spPr>
            <a:xfrm>
              <a:off x="9409177" y="4220509"/>
              <a:ext cx="685800" cy="369332"/>
            </a:xfrm>
            <a:prstGeom prst="rect">
              <a:avLst/>
            </a:prstGeom>
            <a:noFill/>
          </p:spPr>
          <p:txBody>
            <a:bodyPr wrap="square" rtlCol="0">
              <a:spAutoFit/>
            </a:bodyPr>
            <a:lstStyle/>
            <a:p>
              <a:r>
                <a:rPr lang="en-US" dirty="0"/>
                <a:t>n</a:t>
              </a:r>
            </a:p>
          </p:txBody>
        </p:sp>
        <p:sp>
          <p:nvSpPr>
            <p:cNvPr id="11" name="TextBox 10"/>
            <p:cNvSpPr txBox="1"/>
            <p:nvPr/>
          </p:nvSpPr>
          <p:spPr>
            <a:xfrm>
              <a:off x="9331452" y="5125812"/>
              <a:ext cx="685800" cy="369332"/>
            </a:xfrm>
            <a:prstGeom prst="rect">
              <a:avLst/>
            </a:prstGeom>
            <a:noFill/>
          </p:spPr>
          <p:txBody>
            <a:bodyPr wrap="square" rtlCol="0">
              <a:spAutoFit/>
            </a:bodyPr>
            <a:lstStyle/>
            <a:p>
              <a:r>
                <a:rPr lang="en-US" dirty="0"/>
                <a:t>3n</a:t>
              </a:r>
            </a:p>
          </p:txBody>
        </p:sp>
      </p:grpSp>
    </p:spTree>
    <p:extLst>
      <p:ext uri="{BB962C8B-B14F-4D97-AF65-F5344CB8AC3E}">
        <p14:creationId xmlns:p14="http://schemas.microsoft.com/office/powerpoint/2010/main" val="112729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A function f satisfies f(0)=0, f(2n)=f(n), and f(2n+1)=f(n)+1 for all positive integer n. What is value of f(2018)?</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2</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2795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AA4</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13853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A function f satisfies f(0)=0, f(2n)=f(n), and f(2n+1)=f(n)+1 for all positive integer n. What is value of f(2018)?</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2</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7</a:t>
            </a:r>
          </a:p>
        </p:txBody>
      </p:sp>
    </p:spTree>
    <p:extLst>
      <p:ext uri="{BB962C8B-B14F-4D97-AF65-F5344CB8AC3E}">
        <p14:creationId xmlns:p14="http://schemas.microsoft.com/office/powerpoint/2010/main" val="1539293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How many pairs (m, n) of integers satisfy the equation 4</a:t>
            </a:r>
            <a:r>
              <a:rPr lang="en-US" sz="2500" baseline="30000" dirty="0">
                <a:solidFill>
                  <a:prstClr val="black"/>
                </a:solidFill>
                <a:latin typeface="Nunito Sans" panose="00000500000000000000" pitchFamily="2" charset="0"/>
              </a:rPr>
              <a:t>m </a:t>
            </a:r>
            <a:r>
              <a:rPr lang="en-US" sz="2500" dirty="0">
                <a:solidFill>
                  <a:prstClr val="black"/>
                </a:solidFill>
                <a:latin typeface="Nunito Sans" panose="00000500000000000000" pitchFamily="2" charset="0"/>
              </a:rPr>
              <a:t>= n</a:t>
            </a:r>
            <a:r>
              <a:rPr lang="en-US" sz="2500" baseline="30000" dirty="0">
                <a:solidFill>
                  <a:prstClr val="black"/>
                </a:solidFill>
                <a:latin typeface="Nunito Sans" panose="00000500000000000000" pitchFamily="2" charset="0"/>
              </a:rPr>
              <a:t>2  </a:t>
            </a:r>
            <a:r>
              <a:rPr lang="en-US" sz="2500" dirty="0">
                <a:solidFill>
                  <a:prstClr val="black"/>
                </a:solidFill>
                <a:latin typeface="Nunito Sans" panose="00000500000000000000" pitchFamily="2" charset="0"/>
              </a:rPr>
              <a:t>+ 15?</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3</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17845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How many pairs (m, n) of integers satisfy the equation 4</a:t>
            </a:r>
            <a:r>
              <a:rPr lang="en-US" sz="2500" baseline="30000" dirty="0">
                <a:solidFill>
                  <a:prstClr val="black"/>
                </a:solidFill>
                <a:latin typeface="Nunito Sans" panose="00000500000000000000" pitchFamily="2" charset="0"/>
              </a:rPr>
              <a:t>m </a:t>
            </a:r>
            <a:r>
              <a:rPr lang="en-US" sz="2500" dirty="0">
                <a:solidFill>
                  <a:prstClr val="black"/>
                </a:solidFill>
                <a:latin typeface="Nunito Sans" panose="00000500000000000000" pitchFamily="2" charset="0"/>
              </a:rPr>
              <a:t>= n</a:t>
            </a:r>
            <a:r>
              <a:rPr lang="en-US" sz="2500" baseline="30000" dirty="0">
                <a:solidFill>
                  <a:prstClr val="black"/>
                </a:solidFill>
                <a:latin typeface="Nunito Sans" panose="00000500000000000000" pitchFamily="2" charset="0"/>
              </a:rPr>
              <a:t>2  </a:t>
            </a:r>
            <a:r>
              <a:rPr lang="en-US" sz="2500" dirty="0">
                <a:solidFill>
                  <a:prstClr val="black"/>
                </a:solidFill>
                <a:latin typeface="Nunito Sans" panose="00000500000000000000" pitchFamily="2" charset="0"/>
              </a:rPr>
              <a:t>+ 15?</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3</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4</a:t>
            </a:r>
          </a:p>
        </p:txBody>
      </p:sp>
    </p:spTree>
    <p:extLst>
      <p:ext uri="{BB962C8B-B14F-4D97-AF65-F5344CB8AC3E}">
        <p14:creationId xmlns:p14="http://schemas.microsoft.com/office/powerpoint/2010/main" val="2185576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Suppose S is a set of positive integer , each of which is less than 25, such that no two elements of S have a common divisor greater than 1. What are the possible numbers of elements in 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4</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Tree>
    <p:extLst>
      <p:ext uri="{BB962C8B-B14F-4D97-AF65-F5344CB8AC3E}">
        <p14:creationId xmlns:p14="http://schemas.microsoft.com/office/powerpoint/2010/main" val="2601691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Suppose S is a set of positive integer , each of which is less than 25, such that no two elements of S have a common divisor greater than 1. What are the possible numbers of elements in 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4</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9</a:t>
            </a:r>
          </a:p>
        </p:txBody>
      </p:sp>
    </p:spTree>
    <p:extLst>
      <p:ext uri="{BB962C8B-B14F-4D97-AF65-F5344CB8AC3E}">
        <p14:creationId xmlns:p14="http://schemas.microsoft.com/office/powerpoint/2010/main" val="579043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In what positive base b does the equation 4 • 12 = 103 for multiplication of base b hold??</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5</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26110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In what positive base b does the equation 4 • 12 = 103 for multiplication of base b hold?</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5</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5</a:t>
            </a:r>
          </a:p>
        </p:txBody>
      </p:sp>
    </p:spTree>
    <p:extLst>
      <p:ext uri="{BB962C8B-B14F-4D97-AF65-F5344CB8AC3E}">
        <p14:creationId xmlns:p14="http://schemas.microsoft.com/office/powerpoint/2010/main" val="1240386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AA8</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4186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The radius of each small circle is 1/6 of the radius of the large surrounding circle. The radius of the middle-sized circle is twice that of either small circle. If A/B fraction (absolute) of circle is  not shaded then find the value of A + B?</a:t>
            </a:r>
            <a:endParaRPr kumimoji="0" lang="en-US" sz="2500" i="0" u="none" strike="noStrike" kern="1200" cap="none" spc="0" normalizeH="0" baseline="0" noProof="0" dirty="0">
              <a:ln>
                <a:noFill/>
              </a:ln>
              <a:solidFill>
                <a:prstClr val="black"/>
              </a:solidFill>
              <a:effectLst/>
              <a:uLnTx/>
              <a:uFillTx/>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1</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
        <p:nvSpPr>
          <p:cNvPr id="3" name="Oval 2"/>
          <p:cNvSpPr/>
          <p:nvPr/>
        </p:nvSpPr>
        <p:spPr>
          <a:xfrm>
            <a:off x="6781800" y="3206801"/>
            <a:ext cx="3276600" cy="3068225"/>
          </a:xfrm>
          <a:prstGeom prst="ellipse">
            <a:avLst/>
          </a:prstGeom>
          <a:noFill/>
          <a:ln w="28575">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696200" y="35814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8610600" y="3717405"/>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7696200" y="4669905"/>
            <a:ext cx="806354" cy="8164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319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The radius of each small circle is 1/6 of the radius of the large surrounding circle. The radius of the middle-sized circle is twice that of either small circle. If A/B fraction (absolute) of circle is  not shaded then find the value of A + B?</a:t>
            </a:r>
            <a:endParaRPr kumimoji="0" lang="en-US" sz="2500" i="0" u="none" strike="noStrike" kern="1200" cap="none" spc="0" normalizeH="0" baseline="0" noProof="0" dirty="0">
              <a:ln>
                <a:noFill/>
              </a:ln>
              <a:solidFill>
                <a:prstClr val="black"/>
              </a:solidFill>
              <a:effectLst/>
              <a:uLnTx/>
              <a:uFillTx/>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1</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13</a:t>
            </a:r>
          </a:p>
        </p:txBody>
      </p:sp>
      <p:sp>
        <p:nvSpPr>
          <p:cNvPr id="3" name="Oval 2"/>
          <p:cNvSpPr/>
          <p:nvPr/>
        </p:nvSpPr>
        <p:spPr>
          <a:xfrm>
            <a:off x="6781800" y="3206801"/>
            <a:ext cx="3276600" cy="3068225"/>
          </a:xfrm>
          <a:prstGeom prst="ellipse">
            <a:avLst/>
          </a:prstGeom>
          <a:noFill/>
          <a:ln w="28575">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696200" y="3581400"/>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8610600" y="3717405"/>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7696200" y="4669905"/>
            <a:ext cx="806354" cy="8164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If x = (16</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3</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+17</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3</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+18</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3</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+19</a:t>
            </a:r>
            <a:r>
              <a:rPr kumimoji="0" lang="en-US"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3</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then x when divided by 70 leaves a remainder of:</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35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69</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0255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Potato nuggets come in packets of 6, 9, or 20. What is the largest number of nuggets that you cannot buy when combining various packets?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2</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Tree>
    <p:extLst>
      <p:ext uri="{BB962C8B-B14F-4D97-AF65-F5344CB8AC3E}">
        <p14:creationId xmlns:p14="http://schemas.microsoft.com/office/powerpoint/2010/main" val="1949463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lgn="just"/>
            <a:r>
              <a:rPr lang="en-US" sz="2500" dirty="0">
                <a:solidFill>
                  <a:prstClr val="black"/>
                </a:solidFill>
                <a:latin typeface="Nunito Sans" panose="00000500000000000000" pitchFamily="2" charset="0"/>
              </a:rPr>
              <a:t>Potato nuggets come in packets of 6, 9, or 20. What is the largest number of nuggets that you cannot buy when combining various packets?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2</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43</a:t>
            </a:r>
          </a:p>
        </p:txBody>
      </p:sp>
    </p:spTree>
    <p:extLst>
      <p:ext uri="{BB962C8B-B14F-4D97-AF65-F5344CB8AC3E}">
        <p14:creationId xmlns:p14="http://schemas.microsoft.com/office/powerpoint/2010/main" val="2347596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i="0" u="none" strike="noStrike" kern="1200" cap="none" spc="0" normalizeH="0" baseline="0" noProof="0" dirty="0">
              <a:ln>
                <a:noFill/>
              </a:ln>
              <a:solidFill>
                <a:prstClr val="black"/>
              </a:solidFill>
              <a:effectLst/>
              <a:uLnTx/>
              <a:uFillTx/>
              <a:latin typeface="Nunito Sans" panose="00000500000000000000" pitchFamily="2" charset="0"/>
            </a:endParaRPr>
          </a:p>
          <a:p>
            <a:pPr lvl="0" algn="just"/>
            <a:r>
              <a:rPr lang="en-US" sz="2500" dirty="0">
                <a:solidFill>
                  <a:prstClr val="black"/>
                </a:solidFill>
                <a:latin typeface="Nunito Sans" panose="00000500000000000000" pitchFamily="2" charset="0"/>
              </a:rPr>
              <a:t>How many pairs of integers (x, y) satisfy the equation </a:t>
            </a:r>
            <a:r>
              <a:rPr lang="en-US" sz="2500" dirty="0" err="1">
                <a:solidFill>
                  <a:prstClr val="black"/>
                </a:solidFill>
                <a:latin typeface="Nunito Sans" panose="00000500000000000000" pitchFamily="2" charset="0"/>
              </a:rPr>
              <a:t>x+y-xy</a:t>
            </a:r>
            <a:r>
              <a:rPr lang="en-US" sz="2500" dirty="0">
                <a:solidFill>
                  <a:prstClr val="black"/>
                </a:solidFill>
                <a:latin typeface="Nunito Sans" panose="00000500000000000000" pitchFamily="2" charset="0"/>
              </a:rPr>
              <a:t>=49?</a:t>
            </a:r>
            <a:endParaRPr kumimoji="0" lang="en-US" sz="2500" i="0" u="none" strike="noStrike" kern="1200" cap="none" spc="0" normalizeH="0" baseline="0" noProof="0" dirty="0">
              <a:ln>
                <a:noFill/>
              </a:ln>
              <a:solidFill>
                <a:prstClr val="black"/>
              </a:solidFill>
              <a:effectLst/>
              <a:uLnTx/>
              <a:uFillTx/>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3</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Tree>
    <p:extLst>
      <p:ext uri="{BB962C8B-B14F-4D97-AF65-F5344CB8AC3E}">
        <p14:creationId xmlns:p14="http://schemas.microsoft.com/office/powerpoint/2010/main" val="2599567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i="0" u="none" strike="noStrike" kern="1200" cap="none" spc="0" normalizeH="0" baseline="0" noProof="0" dirty="0">
              <a:ln>
                <a:noFill/>
              </a:ln>
              <a:solidFill>
                <a:prstClr val="black"/>
              </a:solidFill>
              <a:effectLst/>
              <a:uLnTx/>
              <a:uFillTx/>
              <a:latin typeface="Nunito Sans" panose="00000500000000000000" pitchFamily="2" charset="0"/>
            </a:endParaRPr>
          </a:p>
          <a:p>
            <a:pPr lvl="0" algn="just"/>
            <a:r>
              <a:rPr lang="en-US" sz="2500" dirty="0">
                <a:solidFill>
                  <a:prstClr val="black"/>
                </a:solidFill>
                <a:latin typeface="Nunito Sans" panose="00000500000000000000" pitchFamily="2" charset="0"/>
              </a:rPr>
              <a:t>How many pairs of integers (x, y) satisfy the equation </a:t>
            </a:r>
            <a:r>
              <a:rPr lang="en-US" sz="2500" dirty="0" err="1">
                <a:solidFill>
                  <a:prstClr val="black"/>
                </a:solidFill>
                <a:latin typeface="Nunito Sans" panose="00000500000000000000" pitchFamily="2" charset="0"/>
              </a:rPr>
              <a:t>x+y-xy</a:t>
            </a:r>
            <a:r>
              <a:rPr lang="en-US" sz="2500" dirty="0">
                <a:solidFill>
                  <a:prstClr val="black"/>
                </a:solidFill>
                <a:latin typeface="Nunito Sans" panose="00000500000000000000" pitchFamily="2" charset="0"/>
              </a:rPr>
              <a:t>=49?</a:t>
            </a:r>
            <a:endParaRPr kumimoji="0" lang="en-US" sz="2500" i="0" u="none" strike="noStrike" kern="1200" cap="none" spc="0" normalizeH="0" baseline="0" noProof="0" dirty="0">
              <a:ln>
                <a:noFill/>
              </a:ln>
              <a:solidFill>
                <a:prstClr val="black"/>
              </a:solidFill>
              <a:effectLst/>
              <a:uLnTx/>
              <a:uFillTx/>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3</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20</a:t>
            </a:r>
          </a:p>
        </p:txBody>
      </p:sp>
    </p:spTree>
    <p:extLst>
      <p:ext uri="{BB962C8B-B14F-4D97-AF65-F5344CB8AC3E}">
        <p14:creationId xmlns:p14="http://schemas.microsoft.com/office/powerpoint/2010/main" val="2802716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P an Q are odd positive integers such that (1 + 3 + 5 … p) + (1 + 3 + 5 … q) = (1 + 3 + 5 … 19), then (</a:t>
            </a:r>
            <a:r>
              <a:rPr lang="en-US" sz="2500" dirty="0" err="1">
                <a:solidFill>
                  <a:prstClr val="black"/>
                </a:solidFill>
                <a:latin typeface="Nunito Sans" panose="00000500000000000000" pitchFamily="2" charset="0"/>
              </a:rPr>
              <a:t>p+q</a:t>
            </a:r>
            <a:r>
              <a:rPr lang="en-US" sz="2500" dirty="0">
                <a:solidFill>
                  <a:prstClr val="black"/>
                </a:solidFill>
                <a:latin typeface="Nunito Sans" panose="00000500000000000000" pitchFamily="2" charset="0"/>
              </a:rPr>
              <a:t>)/13 will give the remainder:</a:t>
            </a:r>
            <a:endParaRPr kumimoji="0" lang="en-US" sz="2500" i="0" u="none" strike="noStrike" kern="1200" cap="none" spc="0" normalizeH="0" baseline="0" noProof="0" dirty="0">
              <a:ln>
                <a:noFill/>
              </a:ln>
              <a:solidFill>
                <a:prstClr val="black"/>
              </a:solidFill>
              <a:effectLst/>
              <a:uLnTx/>
              <a:uFillTx/>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4</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Tree>
    <p:extLst>
      <p:ext uri="{BB962C8B-B14F-4D97-AF65-F5344CB8AC3E}">
        <p14:creationId xmlns:p14="http://schemas.microsoft.com/office/powerpoint/2010/main" val="2231104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P an Q are odd positive integers such that (1 + 3 + 5 … p) + (1 + 3 + 5 … q) = (1 + 3 + 5 … 19), then (</a:t>
            </a:r>
            <a:r>
              <a:rPr lang="en-US" sz="2500" dirty="0" err="1">
                <a:solidFill>
                  <a:prstClr val="black"/>
                </a:solidFill>
                <a:latin typeface="Nunito Sans" panose="00000500000000000000" pitchFamily="2" charset="0"/>
              </a:rPr>
              <a:t>p+q</a:t>
            </a:r>
            <a:r>
              <a:rPr lang="en-US" sz="2500" dirty="0">
                <a:solidFill>
                  <a:prstClr val="black"/>
                </a:solidFill>
                <a:latin typeface="Nunito Sans" panose="00000500000000000000" pitchFamily="2" charset="0"/>
              </a:rPr>
              <a:t>)/13 will give the remainder:</a:t>
            </a:r>
            <a:endParaRPr kumimoji="0" lang="en-US" sz="2500" i="0" u="none" strike="noStrike" kern="1200" cap="none" spc="0" normalizeH="0" baseline="0" noProof="0" dirty="0">
              <a:ln>
                <a:noFill/>
              </a:ln>
              <a:solidFill>
                <a:prstClr val="black"/>
              </a:solidFill>
              <a:effectLst/>
              <a:uLnTx/>
              <a:uFillTx/>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4</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0</a:t>
            </a:r>
          </a:p>
        </p:txBody>
      </p:sp>
    </p:spTree>
    <p:extLst>
      <p:ext uri="{BB962C8B-B14F-4D97-AF65-F5344CB8AC3E}">
        <p14:creationId xmlns:p14="http://schemas.microsoft.com/office/powerpoint/2010/main" val="1583506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How many integer values of x satisfy the inequality x( x + 2)(x + 4)(x + 6) &lt; 200?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5</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Tree>
    <p:extLst>
      <p:ext uri="{BB962C8B-B14F-4D97-AF65-F5344CB8AC3E}">
        <p14:creationId xmlns:p14="http://schemas.microsoft.com/office/powerpoint/2010/main" val="2159586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How many integer values of x satisfy the inequality x( x + 2)(x + 4)(x + 6) &lt; 200?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5</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9</a:t>
            </a:r>
          </a:p>
        </p:txBody>
      </p:sp>
    </p:spTree>
    <p:extLst>
      <p:ext uri="{BB962C8B-B14F-4D97-AF65-F5344CB8AC3E}">
        <p14:creationId xmlns:p14="http://schemas.microsoft.com/office/powerpoint/2010/main" val="2193011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AA9</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51342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The ratio of a two-digit natural number to a number formed by reversing its digits is 4 : 7. What will be the </a:t>
            </a:r>
            <a:r>
              <a:rPr lang="en-US" sz="2500" dirty="0" err="1">
                <a:solidFill>
                  <a:prstClr val="black"/>
                </a:solidFill>
                <a:latin typeface="Nunito Sans" panose="00000500000000000000" pitchFamily="2" charset="0"/>
              </a:rPr>
              <a:t>the</a:t>
            </a:r>
            <a:r>
              <a:rPr lang="en-US" sz="2500" dirty="0">
                <a:solidFill>
                  <a:prstClr val="black"/>
                </a:solidFill>
                <a:latin typeface="Nunito Sans" panose="00000500000000000000" pitchFamily="2" charset="0"/>
              </a:rPr>
              <a:t> sum of all the numbers of all such pairs?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1</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Tree>
    <p:extLst>
      <p:ext uri="{BB962C8B-B14F-4D97-AF65-F5344CB8AC3E}">
        <p14:creationId xmlns:p14="http://schemas.microsoft.com/office/powerpoint/2010/main" val="212909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R = (30</a:t>
            </a:r>
            <a:r>
              <a:rPr kumimoji="0" lang="pt-BR"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65</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−29</a:t>
            </a:r>
            <a:r>
              <a:rPr kumimoji="0" lang="pt-BR"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65</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)/(30</a:t>
            </a:r>
            <a:r>
              <a:rPr kumimoji="0" lang="pt-BR"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64</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+29</a:t>
            </a:r>
            <a:r>
              <a:rPr kumimoji="0" lang="pt-BR" sz="2500" b="0" i="0" u="none" strike="noStrike" kern="1200" cap="none" spc="0" normalizeH="0" baseline="30000" noProof="0" dirty="0">
                <a:ln>
                  <a:noFill/>
                </a:ln>
                <a:solidFill>
                  <a:prstClr val="black"/>
                </a:solidFill>
                <a:effectLst/>
                <a:uLnTx/>
                <a:uFillTx/>
                <a:latin typeface="Nunito Sans" panose="00000500000000000000" pitchFamily="2" charset="0"/>
                <a:ea typeface="+mn-ea"/>
                <a:cs typeface="+mn-cs"/>
              </a:rPr>
              <a:t>64</a:t>
            </a: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then, which among the following will be the range of 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0&lt;R≤0.10</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0.1&lt;R≤0.50</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0.5&lt;R≤1.00</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R&gt;1.0</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791513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The ratio of a two-digit natural number to a number formed by reversing its digits is 4 : 7. What will be the </a:t>
            </a:r>
            <a:r>
              <a:rPr lang="en-US" sz="2500" dirty="0" err="1">
                <a:solidFill>
                  <a:prstClr val="black"/>
                </a:solidFill>
                <a:latin typeface="Nunito Sans" panose="00000500000000000000" pitchFamily="2" charset="0"/>
              </a:rPr>
              <a:t>the</a:t>
            </a:r>
            <a:r>
              <a:rPr lang="en-US" sz="2500" dirty="0">
                <a:solidFill>
                  <a:prstClr val="black"/>
                </a:solidFill>
                <a:latin typeface="Nunito Sans" panose="00000500000000000000" pitchFamily="2" charset="0"/>
              </a:rPr>
              <a:t> sum of all the numbers of all such pairs?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1</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330</a:t>
            </a:r>
          </a:p>
        </p:txBody>
      </p:sp>
    </p:spTree>
    <p:extLst>
      <p:ext uri="{BB962C8B-B14F-4D97-AF65-F5344CB8AC3E}">
        <p14:creationId xmlns:p14="http://schemas.microsoft.com/office/powerpoint/2010/main" val="3803413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If the integers m and n are chosen at random between 1 and 100 ,then </a:t>
            </a:r>
            <a:r>
              <a:rPr lang="en-US" sz="2500" dirty="0" err="1">
                <a:solidFill>
                  <a:prstClr val="black"/>
                </a:solidFill>
                <a:latin typeface="Nunito Sans" panose="00000500000000000000" pitchFamily="2" charset="0"/>
              </a:rPr>
              <a:t>atmost</a:t>
            </a:r>
            <a:r>
              <a:rPr lang="en-US" sz="2500" dirty="0">
                <a:solidFill>
                  <a:prstClr val="black"/>
                </a:solidFill>
                <a:latin typeface="Nunito Sans" panose="00000500000000000000" pitchFamily="2" charset="0"/>
              </a:rPr>
              <a:t> distinct numbers of the form 7</a:t>
            </a:r>
            <a:r>
              <a:rPr lang="en-US" sz="2500" baseline="30000" dirty="0">
                <a:solidFill>
                  <a:prstClr val="black"/>
                </a:solidFill>
                <a:latin typeface="Nunito Sans" panose="00000500000000000000" pitchFamily="2" charset="0"/>
              </a:rPr>
              <a:t>m</a:t>
            </a:r>
            <a:r>
              <a:rPr lang="en-US" sz="2500" dirty="0">
                <a:solidFill>
                  <a:prstClr val="black"/>
                </a:solidFill>
                <a:latin typeface="Nunito Sans" panose="00000500000000000000" pitchFamily="2" charset="0"/>
              </a:rPr>
              <a:t> + 7</a:t>
            </a:r>
            <a:r>
              <a:rPr lang="en-US" sz="2500" baseline="30000" dirty="0">
                <a:solidFill>
                  <a:prstClr val="black"/>
                </a:solidFill>
                <a:latin typeface="Nunito Sans" panose="00000500000000000000" pitchFamily="2" charset="0"/>
              </a:rPr>
              <a:t>n</a:t>
            </a:r>
            <a:r>
              <a:rPr lang="en-US" sz="2500" dirty="0">
                <a:solidFill>
                  <a:prstClr val="black"/>
                </a:solidFill>
                <a:latin typeface="Nunito Sans" panose="00000500000000000000" pitchFamily="2" charset="0"/>
              </a:rPr>
              <a:t> is divisible by 5 equals to:</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2</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Tree>
    <p:extLst>
      <p:ext uri="{BB962C8B-B14F-4D97-AF65-F5344CB8AC3E}">
        <p14:creationId xmlns:p14="http://schemas.microsoft.com/office/powerpoint/2010/main" val="844898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If the integers m and n are chosen at random between 1 and 100 ,then </a:t>
            </a:r>
            <a:r>
              <a:rPr lang="en-US" sz="2500" dirty="0" err="1">
                <a:solidFill>
                  <a:prstClr val="black"/>
                </a:solidFill>
                <a:latin typeface="Nunito Sans" panose="00000500000000000000" pitchFamily="2" charset="0"/>
              </a:rPr>
              <a:t>atmost</a:t>
            </a:r>
            <a:r>
              <a:rPr lang="en-US" sz="2500" dirty="0">
                <a:solidFill>
                  <a:prstClr val="black"/>
                </a:solidFill>
                <a:latin typeface="Nunito Sans" panose="00000500000000000000" pitchFamily="2" charset="0"/>
              </a:rPr>
              <a:t> distinct numbers of the form 7</a:t>
            </a:r>
            <a:r>
              <a:rPr lang="en-US" sz="2500" baseline="30000" dirty="0">
                <a:solidFill>
                  <a:prstClr val="black"/>
                </a:solidFill>
                <a:latin typeface="Nunito Sans" panose="00000500000000000000" pitchFamily="2" charset="0"/>
              </a:rPr>
              <a:t>m</a:t>
            </a:r>
            <a:r>
              <a:rPr lang="en-US" sz="2500" dirty="0">
                <a:solidFill>
                  <a:prstClr val="black"/>
                </a:solidFill>
                <a:latin typeface="Nunito Sans" panose="00000500000000000000" pitchFamily="2" charset="0"/>
              </a:rPr>
              <a:t> + 7</a:t>
            </a:r>
            <a:r>
              <a:rPr lang="en-US" sz="2500" baseline="30000" dirty="0">
                <a:solidFill>
                  <a:prstClr val="black"/>
                </a:solidFill>
                <a:latin typeface="Nunito Sans" panose="00000500000000000000" pitchFamily="2" charset="0"/>
              </a:rPr>
              <a:t>n</a:t>
            </a:r>
            <a:r>
              <a:rPr lang="en-US" sz="2500" dirty="0">
                <a:solidFill>
                  <a:prstClr val="black"/>
                </a:solidFill>
                <a:latin typeface="Nunito Sans" panose="00000500000000000000" pitchFamily="2" charset="0"/>
              </a:rPr>
              <a:t> is divisible by 5 equals to:</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2</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1250</a:t>
            </a:r>
          </a:p>
        </p:txBody>
      </p:sp>
    </p:spTree>
    <p:extLst>
      <p:ext uri="{BB962C8B-B14F-4D97-AF65-F5344CB8AC3E}">
        <p14:creationId xmlns:p14="http://schemas.microsoft.com/office/powerpoint/2010/main" val="34375137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Mr. John has x children by his first wife and Ms. </a:t>
            </a:r>
            <a:r>
              <a:rPr lang="en-US" sz="2500" dirty="0" err="1">
                <a:solidFill>
                  <a:prstClr val="black"/>
                </a:solidFill>
                <a:latin typeface="Nunito Sans" panose="00000500000000000000" pitchFamily="2" charset="0"/>
              </a:rPr>
              <a:t>Bashu</a:t>
            </a:r>
            <a:r>
              <a:rPr lang="en-US" sz="2500" dirty="0">
                <a:solidFill>
                  <a:prstClr val="black"/>
                </a:solidFill>
                <a:latin typeface="Nunito Sans" panose="00000500000000000000" pitchFamily="2" charset="0"/>
              </a:rPr>
              <a:t> has x+1 children by her first husband. They marry and have children of their own. The whole family has 10 children. Assuming that two children of the same parents do not fight, find the maximum number of fights that can take place among children.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3</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Tree>
    <p:extLst>
      <p:ext uri="{BB962C8B-B14F-4D97-AF65-F5344CB8AC3E}">
        <p14:creationId xmlns:p14="http://schemas.microsoft.com/office/powerpoint/2010/main" val="699322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Mr. John has x children by his first wife and Ms. </a:t>
            </a:r>
            <a:r>
              <a:rPr lang="en-US" sz="2500" dirty="0" err="1">
                <a:solidFill>
                  <a:prstClr val="black"/>
                </a:solidFill>
                <a:latin typeface="Nunito Sans" panose="00000500000000000000" pitchFamily="2" charset="0"/>
              </a:rPr>
              <a:t>Bashu</a:t>
            </a:r>
            <a:r>
              <a:rPr lang="en-US" sz="2500" dirty="0">
                <a:solidFill>
                  <a:prstClr val="black"/>
                </a:solidFill>
                <a:latin typeface="Nunito Sans" panose="00000500000000000000" pitchFamily="2" charset="0"/>
              </a:rPr>
              <a:t> has x+1 children by her first husband. They marry and have children of their own. The whole family has 10 children. Assuming that two children of the same parents do not fight, find the maximum number of fights that can take place among children.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3</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33</a:t>
            </a:r>
          </a:p>
        </p:txBody>
      </p:sp>
    </p:spTree>
    <p:extLst>
      <p:ext uri="{BB962C8B-B14F-4D97-AF65-F5344CB8AC3E}">
        <p14:creationId xmlns:p14="http://schemas.microsoft.com/office/powerpoint/2010/main" val="1611320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Let T be the set of integers 3, 11, 19, 27,…451, 459, 467 and S be a subset of T such that the sum of no two elements of S is 470. The maximum possible number of elements in S is:</a:t>
            </a:r>
            <a:endParaRPr kumimoji="0" lang="en-US" sz="2500" i="0" u="none" strike="noStrike" kern="1200" cap="none" spc="0" normalizeH="0" baseline="0" noProof="0" dirty="0">
              <a:ln>
                <a:noFill/>
              </a:ln>
              <a:solidFill>
                <a:prstClr val="black"/>
              </a:solidFill>
              <a:effectLst/>
              <a:uLnTx/>
              <a:uFillTx/>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4</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Tree>
    <p:extLst>
      <p:ext uri="{BB962C8B-B14F-4D97-AF65-F5344CB8AC3E}">
        <p14:creationId xmlns:p14="http://schemas.microsoft.com/office/powerpoint/2010/main" val="974133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lvl="0" algn="just"/>
            <a:r>
              <a:rPr lang="en-US" sz="2500" dirty="0">
                <a:solidFill>
                  <a:prstClr val="black"/>
                </a:solidFill>
                <a:latin typeface="Nunito Sans" panose="00000500000000000000" pitchFamily="2" charset="0"/>
              </a:rPr>
              <a:t>Let T be the set of integers 3, 11, 19, 27,…451, 459, 467 and S be a subset of T such that the sum of no two elements of S is 470. The maximum possible number of elements in S is:</a:t>
            </a:r>
            <a:endParaRPr kumimoji="0" lang="en-US" sz="2500" i="0" u="none" strike="noStrike" kern="1200" cap="none" spc="0" normalizeH="0" baseline="0" noProof="0" dirty="0">
              <a:ln>
                <a:noFill/>
              </a:ln>
              <a:solidFill>
                <a:prstClr val="black"/>
              </a:solidFill>
              <a:effectLst/>
              <a:uLnTx/>
              <a:uFillTx/>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dirty="0">
                <a:solidFill>
                  <a:prstClr val="white"/>
                </a:solidFill>
                <a:latin typeface="Nunito Sans" panose="00000500000000000000" pitchFamily="2" charset="0"/>
              </a:rPr>
              <a:t>4</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a:rPr>
              <a:t>30</a:t>
            </a: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spTree>
    <p:extLst>
      <p:ext uri="{BB962C8B-B14F-4D97-AF65-F5344CB8AC3E}">
        <p14:creationId xmlns:p14="http://schemas.microsoft.com/office/powerpoint/2010/main" val="11738897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The term independent of x in the below given expression is: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5</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a:ea typeface="+mn-ea"/>
              <a:cs typeface="+mn-cs"/>
            </a:endParaRPr>
          </a:p>
        </p:txBody>
      </p:sp>
      <p:pic>
        <p:nvPicPr>
          <p:cNvPr id="3" name="Picture 2"/>
          <p:cNvPicPr>
            <a:picLocks noChangeAspect="1"/>
          </p:cNvPicPr>
          <p:nvPr/>
        </p:nvPicPr>
        <p:blipFill>
          <a:blip r:embed="rId4"/>
          <a:stretch>
            <a:fillRect/>
          </a:stretch>
        </p:blipFill>
        <p:spPr>
          <a:xfrm>
            <a:off x="762000" y="2546603"/>
            <a:ext cx="2483409" cy="958597"/>
          </a:xfrm>
          <a:prstGeom prst="rect">
            <a:avLst/>
          </a:prstGeom>
        </p:spPr>
      </p:pic>
    </p:spTree>
    <p:extLst>
      <p:ext uri="{BB962C8B-B14F-4D97-AF65-F5344CB8AC3E}">
        <p14:creationId xmlns:p14="http://schemas.microsoft.com/office/powerpoint/2010/main" val="15346801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rPr>
              <a:t>Fill in the blank.</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500" b="1" dirty="0">
              <a:solidFill>
                <a:prstClr val="black"/>
              </a:solidFill>
              <a:latin typeface="Nunito Sans" panose="00000500000000000000" pitchFamily="2"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The term independent of x in the below given expression is: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a:t>
            </a:r>
            <a:r>
              <a:rPr lang="en-US" sz="4800" b="1" noProof="0" dirty="0">
                <a:solidFill>
                  <a:prstClr val="white"/>
                </a:solidFill>
                <a:latin typeface="Nunito Sans" panose="00000500000000000000" pitchFamily="2" charset="0"/>
              </a:rPr>
              <a:t>5</a:t>
            </a:r>
            <a:endPar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762000" y="3984105"/>
            <a:ext cx="2971800" cy="685800"/>
          </a:xfrm>
          <a:prstGeom prst="rect">
            <a:avLst/>
          </a:prstGeom>
          <a:no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210</a:t>
            </a:r>
          </a:p>
        </p:txBody>
      </p:sp>
      <p:pic>
        <p:nvPicPr>
          <p:cNvPr id="3" name="Picture 2"/>
          <p:cNvPicPr>
            <a:picLocks noChangeAspect="1"/>
          </p:cNvPicPr>
          <p:nvPr/>
        </p:nvPicPr>
        <p:blipFill>
          <a:blip r:embed="rId4"/>
          <a:stretch>
            <a:fillRect/>
          </a:stretch>
        </p:blipFill>
        <p:spPr>
          <a:xfrm>
            <a:off x="762000" y="2546603"/>
            <a:ext cx="2135733" cy="824394"/>
          </a:xfrm>
          <a:prstGeom prst="rect">
            <a:avLst/>
          </a:prstGeom>
        </p:spPr>
      </p:pic>
    </p:spTree>
    <p:extLst>
      <p:ext uri="{BB962C8B-B14F-4D97-AF65-F5344CB8AC3E}">
        <p14:creationId xmlns:p14="http://schemas.microsoft.com/office/powerpoint/2010/main" val="393749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Consider the triangle shown in the figure where BC = 12 cm, Db = 9 cm, CD = 6 cm and ∠BCD = ∠BAC, what is the ratio of the perimeter of </a:t>
            </a:r>
            <a:r>
              <a:rPr kumimoji="0" lang="el-GR" sz="2500" b="0" i="0" u="none" strike="noStrike" kern="1200" cap="none" spc="0" normalizeH="0" baseline="0" noProof="0" dirty="0">
                <a:ln>
                  <a:noFill/>
                </a:ln>
                <a:solidFill>
                  <a:prstClr val="black"/>
                </a:solidFill>
                <a:effectLst/>
                <a:uLnTx/>
                <a:uFillTx/>
                <a:latin typeface="Calibri"/>
                <a:ea typeface="+mn-ea"/>
                <a:cs typeface="+mn-cs"/>
              </a:rPr>
              <a:t>Δ</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ADC to that of </a:t>
            </a:r>
            <a:r>
              <a:rPr kumimoji="0" lang="el-GR" sz="2500" b="0" i="0" u="none" strike="noStrike" kern="1200" cap="none" spc="0" normalizeH="0" baseline="0" noProof="0" dirty="0">
                <a:ln>
                  <a:noFill/>
                </a:ln>
                <a:solidFill>
                  <a:prstClr val="black"/>
                </a:solidFill>
                <a:effectLst/>
                <a:uLnTx/>
                <a:uFillTx/>
                <a:latin typeface="Calibri"/>
                <a:ea typeface="+mn-ea"/>
                <a:cs typeface="+mn-cs"/>
              </a:rPr>
              <a:t>Δ</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BDC?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7/9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8/9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6/9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5/9</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grpSp>
        <p:nvGrpSpPr>
          <p:cNvPr id="56" name="Group 55"/>
          <p:cNvGrpSpPr/>
          <p:nvPr/>
        </p:nvGrpSpPr>
        <p:grpSpPr>
          <a:xfrm>
            <a:off x="6705600" y="2723352"/>
            <a:ext cx="4171950" cy="2862010"/>
            <a:chOff x="3524250" y="1482209"/>
            <a:chExt cx="5391150" cy="4017272"/>
          </a:xfrm>
        </p:grpSpPr>
        <p:pic>
          <p:nvPicPr>
            <p:cNvPr id="57" name="Picture 56"/>
            <p:cNvPicPr>
              <a:picLocks noChangeAspect="1"/>
            </p:cNvPicPr>
            <p:nvPr/>
          </p:nvPicPr>
          <p:blipFill>
            <a:blip r:embed="rId4"/>
            <a:stretch>
              <a:fillRect/>
            </a:stretch>
          </p:blipFill>
          <p:spPr>
            <a:xfrm>
              <a:off x="3981450" y="1666875"/>
              <a:ext cx="4229100" cy="3524250"/>
            </a:xfrm>
            <a:prstGeom prst="rect">
              <a:avLst/>
            </a:prstGeom>
          </p:spPr>
        </p:pic>
        <p:sp>
          <p:nvSpPr>
            <p:cNvPr id="58" name="TextBox 57"/>
            <p:cNvSpPr txBox="1"/>
            <p:nvPr/>
          </p:nvSpPr>
          <p:spPr>
            <a:xfrm>
              <a:off x="5791200" y="1482209"/>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a:t>
              </a:r>
            </a:p>
          </p:txBody>
        </p:sp>
        <p:sp>
          <p:nvSpPr>
            <p:cNvPr id="59" name="TextBox 58"/>
            <p:cNvSpPr txBox="1"/>
            <p:nvPr/>
          </p:nvSpPr>
          <p:spPr>
            <a:xfrm>
              <a:off x="8001000" y="4855811"/>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C</a:t>
              </a:r>
            </a:p>
          </p:txBody>
        </p:sp>
        <p:sp>
          <p:nvSpPr>
            <p:cNvPr id="60" name="TextBox 59"/>
            <p:cNvSpPr txBox="1"/>
            <p:nvPr/>
          </p:nvSpPr>
          <p:spPr>
            <a:xfrm>
              <a:off x="3524250" y="4889268"/>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B</a:t>
              </a:r>
            </a:p>
          </p:txBody>
        </p:sp>
        <p:sp>
          <p:nvSpPr>
            <p:cNvPr id="61" name="TextBox 60"/>
            <p:cNvSpPr txBox="1"/>
            <p:nvPr/>
          </p:nvSpPr>
          <p:spPr>
            <a:xfrm>
              <a:off x="4487908" y="32766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D</a:t>
              </a:r>
            </a:p>
          </p:txBody>
        </p:sp>
        <p:sp>
          <p:nvSpPr>
            <p:cNvPr id="62" name="TextBox 61"/>
            <p:cNvSpPr txBox="1"/>
            <p:nvPr/>
          </p:nvSpPr>
          <p:spPr>
            <a:xfrm>
              <a:off x="5638800" y="40386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6</a:t>
              </a:r>
            </a:p>
          </p:txBody>
        </p:sp>
        <p:sp>
          <p:nvSpPr>
            <p:cNvPr id="63" name="TextBox 62"/>
            <p:cNvSpPr txBox="1"/>
            <p:nvPr/>
          </p:nvSpPr>
          <p:spPr>
            <a:xfrm>
              <a:off x="5695950" y="5130149"/>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12</a:t>
              </a:r>
            </a:p>
          </p:txBody>
        </p:sp>
        <p:sp>
          <p:nvSpPr>
            <p:cNvPr id="64" name="TextBox 63"/>
            <p:cNvSpPr txBox="1"/>
            <p:nvPr/>
          </p:nvSpPr>
          <p:spPr>
            <a:xfrm>
              <a:off x="4073162" y="4038600"/>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9</a:t>
              </a:r>
            </a:p>
          </p:txBody>
        </p:sp>
      </p:grpSp>
    </p:spTree>
    <p:extLst>
      <p:ext uri="{BB962C8B-B14F-4D97-AF65-F5344CB8AC3E}">
        <p14:creationId xmlns:p14="http://schemas.microsoft.com/office/powerpoint/2010/main" val="35097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 red flag, 3 white flags and 2 blue flags are arranged in a line such that:</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marL="514350" marR="0" lvl="0" indent="-5143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No two adjacent flags are of the same </a:t>
            </a:r>
            <a:r>
              <a:rPr kumimoji="0" lang="en-US" sz="25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colour</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a:p>
            <a:pPr marL="514350" marR="0" lvl="0" indent="-5143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The flags at the ends are of 2 different </a:t>
            </a:r>
            <a:r>
              <a:rPr kumimoji="0" lang="en-US" sz="2500" b="0" i="0" u="none" strike="noStrike" kern="1200" cap="none" spc="0" normalizeH="0" baseline="0" noProof="0" dirty="0" err="1">
                <a:ln>
                  <a:noFill/>
                </a:ln>
                <a:solidFill>
                  <a:prstClr val="black"/>
                </a:solidFill>
                <a:effectLst/>
                <a:uLnTx/>
                <a:uFillTx/>
                <a:latin typeface="Nunito Sans" panose="00000500000000000000" pitchFamily="2" charset="0"/>
                <a:ea typeface="+mn-ea"/>
                <a:cs typeface="+mn-cs"/>
              </a:rPr>
              <a:t>colours</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In how many different ways the flags be arranged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6</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4</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10</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pt-BR"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2014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In the figure AB = BC = CD = DE = EF = FG= GA. Then  angle DAE is approximately: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30°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25°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grpSp>
        <p:nvGrpSpPr>
          <p:cNvPr id="15" name="Group 14"/>
          <p:cNvGrpSpPr/>
          <p:nvPr/>
        </p:nvGrpSpPr>
        <p:grpSpPr>
          <a:xfrm>
            <a:off x="5486400" y="2725386"/>
            <a:ext cx="5041447" cy="2844193"/>
            <a:chOff x="838200" y="2928011"/>
            <a:chExt cx="5041447" cy="2844193"/>
          </a:xfrm>
        </p:grpSpPr>
        <p:grpSp>
          <p:nvGrpSpPr>
            <p:cNvPr id="22" name="Group 21"/>
            <p:cNvGrpSpPr/>
            <p:nvPr/>
          </p:nvGrpSpPr>
          <p:grpSpPr>
            <a:xfrm>
              <a:off x="1219201" y="3255917"/>
              <a:ext cx="4495800" cy="2133602"/>
              <a:chOff x="1219201" y="3255917"/>
              <a:chExt cx="4495800" cy="2133602"/>
            </a:xfrm>
          </p:grpSpPr>
          <p:grpSp>
            <p:nvGrpSpPr>
              <p:cNvPr id="34" name="Group 33"/>
              <p:cNvGrpSpPr/>
              <p:nvPr/>
            </p:nvGrpSpPr>
            <p:grpSpPr>
              <a:xfrm>
                <a:off x="1219201" y="3255917"/>
                <a:ext cx="4495800" cy="2133601"/>
                <a:chOff x="1219200" y="3255917"/>
                <a:chExt cx="5334001" cy="2133601"/>
              </a:xfrm>
            </p:grpSpPr>
            <p:sp>
              <p:nvSpPr>
                <p:cNvPr id="39" name="Freeform 38"/>
                <p:cNvSpPr/>
                <p:nvPr/>
              </p:nvSpPr>
              <p:spPr>
                <a:xfrm>
                  <a:off x="1219200" y="5233485"/>
                  <a:ext cx="381000" cy="156033"/>
                </a:xfrm>
                <a:custGeom>
                  <a:avLst/>
                  <a:gdLst>
                    <a:gd name="connsiteX0" fmla="*/ 346843 w 381000"/>
                    <a:gd name="connsiteY0" fmla="*/ 0 h 156033"/>
                    <a:gd name="connsiteX1" fmla="*/ 363035 w 381000"/>
                    <a:gd name="connsiteY1" fmla="*/ 34804 h 156033"/>
                    <a:gd name="connsiteX2" fmla="*/ 381000 w 381000"/>
                    <a:gd name="connsiteY2" fmla="*/ 138616 h 156033"/>
                    <a:gd name="connsiteX3" fmla="*/ 379495 w 381000"/>
                    <a:gd name="connsiteY3" fmla="*/ 156033 h 156033"/>
                    <a:gd name="connsiteX4" fmla="*/ 0 w 381000"/>
                    <a:gd name="connsiteY4" fmla="*/ 156033 h 156033"/>
                    <a:gd name="connsiteX5" fmla="*/ 346843 w 381000"/>
                    <a:gd name="connsiteY5" fmla="*/ 0 h 15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0" h="156033">
                      <a:moveTo>
                        <a:pt x="346843" y="0"/>
                      </a:moveTo>
                      <a:lnTo>
                        <a:pt x="363035" y="34804"/>
                      </a:lnTo>
                      <a:cubicBezTo>
                        <a:pt x="374603" y="66712"/>
                        <a:pt x="381000" y="101793"/>
                        <a:pt x="381000" y="138616"/>
                      </a:cubicBezTo>
                      <a:lnTo>
                        <a:pt x="379495" y="156033"/>
                      </a:lnTo>
                      <a:lnTo>
                        <a:pt x="0" y="156033"/>
                      </a:lnTo>
                      <a:lnTo>
                        <a:pt x="34684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Freeform 39"/>
                <p:cNvSpPr/>
                <p:nvPr/>
              </p:nvSpPr>
              <p:spPr>
                <a:xfrm>
                  <a:off x="1566044" y="3255917"/>
                  <a:ext cx="4987157" cy="2133600"/>
                </a:xfrm>
                <a:custGeom>
                  <a:avLst/>
                  <a:gdLst>
                    <a:gd name="connsiteX0" fmla="*/ 4395883 w 4987157"/>
                    <a:gd name="connsiteY0" fmla="*/ 0 h 2133600"/>
                    <a:gd name="connsiteX1" fmla="*/ 4987157 w 4987157"/>
                    <a:gd name="connsiteY1" fmla="*/ 2133600 h 2133600"/>
                    <a:gd name="connsiteX2" fmla="*/ 32652 w 4987157"/>
                    <a:gd name="connsiteY2" fmla="*/ 2133600 h 2133600"/>
                    <a:gd name="connsiteX3" fmla="*/ 34157 w 4987157"/>
                    <a:gd name="connsiteY3" fmla="*/ 2116183 h 2133600"/>
                    <a:gd name="connsiteX4" fmla="*/ 16192 w 4987157"/>
                    <a:gd name="connsiteY4" fmla="*/ 2012371 h 2133600"/>
                    <a:gd name="connsiteX5" fmla="*/ 0 w 4987157"/>
                    <a:gd name="connsiteY5" fmla="*/ 1977567 h 2133600"/>
                    <a:gd name="connsiteX6" fmla="*/ 4395883 w 4987157"/>
                    <a:gd name="connsiteY6" fmla="*/ 0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87157" h="2133600">
                      <a:moveTo>
                        <a:pt x="4395883" y="0"/>
                      </a:moveTo>
                      <a:lnTo>
                        <a:pt x="4987157" y="2133600"/>
                      </a:lnTo>
                      <a:lnTo>
                        <a:pt x="32652" y="2133600"/>
                      </a:lnTo>
                      <a:lnTo>
                        <a:pt x="34157" y="2116183"/>
                      </a:lnTo>
                      <a:cubicBezTo>
                        <a:pt x="34157" y="2079360"/>
                        <a:pt x="27760" y="2044279"/>
                        <a:pt x="16192" y="2012371"/>
                      </a:cubicBezTo>
                      <a:lnTo>
                        <a:pt x="0" y="1977567"/>
                      </a:lnTo>
                      <a:lnTo>
                        <a:pt x="439588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cxnSp>
            <p:nvCxnSpPr>
              <p:cNvPr id="35" name="Straight Connector 34"/>
              <p:cNvCxnSpPr/>
              <p:nvPr/>
            </p:nvCxnSpPr>
            <p:spPr>
              <a:xfrm>
                <a:off x="2743200" y="4572000"/>
                <a:ext cx="609600" cy="817517"/>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Straight Connector 35"/>
              <p:cNvCxnSpPr>
                <a:endCxn id="40" idx="0"/>
              </p:cNvCxnSpPr>
              <p:nvPr/>
            </p:nvCxnSpPr>
            <p:spPr>
              <a:xfrm flipV="1">
                <a:off x="3352800" y="3255917"/>
                <a:ext cx="1863842" cy="2133600"/>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V="1">
                <a:off x="2476500" y="4322717"/>
                <a:ext cx="751115" cy="1066802"/>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3227615" y="4322717"/>
                <a:ext cx="2462894" cy="1066800"/>
              </a:xfrm>
              <a:prstGeom prst="line">
                <a:avLst/>
              </a:prstGeom>
              <a:ln w="19050"/>
            </p:spPr>
            <p:style>
              <a:lnRef idx="1">
                <a:schemeClr val="dk1"/>
              </a:lnRef>
              <a:fillRef idx="0">
                <a:schemeClr val="dk1"/>
              </a:fillRef>
              <a:effectRef idx="0">
                <a:schemeClr val="dk1"/>
              </a:effectRef>
              <a:fontRef idx="minor">
                <a:schemeClr val="tx1"/>
              </a:fontRef>
            </p:style>
          </p:cxnSp>
        </p:grpSp>
        <p:sp>
          <p:nvSpPr>
            <p:cNvPr id="27" name="TextBox 26"/>
            <p:cNvSpPr txBox="1"/>
            <p:nvPr/>
          </p:nvSpPr>
          <p:spPr>
            <a:xfrm>
              <a:off x="838200" y="5389517"/>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28" name="TextBox 27"/>
            <p:cNvSpPr txBox="1"/>
            <p:nvPr/>
          </p:nvSpPr>
          <p:spPr>
            <a:xfrm>
              <a:off x="2324100" y="5389517"/>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29" name="TextBox 28"/>
            <p:cNvSpPr txBox="1"/>
            <p:nvPr/>
          </p:nvSpPr>
          <p:spPr>
            <a:xfrm>
              <a:off x="3227615" y="5402872"/>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30" name="TextBox 29"/>
            <p:cNvSpPr txBox="1"/>
            <p:nvPr/>
          </p:nvSpPr>
          <p:spPr>
            <a:xfrm>
              <a:off x="5574847" y="5346121"/>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
              </a:r>
            </a:p>
          </p:txBody>
        </p:sp>
        <p:sp>
          <p:nvSpPr>
            <p:cNvPr id="31" name="TextBox 30"/>
            <p:cNvSpPr txBox="1"/>
            <p:nvPr/>
          </p:nvSpPr>
          <p:spPr>
            <a:xfrm>
              <a:off x="2452008" y="4202668"/>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a:t>
              </a:r>
            </a:p>
          </p:txBody>
        </p:sp>
        <p:sp>
          <p:nvSpPr>
            <p:cNvPr id="32" name="TextBox 31"/>
            <p:cNvSpPr txBox="1"/>
            <p:nvPr/>
          </p:nvSpPr>
          <p:spPr>
            <a:xfrm>
              <a:off x="2994595" y="3953385"/>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33" name="TextBox 32"/>
            <p:cNvSpPr txBox="1"/>
            <p:nvPr/>
          </p:nvSpPr>
          <p:spPr>
            <a:xfrm>
              <a:off x="5046521" y="2928011"/>
              <a:ext cx="3048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a:t>
              </a:r>
            </a:p>
          </p:txBody>
        </p:sp>
      </p:grpSp>
    </p:spTree>
    <p:extLst>
      <p:ext uri="{BB962C8B-B14F-4D97-AF65-F5344CB8AC3E}">
        <p14:creationId xmlns:p14="http://schemas.microsoft.com/office/powerpoint/2010/main" val="178053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12365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 farmer has decided to build a wire fence along one straight line of his property. For this he planned to place several fence-posts at 6m intervals, with posts fixed at both ends of the side. After he bought the posts and wire, he found that the number of posts he had bought was five less than required. However he discovered that the number of posts he had bought would be just sufficient if he spaced them 8m apart. what is the length of the side of his property and how many posts did he buy?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557845"/>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557845"/>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0016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0016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557845"/>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100 m, 15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100 m, 16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120 m, 15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120 m, 16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83505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3777</TotalTime>
  <Words>3219</Words>
  <Application>Microsoft Office PowerPoint</Application>
  <PresentationFormat>Widescreen</PresentationFormat>
  <Paragraphs>490</Paragraphs>
  <Slides>59</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Nunito Sans</vt:lpstr>
      <vt:lpstr>Arial</vt:lpstr>
      <vt:lpstr>Cambria Math</vt:lpstr>
      <vt:lpstr>Nunito Sans SemiBold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Arvind Ragunathan</cp:lastModifiedBy>
  <cp:revision>205</cp:revision>
  <dcterms:created xsi:type="dcterms:W3CDTF">2006-08-16T00:00:00Z</dcterms:created>
  <dcterms:modified xsi:type="dcterms:W3CDTF">2020-10-05T06:10:10Z</dcterms:modified>
</cp:coreProperties>
</file>