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</p:sldIdLst>
  <p:sldSz cx="18288000" cy="10287000"/>
  <p:notesSz cx="6858000" cy="9144000"/>
  <p:embeddedFontLst>
    <p:embeddedFont>
      <p:font typeface="Tabarra Sans Bold" charset="1" panose="00000000000000000000"/>
      <p:regular r:id="rId72"/>
    </p:embeddedFont>
    <p:embeddedFont>
      <p:font typeface="Tabarra Sans Heavy" charset="1" panose="00000000000000000000"/>
      <p:regular r:id="rId73"/>
    </p:embeddedFont>
    <p:embeddedFont>
      <p:font typeface="Tabarra Sans" charset="1" panose="00000000000000000000"/>
      <p:regular r:id="rId74"/>
    </p:embeddedFont>
    <p:embeddedFont>
      <p:font typeface="Arimo" charset="1" panose="020B0604020202020204"/>
      <p:regular r:id="rId75"/>
    </p:embeddedFont>
    <p:embeddedFont>
      <p:font typeface="Garet" charset="1" panose="00000000000000000000"/>
      <p:regular r:id="rId7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slides/slide51.xml" Type="http://schemas.openxmlformats.org/officeDocument/2006/relationships/slide"/><Relationship Id="rId57" Target="slides/slide52.xml" Type="http://schemas.openxmlformats.org/officeDocument/2006/relationships/slide"/><Relationship Id="rId58" Target="slides/slide53.xml" Type="http://schemas.openxmlformats.org/officeDocument/2006/relationships/slide"/><Relationship Id="rId59" Target="slides/slide54.xml" Type="http://schemas.openxmlformats.org/officeDocument/2006/relationships/slide"/><Relationship Id="rId6" Target="slides/slide1.xml" Type="http://schemas.openxmlformats.org/officeDocument/2006/relationships/slide"/><Relationship Id="rId60" Target="slides/slide55.xml" Type="http://schemas.openxmlformats.org/officeDocument/2006/relationships/slide"/><Relationship Id="rId61" Target="slides/slide56.xml" Type="http://schemas.openxmlformats.org/officeDocument/2006/relationships/slide"/><Relationship Id="rId62" Target="slides/slide57.xml" Type="http://schemas.openxmlformats.org/officeDocument/2006/relationships/slide"/><Relationship Id="rId63" Target="slides/slide58.xml" Type="http://schemas.openxmlformats.org/officeDocument/2006/relationships/slide"/><Relationship Id="rId64" Target="slides/slide59.xml" Type="http://schemas.openxmlformats.org/officeDocument/2006/relationships/slide"/><Relationship Id="rId65" Target="slides/slide60.xml" Type="http://schemas.openxmlformats.org/officeDocument/2006/relationships/slide"/><Relationship Id="rId66" Target="slides/slide61.xml" Type="http://schemas.openxmlformats.org/officeDocument/2006/relationships/slide"/><Relationship Id="rId67" Target="slides/slide62.xml" Type="http://schemas.openxmlformats.org/officeDocument/2006/relationships/slide"/><Relationship Id="rId68" Target="slides/slide63.xml" Type="http://schemas.openxmlformats.org/officeDocument/2006/relationships/slide"/><Relationship Id="rId69" Target="slides/slide64.xml" Type="http://schemas.openxmlformats.org/officeDocument/2006/relationships/slide"/><Relationship Id="rId7" Target="slides/slide2.xml" Type="http://schemas.openxmlformats.org/officeDocument/2006/relationships/slide"/><Relationship Id="rId70" Target="slides/slide65.xml" Type="http://schemas.openxmlformats.org/officeDocument/2006/relationships/slide"/><Relationship Id="rId71" Target="slides/slide66.xml" Type="http://schemas.openxmlformats.org/officeDocument/2006/relationships/slide"/><Relationship Id="rId72" Target="fonts/font72.fntdata" Type="http://schemas.openxmlformats.org/officeDocument/2006/relationships/font"/><Relationship Id="rId73" Target="fonts/font73.fntdata" Type="http://schemas.openxmlformats.org/officeDocument/2006/relationships/font"/><Relationship Id="rId74" Target="fonts/font74.fntdata" Type="http://schemas.openxmlformats.org/officeDocument/2006/relationships/font"/><Relationship Id="rId75" Target="fonts/font75.fntdata" Type="http://schemas.openxmlformats.org/officeDocument/2006/relationships/font"/><Relationship Id="rId76" Target="fonts/font76.fntdata" Type="http://schemas.openxmlformats.org/officeDocument/2006/relationships/font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6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E29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700" y="8411093"/>
            <a:ext cx="16230697" cy="0"/>
          </a:xfrm>
          <a:prstGeom prst="line">
            <a:avLst/>
          </a:prstGeom>
          <a:ln cap="flat" w="19050">
            <a:solidFill>
              <a:srgbClr val="F7FD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5380540" y="-1839897"/>
            <a:ext cx="4161792" cy="416179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039704" y="184162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4060" y="-79988"/>
            <a:ext cx="11755240" cy="2684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41"/>
              </a:lnSpc>
            </a:pPr>
            <a:r>
              <a:rPr lang="en-US" sz="14459" b="true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MINDTREE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4060" y="2118314"/>
            <a:ext cx="11755240" cy="5084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41"/>
              </a:lnSpc>
            </a:pPr>
            <a:r>
              <a:rPr lang="en-US" sz="14459" b="true">
                <a:solidFill>
                  <a:srgbClr val="F7FDF2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Recently Asked | PYQ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2189300" y="-5031137"/>
            <a:ext cx="10544271" cy="10544271"/>
          </a:xfrm>
          <a:custGeom>
            <a:avLst/>
            <a:gdLst/>
            <a:ahLst/>
            <a:cxnLst/>
            <a:rect r="r" b="b" t="t" l="l"/>
            <a:pathLst>
              <a:path h="10544271" w="10544271">
                <a:moveTo>
                  <a:pt x="0" y="0"/>
                </a:moveTo>
                <a:lnTo>
                  <a:pt x="10544271" y="0"/>
                </a:lnTo>
                <a:lnTo>
                  <a:pt x="10544271" y="10544271"/>
                </a:lnTo>
                <a:lnTo>
                  <a:pt x="0" y="10544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700" y="8551974"/>
            <a:ext cx="6086674" cy="706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18"/>
              </a:lnSpc>
              <a:spcBef>
                <a:spcPct val="0"/>
              </a:spcBef>
            </a:pPr>
            <a:r>
              <a:rPr lang="en-US" b="true" sz="3656">
                <a:solidFill>
                  <a:srgbClr val="FFFFFF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PRIME CODING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In Python, lists are mutable and passed by reference, so changes made to x will reflect in 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590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 developer is optimizing code that frequently searches for elements in a sorted array. 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Which algorithm should they use to minimize time complexity?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Linear Search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Quick Sort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Binary Search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Merge Sort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C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Binary search efficiently finds an element in a sorted array with a time complexity of O(log n).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532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You are using a TCP/IP model in networking. You need to troubleshoot an issue with the transport layer. Which of the following would you investigate first?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IP addressing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Packet routing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Data encryption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TCP handshake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D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TCP handshake occurs at the transport layer, handling reliable data transmission.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474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 In a circular linked list, which of the following conditions defines the end of the list?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The next node points to NULL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The next node points to the head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The next node points to the tail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There is no end in a circular list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In a circular linked list, the last node points back to the head of the list.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532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You are managing memory allocation in C++. You create a pointer using new to allocate memory. Which of the following must you do to prevent a memory leak?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Use malloc() to deallocate memory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Use delete to deallocate memory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Use free() to deallocate memory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No need to deallocate, it is handled automatically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In C++, you must manually deallocate dynamically allocated memory using delete to avoid memory leaks.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590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 file transfer protocol is transferring files from a client to a server. The client notices that large files take a long time. Which layer of the OSI model should be optimized to improve this process?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Application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Transport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Session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Network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54157"/>
            <a:ext cx="14820108" cy="453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sz="6000" b="true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Do share your interview experience and Coding questions with us.</a:t>
            </a:r>
          </a:p>
          <a:p>
            <a:pPr algn="l">
              <a:lnSpc>
                <a:spcPts val="6900"/>
              </a:lnSpc>
            </a:pPr>
          </a:p>
          <a:p>
            <a:pPr algn="l" marL="0" indent="0" lvl="0">
              <a:lnSpc>
                <a:spcPts val="6900"/>
              </a:lnSpc>
              <a:spcBef>
                <a:spcPct val="0"/>
              </a:spcBef>
            </a:pPr>
            <a:r>
              <a:rPr lang="en-US" b="true" sz="6000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So we can be helpful to each and everyone.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171746"/>
            <a:ext cx="14820108" cy="190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00"/>
              </a:lnSpc>
              <a:spcBef>
                <a:spcPct val="0"/>
              </a:spcBef>
            </a:pPr>
            <a:r>
              <a:rPr lang="en-US" b="true" sz="6000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Share on Telegram, Whatsapp, Instagram, E-Mail or DM.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903868"/>
            <a:ext cx="14820108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00"/>
              </a:lnSpc>
              <a:spcBef>
                <a:spcPct val="0"/>
              </a:spcBef>
            </a:pPr>
            <a:r>
              <a:rPr lang="en-US" b="true" sz="6000">
                <a:solidFill>
                  <a:srgbClr val="21488A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All Links in Description.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D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The network layer is responsible for packet routing and can be optimized for larger data transfers.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648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Consider this SQL query: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SELECT * FROM Employees WHERE Salary &gt; (SELECT AVG(Salary) FROM Employees);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What will this query return?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Employees with the highest salary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Employees with salary above average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Employees with salary below average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All employees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The query selects all employees whose salary is greater than the average salary.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590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In a dynamic programming solution to the knapsack problem, which of the following conditions holds true?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Items can be added repeatedly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Items are added based on fractional weight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Subproblems are solved independently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Overlapping subproblems are solved using memoization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D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Dynamic programming uses memoization to solve overlapping subproblems efficiently.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8909" y="2123077"/>
            <a:ext cx="13180118" cy="357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 -- 3 -- B -- 2 -- D -- 5 -- 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|            |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4            3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|            |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 -- 6 -- F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98909" y="368300"/>
            <a:ext cx="14693480" cy="1254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abarra Sans"/>
                <a:ea typeface="Tabarra Sans"/>
                <a:cs typeface="Tabarra Sans"/>
                <a:sym typeface="Tabarra Sans"/>
              </a:rPr>
              <a:t>You are given a graph representing a network with 5 nodes. What is the shortest path from node A to node 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8909" y="5808788"/>
            <a:ext cx="14693480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>
                <a:solidFill>
                  <a:srgbClr val="000000"/>
                </a:solidFill>
                <a:latin typeface="Tabarra Sans"/>
                <a:ea typeface="Tabarra Sans"/>
                <a:cs typeface="Tabarra Sans"/>
                <a:sym typeface="Tabarra Sans"/>
              </a:rPr>
              <a:t>A. A -&gt; C -&gt; F -&gt; D -&gt; E</a:t>
            </a:r>
          </a:p>
          <a:p>
            <a:pPr algn="l">
              <a:lnSpc>
                <a:spcPts val="4599"/>
              </a:lnSpc>
            </a:pPr>
            <a:r>
              <a:rPr lang="en-US" sz="3999">
                <a:solidFill>
                  <a:srgbClr val="000000"/>
                </a:solidFill>
                <a:latin typeface="Tabarra Sans"/>
                <a:ea typeface="Tabarra Sans"/>
                <a:cs typeface="Tabarra Sans"/>
                <a:sym typeface="Tabarra Sans"/>
              </a:rPr>
              <a:t>B. A -&gt; B -&gt; D -&gt; E</a:t>
            </a:r>
          </a:p>
          <a:p>
            <a:pPr algn="l">
              <a:lnSpc>
                <a:spcPts val="4599"/>
              </a:lnSpc>
            </a:pPr>
            <a:r>
              <a:rPr lang="en-US" sz="3999">
                <a:solidFill>
                  <a:srgbClr val="000000"/>
                </a:solidFill>
                <a:latin typeface="Tabarra Sans"/>
                <a:ea typeface="Tabarra Sans"/>
                <a:cs typeface="Tabarra Sans"/>
                <a:sym typeface="Tabarra Sans"/>
              </a:rPr>
              <a:t>C. A -&gt; C -&gt; B -&gt; D -&gt; E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abarra Sans"/>
                <a:ea typeface="Tabarra Sans"/>
                <a:cs typeface="Tabarra Sans"/>
                <a:sym typeface="Tabarra Sans"/>
              </a:rPr>
              <a:t>D. A -&gt; B -&gt; C -&gt; F -&gt; D -&gt; E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7697" y="962025"/>
            <a:ext cx="14693480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>
                <a:solidFill>
                  <a:srgbClr val="000000"/>
                </a:solidFill>
                <a:latin typeface="Tabarra Sans"/>
                <a:ea typeface="Tabarra Sans"/>
                <a:cs typeface="Tabarra Sans"/>
                <a:sym typeface="Tabarra Sans"/>
              </a:rPr>
              <a:t>Answer: B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abarra Sans"/>
                <a:ea typeface="Tabarra Sans"/>
                <a:cs typeface="Tabarra Sans"/>
                <a:sym typeface="Tabarra Sans"/>
              </a:rPr>
              <a:t>Explanation: The shortest path from A to E via D and B is 10 units.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590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Look at the following UML diagram. Which relationship is represented here?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Class A               Class B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Inheritance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Composition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Association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Aggregation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  <p:sp>
        <p:nvSpPr>
          <p:cNvPr name="AutoShape 5" id="5"/>
          <p:cNvSpPr/>
          <p:nvPr/>
        </p:nvSpPr>
        <p:spPr>
          <a:xfrm>
            <a:off x="2808762" y="2442324"/>
            <a:ext cx="17045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C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The arrow between two classes typically represents an association in UML diagrams.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51394" y="3314700"/>
            <a:ext cx="6318808" cy="5537378"/>
          </a:xfrm>
          <a:custGeom>
            <a:avLst/>
            <a:gdLst/>
            <a:ahLst/>
            <a:cxnLst/>
            <a:rect r="r" b="b" t="t" l="l"/>
            <a:pathLst>
              <a:path h="5537378" w="6318808">
                <a:moveTo>
                  <a:pt x="0" y="0"/>
                </a:moveTo>
                <a:lnTo>
                  <a:pt x="6318809" y="0"/>
                </a:lnTo>
                <a:lnTo>
                  <a:pt x="6318809" y="5537378"/>
                </a:lnTo>
                <a:lnTo>
                  <a:pt x="0" y="55373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590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You are given two sorted arrays, A and B, of sizes n and m respectively. You need to merge them into a single sorted array. What is the time complexity of an efficient solution?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O(n + m)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O(n * m)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O(n log m)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O(n log n)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962025"/>
            <a:ext cx="15793453" cy="648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 server manages a queue of print jobs for multiple users. The server must handle jobs in the order they are received.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Question: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Which data structure is the best to implement the print job queue?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Stack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Queue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HashMap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Linked List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A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Merging two sorted arrays can be done in O(n + m) by comparing the elements in a single pass.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532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 In a peer-to-peer (P2P) network, which statement is true?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Each node has a central server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All nodes have equal status and share resources directly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There is a single point of failure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Nodes can only download files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In a P2P network, all nodes act as both clients and servers, sharing resources without central authority.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415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Which of the following is true for static variables in C?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Automatically initialized to zero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Must be manually initialized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Cannot be initialized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Initialized to garbage values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A. Automatically initialized to zero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Static variables in C are initialized to zero by default.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415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In a 3x3 matrix multiplication, what is the time complexity?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O(n)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O(n^2)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O(n^3)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O(log n)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C. O(n^3)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Matrix multiplication typically has a cubic time complexity.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415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Which of the following implements dynamic arrays in Java?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LinkedList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ArrayList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HashMap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TreeSet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B. ArrayList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ArrayList in Java resizes dynamically when new elements are added.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532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You are tasked to design a program for a library system. If you need to manage books using both title and author name as keys, which data structure would be ideal?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Array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HashMap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LinkedList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Stack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A queue operates in a First-In, First-Out (FIFO) manner, which is appropriate for managing print jobs.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B. HashMap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HashMap allows you to store key-value pairs and retrieve them efficiently using title and author as keys.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532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In a distributed system, multiple processes access shared resources. Which of the following synchronization techniques will prevent race conditions?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Deadlock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Semaphore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Starvation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Thrashing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B. Semaphore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Semaphores are used to control access to shared resources and avoid race conditions.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0552" y="2893241"/>
            <a:ext cx="7376155" cy="3994048"/>
          </a:xfrm>
          <a:custGeom>
            <a:avLst/>
            <a:gdLst/>
            <a:ahLst/>
            <a:cxnLst/>
            <a:rect r="r" b="b" t="t" l="l"/>
            <a:pathLst>
              <a:path h="3994048" w="7376155">
                <a:moveTo>
                  <a:pt x="0" y="0"/>
                </a:moveTo>
                <a:lnTo>
                  <a:pt x="7376155" y="0"/>
                </a:lnTo>
                <a:lnTo>
                  <a:pt x="7376155" y="3994047"/>
                </a:lnTo>
                <a:lnTo>
                  <a:pt x="0" y="3994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60021" y="8327751"/>
            <a:ext cx="1198033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5000" spc="63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WWW.PRIMECODING.IN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1232" y="1130276"/>
            <a:ext cx="16158053" cy="73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81"/>
              </a:lnSpc>
            </a:pPr>
            <a:r>
              <a:rPr lang="en-US" sz="652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Sayandip     Shubham     Adesh    Varun</a:t>
            </a:r>
          </a:p>
          <a:p>
            <a:pPr algn="just">
              <a:lnSpc>
                <a:spcPts val="9781"/>
              </a:lnSpc>
            </a:pPr>
            <a:r>
              <a:rPr lang="en-US" sz="652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Mukesh     Priyanka     Venkata     Vijaey</a:t>
            </a:r>
          </a:p>
          <a:p>
            <a:pPr algn="just">
              <a:lnSpc>
                <a:spcPts val="9781"/>
              </a:lnSpc>
            </a:pPr>
            <a:r>
              <a:rPr lang="en-US" sz="652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Adarsh     Divyansh     Kaushik     Pawan</a:t>
            </a:r>
          </a:p>
          <a:p>
            <a:pPr algn="ctr">
              <a:lnSpc>
                <a:spcPts val="9781"/>
              </a:lnSpc>
            </a:pPr>
            <a:r>
              <a:rPr lang="en-US" sz="652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Hariom     Harsh      Harsha      Abhishek</a:t>
            </a:r>
          </a:p>
          <a:p>
            <a:pPr algn="just">
              <a:lnSpc>
                <a:spcPts val="9781"/>
              </a:lnSpc>
            </a:pPr>
            <a:r>
              <a:rPr lang="en-US" sz="652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Sakshi     Akhilesh     Ankit         Ananya</a:t>
            </a:r>
          </a:p>
          <a:p>
            <a:pPr algn="just">
              <a:lnSpc>
                <a:spcPts val="9781"/>
              </a:lnSpc>
            </a:pPr>
            <a:r>
              <a:rPr lang="en-US" sz="652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Saksham     Sparsh     Nilraj         Gopal</a:t>
            </a: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70552" y="2893241"/>
            <a:ext cx="7376155" cy="3994048"/>
          </a:xfrm>
          <a:custGeom>
            <a:avLst/>
            <a:gdLst/>
            <a:ahLst/>
            <a:cxnLst/>
            <a:rect r="r" b="b" t="t" l="l"/>
            <a:pathLst>
              <a:path h="3994048" w="7376155">
                <a:moveTo>
                  <a:pt x="0" y="0"/>
                </a:moveTo>
                <a:lnTo>
                  <a:pt x="7376155" y="0"/>
                </a:lnTo>
                <a:lnTo>
                  <a:pt x="7376155" y="3994047"/>
                </a:lnTo>
                <a:lnTo>
                  <a:pt x="0" y="39940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14400"/>
            <a:ext cx="1056342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00"/>
              </a:lnSpc>
              <a:spcBef>
                <a:spcPct val="0"/>
              </a:spcBef>
            </a:pPr>
            <a:r>
              <a:rPr lang="en-US" b="true" sz="6000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1:1 Mock Sessions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377" y="2169199"/>
            <a:ext cx="11980330" cy="525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Prepare like Actual Interview</a:t>
            </a:r>
          </a:p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Detailed Technical session</a:t>
            </a:r>
          </a:p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HR and Managerial Round </a:t>
            </a:r>
          </a:p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Resume Review</a:t>
            </a:r>
          </a:p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Persnolised Feedback</a:t>
            </a:r>
          </a:p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Suggestions for future Improvement</a:t>
            </a:r>
          </a:p>
          <a:p>
            <a:pPr algn="l" marL="863599" indent="-431800" lvl="1">
              <a:lnSpc>
                <a:spcPts val="5879"/>
              </a:lnSpc>
              <a:buFont typeface="Arial"/>
              <a:buChar char="•"/>
            </a:pPr>
            <a:r>
              <a:rPr lang="en-US" sz="3999">
                <a:solidFill>
                  <a:srgbClr val="0C306D"/>
                </a:solidFill>
                <a:latin typeface="Tabarra Sans"/>
                <a:ea typeface="Tabarra Sans"/>
                <a:cs typeface="Tabarra Sans"/>
                <a:sym typeface="Tabarra Sans"/>
              </a:rPr>
              <a:t>Expert Guidance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7839788"/>
            <a:ext cx="9589709" cy="1597612"/>
            <a:chOff x="0" y="0"/>
            <a:chExt cx="2525685" cy="4207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25685" cy="420770"/>
            </a:xfrm>
            <a:custGeom>
              <a:avLst/>
              <a:gdLst/>
              <a:ahLst/>
              <a:cxnLst/>
              <a:rect r="r" b="b" t="t" l="l"/>
              <a:pathLst>
                <a:path h="420770" w="2525685">
                  <a:moveTo>
                    <a:pt x="41173" y="0"/>
                  </a:moveTo>
                  <a:lnTo>
                    <a:pt x="2484512" y="0"/>
                  </a:lnTo>
                  <a:cubicBezTo>
                    <a:pt x="2507251" y="0"/>
                    <a:pt x="2525685" y="18434"/>
                    <a:pt x="2525685" y="41173"/>
                  </a:cubicBezTo>
                  <a:lnTo>
                    <a:pt x="2525685" y="379597"/>
                  </a:lnTo>
                  <a:cubicBezTo>
                    <a:pt x="2525685" y="390517"/>
                    <a:pt x="2521347" y="400989"/>
                    <a:pt x="2513625" y="408711"/>
                  </a:cubicBezTo>
                  <a:cubicBezTo>
                    <a:pt x="2505904" y="416432"/>
                    <a:pt x="2495431" y="420770"/>
                    <a:pt x="2484512" y="420770"/>
                  </a:cubicBezTo>
                  <a:lnTo>
                    <a:pt x="41173" y="420770"/>
                  </a:lnTo>
                  <a:cubicBezTo>
                    <a:pt x="30253" y="420770"/>
                    <a:pt x="19781" y="416432"/>
                    <a:pt x="12059" y="408711"/>
                  </a:cubicBezTo>
                  <a:cubicBezTo>
                    <a:pt x="4338" y="400989"/>
                    <a:pt x="0" y="390517"/>
                    <a:pt x="0" y="379597"/>
                  </a:cubicBezTo>
                  <a:lnTo>
                    <a:pt x="0" y="41173"/>
                  </a:lnTo>
                  <a:cubicBezTo>
                    <a:pt x="0" y="30253"/>
                    <a:pt x="4338" y="19781"/>
                    <a:pt x="12059" y="12059"/>
                  </a:cubicBezTo>
                  <a:cubicBezTo>
                    <a:pt x="19781" y="4338"/>
                    <a:pt x="30253" y="0"/>
                    <a:pt x="41173" y="0"/>
                  </a:cubicBezTo>
                  <a:close/>
                </a:path>
              </a:pathLst>
            </a:custGeom>
            <a:solidFill>
              <a:srgbClr val="0C306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525685" cy="4588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99628" y="8105194"/>
            <a:ext cx="1198033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50"/>
              </a:lnSpc>
            </a:pPr>
            <a:r>
              <a:rPr lang="en-US" sz="5000" spc="63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WWW.PRIMECODING.IN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474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 software development team is following Agile methodology. During which Agile phase are potential roadblocks discussed by the team?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Sprint planning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Daily stand-up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Retrospective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Review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B. Daily stand-up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Daily stand-ups are used to discuss any issues or roadblocks the team is facing.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415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Which of the following sorting algorithms has the best average-case time complexity?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Bubble Sort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Quick Sort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Insertion Sort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Selection Sort</a:t>
            </a: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B. Quick Sort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Quick Sort has an average-case time complexity of O(n log n), which is better than O(n^2) algorithms like Bubble Sort or Insertion Sort.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648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What is the output of the following code?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int a = 10;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int *p = &amp;a;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cout &lt;&lt; *p;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Address of a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10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Garbage value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Compilation error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706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 social media app allows users to send messages to their followers. The app should notify all followers instantly when a message is posted.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Question: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Which data structure is most appropriate for managing a list of followers?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Stack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Tree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Linked List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Graph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B. 10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The pointer p holds the address of a. Dereferencing p gives the value stored in a, which is 10.</a:t>
            </a:r>
          </a:p>
        </p:txBody>
      </p:sp>
    </p:spTree>
  </p:cSld>
  <p:clrMapOvr>
    <a:masterClrMapping/>
  </p:clrMapOvr>
</p:sld>
</file>

<file path=ppt/slides/slide5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415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What is the maximum number of edges in an undirected graph with 6 vertices?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10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15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20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30</a:t>
            </a:r>
          </a:p>
        </p:txBody>
      </p:sp>
    </p:spTree>
  </p:cSld>
  <p:clrMapOvr>
    <a:masterClrMapping/>
  </p:clrMapOvr>
</p:sld>
</file>

<file path=ppt/slides/slide5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357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B. 15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The maximum number of edges in an undirected graph with n vertices is given by the formula n(n-1)/2. For 6 vertices, the maximum number of edges is 6(6-1)/2 = 15.</a:t>
            </a:r>
          </a:p>
        </p:txBody>
      </p:sp>
    </p:spTree>
  </p:cSld>
  <p:clrMapOvr>
    <a:masterClrMapping/>
  </p:clrMapOvr>
</p:sld>
</file>

<file path=ppt/slides/slide5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415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Which data structure can be used to efficiently find the median in a stream of integers?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Stack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Queue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Min-Heap and Max-Heap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Binary Search Tree</a:t>
            </a:r>
          </a:p>
        </p:txBody>
      </p:sp>
    </p:spTree>
  </p:cSld>
  <p:clrMapOvr>
    <a:masterClrMapping/>
  </p:clrMapOvr>
</p:sld>
</file>

<file path=ppt/slides/slide5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1394" y="3895725"/>
            <a:ext cx="11576390" cy="6093521"/>
          </a:xfrm>
          <a:custGeom>
            <a:avLst/>
            <a:gdLst/>
            <a:ahLst/>
            <a:cxnLst/>
            <a:rect r="r" b="b" t="t" l="l"/>
            <a:pathLst>
              <a:path h="6093521" w="11576390">
                <a:moveTo>
                  <a:pt x="0" y="0"/>
                </a:moveTo>
                <a:lnTo>
                  <a:pt x="11576390" y="0"/>
                </a:lnTo>
                <a:lnTo>
                  <a:pt x="11576390" y="6093521"/>
                </a:lnTo>
                <a:lnTo>
                  <a:pt x="0" y="60935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51394" y="317500"/>
            <a:ext cx="13180118" cy="357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C. Min-Heap and Max-Heap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By maintaining two heaps (Min-Heap for the larger half and Max-Heap for the smaller half), you can efficiently track the median in a stream.</a:t>
            </a:r>
          </a:p>
        </p:txBody>
      </p:sp>
    </p:spTree>
  </p:cSld>
  <p:clrMapOvr>
    <a:masterClrMapping/>
  </p:clrMapOvr>
</p:sld>
</file>

<file path=ppt/slides/slide5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415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Which of the following protocols is used for sending emails?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HTTP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FTP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SMTP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SNMP</a:t>
            </a:r>
          </a:p>
        </p:txBody>
      </p:sp>
    </p:spTree>
  </p:cSld>
  <p:clrMapOvr>
    <a:masterClrMapping/>
  </p:clrMapOvr>
</p:sld>
</file>

<file path=ppt/slides/slide5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C. SMTP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Simple Mail Transfer Protocol (SMTP) is the protocol used for sending emails.</a:t>
            </a:r>
          </a:p>
        </p:txBody>
      </p:sp>
    </p:spTree>
  </p:cSld>
  <p:clrMapOvr>
    <a:masterClrMapping/>
  </p:clrMapOvr>
</p:sld>
</file>

<file path=ppt/slides/slide5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532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 operating system uses virtual memory. When the available physical memory is full and additional memory is needed, which strategy is used to free up space?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Paging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Thrashing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Swapping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Segmentation</a:t>
            </a:r>
          </a:p>
        </p:txBody>
      </p:sp>
    </p:spTree>
  </p:cSld>
  <p:clrMapOvr>
    <a:masterClrMapping/>
  </p:clrMapOvr>
</p:sld>
</file>

<file path=ppt/slides/slide5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C. Swapping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Swapping involves moving some pages from RAM to disk to free up space for new processes or data.</a:t>
            </a:r>
          </a:p>
        </p:txBody>
      </p:sp>
    </p:spTree>
  </p:cSld>
  <p:clrMapOvr>
    <a:masterClrMapping/>
  </p:clrMapOvr>
</p:sld>
</file>

<file path=ppt/slides/slide5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764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The following sequence of operations is performed on an initially empty stack: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push(5), push(3), pop(), push(7), push(8), pop(), pop()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What will be the content of the stack after the last operation?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[5]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[7, 5]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[3, 7, 8]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Empty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D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Social networks can be represented as graphs, where nodes represent users and edges represent follower relationships.</a:t>
            </a:r>
          </a:p>
        </p:txBody>
      </p:sp>
    </p:spTree>
  </p:cSld>
  <p:clrMapOvr>
    <a:masterClrMapping/>
  </p:clrMapOvr>
</p:sld>
</file>

<file path=ppt/slides/slide6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A. [5]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After performing the operations step-by-step, the final stack contains only the element 5.</a:t>
            </a:r>
          </a:p>
        </p:txBody>
      </p:sp>
    </p:spTree>
  </p:cSld>
  <p:clrMapOvr>
    <a:masterClrMapping/>
  </p:clrMapOvr>
</p:sld>
</file>

<file path=ppt/slides/slide6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82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 binary tree is displayed as follows: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      10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     /  \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    5    15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   / \   / \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  3   7 12  18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What is the in-order traversal of this binary tree?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10, 5, 3, 7, 12, 15, 18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3, 5, 7, 10, 12, 15, 18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18, 15, 12, 10, 7, 5, 3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5, 3, 7, 15, 12, 18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299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B. 3, 5, 7, 10, 12, 15, 18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In-order traversal visits the nodes in the order: left subtree, root, right subtree. Hence, the correct order is 3, 5, 7, 10, 12, 15, 18.</a:t>
            </a:r>
          </a:p>
        </p:txBody>
      </p:sp>
    </p:spTree>
  </p:cSld>
  <p:clrMapOvr>
    <a:masterClrMapping/>
  </p:clrMapOvr>
</p:sld>
</file>

<file path=ppt/slides/slide6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764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 ER diagram shows two entities: Students and Courses. Each student can enroll in multiple courses, and each course can have multiple students.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What is the cardinality of the relationship between Students and Courses?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One-to-One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One-to-Many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Many-to-One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Many-to-Many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3180118" cy="357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D. Many-to-Many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Since each student can enroll in multiple courses and each course can have multiple students, the relationship is many-to-many.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99399" y="2022811"/>
            <a:ext cx="4448967" cy="5706527"/>
          </a:xfrm>
          <a:custGeom>
            <a:avLst/>
            <a:gdLst/>
            <a:ahLst/>
            <a:cxnLst/>
            <a:rect r="r" b="b" t="t" l="l"/>
            <a:pathLst>
              <a:path h="5706527" w="4448967">
                <a:moveTo>
                  <a:pt x="0" y="0"/>
                </a:moveTo>
                <a:lnTo>
                  <a:pt x="4448967" y="0"/>
                </a:lnTo>
                <a:lnTo>
                  <a:pt x="4448967" y="5706526"/>
                </a:lnTo>
                <a:lnTo>
                  <a:pt x="0" y="57065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94539" b="-1537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81113" y="2022811"/>
            <a:ext cx="4721825" cy="5706527"/>
          </a:xfrm>
          <a:custGeom>
            <a:avLst/>
            <a:gdLst/>
            <a:ahLst/>
            <a:cxnLst/>
            <a:rect r="r" b="b" t="t" l="l"/>
            <a:pathLst>
              <a:path h="5706527" w="4721825">
                <a:moveTo>
                  <a:pt x="0" y="0"/>
                </a:moveTo>
                <a:lnTo>
                  <a:pt x="4721824" y="0"/>
                </a:lnTo>
                <a:lnTo>
                  <a:pt x="4721824" y="5706526"/>
                </a:lnTo>
                <a:lnTo>
                  <a:pt x="0" y="57065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62826" y="1485900"/>
            <a:ext cx="6408991" cy="5327373"/>
          </a:xfrm>
          <a:custGeom>
            <a:avLst/>
            <a:gdLst/>
            <a:ahLst/>
            <a:cxnLst/>
            <a:rect r="r" b="b" t="t" l="l"/>
            <a:pathLst>
              <a:path h="5327373" w="6408991">
                <a:moveTo>
                  <a:pt x="0" y="0"/>
                </a:moveTo>
                <a:lnTo>
                  <a:pt x="6408990" y="0"/>
                </a:lnTo>
                <a:lnTo>
                  <a:pt x="6408990" y="5327373"/>
                </a:lnTo>
                <a:lnTo>
                  <a:pt x="0" y="53273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9399" y="457200"/>
            <a:ext cx="10563427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00"/>
              </a:lnSpc>
              <a:spcBef>
                <a:spcPct val="0"/>
              </a:spcBef>
            </a:pPr>
            <a:r>
              <a:rPr lang="en-US" b="true" sz="6000">
                <a:solidFill>
                  <a:srgbClr val="21488A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Preparation Resource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</p:spTree>
  </p:cSld>
  <p:clrMapOvr>
    <a:masterClrMapping/>
  </p:clrMapOvr>
</p:sld>
</file>

<file path=ppt/slides/slide6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306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8484728"/>
            <a:ext cx="16230600" cy="0"/>
          </a:xfrm>
          <a:prstGeom prst="line">
            <a:avLst/>
          </a:prstGeom>
          <a:ln cap="flat" w="19050">
            <a:solidFill>
              <a:srgbClr val="F7FD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1462949"/>
            <a:ext cx="11179513" cy="519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11"/>
              </a:lnSpc>
            </a:pPr>
            <a:r>
              <a:rPr lang="en-US" sz="17010" b="true">
                <a:solidFill>
                  <a:srgbClr val="FFFFFF"/>
                </a:solidFill>
                <a:latin typeface="Tabarra Sans Heavy"/>
                <a:ea typeface="Tabarra Sans Heavy"/>
                <a:cs typeface="Tabarra Sans Heavy"/>
                <a:sym typeface="Tabarra Sans Heavy"/>
              </a:rPr>
              <a:t>Thank You.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25535"/>
            <a:ext cx="3495749" cy="614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FFFFF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PRIME CODING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380540" y="-1839897"/>
            <a:ext cx="4161792" cy="416179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039704" y="184162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470611" y="-6686693"/>
            <a:ext cx="10544271" cy="10544271"/>
          </a:xfrm>
          <a:custGeom>
            <a:avLst/>
            <a:gdLst/>
            <a:ahLst/>
            <a:cxnLst/>
            <a:rect r="r" b="b" t="t" l="l"/>
            <a:pathLst>
              <a:path h="10544271" w="10544271">
                <a:moveTo>
                  <a:pt x="0" y="0"/>
                </a:moveTo>
                <a:lnTo>
                  <a:pt x="10544272" y="0"/>
                </a:lnTo>
                <a:lnTo>
                  <a:pt x="10544272" y="10544271"/>
                </a:lnTo>
                <a:lnTo>
                  <a:pt x="0" y="105442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5902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You need to optimize a search algorithm to find an element in a sorted list.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Question: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Which search algorithm is the most efficient for this case?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Linear Search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Binary Search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Depth-First Search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Breadth-First Search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2416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Answer: B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Explanation: Binary search works efficiently on sorted lists with a time complexity of O(log n).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D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848808" y="0"/>
            <a:ext cx="2439192" cy="1320776"/>
          </a:xfrm>
          <a:custGeom>
            <a:avLst/>
            <a:gdLst/>
            <a:ahLst/>
            <a:cxnLst/>
            <a:rect r="r" b="b" t="t" l="l"/>
            <a:pathLst>
              <a:path h="1320776" w="2439192">
                <a:moveTo>
                  <a:pt x="0" y="0"/>
                </a:moveTo>
                <a:lnTo>
                  <a:pt x="2439192" y="0"/>
                </a:lnTo>
                <a:lnTo>
                  <a:pt x="2439192" y="1320776"/>
                </a:lnTo>
                <a:lnTo>
                  <a:pt x="0" y="13207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437" t="-85965" r="-28561" b="-11321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08762" y="1414431"/>
            <a:ext cx="13040046" cy="7060937"/>
          </a:xfrm>
          <a:custGeom>
            <a:avLst/>
            <a:gdLst/>
            <a:ahLst/>
            <a:cxnLst/>
            <a:rect r="r" b="b" t="t" l="l"/>
            <a:pathLst>
              <a:path h="7060937" w="13040046">
                <a:moveTo>
                  <a:pt x="0" y="0"/>
                </a:moveTo>
                <a:lnTo>
                  <a:pt x="13040046" y="0"/>
                </a:lnTo>
                <a:lnTo>
                  <a:pt x="13040046" y="7060937"/>
                </a:lnTo>
                <a:lnTo>
                  <a:pt x="0" y="7060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-33437" t="-85965" r="-28561" b="-11321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51394" y="317500"/>
            <a:ext cx="15793453" cy="822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Consider the following Python code snippet: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x = [1, 2, 3]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y = x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x.append(4)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What will be the content of the variable y after this code executes?</a:t>
            </a:r>
          </a:p>
          <a:p>
            <a:pPr algn="l">
              <a:lnSpc>
                <a:spcPts val="4599"/>
              </a:lnSpc>
            </a:pP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A. [1, 2, 3]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B. [1, 2, 3, 4]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C. None</a:t>
            </a:r>
          </a:p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Tabarra Sans Bold"/>
                <a:ea typeface="Tabarra Sans Bold"/>
                <a:cs typeface="Tabarra Sans Bold"/>
                <a:sym typeface="Tabarra Sans Bold"/>
              </a:rPr>
              <a:t>D. It will throw an error</a:t>
            </a:r>
          </a:p>
          <a:p>
            <a:pPr algn="l">
              <a:lnSpc>
                <a:spcPts val="45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DAGP-KTw4FU</dc:identifier>
  <dcterms:modified xsi:type="dcterms:W3CDTF">2011-08-01T06:04:30Z</dcterms:modified>
  <cp:revision>1</cp:revision>
  <dc:title>mindtree apti</dc:title>
</cp:coreProperties>
</file>