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 id="288"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B19521B-2918-42A8-B032-F41BFBAB1CC2}" type="datetimeFigureOut">
              <a:rPr lang="en-IN" smtClean="0"/>
              <a:t>26/05/22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372581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19521B-2918-42A8-B032-F41BFBAB1CC2}" type="datetimeFigureOut">
              <a:rPr lang="en-IN" smtClean="0"/>
              <a:t>26/05/22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19923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B19521B-2918-42A8-B032-F41BFBAB1CC2}" type="datetimeFigureOut">
              <a:rPr lang="en-IN" smtClean="0"/>
              <a:t>26/05/22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1135023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B19521B-2918-42A8-B032-F41BFBAB1CC2}" type="datetimeFigureOut">
              <a:rPr lang="en-IN" smtClean="0"/>
              <a:t>26/05/22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696B131-6C25-4D86-A037-C39F24F81222}"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8201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B19521B-2918-42A8-B032-F41BFBAB1CC2}" type="datetimeFigureOut">
              <a:rPr lang="en-IN" smtClean="0"/>
              <a:t>26/05/22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1435536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19521B-2918-42A8-B032-F41BFBAB1CC2}" type="datetimeFigureOut">
              <a:rPr lang="en-IN" smtClean="0"/>
              <a:t>26/05/22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1851223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19521B-2918-42A8-B032-F41BFBAB1CC2}" type="datetimeFigureOut">
              <a:rPr lang="en-IN" smtClean="0"/>
              <a:t>26/05/22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2518237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9521B-2918-42A8-B032-F41BFBAB1CC2}" type="datetimeFigureOut">
              <a:rPr lang="en-IN" smtClean="0"/>
              <a:t>26/05/22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2997051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B19521B-2918-42A8-B032-F41BFBAB1CC2}" type="datetimeFigureOut">
              <a:rPr lang="en-IN" smtClean="0"/>
              <a:t>26/05/22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114895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9521B-2918-42A8-B032-F41BFBAB1CC2}" type="datetimeFigureOut">
              <a:rPr lang="en-IN" smtClean="0"/>
              <a:t>26/05/22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34505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B19521B-2918-42A8-B032-F41BFBAB1CC2}" type="datetimeFigureOut">
              <a:rPr lang="en-IN" smtClean="0"/>
              <a:t>26/05/22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104765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19521B-2918-42A8-B032-F41BFBAB1CC2}" type="datetimeFigureOut">
              <a:rPr lang="en-IN" smtClean="0"/>
              <a:t>26/05/22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209306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19521B-2918-42A8-B032-F41BFBAB1CC2}" type="datetimeFigureOut">
              <a:rPr lang="en-IN" smtClean="0"/>
              <a:t>26/05/22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1637143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19521B-2918-42A8-B032-F41BFBAB1CC2}" type="datetimeFigureOut">
              <a:rPr lang="en-IN" smtClean="0"/>
              <a:t>26/05/22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2574005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9521B-2918-42A8-B032-F41BFBAB1CC2}" type="datetimeFigureOut">
              <a:rPr lang="en-IN" smtClean="0"/>
              <a:t>26/05/22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261884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19521B-2918-42A8-B032-F41BFBAB1CC2}" type="datetimeFigureOut">
              <a:rPr lang="en-IN" smtClean="0"/>
              <a:t>26/05/22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24273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19521B-2918-42A8-B032-F41BFBAB1CC2}" type="datetimeFigureOut">
              <a:rPr lang="en-IN" smtClean="0"/>
              <a:t>26/05/22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96B131-6C25-4D86-A037-C39F24F81222}" type="slidenum">
              <a:rPr lang="en-IN" smtClean="0"/>
              <a:t>‹#›</a:t>
            </a:fld>
            <a:endParaRPr lang="en-IN"/>
          </a:p>
        </p:txBody>
      </p:sp>
    </p:spTree>
    <p:extLst>
      <p:ext uri="{BB962C8B-B14F-4D97-AF65-F5344CB8AC3E}">
        <p14:creationId xmlns:p14="http://schemas.microsoft.com/office/powerpoint/2010/main" val="223230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19521B-2918-42A8-B032-F41BFBAB1CC2}" type="datetimeFigureOut">
              <a:rPr lang="en-IN" smtClean="0"/>
              <a:t>26/05/22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96B131-6C25-4D86-A037-C39F24F81222}" type="slidenum">
              <a:rPr lang="en-IN" smtClean="0"/>
              <a:t>‹#›</a:t>
            </a:fld>
            <a:endParaRPr lang="en-IN"/>
          </a:p>
        </p:txBody>
      </p:sp>
    </p:spTree>
    <p:extLst>
      <p:ext uri="{BB962C8B-B14F-4D97-AF65-F5344CB8AC3E}">
        <p14:creationId xmlns:p14="http://schemas.microsoft.com/office/powerpoint/2010/main" val="2896481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1D8C-FA2D-4D7E-9590-34B108F15BE6}"/>
              </a:ext>
            </a:extLst>
          </p:cNvPr>
          <p:cNvSpPr>
            <a:spLocks noGrp="1"/>
          </p:cNvSpPr>
          <p:nvPr>
            <p:ph type="ctrTitle"/>
          </p:nvPr>
        </p:nvSpPr>
        <p:spPr>
          <a:xfrm>
            <a:off x="3737516" y="1929161"/>
            <a:ext cx="4716966" cy="1040160"/>
          </a:xfrm>
        </p:spPr>
        <p:txBody>
          <a:bodyPr/>
          <a:lstStyle/>
          <a:p>
            <a:r>
              <a:rPr lang="en-IN" dirty="0"/>
              <a:t>TCS DIGITAL </a:t>
            </a:r>
          </a:p>
        </p:txBody>
      </p:sp>
      <p:sp>
        <p:nvSpPr>
          <p:cNvPr id="3" name="Subtitle 2">
            <a:extLst>
              <a:ext uri="{FF2B5EF4-FFF2-40B4-BE49-F238E27FC236}">
                <a16:creationId xmlns:a16="http://schemas.microsoft.com/office/drawing/2014/main" id="{07F66275-F92C-4060-9040-45F5CF0A340D}"/>
              </a:ext>
            </a:extLst>
          </p:cNvPr>
          <p:cNvSpPr>
            <a:spLocks noGrp="1"/>
          </p:cNvSpPr>
          <p:nvPr>
            <p:ph type="subTitle" idx="1"/>
          </p:nvPr>
        </p:nvSpPr>
        <p:spPr>
          <a:xfrm>
            <a:off x="5506262" y="3200401"/>
            <a:ext cx="1179475" cy="431801"/>
          </a:xfrm>
        </p:spPr>
        <p:txBody>
          <a:bodyPr>
            <a:normAutofit/>
          </a:bodyPr>
          <a:lstStyle/>
          <a:p>
            <a:r>
              <a:rPr lang="en-IN" dirty="0"/>
              <a:t>PART - 1</a:t>
            </a:r>
          </a:p>
        </p:txBody>
      </p:sp>
    </p:spTree>
    <p:extLst>
      <p:ext uri="{BB962C8B-B14F-4D97-AF65-F5344CB8AC3E}">
        <p14:creationId xmlns:p14="http://schemas.microsoft.com/office/powerpoint/2010/main" val="3464595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A250B0-A8FE-4384-BB24-0552D4EA1F49}"/>
              </a:ext>
            </a:extLst>
          </p:cNvPr>
          <p:cNvSpPr>
            <a:spLocks noGrp="1"/>
          </p:cNvSpPr>
          <p:nvPr>
            <p:ph idx="1"/>
          </p:nvPr>
        </p:nvSpPr>
        <p:spPr>
          <a:xfrm>
            <a:off x="467833" y="1329070"/>
            <a:ext cx="11038367" cy="4889615"/>
          </a:xfrm>
        </p:spPr>
        <p:txBody>
          <a:bodyPr/>
          <a:lstStyle/>
          <a:p>
            <a:pPr marL="0" lvl="0" indent="0">
              <a:buNone/>
            </a:pPr>
            <a:r>
              <a:rPr lang="en-US" dirty="0"/>
              <a:t>5) A completes 80% of a work in 20 days. Then B also joins, A and B together finish the remaining work in 3 days. How long does it need for B if he alone completes the work?</a:t>
            </a:r>
            <a:endParaRPr lang="en-IN" dirty="0"/>
          </a:p>
          <a:p>
            <a:pPr marL="0" indent="0">
              <a:buNone/>
            </a:pPr>
            <a:r>
              <a:rPr lang="en-US" dirty="0"/>
              <a:t>	a) 28 days</a:t>
            </a:r>
          </a:p>
          <a:p>
            <a:pPr marL="0" indent="0">
              <a:buNone/>
            </a:pPr>
            <a:r>
              <a:rPr lang="en-US" dirty="0"/>
              <a:t>	b) 37(1/2) days        </a:t>
            </a:r>
          </a:p>
          <a:p>
            <a:pPr marL="0" indent="0">
              <a:buNone/>
            </a:pPr>
            <a:r>
              <a:rPr lang="en-US" dirty="0"/>
              <a:t>	(c) 45 days         </a:t>
            </a:r>
          </a:p>
          <a:p>
            <a:pPr marL="0" indent="0">
              <a:buNone/>
            </a:pPr>
            <a:r>
              <a:rPr lang="en-US" dirty="0"/>
              <a:t>	(d) None of these</a:t>
            </a:r>
            <a:endParaRPr lang="en-IN" dirty="0"/>
          </a:p>
          <a:p>
            <a:pPr marL="0" indent="0">
              <a:buNone/>
            </a:pPr>
            <a:endParaRPr lang="en-IN" dirty="0"/>
          </a:p>
        </p:txBody>
      </p:sp>
    </p:spTree>
    <p:extLst>
      <p:ext uri="{BB962C8B-B14F-4D97-AF65-F5344CB8AC3E}">
        <p14:creationId xmlns:p14="http://schemas.microsoft.com/office/powerpoint/2010/main" val="303748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2A157-1987-4E79-A4A2-D64905326E8F}"/>
              </a:ext>
            </a:extLst>
          </p:cNvPr>
          <p:cNvSpPr>
            <a:spLocks noGrp="1"/>
          </p:cNvSpPr>
          <p:nvPr>
            <p:ph idx="1"/>
          </p:nvPr>
        </p:nvSpPr>
        <p:spPr>
          <a:xfrm>
            <a:off x="255181" y="1116420"/>
            <a:ext cx="11251019" cy="5102266"/>
          </a:xfrm>
        </p:spPr>
        <p:txBody>
          <a:bodyPr>
            <a:normAutofit fontScale="92500" lnSpcReduction="10000"/>
          </a:bodyPr>
          <a:lstStyle/>
          <a:p>
            <a:pPr marL="0" lvl="0" indent="0">
              <a:buNone/>
            </a:pPr>
            <a:r>
              <a:rPr lang="en-US" dirty="0"/>
              <a:t>5) A completes 80% of a work in 20 days. Then B also joins, A and B together finish the remaining work in 3 days. How long does it need for B if he alone completes the work?</a:t>
            </a:r>
            <a:endParaRPr lang="en-IN" dirty="0"/>
          </a:p>
          <a:p>
            <a:pPr marL="0" indent="0">
              <a:buNone/>
            </a:pPr>
            <a:r>
              <a:rPr lang="en-US" dirty="0"/>
              <a:t>	a) 28 days</a:t>
            </a:r>
          </a:p>
          <a:p>
            <a:pPr marL="0" indent="0">
              <a:buNone/>
            </a:pPr>
            <a:r>
              <a:rPr lang="en-US" dirty="0"/>
              <a:t>	b) 37(1/2) days        </a:t>
            </a:r>
          </a:p>
          <a:p>
            <a:pPr marL="0" indent="0">
              <a:buNone/>
            </a:pPr>
            <a:r>
              <a:rPr lang="en-US" dirty="0"/>
              <a:t>	(c) 45 days         </a:t>
            </a:r>
          </a:p>
          <a:p>
            <a:pPr marL="0" indent="0">
              <a:buNone/>
            </a:pPr>
            <a:r>
              <a:rPr lang="en-US" dirty="0"/>
              <a:t>	(d) None of these</a:t>
            </a:r>
            <a:endParaRPr lang="en-IN" dirty="0"/>
          </a:p>
          <a:p>
            <a:pPr marL="0" indent="0">
              <a:buNone/>
            </a:pPr>
            <a:r>
              <a:rPr lang="en-US" dirty="0"/>
              <a:t>Solution: [b]</a:t>
            </a:r>
          </a:p>
          <a:p>
            <a:pPr marL="0" indent="0">
              <a:buNone/>
            </a:pPr>
            <a:r>
              <a:rPr lang="en-US" dirty="0"/>
              <a:t>A = 80% in 20 days, so 100 % of work in 25 days.</a:t>
            </a:r>
            <a:endParaRPr lang="en-IN" dirty="0"/>
          </a:p>
          <a:p>
            <a:pPr marL="0" indent="0">
              <a:buNone/>
            </a:pPr>
            <a:r>
              <a:rPr lang="en-US" dirty="0"/>
              <a:t>A + B = 20 % work in 3 days, so 100 % of work in 15 days.</a:t>
            </a:r>
            <a:endParaRPr lang="en-IN" dirty="0"/>
          </a:p>
          <a:p>
            <a:pPr marL="0" indent="0">
              <a:buNone/>
            </a:pPr>
            <a:r>
              <a:rPr lang="en-US" dirty="0"/>
              <a:t> Let total work to be done be 75 units.</a:t>
            </a:r>
            <a:endParaRPr lang="en-IN" dirty="0"/>
          </a:p>
          <a:p>
            <a:pPr marL="0" indent="0">
              <a:buNone/>
            </a:pPr>
            <a:r>
              <a:rPr lang="en-US" dirty="0"/>
              <a:t>A = 3U/day</a:t>
            </a:r>
            <a:endParaRPr lang="en-IN" dirty="0"/>
          </a:p>
          <a:p>
            <a:pPr marL="0" indent="0">
              <a:buNone/>
            </a:pPr>
            <a:r>
              <a:rPr lang="en-US" dirty="0"/>
              <a:t>A + B = 5 U/day</a:t>
            </a:r>
            <a:endParaRPr lang="en-IN" dirty="0"/>
          </a:p>
          <a:p>
            <a:pPr marL="0" indent="0">
              <a:buNone/>
            </a:pPr>
            <a:r>
              <a:rPr lang="en-US" dirty="0"/>
              <a:t>So B= 5 – 3 = 2 U/day</a:t>
            </a:r>
            <a:endParaRPr lang="en-IN" dirty="0"/>
          </a:p>
          <a:p>
            <a:pPr marL="0" indent="0">
              <a:buNone/>
            </a:pPr>
            <a:r>
              <a:rPr lang="en-US" dirty="0"/>
              <a:t>So to complete the work, B alone takes 75/2 = 37 (1/2)</a:t>
            </a:r>
            <a:endParaRPr lang="en-IN" dirty="0"/>
          </a:p>
          <a:p>
            <a:pPr marL="0" indent="0">
              <a:buNone/>
            </a:pP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11873E-CF42-4651-AEEC-2F161F868506}"/>
                  </a:ext>
                </a:extLst>
              </p:cNvPr>
              <p:cNvSpPr txBox="1"/>
              <p:nvPr/>
            </p:nvSpPr>
            <p:spPr>
              <a:xfrm>
                <a:off x="7315199" y="2514600"/>
                <a:ext cx="3902149" cy="1997726"/>
              </a:xfrm>
              <a:prstGeom prst="rect">
                <a:avLst/>
              </a:prstGeom>
              <a:noFill/>
            </p:spPr>
            <p:txBody>
              <a:bodyPr wrap="square" rtlCol="0">
                <a:spAutoFit/>
              </a:bodyPr>
              <a:lstStyle/>
              <a:p>
                <a:r>
                  <a:rPr lang="en-IN" dirty="0"/>
                  <a:t>		80% of W = 20 days</a:t>
                </a:r>
              </a:p>
              <a:p>
                <a:pPr/>
                <a14:m>
                  <m:oMathPara xmlns:m="http://schemas.openxmlformats.org/officeDocument/2006/math">
                    <m:oMathParaPr>
                      <m:jc m:val="centerGroup"/>
                    </m:oMathParaPr>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80</m:t>
                          </m:r>
                        </m:num>
                        <m:den>
                          <m:r>
                            <a:rPr lang="en-IN" b="0" i="1" smtClean="0">
                              <a:latin typeface="Cambria Math" panose="02040503050406030204" pitchFamily="18" charset="0"/>
                            </a:rPr>
                            <m:t>100</m:t>
                          </m:r>
                        </m:den>
                      </m:f>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𝑊</m:t>
                      </m:r>
                      <m:r>
                        <a:rPr lang="en-IN" b="0" i="1" smtClean="0">
                          <a:latin typeface="Cambria Math" panose="02040503050406030204" pitchFamily="18" charset="0"/>
                        </a:rPr>
                        <m:t>=20 </m:t>
                      </m:r>
                      <m:r>
                        <a:rPr lang="en-IN" b="0" i="1" smtClean="0">
                          <a:latin typeface="Cambria Math" panose="02040503050406030204" pitchFamily="18" charset="0"/>
                        </a:rPr>
                        <m:t>𝑑𝑎𝑦𝑠</m:t>
                      </m:r>
                    </m:oMath>
                  </m:oMathPara>
                </a14:m>
                <a:endParaRPr lang="en-IN" b="0" dirty="0"/>
              </a:p>
              <a:p>
                <a:r>
                  <a:rPr lang="en-IN" dirty="0"/>
                  <a:t>	</a:t>
                </a:r>
              </a:p>
              <a:p>
                <a:r>
                  <a:rPr lang="en-IN" dirty="0"/>
                  <a:t>		=&gt;	W = 25 days</a:t>
                </a:r>
                <a:endParaRPr lang="en-IN" b="0" dirty="0"/>
              </a:p>
              <a:p>
                <a:endParaRPr lang="en-IN" dirty="0"/>
              </a:p>
              <a:p>
                <a:r>
                  <a:rPr lang="en-IN" dirty="0"/>
                  <a:t> </a:t>
                </a:r>
              </a:p>
            </p:txBody>
          </p:sp>
        </mc:Choice>
        <mc:Fallback xmlns="">
          <p:sp>
            <p:nvSpPr>
              <p:cNvPr id="4" name="TextBox 3">
                <a:extLst>
                  <a:ext uri="{FF2B5EF4-FFF2-40B4-BE49-F238E27FC236}">
                    <a16:creationId xmlns:a16="http://schemas.microsoft.com/office/drawing/2014/main" id="{B211873E-CF42-4651-AEEC-2F161F868506}"/>
                  </a:ext>
                </a:extLst>
              </p:cNvPr>
              <p:cNvSpPr txBox="1">
                <a:spLocks noRot="1" noChangeAspect="1" noMove="1" noResize="1" noEditPoints="1" noAdjustHandles="1" noChangeArrowheads="1" noChangeShapeType="1" noTextEdit="1"/>
              </p:cNvSpPr>
              <p:nvPr/>
            </p:nvSpPr>
            <p:spPr>
              <a:xfrm>
                <a:off x="7315199" y="2514600"/>
                <a:ext cx="3902149" cy="1997726"/>
              </a:xfrm>
              <a:prstGeom prst="rect">
                <a:avLst/>
              </a:prstGeom>
              <a:blipFill>
                <a:blip r:embed="rId2"/>
                <a:stretch>
                  <a:fillRect t="-1835"/>
                </a:stretch>
              </a:blipFill>
            </p:spPr>
            <p:txBody>
              <a:bodyPr/>
              <a:lstStyle/>
              <a:p>
                <a:r>
                  <a:rPr lang="en-IN">
                    <a:noFill/>
                  </a:rPr>
                  <a:t> </a:t>
                </a:r>
              </a:p>
            </p:txBody>
          </p:sp>
        </mc:Fallback>
      </mc:AlternateContent>
    </p:spTree>
    <p:extLst>
      <p:ext uri="{BB962C8B-B14F-4D97-AF65-F5344CB8AC3E}">
        <p14:creationId xmlns:p14="http://schemas.microsoft.com/office/powerpoint/2010/main" val="402555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BF48B7-DACA-4404-A9CF-E7309CB2AD72}"/>
              </a:ext>
            </a:extLst>
          </p:cNvPr>
          <p:cNvSpPr>
            <a:spLocks noGrp="1"/>
          </p:cNvSpPr>
          <p:nvPr>
            <p:ph idx="1"/>
          </p:nvPr>
        </p:nvSpPr>
        <p:spPr>
          <a:xfrm>
            <a:off x="478465" y="1360968"/>
            <a:ext cx="11027735" cy="4857718"/>
          </a:xfrm>
        </p:spPr>
        <p:txBody>
          <a:bodyPr/>
          <a:lstStyle/>
          <a:p>
            <a:pPr marL="0" indent="0">
              <a:buNone/>
            </a:pPr>
            <a:r>
              <a:rPr lang="en-US" dirty="0"/>
              <a:t>6. In how many ways can 3 prizes be distributed among 4 boys, where no boy gets all the prizes?</a:t>
            </a:r>
            <a:endParaRPr lang="en-IN" dirty="0"/>
          </a:p>
          <a:p>
            <a:pPr marL="0" indent="0">
              <a:buNone/>
            </a:pPr>
            <a:r>
              <a:rPr lang="en-IN" dirty="0"/>
              <a:t>	</a:t>
            </a:r>
            <a:r>
              <a:rPr lang="en-US" dirty="0"/>
              <a:t>a) 24</a:t>
            </a:r>
          </a:p>
          <a:p>
            <a:pPr marL="0" indent="0">
              <a:buNone/>
            </a:pPr>
            <a:r>
              <a:rPr lang="en-US" dirty="0"/>
              <a:t>	b) 64                   </a:t>
            </a:r>
          </a:p>
          <a:p>
            <a:pPr marL="0" indent="0">
              <a:buNone/>
            </a:pPr>
            <a:r>
              <a:rPr lang="en-US" dirty="0"/>
              <a:t>	c) 60                   </a:t>
            </a:r>
          </a:p>
          <a:p>
            <a:pPr marL="0" indent="0">
              <a:buNone/>
            </a:pPr>
            <a:r>
              <a:rPr lang="en-US" dirty="0"/>
              <a:t>	d) 81</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76599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CA291-DDDC-498C-B2BC-AF974B8134F9}"/>
              </a:ext>
            </a:extLst>
          </p:cNvPr>
          <p:cNvSpPr>
            <a:spLocks noGrp="1"/>
          </p:cNvSpPr>
          <p:nvPr>
            <p:ph idx="1"/>
          </p:nvPr>
        </p:nvSpPr>
        <p:spPr>
          <a:xfrm>
            <a:off x="467833" y="1467294"/>
            <a:ext cx="11038367" cy="4751392"/>
          </a:xfrm>
        </p:spPr>
        <p:txBody>
          <a:bodyPr/>
          <a:lstStyle/>
          <a:p>
            <a:pPr marL="0" indent="0">
              <a:buNone/>
            </a:pPr>
            <a:r>
              <a:rPr lang="en-US" dirty="0"/>
              <a:t>6. In how many ways can 3 prizes be distributed among 4 boys, where no boy gets all the prizes?</a:t>
            </a:r>
            <a:endParaRPr lang="en-IN" dirty="0"/>
          </a:p>
          <a:p>
            <a:pPr marL="0" indent="0">
              <a:buNone/>
            </a:pPr>
            <a:endParaRPr lang="en-IN" dirty="0"/>
          </a:p>
          <a:p>
            <a:pPr marL="0" indent="0">
              <a:buNone/>
            </a:pPr>
            <a:r>
              <a:rPr lang="en-US" dirty="0"/>
              <a:t>Solution: (c) </a:t>
            </a:r>
            <a:endParaRPr lang="en-IN" dirty="0"/>
          </a:p>
          <a:p>
            <a:pPr marL="0" indent="0">
              <a:buNone/>
            </a:pPr>
            <a:r>
              <a:rPr lang="en-US" dirty="0"/>
              <a:t>number of ways a boy may get any number of prizes = 4 × 4 × 4 = 64  ( We  can  give  first  prize to any  of  4  boys , second  prize  to any  of  4  boys and also third  to any  of  4  boys .)	</a:t>
            </a:r>
            <a:endParaRPr lang="en-IN" dirty="0"/>
          </a:p>
          <a:p>
            <a:pPr marL="0" indent="0">
              <a:buNone/>
            </a:pPr>
            <a:r>
              <a:rPr lang="en-US" dirty="0"/>
              <a:t>The number of ways in which a boy gets all the 3 prizes = 4 (Since any one of the 4 boys may get all the prizes)</a:t>
            </a:r>
            <a:endParaRPr lang="en-IN" dirty="0"/>
          </a:p>
          <a:p>
            <a:pPr marL="0" indent="0">
              <a:buNone/>
            </a:pPr>
            <a:r>
              <a:rPr lang="en-US" dirty="0"/>
              <a:t>Number of ways of no boy get all prizes  = 64 - 4 =60</a:t>
            </a:r>
            <a:endParaRPr lang="en-IN" dirty="0"/>
          </a:p>
          <a:p>
            <a:pPr marL="0" indent="0">
              <a:buNone/>
            </a:pPr>
            <a:endParaRPr lang="en-IN" dirty="0"/>
          </a:p>
        </p:txBody>
      </p:sp>
    </p:spTree>
    <p:extLst>
      <p:ext uri="{BB962C8B-B14F-4D97-AF65-F5344CB8AC3E}">
        <p14:creationId xmlns:p14="http://schemas.microsoft.com/office/powerpoint/2010/main" val="3794583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13B27-ED83-4627-B836-D4356DC5D0A8}"/>
              </a:ext>
            </a:extLst>
          </p:cNvPr>
          <p:cNvSpPr>
            <a:spLocks noGrp="1"/>
          </p:cNvSpPr>
          <p:nvPr>
            <p:ph idx="1"/>
          </p:nvPr>
        </p:nvSpPr>
        <p:spPr>
          <a:xfrm>
            <a:off x="531628" y="1520456"/>
            <a:ext cx="10974572" cy="4698229"/>
          </a:xfrm>
        </p:spPr>
        <p:txBody>
          <a:bodyPr/>
          <a:lstStyle/>
          <a:p>
            <a:pPr marL="0" indent="0">
              <a:buNone/>
            </a:pPr>
            <a:r>
              <a:rPr lang="en-US" b="1" dirty="0"/>
              <a:t>7. </a:t>
            </a:r>
            <a:r>
              <a:rPr lang="en-US" dirty="0"/>
              <a:t>In a mixture of 35 L, the ratio of milk to water is 4:1. If 7 L water is added to the mixture, the ratio of milk to water changes to a new ratio. If we want ratio of milk and water to change back to the original value, how much milk is to be added now?</a:t>
            </a:r>
            <a:endParaRPr lang="en-IN" dirty="0"/>
          </a:p>
          <a:p>
            <a:pPr marL="0" indent="0">
              <a:buNone/>
            </a:pPr>
            <a:r>
              <a:rPr lang="en-IN" b="1" dirty="0"/>
              <a:t>	</a:t>
            </a:r>
            <a:r>
              <a:rPr lang="en-US" dirty="0"/>
              <a:t>a) 7</a:t>
            </a:r>
          </a:p>
          <a:p>
            <a:pPr marL="0" indent="0">
              <a:buNone/>
            </a:pPr>
            <a:r>
              <a:rPr lang="en-US" dirty="0"/>
              <a:t>	b) 28                   </a:t>
            </a:r>
          </a:p>
          <a:p>
            <a:pPr marL="0" indent="0">
              <a:buNone/>
            </a:pPr>
            <a:r>
              <a:rPr lang="en-US" dirty="0"/>
              <a:t>	c) 56                   </a:t>
            </a:r>
          </a:p>
          <a:p>
            <a:pPr marL="0" indent="0">
              <a:buNone/>
            </a:pPr>
            <a:r>
              <a:rPr lang="en-US" dirty="0"/>
              <a:t>	d) 48</a:t>
            </a:r>
            <a:endParaRPr lang="en-IN" dirty="0"/>
          </a:p>
          <a:p>
            <a:endParaRPr lang="en-IN" dirty="0"/>
          </a:p>
        </p:txBody>
      </p:sp>
    </p:spTree>
    <p:extLst>
      <p:ext uri="{BB962C8B-B14F-4D97-AF65-F5344CB8AC3E}">
        <p14:creationId xmlns:p14="http://schemas.microsoft.com/office/powerpoint/2010/main" val="114627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DF5CA3-1C8E-4988-B198-3E3287391C6A}"/>
              </a:ext>
            </a:extLst>
          </p:cNvPr>
          <p:cNvSpPr>
            <a:spLocks noGrp="1"/>
          </p:cNvSpPr>
          <p:nvPr>
            <p:ph idx="1"/>
          </p:nvPr>
        </p:nvSpPr>
        <p:spPr>
          <a:xfrm>
            <a:off x="265815" y="914400"/>
            <a:ext cx="11240386" cy="5304286"/>
          </a:xfrm>
        </p:spPr>
        <p:txBody>
          <a:bodyPr>
            <a:normAutofit fontScale="92500" lnSpcReduction="10000"/>
          </a:bodyPr>
          <a:lstStyle/>
          <a:p>
            <a:pPr marL="0" indent="0">
              <a:buNone/>
            </a:pPr>
            <a:r>
              <a:rPr lang="en-US" b="1" dirty="0"/>
              <a:t>7. </a:t>
            </a:r>
            <a:r>
              <a:rPr lang="en-US" dirty="0"/>
              <a:t>In a mixture of 35 L, the ratio of milk to water is 4:1. If 7 L water is added to the mixture, the ratio of milk to water changes to a new ratio. If we want ratio of milk and water to change back to the original value, how much milk is to be added now?</a:t>
            </a:r>
            <a:endParaRPr lang="en-IN" dirty="0"/>
          </a:p>
          <a:p>
            <a:pPr marL="0" indent="0">
              <a:buNone/>
            </a:pPr>
            <a:r>
              <a:rPr lang="en-US" dirty="0"/>
              <a:t>Solution: (b)</a:t>
            </a:r>
            <a:endParaRPr lang="en-IN" dirty="0"/>
          </a:p>
          <a:p>
            <a:pPr marL="0" indent="0">
              <a:buNone/>
            </a:pPr>
            <a:r>
              <a:rPr lang="en-US" dirty="0"/>
              <a:t>Initial Ratio of milk: water = 4:1</a:t>
            </a:r>
            <a:endParaRPr lang="en-IN" dirty="0"/>
          </a:p>
          <a:p>
            <a:pPr marL="0" indent="0">
              <a:buNone/>
            </a:pPr>
            <a:r>
              <a:rPr lang="en-US" dirty="0"/>
              <a:t>Let the quantity of water be x. Then, quantity of milk would be 4x.</a:t>
            </a:r>
            <a:endParaRPr lang="en-IN" dirty="0"/>
          </a:p>
          <a:p>
            <a:pPr marL="0" indent="0">
              <a:buNone/>
            </a:pPr>
            <a:r>
              <a:rPr lang="en-US" dirty="0"/>
              <a:t>x+4x = 35 =&gt;x = 7</a:t>
            </a:r>
            <a:endParaRPr lang="en-IN" dirty="0"/>
          </a:p>
          <a:p>
            <a:pPr marL="0" indent="0">
              <a:buNone/>
            </a:pPr>
            <a:r>
              <a:rPr lang="en-US" dirty="0"/>
              <a:t>In original mixture, Quantity of water = 7 L; Quantity of milk = 28 L</a:t>
            </a:r>
            <a:endParaRPr lang="en-IN" dirty="0"/>
          </a:p>
          <a:p>
            <a:pPr marL="0" indent="0">
              <a:buNone/>
            </a:pPr>
            <a:r>
              <a:rPr lang="en-US" dirty="0"/>
              <a:t>After 7 L of water is added to the mixture, Quantity of water = 14 L; Quantity of milk = 28 L</a:t>
            </a:r>
            <a:endParaRPr lang="en-IN" dirty="0"/>
          </a:p>
          <a:p>
            <a:pPr marL="0" indent="0">
              <a:buNone/>
            </a:pPr>
            <a:r>
              <a:rPr lang="en-US" dirty="0"/>
              <a:t>New ratio of milk: water = (28:14) = (2:1)</a:t>
            </a:r>
            <a:endParaRPr lang="en-IN" dirty="0"/>
          </a:p>
          <a:p>
            <a:pPr marL="0" indent="0">
              <a:buNone/>
            </a:pPr>
            <a:r>
              <a:rPr lang="en-US" dirty="0"/>
              <a:t>Original ratio = 4:1</a:t>
            </a:r>
            <a:endParaRPr lang="en-IN" dirty="0"/>
          </a:p>
          <a:p>
            <a:pPr marL="0" indent="0">
              <a:buNone/>
            </a:pPr>
            <a:r>
              <a:rPr lang="en-US" dirty="0"/>
              <a:t>Let the quantity of milk to be added = x L</a:t>
            </a:r>
            <a:endParaRPr lang="en-IN" dirty="0"/>
          </a:p>
          <a:p>
            <a:pPr marL="0" indent="0">
              <a:buNone/>
            </a:pPr>
            <a:r>
              <a:rPr lang="en-US" dirty="0"/>
              <a:t>=&gt;(28+x) / 14 = 4/1</a:t>
            </a:r>
            <a:endParaRPr lang="en-IN" dirty="0"/>
          </a:p>
          <a:p>
            <a:pPr marL="0" indent="0">
              <a:buNone/>
            </a:pPr>
            <a:r>
              <a:rPr lang="en-US" dirty="0"/>
              <a:t>=&gt;28+x = 56 =&gt;x = 56-28 = 28</a:t>
            </a:r>
            <a:endParaRPr lang="en-IN" dirty="0"/>
          </a:p>
          <a:p>
            <a:pPr marL="0" indent="0">
              <a:buNone/>
            </a:pPr>
            <a:r>
              <a:rPr lang="en-US" dirty="0"/>
              <a:t>Hence, quantity of milk to be added = 28 L</a:t>
            </a:r>
            <a:endParaRPr lang="en-IN" dirty="0"/>
          </a:p>
          <a:p>
            <a:pPr marL="0" indent="0">
              <a:buNone/>
            </a:pPr>
            <a:endParaRPr lang="en-IN" dirty="0"/>
          </a:p>
        </p:txBody>
      </p:sp>
    </p:spTree>
    <p:extLst>
      <p:ext uri="{BB962C8B-B14F-4D97-AF65-F5344CB8AC3E}">
        <p14:creationId xmlns:p14="http://schemas.microsoft.com/office/powerpoint/2010/main" val="744850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0F87A-9122-424B-B78F-A951BC2FADF3}"/>
              </a:ext>
            </a:extLst>
          </p:cNvPr>
          <p:cNvSpPr>
            <a:spLocks noGrp="1"/>
          </p:cNvSpPr>
          <p:nvPr>
            <p:ph idx="1"/>
          </p:nvPr>
        </p:nvSpPr>
        <p:spPr>
          <a:xfrm>
            <a:off x="467833" y="1488558"/>
            <a:ext cx="11038367" cy="4730127"/>
          </a:xfrm>
        </p:spPr>
        <p:txBody>
          <a:bodyPr/>
          <a:lstStyle/>
          <a:p>
            <a:pPr marL="0" indent="0">
              <a:buNone/>
            </a:pPr>
            <a:r>
              <a:rPr lang="en-US" dirty="0"/>
              <a:t>8. Two friends A and B leave City P and City Q simultaneously and travel towards Q and P at constant speeds. They meet at a point in between the two cities and then proceed to their respective destinations in 54 minutes and 24 minutes respectively. How long did B take to cover the entire journey between City Q and City P?</a:t>
            </a:r>
            <a:endParaRPr lang="en-IN" dirty="0"/>
          </a:p>
          <a:p>
            <a:pPr marL="0" lvl="0" indent="0">
              <a:buNone/>
            </a:pPr>
            <a:r>
              <a:rPr lang="en-US" dirty="0"/>
              <a:t>	a) 60 mins</a:t>
            </a:r>
            <a:endParaRPr lang="en-IN" dirty="0"/>
          </a:p>
          <a:p>
            <a:pPr marL="0" lvl="0" indent="0">
              <a:buNone/>
            </a:pPr>
            <a:r>
              <a:rPr lang="en-US" dirty="0"/>
              <a:t>	b) 36 mins</a:t>
            </a:r>
            <a:endParaRPr lang="en-IN" dirty="0"/>
          </a:p>
          <a:p>
            <a:pPr marL="0" lvl="0" indent="0">
              <a:buNone/>
            </a:pPr>
            <a:r>
              <a:rPr lang="en-US" dirty="0"/>
              <a:t>	c) 24 mins</a:t>
            </a:r>
            <a:endParaRPr lang="en-IN" dirty="0"/>
          </a:p>
          <a:p>
            <a:pPr marL="0" lvl="0" indent="0">
              <a:buNone/>
            </a:pPr>
            <a:r>
              <a:rPr lang="en-US" dirty="0"/>
              <a:t>	d) 48 mins</a:t>
            </a:r>
            <a:endParaRPr lang="en-IN" dirty="0"/>
          </a:p>
          <a:p>
            <a:pPr marL="0" indent="0">
              <a:buNone/>
            </a:pPr>
            <a:endParaRPr lang="en-IN" dirty="0"/>
          </a:p>
        </p:txBody>
      </p:sp>
    </p:spTree>
    <p:extLst>
      <p:ext uri="{BB962C8B-B14F-4D97-AF65-F5344CB8AC3E}">
        <p14:creationId xmlns:p14="http://schemas.microsoft.com/office/powerpoint/2010/main" val="3146573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47367-E1AA-4C9E-905C-FE4BC4C84732}"/>
              </a:ext>
            </a:extLst>
          </p:cNvPr>
          <p:cNvSpPr>
            <a:spLocks noGrp="1"/>
          </p:cNvSpPr>
          <p:nvPr>
            <p:ph idx="1"/>
          </p:nvPr>
        </p:nvSpPr>
        <p:spPr>
          <a:xfrm>
            <a:off x="350874" y="1148316"/>
            <a:ext cx="11155326" cy="5070369"/>
          </a:xfrm>
        </p:spPr>
        <p:txBody>
          <a:bodyPr>
            <a:normAutofit fontScale="85000" lnSpcReduction="20000"/>
          </a:bodyPr>
          <a:lstStyle/>
          <a:p>
            <a:pPr marL="0" indent="0">
              <a:buNone/>
            </a:pPr>
            <a:r>
              <a:rPr lang="en-US" dirty="0"/>
              <a:t>8. Two friends A and B leave City P and City Q simultaneously and travel towards Q and P at constant speeds. They meet at a point in between the two cities and then proceed to their respective destinations in 54 minutes and 24 minutes respectively. How long did B take to cover the entire journey between City Q and City P?</a:t>
            </a:r>
            <a:endParaRPr lang="en-IN" dirty="0"/>
          </a:p>
          <a:p>
            <a:pPr marL="0" indent="0">
              <a:buNone/>
            </a:pPr>
            <a:r>
              <a:rPr lang="en-US" dirty="0"/>
              <a:t>Solution: (a)</a:t>
            </a:r>
            <a:endParaRPr lang="en-IN" dirty="0"/>
          </a:p>
          <a:p>
            <a:pPr marL="0" indent="0">
              <a:buNone/>
            </a:pPr>
            <a:r>
              <a:rPr lang="en-US" dirty="0"/>
              <a:t>Let us assume A travels at a speed of a and B travels at a speed of b.</a:t>
            </a:r>
            <a:br>
              <a:rPr lang="en-US" dirty="0"/>
            </a:br>
            <a:r>
              <a:rPr lang="en-US" dirty="0"/>
              <a:t>Further, let us assume that they meet after t minutes.</a:t>
            </a:r>
            <a:br>
              <a:rPr lang="en-US" dirty="0"/>
            </a:br>
            <a:r>
              <a:rPr lang="en-US" dirty="0"/>
              <a:t>Distance traveled by A before meeting B = a * t. </a:t>
            </a:r>
          </a:p>
          <a:p>
            <a:pPr marL="0" indent="0">
              <a:buNone/>
            </a:pPr>
            <a:r>
              <a:rPr lang="en-US" dirty="0"/>
              <a:t>Likewise distance traveled by B before meeting A = b * t.</a:t>
            </a:r>
            <a:br>
              <a:rPr lang="en-US" dirty="0"/>
            </a:br>
            <a:r>
              <a:rPr lang="en-US" dirty="0"/>
              <a:t>Distance traveled by A after meeting B = a * 54. </a:t>
            </a:r>
          </a:p>
          <a:p>
            <a:pPr marL="0" indent="0">
              <a:buNone/>
            </a:pPr>
            <a:r>
              <a:rPr lang="en-US" dirty="0"/>
              <a:t>Distance traveled by B after meeting A = 24 * </a:t>
            </a:r>
            <a:r>
              <a:rPr lang="en-US"/>
              <a:t>b.</a:t>
            </a:r>
            <a:br>
              <a:rPr lang="en-US" dirty="0"/>
            </a:br>
            <a:r>
              <a:rPr lang="en-US" dirty="0"/>
              <a:t>=&gt; at = 54b ---------- (1)</a:t>
            </a:r>
            <a:br>
              <a:rPr lang="en-US" dirty="0"/>
            </a:br>
            <a:r>
              <a:rPr lang="en-US" dirty="0"/>
              <a:t>and </a:t>
            </a:r>
            <a:r>
              <a:rPr lang="en-US" dirty="0" err="1"/>
              <a:t>bt</a:t>
            </a:r>
            <a:r>
              <a:rPr lang="en-US" dirty="0"/>
              <a:t> = 24a -------- (2)</a:t>
            </a:r>
            <a:br>
              <a:rPr lang="en-US" dirty="0"/>
            </a:br>
            <a:r>
              <a:rPr lang="en-US" dirty="0"/>
              <a:t>Multiplying equations 1 and 2</a:t>
            </a:r>
            <a:br>
              <a:rPr lang="en-US" dirty="0"/>
            </a:br>
            <a:r>
              <a:rPr lang="en-US" dirty="0"/>
              <a:t>we have ab * t</a:t>
            </a:r>
            <a:r>
              <a:rPr lang="en-US" baseline="30000" dirty="0"/>
              <a:t>2</a:t>
            </a:r>
            <a:r>
              <a:rPr lang="en-US" dirty="0"/>
              <a:t> = 54 * 24 * ab</a:t>
            </a:r>
            <a:br>
              <a:rPr lang="en-US" dirty="0"/>
            </a:br>
            <a:r>
              <a:rPr lang="en-US" dirty="0"/>
              <a:t>=&gt; t</a:t>
            </a:r>
            <a:r>
              <a:rPr lang="en-US" baseline="30000" dirty="0"/>
              <a:t>2</a:t>
            </a:r>
            <a:r>
              <a:rPr lang="en-US" dirty="0"/>
              <a:t> = 54 * 24</a:t>
            </a:r>
            <a:br>
              <a:rPr lang="en-US" dirty="0"/>
            </a:br>
            <a:r>
              <a:rPr lang="en-US" dirty="0"/>
              <a:t>=&gt; t = 36  </a:t>
            </a:r>
            <a:endParaRPr lang="en-IN" dirty="0"/>
          </a:p>
          <a:p>
            <a:pPr marL="0" indent="0">
              <a:buNone/>
            </a:pPr>
            <a:r>
              <a:rPr lang="en-US" dirty="0"/>
              <a:t>Both would have traveled 36 minutes prior to crossing each other. B would have taken 36 + 24 = 60 minutes to travel the whole distance.</a:t>
            </a:r>
            <a:endParaRPr lang="en-IN" dirty="0"/>
          </a:p>
          <a:p>
            <a:pPr marL="0" indent="0">
              <a:buNone/>
            </a:pPr>
            <a:endParaRPr lang="en-IN" dirty="0"/>
          </a:p>
        </p:txBody>
      </p:sp>
      <p:cxnSp>
        <p:nvCxnSpPr>
          <p:cNvPr id="5" name="Straight Connector 4">
            <a:extLst>
              <a:ext uri="{FF2B5EF4-FFF2-40B4-BE49-F238E27FC236}">
                <a16:creationId xmlns:a16="http://schemas.microsoft.com/office/drawing/2014/main" id="{3A65002C-52E3-41BD-BF97-22477F828A26}"/>
              </a:ext>
            </a:extLst>
          </p:cNvPr>
          <p:cNvCxnSpPr/>
          <p:nvPr/>
        </p:nvCxnSpPr>
        <p:spPr>
          <a:xfrm>
            <a:off x="5539563" y="4603898"/>
            <a:ext cx="4136065"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A9E9B711-9DCD-4EBB-8363-1DFEC39707ED}"/>
              </a:ext>
            </a:extLst>
          </p:cNvPr>
          <p:cNvSpPr txBox="1"/>
          <p:nvPr/>
        </p:nvSpPr>
        <p:spPr>
          <a:xfrm>
            <a:off x="5263117" y="4234566"/>
            <a:ext cx="356188" cy="369332"/>
          </a:xfrm>
          <a:prstGeom prst="rect">
            <a:avLst/>
          </a:prstGeom>
          <a:noFill/>
        </p:spPr>
        <p:txBody>
          <a:bodyPr wrap="none" rtlCol="0">
            <a:spAutoFit/>
          </a:bodyPr>
          <a:lstStyle/>
          <a:p>
            <a:r>
              <a:rPr lang="en-IN" dirty="0"/>
              <a:t>A</a:t>
            </a:r>
          </a:p>
        </p:txBody>
      </p:sp>
      <p:sp>
        <p:nvSpPr>
          <p:cNvPr id="7" name="TextBox 6">
            <a:extLst>
              <a:ext uri="{FF2B5EF4-FFF2-40B4-BE49-F238E27FC236}">
                <a16:creationId xmlns:a16="http://schemas.microsoft.com/office/drawing/2014/main" id="{727FEE13-A88B-4533-BDC3-CEE3480F0266}"/>
              </a:ext>
            </a:extLst>
          </p:cNvPr>
          <p:cNvSpPr txBox="1"/>
          <p:nvPr/>
        </p:nvSpPr>
        <p:spPr>
          <a:xfrm>
            <a:off x="9497534" y="4234566"/>
            <a:ext cx="317716" cy="369332"/>
          </a:xfrm>
          <a:prstGeom prst="rect">
            <a:avLst/>
          </a:prstGeom>
          <a:noFill/>
        </p:spPr>
        <p:txBody>
          <a:bodyPr wrap="none" rtlCol="0">
            <a:spAutoFit/>
          </a:bodyPr>
          <a:lstStyle/>
          <a:p>
            <a:r>
              <a:rPr lang="en-IN" dirty="0"/>
              <a:t>B</a:t>
            </a:r>
          </a:p>
        </p:txBody>
      </p:sp>
      <p:sp>
        <p:nvSpPr>
          <p:cNvPr id="8" name="TextBox 7">
            <a:extLst>
              <a:ext uri="{FF2B5EF4-FFF2-40B4-BE49-F238E27FC236}">
                <a16:creationId xmlns:a16="http://schemas.microsoft.com/office/drawing/2014/main" id="{32448E7E-2F30-4ECC-A4F4-6DF478DF61F9}"/>
              </a:ext>
            </a:extLst>
          </p:cNvPr>
          <p:cNvSpPr txBox="1"/>
          <p:nvPr/>
        </p:nvSpPr>
        <p:spPr>
          <a:xfrm>
            <a:off x="5263117" y="4603898"/>
            <a:ext cx="341760" cy="369332"/>
          </a:xfrm>
          <a:prstGeom prst="rect">
            <a:avLst/>
          </a:prstGeom>
          <a:noFill/>
        </p:spPr>
        <p:txBody>
          <a:bodyPr wrap="none" rtlCol="0">
            <a:spAutoFit/>
          </a:bodyPr>
          <a:lstStyle/>
          <a:p>
            <a:r>
              <a:rPr lang="en-IN" dirty="0"/>
              <a:t>p</a:t>
            </a:r>
          </a:p>
        </p:txBody>
      </p:sp>
      <p:sp>
        <p:nvSpPr>
          <p:cNvPr id="9" name="TextBox 8">
            <a:extLst>
              <a:ext uri="{FF2B5EF4-FFF2-40B4-BE49-F238E27FC236}">
                <a16:creationId xmlns:a16="http://schemas.microsoft.com/office/drawing/2014/main" id="{3F2E131D-F035-460E-A702-DA4730617B09}"/>
              </a:ext>
            </a:extLst>
          </p:cNvPr>
          <p:cNvSpPr txBox="1"/>
          <p:nvPr/>
        </p:nvSpPr>
        <p:spPr>
          <a:xfrm>
            <a:off x="9497534" y="4603898"/>
            <a:ext cx="385042" cy="369332"/>
          </a:xfrm>
          <a:prstGeom prst="rect">
            <a:avLst/>
          </a:prstGeom>
          <a:noFill/>
        </p:spPr>
        <p:txBody>
          <a:bodyPr wrap="none" rtlCol="0">
            <a:spAutoFit/>
          </a:bodyPr>
          <a:lstStyle/>
          <a:p>
            <a:r>
              <a:rPr lang="en-IN" dirty="0"/>
              <a:t>Q</a:t>
            </a:r>
          </a:p>
        </p:txBody>
      </p:sp>
      <p:cxnSp>
        <p:nvCxnSpPr>
          <p:cNvPr id="11" name="Straight Connector 10">
            <a:extLst>
              <a:ext uri="{FF2B5EF4-FFF2-40B4-BE49-F238E27FC236}">
                <a16:creationId xmlns:a16="http://schemas.microsoft.com/office/drawing/2014/main" id="{8DD08DF8-D3C4-4660-A96E-48006CFDE705}"/>
              </a:ext>
            </a:extLst>
          </p:cNvPr>
          <p:cNvCxnSpPr/>
          <p:nvPr/>
        </p:nvCxnSpPr>
        <p:spPr>
          <a:xfrm>
            <a:off x="7485320" y="4419232"/>
            <a:ext cx="0"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428C756-7DB5-4716-AC60-D719444347CF}"/>
              </a:ext>
            </a:extLst>
          </p:cNvPr>
          <p:cNvSpPr txBox="1"/>
          <p:nvPr/>
        </p:nvSpPr>
        <p:spPr>
          <a:xfrm>
            <a:off x="6245007" y="4234566"/>
            <a:ext cx="343364" cy="369332"/>
          </a:xfrm>
          <a:prstGeom prst="rect">
            <a:avLst/>
          </a:prstGeom>
          <a:noFill/>
        </p:spPr>
        <p:txBody>
          <a:bodyPr wrap="none" rtlCol="0">
            <a:spAutoFit/>
          </a:bodyPr>
          <a:lstStyle/>
          <a:p>
            <a:r>
              <a:rPr lang="en-IN" dirty="0"/>
              <a:t>d</a:t>
            </a:r>
          </a:p>
        </p:txBody>
      </p:sp>
      <p:sp>
        <p:nvSpPr>
          <p:cNvPr id="13" name="TextBox 12">
            <a:extLst>
              <a:ext uri="{FF2B5EF4-FFF2-40B4-BE49-F238E27FC236}">
                <a16:creationId xmlns:a16="http://schemas.microsoft.com/office/drawing/2014/main" id="{AB6D524B-3041-49FB-9F6F-BFA67159715A}"/>
              </a:ext>
            </a:extLst>
          </p:cNvPr>
          <p:cNvSpPr txBox="1"/>
          <p:nvPr/>
        </p:nvSpPr>
        <p:spPr>
          <a:xfrm>
            <a:off x="8250889" y="4234566"/>
            <a:ext cx="343364" cy="369332"/>
          </a:xfrm>
          <a:prstGeom prst="rect">
            <a:avLst/>
          </a:prstGeom>
          <a:noFill/>
        </p:spPr>
        <p:txBody>
          <a:bodyPr wrap="none" rtlCol="0">
            <a:spAutoFit/>
          </a:bodyPr>
          <a:lstStyle/>
          <a:p>
            <a:r>
              <a:rPr lang="en-IN" dirty="0"/>
              <a:t>d</a:t>
            </a:r>
          </a:p>
        </p:txBody>
      </p:sp>
    </p:spTree>
    <p:extLst>
      <p:ext uri="{BB962C8B-B14F-4D97-AF65-F5344CB8AC3E}">
        <p14:creationId xmlns:p14="http://schemas.microsoft.com/office/powerpoint/2010/main" val="419590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2000"/>
                                        <p:tgtEl>
                                          <p:spTgt spid="11"/>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ircle(in)">
                                      <p:cBhvr>
                                        <p:cTn id="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6BFC5-969B-4097-A824-29D264DF4E96}"/>
              </a:ext>
            </a:extLst>
          </p:cNvPr>
          <p:cNvSpPr>
            <a:spLocks noGrp="1"/>
          </p:cNvSpPr>
          <p:nvPr>
            <p:ph idx="1"/>
          </p:nvPr>
        </p:nvSpPr>
        <p:spPr>
          <a:xfrm>
            <a:off x="606056" y="1552354"/>
            <a:ext cx="10900144" cy="4666332"/>
          </a:xfrm>
        </p:spPr>
        <p:txBody>
          <a:bodyPr/>
          <a:lstStyle/>
          <a:p>
            <a:pPr marL="0" indent="0">
              <a:buNone/>
            </a:pPr>
            <a:r>
              <a:rPr lang="en-US" dirty="0"/>
              <a:t>9. Sum of infinite terms of a GP is 12. If the first term is 8, what is the 4th term of this GP?</a:t>
            </a:r>
            <a:endParaRPr lang="en-IN" dirty="0"/>
          </a:p>
          <a:p>
            <a:pPr marL="0" lvl="0" indent="0">
              <a:buNone/>
            </a:pPr>
            <a:r>
              <a:rPr lang="en-US" dirty="0"/>
              <a:t>	a) 8/27</a:t>
            </a:r>
            <a:endParaRPr lang="en-IN" dirty="0"/>
          </a:p>
          <a:p>
            <a:pPr marL="0" lvl="0" indent="0">
              <a:buNone/>
            </a:pPr>
            <a:r>
              <a:rPr lang="en-US" dirty="0"/>
              <a:t>	b) 4/27</a:t>
            </a:r>
            <a:endParaRPr lang="en-IN" dirty="0"/>
          </a:p>
          <a:p>
            <a:pPr marL="0" lvl="0" indent="0">
              <a:buNone/>
            </a:pPr>
            <a:r>
              <a:rPr lang="en-US" dirty="0"/>
              <a:t>	c) 8/20</a:t>
            </a:r>
            <a:endParaRPr lang="en-IN" dirty="0"/>
          </a:p>
          <a:p>
            <a:pPr marL="0" lvl="0" indent="0">
              <a:buNone/>
            </a:pPr>
            <a:r>
              <a:rPr lang="en-US" dirty="0"/>
              <a:t>	d) 1/3</a:t>
            </a:r>
            <a:endParaRPr lang="en-IN" dirty="0"/>
          </a:p>
          <a:p>
            <a:pPr marL="0" indent="0">
              <a:buNone/>
            </a:pPr>
            <a:endParaRPr lang="en-IN" dirty="0"/>
          </a:p>
        </p:txBody>
      </p:sp>
    </p:spTree>
    <p:extLst>
      <p:ext uri="{BB962C8B-B14F-4D97-AF65-F5344CB8AC3E}">
        <p14:creationId xmlns:p14="http://schemas.microsoft.com/office/powerpoint/2010/main" val="3144391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64F92-FF81-42BE-98F7-1E2F4329413E}"/>
              </a:ext>
            </a:extLst>
          </p:cNvPr>
          <p:cNvSpPr>
            <a:spLocks noGrp="1"/>
          </p:cNvSpPr>
          <p:nvPr>
            <p:ph idx="1"/>
          </p:nvPr>
        </p:nvSpPr>
        <p:spPr>
          <a:xfrm>
            <a:off x="510363" y="1477926"/>
            <a:ext cx="10995837" cy="4740759"/>
          </a:xfrm>
        </p:spPr>
        <p:txBody>
          <a:bodyPr/>
          <a:lstStyle/>
          <a:p>
            <a:pPr marL="0" indent="0">
              <a:buNone/>
            </a:pPr>
            <a:r>
              <a:rPr lang="en-US" dirty="0"/>
              <a:t>9. Sum of infinite terms of a GP is 12. If the first term is 8, what is the 4th term of this GP?</a:t>
            </a:r>
            <a:endParaRPr lang="en-IN" dirty="0"/>
          </a:p>
          <a:p>
            <a:pPr marL="0" indent="0">
              <a:buNone/>
            </a:pPr>
            <a:r>
              <a:rPr lang="en-US" dirty="0"/>
              <a:t>Solution: (a)</a:t>
            </a:r>
            <a:endParaRPr lang="en-IN" dirty="0"/>
          </a:p>
          <a:p>
            <a:pPr marL="0" indent="0">
              <a:buNone/>
            </a:pPr>
            <a:r>
              <a:rPr lang="en-US" dirty="0"/>
              <a:t>S</a:t>
            </a:r>
            <a:r>
              <a:rPr lang="en-US" baseline="-25000" dirty="0"/>
              <a:t>∞</a:t>
            </a:r>
            <a:r>
              <a:rPr lang="en-US" dirty="0"/>
              <a:t> = 12 and a = 8</a:t>
            </a:r>
            <a:br>
              <a:rPr lang="en-US" dirty="0"/>
            </a:br>
            <a:r>
              <a:rPr lang="en-US" dirty="0"/>
              <a:t>S</a:t>
            </a:r>
            <a:r>
              <a:rPr lang="en-US" baseline="-25000" dirty="0"/>
              <a:t>∞</a:t>
            </a:r>
            <a:r>
              <a:rPr lang="en-US" dirty="0"/>
              <a:t> = a/1−r</a:t>
            </a:r>
            <a:br>
              <a:rPr lang="en-US" dirty="0"/>
            </a:br>
            <a:r>
              <a:rPr lang="en-US" dirty="0"/>
              <a:t>12 = 8/1−r</a:t>
            </a:r>
            <a:br>
              <a:rPr lang="en-US" dirty="0"/>
            </a:br>
            <a:r>
              <a:rPr lang="en-US" dirty="0"/>
              <a:t>1 - r = 2/3</a:t>
            </a:r>
            <a:endParaRPr lang="en-IN" dirty="0"/>
          </a:p>
          <a:p>
            <a:pPr marL="0" indent="0">
              <a:buNone/>
            </a:pPr>
            <a:r>
              <a:rPr lang="en-US" dirty="0"/>
              <a:t>r = 1/3</a:t>
            </a:r>
            <a:br>
              <a:rPr lang="en-US" dirty="0"/>
            </a:br>
            <a:r>
              <a:rPr lang="en-US" dirty="0"/>
              <a:t>Now t</a:t>
            </a:r>
            <a:r>
              <a:rPr lang="en-US" baseline="-25000" dirty="0"/>
              <a:t>4</a:t>
            </a:r>
            <a:r>
              <a:rPr lang="en-US" dirty="0"/>
              <a:t> = 8 * (1/3)</a:t>
            </a:r>
            <a:r>
              <a:rPr lang="en-US" baseline="30000" dirty="0"/>
              <a:t>3</a:t>
            </a:r>
            <a:br>
              <a:rPr lang="en-US" dirty="0"/>
            </a:br>
            <a:r>
              <a:rPr lang="en-US" dirty="0"/>
              <a:t>t</a:t>
            </a:r>
            <a:r>
              <a:rPr lang="en-US" baseline="-25000" dirty="0"/>
              <a:t>4</a:t>
            </a:r>
            <a:r>
              <a:rPr lang="en-US" dirty="0"/>
              <a:t> = 8/27</a:t>
            </a:r>
            <a:endParaRPr lang="en-IN" dirty="0"/>
          </a:p>
          <a:p>
            <a:pPr marL="0" indent="0">
              <a:buNone/>
            </a:pPr>
            <a:endParaRPr lang="en-IN" dirty="0"/>
          </a:p>
        </p:txBody>
      </p:sp>
    </p:spTree>
    <p:extLst>
      <p:ext uri="{BB962C8B-B14F-4D97-AF65-F5344CB8AC3E}">
        <p14:creationId xmlns:p14="http://schemas.microsoft.com/office/powerpoint/2010/main" val="3652771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0F55C-20C1-4335-90DC-9DB9B1BFB0B8}"/>
              </a:ext>
            </a:extLst>
          </p:cNvPr>
          <p:cNvSpPr>
            <a:spLocks noGrp="1"/>
          </p:cNvSpPr>
          <p:nvPr>
            <p:ph idx="1"/>
          </p:nvPr>
        </p:nvSpPr>
        <p:spPr>
          <a:xfrm>
            <a:off x="412594" y="1025911"/>
            <a:ext cx="11496907" cy="5363738"/>
          </a:xfrm>
        </p:spPr>
        <p:txBody>
          <a:bodyPr/>
          <a:lstStyle/>
          <a:p>
            <a:pPr marL="0" lvl="0" indent="0">
              <a:buNone/>
            </a:pPr>
            <a:r>
              <a:rPr lang="en-US" dirty="0"/>
              <a:t>1) The basic one-way air fare for a child aged between 3 and 10 years costs half the regular fare for an adult plus a reservation charge that is the same on the child's ticket as on the adult's ticket. One reserved ticket for an adult costs $216 and the cost of a reserved ticket for an adult and a child (aged between 3 and 10) costs $327. What is the basic fare for the journey for an adult? </a:t>
            </a:r>
            <a:endParaRPr lang="en-IN" dirty="0"/>
          </a:p>
          <a:p>
            <a:pPr marL="0" lvl="0" indent="0">
              <a:buNone/>
            </a:pPr>
            <a:r>
              <a:rPr lang="en-US" dirty="0"/>
              <a:t>a) $111</a:t>
            </a:r>
            <a:endParaRPr lang="en-IN" dirty="0"/>
          </a:p>
          <a:p>
            <a:pPr marL="0" lvl="0" indent="0">
              <a:buNone/>
            </a:pPr>
            <a:r>
              <a:rPr lang="en-US" dirty="0"/>
              <a:t>b) $52.5</a:t>
            </a:r>
            <a:endParaRPr lang="en-IN" dirty="0"/>
          </a:p>
          <a:p>
            <a:pPr marL="0" lvl="0" indent="0">
              <a:buNone/>
            </a:pPr>
            <a:r>
              <a:rPr lang="en-US" dirty="0"/>
              <a:t>c) $210 </a:t>
            </a:r>
            <a:endParaRPr lang="en-IN" dirty="0"/>
          </a:p>
          <a:p>
            <a:pPr marL="0" lvl="0" indent="0">
              <a:buNone/>
            </a:pPr>
            <a:r>
              <a:rPr lang="en-US" dirty="0"/>
              <a:t>d) $58.5</a:t>
            </a:r>
            <a:endParaRPr lang="en-IN" dirty="0"/>
          </a:p>
          <a:p>
            <a:endParaRPr lang="en-IN" dirty="0"/>
          </a:p>
        </p:txBody>
      </p:sp>
    </p:spTree>
    <p:extLst>
      <p:ext uri="{BB962C8B-B14F-4D97-AF65-F5344CB8AC3E}">
        <p14:creationId xmlns:p14="http://schemas.microsoft.com/office/powerpoint/2010/main" val="3837334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31C541-952F-4295-B8FE-C1C9ACF7C415}"/>
              </a:ext>
            </a:extLst>
          </p:cNvPr>
          <p:cNvSpPr>
            <a:spLocks noGrp="1"/>
          </p:cNvSpPr>
          <p:nvPr>
            <p:ph idx="1"/>
          </p:nvPr>
        </p:nvSpPr>
        <p:spPr>
          <a:xfrm>
            <a:off x="457200" y="1244010"/>
            <a:ext cx="11049000" cy="4974676"/>
          </a:xfrm>
        </p:spPr>
        <p:txBody>
          <a:bodyPr/>
          <a:lstStyle/>
          <a:p>
            <a:pPr marL="0" indent="0">
              <a:buNone/>
            </a:pPr>
            <a:r>
              <a:rPr lang="en-US" dirty="0"/>
              <a:t>10.A vessel is full of a mixture of methanol and ethanol in which there is 20% ethanol. 10 liters of mixture are drawn off and filled with methanol. If the ethanol is now 15%, what is the capacity of the vessel?</a:t>
            </a:r>
            <a:endParaRPr lang="en-IN" dirty="0"/>
          </a:p>
          <a:p>
            <a:pPr marL="0" lvl="0" indent="0">
              <a:buNone/>
            </a:pPr>
            <a:r>
              <a:rPr lang="en-US" dirty="0"/>
              <a:t>	a) 40 liters</a:t>
            </a:r>
            <a:endParaRPr lang="en-IN" dirty="0"/>
          </a:p>
          <a:p>
            <a:pPr marL="0" lvl="0" indent="0">
              <a:buNone/>
            </a:pPr>
            <a:r>
              <a:rPr lang="en-US" dirty="0"/>
              <a:t>	b) 30 liters</a:t>
            </a:r>
            <a:endParaRPr lang="en-IN" dirty="0"/>
          </a:p>
          <a:p>
            <a:pPr marL="0" lvl="0" indent="0">
              <a:buNone/>
            </a:pPr>
            <a:r>
              <a:rPr lang="en-US" dirty="0"/>
              <a:t>	c) 50 liters</a:t>
            </a:r>
            <a:endParaRPr lang="en-IN" dirty="0"/>
          </a:p>
          <a:p>
            <a:pPr marL="0" lvl="0" indent="0">
              <a:buNone/>
            </a:pPr>
            <a:r>
              <a:rPr lang="en-US" dirty="0"/>
              <a:t>	d) 36 liters</a:t>
            </a:r>
            <a:endParaRPr lang="en-IN" dirty="0"/>
          </a:p>
          <a:p>
            <a:pPr marL="0" indent="0">
              <a:buNone/>
            </a:pPr>
            <a:endParaRPr lang="en-IN" dirty="0"/>
          </a:p>
        </p:txBody>
      </p:sp>
    </p:spTree>
    <p:extLst>
      <p:ext uri="{BB962C8B-B14F-4D97-AF65-F5344CB8AC3E}">
        <p14:creationId xmlns:p14="http://schemas.microsoft.com/office/powerpoint/2010/main" val="2879774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123513-C975-4139-8335-734150380102}"/>
                  </a:ext>
                </a:extLst>
              </p:cNvPr>
              <p:cNvSpPr>
                <a:spLocks noGrp="1"/>
              </p:cNvSpPr>
              <p:nvPr>
                <p:ph idx="1"/>
              </p:nvPr>
            </p:nvSpPr>
            <p:spPr>
              <a:xfrm>
                <a:off x="329609" y="1031358"/>
                <a:ext cx="11176591" cy="4699592"/>
              </a:xfrm>
            </p:spPr>
            <p:txBody>
              <a:bodyPr>
                <a:normAutofit fontScale="92500"/>
              </a:bodyPr>
              <a:lstStyle/>
              <a:p>
                <a:pPr marL="0" indent="0">
                  <a:buNone/>
                </a:pPr>
                <a:r>
                  <a:rPr lang="en-US" dirty="0"/>
                  <a:t>10.A vessel is full of a mixture of methanol and ethanol in which there is 20% ethanol. 10 liters of mixture are drawn off and filled with methanol. If the ethanol is now 15%, what is the capacity of the vessel?</a:t>
                </a:r>
                <a:endParaRPr lang="en-IN" dirty="0"/>
              </a:p>
              <a:p>
                <a:pPr marL="0" lvl="0" indent="0">
                  <a:buNone/>
                </a:pPr>
                <a:endParaRPr lang="en-US" dirty="0"/>
              </a:p>
              <a:p>
                <a:pPr marL="0" lvl="0" indent="0">
                  <a:buNone/>
                </a:pPr>
                <a:r>
                  <a:rPr lang="en-US" dirty="0"/>
                  <a:t>Solution : option A</a:t>
                </a:r>
              </a:p>
              <a:p>
                <a:pPr marL="0" lvl="0" indent="0">
                  <a:buNone/>
                </a:pPr>
                <a14:m>
                  <m:oMathPara xmlns:m="http://schemas.openxmlformats.org/officeDocument/2006/math">
                    <m:oMathParaPr>
                      <m:jc m:val="left"/>
                    </m:oMathParaPr>
                    <m:oMath xmlns:m="http://schemas.openxmlformats.org/officeDocument/2006/math">
                      <m:r>
                        <m:rPr>
                          <m:sty m:val="p"/>
                        </m:rPr>
                        <a:rPr lang="en-IN" i="1">
                          <a:latin typeface="Cambria Math" panose="02040503050406030204" pitchFamily="18" charset="0"/>
                        </a:rPr>
                        <m:t>I</m:t>
                      </m:r>
                      <m:r>
                        <a:rPr lang="en-IN" b="0" i="1" smtClean="0">
                          <a:latin typeface="Cambria Math" panose="02040503050406030204" pitchFamily="18" charset="0"/>
                        </a:rPr>
                        <m:t>𝑛𝑡𝑖𝑎𝑙</m:t>
                      </m:r>
                      <m:r>
                        <a:rPr lang="en-IN" b="0" i="1" smtClean="0">
                          <a:latin typeface="Cambria Math" panose="02040503050406030204" pitchFamily="18" charset="0"/>
                        </a:rPr>
                        <m:t> </m:t>
                      </m:r>
                      <m:r>
                        <a:rPr lang="en-IN" b="0" i="1" smtClean="0">
                          <a:latin typeface="Cambria Math" panose="02040503050406030204" pitchFamily="18" charset="0"/>
                        </a:rPr>
                        <m:t>𝑐𝑜𝑛𝑐𝑒𝑡𝑟𝑎𝑡𝑖𝑜𝑛</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𝑒𝑡h𝑎𝑛𝑜𝑙</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 1−</m:t>
                          </m:r>
                          <m:f>
                            <m:fPr>
                              <m:ctrlPr>
                                <a:rPr lang="en-IN" b="0" i="1" smtClean="0">
                                  <a:latin typeface="Cambria Math" panose="02040503050406030204" pitchFamily="18" charset="0"/>
                                </a:rPr>
                              </m:ctrlPr>
                            </m:fPr>
                            <m:num>
                              <m:r>
                                <a:rPr lang="en-IN" i="1">
                                  <a:latin typeface="Cambria Math" panose="02040503050406030204" pitchFamily="18" charset="0"/>
                                </a:rPr>
                                <m:t>𝑙𝑖𝑡𝑒𝑟</m:t>
                              </m:r>
                              <m:r>
                                <a:rPr lang="en-IN" b="0" i="1" smtClean="0">
                                  <a:latin typeface="Cambria Math" panose="02040503050406030204" pitchFamily="18" charset="0"/>
                                </a:rPr>
                                <m:t> </m:t>
                              </m:r>
                              <m:r>
                                <a:rPr lang="en-IN" b="0" i="1" smtClean="0">
                                  <a:latin typeface="Cambria Math" panose="02040503050406030204" pitchFamily="18" charset="0"/>
                                </a:rPr>
                                <m:t>𝑟𝑒𝑚𝑜𝑣𝑒𝑑</m:t>
                              </m:r>
                            </m:num>
                            <m:den>
                              <m:r>
                                <a:rPr lang="en-IN" b="0" i="1" smtClean="0">
                                  <a:latin typeface="Cambria Math" panose="02040503050406030204" pitchFamily="18" charset="0"/>
                                </a:rPr>
                                <m:t>𝑡𝑜𝑡𝑎𝑙</m:t>
                              </m:r>
                              <m:r>
                                <a:rPr lang="en-IN" b="0" i="1" smtClean="0">
                                  <a:latin typeface="Cambria Math" panose="02040503050406030204" pitchFamily="18" charset="0"/>
                                </a:rPr>
                                <m:t> </m:t>
                              </m:r>
                              <m:r>
                                <a:rPr lang="en-IN" i="1">
                                  <a:latin typeface="Cambria Math" panose="02040503050406030204" pitchFamily="18" charset="0"/>
                                </a:rPr>
                                <m:t>𝑞𝑢𝑎𝑡𝑖𝑡𝑦</m:t>
                              </m:r>
                            </m:den>
                          </m:f>
                        </m:e>
                      </m:d>
                      <m:r>
                        <a:rPr lang="en-IN" b="0" i="1" smtClean="0">
                          <a:latin typeface="Cambria Math" panose="02040503050406030204" pitchFamily="18" charset="0"/>
                        </a:rPr>
                        <m:t>=</m:t>
                      </m:r>
                      <m:r>
                        <a:rPr lang="en-IN" b="0" i="1" smtClean="0">
                          <a:latin typeface="Cambria Math" panose="02040503050406030204" pitchFamily="18" charset="0"/>
                        </a:rPr>
                        <m:t>𝐹𝑖𝑛𝑎𝑙</m:t>
                      </m:r>
                      <m:r>
                        <a:rPr lang="en-IN" b="0" i="1" smtClean="0">
                          <a:latin typeface="Cambria Math" panose="02040503050406030204" pitchFamily="18" charset="0"/>
                        </a:rPr>
                        <m:t> </m:t>
                      </m:r>
                      <m:r>
                        <a:rPr lang="en-IN" b="0" i="1" smtClean="0">
                          <a:latin typeface="Cambria Math" panose="02040503050406030204" pitchFamily="18" charset="0"/>
                        </a:rPr>
                        <m:t>𝑐𝑜𝑛𝑐𝑒𝑛𝑡𝑟𝑎𝑡𝑖𝑜𝑛</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𝑒𝑡h𝑎𝑛𝑜𝑙</m:t>
                      </m:r>
                    </m:oMath>
                  </m:oMathPara>
                </a14:m>
                <a:endParaRPr lang="en-IN" dirty="0"/>
              </a:p>
              <a:p>
                <a:pPr marL="0" lv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20% </m:t>
                      </m:r>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 1−</m:t>
                          </m:r>
                          <m:f>
                            <m:fPr>
                              <m:ctrlPr>
                                <a:rPr lang="en-IN" b="0" i="1" smtClean="0">
                                  <a:latin typeface="Cambria Math" panose="02040503050406030204" pitchFamily="18" charset="0"/>
                                </a:rPr>
                              </m:ctrlPr>
                            </m:fPr>
                            <m:num>
                              <m:r>
                                <a:rPr lang="en-IN" b="0" i="1" smtClean="0">
                                  <a:latin typeface="Cambria Math" panose="02040503050406030204" pitchFamily="18" charset="0"/>
                                </a:rPr>
                                <m:t>10</m:t>
                              </m:r>
                            </m:num>
                            <m:den>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𝑄</m:t>
                              </m:r>
                            </m:den>
                          </m:f>
                        </m:e>
                      </m:d>
                      <m:r>
                        <a:rPr lang="en-IN" b="0" i="1" smtClean="0">
                          <a:latin typeface="Cambria Math" panose="02040503050406030204" pitchFamily="18" charset="0"/>
                        </a:rPr>
                        <m:t>=15%</m:t>
                      </m:r>
                    </m:oMath>
                  </m:oMathPara>
                </a14:m>
                <a:endParaRPr lang="en-IN" dirty="0"/>
              </a:p>
              <a:p>
                <a:pPr marL="0" lvl="0" indent="0">
                  <a:buNone/>
                </a:pPr>
                <a14:m>
                  <m:oMathPara xmlns:m="http://schemas.openxmlformats.org/officeDocument/2006/math">
                    <m:oMathParaPr>
                      <m:jc m:val="left"/>
                    </m:oMathParaPr>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20</m:t>
                          </m:r>
                        </m:num>
                        <m:den>
                          <m:r>
                            <a:rPr lang="en-IN" b="0" i="1" smtClean="0">
                              <a:latin typeface="Cambria Math" panose="02040503050406030204" pitchFamily="18" charset="0"/>
                            </a:rPr>
                            <m:t>100</m:t>
                          </m:r>
                        </m:den>
                      </m:f>
                      <m:r>
                        <a:rPr lang="en-IN" b="0" i="1" smtClean="0">
                          <a:latin typeface="Cambria Math" panose="02040503050406030204" pitchFamily="18" charset="0"/>
                        </a:rPr>
                        <m:t>𝑥</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 1−</m:t>
                          </m:r>
                          <m:f>
                            <m:fPr>
                              <m:ctrlPr>
                                <a:rPr lang="en-IN" b="0" i="1" smtClean="0">
                                  <a:latin typeface="Cambria Math" panose="02040503050406030204" pitchFamily="18" charset="0"/>
                                </a:rPr>
                              </m:ctrlPr>
                            </m:fPr>
                            <m:num>
                              <m:r>
                                <a:rPr lang="en-IN" b="0" i="1" smtClean="0">
                                  <a:latin typeface="Cambria Math" panose="02040503050406030204" pitchFamily="18" charset="0"/>
                                </a:rPr>
                                <m:t>10</m:t>
                              </m:r>
                            </m:num>
                            <m:den>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𝑄</m:t>
                              </m:r>
                            </m:den>
                          </m:f>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15</m:t>
                          </m:r>
                        </m:num>
                        <m:den>
                          <m:r>
                            <a:rPr lang="en-IN" b="0" i="1" smtClean="0">
                              <a:latin typeface="Cambria Math" panose="02040503050406030204" pitchFamily="18" charset="0"/>
                            </a:rPr>
                            <m:t>100</m:t>
                          </m:r>
                        </m:den>
                      </m:f>
                    </m:oMath>
                  </m:oMathPara>
                </a14:m>
                <a:endParaRPr lang="en-IN" dirty="0"/>
              </a:p>
              <a:p>
                <a:pPr marL="0" lvl="0" indent="0">
                  <a:buNone/>
                </a:pPr>
                <a14:m>
                  <m:oMathPara xmlns:m="http://schemas.openxmlformats.org/officeDocument/2006/math">
                    <m:oMathParaPr>
                      <m:jc m:val="left"/>
                    </m:oMathParaPr>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 1−</m:t>
                          </m:r>
                          <m:f>
                            <m:fPr>
                              <m:ctrlPr>
                                <a:rPr lang="en-IN" i="1">
                                  <a:latin typeface="Cambria Math" panose="02040503050406030204" pitchFamily="18" charset="0"/>
                                </a:rPr>
                              </m:ctrlPr>
                            </m:fPr>
                            <m:num>
                              <m:r>
                                <a:rPr lang="en-IN" i="1">
                                  <a:latin typeface="Cambria Math" panose="02040503050406030204" pitchFamily="18" charset="0"/>
                                </a:rPr>
                                <m:t>10</m:t>
                              </m:r>
                            </m:num>
                            <m:den>
                              <m:r>
                                <a:rPr lang="en-IN" i="1">
                                  <a:latin typeface="Cambria Math" panose="02040503050406030204" pitchFamily="18" charset="0"/>
                                </a:rPr>
                                <m:t>𝑇</m:t>
                              </m:r>
                              <m:r>
                                <a:rPr lang="en-IN" i="1">
                                  <a:latin typeface="Cambria Math" panose="02040503050406030204" pitchFamily="18" charset="0"/>
                                </a:rPr>
                                <m:t>.</m:t>
                              </m:r>
                              <m:r>
                                <a:rPr lang="en-IN" i="1">
                                  <a:latin typeface="Cambria Math" panose="02040503050406030204" pitchFamily="18" charset="0"/>
                                </a:rPr>
                                <m:t>𝑄</m:t>
                              </m:r>
                            </m:den>
                          </m:f>
                        </m:e>
                      </m:d>
                      <m:r>
                        <a:rPr lang="en-IN" i="1">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4</m:t>
                          </m:r>
                        </m:den>
                      </m:f>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10</m:t>
                          </m:r>
                        </m:num>
                        <m:den>
                          <m:r>
                            <a:rPr lang="en-IN" b="0" i="1" smtClean="0">
                              <a:latin typeface="Cambria Math" panose="02040503050406030204" pitchFamily="18" charset="0"/>
                            </a:rPr>
                            <m:t>𝑇</m:t>
                          </m:r>
                          <m:r>
                            <a:rPr lang="en-IN" b="0" i="1" smtClean="0">
                              <a:latin typeface="Cambria Math" panose="02040503050406030204" pitchFamily="18" charset="0"/>
                            </a:rPr>
                            <m:t>.</m:t>
                          </m:r>
                          <m:r>
                            <a:rPr lang="en-IN" b="0" i="1" smtClean="0">
                              <a:latin typeface="Cambria Math" panose="02040503050406030204" pitchFamily="18" charset="0"/>
                            </a:rPr>
                            <m:t>𝑄</m:t>
                          </m:r>
                        </m:den>
                      </m:f>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4</m:t>
                          </m:r>
                        </m:den>
                      </m:f>
                    </m:oMath>
                  </m:oMathPara>
                </a14:m>
                <a:endParaRPr lang="en-IN" dirty="0"/>
              </a:p>
              <a:p>
                <a:pPr marL="0" lvl="0" indent="0">
                  <a:buNone/>
                </a:pPr>
                <a:r>
                  <a:rPr lang="en-IN" dirty="0"/>
                  <a:t>=&gt; T.Q = 40 litres</a:t>
                </a:r>
              </a:p>
            </p:txBody>
          </p:sp>
        </mc:Choice>
        <mc:Fallback xmlns="">
          <p:sp>
            <p:nvSpPr>
              <p:cNvPr id="3" name="Content Placeholder 2">
                <a:extLst>
                  <a:ext uri="{FF2B5EF4-FFF2-40B4-BE49-F238E27FC236}">
                    <a16:creationId xmlns:a16="http://schemas.microsoft.com/office/drawing/2014/main" id="{6C123513-C975-4139-8335-734150380102}"/>
                  </a:ext>
                </a:extLst>
              </p:cNvPr>
              <p:cNvSpPr>
                <a:spLocks noGrp="1" noRot="1" noChangeAspect="1" noMove="1" noResize="1" noEditPoints="1" noAdjustHandles="1" noChangeArrowheads="1" noChangeShapeType="1" noTextEdit="1"/>
              </p:cNvSpPr>
              <p:nvPr>
                <p:ph idx="1"/>
              </p:nvPr>
            </p:nvSpPr>
            <p:spPr>
              <a:xfrm>
                <a:off x="329609" y="1031358"/>
                <a:ext cx="11176591" cy="4699592"/>
              </a:xfrm>
              <a:blipFill>
                <a:blip r:embed="rId2"/>
                <a:stretch>
                  <a:fillRect l="-545" t="-1297"/>
                </a:stretch>
              </a:blipFill>
            </p:spPr>
            <p:txBody>
              <a:bodyPr/>
              <a:lstStyle/>
              <a:p>
                <a:r>
                  <a:rPr lang="en-IN">
                    <a:noFill/>
                  </a:rPr>
                  <a:t> </a:t>
                </a:r>
              </a:p>
            </p:txBody>
          </p:sp>
        </mc:Fallback>
      </mc:AlternateContent>
    </p:spTree>
    <p:extLst>
      <p:ext uri="{BB962C8B-B14F-4D97-AF65-F5344CB8AC3E}">
        <p14:creationId xmlns:p14="http://schemas.microsoft.com/office/powerpoint/2010/main" val="1920491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9EEF7-1842-49FE-A3CD-77842580552F}"/>
              </a:ext>
            </a:extLst>
          </p:cNvPr>
          <p:cNvSpPr>
            <a:spLocks noGrp="1"/>
          </p:cNvSpPr>
          <p:nvPr>
            <p:ph idx="1"/>
          </p:nvPr>
        </p:nvSpPr>
        <p:spPr>
          <a:xfrm>
            <a:off x="574158" y="1403498"/>
            <a:ext cx="10932042" cy="4815187"/>
          </a:xfrm>
        </p:spPr>
        <p:txBody>
          <a:bodyPr/>
          <a:lstStyle/>
          <a:p>
            <a:pPr marL="0" indent="0">
              <a:buNone/>
            </a:pPr>
            <a:r>
              <a:rPr lang="en-US" dirty="0"/>
              <a:t>11.A bag contains 4 red and 3 black balls. A second bag contains 2 red and 3 black balls. One bag is selected at random. If from the selected bag one ball is drawn, then what is the probability that the ball drawn is red?</a:t>
            </a:r>
            <a:endParaRPr lang="en-IN" dirty="0"/>
          </a:p>
          <a:p>
            <a:pPr marL="0" lvl="0" indent="0">
              <a:buNone/>
            </a:pPr>
            <a:r>
              <a:rPr lang="en-US" dirty="0"/>
              <a:t>	a) 39/70</a:t>
            </a:r>
            <a:endParaRPr lang="en-IN" dirty="0"/>
          </a:p>
          <a:p>
            <a:pPr marL="0" lvl="0" indent="0">
              <a:buNone/>
            </a:pPr>
            <a:r>
              <a:rPr lang="en-US" dirty="0"/>
              <a:t>	b) 41/70</a:t>
            </a:r>
            <a:endParaRPr lang="en-IN" dirty="0"/>
          </a:p>
          <a:p>
            <a:pPr marL="0" lvl="0" indent="0">
              <a:buNone/>
            </a:pPr>
            <a:r>
              <a:rPr lang="en-US" dirty="0"/>
              <a:t>	c) 29/70</a:t>
            </a:r>
            <a:endParaRPr lang="en-IN" dirty="0"/>
          </a:p>
          <a:p>
            <a:pPr marL="0" lvl="0" indent="0">
              <a:buNone/>
            </a:pPr>
            <a:r>
              <a:rPr lang="en-US" dirty="0"/>
              <a:t>	d) 17/35</a:t>
            </a:r>
            <a:endParaRPr lang="en-IN" dirty="0"/>
          </a:p>
          <a:p>
            <a:pPr marL="0" indent="0">
              <a:buNone/>
            </a:pPr>
            <a:endParaRPr lang="en-IN" dirty="0"/>
          </a:p>
        </p:txBody>
      </p:sp>
    </p:spTree>
    <p:extLst>
      <p:ext uri="{BB962C8B-B14F-4D97-AF65-F5344CB8AC3E}">
        <p14:creationId xmlns:p14="http://schemas.microsoft.com/office/powerpoint/2010/main" val="617609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0AFDE3-FC96-428D-A98C-169286835F64}"/>
                  </a:ext>
                </a:extLst>
              </p:cNvPr>
              <p:cNvSpPr>
                <a:spLocks noGrp="1"/>
              </p:cNvSpPr>
              <p:nvPr>
                <p:ph idx="1"/>
              </p:nvPr>
            </p:nvSpPr>
            <p:spPr>
              <a:xfrm>
                <a:off x="510363" y="1286540"/>
                <a:ext cx="10995837" cy="4932146"/>
              </a:xfrm>
            </p:spPr>
            <p:txBody>
              <a:bodyPr/>
              <a:lstStyle/>
              <a:p>
                <a:pPr marL="0" indent="0">
                  <a:buNone/>
                </a:pPr>
                <a:r>
                  <a:rPr lang="en-US" dirty="0"/>
                  <a:t>11.A bag contains 4 red and 3 black balls. A second bag contains 2 red and 3 black balls. One bag is selected at random. If from the selected bag one ball is drawn, then what is the probability that the ball drawn is red?</a:t>
                </a:r>
                <a:endParaRPr lang="en-IN" dirty="0"/>
              </a:p>
              <a:p>
                <a:pPr marL="0" lvl="0" indent="0">
                  <a:buNone/>
                </a:pPr>
                <a:endParaRPr lang="en-US" dirty="0"/>
              </a:p>
              <a:p>
                <a:pPr marL="0" lvl="0" indent="0">
                  <a:buNone/>
                </a:pPr>
                <a:r>
                  <a:rPr lang="en-US" dirty="0"/>
                  <a:t>Solution : option d</a:t>
                </a:r>
              </a:p>
              <a:p>
                <a:pPr marL="0" lvl="0" indent="0">
                  <a:buNone/>
                </a:pPr>
                <a:r>
                  <a:rPr lang="en-US" dirty="0"/>
                  <a:t>P (selecting one bag out of two) =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endParaRPr lang="en-US" dirty="0"/>
              </a:p>
              <a:p>
                <a:pPr marL="0" lvl="0" indent="0">
                  <a:buNone/>
                </a:pPr>
                <a:r>
                  <a:rPr lang="en-US" dirty="0"/>
                  <a:t>P (selecting red balls from first bag) =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4</m:t>
                        </m:r>
                      </m:num>
                      <m:den>
                        <m:r>
                          <a:rPr lang="en-IN" b="0" i="1" smtClean="0">
                            <a:latin typeface="Cambria Math" panose="02040503050406030204" pitchFamily="18" charset="0"/>
                          </a:rPr>
                          <m:t>7</m:t>
                        </m:r>
                      </m:den>
                    </m:f>
                  </m:oMath>
                </a14:m>
                <a:endParaRPr lang="en-US" dirty="0"/>
              </a:p>
              <a:p>
                <a:pPr marL="0" indent="0">
                  <a:buNone/>
                </a:pPr>
                <a:r>
                  <a:rPr lang="en-US" dirty="0"/>
                  <a:t>P (selecting red balls from second bag) =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2</m:t>
                        </m:r>
                      </m:num>
                      <m:den>
                        <m:r>
                          <a:rPr lang="en-IN" b="0" i="1" smtClean="0">
                            <a:latin typeface="Cambria Math" panose="02040503050406030204" pitchFamily="18" charset="0"/>
                          </a:rPr>
                          <m:t>5</m:t>
                        </m:r>
                      </m:den>
                    </m:f>
                  </m:oMath>
                </a14:m>
                <a:endParaRPr lang="en-US" dirty="0"/>
              </a:p>
              <a:p>
                <a:pPr marL="0" indent="0">
                  <a:buNone/>
                </a:pPr>
                <a:r>
                  <a:rPr lang="en-US" dirty="0"/>
                  <a:t>P(red)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7</m:t>
                        </m:r>
                      </m:den>
                    </m:f>
                  </m:oMath>
                </a14:m>
                <a:r>
                  <a:rPr lang="en-US" dirty="0"/>
                  <a:t>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5</m:t>
                        </m:r>
                      </m:den>
                    </m:f>
                  </m:oMath>
                </a14:m>
                <a:r>
                  <a:rPr lang="en-US" dirty="0"/>
                  <a:t>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17</m:t>
                        </m:r>
                      </m:num>
                      <m:den>
                        <m:r>
                          <a:rPr lang="en-US" i="1">
                            <a:latin typeface="Cambria Math" panose="02040503050406030204" pitchFamily="18" charset="0"/>
                          </a:rPr>
                          <m:t>35</m:t>
                        </m:r>
                      </m:den>
                    </m:f>
                  </m:oMath>
                </a14:m>
                <a:endParaRPr lang="en-IN" dirty="0"/>
              </a:p>
              <a:p>
                <a:pPr marL="0" lvl="0" indent="0">
                  <a:buNone/>
                </a:pPr>
                <a:endParaRPr lang="en-IN" dirty="0"/>
              </a:p>
            </p:txBody>
          </p:sp>
        </mc:Choice>
        <mc:Fallback xmlns="">
          <p:sp>
            <p:nvSpPr>
              <p:cNvPr id="3" name="Content Placeholder 2">
                <a:extLst>
                  <a:ext uri="{FF2B5EF4-FFF2-40B4-BE49-F238E27FC236}">
                    <a16:creationId xmlns:a16="http://schemas.microsoft.com/office/drawing/2014/main" id="{020AFDE3-FC96-428D-A98C-169286835F64}"/>
                  </a:ext>
                </a:extLst>
              </p:cNvPr>
              <p:cNvSpPr>
                <a:spLocks noGrp="1" noRot="1" noChangeAspect="1" noMove="1" noResize="1" noEditPoints="1" noAdjustHandles="1" noChangeArrowheads="1" noChangeShapeType="1" noTextEdit="1"/>
              </p:cNvSpPr>
              <p:nvPr>
                <p:ph idx="1"/>
              </p:nvPr>
            </p:nvSpPr>
            <p:spPr>
              <a:xfrm>
                <a:off x="510363" y="1286540"/>
                <a:ext cx="10995837" cy="4932146"/>
              </a:xfrm>
              <a:blipFill>
                <a:blip r:embed="rId2"/>
                <a:stretch>
                  <a:fillRect l="-721" t="-1607" r="-333"/>
                </a:stretch>
              </a:blipFill>
            </p:spPr>
            <p:txBody>
              <a:bodyPr/>
              <a:lstStyle/>
              <a:p>
                <a:r>
                  <a:rPr lang="en-IN">
                    <a:noFill/>
                  </a:rPr>
                  <a:t> </a:t>
                </a:r>
              </a:p>
            </p:txBody>
          </p:sp>
        </mc:Fallback>
      </mc:AlternateContent>
    </p:spTree>
    <p:extLst>
      <p:ext uri="{BB962C8B-B14F-4D97-AF65-F5344CB8AC3E}">
        <p14:creationId xmlns:p14="http://schemas.microsoft.com/office/powerpoint/2010/main" val="4227416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306062-EC85-45C4-936C-9E740A84F893}"/>
              </a:ext>
            </a:extLst>
          </p:cNvPr>
          <p:cNvSpPr>
            <a:spLocks noGrp="1"/>
          </p:cNvSpPr>
          <p:nvPr>
            <p:ph idx="1"/>
          </p:nvPr>
        </p:nvSpPr>
        <p:spPr>
          <a:xfrm>
            <a:off x="552893" y="1711842"/>
            <a:ext cx="10953307" cy="4506843"/>
          </a:xfrm>
        </p:spPr>
        <p:txBody>
          <a:bodyPr/>
          <a:lstStyle/>
          <a:p>
            <a:pPr marL="0" indent="0">
              <a:buNone/>
            </a:pPr>
            <a:r>
              <a:rPr lang="en-US" dirty="0"/>
              <a:t>12. What is the highest power of 12 that divides 54!?</a:t>
            </a:r>
            <a:endParaRPr lang="en-IN" dirty="0"/>
          </a:p>
          <a:p>
            <a:pPr marL="0" lvl="0" indent="0">
              <a:buNone/>
            </a:pPr>
            <a:r>
              <a:rPr lang="en-US" dirty="0"/>
              <a:t>	a) 25</a:t>
            </a:r>
            <a:endParaRPr lang="en-IN" dirty="0"/>
          </a:p>
          <a:p>
            <a:pPr marL="0" lvl="0" indent="0">
              <a:buNone/>
            </a:pPr>
            <a:r>
              <a:rPr lang="en-US" dirty="0"/>
              <a:t>	b) 26</a:t>
            </a:r>
            <a:endParaRPr lang="en-IN" dirty="0"/>
          </a:p>
          <a:p>
            <a:pPr marL="0" lvl="0" indent="0">
              <a:buNone/>
            </a:pPr>
            <a:r>
              <a:rPr lang="en-US" dirty="0"/>
              <a:t>	c) 30</a:t>
            </a:r>
            <a:endParaRPr lang="en-IN" dirty="0"/>
          </a:p>
          <a:p>
            <a:pPr marL="0" lvl="0" indent="0">
              <a:buNone/>
            </a:pPr>
            <a:r>
              <a:rPr lang="en-US" dirty="0"/>
              <a:t>	d) 4</a:t>
            </a:r>
            <a:endParaRPr lang="en-IN" dirty="0"/>
          </a:p>
          <a:p>
            <a:pPr marL="0" indent="0">
              <a:buNone/>
            </a:pPr>
            <a:endParaRPr lang="en-IN" dirty="0"/>
          </a:p>
        </p:txBody>
      </p:sp>
    </p:spTree>
    <p:extLst>
      <p:ext uri="{BB962C8B-B14F-4D97-AF65-F5344CB8AC3E}">
        <p14:creationId xmlns:p14="http://schemas.microsoft.com/office/powerpoint/2010/main" val="737538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5589D0-1046-4D7C-BEED-925A7FDE2AF6}"/>
              </a:ext>
            </a:extLst>
          </p:cNvPr>
          <p:cNvSpPr>
            <a:spLocks noGrp="1"/>
          </p:cNvSpPr>
          <p:nvPr>
            <p:ph idx="1"/>
          </p:nvPr>
        </p:nvSpPr>
        <p:spPr>
          <a:xfrm>
            <a:off x="659219" y="1446028"/>
            <a:ext cx="10846981" cy="4772657"/>
          </a:xfrm>
        </p:spPr>
        <p:txBody>
          <a:bodyPr/>
          <a:lstStyle/>
          <a:p>
            <a:pPr marL="0" indent="0">
              <a:buNone/>
            </a:pPr>
            <a:r>
              <a:rPr lang="en-US" dirty="0"/>
              <a:t>12. What is the highest power of 12 that divides 54!?</a:t>
            </a:r>
            <a:endParaRPr lang="en-IN" dirty="0"/>
          </a:p>
          <a:p>
            <a:pPr marL="0" indent="0">
              <a:buNone/>
            </a:pPr>
            <a:endParaRPr lang="en-US" dirty="0"/>
          </a:p>
          <a:p>
            <a:pPr marL="0" indent="0">
              <a:buNone/>
            </a:pPr>
            <a:r>
              <a:rPr lang="en-US" dirty="0"/>
              <a:t>Solution: (a)</a:t>
            </a:r>
            <a:endParaRPr lang="en-IN" dirty="0"/>
          </a:p>
          <a:p>
            <a:pPr marL="0" indent="0">
              <a:buNone/>
            </a:pPr>
            <a:r>
              <a:rPr lang="en-US" dirty="0"/>
              <a:t>Prime factorizing 12 = 2</a:t>
            </a:r>
            <a:r>
              <a:rPr lang="en-US" baseline="30000" dirty="0"/>
              <a:t>2</a:t>
            </a:r>
            <a:r>
              <a:rPr lang="en-US" dirty="0"/>
              <a:t> *3</a:t>
            </a:r>
            <a:endParaRPr lang="en-IN" dirty="0"/>
          </a:p>
          <a:p>
            <a:pPr marL="0" indent="0">
              <a:buNone/>
            </a:pPr>
            <a:r>
              <a:rPr lang="en-US" dirty="0"/>
              <a:t>Number of factors of 2 in 54 is 50. (use successive division)</a:t>
            </a:r>
            <a:endParaRPr lang="en-IN" dirty="0"/>
          </a:p>
          <a:p>
            <a:pPr marL="0" indent="0">
              <a:buNone/>
            </a:pPr>
            <a:r>
              <a:rPr lang="en-US" dirty="0"/>
              <a:t>Number of factors of 4 in 54 will be 25.</a:t>
            </a:r>
            <a:endParaRPr lang="en-IN" dirty="0"/>
          </a:p>
          <a:p>
            <a:pPr marL="0" indent="0">
              <a:buNone/>
            </a:pPr>
            <a:r>
              <a:rPr lang="en-US" dirty="0"/>
              <a:t>Number of factors of 3 in 54 is 26.</a:t>
            </a:r>
            <a:endParaRPr lang="en-IN" dirty="0"/>
          </a:p>
          <a:p>
            <a:pPr marL="0" indent="0">
              <a:buNone/>
            </a:pPr>
            <a:r>
              <a:rPr lang="en-US" dirty="0"/>
              <a:t>Thus the Number of factors of 12 in 54! is 25.</a:t>
            </a:r>
            <a:endParaRPr lang="en-IN" dirty="0"/>
          </a:p>
          <a:p>
            <a:pPr marL="0" indent="0">
              <a:buNone/>
            </a:pPr>
            <a:endParaRPr lang="en-IN" dirty="0"/>
          </a:p>
        </p:txBody>
      </p:sp>
    </p:spTree>
    <p:extLst>
      <p:ext uri="{BB962C8B-B14F-4D97-AF65-F5344CB8AC3E}">
        <p14:creationId xmlns:p14="http://schemas.microsoft.com/office/powerpoint/2010/main" val="232551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1565EA-1B65-4F37-B945-984593FF4846}"/>
              </a:ext>
            </a:extLst>
          </p:cNvPr>
          <p:cNvSpPr>
            <a:spLocks noGrp="1"/>
          </p:cNvSpPr>
          <p:nvPr>
            <p:ph idx="1"/>
          </p:nvPr>
        </p:nvSpPr>
        <p:spPr>
          <a:xfrm>
            <a:off x="584791" y="1520456"/>
            <a:ext cx="10921409" cy="4698229"/>
          </a:xfrm>
        </p:spPr>
        <p:txBody>
          <a:bodyPr/>
          <a:lstStyle/>
          <a:p>
            <a:pPr marL="0" indent="0">
              <a:buNone/>
            </a:pPr>
            <a:r>
              <a:rPr lang="en-US" dirty="0"/>
              <a:t>13. If the average of 5 positive integers is 40 and the difference between the largest and the smallest of these 5 numbers is 10, what is the maximum value possible for the largest of these 5 integers?</a:t>
            </a:r>
            <a:endParaRPr lang="en-IN" dirty="0"/>
          </a:p>
          <a:p>
            <a:pPr marL="0" lvl="0" indent="0">
              <a:buNone/>
            </a:pPr>
            <a:r>
              <a:rPr lang="en-US" dirty="0"/>
              <a:t>	a) 50</a:t>
            </a:r>
            <a:endParaRPr lang="en-IN" dirty="0"/>
          </a:p>
          <a:p>
            <a:pPr marL="0" lvl="0" indent="0">
              <a:buNone/>
            </a:pPr>
            <a:r>
              <a:rPr lang="en-US" dirty="0"/>
              <a:t>	b) 52</a:t>
            </a:r>
            <a:endParaRPr lang="en-IN" dirty="0"/>
          </a:p>
          <a:p>
            <a:pPr marL="0" lvl="0" indent="0">
              <a:buNone/>
            </a:pPr>
            <a:r>
              <a:rPr lang="en-US" dirty="0"/>
              <a:t>	c) 49</a:t>
            </a:r>
            <a:endParaRPr lang="en-IN" dirty="0"/>
          </a:p>
          <a:p>
            <a:pPr marL="0" lvl="0" indent="0">
              <a:buNone/>
            </a:pPr>
            <a:r>
              <a:rPr lang="en-US" dirty="0"/>
              <a:t>	d) 48</a:t>
            </a:r>
            <a:endParaRPr lang="en-IN" dirty="0"/>
          </a:p>
          <a:p>
            <a:pPr marL="0" indent="0">
              <a:buNone/>
            </a:pPr>
            <a:endParaRPr lang="en-IN" dirty="0"/>
          </a:p>
        </p:txBody>
      </p:sp>
    </p:spTree>
    <p:extLst>
      <p:ext uri="{BB962C8B-B14F-4D97-AF65-F5344CB8AC3E}">
        <p14:creationId xmlns:p14="http://schemas.microsoft.com/office/powerpoint/2010/main" val="3467414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125D2-07C4-4C45-B8E1-525B1052925F}"/>
              </a:ext>
            </a:extLst>
          </p:cNvPr>
          <p:cNvSpPr>
            <a:spLocks noGrp="1"/>
          </p:cNvSpPr>
          <p:nvPr>
            <p:ph idx="1"/>
          </p:nvPr>
        </p:nvSpPr>
        <p:spPr>
          <a:xfrm>
            <a:off x="510363" y="1318438"/>
            <a:ext cx="10995837" cy="4900248"/>
          </a:xfrm>
        </p:spPr>
        <p:txBody>
          <a:bodyPr>
            <a:normAutofit lnSpcReduction="10000"/>
          </a:bodyPr>
          <a:lstStyle/>
          <a:p>
            <a:pPr marL="0" indent="0">
              <a:buNone/>
            </a:pPr>
            <a:r>
              <a:rPr lang="en-US" dirty="0"/>
              <a:t>13. If the average of 5 positive integers is 40 and the difference between the largest and the smallest of these 5 numbers is 10, what is the maximum value possible for the largest of these 5 integers?</a:t>
            </a:r>
            <a:endParaRPr lang="en-IN" dirty="0"/>
          </a:p>
          <a:p>
            <a:pPr marL="0" indent="0">
              <a:buNone/>
            </a:pPr>
            <a:endParaRPr lang="en-US" dirty="0"/>
          </a:p>
          <a:p>
            <a:pPr marL="0" indent="0">
              <a:buNone/>
            </a:pPr>
            <a:r>
              <a:rPr lang="en-US" dirty="0"/>
              <a:t>Solution: (d)</a:t>
            </a:r>
            <a:endParaRPr lang="en-IN" dirty="0"/>
          </a:p>
          <a:p>
            <a:pPr marL="0" indent="0">
              <a:buNone/>
            </a:pPr>
            <a:r>
              <a:rPr lang="en-US" dirty="0"/>
              <a:t>The average of 5 positive integers is 40. i.e., the sum of these integers = 5 × 40 = 200</a:t>
            </a:r>
            <a:endParaRPr lang="en-IN" dirty="0"/>
          </a:p>
          <a:p>
            <a:pPr marL="0" indent="0">
              <a:buNone/>
            </a:pPr>
            <a:r>
              <a:rPr lang="en-US" dirty="0"/>
              <a:t>Let the least of these 5 numbers be x.</a:t>
            </a:r>
            <a:br>
              <a:rPr lang="en-US" dirty="0"/>
            </a:br>
            <a:r>
              <a:rPr lang="en-US" dirty="0"/>
              <a:t>Because the range of the set is 10, the largest of these 5 numbers will be x + 10.</a:t>
            </a:r>
            <a:endParaRPr lang="en-IN" dirty="0"/>
          </a:p>
          <a:p>
            <a:pPr marL="0" indent="0">
              <a:buNone/>
            </a:pPr>
            <a:r>
              <a:rPr lang="en-US" dirty="0"/>
              <a:t>If we have to maximize the largest of these numbers, we have to minimize all the other numbers. That is 4 of these numbers are all at the least value possible = x.</a:t>
            </a:r>
            <a:endParaRPr lang="en-IN" dirty="0"/>
          </a:p>
          <a:p>
            <a:pPr marL="0" indent="0">
              <a:buNone/>
            </a:pPr>
            <a:r>
              <a:rPr lang="en-US" dirty="0"/>
              <a:t>So, x + x + x + x + x + 10 = 200</a:t>
            </a:r>
            <a:br>
              <a:rPr lang="en-US" dirty="0"/>
            </a:br>
            <a:r>
              <a:rPr lang="en-US" dirty="0"/>
              <a:t> x = 38.</a:t>
            </a:r>
            <a:br>
              <a:rPr lang="en-US" dirty="0"/>
            </a:br>
            <a:r>
              <a:rPr lang="en-US" dirty="0"/>
              <a:t>So, the maximum value possible for the largest of these 5 integers is 48</a:t>
            </a:r>
            <a:endParaRPr lang="en-IN" dirty="0"/>
          </a:p>
        </p:txBody>
      </p:sp>
    </p:spTree>
    <p:extLst>
      <p:ext uri="{BB962C8B-B14F-4D97-AF65-F5344CB8AC3E}">
        <p14:creationId xmlns:p14="http://schemas.microsoft.com/office/powerpoint/2010/main" val="7541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C32E3-F9C8-475D-A625-21F2290B0F62}"/>
              </a:ext>
            </a:extLst>
          </p:cNvPr>
          <p:cNvSpPr>
            <a:spLocks noGrp="1"/>
          </p:cNvSpPr>
          <p:nvPr>
            <p:ph idx="1"/>
          </p:nvPr>
        </p:nvSpPr>
        <p:spPr>
          <a:xfrm>
            <a:off x="627321" y="1350335"/>
            <a:ext cx="10878879" cy="4868351"/>
          </a:xfrm>
        </p:spPr>
        <p:txBody>
          <a:bodyPr>
            <a:normAutofit fontScale="85000" lnSpcReduction="20000"/>
          </a:bodyPr>
          <a:lstStyle/>
          <a:p>
            <a:pPr marL="0" indent="0">
              <a:buNone/>
            </a:pPr>
            <a:r>
              <a:rPr lang="en-US" b="1" dirty="0"/>
              <a:t>14</a:t>
            </a:r>
            <a:r>
              <a:rPr lang="en-US" dirty="0"/>
              <a:t>. Data sufficiency problem consists of a question and two statements, labeled (1) and (2), in which certain data are given. You have to decide whether the data given in the statements are sufficient for answering the question. Using the data given in the statements, plus your knowledge of mathematics, you must indicate whether -</a:t>
            </a:r>
            <a:endParaRPr lang="en-IN" dirty="0"/>
          </a:p>
          <a:p>
            <a:pPr marL="0" lvl="0" indent="0">
              <a:buNone/>
            </a:pPr>
            <a:r>
              <a:rPr lang="en-US" dirty="0"/>
              <a:t>Statement (1) ALONE is sufficient, but statement (2) alone is not sufficient to answer the question asked.</a:t>
            </a:r>
            <a:endParaRPr lang="en-IN" dirty="0"/>
          </a:p>
          <a:p>
            <a:pPr marL="0" lvl="0" indent="0">
              <a:buNone/>
            </a:pPr>
            <a:r>
              <a:rPr lang="en-US" dirty="0"/>
              <a:t>Statement (2) ALONE is sufficient, but statement (1) alone is not sufficient to answer the question asked.</a:t>
            </a:r>
            <a:endParaRPr lang="en-IN" dirty="0"/>
          </a:p>
          <a:p>
            <a:pPr marL="0" lvl="0" indent="0">
              <a:buNone/>
            </a:pPr>
            <a:r>
              <a:rPr lang="en-US" dirty="0"/>
              <a:t>BOTH statements (1) and (2) TOGETHER are sufficient to answer the question asked, but NEITHER statement ALONE is sufficient to answer the question asked.</a:t>
            </a:r>
            <a:endParaRPr lang="en-IN" dirty="0"/>
          </a:p>
          <a:p>
            <a:pPr marL="0" lvl="0" indent="0">
              <a:buNone/>
            </a:pPr>
            <a:r>
              <a:rPr lang="en-US" dirty="0"/>
              <a:t>EACH statement ALONE is sufficient to answer the question asked.</a:t>
            </a:r>
            <a:endParaRPr lang="en-IN" dirty="0"/>
          </a:p>
          <a:p>
            <a:pPr marL="0" lvl="0" indent="0">
              <a:buNone/>
            </a:pPr>
            <a:r>
              <a:rPr lang="en-US" dirty="0"/>
              <a:t>Statements (1) and (2) TOGETHER are NOT sufficient to answer the question asked, and additional data specific to the problem are needed.</a:t>
            </a:r>
            <a:endParaRPr lang="en-IN" dirty="0"/>
          </a:p>
          <a:p>
            <a:pPr marL="0" indent="0">
              <a:buNone/>
            </a:pPr>
            <a:endParaRPr lang="en-US" b="1" dirty="0"/>
          </a:p>
          <a:p>
            <a:pPr marL="0" indent="0">
              <a:buNone/>
            </a:pPr>
            <a:r>
              <a:rPr lang="en-US" b="1" dirty="0"/>
              <a:t>Is the positive integer 'x' divisible by 12?</a:t>
            </a:r>
            <a:endParaRPr lang="en-IN" dirty="0"/>
          </a:p>
          <a:p>
            <a:pPr marL="0" lvl="0" indent="0">
              <a:buNone/>
            </a:pPr>
            <a:r>
              <a:rPr lang="en-US" dirty="0"/>
              <a:t>Statement (1) ; x is divisible by 6</a:t>
            </a:r>
            <a:endParaRPr lang="en-IN" dirty="0"/>
          </a:p>
          <a:p>
            <a:pPr marL="0" lvl="0" indent="0">
              <a:buNone/>
            </a:pPr>
            <a:r>
              <a:rPr lang="en-US" dirty="0"/>
              <a:t>Statement (1) ; x is divisible by 8</a:t>
            </a:r>
            <a:endParaRPr lang="en-IN" dirty="0"/>
          </a:p>
          <a:p>
            <a:pPr marL="0" indent="0">
              <a:buNone/>
            </a:pPr>
            <a:endParaRPr lang="en-IN" dirty="0"/>
          </a:p>
        </p:txBody>
      </p:sp>
    </p:spTree>
    <p:extLst>
      <p:ext uri="{BB962C8B-B14F-4D97-AF65-F5344CB8AC3E}">
        <p14:creationId xmlns:p14="http://schemas.microsoft.com/office/powerpoint/2010/main" val="1069319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14226-61C5-43A4-9F2C-758C053C60BE}"/>
              </a:ext>
            </a:extLst>
          </p:cNvPr>
          <p:cNvSpPr>
            <a:spLocks noGrp="1"/>
          </p:cNvSpPr>
          <p:nvPr>
            <p:ph idx="1"/>
          </p:nvPr>
        </p:nvSpPr>
        <p:spPr>
          <a:xfrm>
            <a:off x="659219" y="1435396"/>
            <a:ext cx="10846981" cy="4783290"/>
          </a:xfrm>
        </p:spPr>
        <p:txBody>
          <a:bodyPr/>
          <a:lstStyle/>
          <a:p>
            <a:pPr marL="0" indent="0">
              <a:buNone/>
            </a:pPr>
            <a:r>
              <a:rPr lang="en-US" dirty="0"/>
              <a:t>Solution:(c)</a:t>
            </a:r>
            <a:endParaRPr lang="en-IN" dirty="0"/>
          </a:p>
          <a:p>
            <a:pPr marL="0" indent="0">
              <a:buNone/>
            </a:pPr>
            <a:r>
              <a:rPr lang="en-US" dirty="0"/>
              <a:t>If x is divisible by 6, we can infer that it is divisible by 3 and 2. But we cannot deduce whether it is also divisible by 12.</a:t>
            </a:r>
            <a:endParaRPr lang="en-IN" dirty="0"/>
          </a:p>
          <a:p>
            <a:pPr marL="0" indent="0">
              <a:buNone/>
            </a:pPr>
            <a:r>
              <a:rPr lang="en-US" dirty="0"/>
              <a:t>Statement 1 ALONE is NOT sufficient.</a:t>
            </a:r>
            <a:endParaRPr lang="en-IN" dirty="0"/>
          </a:p>
          <a:p>
            <a:pPr marL="0" indent="0">
              <a:buNone/>
            </a:pPr>
            <a:r>
              <a:rPr lang="en-US" dirty="0"/>
              <a:t>If x is divisible by 8, then x will definitely be divisible by 4.</a:t>
            </a:r>
            <a:br>
              <a:rPr lang="en-US" dirty="0"/>
            </a:br>
            <a:r>
              <a:rPr lang="en-US" dirty="0"/>
              <a:t>However, from statement (2) alone we do not know if x is divisible by 3.</a:t>
            </a:r>
            <a:endParaRPr lang="en-IN" dirty="0"/>
          </a:p>
          <a:p>
            <a:pPr marL="0" indent="0">
              <a:buNone/>
            </a:pPr>
            <a:r>
              <a:rPr lang="en-US" dirty="0"/>
              <a:t>From statement 1, if x is divisible by 6, it is definitely divisible by 3.</a:t>
            </a:r>
            <a:br>
              <a:rPr lang="en-US" dirty="0"/>
            </a:br>
            <a:r>
              <a:rPr lang="en-US" dirty="0"/>
              <a:t>From statement 2, if x is divisible by 8, it is definitely divisible by 4.</a:t>
            </a:r>
            <a:br>
              <a:rPr lang="en-US" dirty="0"/>
            </a:br>
            <a:r>
              <a:rPr lang="en-US" dirty="0"/>
              <a:t>So, by combining the two statements, we can conclude that x is divisible by 3 and by 4.</a:t>
            </a:r>
            <a:br>
              <a:rPr lang="en-US" dirty="0"/>
            </a:br>
            <a:r>
              <a:rPr lang="en-US" dirty="0"/>
              <a:t>Or that x is divisible by 12</a:t>
            </a:r>
            <a:endParaRPr lang="en-IN" dirty="0"/>
          </a:p>
        </p:txBody>
      </p:sp>
    </p:spTree>
    <p:extLst>
      <p:ext uri="{BB962C8B-B14F-4D97-AF65-F5344CB8AC3E}">
        <p14:creationId xmlns:p14="http://schemas.microsoft.com/office/powerpoint/2010/main" val="239696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4ADDE-8B54-4801-B9D6-1E4A712846CB}"/>
              </a:ext>
            </a:extLst>
          </p:cNvPr>
          <p:cNvSpPr>
            <a:spLocks noGrp="1"/>
          </p:cNvSpPr>
          <p:nvPr>
            <p:ph idx="1"/>
          </p:nvPr>
        </p:nvSpPr>
        <p:spPr>
          <a:xfrm>
            <a:off x="390293" y="735980"/>
            <a:ext cx="11496907" cy="5854391"/>
          </a:xfrm>
        </p:spPr>
        <p:txBody>
          <a:bodyPr>
            <a:normAutofit lnSpcReduction="10000"/>
          </a:bodyPr>
          <a:lstStyle/>
          <a:p>
            <a:pPr marL="0" lvl="0" indent="0">
              <a:buNone/>
            </a:pPr>
            <a:r>
              <a:rPr lang="en-US" dirty="0"/>
              <a:t>1) The basic one-way air fare for a child aged between 3 and 10 years costs half the regular fare for an adult plus a reservation charge that is the same on the child's ticket as on the adult's ticket. One reserved ticket for an adult costs $216 and the cost of a reserved ticket for an adult and a child (aged between 3 and 10) costs $327. What is the basic fare for the journey for an adult? </a:t>
            </a:r>
            <a:endParaRPr lang="en-IN" dirty="0"/>
          </a:p>
          <a:p>
            <a:pPr marL="0" indent="0">
              <a:buNone/>
            </a:pPr>
            <a:r>
              <a:rPr lang="en-US" b="1" dirty="0"/>
              <a:t>Solution: (c)</a:t>
            </a:r>
            <a:endParaRPr lang="en-IN" dirty="0"/>
          </a:p>
          <a:p>
            <a:pPr marL="0" indent="0">
              <a:buNone/>
            </a:pPr>
            <a:r>
              <a:rPr lang="en-US" dirty="0"/>
              <a:t>Let the basic fare for the child be $ X and  basic fare for an adult =$ 2X.</a:t>
            </a:r>
            <a:endParaRPr lang="en-IN" dirty="0"/>
          </a:p>
          <a:p>
            <a:pPr marL="0" indent="0">
              <a:buNone/>
            </a:pPr>
            <a:r>
              <a:rPr lang="en-US" dirty="0"/>
              <a:t>          Let the reservation charge per ticket be $ Y.</a:t>
            </a:r>
            <a:br>
              <a:rPr lang="en-US" dirty="0"/>
            </a:br>
            <a:r>
              <a:rPr lang="en-US" dirty="0"/>
              <a:t>          A child's ticket will cost (Basic fare + Reservation charges) = X + Y</a:t>
            </a:r>
            <a:br>
              <a:rPr lang="en-US" dirty="0"/>
            </a:br>
            <a:r>
              <a:rPr lang="en-US" dirty="0"/>
              <a:t>          Hence, an adult ticket will cost (Basic fare + Reservation charges) = 2X + Y.</a:t>
            </a:r>
            <a:br>
              <a:rPr lang="en-US" dirty="0"/>
            </a:br>
            <a:r>
              <a:rPr lang="en-US" dirty="0"/>
              <a:t>          One reserved ticket for an adult costs $216 and a child is $327.</a:t>
            </a:r>
            <a:br>
              <a:rPr lang="en-US" dirty="0"/>
            </a:br>
            <a:r>
              <a:rPr lang="en-US" dirty="0"/>
              <a:t>          So, 2X + Y = $216 .... (1)</a:t>
            </a:r>
            <a:br>
              <a:rPr lang="en-US" dirty="0"/>
            </a:br>
            <a:r>
              <a:rPr lang="en-US" dirty="0"/>
              <a:t>         the ticket for an adult and a child will cost (2X + Y) + (X + Y) </a:t>
            </a:r>
            <a:endParaRPr lang="en-IN" dirty="0"/>
          </a:p>
          <a:p>
            <a:pPr marL="0" indent="0">
              <a:buNone/>
            </a:pPr>
            <a:r>
              <a:rPr lang="en-US" dirty="0"/>
              <a:t>         So, 3X + 2Y = $327 .... (2)</a:t>
            </a:r>
            <a:endParaRPr lang="en-IN" dirty="0"/>
          </a:p>
          <a:p>
            <a:pPr marL="0" indent="0">
              <a:buNone/>
            </a:pPr>
            <a:r>
              <a:rPr lang="en-US" b="1" dirty="0"/>
              <a:t>Solving the simultaneous equations  ,</a:t>
            </a:r>
          </a:p>
          <a:p>
            <a:pPr marL="0" indent="0">
              <a:buNone/>
            </a:pPr>
            <a:r>
              <a:rPr lang="en-US" b="1" dirty="0"/>
              <a:t>X = $105</a:t>
            </a:r>
            <a:endParaRPr lang="en-IN" b="1" dirty="0"/>
          </a:p>
          <a:p>
            <a:pPr marL="0" indent="0">
              <a:buNone/>
            </a:pPr>
            <a:r>
              <a:rPr lang="en-US" dirty="0"/>
              <a:t>         The basic fare of an adult ticket = 2X = 2*105 = $210</a:t>
            </a:r>
            <a:endParaRPr lang="en-IN" dirty="0"/>
          </a:p>
          <a:p>
            <a:pPr marL="0" lvl="0" indent="0">
              <a:buNone/>
            </a:pPr>
            <a:endParaRPr lang="en-IN" dirty="0"/>
          </a:p>
          <a:p>
            <a:pPr marL="0" indent="0">
              <a:buNone/>
            </a:pPr>
            <a:endParaRPr lang="en-IN" dirty="0"/>
          </a:p>
        </p:txBody>
      </p:sp>
    </p:spTree>
    <p:extLst>
      <p:ext uri="{BB962C8B-B14F-4D97-AF65-F5344CB8AC3E}">
        <p14:creationId xmlns:p14="http://schemas.microsoft.com/office/powerpoint/2010/main" val="1303688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76F4E4-C8E1-4CB9-B4AA-5819800EC7AB}"/>
              </a:ext>
            </a:extLst>
          </p:cNvPr>
          <p:cNvSpPr>
            <a:spLocks noGrp="1"/>
          </p:cNvSpPr>
          <p:nvPr>
            <p:ph idx="1"/>
          </p:nvPr>
        </p:nvSpPr>
        <p:spPr>
          <a:xfrm>
            <a:off x="499730" y="1414130"/>
            <a:ext cx="11006470" cy="4804555"/>
          </a:xfrm>
        </p:spPr>
        <p:txBody>
          <a:bodyPr/>
          <a:lstStyle/>
          <a:p>
            <a:pPr marL="0" indent="0">
              <a:buNone/>
            </a:pPr>
            <a:r>
              <a:rPr lang="en-US" dirty="0"/>
              <a:t>15. The compound interest on a certain amount for two years is Rs. 291.2 and the simple interest on the same amount is Rs. 280. If the rate of interest is same in both the cases, find the Principal amount.</a:t>
            </a:r>
            <a:endParaRPr lang="en-IN" dirty="0"/>
          </a:p>
          <a:p>
            <a:pPr marL="0" lvl="0" indent="0">
              <a:buNone/>
            </a:pPr>
            <a:r>
              <a:rPr lang="en-US" dirty="0"/>
              <a:t>	a) Rs.1200</a:t>
            </a:r>
            <a:endParaRPr lang="en-IN" dirty="0"/>
          </a:p>
          <a:p>
            <a:pPr marL="0" lvl="0" indent="0">
              <a:buNone/>
            </a:pPr>
            <a:r>
              <a:rPr lang="en-US" dirty="0"/>
              <a:t>	b) Rs.1400</a:t>
            </a:r>
            <a:endParaRPr lang="en-IN" dirty="0"/>
          </a:p>
          <a:p>
            <a:pPr marL="0" lvl="0" indent="0">
              <a:buNone/>
            </a:pPr>
            <a:r>
              <a:rPr lang="en-US" dirty="0"/>
              <a:t>	c) Rs. 1700</a:t>
            </a:r>
            <a:endParaRPr lang="en-IN" dirty="0"/>
          </a:p>
          <a:p>
            <a:pPr marL="0" lvl="0" indent="0">
              <a:buNone/>
            </a:pPr>
            <a:r>
              <a:rPr lang="en-US" dirty="0"/>
              <a:t>	d) Rs. 1750</a:t>
            </a:r>
            <a:endParaRPr lang="en-IN" dirty="0"/>
          </a:p>
          <a:p>
            <a:pPr marL="0" indent="0">
              <a:buNone/>
            </a:pPr>
            <a:endParaRPr lang="en-IN" dirty="0"/>
          </a:p>
        </p:txBody>
      </p:sp>
    </p:spTree>
    <p:extLst>
      <p:ext uri="{BB962C8B-B14F-4D97-AF65-F5344CB8AC3E}">
        <p14:creationId xmlns:p14="http://schemas.microsoft.com/office/powerpoint/2010/main" val="2780072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730DC0-985D-48A2-88D9-36627AE62FCC}"/>
                  </a:ext>
                </a:extLst>
              </p:cNvPr>
              <p:cNvSpPr>
                <a:spLocks noGrp="1"/>
              </p:cNvSpPr>
              <p:nvPr>
                <p:ph idx="1"/>
              </p:nvPr>
            </p:nvSpPr>
            <p:spPr>
              <a:xfrm>
                <a:off x="606056" y="1329070"/>
                <a:ext cx="10900144" cy="4889615"/>
              </a:xfrm>
            </p:spPr>
            <p:txBody>
              <a:bodyPr/>
              <a:lstStyle/>
              <a:p>
                <a:pPr marL="0" indent="0">
                  <a:buNone/>
                </a:pPr>
                <a:r>
                  <a:rPr lang="en-US" dirty="0"/>
                  <a:t>15. The compound interest on a certain amount for two years is Rs. 291.2 and the simple interest on the same amount is Rs. 280. If the rate of interest is same in both the cases, find the Principal amount.</a:t>
                </a:r>
                <a:endParaRPr lang="en-IN" dirty="0"/>
              </a:p>
              <a:p>
                <a:pPr marL="0" indent="0">
                  <a:buNone/>
                </a:pPr>
                <a:r>
                  <a:rPr lang="en-US" dirty="0"/>
                  <a:t>From the table, X = 140; a= 11.2;</a:t>
                </a:r>
              </a:p>
              <a:p>
                <a:pPr marL="0" indent="0">
                  <a:buNone/>
                </a:pPr>
                <a:r>
                  <a:rPr lang="en-US" dirty="0"/>
                  <a:t>R% of X = a</a:t>
                </a:r>
                <a:endParaRPr lang="en-IN" dirty="0"/>
              </a:p>
              <a:p>
                <a:pPr marL="0" indent="0">
                  <a:buNone/>
                </a:pPr>
                <a:r>
                  <a:rPr lang="en-US" dirty="0"/>
                  <a:t> R = </a:t>
                </a:r>
                <a14:m>
                  <m:oMath xmlns:m="http://schemas.openxmlformats.org/officeDocument/2006/math">
                    <m:f>
                      <m:fPr>
                        <m:ctrlPr>
                          <a:rPr lang="en-IN" i="1">
                            <a:latin typeface="Cambria Math" panose="02040503050406030204" pitchFamily="18" charset="0"/>
                          </a:rPr>
                        </m:ctrlPr>
                      </m:fPr>
                      <m:num>
                        <m:r>
                          <m:rPr>
                            <m:sty m:val="p"/>
                          </m:rPr>
                          <a:rPr lang="en-US">
                            <a:latin typeface="Cambria Math" panose="02040503050406030204" pitchFamily="18" charset="0"/>
                          </a:rPr>
                          <m:t>a</m:t>
                        </m:r>
                      </m:num>
                      <m:den>
                        <m:r>
                          <m:rPr>
                            <m:sty m:val="p"/>
                          </m:rPr>
                          <a:rPr lang="en-US">
                            <a:latin typeface="Cambria Math" panose="02040503050406030204" pitchFamily="18" charset="0"/>
                          </a:rPr>
                          <m:t>X</m:t>
                        </m:r>
                      </m:den>
                    </m:f>
                  </m:oMath>
                </a14:m>
                <a:r>
                  <a:rPr lang="en-US" dirty="0"/>
                  <a:t> * 100 = </a:t>
                </a:r>
                <a14:m>
                  <m:oMath xmlns:m="http://schemas.openxmlformats.org/officeDocument/2006/math">
                    <m:f>
                      <m:fPr>
                        <m:ctrlPr>
                          <a:rPr lang="en-IN" i="1">
                            <a:latin typeface="Cambria Math" panose="02040503050406030204" pitchFamily="18" charset="0"/>
                          </a:rPr>
                        </m:ctrlPr>
                      </m:fPr>
                      <m:num>
                        <m:r>
                          <a:rPr lang="en-US">
                            <a:latin typeface="Cambria Math" panose="02040503050406030204" pitchFamily="18" charset="0"/>
                          </a:rPr>
                          <m:t>11.2</m:t>
                        </m:r>
                      </m:num>
                      <m:den>
                        <m:r>
                          <a:rPr lang="en-US">
                            <a:latin typeface="Cambria Math" panose="02040503050406030204" pitchFamily="18" charset="0"/>
                          </a:rPr>
                          <m:t>140</m:t>
                        </m:r>
                      </m:den>
                    </m:f>
                  </m:oMath>
                </a14:m>
                <a:r>
                  <a:rPr lang="en-US" dirty="0"/>
                  <a:t> * 100 = 8%</a:t>
                </a:r>
                <a:endParaRPr lang="en-IN" dirty="0"/>
              </a:p>
              <a:p>
                <a:pPr marL="0" indent="0">
                  <a:buNone/>
                </a:pPr>
                <a:r>
                  <a:rPr lang="en-US" dirty="0"/>
                  <a:t>16% p =280</a:t>
                </a:r>
                <a:endParaRPr lang="en-IN" dirty="0"/>
              </a:p>
              <a:p>
                <a:pPr marL="0" indent="0">
                  <a:buNone/>
                </a:pPr>
                <a:r>
                  <a:rPr lang="en-US" dirty="0"/>
                  <a:t>P= 280 *100 /16 =1750 Rs</a:t>
                </a:r>
                <a:endParaRPr lang="en-IN" dirty="0"/>
              </a:p>
              <a:p>
                <a:pPr marL="0" lvl="0" indent="0">
                  <a:buNone/>
                </a:pPr>
                <a:endParaRPr lang="en-US" dirty="0"/>
              </a:p>
              <a:p>
                <a:pPr marL="0" lvl="0" indent="0">
                  <a:buNone/>
                </a:pPr>
                <a:endParaRPr lang="en-IN" dirty="0"/>
              </a:p>
            </p:txBody>
          </p:sp>
        </mc:Choice>
        <mc:Fallback xmlns="">
          <p:sp>
            <p:nvSpPr>
              <p:cNvPr id="3" name="Content Placeholder 2">
                <a:extLst>
                  <a:ext uri="{FF2B5EF4-FFF2-40B4-BE49-F238E27FC236}">
                    <a16:creationId xmlns:a16="http://schemas.microsoft.com/office/drawing/2014/main" id="{E3730DC0-985D-48A2-88D9-36627AE62FCC}"/>
                  </a:ext>
                </a:extLst>
              </p:cNvPr>
              <p:cNvSpPr>
                <a:spLocks noGrp="1" noRot="1" noChangeAspect="1" noMove="1" noResize="1" noEditPoints="1" noAdjustHandles="1" noChangeArrowheads="1" noChangeShapeType="1" noTextEdit="1"/>
              </p:cNvSpPr>
              <p:nvPr>
                <p:ph idx="1"/>
              </p:nvPr>
            </p:nvSpPr>
            <p:spPr>
              <a:xfrm>
                <a:off x="606056" y="1329070"/>
                <a:ext cx="10900144" cy="4889615"/>
              </a:xfrm>
              <a:blipFill>
                <a:blip r:embed="rId2"/>
                <a:stretch>
                  <a:fillRect l="-727" t="-1621"/>
                </a:stretch>
              </a:blipFill>
            </p:spPr>
            <p:txBody>
              <a:bodyPr/>
              <a:lstStyle/>
              <a:p>
                <a:r>
                  <a:rPr lang="en-IN">
                    <a:noFill/>
                  </a:rPr>
                  <a:t> </a:t>
                </a:r>
              </a:p>
            </p:txBody>
          </p:sp>
        </mc:Fallback>
      </mc:AlternateContent>
      <p:graphicFrame>
        <p:nvGraphicFramePr>
          <p:cNvPr id="6" name="Table 5">
            <a:extLst>
              <a:ext uri="{FF2B5EF4-FFF2-40B4-BE49-F238E27FC236}">
                <a16:creationId xmlns:a16="http://schemas.microsoft.com/office/drawing/2014/main" id="{4201B860-2D6D-479D-8ED1-9C1C89B38EA2}"/>
              </a:ext>
            </a:extLst>
          </p:cNvPr>
          <p:cNvGraphicFramePr>
            <a:graphicFrameLocks noGrp="1"/>
          </p:cNvGraphicFramePr>
          <p:nvPr>
            <p:extLst>
              <p:ext uri="{D42A27DB-BD31-4B8C-83A1-F6EECF244321}">
                <p14:modId xmlns:p14="http://schemas.microsoft.com/office/powerpoint/2010/main" val="647841925"/>
              </p:ext>
            </p:extLst>
          </p:nvPr>
        </p:nvGraphicFramePr>
        <p:xfrm>
          <a:off x="7325833" y="2492694"/>
          <a:ext cx="3738629" cy="1872611"/>
        </p:xfrm>
        <a:graphic>
          <a:graphicData uri="http://schemas.openxmlformats.org/drawingml/2006/table">
            <a:tbl>
              <a:tblPr firstRow="1" firstCol="1" bandRow="1">
                <a:tableStyleId>{5C22544A-7EE6-4342-B048-85BDC9FD1C3A}</a:tableStyleId>
              </a:tblPr>
              <a:tblGrid>
                <a:gridCol w="1375128">
                  <a:extLst>
                    <a:ext uri="{9D8B030D-6E8A-4147-A177-3AD203B41FA5}">
                      <a16:colId xmlns:a16="http://schemas.microsoft.com/office/drawing/2014/main" val="1317112652"/>
                    </a:ext>
                  </a:extLst>
                </a:gridCol>
                <a:gridCol w="1002697">
                  <a:extLst>
                    <a:ext uri="{9D8B030D-6E8A-4147-A177-3AD203B41FA5}">
                      <a16:colId xmlns:a16="http://schemas.microsoft.com/office/drawing/2014/main" val="138437781"/>
                    </a:ext>
                  </a:extLst>
                </a:gridCol>
                <a:gridCol w="1360804">
                  <a:extLst>
                    <a:ext uri="{9D8B030D-6E8A-4147-A177-3AD203B41FA5}">
                      <a16:colId xmlns:a16="http://schemas.microsoft.com/office/drawing/2014/main" val="4163589356"/>
                    </a:ext>
                  </a:extLst>
                </a:gridCol>
              </a:tblGrid>
              <a:tr h="456176">
                <a:tc>
                  <a:txBody>
                    <a:bodyPr/>
                    <a:lstStyle/>
                    <a:p>
                      <a:pPr algn="ctr">
                        <a:spcAft>
                          <a:spcPts val="750"/>
                        </a:spcAft>
                      </a:pPr>
                      <a:r>
                        <a:rPr lang="en-US" sz="1100" spc="-100">
                          <a:effectLst/>
                        </a:rPr>
                        <a:t> </a:t>
                      </a:r>
                      <a:endParaRPr lang="en-IN" sz="1100" spc="-1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750"/>
                        </a:spcAft>
                      </a:pPr>
                      <a:r>
                        <a:rPr lang="en-US" sz="1100" spc="-100">
                          <a:effectLst/>
                        </a:rPr>
                        <a:t>Simple interest</a:t>
                      </a:r>
                      <a:endParaRPr lang="en-IN" sz="1100" spc="-1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750"/>
                        </a:spcAft>
                      </a:pPr>
                      <a:r>
                        <a:rPr lang="en-US" sz="1100" spc="-100">
                          <a:effectLst/>
                        </a:rPr>
                        <a:t>Compound interest</a:t>
                      </a:r>
                      <a:endParaRPr lang="en-IN" sz="1100" spc="-1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04998282"/>
                  </a:ext>
                </a:extLst>
              </a:tr>
              <a:tr h="472145">
                <a:tc>
                  <a:txBody>
                    <a:bodyPr/>
                    <a:lstStyle/>
                    <a:p>
                      <a:pPr algn="ctr">
                        <a:spcAft>
                          <a:spcPts val="750"/>
                        </a:spcAft>
                      </a:pPr>
                      <a:r>
                        <a:rPr lang="en-US" sz="1100" spc="-100">
                          <a:effectLst/>
                        </a:rPr>
                        <a:t>First year</a:t>
                      </a:r>
                      <a:endParaRPr lang="en-IN" sz="1100" spc="-1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750"/>
                        </a:spcAft>
                      </a:pPr>
                      <a:r>
                        <a:rPr lang="en-US" sz="1100" spc="-100">
                          <a:effectLst/>
                        </a:rPr>
                        <a:t>X</a:t>
                      </a:r>
                      <a:endParaRPr lang="en-IN" sz="1100" spc="-1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750"/>
                        </a:spcAft>
                      </a:pPr>
                      <a:r>
                        <a:rPr lang="en-US" sz="1100" spc="-100" dirty="0">
                          <a:effectLst/>
                        </a:rPr>
                        <a:t>X</a:t>
                      </a:r>
                      <a:endParaRPr lang="en-IN" sz="1100" spc="-100" dirty="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21531031"/>
                  </a:ext>
                </a:extLst>
              </a:tr>
              <a:tr h="472145">
                <a:tc>
                  <a:txBody>
                    <a:bodyPr/>
                    <a:lstStyle/>
                    <a:p>
                      <a:pPr algn="ctr">
                        <a:spcAft>
                          <a:spcPts val="750"/>
                        </a:spcAft>
                      </a:pPr>
                      <a:r>
                        <a:rPr lang="en-US" sz="1100" spc="-100">
                          <a:effectLst/>
                        </a:rPr>
                        <a:t>Second year</a:t>
                      </a:r>
                      <a:endParaRPr lang="en-IN" sz="1100" spc="-1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750"/>
                        </a:spcAft>
                      </a:pPr>
                      <a:r>
                        <a:rPr lang="en-US" sz="1100" spc="-100">
                          <a:effectLst/>
                        </a:rPr>
                        <a:t>X</a:t>
                      </a:r>
                      <a:endParaRPr lang="en-IN" sz="1100" spc="-1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750"/>
                        </a:spcAft>
                      </a:pPr>
                      <a:r>
                        <a:rPr lang="en-US" sz="1100" spc="-100">
                          <a:effectLst/>
                        </a:rPr>
                        <a:t>X + a</a:t>
                      </a:r>
                      <a:endParaRPr lang="en-IN" sz="1100" spc="-10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736204"/>
                  </a:ext>
                </a:extLst>
              </a:tr>
              <a:tr h="472145">
                <a:tc>
                  <a:txBody>
                    <a:bodyPr/>
                    <a:lstStyle/>
                    <a:p>
                      <a:pPr algn="ctr">
                        <a:spcAft>
                          <a:spcPts val="750"/>
                        </a:spcAft>
                      </a:pPr>
                      <a:r>
                        <a:rPr lang="en-US" sz="1100" spc="-100">
                          <a:effectLst/>
                        </a:rPr>
                        <a:t>Total</a:t>
                      </a:r>
                      <a:endParaRPr lang="en-IN" sz="1100" spc="-1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750"/>
                        </a:spcAft>
                      </a:pPr>
                      <a:r>
                        <a:rPr lang="en-US" sz="1100" spc="-100">
                          <a:effectLst/>
                        </a:rPr>
                        <a:t>2X =280</a:t>
                      </a:r>
                      <a:endParaRPr lang="en-IN" sz="1100" spc="-100">
                        <a:effectLst/>
                        <a:latin typeface="Cambria" panose="02040503050406030204" pitchFamily="18" charset="0"/>
                        <a:ea typeface="Times New Roman" panose="02020603050405020304" pitchFamily="18" charset="0"/>
                      </a:endParaRPr>
                    </a:p>
                  </a:txBody>
                  <a:tcPr marL="68580" marR="68580" marT="0" marB="0"/>
                </a:tc>
                <a:tc>
                  <a:txBody>
                    <a:bodyPr/>
                    <a:lstStyle/>
                    <a:p>
                      <a:pPr algn="ctr">
                        <a:spcAft>
                          <a:spcPts val="750"/>
                        </a:spcAft>
                      </a:pPr>
                      <a:r>
                        <a:rPr lang="en-US" sz="1100" spc="-100" dirty="0">
                          <a:effectLst/>
                        </a:rPr>
                        <a:t>2X + a =291.2</a:t>
                      </a:r>
                      <a:endParaRPr lang="en-IN" sz="1100" spc="-100" dirty="0">
                        <a:effectLst/>
                        <a:latin typeface="Cambria" panose="020405030504060302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19363004"/>
                  </a:ext>
                </a:extLst>
              </a:tr>
            </a:tbl>
          </a:graphicData>
        </a:graphic>
      </p:graphicFrame>
    </p:spTree>
    <p:extLst>
      <p:ext uri="{BB962C8B-B14F-4D97-AF65-F5344CB8AC3E}">
        <p14:creationId xmlns:p14="http://schemas.microsoft.com/office/powerpoint/2010/main" val="3893581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C9121-8294-427E-8EAE-86D596661D4B}"/>
              </a:ext>
            </a:extLst>
          </p:cNvPr>
          <p:cNvSpPr>
            <a:spLocks noGrp="1"/>
          </p:cNvSpPr>
          <p:nvPr>
            <p:ph idx="1"/>
          </p:nvPr>
        </p:nvSpPr>
        <p:spPr>
          <a:xfrm>
            <a:off x="528034" y="1429556"/>
            <a:ext cx="10978166" cy="4789130"/>
          </a:xfrm>
        </p:spPr>
        <p:txBody>
          <a:bodyPr/>
          <a:lstStyle/>
          <a:p>
            <a:pPr marL="0" indent="0">
              <a:buNone/>
            </a:pPr>
            <a:r>
              <a:rPr lang="en-IN" dirty="0"/>
              <a:t>Question 16:</a:t>
            </a:r>
          </a:p>
          <a:p>
            <a:pPr marL="0" indent="0">
              <a:buNone/>
            </a:pPr>
            <a:r>
              <a:rPr lang="en-IN" dirty="0"/>
              <a:t>Find the compound interest on Rs.10,000 for 3 years if the rate of interest is 4% for the first year, 5% for the second year and 6% for the third year. </a:t>
            </a:r>
          </a:p>
          <a:p>
            <a:pPr marL="0" indent="0">
              <a:buNone/>
            </a:pPr>
            <a:r>
              <a:rPr lang="en-IN" dirty="0"/>
              <a:t>	(a) Rs.1560 </a:t>
            </a:r>
          </a:p>
          <a:p>
            <a:pPr marL="0" indent="0">
              <a:buNone/>
            </a:pPr>
            <a:r>
              <a:rPr lang="en-IN" dirty="0"/>
              <a:t>	(b) Rs.1575.20 </a:t>
            </a:r>
          </a:p>
          <a:p>
            <a:pPr marL="0" indent="0">
              <a:buNone/>
            </a:pPr>
            <a:r>
              <a:rPr lang="en-IN" dirty="0"/>
              <a:t>	(c) Rs.1600 </a:t>
            </a:r>
          </a:p>
          <a:p>
            <a:pPr marL="0" indent="0">
              <a:buNone/>
            </a:pPr>
            <a:r>
              <a:rPr lang="en-IN" dirty="0"/>
              <a:t>	(d) Rs.1610</a:t>
            </a:r>
          </a:p>
        </p:txBody>
      </p:sp>
    </p:spTree>
    <p:extLst>
      <p:ext uri="{BB962C8B-B14F-4D97-AF65-F5344CB8AC3E}">
        <p14:creationId xmlns:p14="http://schemas.microsoft.com/office/powerpoint/2010/main" val="620588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31914F-54DD-4279-AB73-A9B143489473}"/>
              </a:ext>
            </a:extLst>
          </p:cNvPr>
          <p:cNvSpPr>
            <a:spLocks noGrp="1"/>
          </p:cNvSpPr>
          <p:nvPr>
            <p:ph idx="1"/>
          </p:nvPr>
        </p:nvSpPr>
        <p:spPr>
          <a:xfrm>
            <a:off x="553792" y="1403798"/>
            <a:ext cx="10952408" cy="4814888"/>
          </a:xfrm>
        </p:spPr>
        <p:txBody>
          <a:bodyPr/>
          <a:lstStyle/>
          <a:p>
            <a:pPr marL="0" indent="0">
              <a:buNone/>
            </a:pPr>
            <a:r>
              <a:rPr lang="en-IN" dirty="0"/>
              <a:t>16. Find the compound interest on Rs.10,000 for 3 years if the rate of interest is 4% for the first year, 5% for the second year and 6% for the third year. </a:t>
            </a:r>
          </a:p>
          <a:p>
            <a:pPr marL="0" indent="0">
              <a:buNone/>
            </a:pPr>
            <a:endParaRPr lang="en-IN" dirty="0"/>
          </a:p>
          <a:p>
            <a:pPr marL="0" indent="0">
              <a:buNone/>
            </a:pPr>
            <a:r>
              <a:rPr lang="en-IN" dirty="0"/>
              <a:t>Now, P = Rs.10000. T = 3 years and R = changes for every year</a:t>
            </a:r>
          </a:p>
          <a:p>
            <a:pPr marL="0" indent="0">
              <a:buNone/>
            </a:pPr>
            <a:r>
              <a:rPr lang="en-IN" dirty="0"/>
              <a:t>First year Interest		=&gt; 400</a:t>
            </a:r>
          </a:p>
          <a:p>
            <a:pPr marL="0" indent="0">
              <a:buNone/>
            </a:pPr>
            <a:r>
              <a:rPr lang="en-IN" dirty="0"/>
              <a:t>Second Year Interest	=&gt; 500   20</a:t>
            </a:r>
          </a:p>
          <a:p>
            <a:pPr marL="0" indent="0">
              <a:buNone/>
            </a:pPr>
            <a:r>
              <a:rPr lang="en-IN" dirty="0"/>
              <a:t>Third Year Interest		=&gt; 600   24   30    1.2</a:t>
            </a:r>
          </a:p>
          <a:p>
            <a:pPr marL="0" indent="0">
              <a:buNone/>
            </a:pPr>
            <a:r>
              <a:rPr lang="en-IN" dirty="0"/>
              <a:t>So, total is Rs.1575.20.</a:t>
            </a:r>
          </a:p>
          <a:p>
            <a:pPr marL="0" indent="0">
              <a:buNone/>
            </a:pPr>
            <a:r>
              <a:rPr lang="en-IN" dirty="0"/>
              <a:t>Option B is the answer.</a:t>
            </a:r>
          </a:p>
          <a:p>
            <a:pPr marL="0" indent="0">
              <a:buNone/>
            </a:pPr>
            <a:endParaRPr lang="en-IN" dirty="0"/>
          </a:p>
        </p:txBody>
      </p:sp>
    </p:spTree>
    <p:extLst>
      <p:ext uri="{BB962C8B-B14F-4D97-AF65-F5344CB8AC3E}">
        <p14:creationId xmlns:p14="http://schemas.microsoft.com/office/powerpoint/2010/main" val="3144900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0E0B8-BEF0-4FCD-8124-571DB49AE7C2}"/>
              </a:ext>
            </a:extLst>
          </p:cNvPr>
          <p:cNvSpPr>
            <a:spLocks noGrp="1"/>
          </p:cNvSpPr>
          <p:nvPr>
            <p:ph idx="1"/>
          </p:nvPr>
        </p:nvSpPr>
        <p:spPr>
          <a:xfrm>
            <a:off x="656823" y="1442434"/>
            <a:ext cx="10849377" cy="4776251"/>
          </a:xfrm>
        </p:spPr>
        <p:txBody>
          <a:bodyPr/>
          <a:lstStyle/>
          <a:p>
            <a:pPr marL="0" indent="0">
              <a:buNone/>
            </a:pPr>
            <a:r>
              <a:rPr lang="en-IN" dirty="0"/>
              <a:t>Question 17:</a:t>
            </a:r>
          </a:p>
          <a:p>
            <a:pPr marL="0" indent="0">
              <a:buNone/>
            </a:pPr>
            <a:r>
              <a:rPr lang="en-IN" dirty="0"/>
              <a:t>The difference between simple and compound interests compounded annually on a certain sum of money for 2 years at 4% per annum is RS 1. The sum is </a:t>
            </a:r>
          </a:p>
          <a:p>
            <a:pPr marL="0" indent="0">
              <a:buNone/>
            </a:pPr>
            <a:r>
              <a:rPr lang="en-IN" dirty="0"/>
              <a:t>	(a) Rs.625 </a:t>
            </a:r>
          </a:p>
          <a:p>
            <a:pPr marL="0" indent="0">
              <a:buNone/>
            </a:pPr>
            <a:r>
              <a:rPr lang="en-IN" dirty="0"/>
              <a:t>	(b) Rs.630 </a:t>
            </a:r>
          </a:p>
          <a:p>
            <a:pPr marL="0" indent="0">
              <a:buNone/>
            </a:pPr>
            <a:r>
              <a:rPr lang="en-IN" dirty="0"/>
              <a:t>	(c) Rs.650 </a:t>
            </a:r>
          </a:p>
          <a:p>
            <a:pPr marL="0" indent="0">
              <a:buNone/>
            </a:pPr>
            <a:r>
              <a:rPr lang="en-IN" dirty="0"/>
              <a:t>	(d) Rs.640 </a:t>
            </a:r>
          </a:p>
        </p:txBody>
      </p:sp>
    </p:spTree>
    <p:extLst>
      <p:ext uri="{BB962C8B-B14F-4D97-AF65-F5344CB8AC3E}">
        <p14:creationId xmlns:p14="http://schemas.microsoft.com/office/powerpoint/2010/main" val="2858786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F10708-99D5-4A9F-B3E3-ECF225B23028}"/>
                  </a:ext>
                </a:extLst>
              </p:cNvPr>
              <p:cNvSpPr>
                <a:spLocks noGrp="1"/>
              </p:cNvSpPr>
              <p:nvPr>
                <p:ph idx="1"/>
              </p:nvPr>
            </p:nvSpPr>
            <p:spPr>
              <a:xfrm>
                <a:off x="412124" y="1223494"/>
                <a:ext cx="11094076" cy="4995192"/>
              </a:xfrm>
            </p:spPr>
            <p:txBody>
              <a:bodyPr>
                <a:normAutofit lnSpcReduction="10000"/>
              </a:bodyPr>
              <a:lstStyle/>
              <a:p>
                <a:pPr marL="0" indent="0">
                  <a:buNone/>
                </a:pPr>
                <a:r>
                  <a:rPr lang="en-IN" dirty="0"/>
                  <a:t>17. The difference between simple and compound interests compounded annually on a certain sum of money for 2 years at 4% per annum is RS 1. The sum is </a:t>
                </a:r>
              </a:p>
              <a:p>
                <a:pPr marL="0" indent="0">
                  <a:buNone/>
                </a:pPr>
                <a:r>
                  <a:rPr lang="en-IN" dirty="0"/>
                  <a:t>				Compound Interest		Simple Interest</a:t>
                </a:r>
              </a:p>
              <a:p>
                <a:pPr marL="0" indent="0">
                  <a:buNone/>
                </a:pPr>
                <a:r>
                  <a:rPr lang="en-IN" dirty="0"/>
                  <a:t>First year Interest		=&gt; P (</a:t>
                </a:r>
                <a14:m>
                  <m:oMath xmlns:m="http://schemas.openxmlformats.org/officeDocument/2006/math">
                    <m:f>
                      <m:fPr>
                        <m:type m:val="skw"/>
                        <m:ctrlPr>
                          <a:rPr lang="en-IN" i="1" smtClean="0">
                            <a:latin typeface="Cambria Math" panose="02040503050406030204" pitchFamily="18" charset="0"/>
                          </a:rPr>
                        </m:ctrlPr>
                      </m:fPr>
                      <m:num>
                        <m:r>
                          <a:rPr lang="en-IN" b="0" i="1" smtClean="0">
                            <a:latin typeface="Cambria Math" panose="02040503050406030204" pitchFamily="18" charset="0"/>
                          </a:rPr>
                          <m:t>𝑅</m:t>
                        </m:r>
                      </m:num>
                      <m:den>
                        <m:r>
                          <a:rPr lang="en-IN" b="0" i="1" smtClean="0">
                            <a:latin typeface="Cambria Math" panose="02040503050406030204" pitchFamily="18" charset="0"/>
                          </a:rPr>
                          <m:t>100</m:t>
                        </m:r>
                      </m:den>
                    </m:f>
                    <m:r>
                      <a:rPr lang="en-IN" b="0" i="0" smtClean="0">
                        <a:latin typeface="Cambria Math" panose="02040503050406030204" pitchFamily="18" charset="0"/>
                      </a:rPr>
                      <m:t>)</m:t>
                    </m:r>
                  </m:oMath>
                </a14:m>
                <a:r>
                  <a:rPr lang="en-IN" dirty="0"/>
                  <a:t>			 P (</a:t>
                </a:r>
                <a14:m>
                  <m:oMath xmlns:m="http://schemas.openxmlformats.org/officeDocument/2006/math">
                    <m:f>
                      <m:fPr>
                        <m:type m:val="skw"/>
                        <m:ctrlPr>
                          <a:rPr lang="en-IN" i="1">
                            <a:latin typeface="Cambria Math" panose="02040503050406030204" pitchFamily="18" charset="0"/>
                          </a:rPr>
                        </m:ctrlPr>
                      </m:fPr>
                      <m:num>
                        <m:r>
                          <a:rPr lang="en-IN" i="1">
                            <a:latin typeface="Cambria Math" panose="02040503050406030204" pitchFamily="18" charset="0"/>
                          </a:rPr>
                          <m:t>𝑅</m:t>
                        </m:r>
                      </m:num>
                      <m:den>
                        <m:r>
                          <a:rPr lang="en-IN" i="1">
                            <a:latin typeface="Cambria Math" panose="02040503050406030204" pitchFamily="18" charset="0"/>
                          </a:rPr>
                          <m:t>100</m:t>
                        </m:r>
                      </m:den>
                    </m:f>
                    <m:r>
                      <a:rPr lang="en-IN">
                        <a:latin typeface="Cambria Math" panose="02040503050406030204" pitchFamily="18" charset="0"/>
                      </a:rPr>
                      <m:t>)</m:t>
                    </m:r>
                  </m:oMath>
                </a14:m>
                <a:endParaRPr lang="en-IN" dirty="0"/>
              </a:p>
              <a:p>
                <a:pPr marL="0" indent="0">
                  <a:buNone/>
                </a:pPr>
                <a:r>
                  <a:rPr lang="en-IN" dirty="0"/>
                  <a:t>Second Year Interest	=&gt; P (</a:t>
                </a:r>
                <a14:m>
                  <m:oMath xmlns:m="http://schemas.openxmlformats.org/officeDocument/2006/math">
                    <m:f>
                      <m:fPr>
                        <m:type m:val="skw"/>
                        <m:ctrlPr>
                          <a:rPr lang="en-IN" i="1">
                            <a:latin typeface="Cambria Math" panose="02040503050406030204" pitchFamily="18" charset="0"/>
                          </a:rPr>
                        </m:ctrlPr>
                      </m:fPr>
                      <m:num>
                        <m:r>
                          <a:rPr lang="en-IN" i="1">
                            <a:latin typeface="Cambria Math" panose="02040503050406030204" pitchFamily="18" charset="0"/>
                          </a:rPr>
                          <m:t>𝑅</m:t>
                        </m:r>
                      </m:num>
                      <m:den>
                        <m:r>
                          <a:rPr lang="en-IN" i="1">
                            <a:latin typeface="Cambria Math" panose="02040503050406030204" pitchFamily="18" charset="0"/>
                          </a:rPr>
                          <m:t>100</m:t>
                        </m:r>
                      </m:den>
                    </m:f>
                    <m:r>
                      <a:rPr lang="en-IN">
                        <a:latin typeface="Cambria Math" panose="02040503050406030204" pitchFamily="18" charset="0"/>
                      </a:rPr>
                      <m:t>)</m:t>
                    </m:r>
                  </m:oMath>
                </a14:m>
                <a:r>
                  <a:rPr lang="en-IN" dirty="0"/>
                  <a:t>   P (</a:t>
                </a:r>
                <a14:m>
                  <m:oMath xmlns:m="http://schemas.openxmlformats.org/officeDocument/2006/math">
                    <m:sSup>
                      <m:sSupPr>
                        <m:ctrlPr>
                          <a:rPr lang="en-IN" i="1" smtClean="0">
                            <a:latin typeface="Cambria Math" panose="02040503050406030204" pitchFamily="18" charset="0"/>
                          </a:rPr>
                        </m:ctrlPr>
                      </m:sSupPr>
                      <m:e>
                        <m:f>
                          <m:fPr>
                            <m:type m:val="skw"/>
                            <m:ctrlPr>
                              <a:rPr lang="en-IN" i="1" smtClean="0">
                                <a:latin typeface="Cambria Math" panose="02040503050406030204" pitchFamily="18" charset="0"/>
                              </a:rPr>
                            </m:ctrlPr>
                          </m:fPr>
                          <m:num>
                            <m:r>
                              <a:rPr lang="en-IN" b="0" i="1" smtClean="0">
                                <a:latin typeface="Cambria Math" panose="02040503050406030204" pitchFamily="18" charset="0"/>
                              </a:rPr>
                              <m:t>𝑅</m:t>
                            </m:r>
                          </m:num>
                          <m:den>
                            <m:r>
                              <a:rPr lang="en-IN" b="0" i="1" smtClean="0">
                                <a:latin typeface="Cambria Math" panose="02040503050406030204" pitchFamily="18" charset="0"/>
                              </a:rPr>
                              <m:t>100</m:t>
                            </m:r>
                          </m:den>
                        </m:f>
                        <m:r>
                          <a:rPr lang="en-IN" b="0" i="1" smtClean="0">
                            <a:latin typeface="Cambria Math" panose="02040503050406030204" pitchFamily="18" charset="0"/>
                          </a:rPr>
                          <m:t>)</m:t>
                        </m:r>
                      </m:e>
                      <m:sup>
                        <m:r>
                          <a:rPr lang="en-IN" b="0" i="1" smtClean="0">
                            <a:latin typeface="Cambria Math" panose="02040503050406030204" pitchFamily="18" charset="0"/>
                          </a:rPr>
                          <m:t>2</m:t>
                        </m:r>
                      </m:sup>
                    </m:sSup>
                  </m:oMath>
                </a14:m>
                <a:r>
                  <a:rPr lang="en-IN" dirty="0"/>
                  <a:t>	 P (</a:t>
                </a:r>
                <a14:m>
                  <m:oMath xmlns:m="http://schemas.openxmlformats.org/officeDocument/2006/math">
                    <m:f>
                      <m:fPr>
                        <m:type m:val="skw"/>
                        <m:ctrlPr>
                          <a:rPr lang="en-IN" i="1">
                            <a:latin typeface="Cambria Math" panose="02040503050406030204" pitchFamily="18" charset="0"/>
                          </a:rPr>
                        </m:ctrlPr>
                      </m:fPr>
                      <m:num>
                        <m:r>
                          <a:rPr lang="en-IN" i="1">
                            <a:latin typeface="Cambria Math" panose="02040503050406030204" pitchFamily="18" charset="0"/>
                          </a:rPr>
                          <m:t>𝑅</m:t>
                        </m:r>
                      </m:num>
                      <m:den>
                        <m:r>
                          <a:rPr lang="en-IN" i="1">
                            <a:latin typeface="Cambria Math" panose="02040503050406030204" pitchFamily="18" charset="0"/>
                          </a:rPr>
                          <m:t>100</m:t>
                        </m:r>
                      </m:den>
                    </m:f>
                    <m:r>
                      <a:rPr lang="en-IN">
                        <a:latin typeface="Cambria Math" panose="02040503050406030204" pitchFamily="18" charset="0"/>
                      </a:rPr>
                      <m:t>)</m:t>
                    </m:r>
                  </m:oMath>
                </a14:m>
                <a:endParaRPr lang="en-IN" dirty="0"/>
              </a:p>
              <a:p>
                <a:pPr marL="0" indent="0">
                  <a:buNone/>
                </a:pPr>
                <a:endParaRPr lang="en-IN" dirty="0"/>
              </a:p>
              <a:p>
                <a:pPr marL="0" indent="0">
                  <a:buNone/>
                </a:pPr>
                <a:r>
                  <a:rPr lang="en-IN" dirty="0"/>
                  <a:t>So difference between SI and CI for two years =&gt; P (</a:t>
                </a:r>
                <a14:m>
                  <m:oMath xmlns:m="http://schemas.openxmlformats.org/officeDocument/2006/math">
                    <m:sSup>
                      <m:sSupPr>
                        <m:ctrlPr>
                          <a:rPr lang="en-IN" i="1">
                            <a:latin typeface="Cambria Math" panose="02040503050406030204" pitchFamily="18" charset="0"/>
                          </a:rPr>
                        </m:ctrlPr>
                      </m:sSupPr>
                      <m:e>
                        <m:f>
                          <m:fPr>
                            <m:type m:val="skw"/>
                            <m:ctrlPr>
                              <a:rPr lang="en-IN" i="1">
                                <a:latin typeface="Cambria Math" panose="02040503050406030204" pitchFamily="18" charset="0"/>
                              </a:rPr>
                            </m:ctrlPr>
                          </m:fPr>
                          <m:num>
                            <m:r>
                              <a:rPr lang="en-IN" i="1">
                                <a:latin typeface="Cambria Math" panose="02040503050406030204" pitchFamily="18" charset="0"/>
                              </a:rPr>
                              <m:t>𝑅</m:t>
                            </m:r>
                          </m:num>
                          <m:den>
                            <m:r>
                              <a:rPr lang="en-IN" i="1">
                                <a:latin typeface="Cambria Math" panose="02040503050406030204" pitchFamily="18" charset="0"/>
                              </a:rPr>
                              <m:t>100</m:t>
                            </m:r>
                          </m:den>
                        </m:f>
                        <m:r>
                          <a:rPr lang="en-IN" i="1">
                            <a:latin typeface="Cambria Math" panose="02040503050406030204" pitchFamily="18" charset="0"/>
                          </a:rPr>
                          <m:t>)</m:t>
                        </m:r>
                      </m:e>
                      <m:sup>
                        <m:r>
                          <a:rPr lang="en-IN" i="1">
                            <a:latin typeface="Cambria Math" panose="02040503050406030204" pitchFamily="18" charset="0"/>
                          </a:rPr>
                          <m:t>2</m:t>
                        </m:r>
                      </m:sup>
                    </m:sSup>
                  </m:oMath>
                </a14:m>
                <a:r>
                  <a:rPr lang="en-IN" dirty="0"/>
                  <a:t> </a:t>
                </a:r>
              </a:p>
              <a:p>
                <a:pPr marL="0" indent="0">
                  <a:buNone/>
                </a:pPr>
                <a:r>
                  <a:rPr lang="en-IN" dirty="0"/>
                  <a:t>P (</a:t>
                </a:r>
                <a14:m>
                  <m:oMath xmlns:m="http://schemas.openxmlformats.org/officeDocument/2006/math">
                    <m:sSup>
                      <m:sSupPr>
                        <m:ctrlPr>
                          <a:rPr lang="en-IN" i="1">
                            <a:latin typeface="Cambria Math" panose="02040503050406030204" pitchFamily="18" charset="0"/>
                          </a:rPr>
                        </m:ctrlPr>
                      </m:sSupPr>
                      <m:e>
                        <m:f>
                          <m:fPr>
                            <m:type m:val="skw"/>
                            <m:ctrlPr>
                              <a:rPr lang="en-IN" i="1">
                                <a:latin typeface="Cambria Math" panose="02040503050406030204" pitchFamily="18" charset="0"/>
                              </a:rPr>
                            </m:ctrlPr>
                          </m:fPr>
                          <m:num>
                            <m:r>
                              <a:rPr lang="en-IN" i="1">
                                <a:latin typeface="Cambria Math" panose="02040503050406030204" pitchFamily="18" charset="0"/>
                              </a:rPr>
                              <m:t>𝑅</m:t>
                            </m:r>
                          </m:num>
                          <m:den>
                            <m:r>
                              <a:rPr lang="en-IN" i="1">
                                <a:latin typeface="Cambria Math" panose="02040503050406030204" pitchFamily="18" charset="0"/>
                              </a:rPr>
                              <m:t>100</m:t>
                            </m:r>
                          </m:den>
                        </m:f>
                        <m:r>
                          <a:rPr lang="en-IN" i="1">
                            <a:latin typeface="Cambria Math" panose="02040503050406030204" pitchFamily="18" charset="0"/>
                          </a:rPr>
                          <m:t>)</m:t>
                        </m:r>
                      </m:e>
                      <m:sup>
                        <m:r>
                          <a:rPr lang="en-IN" i="1">
                            <a:latin typeface="Cambria Math" panose="02040503050406030204" pitchFamily="18" charset="0"/>
                          </a:rPr>
                          <m:t>2</m:t>
                        </m:r>
                      </m:sup>
                    </m:sSup>
                  </m:oMath>
                </a14:m>
                <a:r>
                  <a:rPr lang="en-IN" dirty="0"/>
                  <a:t> = 1</a:t>
                </a:r>
              </a:p>
              <a:p>
                <a:pPr marL="0" indent="0">
                  <a:buNone/>
                </a:pPr>
                <a:r>
                  <a:rPr lang="en-IN" dirty="0"/>
                  <a:t>P (</a:t>
                </a:r>
                <a14:m>
                  <m:oMath xmlns:m="http://schemas.openxmlformats.org/officeDocument/2006/math">
                    <m:sSup>
                      <m:sSupPr>
                        <m:ctrlPr>
                          <a:rPr lang="en-IN" i="1">
                            <a:latin typeface="Cambria Math" panose="02040503050406030204" pitchFamily="18" charset="0"/>
                          </a:rPr>
                        </m:ctrlPr>
                      </m:sSupPr>
                      <m:e>
                        <m:f>
                          <m:fPr>
                            <m:type m:val="skw"/>
                            <m:ctrlPr>
                              <a:rPr lang="en-IN" i="1">
                                <a:latin typeface="Cambria Math" panose="02040503050406030204" pitchFamily="18" charset="0"/>
                              </a:rPr>
                            </m:ctrlPr>
                          </m:fPr>
                          <m:num>
                            <m:r>
                              <a:rPr lang="en-IN" b="0" i="1" smtClean="0">
                                <a:latin typeface="Cambria Math" panose="02040503050406030204" pitchFamily="18" charset="0"/>
                              </a:rPr>
                              <m:t>4</m:t>
                            </m:r>
                          </m:num>
                          <m:den>
                            <m:r>
                              <a:rPr lang="en-IN" i="1">
                                <a:latin typeface="Cambria Math" panose="02040503050406030204" pitchFamily="18" charset="0"/>
                              </a:rPr>
                              <m:t>100</m:t>
                            </m:r>
                          </m:den>
                        </m:f>
                        <m:r>
                          <a:rPr lang="en-IN" i="1">
                            <a:latin typeface="Cambria Math" panose="02040503050406030204" pitchFamily="18" charset="0"/>
                          </a:rPr>
                          <m:t>)</m:t>
                        </m:r>
                      </m:e>
                      <m:sup>
                        <m:r>
                          <a:rPr lang="en-IN" i="1">
                            <a:latin typeface="Cambria Math" panose="02040503050406030204" pitchFamily="18" charset="0"/>
                          </a:rPr>
                          <m:t>2</m:t>
                        </m:r>
                      </m:sup>
                    </m:sSup>
                  </m:oMath>
                </a14:m>
                <a:r>
                  <a:rPr lang="en-IN" dirty="0"/>
                  <a:t> = 1</a:t>
                </a:r>
              </a:p>
              <a:p>
                <a:pPr marL="0" indent="0">
                  <a:buNone/>
                </a:pPr>
                <a:r>
                  <a:rPr lang="en-IN" dirty="0"/>
                  <a:t>P (</a:t>
                </a:r>
                <a14:m>
                  <m:oMath xmlns:m="http://schemas.openxmlformats.org/officeDocument/2006/math">
                    <m:sSup>
                      <m:sSupPr>
                        <m:ctrlPr>
                          <a:rPr lang="en-IN" i="1">
                            <a:latin typeface="Cambria Math" panose="02040503050406030204" pitchFamily="18" charset="0"/>
                          </a:rPr>
                        </m:ctrlPr>
                      </m:sSupPr>
                      <m:e>
                        <m:f>
                          <m:fPr>
                            <m:type m:val="skw"/>
                            <m:ctrlPr>
                              <a:rPr lang="en-IN" i="1">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25</m:t>
                            </m:r>
                          </m:den>
                        </m:f>
                        <m:r>
                          <a:rPr lang="en-IN" i="1">
                            <a:latin typeface="Cambria Math" panose="02040503050406030204" pitchFamily="18" charset="0"/>
                          </a:rPr>
                          <m:t>)</m:t>
                        </m:r>
                      </m:e>
                      <m:sup>
                        <m:r>
                          <a:rPr lang="en-IN" i="1">
                            <a:latin typeface="Cambria Math" panose="02040503050406030204" pitchFamily="18" charset="0"/>
                          </a:rPr>
                          <m:t>2</m:t>
                        </m:r>
                      </m:sup>
                    </m:sSup>
                  </m:oMath>
                </a14:m>
                <a:r>
                  <a:rPr lang="en-IN" dirty="0"/>
                  <a:t>  = 1</a:t>
                </a:r>
              </a:p>
              <a:p>
                <a:pPr marL="0" indent="0">
                  <a:buNone/>
                </a:pPr>
                <a:r>
                  <a:rPr lang="en-IN" dirty="0"/>
                  <a:t>P= 625 Rs</a:t>
                </a:r>
              </a:p>
              <a:p>
                <a:pPr marL="0" indent="0">
                  <a:buNone/>
                </a:pPr>
                <a:r>
                  <a:rPr lang="en-IN" dirty="0"/>
                  <a:t>Option a is the correct answer.</a:t>
                </a:r>
              </a:p>
            </p:txBody>
          </p:sp>
        </mc:Choice>
        <mc:Fallback xmlns="">
          <p:sp>
            <p:nvSpPr>
              <p:cNvPr id="3" name="Content Placeholder 2">
                <a:extLst>
                  <a:ext uri="{FF2B5EF4-FFF2-40B4-BE49-F238E27FC236}">
                    <a16:creationId xmlns:a16="http://schemas.microsoft.com/office/drawing/2014/main" id="{9DF10708-99D5-4A9F-B3E3-ECF225B23028}"/>
                  </a:ext>
                </a:extLst>
              </p:cNvPr>
              <p:cNvSpPr>
                <a:spLocks noGrp="1" noRot="1" noChangeAspect="1" noMove="1" noResize="1" noEditPoints="1" noAdjustHandles="1" noChangeArrowheads="1" noChangeShapeType="1" noTextEdit="1"/>
              </p:cNvSpPr>
              <p:nvPr>
                <p:ph idx="1"/>
              </p:nvPr>
            </p:nvSpPr>
            <p:spPr>
              <a:xfrm>
                <a:off x="412124" y="1223494"/>
                <a:ext cx="11094076" cy="4995192"/>
              </a:xfrm>
              <a:blipFill>
                <a:blip r:embed="rId2"/>
                <a:stretch>
                  <a:fillRect l="-714" t="-2198" r="-604"/>
                </a:stretch>
              </a:blipFill>
            </p:spPr>
            <p:txBody>
              <a:bodyPr/>
              <a:lstStyle/>
              <a:p>
                <a:r>
                  <a:rPr lang="en-IN">
                    <a:noFill/>
                  </a:rPr>
                  <a:t> </a:t>
                </a:r>
              </a:p>
            </p:txBody>
          </p:sp>
        </mc:Fallback>
      </mc:AlternateContent>
    </p:spTree>
    <p:extLst>
      <p:ext uri="{BB962C8B-B14F-4D97-AF65-F5344CB8AC3E}">
        <p14:creationId xmlns:p14="http://schemas.microsoft.com/office/powerpoint/2010/main" val="1574626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3449F-140D-430B-9D52-53F729F94C1A}"/>
              </a:ext>
            </a:extLst>
          </p:cNvPr>
          <p:cNvSpPr>
            <a:spLocks noGrp="1"/>
          </p:cNvSpPr>
          <p:nvPr>
            <p:ph idx="1"/>
          </p:nvPr>
        </p:nvSpPr>
        <p:spPr>
          <a:xfrm>
            <a:off x="731520" y="982980"/>
            <a:ext cx="10774680" cy="5235705"/>
          </a:xfrm>
        </p:spPr>
        <p:txBody>
          <a:bodyPr/>
          <a:lstStyle/>
          <a:p>
            <a:pPr marL="0" lvl="0" indent="0">
              <a:buNone/>
            </a:pPr>
            <a:r>
              <a:rPr lang="en-IN" dirty="0"/>
              <a:t>18) </a:t>
            </a:r>
            <a:r>
              <a:rPr lang="en-US" dirty="0"/>
              <a:t>Four sisters-Chaya, Diya, </a:t>
            </a:r>
            <a:r>
              <a:rPr lang="en-US" dirty="0" err="1"/>
              <a:t>Laya</a:t>
            </a:r>
            <a:r>
              <a:rPr lang="en-US" dirty="0"/>
              <a:t> and Riya are playing a game such that the loser doubles the money of each of the other players from her share, they played four games and each sister lost one game in alphabetical order, at the end of fourth game, each sister had Rs.32. How much money did Chaya start with?</a:t>
            </a:r>
            <a:endParaRPr lang="en-IN" dirty="0"/>
          </a:p>
          <a:p>
            <a:pPr marL="0" indent="0">
              <a:buNone/>
            </a:pPr>
            <a:r>
              <a:rPr lang="en-US" dirty="0"/>
              <a:t> </a:t>
            </a:r>
            <a:endParaRPr lang="en-IN" dirty="0"/>
          </a:p>
          <a:p>
            <a:pPr marL="0" lvl="0" indent="0">
              <a:buNone/>
            </a:pPr>
            <a:r>
              <a:rPr lang="en-US" dirty="0"/>
              <a:t>a) Rs.10                     </a:t>
            </a:r>
          </a:p>
          <a:p>
            <a:pPr marL="0" lvl="0" indent="0">
              <a:buNone/>
            </a:pPr>
            <a:r>
              <a:rPr lang="en-US" dirty="0"/>
              <a:t>b) Rs.18                    </a:t>
            </a:r>
          </a:p>
          <a:p>
            <a:pPr marL="0" lvl="0" indent="0">
              <a:buNone/>
            </a:pPr>
            <a:r>
              <a:rPr lang="en-US" dirty="0"/>
              <a:t>c) Rs. 66                   </a:t>
            </a:r>
          </a:p>
          <a:p>
            <a:pPr marL="0" lvl="0" indent="0">
              <a:buNone/>
            </a:pPr>
            <a:r>
              <a:rPr lang="en-US" dirty="0"/>
              <a:t>d) Rs.34</a:t>
            </a:r>
            <a:endParaRPr lang="en-IN" dirty="0"/>
          </a:p>
          <a:p>
            <a:pPr marL="0" indent="0">
              <a:buNone/>
            </a:pPr>
            <a:endParaRPr lang="en-IN" dirty="0"/>
          </a:p>
        </p:txBody>
      </p:sp>
    </p:spTree>
    <p:extLst>
      <p:ext uri="{BB962C8B-B14F-4D97-AF65-F5344CB8AC3E}">
        <p14:creationId xmlns:p14="http://schemas.microsoft.com/office/powerpoint/2010/main" val="2812206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3449F-140D-430B-9D52-53F729F94C1A}"/>
              </a:ext>
            </a:extLst>
          </p:cNvPr>
          <p:cNvSpPr>
            <a:spLocks noGrp="1"/>
          </p:cNvSpPr>
          <p:nvPr>
            <p:ph idx="1"/>
          </p:nvPr>
        </p:nvSpPr>
        <p:spPr>
          <a:xfrm>
            <a:off x="731520" y="982980"/>
            <a:ext cx="10774680" cy="5235705"/>
          </a:xfrm>
        </p:spPr>
        <p:txBody>
          <a:bodyPr/>
          <a:lstStyle/>
          <a:p>
            <a:pPr marL="0" lvl="0" indent="0">
              <a:buNone/>
            </a:pPr>
            <a:r>
              <a:rPr lang="en-IN" dirty="0"/>
              <a:t>18) </a:t>
            </a:r>
            <a:r>
              <a:rPr lang="en-US" dirty="0"/>
              <a:t>Four sisters-Chaya, Diya, </a:t>
            </a:r>
            <a:r>
              <a:rPr lang="en-US" dirty="0" err="1"/>
              <a:t>Laya</a:t>
            </a:r>
            <a:r>
              <a:rPr lang="en-US" dirty="0"/>
              <a:t> and Riya are playing a game such that the loser doubles the money of each of the other players from her share, they played four games and each sister lost one game in alphabetical order, at the end of fourth game, each sister had Rs.32. How much money did Chaya start with?</a:t>
            </a:r>
            <a:endParaRPr lang="en-IN" dirty="0"/>
          </a:p>
          <a:p>
            <a:pPr marL="0" indent="0">
              <a:buNone/>
            </a:pPr>
            <a:r>
              <a:rPr lang="en-US" dirty="0"/>
              <a:t> </a:t>
            </a:r>
            <a:endParaRPr lang="en-IN" dirty="0"/>
          </a:p>
          <a:p>
            <a:pPr marL="0" indent="0">
              <a:buNone/>
            </a:pPr>
            <a:r>
              <a:rPr lang="en-US" b="1" dirty="0"/>
              <a:t>Solution: Option c  </a:t>
            </a:r>
            <a:endParaRPr lang="en-IN" dirty="0"/>
          </a:p>
          <a:p>
            <a:pPr marL="0" indent="0">
              <a:buNone/>
            </a:pPr>
            <a:r>
              <a:rPr lang="en-US" dirty="0"/>
              <a:t>               Working backwards and entering in a table we can easily arrive at the answer,</a:t>
            </a:r>
            <a:endParaRPr lang="en-IN" dirty="0"/>
          </a:p>
          <a:p>
            <a:pPr marL="0" indent="0">
              <a:buNone/>
            </a:pPr>
            <a:endParaRPr lang="en-IN" dirty="0"/>
          </a:p>
        </p:txBody>
      </p:sp>
      <p:graphicFrame>
        <p:nvGraphicFramePr>
          <p:cNvPr id="5" name="Table 4">
            <a:extLst>
              <a:ext uri="{FF2B5EF4-FFF2-40B4-BE49-F238E27FC236}">
                <a16:creationId xmlns:a16="http://schemas.microsoft.com/office/drawing/2014/main" id="{A87FA4BA-88C5-4061-B7D2-D8B1A5B56DE4}"/>
              </a:ext>
            </a:extLst>
          </p:cNvPr>
          <p:cNvGraphicFramePr>
            <a:graphicFrameLocks noGrp="1"/>
          </p:cNvGraphicFramePr>
          <p:nvPr>
            <p:extLst>
              <p:ext uri="{D42A27DB-BD31-4B8C-83A1-F6EECF244321}">
                <p14:modId xmlns:p14="http://schemas.microsoft.com/office/powerpoint/2010/main" val="776948952"/>
              </p:ext>
            </p:extLst>
          </p:nvPr>
        </p:nvGraphicFramePr>
        <p:xfrm>
          <a:off x="3387144" y="3966693"/>
          <a:ext cx="4842457" cy="2511378"/>
        </p:xfrm>
        <a:graphic>
          <a:graphicData uri="http://schemas.openxmlformats.org/drawingml/2006/table">
            <a:tbl>
              <a:tblPr firstRow="1" firstCol="1" bandRow="1">
                <a:tableStyleId>{5C22544A-7EE6-4342-B048-85BDC9FD1C3A}</a:tableStyleId>
              </a:tblPr>
              <a:tblGrid>
                <a:gridCol w="1063997">
                  <a:extLst>
                    <a:ext uri="{9D8B030D-6E8A-4147-A177-3AD203B41FA5}">
                      <a16:colId xmlns:a16="http://schemas.microsoft.com/office/drawing/2014/main" val="3373290862"/>
                    </a:ext>
                  </a:extLst>
                </a:gridCol>
                <a:gridCol w="1063997">
                  <a:extLst>
                    <a:ext uri="{9D8B030D-6E8A-4147-A177-3AD203B41FA5}">
                      <a16:colId xmlns:a16="http://schemas.microsoft.com/office/drawing/2014/main" val="4049665815"/>
                    </a:ext>
                  </a:extLst>
                </a:gridCol>
                <a:gridCol w="933762">
                  <a:extLst>
                    <a:ext uri="{9D8B030D-6E8A-4147-A177-3AD203B41FA5}">
                      <a16:colId xmlns:a16="http://schemas.microsoft.com/office/drawing/2014/main" val="1698689037"/>
                    </a:ext>
                  </a:extLst>
                </a:gridCol>
                <a:gridCol w="933762">
                  <a:extLst>
                    <a:ext uri="{9D8B030D-6E8A-4147-A177-3AD203B41FA5}">
                      <a16:colId xmlns:a16="http://schemas.microsoft.com/office/drawing/2014/main" val="3444751640"/>
                    </a:ext>
                  </a:extLst>
                </a:gridCol>
                <a:gridCol w="846939">
                  <a:extLst>
                    <a:ext uri="{9D8B030D-6E8A-4147-A177-3AD203B41FA5}">
                      <a16:colId xmlns:a16="http://schemas.microsoft.com/office/drawing/2014/main" val="2699481761"/>
                    </a:ext>
                  </a:extLst>
                </a:gridCol>
              </a:tblGrid>
              <a:tr h="403463">
                <a:tc>
                  <a:txBody>
                    <a:bodyPr/>
                    <a:lstStyle/>
                    <a:p>
                      <a:pPr>
                        <a:lnSpc>
                          <a:spcPct val="115000"/>
                        </a:lnSpc>
                        <a:spcAft>
                          <a:spcPts val="1000"/>
                        </a:spcAft>
                      </a:pPr>
                      <a:r>
                        <a:rPr lang="en-US" sz="1200" spc="0">
                          <a:effectLst/>
                        </a:rPr>
                        <a:t> </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 Chaya</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Diya</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Laya</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Ria</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176584"/>
                  </a:ext>
                </a:extLst>
              </a:tr>
              <a:tr h="403463">
                <a:tc>
                  <a:txBody>
                    <a:bodyPr/>
                    <a:lstStyle/>
                    <a:p>
                      <a:pPr>
                        <a:lnSpc>
                          <a:spcPct val="115000"/>
                        </a:lnSpc>
                        <a:spcAft>
                          <a:spcPts val="1000"/>
                        </a:spcAft>
                      </a:pPr>
                      <a:r>
                        <a:rPr lang="en-US" sz="1200" spc="0">
                          <a:effectLst/>
                        </a:rPr>
                        <a:t>Final</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32</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32</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32</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32</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0748778"/>
                  </a:ext>
                </a:extLst>
              </a:tr>
              <a:tr h="426113">
                <a:tc>
                  <a:txBody>
                    <a:bodyPr/>
                    <a:lstStyle/>
                    <a:p>
                      <a:pPr>
                        <a:lnSpc>
                          <a:spcPct val="115000"/>
                        </a:lnSpc>
                        <a:spcAft>
                          <a:spcPts val="1000"/>
                        </a:spcAft>
                      </a:pPr>
                      <a:r>
                        <a:rPr lang="en-US" sz="1200" spc="0">
                          <a:effectLst/>
                        </a:rPr>
                        <a:t>Fourth </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16</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16</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16</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80</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6132711"/>
                  </a:ext>
                </a:extLst>
              </a:tr>
              <a:tr h="426113">
                <a:tc>
                  <a:txBody>
                    <a:bodyPr/>
                    <a:lstStyle/>
                    <a:p>
                      <a:pPr>
                        <a:lnSpc>
                          <a:spcPct val="115000"/>
                        </a:lnSpc>
                        <a:spcAft>
                          <a:spcPts val="1000"/>
                        </a:spcAft>
                      </a:pPr>
                      <a:r>
                        <a:rPr lang="en-US" sz="1200" spc="0">
                          <a:effectLst/>
                        </a:rPr>
                        <a:t>Third</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8</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8</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72</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40</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4540585"/>
                  </a:ext>
                </a:extLst>
              </a:tr>
              <a:tr h="426113">
                <a:tc>
                  <a:txBody>
                    <a:bodyPr/>
                    <a:lstStyle/>
                    <a:p>
                      <a:pPr>
                        <a:lnSpc>
                          <a:spcPct val="115000"/>
                        </a:lnSpc>
                        <a:spcAft>
                          <a:spcPts val="1000"/>
                        </a:spcAft>
                      </a:pPr>
                      <a:r>
                        <a:rPr lang="en-US" sz="1200" spc="0">
                          <a:effectLst/>
                        </a:rPr>
                        <a:t>Second</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4</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68</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36</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20</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1910503"/>
                  </a:ext>
                </a:extLst>
              </a:tr>
              <a:tr h="426113">
                <a:tc>
                  <a:txBody>
                    <a:bodyPr/>
                    <a:lstStyle/>
                    <a:p>
                      <a:pPr>
                        <a:lnSpc>
                          <a:spcPct val="115000"/>
                        </a:lnSpc>
                        <a:spcAft>
                          <a:spcPts val="1000"/>
                        </a:spcAft>
                      </a:pPr>
                      <a:r>
                        <a:rPr lang="en-US" sz="1200" spc="0">
                          <a:effectLst/>
                        </a:rPr>
                        <a:t>First</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66</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34</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a:effectLst/>
                        </a:rPr>
                        <a:t>18</a:t>
                      </a:r>
                      <a:endParaRPr lang="en-IN" sz="1100" spc="-10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spc="0" dirty="0">
                          <a:effectLst/>
                        </a:rPr>
                        <a:t>10</a:t>
                      </a:r>
                      <a:endParaRPr lang="en-IN" sz="1100" spc="-100" dirty="0">
                        <a:effectLst/>
                        <a:latin typeface="Cambria" panose="020405030504060302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7539993"/>
                  </a:ext>
                </a:extLst>
              </a:tr>
            </a:tbl>
          </a:graphicData>
        </a:graphic>
      </p:graphicFrame>
    </p:spTree>
    <p:extLst>
      <p:ext uri="{BB962C8B-B14F-4D97-AF65-F5344CB8AC3E}">
        <p14:creationId xmlns:p14="http://schemas.microsoft.com/office/powerpoint/2010/main" val="4141986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3C75C-CDD4-4A92-B84F-81DF8EB26855}"/>
              </a:ext>
            </a:extLst>
          </p:cNvPr>
          <p:cNvSpPr>
            <a:spLocks noGrp="1"/>
          </p:cNvSpPr>
          <p:nvPr>
            <p:ph idx="1"/>
          </p:nvPr>
        </p:nvSpPr>
        <p:spPr>
          <a:xfrm>
            <a:off x="566671" y="798490"/>
            <a:ext cx="10939530" cy="5420196"/>
          </a:xfrm>
        </p:spPr>
        <p:txBody>
          <a:bodyPr/>
          <a:lstStyle/>
          <a:p>
            <a:pPr marL="0" lvl="0" indent="0">
              <a:buNone/>
            </a:pPr>
            <a:r>
              <a:rPr lang="en-IN" dirty="0"/>
              <a:t>19) </a:t>
            </a:r>
            <a:r>
              <a:rPr lang="en-US" dirty="0"/>
              <a:t>If in coded language</a:t>
            </a:r>
            <a:br>
              <a:rPr lang="en-US" dirty="0"/>
            </a:br>
            <a:r>
              <a:rPr lang="en-US" dirty="0"/>
              <a:t>7+8=94</a:t>
            </a:r>
            <a:br>
              <a:rPr lang="en-US" dirty="0"/>
            </a:br>
            <a:r>
              <a:rPr lang="en-US" dirty="0"/>
              <a:t>5+4=51</a:t>
            </a:r>
            <a:br>
              <a:rPr lang="en-US" dirty="0"/>
            </a:br>
            <a:r>
              <a:rPr lang="en-US" dirty="0"/>
              <a:t>4+9=23</a:t>
            </a:r>
            <a:br>
              <a:rPr lang="en-US" dirty="0"/>
            </a:br>
            <a:r>
              <a:rPr lang="en-US" dirty="0"/>
              <a:t>8+4=42</a:t>
            </a:r>
            <a:br>
              <a:rPr lang="en-US" dirty="0"/>
            </a:br>
            <a:r>
              <a:rPr lang="en-US" dirty="0"/>
              <a:t>Then</a:t>
            </a:r>
            <a:br>
              <a:rPr lang="en-US" dirty="0"/>
            </a:br>
            <a:r>
              <a:rPr lang="en-US" dirty="0"/>
              <a:t>6+7=?</a:t>
            </a:r>
            <a:endParaRPr lang="en-IN" b="1" dirty="0"/>
          </a:p>
          <a:p>
            <a:pPr marL="457200" lvl="0" indent="-457200">
              <a:buAutoNum type="alphaLcParenR"/>
            </a:pPr>
            <a:r>
              <a:rPr lang="en-US" dirty="0"/>
              <a:t>48        </a:t>
            </a:r>
          </a:p>
          <a:p>
            <a:pPr marL="457200" lvl="0" indent="-457200">
              <a:buAutoNum type="alphaLcParenR"/>
            </a:pPr>
            <a:r>
              <a:rPr lang="en-US" dirty="0"/>
              <a:t>84       </a:t>
            </a:r>
          </a:p>
          <a:p>
            <a:pPr marL="457200" lvl="0" indent="-457200">
              <a:buAutoNum type="alphaLcParenR"/>
            </a:pPr>
            <a:r>
              <a:rPr lang="en-US" dirty="0"/>
              <a:t>63        </a:t>
            </a:r>
          </a:p>
          <a:p>
            <a:pPr marL="457200" lvl="0" indent="-457200">
              <a:buAutoNum type="alphaLcParenR"/>
            </a:pPr>
            <a:r>
              <a:rPr lang="en-US" dirty="0"/>
              <a:t>35</a:t>
            </a:r>
            <a:endParaRPr lang="en-IN" dirty="0"/>
          </a:p>
          <a:p>
            <a:pPr marL="0" indent="0">
              <a:buNone/>
            </a:pPr>
            <a:endParaRPr lang="en-IN" dirty="0"/>
          </a:p>
        </p:txBody>
      </p:sp>
    </p:spTree>
    <p:extLst>
      <p:ext uri="{BB962C8B-B14F-4D97-AF65-F5344CB8AC3E}">
        <p14:creationId xmlns:p14="http://schemas.microsoft.com/office/powerpoint/2010/main" val="1529087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3C75C-CDD4-4A92-B84F-81DF8EB26855}"/>
              </a:ext>
            </a:extLst>
          </p:cNvPr>
          <p:cNvSpPr>
            <a:spLocks noGrp="1"/>
          </p:cNvSpPr>
          <p:nvPr>
            <p:ph idx="1"/>
          </p:nvPr>
        </p:nvSpPr>
        <p:spPr>
          <a:xfrm>
            <a:off x="566671" y="798490"/>
            <a:ext cx="10939530" cy="5420196"/>
          </a:xfrm>
        </p:spPr>
        <p:txBody>
          <a:bodyPr>
            <a:normAutofit lnSpcReduction="10000"/>
          </a:bodyPr>
          <a:lstStyle/>
          <a:p>
            <a:pPr marL="0" lvl="0" indent="0">
              <a:buNone/>
            </a:pPr>
            <a:r>
              <a:rPr lang="en-IN" dirty="0"/>
              <a:t>19) </a:t>
            </a:r>
            <a:r>
              <a:rPr lang="en-US" dirty="0"/>
              <a:t>If in coded language</a:t>
            </a:r>
            <a:br>
              <a:rPr lang="en-US" dirty="0"/>
            </a:br>
            <a:r>
              <a:rPr lang="en-US" dirty="0"/>
              <a:t>7+8=94</a:t>
            </a:r>
            <a:br>
              <a:rPr lang="en-US" dirty="0"/>
            </a:br>
            <a:r>
              <a:rPr lang="en-US" dirty="0"/>
              <a:t>5+4=51</a:t>
            </a:r>
            <a:br>
              <a:rPr lang="en-US" dirty="0"/>
            </a:br>
            <a:r>
              <a:rPr lang="en-US" dirty="0"/>
              <a:t>4+9=23</a:t>
            </a:r>
            <a:br>
              <a:rPr lang="en-US" dirty="0"/>
            </a:br>
            <a:r>
              <a:rPr lang="en-US" dirty="0"/>
              <a:t>8+4=42</a:t>
            </a:r>
            <a:br>
              <a:rPr lang="en-US" dirty="0"/>
            </a:br>
            <a:r>
              <a:rPr lang="en-US" dirty="0"/>
              <a:t>Then</a:t>
            </a:r>
            <a:br>
              <a:rPr lang="en-US" dirty="0"/>
            </a:br>
            <a:r>
              <a:rPr lang="en-US" dirty="0"/>
              <a:t>6+7=?</a:t>
            </a:r>
            <a:endParaRPr lang="en-IN" b="1" dirty="0"/>
          </a:p>
          <a:p>
            <a:pPr marL="0" indent="0">
              <a:buNone/>
            </a:pPr>
            <a:r>
              <a:rPr lang="en-US" b="1" dirty="0"/>
              <a:t>Solution: Option c</a:t>
            </a:r>
            <a:endParaRPr lang="en-IN" b="1" dirty="0"/>
          </a:p>
          <a:p>
            <a:pPr marL="0" indent="0">
              <a:buNone/>
            </a:pPr>
            <a:r>
              <a:rPr lang="en-US" b="1" dirty="0"/>
              <a:t>          </a:t>
            </a:r>
            <a:r>
              <a:rPr lang="en-US" dirty="0"/>
              <a:t>step1: multiply the given 2 numbers.</a:t>
            </a:r>
            <a:br>
              <a:rPr lang="en-US" dirty="0"/>
            </a:br>
            <a:r>
              <a:rPr lang="en-US" dirty="0"/>
              <a:t>          step2: then subtract the first one from the result.</a:t>
            </a:r>
            <a:br>
              <a:rPr lang="en-US" dirty="0"/>
            </a:br>
            <a:r>
              <a:rPr lang="en-US" dirty="0"/>
              <a:t>          step3: reverse the result</a:t>
            </a:r>
            <a:r>
              <a:rPr lang="en-US" b="1" dirty="0"/>
              <a:t>.</a:t>
            </a:r>
            <a:endParaRPr lang="en-IN" b="1" dirty="0"/>
          </a:p>
          <a:p>
            <a:pPr marL="0" indent="0">
              <a:buNone/>
            </a:pPr>
            <a:r>
              <a:rPr lang="en-US" dirty="0"/>
              <a:t>          7+8=94......7*8-7=49.. reverse the digits to get 94</a:t>
            </a:r>
            <a:br>
              <a:rPr lang="en-US" dirty="0"/>
            </a:br>
            <a:r>
              <a:rPr lang="en-US" dirty="0"/>
              <a:t>          5+4=51...5*4-5=15... reverse digits to get 51.</a:t>
            </a:r>
            <a:br>
              <a:rPr lang="en-US" dirty="0"/>
            </a:br>
            <a:r>
              <a:rPr lang="en-US" dirty="0"/>
              <a:t>          4+9=23 </a:t>
            </a:r>
            <a:br>
              <a:rPr lang="en-US" dirty="0"/>
            </a:br>
            <a:r>
              <a:rPr lang="en-US" dirty="0"/>
              <a:t>          8+4=42 </a:t>
            </a:r>
            <a:br>
              <a:rPr lang="en-US" dirty="0"/>
            </a:br>
            <a:r>
              <a:rPr lang="en-US" dirty="0"/>
              <a:t>Then </a:t>
            </a:r>
            <a:br>
              <a:rPr lang="en-US" dirty="0"/>
            </a:br>
            <a:r>
              <a:rPr lang="en-US" dirty="0"/>
              <a:t>6+7= 63... 6*7-6=36. reverse digits to get 63.</a:t>
            </a:r>
            <a:endParaRPr lang="en-IN" dirty="0"/>
          </a:p>
          <a:p>
            <a:pPr marL="0" lvl="0" indent="0">
              <a:buNone/>
            </a:pPr>
            <a:endParaRPr lang="en-IN" dirty="0"/>
          </a:p>
        </p:txBody>
      </p:sp>
    </p:spTree>
    <p:extLst>
      <p:ext uri="{BB962C8B-B14F-4D97-AF65-F5344CB8AC3E}">
        <p14:creationId xmlns:p14="http://schemas.microsoft.com/office/powerpoint/2010/main" val="25937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9C30F4-C2DE-48BD-92E3-CF0E9C037279}"/>
                  </a:ext>
                </a:extLst>
              </p:cNvPr>
              <p:cNvSpPr>
                <a:spLocks noGrp="1"/>
              </p:cNvSpPr>
              <p:nvPr>
                <p:ph idx="1"/>
              </p:nvPr>
            </p:nvSpPr>
            <p:spPr>
              <a:xfrm>
                <a:off x="524107" y="1170878"/>
                <a:ext cx="10982093" cy="5047807"/>
              </a:xfrm>
            </p:spPr>
            <p:txBody>
              <a:bodyPr/>
              <a:lstStyle/>
              <a:p>
                <a:pPr marL="0" lvl="0" indent="0">
                  <a:buNone/>
                </a:pPr>
                <a:r>
                  <a:rPr lang="en-US" dirty="0"/>
                  <a:t>2) When a positive integer m is divided by another positive integer n, the remainder obtained is 8. If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𝑛</m:t>
                        </m:r>
                      </m:den>
                    </m:f>
                  </m:oMath>
                </a14:m>
                <a:r>
                  <a:rPr lang="en-US" dirty="0"/>
                  <a:t> = 89</a:t>
                </a:r>
                <a:r>
                  <a:rPr lang="en-US" b="1" dirty="0"/>
                  <a:t>.</a:t>
                </a:r>
                <a:r>
                  <a:rPr lang="en-US" dirty="0"/>
                  <a:t>32, what is the value of n?</a:t>
                </a:r>
                <a:endParaRPr lang="en-IN" dirty="0"/>
              </a:p>
              <a:p>
                <a:pPr marL="0" lvl="0" indent="0">
                  <a:buNone/>
                </a:pPr>
                <a:r>
                  <a:rPr lang="en-US" dirty="0"/>
                  <a:t>a) 1</a:t>
                </a:r>
                <a:endParaRPr lang="en-IN" dirty="0"/>
              </a:p>
              <a:p>
                <a:pPr marL="0" lvl="0" indent="0">
                  <a:buNone/>
                </a:pPr>
                <a:r>
                  <a:rPr lang="en-US" dirty="0"/>
                  <a:t>b) 25</a:t>
                </a:r>
                <a:endParaRPr lang="en-IN" dirty="0"/>
              </a:p>
              <a:p>
                <a:pPr marL="0" lvl="0" indent="0">
                  <a:buNone/>
                </a:pPr>
                <a:r>
                  <a:rPr lang="en-US" dirty="0"/>
                  <a:t>c) 32</a:t>
                </a:r>
                <a:endParaRPr lang="en-IN" dirty="0"/>
              </a:p>
              <a:p>
                <a:pPr marL="0" indent="0">
                  <a:buNone/>
                </a:pPr>
                <a:r>
                  <a:rPr lang="en-US" dirty="0"/>
                  <a:t>d) 100</a:t>
                </a:r>
                <a:endParaRPr lang="en-IN" dirty="0"/>
              </a:p>
            </p:txBody>
          </p:sp>
        </mc:Choice>
        <mc:Fallback xmlns="">
          <p:sp>
            <p:nvSpPr>
              <p:cNvPr id="3" name="Content Placeholder 2">
                <a:extLst>
                  <a:ext uri="{FF2B5EF4-FFF2-40B4-BE49-F238E27FC236}">
                    <a16:creationId xmlns:a16="http://schemas.microsoft.com/office/drawing/2014/main" id="{2F9C30F4-C2DE-48BD-92E3-CF0E9C037279}"/>
                  </a:ext>
                </a:extLst>
              </p:cNvPr>
              <p:cNvSpPr>
                <a:spLocks noGrp="1" noRot="1" noChangeAspect="1" noMove="1" noResize="1" noEditPoints="1" noAdjustHandles="1" noChangeArrowheads="1" noChangeShapeType="1" noTextEdit="1"/>
              </p:cNvSpPr>
              <p:nvPr>
                <p:ph idx="1"/>
              </p:nvPr>
            </p:nvSpPr>
            <p:spPr>
              <a:xfrm>
                <a:off x="524107" y="1170878"/>
                <a:ext cx="10982093" cy="5047807"/>
              </a:xfrm>
              <a:blipFill>
                <a:blip r:embed="rId2"/>
                <a:stretch>
                  <a:fillRect l="-721" t="-1570"/>
                </a:stretch>
              </a:blipFill>
            </p:spPr>
            <p:txBody>
              <a:bodyPr/>
              <a:lstStyle/>
              <a:p>
                <a:r>
                  <a:rPr lang="en-IN">
                    <a:noFill/>
                  </a:rPr>
                  <a:t> </a:t>
                </a:r>
              </a:p>
            </p:txBody>
          </p:sp>
        </mc:Fallback>
      </mc:AlternateContent>
    </p:spTree>
    <p:extLst>
      <p:ext uri="{BB962C8B-B14F-4D97-AF65-F5344CB8AC3E}">
        <p14:creationId xmlns:p14="http://schemas.microsoft.com/office/powerpoint/2010/main" val="2637104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2AADE-4966-4D76-A860-05C79AC9F1E5}"/>
              </a:ext>
            </a:extLst>
          </p:cNvPr>
          <p:cNvSpPr>
            <a:spLocks noGrp="1"/>
          </p:cNvSpPr>
          <p:nvPr>
            <p:ph idx="1"/>
          </p:nvPr>
        </p:nvSpPr>
        <p:spPr>
          <a:xfrm>
            <a:off x="515155" y="1094704"/>
            <a:ext cx="10991045" cy="5123981"/>
          </a:xfrm>
        </p:spPr>
        <p:txBody>
          <a:bodyPr/>
          <a:lstStyle/>
          <a:p>
            <a:pPr marL="0" indent="0">
              <a:buNone/>
            </a:pPr>
            <a:r>
              <a:rPr lang="en-IN" dirty="0"/>
              <a:t>20) </a:t>
            </a:r>
            <a:r>
              <a:rPr lang="en-US" dirty="0"/>
              <a:t>In the university examination last year, Rajesh scored 65% in English and 82% in History. What is the minimum percent he should score in Sociology, which is out of 50 marks (if English and History were for 100 marks each), if he aims at getting 78% overall?</a:t>
            </a:r>
            <a:endParaRPr lang="en-IN" b="1" dirty="0"/>
          </a:p>
          <a:p>
            <a:pPr marL="457200" indent="-457200">
              <a:buAutoNum type="alphaLcParenBoth"/>
            </a:pPr>
            <a:r>
              <a:rPr lang="en-US" dirty="0"/>
              <a:t>48                   </a:t>
            </a:r>
          </a:p>
          <a:p>
            <a:pPr marL="457200" indent="-457200">
              <a:buAutoNum type="alphaLcParenBoth"/>
            </a:pPr>
            <a:r>
              <a:rPr lang="en-US" dirty="0"/>
              <a:t>96                         </a:t>
            </a:r>
          </a:p>
          <a:p>
            <a:pPr marL="457200" indent="-457200">
              <a:buAutoNum type="alphaLcParenBoth"/>
            </a:pPr>
            <a:r>
              <a:rPr lang="en-US" dirty="0"/>
              <a:t>42                </a:t>
            </a:r>
          </a:p>
          <a:p>
            <a:pPr marL="457200" indent="-457200">
              <a:buAutoNum type="alphaLcParenBoth"/>
            </a:pPr>
            <a:r>
              <a:rPr lang="en-US" dirty="0"/>
              <a:t>39</a:t>
            </a:r>
            <a:endParaRPr lang="en-IN" b="1" dirty="0"/>
          </a:p>
          <a:p>
            <a:pPr marL="0" indent="0">
              <a:buNone/>
            </a:pPr>
            <a:endParaRPr lang="en-IN" dirty="0"/>
          </a:p>
        </p:txBody>
      </p:sp>
    </p:spTree>
    <p:extLst>
      <p:ext uri="{BB962C8B-B14F-4D97-AF65-F5344CB8AC3E}">
        <p14:creationId xmlns:p14="http://schemas.microsoft.com/office/powerpoint/2010/main" val="2725941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52AADE-4966-4D76-A860-05C79AC9F1E5}"/>
                  </a:ext>
                </a:extLst>
              </p:cNvPr>
              <p:cNvSpPr>
                <a:spLocks noGrp="1"/>
              </p:cNvSpPr>
              <p:nvPr>
                <p:ph idx="1"/>
              </p:nvPr>
            </p:nvSpPr>
            <p:spPr>
              <a:xfrm>
                <a:off x="515155" y="1094704"/>
                <a:ext cx="10991045" cy="5123981"/>
              </a:xfrm>
            </p:spPr>
            <p:txBody>
              <a:bodyPr/>
              <a:lstStyle/>
              <a:p>
                <a:pPr marL="0" indent="0">
                  <a:buNone/>
                </a:pPr>
                <a:r>
                  <a:rPr lang="en-IN" dirty="0"/>
                  <a:t>20) </a:t>
                </a:r>
                <a:r>
                  <a:rPr lang="en-US" dirty="0"/>
                  <a:t>In the university examination last year, Rajesh scored 65% in English and 82% in History. What is the minimum percent he should score in Sociology, which is out of 50 marks (if English and History were for 100 marks each), if he aims at getting 78% overall?</a:t>
                </a:r>
                <a:endParaRPr lang="en-IN" b="1" dirty="0"/>
              </a:p>
              <a:p>
                <a:pPr marL="457200" indent="-457200">
                  <a:buAutoNum type="alphaLcParenBoth"/>
                </a:pPr>
                <a:r>
                  <a:rPr lang="en-US" dirty="0"/>
                  <a:t>48                   </a:t>
                </a:r>
              </a:p>
              <a:p>
                <a:pPr marL="457200" indent="-457200">
                  <a:buAutoNum type="alphaLcParenBoth"/>
                </a:pPr>
                <a:r>
                  <a:rPr lang="en-US" dirty="0"/>
                  <a:t>96                         </a:t>
                </a:r>
              </a:p>
              <a:p>
                <a:pPr marL="457200" indent="-457200">
                  <a:buAutoNum type="alphaLcParenBoth"/>
                </a:pPr>
                <a:r>
                  <a:rPr lang="en-US" dirty="0"/>
                  <a:t>42                </a:t>
                </a:r>
              </a:p>
              <a:p>
                <a:pPr marL="457200" indent="-457200">
                  <a:buAutoNum type="alphaLcParenBoth"/>
                </a:pPr>
                <a:r>
                  <a:rPr lang="en-US" dirty="0"/>
                  <a:t>39</a:t>
                </a:r>
                <a:endParaRPr lang="en-IN" b="1" dirty="0"/>
              </a:p>
              <a:p>
                <a:pPr marL="0" indent="0">
                  <a:buNone/>
                </a:pPr>
                <a:r>
                  <a:rPr lang="en-US" b="1" dirty="0"/>
                  <a:t>Solution: Option b</a:t>
                </a:r>
                <a:endParaRPr lang="en-IN" dirty="0"/>
              </a:p>
              <a:p>
                <a:pPr marL="0" indent="0">
                  <a:buNone/>
                </a:pPr>
                <a14:m>
                  <m:oMathPara xmlns:m="http://schemas.openxmlformats.org/officeDocument/2006/math">
                    <m:oMathParaPr>
                      <m:jc m:val="left"/>
                    </m:oMathParaPr>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78</m:t>
                          </m:r>
                        </m:num>
                        <m:den>
                          <m:r>
                            <a:rPr lang="en-US" i="1" dirty="0" smtClean="0">
                              <a:latin typeface="Cambria Math" panose="02040503050406030204" pitchFamily="18" charset="0"/>
                            </a:rPr>
                            <m:t>100</m:t>
                          </m:r>
                        </m:den>
                      </m:f>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65+82+</m:t>
                          </m:r>
                          <m:r>
                            <a:rPr lang="en-US" i="1" dirty="0" smtClean="0">
                              <a:latin typeface="Cambria Math" panose="02040503050406030204" pitchFamily="18" charset="0"/>
                            </a:rPr>
                            <m:t>𝑥</m:t>
                          </m:r>
                        </m:num>
                        <m:den>
                          <m:r>
                            <a:rPr lang="en-US" i="1" dirty="0" smtClean="0">
                              <a:latin typeface="Cambria Math" panose="02040503050406030204" pitchFamily="18" charset="0"/>
                            </a:rPr>
                            <m:t>250</m:t>
                          </m:r>
                        </m:den>
                      </m:f>
                    </m:oMath>
                  </m:oMathPara>
                </a14:m>
                <a:br>
                  <a:rPr lang="en-US" dirty="0"/>
                </a:br>
                <a:r>
                  <a:rPr lang="en-US" dirty="0"/>
                  <a:t>solving  for  x,</a:t>
                </a:r>
                <a:br>
                  <a:rPr lang="en-US" dirty="0"/>
                </a:br>
                <a:r>
                  <a:rPr lang="en-US" dirty="0"/>
                  <a:t>x=48 to be scored in sociology</a:t>
                </a: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CC52AADE-4966-4D76-A860-05C79AC9F1E5}"/>
                  </a:ext>
                </a:extLst>
              </p:cNvPr>
              <p:cNvSpPr>
                <a:spLocks noGrp="1" noRot="1" noChangeAspect="1" noMove="1" noResize="1" noEditPoints="1" noAdjustHandles="1" noChangeArrowheads="1" noChangeShapeType="1" noTextEdit="1"/>
              </p:cNvSpPr>
              <p:nvPr>
                <p:ph idx="1"/>
              </p:nvPr>
            </p:nvSpPr>
            <p:spPr>
              <a:xfrm>
                <a:off x="515155" y="1094704"/>
                <a:ext cx="10991045" cy="5123981"/>
              </a:xfrm>
              <a:blipFill>
                <a:blip r:embed="rId2"/>
                <a:stretch>
                  <a:fillRect l="-721" t="-1548" r="-277"/>
                </a:stretch>
              </a:blipFill>
            </p:spPr>
            <p:txBody>
              <a:bodyPr/>
              <a:lstStyle/>
              <a:p>
                <a:r>
                  <a:rPr lang="en-IN">
                    <a:noFill/>
                  </a:rPr>
                  <a:t> </a:t>
                </a:r>
              </a:p>
            </p:txBody>
          </p:sp>
        </mc:Fallback>
      </mc:AlternateContent>
    </p:spTree>
    <p:extLst>
      <p:ext uri="{BB962C8B-B14F-4D97-AF65-F5344CB8AC3E}">
        <p14:creationId xmlns:p14="http://schemas.microsoft.com/office/powerpoint/2010/main" val="3945597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2235F-EFF2-4AF6-97AE-F93FE1626551}"/>
                  </a:ext>
                </a:extLst>
              </p:cNvPr>
              <p:cNvSpPr>
                <a:spLocks noGrp="1"/>
              </p:cNvSpPr>
              <p:nvPr>
                <p:ph idx="1"/>
              </p:nvPr>
            </p:nvSpPr>
            <p:spPr>
              <a:xfrm>
                <a:off x="553792" y="1056068"/>
                <a:ext cx="10952408" cy="5162617"/>
              </a:xfrm>
            </p:spPr>
            <p:txBody>
              <a:bodyPr>
                <a:normAutofit/>
              </a:bodyPr>
              <a:lstStyle/>
              <a:p>
                <a:pPr marL="0" indent="0">
                  <a:buNone/>
                </a:pPr>
                <a:r>
                  <a:rPr lang="en-IN" dirty="0"/>
                  <a:t>21) </a:t>
                </a:r>
                <a:r>
                  <a:rPr lang="en-US" dirty="0"/>
                  <a:t>There are 3 concentric circular strips on a dart. The Probability of hitting the inner most circular lamina is 1/9, that of the central strip is 1/3 and of the outer most strip is 5/9. One gets 10 points for hitting the inner most lemma, 6 for the central strip and 2 for the outermost strip. What is the probability of getting</a:t>
                </a:r>
                <a:r>
                  <a:rPr lang="en-US" b="1" dirty="0"/>
                  <a:t> </a:t>
                </a:r>
                <a:r>
                  <a:rPr lang="en-US" dirty="0"/>
                  <a:t>at least 20 points in 3 attempts? Given that a target (i.e. the one of the 3 strips) is never missed.</a:t>
                </a:r>
                <a:endParaRPr lang="en-IN" dirty="0"/>
              </a:p>
              <a:p>
                <a:pPr marL="0" indent="0">
                  <a:buNone/>
                </a:pPr>
                <a:r>
                  <a:rPr lang="en-US" dirty="0"/>
                  <a:t> </a:t>
                </a:r>
                <a:endParaRPr lang="en-IN" dirty="0"/>
              </a:p>
              <a:p>
                <a:pPr marL="457200" lvl="0" indent="-457200">
                  <a:buFont typeface="+mj-lt"/>
                  <a:buAutoNum type="alphaLcParenR"/>
                </a:pP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81</m:t>
                        </m:r>
                      </m:den>
                    </m:f>
                  </m:oMath>
                </a14:m>
                <a:r>
                  <a:rPr lang="en-US" dirty="0"/>
                  <a:t> </a:t>
                </a:r>
                <a:endParaRPr lang="en-IN" dirty="0"/>
              </a:p>
              <a:p>
                <a:pPr marL="457200" lvl="0" indent="-457200">
                  <a:buFont typeface="+mj-lt"/>
                  <a:buAutoNum type="alphaLcParenR"/>
                </a:pP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81</m:t>
                        </m:r>
                      </m:den>
                    </m:f>
                  </m:oMath>
                </a14:m>
                <a:endParaRPr lang="en-IN" dirty="0"/>
              </a:p>
              <a:p>
                <a:pPr marL="457200" lvl="0" indent="-457200">
                  <a:buFont typeface="+mj-lt"/>
                  <a:buAutoNum type="alphaLcParenR"/>
                </a:pP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52</m:t>
                        </m:r>
                      </m:num>
                      <m:den>
                        <m:r>
                          <a:rPr lang="en-US" i="1">
                            <a:latin typeface="Cambria Math" panose="02040503050406030204" pitchFamily="18" charset="0"/>
                          </a:rPr>
                          <m:t>729</m:t>
                        </m:r>
                      </m:den>
                    </m:f>
                  </m:oMath>
                </a14:m>
                <a:endParaRPr lang="en-IN" dirty="0"/>
              </a:p>
              <a:p>
                <a:pPr marL="457200" lvl="0" indent="-457200">
                  <a:buFont typeface="+mj-lt"/>
                  <a:buAutoNum type="alphaLcParenR"/>
                </a:pP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9</m:t>
                        </m:r>
                      </m:den>
                    </m:f>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3F2235F-EFF2-4AF6-97AE-F93FE1626551}"/>
                  </a:ext>
                </a:extLst>
              </p:cNvPr>
              <p:cNvSpPr>
                <a:spLocks noGrp="1" noRot="1" noChangeAspect="1" noMove="1" noResize="1" noEditPoints="1" noAdjustHandles="1" noChangeArrowheads="1" noChangeShapeType="1" noTextEdit="1"/>
              </p:cNvSpPr>
              <p:nvPr>
                <p:ph idx="1"/>
              </p:nvPr>
            </p:nvSpPr>
            <p:spPr>
              <a:xfrm>
                <a:off x="553792" y="1056068"/>
                <a:ext cx="10952408" cy="5162617"/>
              </a:xfrm>
              <a:blipFill>
                <a:blip r:embed="rId2"/>
                <a:stretch>
                  <a:fillRect l="-723" t="-1535"/>
                </a:stretch>
              </a:blipFill>
            </p:spPr>
            <p:txBody>
              <a:bodyPr/>
              <a:lstStyle/>
              <a:p>
                <a:r>
                  <a:rPr lang="en-IN">
                    <a:noFill/>
                  </a:rPr>
                  <a:t> </a:t>
                </a:r>
              </a:p>
            </p:txBody>
          </p:sp>
        </mc:Fallback>
      </mc:AlternateContent>
    </p:spTree>
    <p:extLst>
      <p:ext uri="{BB962C8B-B14F-4D97-AF65-F5344CB8AC3E}">
        <p14:creationId xmlns:p14="http://schemas.microsoft.com/office/powerpoint/2010/main" val="1225535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2235F-EFF2-4AF6-97AE-F93FE1626551}"/>
                  </a:ext>
                </a:extLst>
              </p:cNvPr>
              <p:cNvSpPr>
                <a:spLocks noGrp="1"/>
              </p:cNvSpPr>
              <p:nvPr>
                <p:ph idx="1"/>
              </p:nvPr>
            </p:nvSpPr>
            <p:spPr>
              <a:xfrm>
                <a:off x="399245" y="502276"/>
                <a:ext cx="11410682" cy="5898524"/>
              </a:xfrm>
            </p:spPr>
            <p:txBody>
              <a:bodyPr>
                <a:normAutofit fontScale="92500" lnSpcReduction="10000"/>
              </a:bodyPr>
              <a:lstStyle/>
              <a:p>
                <a:pPr marL="0" indent="0">
                  <a:buNone/>
                </a:pPr>
                <a:r>
                  <a:rPr lang="en-IN" dirty="0"/>
                  <a:t>21) </a:t>
                </a:r>
                <a:r>
                  <a:rPr lang="en-US" dirty="0"/>
                  <a:t>There are 3 concentric circular strips on a dart. The Probability of hitting the inner most circular lamina is 1/9, that of the central strip is 1/3 and of the outer most strip is 5/9. One gets 10 points for hitting the inner most lemma, 6 for the central strip and 2 for the outermost strip. What is the probability of getting</a:t>
                </a:r>
                <a:r>
                  <a:rPr lang="en-US" b="1" dirty="0"/>
                  <a:t> </a:t>
                </a:r>
                <a:r>
                  <a:rPr lang="en-US" dirty="0"/>
                  <a:t>at least 20 points in 3 attempts? Given that a target (i.e. the one of the 3 strips) is never missed.</a:t>
                </a:r>
                <a:endParaRPr lang="en-IN" dirty="0"/>
              </a:p>
              <a:p>
                <a:pPr marL="0" indent="0">
                  <a:buNone/>
                </a:pPr>
                <a:r>
                  <a:rPr lang="en-US" dirty="0"/>
                  <a:t> </a:t>
                </a:r>
                <a:endParaRPr lang="en-IN" dirty="0"/>
              </a:p>
              <a:p>
                <a:pPr marL="0" indent="0">
                  <a:buNone/>
                </a:pPr>
                <a:r>
                  <a:rPr lang="en-US" dirty="0"/>
                  <a:t>Solution : Option C</a:t>
                </a:r>
                <a:endParaRPr lang="en-IN" dirty="0"/>
              </a:p>
              <a:p>
                <a:pPr marL="0" indent="0">
                  <a:buNone/>
                </a:pPr>
                <a:r>
                  <a:rPr lang="en-US" dirty="0"/>
                  <a:t> </a:t>
                </a:r>
                <a:endParaRPr lang="en-IN" dirty="0"/>
              </a:p>
              <a:p>
                <a:pPr marL="0" indent="0">
                  <a:buNone/>
                </a:pPr>
                <a:r>
                  <a:rPr lang="en-US" dirty="0"/>
                  <a:t>Probability ( getting at-least 20) = P( getting 10,10,10) +P( getting 10,10, 6)+ P( getting 10,10, 2) + P( getting 10,6, 6)</a:t>
                </a:r>
                <a:endParaRPr lang="en-IN" dirty="0"/>
              </a:p>
              <a:p>
                <a:pPr marL="0" indent="0">
                  <a:buNone/>
                </a:pPr>
                <a:r>
                  <a:rPr lang="en-US" dirty="0"/>
                  <a:t>P (getting 10, 10, 10)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9</m:t>
                        </m:r>
                      </m:den>
                    </m:f>
                  </m:oMath>
                </a14:m>
                <a:r>
                  <a:rPr lang="en-US" dirty="0"/>
                  <a:t>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9</m:t>
                        </m:r>
                      </m:den>
                    </m:f>
                  </m:oMath>
                </a14:m>
                <a:r>
                  <a:rPr lang="en-US" dirty="0"/>
                  <a: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9</m:t>
                        </m:r>
                      </m:den>
                    </m:f>
                  </m:oMath>
                </a14:m>
                <a:r>
                  <a:rPr lang="en-US" dirty="0"/>
                  <a:t> = </a:t>
                </a:r>
                <a14:m>
                  <m:oMath xmlns:m="http://schemas.openxmlformats.org/officeDocument/2006/math">
                    <m:r>
                      <a:rPr lang="en-US" i="1">
                        <a:latin typeface="Cambria Math" panose="02040503050406030204" pitchFamily="18" charset="0"/>
                      </a:rPr>
                      <m:t> </m:t>
                    </m:r>
                    <m:f>
                      <m:fPr>
                        <m:ctrlPr>
                          <a:rPr lang="en-IN" i="1">
                            <a:latin typeface="Cambria Math" panose="02040503050406030204" pitchFamily="18" charset="0"/>
                          </a:rPr>
                        </m:ctrlPr>
                      </m:fPr>
                      <m:num>
                        <m:r>
                          <a:rPr lang="en-US" i="1">
                            <a:latin typeface="Cambria Math" panose="02040503050406030204" pitchFamily="18" charset="0"/>
                          </a:rPr>
                          <m:t>1</m:t>
                        </m:r>
                      </m:num>
                      <m:den>
                        <m:sSup>
                          <m:sSupPr>
                            <m:ctrlPr>
                              <a:rPr lang="en-IN" i="1">
                                <a:latin typeface="Cambria Math" panose="02040503050406030204" pitchFamily="18" charset="0"/>
                              </a:rPr>
                            </m:ctrlPr>
                          </m:sSupPr>
                          <m:e>
                            <m:r>
                              <a:rPr lang="en-US" i="1">
                                <a:latin typeface="Cambria Math" panose="02040503050406030204" pitchFamily="18" charset="0"/>
                              </a:rPr>
                              <m:t>9</m:t>
                            </m:r>
                          </m:e>
                          <m:sup>
                            <m:r>
                              <a:rPr lang="en-US" i="1">
                                <a:latin typeface="Cambria Math" panose="02040503050406030204" pitchFamily="18" charset="0"/>
                              </a:rPr>
                              <m:t>3</m:t>
                            </m:r>
                          </m:sup>
                        </m:sSup>
                      </m:den>
                    </m:f>
                  </m:oMath>
                </a14:m>
                <a:r>
                  <a:rPr lang="en-US" baseline="30000" dirty="0"/>
                  <a:t> </a:t>
                </a:r>
                <a:r>
                  <a:rPr lang="en-US" dirty="0"/>
                  <a:t> </a:t>
                </a:r>
                <a:endParaRPr lang="en-IN" dirty="0"/>
              </a:p>
              <a:p>
                <a:pPr marL="0" indent="0">
                  <a:buNone/>
                </a:pPr>
                <a:r>
                  <a:rPr lang="en-US" dirty="0"/>
                  <a:t>P (getting 10, 10,  6)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9</m:t>
                        </m:r>
                      </m:den>
                    </m:f>
                  </m:oMath>
                </a14:m>
                <a:r>
                  <a:rPr lang="en-US" dirty="0"/>
                  <a:t>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9</m:t>
                        </m:r>
                      </m:den>
                    </m:f>
                  </m:oMath>
                </a14:m>
                <a:r>
                  <a:rPr lang="en-US" dirty="0"/>
                  <a: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oMath>
                </a14:m>
                <a:r>
                  <a:rPr lang="en-US" dirty="0"/>
                  <a:t> *3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9</m:t>
                        </m:r>
                      </m:num>
                      <m:den>
                        <m:sSup>
                          <m:sSupPr>
                            <m:ctrlPr>
                              <a:rPr lang="en-IN" i="1">
                                <a:latin typeface="Cambria Math" panose="02040503050406030204" pitchFamily="18" charset="0"/>
                              </a:rPr>
                            </m:ctrlPr>
                          </m:sSupPr>
                          <m:e>
                            <m:r>
                              <a:rPr lang="en-US" i="1">
                                <a:latin typeface="Cambria Math" panose="02040503050406030204" pitchFamily="18" charset="0"/>
                              </a:rPr>
                              <m:t>9</m:t>
                            </m:r>
                          </m:e>
                          <m:sup>
                            <m:r>
                              <a:rPr lang="en-US" i="1">
                                <a:latin typeface="Cambria Math" panose="02040503050406030204" pitchFamily="18" charset="0"/>
                              </a:rPr>
                              <m:t>3</m:t>
                            </m:r>
                          </m:sup>
                        </m:sSup>
                      </m:den>
                    </m:f>
                  </m:oMath>
                </a14:m>
                <a:r>
                  <a:rPr lang="en-US" baseline="30000" dirty="0"/>
                  <a:t> </a:t>
                </a:r>
                <a:r>
                  <a:rPr lang="en-US" dirty="0"/>
                  <a:t> </a:t>
                </a:r>
                <a:endParaRPr lang="en-IN" dirty="0"/>
              </a:p>
              <a:p>
                <a:pPr marL="0" indent="0">
                  <a:buNone/>
                </a:pPr>
                <a:r>
                  <a:rPr lang="en-US" dirty="0"/>
                  <a:t>P (getting 10, 10,  2)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9</m:t>
                        </m:r>
                      </m:den>
                    </m:f>
                  </m:oMath>
                </a14:m>
                <a:r>
                  <a:rPr lang="en-US" dirty="0"/>
                  <a:t>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9</m:t>
                        </m:r>
                      </m:den>
                    </m:f>
                  </m:oMath>
                </a14:m>
                <a:r>
                  <a:rPr lang="en-US" dirty="0"/>
                  <a: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9</m:t>
                        </m:r>
                      </m:den>
                    </m:f>
                  </m:oMath>
                </a14:m>
                <a:r>
                  <a:rPr lang="en-US" dirty="0"/>
                  <a:t> *3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15</m:t>
                        </m:r>
                      </m:num>
                      <m:den>
                        <m:sSup>
                          <m:sSupPr>
                            <m:ctrlPr>
                              <a:rPr lang="en-IN" i="1">
                                <a:latin typeface="Cambria Math" panose="02040503050406030204" pitchFamily="18" charset="0"/>
                              </a:rPr>
                            </m:ctrlPr>
                          </m:sSupPr>
                          <m:e>
                            <m:r>
                              <a:rPr lang="en-US" i="1">
                                <a:latin typeface="Cambria Math" panose="02040503050406030204" pitchFamily="18" charset="0"/>
                              </a:rPr>
                              <m:t>9</m:t>
                            </m:r>
                          </m:e>
                          <m:sup>
                            <m:r>
                              <a:rPr lang="en-US" i="1">
                                <a:latin typeface="Cambria Math" panose="02040503050406030204" pitchFamily="18" charset="0"/>
                              </a:rPr>
                              <m:t>3</m:t>
                            </m:r>
                          </m:sup>
                        </m:sSup>
                      </m:den>
                    </m:f>
                  </m:oMath>
                </a14:m>
                <a:r>
                  <a:rPr lang="en-US" baseline="30000" dirty="0"/>
                  <a:t> </a:t>
                </a:r>
                <a:r>
                  <a:rPr lang="en-US" dirty="0"/>
                  <a:t> </a:t>
                </a:r>
                <a:endParaRPr lang="en-IN" dirty="0"/>
              </a:p>
              <a:p>
                <a:pPr marL="0" indent="0">
                  <a:buNone/>
                </a:pPr>
                <a:r>
                  <a:rPr lang="en-US" dirty="0"/>
                  <a:t>       P( getting 10,6, 6)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9</m:t>
                        </m:r>
                      </m:den>
                    </m:f>
                  </m:oMath>
                </a14:m>
                <a:r>
                  <a:rPr lang="en-US" dirty="0"/>
                  <a:t>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9</m:t>
                        </m:r>
                      </m:den>
                    </m:f>
                  </m:oMath>
                </a14:m>
                <a:r>
                  <a:rPr lang="en-US" dirty="0"/>
                  <a: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3</m:t>
                        </m:r>
                      </m:num>
                      <m:den>
                        <m:r>
                          <a:rPr lang="en-US" i="1">
                            <a:latin typeface="Cambria Math" panose="02040503050406030204" pitchFamily="18" charset="0"/>
                          </a:rPr>
                          <m:t>9</m:t>
                        </m:r>
                      </m:den>
                    </m:f>
                  </m:oMath>
                </a14:m>
                <a:r>
                  <a:rPr lang="en-US" dirty="0"/>
                  <a:t> *3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27</m:t>
                        </m:r>
                      </m:num>
                      <m:den>
                        <m:sSup>
                          <m:sSupPr>
                            <m:ctrlPr>
                              <a:rPr lang="en-IN" i="1">
                                <a:latin typeface="Cambria Math" panose="02040503050406030204" pitchFamily="18" charset="0"/>
                              </a:rPr>
                            </m:ctrlPr>
                          </m:sSupPr>
                          <m:e>
                            <m:r>
                              <a:rPr lang="en-US" i="1">
                                <a:latin typeface="Cambria Math" panose="02040503050406030204" pitchFamily="18" charset="0"/>
                              </a:rPr>
                              <m:t>9</m:t>
                            </m:r>
                          </m:e>
                          <m:sup>
                            <m:r>
                              <a:rPr lang="en-US" i="1">
                                <a:latin typeface="Cambria Math" panose="02040503050406030204" pitchFamily="18" charset="0"/>
                              </a:rPr>
                              <m:t>3</m:t>
                            </m:r>
                          </m:sup>
                        </m:sSup>
                      </m:den>
                    </m:f>
                  </m:oMath>
                </a14:m>
                <a:r>
                  <a:rPr lang="en-US" baseline="30000" dirty="0"/>
                  <a:t> </a:t>
                </a:r>
                <a:r>
                  <a:rPr lang="en-US" dirty="0"/>
                  <a:t> </a:t>
                </a:r>
                <a:endParaRPr lang="en-IN" dirty="0"/>
              </a:p>
              <a:p>
                <a:pPr marL="0" indent="0">
                  <a:buNone/>
                </a:pPr>
                <a:r>
                  <a:rPr lang="en-US" dirty="0"/>
                  <a:t>Probability ( getting at least 20)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sSup>
                          <m:sSupPr>
                            <m:ctrlPr>
                              <a:rPr lang="en-IN" i="1">
                                <a:latin typeface="Cambria Math" panose="02040503050406030204" pitchFamily="18" charset="0"/>
                              </a:rPr>
                            </m:ctrlPr>
                          </m:sSupPr>
                          <m:e>
                            <m:r>
                              <a:rPr lang="en-US" i="1">
                                <a:latin typeface="Cambria Math" panose="02040503050406030204" pitchFamily="18" charset="0"/>
                              </a:rPr>
                              <m:t>9</m:t>
                            </m:r>
                          </m:e>
                          <m:sup>
                            <m:r>
                              <a:rPr lang="en-US" i="1">
                                <a:latin typeface="Cambria Math" panose="02040503050406030204" pitchFamily="18" charset="0"/>
                              </a:rPr>
                              <m:t>3</m:t>
                            </m:r>
                          </m:sup>
                        </m:sSup>
                      </m:den>
                    </m:f>
                    <m:r>
                      <a:rPr lang="en-US" i="1">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9</m:t>
                        </m:r>
                      </m:num>
                      <m:den>
                        <m:sSup>
                          <m:sSupPr>
                            <m:ctrlPr>
                              <a:rPr lang="en-IN" i="1">
                                <a:latin typeface="Cambria Math" panose="02040503050406030204" pitchFamily="18" charset="0"/>
                              </a:rPr>
                            </m:ctrlPr>
                          </m:sSupPr>
                          <m:e>
                            <m:r>
                              <a:rPr lang="en-US" i="1">
                                <a:latin typeface="Cambria Math" panose="02040503050406030204" pitchFamily="18" charset="0"/>
                              </a:rPr>
                              <m:t>9</m:t>
                            </m:r>
                          </m:e>
                          <m:sup>
                            <m:r>
                              <a:rPr lang="en-US" i="1">
                                <a:latin typeface="Cambria Math" panose="02040503050406030204" pitchFamily="18" charset="0"/>
                              </a:rPr>
                              <m:t>3</m:t>
                            </m:r>
                          </m:sup>
                        </m:sSup>
                      </m:den>
                    </m:f>
                    <m:r>
                      <a:rPr lang="en-US" i="1">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15</m:t>
                        </m:r>
                      </m:num>
                      <m:den>
                        <m:sSup>
                          <m:sSupPr>
                            <m:ctrlPr>
                              <a:rPr lang="en-IN" i="1">
                                <a:latin typeface="Cambria Math" panose="02040503050406030204" pitchFamily="18" charset="0"/>
                              </a:rPr>
                            </m:ctrlPr>
                          </m:sSupPr>
                          <m:e>
                            <m:r>
                              <a:rPr lang="en-US" i="1">
                                <a:latin typeface="Cambria Math" panose="02040503050406030204" pitchFamily="18" charset="0"/>
                              </a:rPr>
                              <m:t>9</m:t>
                            </m:r>
                          </m:e>
                          <m:sup>
                            <m:r>
                              <a:rPr lang="en-US" i="1">
                                <a:latin typeface="Cambria Math" panose="02040503050406030204" pitchFamily="18" charset="0"/>
                              </a:rPr>
                              <m:t>3</m:t>
                            </m:r>
                          </m:sup>
                        </m:sSup>
                      </m:den>
                    </m:f>
                  </m:oMath>
                </a14:m>
                <a:r>
                  <a:rPr lang="en-US" baseline="30000" dirty="0"/>
                  <a:t> </a:t>
                </a:r>
                <a:r>
                  <a:rPr lang="en-US" dirty="0"/>
                  <a: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27</m:t>
                        </m:r>
                      </m:num>
                      <m:den>
                        <m:sSup>
                          <m:sSupPr>
                            <m:ctrlPr>
                              <a:rPr lang="en-IN" i="1">
                                <a:latin typeface="Cambria Math" panose="02040503050406030204" pitchFamily="18" charset="0"/>
                              </a:rPr>
                            </m:ctrlPr>
                          </m:sSupPr>
                          <m:e>
                            <m:r>
                              <a:rPr lang="en-US" i="1">
                                <a:latin typeface="Cambria Math" panose="02040503050406030204" pitchFamily="18" charset="0"/>
                              </a:rPr>
                              <m:t>9</m:t>
                            </m:r>
                          </m:e>
                          <m:sup>
                            <m:r>
                              <a:rPr lang="en-US" i="1">
                                <a:latin typeface="Cambria Math" panose="02040503050406030204" pitchFamily="18" charset="0"/>
                              </a:rPr>
                              <m:t>3</m:t>
                            </m:r>
                          </m:sup>
                        </m:sSup>
                      </m:den>
                    </m:f>
                  </m:oMath>
                </a14:m>
                <a:r>
                  <a:rPr lang="en-US" dirty="0"/>
                  <a: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52</m:t>
                        </m:r>
                      </m:num>
                      <m:den>
                        <m:r>
                          <a:rPr lang="en-US" i="1">
                            <a:latin typeface="Cambria Math" panose="02040503050406030204" pitchFamily="18" charset="0"/>
                          </a:rPr>
                          <m:t>729</m:t>
                        </m:r>
                      </m:den>
                    </m:f>
                  </m:oMath>
                </a14:m>
                <a:endParaRPr lang="en-IN" dirty="0"/>
              </a:p>
              <a:p>
                <a:pPr marL="0" indent="0">
                  <a:buNone/>
                </a:pPr>
                <a:r>
                  <a:rPr lang="en-US" dirty="0"/>
                  <a:t> </a:t>
                </a:r>
                <a:endParaRPr lang="en-IN" dirty="0"/>
              </a:p>
              <a:p>
                <a:pPr marL="0" lvl="0" indent="0">
                  <a:buNone/>
                </a:pPr>
                <a:endParaRPr lang="en-IN" dirty="0"/>
              </a:p>
            </p:txBody>
          </p:sp>
        </mc:Choice>
        <mc:Fallback xmlns="">
          <p:sp>
            <p:nvSpPr>
              <p:cNvPr id="3" name="Content Placeholder 2">
                <a:extLst>
                  <a:ext uri="{FF2B5EF4-FFF2-40B4-BE49-F238E27FC236}">
                    <a16:creationId xmlns:a16="http://schemas.microsoft.com/office/drawing/2014/main" id="{B3F2235F-EFF2-4AF6-97AE-F93FE1626551}"/>
                  </a:ext>
                </a:extLst>
              </p:cNvPr>
              <p:cNvSpPr>
                <a:spLocks noGrp="1" noRot="1" noChangeAspect="1" noMove="1" noResize="1" noEditPoints="1" noAdjustHandles="1" noChangeArrowheads="1" noChangeShapeType="1" noTextEdit="1"/>
              </p:cNvSpPr>
              <p:nvPr>
                <p:ph idx="1"/>
              </p:nvPr>
            </p:nvSpPr>
            <p:spPr>
              <a:xfrm>
                <a:off x="399245" y="502276"/>
                <a:ext cx="11410682" cy="5898524"/>
              </a:xfrm>
              <a:blipFill>
                <a:blip r:embed="rId2"/>
                <a:stretch>
                  <a:fillRect l="-534" t="-1550" r="-801"/>
                </a:stretch>
              </a:blipFill>
            </p:spPr>
            <p:txBody>
              <a:bodyPr/>
              <a:lstStyle/>
              <a:p>
                <a:r>
                  <a:rPr lang="en-IN">
                    <a:noFill/>
                  </a:rPr>
                  <a:t> </a:t>
                </a:r>
              </a:p>
            </p:txBody>
          </p:sp>
        </mc:Fallback>
      </mc:AlternateContent>
    </p:spTree>
    <p:extLst>
      <p:ext uri="{BB962C8B-B14F-4D97-AF65-F5344CB8AC3E}">
        <p14:creationId xmlns:p14="http://schemas.microsoft.com/office/powerpoint/2010/main" val="3631663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7EC9D-075A-4E9B-AC20-B4C44CB217F8}"/>
              </a:ext>
            </a:extLst>
          </p:cNvPr>
          <p:cNvSpPr>
            <a:spLocks noGrp="1"/>
          </p:cNvSpPr>
          <p:nvPr>
            <p:ph idx="1"/>
          </p:nvPr>
        </p:nvSpPr>
        <p:spPr>
          <a:xfrm>
            <a:off x="347731" y="1532586"/>
            <a:ext cx="11158470" cy="4686100"/>
          </a:xfrm>
        </p:spPr>
        <p:txBody>
          <a:bodyPr/>
          <a:lstStyle/>
          <a:p>
            <a:pPr marL="0" indent="0">
              <a:buNone/>
            </a:pPr>
            <a:r>
              <a:rPr lang="en-IN" dirty="0"/>
              <a:t>22)</a:t>
            </a:r>
            <a:r>
              <a:rPr lang="en-US" dirty="0"/>
              <a:t> 3 friends A, B, C went for weekend party to McDonald's restaurant and there they measure their weights in some order in 7 rounds. A, B, C, AB, BC, AC, ABC. Final round measure is 155 kg, then find the average weight of all the 7 rounds (in kg).</a:t>
            </a:r>
            <a:endParaRPr lang="en-IN" dirty="0"/>
          </a:p>
          <a:p>
            <a:pPr marL="457200" indent="-457200">
              <a:buAutoNum type="alphaLcParenBoth"/>
            </a:pPr>
            <a:r>
              <a:rPr lang="en-US" dirty="0"/>
              <a:t>88.5            </a:t>
            </a:r>
          </a:p>
          <a:p>
            <a:pPr marL="457200" indent="-457200">
              <a:buAutoNum type="alphaLcParenBoth"/>
            </a:pPr>
            <a:r>
              <a:rPr lang="en-US" dirty="0"/>
              <a:t>77.5                        </a:t>
            </a:r>
          </a:p>
          <a:p>
            <a:pPr marL="457200" indent="-457200">
              <a:buAutoNum type="alphaLcParenBoth"/>
            </a:pPr>
            <a:r>
              <a:rPr lang="en-US" dirty="0"/>
              <a:t>50              </a:t>
            </a:r>
          </a:p>
          <a:p>
            <a:pPr marL="457200" indent="-457200">
              <a:buAutoNum type="alphaLcParenBoth"/>
            </a:pPr>
            <a:r>
              <a:rPr lang="en-US" dirty="0"/>
              <a:t>55</a:t>
            </a:r>
            <a:endParaRPr lang="en-IN" dirty="0"/>
          </a:p>
          <a:p>
            <a:pPr marL="0" indent="0">
              <a:buNone/>
            </a:pPr>
            <a:r>
              <a:rPr lang="en-IN" dirty="0"/>
              <a:t> </a:t>
            </a:r>
          </a:p>
        </p:txBody>
      </p:sp>
    </p:spTree>
    <p:extLst>
      <p:ext uri="{BB962C8B-B14F-4D97-AF65-F5344CB8AC3E}">
        <p14:creationId xmlns:p14="http://schemas.microsoft.com/office/powerpoint/2010/main" val="522415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7EC9D-075A-4E9B-AC20-B4C44CB217F8}"/>
                  </a:ext>
                </a:extLst>
              </p:cNvPr>
              <p:cNvSpPr>
                <a:spLocks noGrp="1"/>
              </p:cNvSpPr>
              <p:nvPr>
                <p:ph idx="1"/>
              </p:nvPr>
            </p:nvSpPr>
            <p:spPr>
              <a:xfrm>
                <a:off x="347731" y="1532586"/>
                <a:ext cx="11158470" cy="4686100"/>
              </a:xfrm>
            </p:spPr>
            <p:txBody>
              <a:bodyPr>
                <a:normAutofit lnSpcReduction="10000"/>
              </a:bodyPr>
              <a:lstStyle/>
              <a:p>
                <a:pPr marL="0" indent="0">
                  <a:buNone/>
                </a:pPr>
                <a:r>
                  <a:rPr lang="en-IN" dirty="0"/>
                  <a:t>22)</a:t>
                </a:r>
                <a:r>
                  <a:rPr lang="en-US" dirty="0"/>
                  <a:t> 3 friends A, B, C went for weekend party to McDonald's restaurant and there they measure their weights in some order in 7 rounds. A, B, C, AB, BC, AC, ABC. Final round measure is 155 kg, then find the average weight of all the 7 rounds (in kg).</a:t>
                </a:r>
                <a:endParaRPr lang="en-IN" dirty="0"/>
              </a:p>
              <a:p>
                <a:pPr marL="0" indent="0">
                  <a:buNone/>
                </a:pPr>
                <a:endParaRPr lang="en-IN" dirty="0"/>
              </a:p>
              <a:p>
                <a:pPr marL="0" indent="0">
                  <a:buNone/>
                </a:pPr>
                <a:r>
                  <a:rPr lang="en-US" dirty="0"/>
                  <a:t>Solution: Option a</a:t>
                </a:r>
                <a:endParaRPr lang="en-IN" dirty="0"/>
              </a:p>
              <a:p>
                <a:pPr marL="0" indent="0">
                  <a:buNone/>
                </a:pPr>
                <a:r>
                  <a:rPr lang="en-US" dirty="0"/>
                  <a:t>Average weight for 7 rounds = </a:t>
                </a:r>
                <a14:m>
                  <m:oMath xmlns:m="http://schemas.openxmlformats.org/officeDocument/2006/math">
                    <m:f>
                      <m:fPr>
                        <m:ctrlPr>
                          <a:rPr lang="en-US" i="1" dirty="0" smtClean="0">
                            <a:latin typeface="Cambria Math" panose="02040503050406030204" pitchFamily="18" charset="0"/>
                          </a:rPr>
                        </m:ctrlPr>
                      </m:fPr>
                      <m:num>
                        <m:d>
                          <m:dPr>
                            <m:ctrlPr>
                              <a:rPr lang="en-US" i="1" dirty="0" smtClean="0">
                                <a:latin typeface="Cambria Math" panose="02040503050406030204" pitchFamily="18" charset="0"/>
                              </a:rPr>
                            </m:ctrlPr>
                          </m:dPr>
                          <m:e>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𝐵</m:t>
                            </m:r>
                            <m:r>
                              <a:rPr lang="en-US" i="1" dirty="0" smtClean="0">
                                <a:latin typeface="Cambria Math" panose="02040503050406030204" pitchFamily="18" charset="0"/>
                              </a:rPr>
                              <m:t> +</m:t>
                            </m:r>
                            <m:r>
                              <a:rPr lang="en-US" i="1" dirty="0" smtClean="0">
                                <a:latin typeface="Cambria Math" panose="02040503050406030204" pitchFamily="18" charset="0"/>
                              </a:rPr>
                              <m:t>𝐶</m:t>
                            </m:r>
                            <m:r>
                              <a:rPr lang="en-US" i="1" dirty="0" smtClean="0">
                                <a:latin typeface="Cambria Math" panose="02040503050406030204" pitchFamily="18" charset="0"/>
                              </a:rPr>
                              <m:t> +</m:t>
                            </m:r>
                            <m:r>
                              <a:rPr lang="en-US" i="1" dirty="0" smtClean="0">
                                <a:latin typeface="Cambria Math" panose="02040503050406030204" pitchFamily="18" charset="0"/>
                              </a:rPr>
                              <m:t>𝐴𝐵</m:t>
                            </m:r>
                            <m:r>
                              <a:rPr lang="en-US" i="1" dirty="0" smtClean="0">
                                <a:latin typeface="Cambria Math" panose="02040503050406030204" pitchFamily="18" charset="0"/>
                              </a:rPr>
                              <m:t> + </m:t>
                            </m:r>
                            <m:r>
                              <a:rPr lang="en-US" i="1" dirty="0" smtClean="0">
                                <a:latin typeface="Cambria Math" panose="02040503050406030204" pitchFamily="18" charset="0"/>
                              </a:rPr>
                              <m:t>𝐵𝐶</m:t>
                            </m:r>
                            <m:r>
                              <a:rPr lang="en-US" i="1" dirty="0" smtClean="0">
                                <a:latin typeface="Cambria Math" panose="02040503050406030204" pitchFamily="18" charset="0"/>
                              </a:rPr>
                              <m:t> +</m:t>
                            </m:r>
                            <m:r>
                              <a:rPr lang="en-US" i="1" dirty="0" smtClean="0">
                                <a:latin typeface="Cambria Math" panose="02040503050406030204" pitchFamily="18" charset="0"/>
                              </a:rPr>
                              <m:t>𝐶𝐴</m:t>
                            </m:r>
                            <m:r>
                              <a:rPr lang="en-US" i="1" dirty="0" smtClean="0">
                                <a:latin typeface="Cambria Math" panose="02040503050406030204" pitchFamily="18" charset="0"/>
                              </a:rPr>
                              <m:t> + </m:t>
                            </m:r>
                            <m:r>
                              <a:rPr lang="en-US" i="1" dirty="0" smtClean="0">
                                <a:latin typeface="Cambria Math" panose="02040503050406030204" pitchFamily="18" charset="0"/>
                              </a:rPr>
                              <m:t>𝐴𝐵𝐶</m:t>
                            </m:r>
                          </m:e>
                        </m:d>
                      </m:num>
                      <m:den>
                        <m:r>
                          <a:rPr lang="en-US" i="1" dirty="0">
                            <a:latin typeface="Cambria Math" panose="02040503050406030204" pitchFamily="18" charset="0"/>
                          </a:rPr>
                          <m:t>7</m:t>
                        </m:r>
                      </m:den>
                    </m:f>
                  </m:oMath>
                </a14:m>
                <a:endParaRPr lang="en-IN" dirty="0"/>
              </a:p>
              <a:p>
                <a:pPr marL="0" indent="0">
                  <a:buNone/>
                </a:pPr>
                <a:r>
                  <a:rPr lang="en-US" dirty="0"/>
                  <a:t>ABC = 155</a:t>
                </a:r>
                <a:endParaRPr lang="en-IN" dirty="0"/>
              </a:p>
              <a:p>
                <a:pPr marL="0" indent="0">
                  <a:buNone/>
                </a:pPr>
                <a:r>
                  <a:rPr lang="en-US" dirty="0"/>
                  <a:t>A + B + C = 155</a:t>
                </a:r>
                <a:endParaRPr lang="en-IN" dirty="0"/>
              </a:p>
              <a:p>
                <a:pPr marL="0" indent="0">
                  <a:buNone/>
                </a:pPr>
                <a:r>
                  <a:rPr lang="en-US" dirty="0"/>
                  <a:t>AB + BC + CA = 2ABC = 155 * 2 = 310</a:t>
                </a:r>
                <a:endParaRPr lang="en-IN" dirty="0"/>
              </a:p>
              <a:p>
                <a:pPr marL="0" indent="0">
                  <a:buNone/>
                </a:pPr>
                <a:r>
                  <a:rPr lang="en-US" dirty="0"/>
                  <a:t>Average = (155 + 155 + 310) / 7 = 88.57</a:t>
                </a:r>
                <a:endParaRPr lang="en-IN" dirty="0"/>
              </a:p>
              <a:p>
                <a:r>
                  <a:rPr lang="en-US" dirty="0"/>
                  <a:t> </a:t>
                </a: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C9E7EC9D-075A-4E9B-AC20-B4C44CB217F8}"/>
                  </a:ext>
                </a:extLst>
              </p:cNvPr>
              <p:cNvSpPr>
                <a:spLocks noGrp="1" noRot="1" noChangeAspect="1" noMove="1" noResize="1" noEditPoints="1" noAdjustHandles="1" noChangeArrowheads="1" noChangeShapeType="1" noTextEdit="1"/>
              </p:cNvSpPr>
              <p:nvPr>
                <p:ph idx="1"/>
              </p:nvPr>
            </p:nvSpPr>
            <p:spPr>
              <a:xfrm>
                <a:off x="347731" y="1532586"/>
                <a:ext cx="11158470" cy="4686100"/>
              </a:xfrm>
              <a:blipFill>
                <a:blip r:embed="rId2"/>
                <a:stretch>
                  <a:fillRect l="-710" t="-2211" r="-928"/>
                </a:stretch>
              </a:blipFill>
            </p:spPr>
            <p:txBody>
              <a:bodyPr/>
              <a:lstStyle/>
              <a:p>
                <a:r>
                  <a:rPr lang="en-IN">
                    <a:noFill/>
                  </a:rPr>
                  <a:t> </a:t>
                </a:r>
              </a:p>
            </p:txBody>
          </p:sp>
        </mc:Fallback>
      </mc:AlternateContent>
    </p:spTree>
    <p:extLst>
      <p:ext uri="{BB962C8B-B14F-4D97-AF65-F5344CB8AC3E}">
        <p14:creationId xmlns:p14="http://schemas.microsoft.com/office/powerpoint/2010/main" val="1951877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9EEEF-3CBA-4654-B1A3-BF901AE028FE}"/>
              </a:ext>
            </a:extLst>
          </p:cNvPr>
          <p:cNvSpPr>
            <a:spLocks noGrp="1"/>
          </p:cNvSpPr>
          <p:nvPr>
            <p:ph idx="1"/>
          </p:nvPr>
        </p:nvSpPr>
        <p:spPr>
          <a:xfrm>
            <a:off x="515155" y="1313646"/>
            <a:ext cx="10991045" cy="4905040"/>
          </a:xfrm>
        </p:spPr>
        <p:txBody>
          <a:bodyPr/>
          <a:lstStyle/>
          <a:p>
            <a:pPr marL="0" indent="0">
              <a:buNone/>
            </a:pPr>
            <a:r>
              <a:rPr lang="en-IN" dirty="0"/>
              <a:t>23)</a:t>
            </a:r>
            <a:r>
              <a:rPr lang="en-US" dirty="0"/>
              <a:t> If f(1) = 4, f(x + y) = f(x) + f(y) + 7xy + 2 for x &gt; 0 and y &gt; 0, find f(2) + f(5).</a:t>
            </a:r>
            <a:endParaRPr lang="en-IN" dirty="0"/>
          </a:p>
          <a:p>
            <a:pPr marL="0" indent="0">
              <a:buNone/>
            </a:pPr>
            <a:r>
              <a:rPr lang="en-US" dirty="0"/>
              <a:t> </a:t>
            </a:r>
            <a:endParaRPr lang="en-IN" dirty="0"/>
          </a:p>
          <a:p>
            <a:pPr marL="457200" indent="-457200">
              <a:buAutoNum type="alphaLcParenBoth"/>
            </a:pPr>
            <a:r>
              <a:rPr lang="en-US" dirty="0"/>
              <a:t>98               </a:t>
            </a:r>
          </a:p>
          <a:p>
            <a:pPr marL="457200" indent="-457200">
              <a:buAutoNum type="alphaLcParenBoth"/>
            </a:pPr>
            <a:r>
              <a:rPr lang="en-US" dirty="0"/>
              <a:t>120             </a:t>
            </a:r>
          </a:p>
          <a:p>
            <a:pPr marL="457200" indent="-457200">
              <a:buAutoNum type="alphaLcParenBoth"/>
            </a:pPr>
            <a:r>
              <a:rPr lang="en-US" dirty="0"/>
              <a:t>115                </a:t>
            </a:r>
          </a:p>
          <a:p>
            <a:pPr marL="457200" indent="-457200">
              <a:buAutoNum type="alphaLcParenBoth"/>
            </a:pPr>
            <a:r>
              <a:rPr lang="en-US" dirty="0"/>
              <a:t>cannot be determined</a:t>
            </a:r>
            <a:endParaRPr lang="en-IN" dirty="0"/>
          </a:p>
          <a:p>
            <a:pPr marL="0" indent="0">
              <a:buNone/>
            </a:pPr>
            <a:endParaRPr lang="en-IN" dirty="0"/>
          </a:p>
        </p:txBody>
      </p:sp>
    </p:spTree>
    <p:extLst>
      <p:ext uri="{BB962C8B-B14F-4D97-AF65-F5344CB8AC3E}">
        <p14:creationId xmlns:p14="http://schemas.microsoft.com/office/powerpoint/2010/main" val="8802049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9EEEF-3CBA-4654-B1A3-BF901AE028FE}"/>
              </a:ext>
            </a:extLst>
          </p:cNvPr>
          <p:cNvSpPr>
            <a:spLocks noGrp="1"/>
          </p:cNvSpPr>
          <p:nvPr>
            <p:ph idx="1"/>
          </p:nvPr>
        </p:nvSpPr>
        <p:spPr>
          <a:xfrm>
            <a:off x="515155" y="1313646"/>
            <a:ext cx="10991045" cy="4905040"/>
          </a:xfrm>
        </p:spPr>
        <p:txBody>
          <a:bodyPr/>
          <a:lstStyle/>
          <a:p>
            <a:pPr marL="0" indent="0">
              <a:buNone/>
            </a:pPr>
            <a:r>
              <a:rPr lang="en-IN" dirty="0"/>
              <a:t>23)</a:t>
            </a:r>
            <a:r>
              <a:rPr lang="en-US" dirty="0"/>
              <a:t> If f(1) = 4, f(x + y) = f(x) + f(y) + 7xy + 2 for x &gt; 0 and y &gt; 0, find f(2) + f(5).</a:t>
            </a:r>
            <a:endParaRPr lang="en-IN" dirty="0"/>
          </a:p>
          <a:p>
            <a:pPr marL="0" indent="0">
              <a:buNone/>
            </a:pPr>
            <a:r>
              <a:rPr lang="en-US" dirty="0"/>
              <a:t> </a:t>
            </a:r>
            <a:endParaRPr lang="en-IN" dirty="0"/>
          </a:p>
          <a:p>
            <a:pPr marL="0" indent="0">
              <a:buNone/>
            </a:pPr>
            <a:r>
              <a:rPr lang="en-US" b="1" dirty="0"/>
              <a:t>Solution: Option c</a:t>
            </a:r>
            <a:endParaRPr lang="en-IN" dirty="0"/>
          </a:p>
          <a:p>
            <a:pPr marL="0" indent="0">
              <a:buNone/>
            </a:pPr>
            <a:r>
              <a:rPr lang="en-US" dirty="0"/>
              <a:t> </a:t>
            </a:r>
            <a:endParaRPr lang="en-IN" dirty="0"/>
          </a:p>
          <a:p>
            <a:pPr marL="0" indent="0">
              <a:buNone/>
            </a:pPr>
            <a:r>
              <a:rPr lang="es-PE" dirty="0"/>
              <a:t>F(1) = 4; f (x + y) = f(x) + f(y) + 7xy + 2</a:t>
            </a:r>
            <a:endParaRPr lang="en-IN" dirty="0"/>
          </a:p>
          <a:p>
            <a:pPr marL="0" indent="0">
              <a:buNone/>
            </a:pPr>
            <a:r>
              <a:rPr lang="en-US" dirty="0"/>
              <a:t>F(2) = f(1 + 1) = f(1) + f(1) + 7(1)(1) +2 = 4 + 4 + 7 + 2 = 17</a:t>
            </a:r>
            <a:endParaRPr lang="en-IN" dirty="0"/>
          </a:p>
          <a:p>
            <a:pPr marL="0" indent="0">
              <a:buNone/>
            </a:pPr>
            <a:r>
              <a:rPr lang="en-US" dirty="0"/>
              <a:t>F(3) = f(2 + 1) = f(2) + f(1) + 7 (2)(1) +2 = 17 + 4 + 14 + 2 = 37</a:t>
            </a:r>
            <a:endParaRPr lang="en-IN" dirty="0"/>
          </a:p>
          <a:p>
            <a:pPr marL="0" indent="0">
              <a:buNone/>
            </a:pPr>
            <a:r>
              <a:rPr lang="en-US" dirty="0"/>
              <a:t>F(4) = f (3 + 1) = f(3) + f(1) + 7 (3)(1) + 2 = 37 + 4 + 21 + 2 = 64</a:t>
            </a:r>
            <a:endParaRPr lang="en-IN" dirty="0"/>
          </a:p>
          <a:p>
            <a:pPr marL="0" indent="0">
              <a:buNone/>
            </a:pPr>
            <a:r>
              <a:rPr lang="en-US" dirty="0"/>
              <a:t>F(5) = f(4 + 1) = f(4) + f(1) + 7(4)(1) + 2 = 64 + 4 + 28 + 2 = 98</a:t>
            </a:r>
            <a:endParaRPr lang="en-IN" dirty="0"/>
          </a:p>
          <a:p>
            <a:pPr marL="0" indent="0">
              <a:buNone/>
            </a:pPr>
            <a:r>
              <a:rPr lang="en-US" dirty="0"/>
              <a:t>So, F(2) + f(5) = 17 + 98 = 115</a:t>
            </a:r>
            <a:endParaRPr lang="en-IN" dirty="0"/>
          </a:p>
          <a:p>
            <a:pPr marL="0" indent="0">
              <a:buNone/>
            </a:pPr>
            <a:endParaRPr lang="en-IN" dirty="0"/>
          </a:p>
        </p:txBody>
      </p:sp>
    </p:spTree>
    <p:extLst>
      <p:ext uri="{BB962C8B-B14F-4D97-AF65-F5344CB8AC3E}">
        <p14:creationId xmlns:p14="http://schemas.microsoft.com/office/powerpoint/2010/main" val="3885811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8627C-233B-4DB1-A4E6-1D5BC462F591}"/>
              </a:ext>
            </a:extLst>
          </p:cNvPr>
          <p:cNvSpPr>
            <a:spLocks noGrp="1"/>
          </p:cNvSpPr>
          <p:nvPr>
            <p:ph idx="1"/>
          </p:nvPr>
        </p:nvSpPr>
        <p:spPr>
          <a:xfrm>
            <a:off x="502276" y="1249252"/>
            <a:ext cx="11003924" cy="4969434"/>
          </a:xfrm>
        </p:spPr>
        <p:txBody>
          <a:bodyPr/>
          <a:lstStyle/>
          <a:p>
            <a:pPr marL="0" indent="0">
              <a:buNone/>
            </a:pPr>
            <a:r>
              <a:rPr lang="en-IN" dirty="0"/>
              <a:t>24)</a:t>
            </a:r>
            <a:r>
              <a:rPr lang="en-US" dirty="0"/>
              <a:t> If 6 + 3 + 2 = 181227, 5 + 6 + 4 = 302044, 9 + 2 +8 = 187288 and 5 + 4 + 5 = 202541, then 7 + 2 + 5</a:t>
            </a:r>
            <a:endParaRPr lang="en-IN" dirty="0"/>
          </a:p>
          <a:p>
            <a:pPr marL="457200" indent="-457200">
              <a:buAutoNum type="alphaLcParenBoth"/>
            </a:pPr>
            <a:r>
              <a:rPr lang="en-US" dirty="0"/>
              <a:t>143547      </a:t>
            </a:r>
          </a:p>
          <a:p>
            <a:pPr marL="457200" indent="-457200">
              <a:buAutoNum type="alphaLcParenBoth"/>
            </a:pPr>
            <a:r>
              <a:rPr lang="en-US" dirty="0"/>
              <a:t>132234           </a:t>
            </a:r>
          </a:p>
          <a:p>
            <a:pPr marL="457200" indent="-457200">
              <a:buAutoNum type="alphaLcParenBoth"/>
            </a:pPr>
            <a:r>
              <a:rPr lang="en-US" dirty="0"/>
              <a:t>2577224             </a:t>
            </a:r>
          </a:p>
          <a:p>
            <a:pPr marL="457200" indent="-457200">
              <a:buAutoNum type="alphaLcParenBoth"/>
            </a:pPr>
            <a:r>
              <a:rPr lang="en-US" dirty="0"/>
              <a:t>112321</a:t>
            </a:r>
            <a:r>
              <a:rPr lang="en-IN" dirty="0"/>
              <a:t> </a:t>
            </a:r>
          </a:p>
        </p:txBody>
      </p:sp>
    </p:spTree>
    <p:extLst>
      <p:ext uri="{BB962C8B-B14F-4D97-AF65-F5344CB8AC3E}">
        <p14:creationId xmlns:p14="http://schemas.microsoft.com/office/powerpoint/2010/main" val="443150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8627C-233B-4DB1-A4E6-1D5BC462F591}"/>
              </a:ext>
            </a:extLst>
          </p:cNvPr>
          <p:cNvSpPr>
            <a:spLocks noGrp="1"/>
          </p:cNvSpPr>
          <p:nvPr>
            <p:ph idx="1"/>
          </p:nvPr>
        </p:nvSpPr>
        <p:spPr>
          <a:xfrm>
            <a:off x="502276" y="1249252"/>
            <a:ext cx="11003924" cy="4969434"/>
          </a:xfrm>
        </p:spPr>
        <p:txBody>
          <a:bodyPr/>
          <a:lstStyle/>
          <a:p>
            <a:pPr marL="0" indent="0">
              <a:buNone/>
            </a:pPr>
            <a:r>
              <a:rPr lang="en-IN" dirty="0"/>
              <a:t>24)</a:t>
            </a:r>
            <a:r>
              <a:rPr lang="en-US" dirty="0"/>
              <a:t> If 	6 + 3 + 2 = 181227 </a:t>
            </a:r>
          </a:p>
          <a:p>
            <a:pPr marL="0" indent="0">
              <a:buNone/>
            </a:pPr>
            <a:r>
              <a:rPr lang="en-US" dirty="0"/>
              <a:t>	5 + 6 + 4 = 302044</a:t>
            </a:r>
          </a:p>
          <a:p>
            <a:pPr marL="0" indent="0">
              <a:buNone/>
            </a:pPr>
            <a:r>
              <a:rPr lang="en-US" dirty="0"/>
              <a:t>	9 + 2 +8 = 187288</a:t>
            </a:r>
          </a:p>
          <a:p>
            <a:pPr marL="0" indent="0">
              <a:buNone/>
            </a:pPr>
            <a:r>
              <a:rPr lang="en-US" dirty="0"/>
              <a:t>and 	5 + 4 + 5 = 202541</a:t>
            </a:r>
          </a:p>
          <a:p>
            <a:pPr marL="0" indent="0">
              <a:buNone/>
            </a:pPr>
            <a:r>
              <a:rPr lang="en-US" dirty="0"/>
              <a:t>	 then 7 + 2 + 5</a:t>
            </a:r>
          </a:p>
          <a:p>
            <a:pPr marL="0" indent="0">
              <a:buNone/>
            </a:pPr>
            <a:endParaRPr lang="en-IN" dirty="0"/>
          </a:p>
          <a:p>
            <a:pPr marL="457200" indent="-457200">
              <a:buAutoNum type="alphaLcParenBoth"/>
            </a:pPr>
            <a:r>
              <a:rPr lang="en-US" dirty="0"/>
              <a:t>143547      </a:t>
            </a:r>
          </a:p>
          <a:p>
            <a:pPr marL="457200" indent="-457200">
              <a:buAutoNum type="alphaLcParenBoth"/>
            </a:pPr>
            <a:r>
              <a:rPr lang="en-US" dirty="0"/>
              <a:t>132234           </a:t>
            </a:r>
          </a:p>
          <a:p>
            <a:pPr marL="457200" indent="-457200">
              <a:buAutoNum type="alphaLcParenBoth"/>
            </a:pPr>
            <a:r>
              <a:rPr lang="en-US" dirty="0"/>
              <a:t>2577224             </a:t>
            </a:r>
          </a:p>
          <a:p>
            <a:pPr marL="457200" indent="-457200">
              <a:buAutoNum type="alphaLcParenBoth"/>
            </a:pPr>
            <a:r>
              <a:rPr lang="en-US" dirty="0"/>
              <a:t>112321</a:t>
            </a:r>
            <a:r>
              <a:rPr lang="en-IN" dirty="0"/>
              <a:t> </a:t>
            </a:r>
          </a:p>
        </p:txBody>
      </p:sp>
    </p:spTree>
    <p:extLst>
      <p:ext uri="{BB962C8B-B14F-4D97-AF65-F5344CB8AC3E}">
        <p14:creationId xmlns:p14="http://schemas.microsoft.com/office/powerpoint/2010/main" val="71327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A56C16-E552-4661-9D19-2E938D000A75}"/>
                  </a:ext>
                </a:extLst>
              </p:cNvPr>
              <p:cNvSpPr>
                <a:spLocks noGrp="1"/>
              </p:cNvSpPr>
              <p:nvPr>
                <p:ph idx="1"/>
              </p:nvPr>
            </p:nvSpPr>
            <p:spPr>
              <a:xfrm>
                <a:off x="256478" y="758284"/>
                <a:ext cx="11249722" cy="5460402"/>
              </a:xfrm>
            </p:spPr>
            <p:txBody>
              <a:bodyPr>
                <a:normAutofit fontScale="85000" lnSpcReduction="20000"/>
              </a:bodyPr>
              <a:lstStyle/>
              <a:p>
                <a:pPr marL="0" lvl="0" indent="0">
                  <a:buNone/>
                </a:pPr>
                <a:r>
                  <a:rPr lang="en-US" dirty="0"/>
                  <a:t>2) When a positive integer m is divided by another positive integer n, the remainder obtained is 8. If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𝑛</m:t>
                        </m:r>
                      </m:den>
                    </m:f>
                  </m:oMath>
                </a14:m>
                <a:r>
                  <a:rPr lang="en-US" dirty="0"/>
                  <a:t> = 89</a:t>
                </a:r>
                <a:r>
                  <a:rPr lang="en-US" b="1" dirty="0"/>
                  <a:t>.</a:t>
                </a:r>
                <a:r>
                  <a:rPr lang="en-US" dirty="0"/>
                  <a:t>32, what is the value of n?</a:t>
                </a:r>
                <a:endParaRPr lang="en-IN" dirty="0"/>
              </a:p>
              <a:p>
                <a:pPr marL="0" indent="0">
                  <a:buNone/>
                </a:pPr>
                <a:r>
                  <a:rPr lang="en-US" dirty="0"/>
                  <a:t>Solution: (b)</a:t>
                </a:r>
                <a:endParaRPr lang="en-IN" dirty="0"/>
              </a:p>
              <a:p>
                <a:pPr marL="0" indent="0">
                  <a:buNone/>
                </a:pPr>
                <a:r>
                  <a:rPr lang="en-US" dirty="0"/>
                  <a:t> When m is divided by n, the remainder is 8.</a:t>
                </a:r>
                <a:endParaRPr lang="en-IN" dirty="0"/>
              </a:p>
              <a:p>
                <a:pPr marL="0" indent="0">
                  <a:buNone/>
                </a:pPr>
                <a:r>
                  <a:rPr lang="en-US" dirty="0"/>
                  <a:t>⇒m=nk+8, where k is the quotient and n&gt;8 (since Divisor &gt; Remainder)</a:t>
                </a:r>
                <a:endParaRPr lang="en-IN" dirty="0"/>
              </a:p>
              <a:p>
                <a:pPr marL="0" indent="0">
                  <a:buNone/>
                </a:pPr>
                <a:r>
                  <a:rPr lang="en-US" dirty="0"/>
                  <a:t>⇒</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𝑛</m:t>
                        </m:r>
                      </m:den>
                    </m:f>
                  </m:oMath>
                </a14:m>
                <a:r>
                  <a:rPr lang="en-US" dirty="0"/>
                  <a:t>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𝑛𝑘</m:t>
                        </m:r>
                        <m:r>
                          <a:rPr lang="en-US" i="1">
                            <a:latin typeface="Cambria Math" panose="02040503050406030204" pitchFamily="18" charset="0"/>
                          </a:rPr>
                          <m:t>+8</m:t>
                        </m:r>
                      </m:num>
                      <m:den>
                        <m:r>
                          <a:rPr lang="en-US" i="1">
                            <a:latin typeface="Cambria Math" panose="02040503050406030204" pitchFamily="18" charset="0"/>
                          </a:rPr>
                          <m:t>𝑛</m:t>
                        </m:r>
                      </m:den>
                    </m:f>
                    <m:r>
                      <a:rPr lang="en-IN" b="0" i="1" smtClean="0">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𝑛</m:t>
                        </m:r>
                      </m:den>
                    </m:f>
                  </m:oMath>
                </a14:m>
                <a:r>
                  <a:rPr lang="en-US" dirty="0"/>
                  <a: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𝑘</m:t>
                        </m:r>
                      </m:num>
                      <m:den>
                        <m:r>
                          <a:rPr lang="en-US" i="1">
                            <a:latin typeface="Cambria Math" panose="02040503050406030204" pitchFamily="18" charset="0"/>
                          </a:rPr>
                          <m:t>1</m:t>
                        </m:r>
                      </m:den>
                    </m:f>
                  </m:oMath>
                </a14:m>
                <a:r>
                  <a:rPr lang="en-US" dirty="0"/>
                  <a:t>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8</m:t>
                        </m:r>
                      </m:num>
                      <m:den>
                        <m:r>
                          <a:rPr lang="en-US" i="1">
                            <a:latin typeface="Cambria Math" panose="02040503050406030204" pitchFamily="18" charset="0"/>
                          </a:rPr>
                          <m:t>𝑛</m:t>
                        </m:r>
                      </m:den>
                    </m:f>
                  </m:oMath>
                </a14:m>
                <a:r>
                  <a:rPr lang="en-US" dirty="0"/>
                  <a:t>… (</a:t>
                </a:r>
                <a:r>
                  <a:rPr lang="en-US" dirty="0" err="1"/>
                  <a:t>i</a:t>
                </a:r>
                <a:r>
                  <a:rPr lang="en-US" dirty="0"/>
                  <a:t>)</a:t>
                </a:r>
                <a:endParaRPr lang="en-IN" dirty="0"/>
              </a:p>
              <a:p>
                <a:pPr marL="0" indent="0">
                  <a:buNone/>
                </a:pPr>
                <a:r>
                  <a:rPr lang="en-US" dirty="0"/>
                  <a:t>In the above relation,</a:t>
                </a:r>
                <a14:m>
                  <m:oMath xmlns:m="http://schemas.openxmlformats.org/officeDocument/2006/math">
                    <m:r>
                      <a:rPr lang="en-US" i="1">
                        <a:latin typeface="Cambria Math" panose="02040503050406030204" pitchFamily="18" charset="0"/>
                      </a:rPr>
                      <m:t> </m:t>
                    </m:r>
                    <m:f>
                      <m:fPr>
                        <m:ctrlPr>
                          <a:rPr lang="en-IN" i="1">
                            <a:latin typeface="Cambria Math" panose="02040503050406030204" pitchFamily="18" charset="0"/>
                          </a:rPr>
                        </m:ctrlPr>
                      </m:fPr>
                      <m:num>
                        <m:r>
                          <a:rPr lang="en-US" i="1">
                            <a:latin typeface="Cambria Math" panose="02040503050406030204" pitchFamily="18" charset="0"/>
                          </a:rPr>
                          <m:t>8</m:t>
                        </m:r>
                      </m:num>
                      <m:den>
                        <m:r>
                          <a:rPr lang="en-US" i="1">
                            <a:latin typeface="Cambria Math" panose="02040503050406030204" pitchFamily="18" charset="0"/>
                          </a:rPr>
                          <m:t>𝑛</m:t>
                        </m:r>
                      </m:den>
                    </m:f>
                  </m:oMath>
                </a14:m>
                <a:r>
                  <a:rPr lang="en-US" dirty="0"/>
                  <a:t> must be a fractional value such that:</a:t>
                </a:r>
                <a:endParaRPr lang="en-IN" dirty="0"/>
              </a:p>
              <a:p>
                <a:pPr marL="0" indent="0">
                  <a:buNone/>
                </a:pPr>
                <a:r>
                  <a:rPr lang="en-US" dirty="0"/>
                  <a:t>0 &lt;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8</m:t>
                        </m:r>
                      </m:num>
                      <m:den>
                        <m:r>
                          <a:rPr lang="en-US" i="1">
                            <a:latin typeface="Cambria Math" panose="02040503050406030204" pitchFamily="18" charset="0"/>
                          </a:rPr>
                          <m:t>𝑛</m:t>
                        </m:r>
                      </m:den>
                    </m:f>
                  </m:oMath>
                </a14:m>
                <a:r>
                  <a:rPr lang="en-US" dirty="0"/>
                  <a:t> &lt; 1… (ii)</a:t>
                </a:r>
                <a:endParaRPr lang="en-IN" dirty="0"/>
              </a:p>
              <a:p>
                <a:pPr marL="0" indent="0">
                  <a:buNone/>
                </a:pPr>
                <a:r>
                  <a:rPr lang="en-US" dirty="0"/>
                  <a:t>We know that:</a:t>
                </a:r>
                <a:endParaRPr lang="en-IN" dirty="0"/>
              </a:p>
              <a:p>
                <a:pPr marL="0" indent="0">
                  <a:buNone/>
                </a:pP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𝑛</m:t>
                        </m:r>
                      </m:den>
                    </m:f>
                  </m:oMath>
                </a14:m>
                <a:r>
                  <a:rPr lang="en-US" dirty="0"/>
                  <a:t> =89.32=89+0.32 … (iii)</a:t>
                </a:r>
                <a:endParaRPr lang="en-IN" dirty="0"/>
              </a:p>
              <a:p>
                <a:pPr marL="0" indent="0">
                  <a:buNone/>
                </a:pPr>
                <a:r>
                  <a:rPr lang="en-US" dirty="0"/>
                  <a:t>Thus, from (</a:t>
                </a:r>
                <a:r>
                  <a:rPr lang="en-US" dirty="0" err="1"/>
                  <a:t>i</a:t>
                </a:r>
                <a:r>
                  <a:rPr lang="en-US" dirty="0"/>
                  <a:t>), (ii) and (iii), we have:</a:t>
                </a:r>
                <a:endParaRPr lang="en-IN" dirty="0"/>
              </a:p>
              <a:p>
                <a:pPr marL="0" indent="0">
                  <a:buNone/>
                </a:pPr>
                <a:r>
                  <a:rPr lang="en-US" dirty="0"/>
                  <a:t>k=89</a:t>
                </a:r>
                <a:endParaRPr lang="en-IN" dirty="0"/>
              </a:p>
              <a:p>
                <a:pPr marL="0" indent="0">
                  <a:buNone/>
                </a:pP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8</m:t>
                        </m:r>
                      </m:num>
                      <m:den>
                        <m:r>
                          <a:rPr lang="en-US" i="1">
                            <a:latin typeface="Cambria Math" panose="02040503050406030204" pitchFamily="18" charset="0"/>
                          </a:rPr>
                          <m:t>𝑛</m:t>
                        </m:r>
                      </m:den>
                    </m:f>
                  </m:oMath>
                </a14:m>
                <a:r>
                  <a:rPr lang="en-US" dirty="0"/>
                  <a:t> =0.32</a:t>
                </a:r>
                <a:endParaRPr lang="en-IN" dirty="0"/>
              </a:p>
              <a:p>
                <a:pPr marL="0" indent="0">
                  <a:buNone/>
                </a:pPr>
                <a:r>
                  <a:rPr lang="en-US" dirty="0"/>
                  <a:t>⇒n=</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8</m:t>
                        </m:r>
                      </m:num>
                      <m:den>
                        <m:r>
                          <a:rPr lang="en-US" i="1">
                            <a:latin typeface="Cambria Math" panose="02040503050406030204" pitchFamily="18" charset="0"/>
                          </a:rPr>
                          <m:t>0.32</m:t>
                        </m:r>
                      </m:den>
                    </m:f>
                    <m:r>
                      <a:rPr lang="en-US" i="1">
                        <a:latin typeface="Cambria Math" panose="02040503050406030204" pitchFamily="18" charset="0"/>
                      </a:rPr>
                      <m:t>  </m:t>
                    </m:r>
                  </m:oMath>
                </a14:m>
                <a:r>
                  <a:rPr lang="en-US" dirty="0"/>
                  <a:t>⇒n=25</a:t>
                </a:r>
                <a:endParaRPr lang="en-IN" dirty="0"/>
              </a:p>
            </p:txBody>
          </p:sp>
        </mc:Choice>
        <mc:Fallback xmlns="">
          <p:sp>
            <p:nvSpPr>
              <p:cNvPr id="3" name="Content Placeholder 2">
                <a:extLst>
                  <a:ext uri="{FF2B5EF4-FFF2-40B4-BE49-F238E27FC236}">
                    <a16:creationId xmlns:a16="http://schemas.microsoft.com/office/drawing/2014/main" id="{70A56C16-E552-4661-9D19-2E938D000A75}"/>
                  </a:ext>
                </a:extLst>
              </p:cNvPr>
              <p:cNvSpPr>
                <a:spLocks noGrp="1" noRot="1" noChangeAspect="1" noMove="1" noResize="1" noEditPoints="1" noAdjustHandles="1" noChangeArrowheads="1" noChangeShapeType="1" noTextEdit="1"/>
              </p:cNvSpPr>
              <p:nvPr>
                <p:ph idx="1"/>
              </p:nvPr>
            </p:nvSpPr>
            <p:spPr>
              <a:xfrm>
                <a:off x="256478" y="758284"/>
                <a:ext cx="11249722" cy="5460402"/>
              </a:xfrm>
              <a:blipFill>
                <a:blip r:embed="rId2"/>
                <a:stretch>
                  <a:fillRect l="-488" t="-2121"/>
                </a:stretch>
              </a:blipFill>
            </p:spPr>
            <p:txBody>
              <a:bodyPr/>
              <a:lstStyle/>
              <a:p>
                <a:r>
                  <a:rPr lang="en-IN">
                    <a:noFill/>
                  </a:rPr>
                  <a:t> </a:t>
                </a:r>
              </a:p>
            </p:txBody>
          </p:sp>
        </mc:Fallback>
      </mc:AlternateContent>
    </p:spTree>
    <p:extLst>
      <p:ext uri="{BB962C8B-B14F-4D97-AF65-F5344CB8AC3E}">
        <p14:creationId xmlns:p14="http://schemas.microsoft.com/office/powerpoint/2010/main" val="1205691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F0558-A8E1-4666-A3E3-8D884FC4DA4F}"/>
              </a:ext>
            </a:extLst>
          </p:cNvPr>
          <p:cNvSpPr>
            <a:spLocks noGrp="1"/>
          </p:cNvSpPr>
          <p:nvPr>
            <p:ph idx="1"/>
          </p:nvPr>
        </p:nvSpPr>
        <p:spPr>
          <a:xfrm>
            <a:off x="515155" y="940158"/>
            <a:ext cx="10991045" cy="5278527"/>
          </a:xfrm>
        </p:spPr>
        <p:txBody>
          <a:bodyPr>
            <a:normAutofit/>
          </a:bodyPr>
          <a:lstStyle/>
          <a:p>
            <a:pPr marL="0" indent="0">
              <a:buNone/>
            </a:pPr>
            <a:r>
              <a:rPr lang="en-IN" dirty="0"/>
              <a:t>24)</a:t>
            </a:r>
            <a:r>
              <a:rPr lang="en-US" dirty="0"/>
              <a:t> If 	6 + 3 + 2 = 181227 </a:t>
            </a:r>
          </a:p>
          <a:p>
            <a:pPr marL="0" indent="0">
              <a:buNone/>
            </a:pPr>
            <a:r>
              <a:rPr lang="en-US" dirty="0"/>
              <a:t>	5 + 6 + 4 = 302044</a:t>
            </a:r>
          </a:p>
          <a:p>
            <a:pPr marL="0" indent="0">
              <a:buNone/>
            </a:pPr>
            <a:r>
              <a:rPr lang="en-US" dirty="0"/>
              <a:t>	9 + 2 +8 = 187288</a:t>
            </a:r>
          </a:p>
          <a:p>
            <a:pPr marL="0" indent="0">
              <a:buNone/>
            </a:pPr>
            <a:r>
              <a:rPr lang="en-US" dirty="0"/>
              <a:t>and 	5 + 4 + 5 = 202541</a:t>
            </a:r>
          </a:p>
          <a:p>
            <a:pPr marL="0" indent="0">
              <a:buNone/>
            </a:pPr>
            <a:r>
              <a:rPr lang="en-US" dirty="0"/>
              <a:t>	 then 7 + 2 + 5</a:t>
            </a:r>
          </a:p>
          <a:p>
            <a:pPr marL="0" indent="0">
              <a:buNone/>
            </a:pPr>
            <a:endParaRPr lang="en-US" b="1" dirty="0"/>
          </a:p>
          <a:p>
            <a:pPr marL="0" indent="0">
              <a:buNone/>
            </a:pPr>
            <a:r>
              <a:rPr lang="en-US" b="1" dirty="0"/>
              <a:t>Solution: Option a</a:t>
            </a:r>
            <a:endParaRPr lang="en-IN" dirty="0"/>
          </a:p>
          <a:p>
            <a:pPr marL="0" indent="0">
              <a:buNone/>
            </a:pPr>
            <a:r>
              <a:rPr lang="en-US" dirty="0"/>
              <a:t>Clearly the pattern is understood that:</a:t>
            </a:r>
            <a:endParaRPr lang="en-IN" dirty="0"/>
          </a:p>
          <a:p>
            <a:pPr marL="0" indent="0">
              <a:buNone/>
            </a:pPr>
            <a:r>
              <a:rPr lang="en-US" dirty="0"/>
              <a:t>First two digits of result is product of first two numbers </a:t>
            </a:r>
            <a:endParaRPr lang="en-IN" dirty="0"/>
          </a:p>
          <a:p>
            <a:pPr marL="0" indent="0">
              <a:buNone/>
            </a:pPr>
            <a:r>
              <a:rPr lang="en-US" dirty="0"/>
              <a:t>Next two digits of result is the product of first and third number </a:t>
            </a:r>
            <a:endParaRPr lang="en-IN" dirty="0"/>
          </a:p>
          <a:p>
            <a:pPr marL="0" indent="0">
              <a:buNone/>
            </a:pPr>
            <a:r>
              <a:rPr lang="en-US" dirty="0"/>
              <a:t>Last two digits of result is the difference between the sum of result of previous two steps and the middle number in LHS.</a:t>
            </a:r>
            <a:endParaRPr lang="en-IN" dirty="0"/>
          </a:p>
          <a:p>
            <a:endParaRPr lang="en-IN" dirty="0"/>
          </a:p>
        </p:txBody>
      </p:sp>
    </p:spTree>
    <p:extLst>
      <p:ext uri="{BB962C8B-B14F-4D97-AF65-F5344CB8AC3E}">
        <p14:creationId xmlns:p14="http://schemas.microsoft.com/office/powerpoint/2010/main" val="2737353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ECD7E-0F62-4EDD-BBF1-D3EC95750127}"/>
              </a:ext>
            </a:extLst>
          </p:cNvPr>
          <p:cNvSpPr>
            <a:spLocks noGrp="1"/>
          </p:cNvSpPr>
          <p:nvPr>
            <p:ph idx="1"/>
          </p:nvPr>
        </p:nvSpPr>
        <p:spPr>
          <a:xfrm>
            <a:off x="480060" y="971550"/>
            <a:ext cx="11026140" cy="5247135"/>
          </a:xfrm>
        </p:spPr>
        <p:txBody>
          <a:bodyPr/>
          <a:lstStyle/>
          <a:p>
            <a:pPr marL="0" indent="0">
              <a:buNone/>
            </a:pPr>
            <a:r>
              <a:rPr lang="en-US" dirty="0"/>
              <a:t>3) In the given figure, O is the center of the circle of radius 1 unit. What is the area, in square units, of the minor sector AOC?</a:t>
            </a:r>
            <a:endParaRPr lang="en-IN" dirty="0"/>
          </a:p>
          <a:p>
            <a:pPr marL="0" indent="0">
              <a:buNone/>
            </a:pPr>
            <a:endParaRPr lang="en-IN" dirty="0"/>
          </a:p>
        </p:txBody>
      </p:sp>
      <p:pic>
        <p:nvPicPr>
          <p:cNvPr id="7" name="Picture 6" descr="gmat-psq-6-1">
            <a:extLst>
              <a:ext uri="{FF2B5EF4-FFF2-40B4-BE49-F238E27FC236}">
                <a16:creationId xmlns:a16="http://schemas.microsoft.com/office/drawing/2014/main" id="{962B0CD2-CC22-4440-93E2-6E2946F4A89F}"/>
              </a:ext>
            </a:extLst>
          </p:cNvPr>
          <p:cNvPicPr>
            <a:picLocks noChangeAspect="1"/>
          </p:cNvPicPr>
          <p:nvPr/>
        </p:nvPicPr>
        <p:blipFill>
          <a:blip r:embed="rId2"/>
          <a:srcRect/>
          <a:stretch>
            <a:fillRect/>
          </a:stretch>
        </p:blipFill>
        <p:spPr bwMode="auto">
          <a:xfrm>
            <a:off x="7363775" y="2104455"/>
            <a:ext cx="3612367" cy="3960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noFill/>
            <a:miter lim="800000"/>
            <a:headEnd/>
            <a:tailEnd/>
          </a:ln>
          <a:effectLst>
            <a:outerShdw blurRad="50800" dist="50800" dir="5400000" sx="1000" sy="1000" algn="ctr" rotWithShape="0">
              <a:schemeClr val="tx1"/>
            </a:outerShdw>
          </a:effectLst>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64482CB-C396-4F22-9BA8-551037161504}"/>
                  </a:ext>
                </a:extLst>
              </p:cNvPr>
              <p:cNvSpPr/>
              <p:nvPr/>
            </p:nvSpPr>
            <p:spPr>
              <a:xfrm>
                <a:off x="737717" y="2104455"/>
                <a:ext cx="6096000" cy="3770135"/>
              </a:xfrm>
              <a:prstGeom prst="rect">
                <a:avLst/>
              </a:prstGeom>
            </p:spPr>
            <p:txBody>
              <a:bodyPr>
                <a:spAutoFit/>
              </a:bodyPr>
              <a:lstStyle/>
              <a:p>
                <a:pPr lvl="0" algn="just">
                  <a:lnSpc>
                    <a:spcPct val="115000"/>
                  </a:lnSpc>
                  <a:spcAft>
                    <a:spcPts val="600"/>
                  </a:spcAft>
                  <a:buSzPts val="1100"/>
                </a:pPr>
                <a:r>
                  <a:rPr lang="en-IN" sz="3600" dirty="0">
                    <a:solidFill>
                      <a:schemeClr val="tx1"/>
                    </a:solidFill>
                    <a:latin typeface="Cambria" panose="02040503050406030204" pitchFamily="18" charset="0"/>
                    <a:ea typeface="Times New Roman" panose="02020603050405020304" pitchFamily="18" charset="0"/>
                    <a:cs typeface="Times New Roman" panose="02020603050405020304" pitchFamily="18" charset="0"/>
                  </a:rPr>
                  <a:t>a)  </a:t>
                </a:r>
                <a14:m>
                  <m:oMath xmlns:m="http://schemas.openxmlformats.org/officeDocument/2006/math">
                    <m:f>
                      <m:fPr>
                        <m:ctrlPr>
                          <a:rPr lang="en-IN" sz="3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3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𝜋</m:t>
                        </m:r>
                      </m:num>
                      <m:den>
                        <m:r>
                          <a:rPr lang="en-US" sz="3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6 </m:t>
                        </m:r>
                      </m:den>
                    </m:f>
                  </m:oMath>
                </a14:m>
                <a:endParaRPr lang="en-IN" sz="3600" spc="-10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endParaRPr>
              </a:p>
              <a:p>
                <a:pPr lvl="0" algn="just">
                  <a:lnSpc>
                    <a:spcPct val="115000"/>
                  </a:lnSpc>
                  <a:spcAft>
                    <a:spcPts val="600"/>
                  </a:spcAft>
                  <a:buSzPts val="1100"/>
                </a:pPr>
                <a:r>
                  <a:rPr lang="en-IN" sz="3600" dirty="0">
                    <a:solidFill>
                      <a:schemeClr val="tx1"/>
                    </a:solidFill>
                    <a:ea typeface="Times New Roman" panose="02020603050405020304" pitchFamily="18" charset="0"/>
                    <a:cs typeface="Times New Roman" panose="02020603050405020304" pitchFamily="18" charset="0"/>
                  </a:rPr>
                  <a:t>b) </a:t>
                </a:r>
                <a14:m>
                  <m:oMath xmlns:m="http://schemas.openxmlformats.org/officeDocument/2006/math">
                    <m:f>
                      <m:fPr>
                        <m:ctrlPr>
                          <a:rPr lang="en-IN" sz="3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3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𝜋</m:t>
                        </m:r>
                      </m:num>
                      <m:den>
                        <m:r>
                          <a:rPr lang="en-US" sz="3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3 </m:t>
                        </m:r>
                      </m:den>
                    </m:f>
                  </m:oMath>
                </a14:m>
                <a:endParaRPr lang="en-IN" sz="3600" spc="-10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endParaRPr>
              </a:p>
              <a:p>
                <a:pPr lvl="0" algn="just">
                  <a:lnSpc>
                    <a:spcPct val="115000"/>
                  </a:lnSpc>
                  <a:spcAft>
                    <a:spcPts val="600"/>
                  </a:spcAft>
                  <a:buSzPts val="1100"/>
                </a:pPr>
                <a:r>
                  <a:rPr lang="en-IN" sz="3600" dirty="0">
                    <a:solidFill>
                      <a:schemeClr val="tx1"/>
                    </a:solidFill>
                    <a:ea typeface="Times New Roman" panose="02020603050405020304" pitchFamily="18" charset="0"/>
                    <a:cs typeface="Times New Roman" panose="02020603050405020304" pitchFamily="18" charset="0"/>
                  </a:rPr>
                  <a:t>C) </a:t>
                </a:r>
                <a14:m>
                  <m:oMath xmlns:m="http://schemas.openxmlformats.org/officeDocument/2006/math">
                    <m:f>
                      <m:fPr>
                        <m:ctrlPr>
                          <a:rPr lang="en-IN" sz="3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3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𝜋</m:t>
                        </m:r>
                      </m:num>
                      <m:den>
                        <m:r>
                          <a:rPr lang="en-US" sz="3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2 </m:t>
                        </m:r>
                      </m:den>
                    </m:f>
                  </m:oMath>
                </a14:m>
                <a:endParaRPr lang="en-IN" sz="3600" spc="-100" dirty="0">
                  <a:solidFill>
                    <a:schemeClr val="tx1"/>
                  </a:solidFill>
                  <a:effectLst/>
                  <a:latin typeface="Cambria" panose="02040503050406030204" pitchFamily="18" charset="0"/>
                  <a:ea typeface="Calibri" panose="020F0502020204030204" pitchFamily="34" charset="0"/>
                  <a:cs typeface="Times New Roman" panose="02020603050405020304" pitchFamily="18" charset="0"/>
                </a:endParaRPr>
              </a:p>
              <a:p>
                <a:pPr lvl="0" algn="just">
                  <a:lnSpc>
                    <a:spcPct val="115000"/>
                  </a:lnSpc>
                  <a:spcAft>
                    <a:spcPts val="600"/>
                  </a:spcAft>
                  <a:buSzPts val="1100"/>
                </a:pPr>
                <a:r>
                  <a:rPr lang="en-IN" sz="3600" dirty="0">
                    <a:solidFill>
                      <a:schemeClr val="tx1"/>
                    </a:solidFill>
                    <a:ea typeface="Times New Roman" panose="02020603050405020304" pitchFamily="18" charset="0"/>
                    <a:cs typeface="Times New Roman" panose="02020603050405020304" pitchFamily="18" charset="0"/>
                  </a:rPr>
                  <a:t>d) </a:t>
                </a:r>
                <a14:m>
                  <m:oMath xmlns:m="http://schemas.openxmlformats.org/officeDocument/2006/math">
                    <m:f>
                      <m:fPr>
                        <m:ctrlPr>
                          <a:rPr lang="en-IN" sz="3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US" sz="3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r>
                          <a:rPr lang="en-US" sz="3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𝜋</m:t>
                        </m:r>
                      </m:num>
                      <m:den>
                        <m:r>
                          <a:rPr lang="en-US" sz="3600"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3</m:t>
                        </m:r>
                      </m:den>
                    </m:f>
                  </m:oMath>
                </a14:m>
                <a:endParaRPr lang="en-IN" sz="3600" spc="-100" dirty="0">
                  <a:effectLst/>
                  <a:latin typeface="Cambria" panose="02040503050406030204" pitchFamily="18" charset="0"/>
                  <a:ea typeface="Calibri" panose="020F0502020204030204" pitchFamily="34"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464482CB-C396-4F22-9BA8-551037161504}"/>
                  </a:ext>
                </a:extLst>
              </p:cNvPr>
              <p:cNvSpPr>
                <a:spLocks noRot="1" noChangeAspect="1" noMove="1" noResize="1" noEditPoints="1" noAdjustHandles="1" noChangeArrowheads="1" noChangeShapeType="1" noTextEdit="1"/>
              </p:cNvSpPr>
              <p:nvPr/>
            </p:nvSpPr>
            <p:spPr>
              <a:xfrm>
                <a:off x="737717" y="2104455"/>
                <a:ext cx="6096000" cy="3770135"/>
              </a:xfrm>
              <a:prstGeom prst="rect">
                <a:avLst/>
              </a:prstGeom>
              <a:blipFill>
                <a:blip r:embed="rId3"/>
                <a:stretch>
                  <a:fillRect l="-3000" b="-1616"/>
                </a:stretch>
              </a:blipFill>
            </p:spPr>
            <p:txBody>
              <a:bodyPr/>
              <a:lstStyle/>
              <a:p>
                <a:r>
                  <a:rPr lang="en-IN">
                    <a:noFill/>
                  </a:rPr>
                  <a:t> </a:t>
                </a:r>
              </a:p>
            </p:txBody>
          </p:sp>
        </mc:Fallback>
      </mc:AlternateContent>
    </p:spTree>
    <p:extLst>
      <p:ext uri="{BB962C8B-B14F-4D97-AF65-F5344CB8AC3E}">
        <p14:creationId xmlns:p14="http://schemas.microsoft.com/office/powerpoint/2010/main" val="1888643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B93F1-2822-4A2D-A55C-12CF5E48A11E}"/>
              </a:ext>
            </a:extLst>
          </p:cNvPr>
          <p:cNvSpPr>
            <a:spLocks noGrp="1"/>
          </p:cNvSpPr>
          <p:nvPr>
            <p:ph idx="1"/>
          </p:nvPr>
        </p:nvSpPr>
        <p:spPr>
          <a:xfrm>
            <a:off x="245327" y="524108"/>
            <a:ext cx="11260873" cy="5694578"/>
          </a:xfrm>
        </p:spPr>
        <p:txBody>
          <a:bodyPr>
            <a:normAutofit fontScale="85000" lnSpcReduction="20000"/>
          </a:bodyPr>
          <a:lstStyle/>
          <a:p>
            <a:pPr marL="0" indent="0">
              <a:buNone/>
            </a:pPr>
            <a:r>
              <a:rPr lang="en-US" dirty="0"/>
              <a:t>3) In the given figure, O is the center of the circle of radius 1 unit. What is the area, in square units, of the minor sector AOC?</a:t>
            </a:r>
            <a:endParaRPr lang="en-IN" dirty="0"/>
          </a:p>
          <a:p>
            <a:pPr marL="0" indent="0">
              <a:buNone/>
            </a:pPr>
            <a:r>
              <a:rPr lang="en-US" dirty="0"/>
              <a:t>Solution: (b)</a:t>
            </a:r>
            <a:endParaRPr lang="en-IN" dirty="0"/>
          </a:p>
          <a:p>
            <a:pPr marL="0" indent="0">
              <a:buNone/>
            </a:pPr>
            <a:r>
              <a:rPr lang="en-US" dirty="0"/>
              <a:t>Let us join OB.</a:t>
            </a:r>
            <a:endParaRPr lang="en-IN" dirty="0"/>
          </a:p>
          <a:p>
            <a:pPr marL="0" indent="0">
              <a:buNone/>
            </a:pPr>
            <a:r>
              <a:rPr lang="en-US" dirty="0"/>
              <a:t>In ΔAOB, we have: OA=OB (Each being the radius)</a:t>
            </a:r>
            <a:endParaRPr lang="en-IN" dirty="0"/>
          </a:p>
          <a:p>
            <a:pPr marL="0" indent="0">
              <a:buNone/>
            </a:pPr>
            <a:r>
              <a:rPr lang="en-US" dirty="0"/>
              <a:t>⇒∠OBA=∠OAB ⇒∠OBA=30°                                                                                                  </a:t>
            </a:r>
            <a:endParaRPr lang="en-IN" dirty="0"/>
          </a:p>
          <a:p>
            <a:pPr marL="0" indent="0">
              <a:buNone/>
            </a:pPr>
            <a:r>
              <a:rPr lang="en-US" dirty="0"/>
              <a:t>In ΔBOC, we have: OB=OC (Each being the radius)</a:t>
            </a:r>
            <a:endParaRPr lang="en-IN" dirty="0"/>
          </a:p>
          <a:p>
            <a:pPr marL="0" indent="0">
              <a:buNone/>
            </a:pPr>
            <a:r>
              <a:rPr lang="en-US" dirty="0"/>
              <a:t>⇒∠OCB=∠OBC</a:t>
            </a:r>
            <a:endParaRPr lang="en-IN" dirty="0"/>
          </a:p>
          <a:p>
            <a:pPr marL="0" indent="0">
              <a:buNone/>
            </a:pPr>
            <a:r>
              <a:rPr lang="en-US" dirty="0"/>
              <a:t>⇒∠OBC=30° ⇒∠ABC=∠OBA+∠OBC=30°+30°=60°</a:t>
            </a:r>
            <a:endParaRPr lang="en-IN" dirty="0"/>
          </a:p>
          <a:p>
            <a:pPr marL="0" indent="0">
              <a:buNone/>
            </a:pPr>
            <a:r>
              <a:rPr lang="en-US" dirty="0"/>
              <a:t>We know that the angle subtended by minor arc AC at the </a:t>
            </a:r>
          </a:p>
          <a:p>
            <a:pPr marL="0" indent="0">
              <a:buNone/>
            </a:pPr>
            <a:r>
              <a:rPr lang="en-US" dirty="0"/>
              <a:t>center of the circle is double the angle subtended by the same </a:t>
            </a:r>
          </a:p>
          <a:p>
            <a:pPr marL="0" indent="0">
              <a:buNone/>
            </a:pPr>
            <a:r>
              <a:rPr lang="en-US" dirty="0"/>
              <a:t>arc on the circumference.</a:t>
            </a:r>
            <a:endParaRPr lang="en-IN" dirty="0"/>
          </a:p>
          <a:p>
            <a:pPr marL="0" indent="0">
              <a:buNone/>
            </a:pPr>
            <a:r>
              <a:rPr lang="en-US" dirty="0"/>
              <a:t>Thus, we have: ∠AOC=2×∠ABC=2×60°=120°</a:t>
            </a:r>
            <a:endParaRPr lang="en-IN" dirty="0"/>
          </a:p>
          <a:p>
            <a:pPr marL="0" indent="0">
              <a:buNone/>
            </a:pPr>
            <a:r>
              <a:rPr lang="en-US" dirty="0"/>
              <a:t>Thus, area of minor sector AOC</a:t>
            </a:r>
            <a:endParaRPr lang="en-IN" dirty="0"/>
          </a:p>
          <a:p>
            <a:pPr marL="0" indent="0">
              <a:buNone/>
            </a:pPr>
            <a:r>
              <a:rPr lang="en-US" dirty="0"/>
              <a:t>=π r</a:t>
            </a:r>
            <a:r>
              <a:rPr lang="en-US" baseline="30000" dirty="0"/>
              <a:t>2</a:t>
            </a:r>
            <a:r>
              <a:rPr lang="en-US" dirty="0"/>
              <a:t>×120°/360°</a:t>
            </a:r>
            <a:endParaRPr lang="en-IN" dirty="0"/>
          </a:p>
          <a:p>
            <a:pPr marL="0" indent="0">
              <a:buNone/>
            </a:pPr>
            <a:r>
              <a:rPr lang="en-US" dirty="0"/>
              <a:t>= π x (1</a:t>
            </a:r>
            <a:r>
              <a:rPr lang="en-US" baseline="30000" dirty="0"/>
              <a:t>2</a:t>
            </a:r>
            <a:r>
              <a:rPr lang="en-US" dirty="0"/>
              <a:t>)×(1/3)</a:t>
            </a:r>
            <a:endParaRPr lang="en-IN" dirty="0"/>
          </a:p>
          <a:p>
            <a:pPr marL="0" indent="0">
              <a:buNone/>
            </a:pPr>
            <a:r>
              <a:rPr lang="en-US" dirty="0"/>
              <a:t>=π/3 square unit</a:t>
            </a:r>
            <a:endParaRPr lang="en-IN" dirty="0"/>
          </a:p>
          <a:p>
            <a:pPr marL="0" indent="0">
              <a:buNone/>
            </a:pPr>
            <a:endParaRPr lang="en-IN" dirty="0"/>
          </a:p>
        </p:txBody>
      </p:sp>
      <p:pic>
        <p:nvPicPr>
          <p:cNvPr id="4" name="Picture 3" descr="gmat-psq-6-1">
            <a:extLst>
              <a:ext uri="{FF2B5EF4-FFF2-40B4-BE49-F238E27FC236}">
                <a16:creationId xmlns:a16="http://schemas.microsoft.com/office/drawing/2014/main" id="{2EDEABFD-9A01-4DBC-82CC-76ABD972B701}"/>
              </a:ext>
            </a:extLst>
          </p:cNvPr>
          <p:cNvPicPr>
            <a:picLocks noChangeAspect="1"/>
          </p:cNvPicPr>
          <p:nvPr/>
        </p:nvPicPr>
        <p:blipFill>
          <a:blip r:embed="rId2"/>
          <a:srcRect/>
          <a:stretch>
            <a:fillRect/>
          </a:stretch>
        </p:blipFill>
        <p:spPr bwMode="auto">
          <a:xfrm>
            <a:off x="7893833" y="1449000"/>
            <a:ext cx="3612367" cy="3960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a:noFill/>
            <a:miter lim="800000"/>
            <a:headEnd/>
            <a:tailEnd/>
          </a:ln>
          <a:effectLst>
            <a:outerShdw blurRad="50800" dist="50800" dir="5400000" sx="1000" sy="1000" algn="ctr" rotWithShape="0">
              <a:schemeClr val="tx1"/>
            </a:outerShdw>
          </a:effectLst>
        </p:spPr>
      </p:pic>
      <p:cxnSp>
        <p:nvCxnSpPr>
          <p:cNvPr id="8" name="Straight Connector 7">
            <a:extLst>
              <a:ext uri="{FF2B5EF4-FFF2-40B4-BE49-F238E27FC236}">
                <a16:creationId xmlns:a16="http://schemas.microsoft.com/office/drawing/2014/main" id="{A7CB474A-779D-406F-B6EF-C43D4238D9AD}"/>
              </a:ext>
            </a:extLst>
          </p:cNvPr>
          <p:cNvCxnSpPr>
            <a:cxnSpLocks/>
          </p:cNvCxnSpPr>
          <p:nvPr/>
        </p:nvCxnSpPr>
        <p:spPr>
          <a:xfrm>
            <a:off x="9701562" y="2107581"/>
            <a:ext cx="0" cy="1628078"/>
          </a:xfrm>
          <a:prstGeom prst="line">
            <a:avLst/>
          </a:prstGeom>
          <a:ln w="57150"/>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7F338A3A-C3B3-4DD2-8263-11507A1F9985}"/>
              </a:ext>
            </a:extLst>
          </p:cNvPr>
          <p:cNvCxnSpPr/>
          <p:nvPr/>
        </p:nvCxnSpPr>
        <p:spPr>
          <a:xfrm>
            <a:off x="9255512" y="3735659"/>
            <a:ext cx="189571" cy="256478"/>
          </a:xfrm>
          <a:prstGeom prst="line">
            <a:avLst/>
          </a:prstGeom>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FFDCC331-A106-44A6-8CCA-0B66490E7D95}"/>
              </a:ext>
            </a:extLst>
          </p:cNvPr>
          <p:cNvCxnSpPr>
            <a:cxnSpLocks/>
          </p:cNvCxnSpPr>
          <p:nvPr/>
        </p:nvCxnSpPr>
        <p:spPr>
          <a:xfrm>
            <a:off x="9543126" y="2804532"/>
            <a:ext cx="313779" cy="0"/>
          </a:xfrm>
          <a:prstGeom prst="line">
            <a:avLst/>
          </a:prstGeom>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30ABE9E4-91EB-456D-9D9C-05724442C736}"/>
              </a:ext>
            </a:extLst>
          </p:cNvPr>
          <p:cNvCxnSpPr>
            <a:cxnSpLocks/>
          </p:cNvCxnSpPr>
          <p:nvPr/>
        </p:nvCxnSpPr>
        <p:spPr>
          <a:xfrm flipV="1">
            <a:off x="9868059" y="3735659"/>
            <a:ext cx="190344" cy="268289"/>
          </a:xfrm>
          <a:prstGeom prst="line">
            <a:avLst/>
          </a:prstGeom>
          <a:ln/>
        </p:spPr>
        <p:style>
          <a:lnRef idx="3">
            <a:schemeClr val="dk1"/>
          </a:lnRef>
          <a:fillRef idx="0">
            <a:schemeClr val="dk1"/>
          </a:fillRef>
          <a:effectRef idx="2">
            <a:schemeClr val="dk1"/>
          </a:effectRef>
          <a:fontRef idx="minor">
            <a:schemeClr val="tx1"/>
          </a:fontRef>
        </p:style>
      </p:cxnSp>
      <p:sp>
        <p:nvSpPr>
          <p:cNvPr id="19" name="Arc 18">
            <a:extLst>
              <a:ext uri="{FF2B5EF4-FFF2-40B4-BE49-F238E27FC236}">
                <a16:creationId xmlns:a16="http://schemas.microsoft.com/office/drawing/2014/main" id="{297A0C55-78B1-43DC-81FE-35B8221DC8F7}"/>
              </a:ext>
            </a:extLst>
          </p:cNvPr>
          <p:cNvSpPr/>
          <p:nvPr/>
        </p:nvSpPr>
        <p:spPr>
          <a:xfrm rot="5637811">
            <a:off x="9280532" y="1597544"/>
            <a:ext cx="824852" cy="1018668"/>
          </a:xfrm>
          <a:prstGeom prst="arc">
            <a:avLst>
              <a:gd name="adj1" fmla="val 19234364"/>
              <a:gd name="adj2" fmla="val 1701386"/>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cxnSp>
        <p:nvCxnSpPr>
          <p:cNvPr id="21" name="Straight Arrow Connector 20">
            <a:extLst>
              <a:ext uri="{FF2B5EF4-FFF2-40B4-BE49-F238E27FC236}">
                <a16:creationId xmlns:a16="http://schemas.microsoft.com/office/drawing/2014/main" id="{D9396699-CAAA-4D7B-8E24-175345E14111}"/>
              </a:ext>
            </a:extLst>
          </p:cNvPr>
          <p:cNvCxnSpPr/>
          <p:nvPr/>
        </p:nvCxnSpPr>
        <p:spPr>
          <a:xfrm flipV="1">
            <a:off x="9856905" y="1873406"/>
            <a:ext cx="591788" cy="4572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B0319F93-5E14-4570-B702-6DE4CEDF12E2}"/>
              </a:ext>
            </a:extLst>
          </p:cNvPr>
          <p:cNvSpPr txBox="1"/>
          <p:nvPr/>
        </p:nvSpPr>
        <p:spPr>
          <a:xfrm>
            <a:off x="10385130" y="1625982"/>
            <a:ext cx="542136" cy="369332"/>
          </a:xfrm>
          <a:prstGeom prst="rect">
            <a:avLst/>
          </a:prstGeom>
          <a:noFill/>
        </p:spPr>
        <p:txBody>
          <a:bodyPr wrap="none" rtlCol="0">
            <a:spAutoFit/>
          </a:bodyPr>
          <a:lstStyle/>
          <a:p>
            <a:r>
              <a:rPr lang="en-IN" dirty="0">
                <a:solidFill>
                  <a:schemeClr val="bg1"/>
                </a:solidFill>
              </a:rPr>
              <a:t>60</a:t>
            </a:r>
            <a:r>
              <a:rPr lang="en-IN" baseline="30000" dirty="0">
                <a:solidFill>
                  <a:schemeClr val="bg1"/>
                </a:solidFill>
              </a:rPr>
              <a:t>o</a:t>
            </a:r>
          </a:p>
        </p:txBody>
      </p:sp>
      <p:sp>
        <p:nvSpPr>
          <p:cNvPr id="24" name="Arc 23">
            <a:extLst>
              <a:ext uri="{FF2B5EF4-FFF2-40B4-BE49-F238E27FC236}">
                <a16:creationId xmlns:a16="http://schemas.microsoft.com/office/drawing/2014/main" id="{65592F71-B08C-49A3-8E6B-9F8D4BECDD86}"/>
              </a:ext>
            </a:extLst>
          </p:cNvPr>
          <p:cNvSpPr/>
          <p:nvPr/>
        </p:nvSpPr>
        <p:spPr>
          <a:xfrm rot="5637811">
            <a:off x="9280532" y="2969082"/>
            <a:ext cx="824852" cy="1018668"/>
          </a:xfrm>
          <a:prstGeom prst="arc">
            <a:avLst>
              <a:gd name="adj1" fmla="val 19234364"/>
              <a:gd name="adj2" fmla="val 1701386"/>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cxnSp>
        <p:nvCxnSpPr>
          <p:cNvPr id="25" name="Straight Arrow Connector 24">
            <a:extLst>
              <a:ext uri="{FF2B5EF4-FFF2-40B4-BE49-F238E27FC236}">
                <a16:creationId xmlns:a16="http://schemas.microsoft.com/office/drawing/2014/main" id="{42152113-8DA4-41B2-8FB4-D823A451C910}"/>
              </a:ext>
            </a:extLst>
          </p:cNvPr>
          <p:cNvCxnSpPr>
            <a:cxnSpLocks/>
          </p:cNvCxnSpPr>
          <p:nvPr/>
        </p:nvCxnSpPr>
        <p:spPr>
          <a:xfrm>
            <a:off x="9700015" y="3909262"/>
            <a:ext cx="168044" cy="4055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09E625D7-4A18-4F34-97BF-438CDC394CEA}"/>
              </a:ext>
            </a:extLst>
          </p:cNvPr>
          <p:cNvSpPr txBox="1"/>
          <p:nvPr/>
        </p:nvSpPr>
        <p:spPr>
          <a:xfrm>
            <a:off x="9714754" y="4239188"/>
            <a:ext cx="670376" cy="369332"/>
          </a:xfrm>
          <a:prstGeom prst="rect">
            <a:avLst/>
          </a:prstGeom>
          <a:noFill/>
        </p:spPr>
        <p:txBody>
          <a:bodyPr wrap="none" rtlCol="0">
            <a:spAutoFit/>
          </a:bodyPr>
          <a:lstStyle/>
          <a:p>
            <a:r>
              <a:rPr lang="en-IN" dirty="0">
                <a:solidFill>
                  <a:schemeClr val="bg1"/>
                </a:solidFill>
              </a:rPr>
              <a:t>120</a:t>
            </a:r>
            <a:r>
              <a:rPr lang="en-IN" baseline="30000" dirty="0">
                <a:solidFill>
                  <a:schemeClr val="bg1"/>
                </a:solidFill>
              </a:rPr>
              <a:t>o</a:t>
            </a:r>
          </a:p>
        </p:txBody>
      </p:sp>
      <p:cxnSp>
        <p:nvCxnSpPr>
          <p:cNvPr id="2048" name="Straight Connector 2047">
            <a:extLst>
              <a:ext uri="{FF2B5EF4-FFF2-40B4-BE49-F238E27FC236}">
                <a16:creationId xmlns:a16="http://schemas.microsoft.com/office/drawing/2014/main" id="{239C526F-DEDA-417F-8807-FB4BE9B8F152}"/>
              </a:ext>
            </a:extLst>
          </p:cNvPr>
          <p:cNvCxnSpPr/>
          <p:nvPr/>
        </p:nvCxnSpPr>
        <p:spPr>
          <a:xfrm flipV="1">
            <a:off x="8343900" y="4628951"/>
            <a:ext cx="2743200" cy="31600"/>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5347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par>
                                <p:cTn id="13" presetID="6" presetClass="entr" presetSubtype="16"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circle(in)">
                                      <p:cBhvr>
                                        <p:cTn id="15" dur="2000"/>
                                        <p:tgtEl>
                                          <p:spTgt spid="14"/>
                                        </p:tgtEl>
                                      </p:cBhvr>
                                    </p:animEffect>
                                  </p:childTnLst>
                                </p:cTn>
                              </p:par>
                              <p:par>
                                <p:cTn id="16" presetID="6" presetClass="entr" presetSubtype="16"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circle(in)">
                                      <p:cBhvr>
                                        <p:cTn id="18" dur="2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circle(in)">
                                      <p:cBhvr>
                                        <p:cTn id="23" dur="2000"/>
                                        <p:tgtEl>
                                          <p:spTgt spid="19"/>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circle(in)">
                                      <p:cBhvr>
                                        <p:cTn id="26" dur="2000"/>
                                        <p:tgtEl>
                                          <p:spTgt spid="22"/>
                                        </p:tgtEl>
                                      </p:cBhvr>
                                    </p:animEffect>
                                  </p:childTnLst>
                                </p:cTn>
                              </p:par>
                              <p:par>
                                <p:cTn id="27" presetID="6" presetClass="entr" presetSubtype="16"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circle(in)">
                                      <p:cBhvr>
                                        <p:cTn id="29" dur="20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2048"/>
                                        </p:tgtEl>
                                        <p:attrNameLst>
                                          <p:attrName>style.visibility</p:attrName>
                                        </p:attrNameLst>
                                      </p:cBhvr>
                                      <p:to>
                                        <p:strVal val="visible"/>
                                      </p:to>
                                    </p:set>
                                    <p:animEffect transition="in" filter="circle(in)">
                                      <p:cBhvr>
                                        <p:cTn id="34" dur="2000"/>
                                        <p:tgtEl>
                                          <p:spTgt spid="2048"/>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circle(in)">
                                      <p:cBhvr>
                                        <p:cTn id="39" dur="2000"/>
                                        <p:tgtEl>
                                          <p:spTgt spid="24"/>
                                        </p:tgtEl>
                                      </p:cBhvr>
                                    </p:animEffect>
                                  </p:childTnLst>
                                </p:cTn>
                              </p:par>
                              <p:par>
                                <p:cTn id="40" presetID="6" presetClass="entr" presetSubtype="16"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circle(in)">
                                      <p:cBhvr>
                                        <p:cTn id="42" dur="2000"/>
                                        <p:tgtEl>
                                          <p:spTgt spid="25"/>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circle(in)">
                                      <p:cBhvr>
                                        <p:cTn id="45"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p:bldP spid="24" grpId="0" animBg="1"/>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3AC1C-2033-46BF-AF91-E3585F0B89D8}"/>
              </a:ext>
            </a:extLst>
          </p:cNvPr>
          <p:cNvSpPr>
            <a:spLocks noGrp="1"/>
          </p:cNvSpPr>
          <p:nvPr>
            <p:ph idx="1"/>
          </p:nvPr>
        </p:nvSpPr>
        <p:spPr>
          <a:xfrm>
            <a:off x="531628" y="1190848"/>
            <a:ext cx="10974572" cy="5027838"/>
          </a:xfrm>
        </p:spPr>
        <p:txBody>
          <a:bodyPr/>
          <a:lstStyle/>
          <a:p>
            <a:pPr marL="0" indent="0">
              <a:buNone/>
            </a:pPr>
            <a:r>
              <a:rPr lang="en-US" sz="2400" dirty="0"/>
              <a:t>4. By selling an article at 80 % of its marked price, a trader makes a loss of 10 %, what will be a profit percentage, if he sells it at 95 % of its marked price?</a:t>
            </a:r>
            <a:endParaRPr lang="en-IN" sz="2000" dirty="0"/>
          </a:p>
          <a:p>
            <a:pPr marL="0" indent="0">
              <a:buNone/>
            </a:pPr>
            <a:r>
              <a:rPr lang="en-US" sz="2400" dirty="0"/>
              <a:t> 	</a:t>
            </a:r>
            <a:r>
              <a:rPr lang="en-IN" sz="2000" dirty="0"/>
              <a:t>a) </a:t>
            </a:r>
            <a:r>
              <a:rPr lang="en-US" dirty="0"/>
              <a:t>6.9 %</a:t>
            </a:r>
            <a:endParaRPr lang="en-IN" sz="1800" dirty="0"/>
          </a:p>
          <a:p>
            <a:pPr marL="0" indent="0">
              <a:buNone/>
            </a:pPr>
            <a:r>
              <a:rPr lang="en-IN" sz="1800" dirty="0"/>
              <a:t>	b) </a:t>
            </a:r>
            <a:r>
              <a:rPr lang="en-US" dirty="0"/>
              <a:t>5 %</a:t>
            </a:r>
            <a:endParaRPr lang="en-IN" sz="1800" dirty="0"/>
          </a:p>
          <a:p>
            <a:pPr marL="0" indent="0">
              <a:buNone/>
            </a:pPr>
            <a:r>
              <a:rPr lang="en-IN" sz="1800" dirty="0"/>
              <a:t>	</a:t>
            </a:r>
            <a:r>
              <a:rPr lang="en-US" dirty="0"/>
              <a:t>c) 5.9 %</a:t>
            </a:r>
          </a:p>
          <a:p>
            <a:pPr marL="0" indent="0">
              <a:buNone/>
            </a:pPr>
            <a:r>
              <a:rPr lang="en-US" sz="1800" dirty="0"/>
              <a:t>	</a:t>
            </a:r>
            <a:r>
              <a:rPr lang="en-IN" sz="1800" dirty="0"/>
              <a:t>d) </a:t>
            </a:r>
            <a:r>
              <a:rPr lang="en-US" dirty="0"/>
              <a:t>12.5 %</a:t>
            </a:r>
            <a:endParaRPr lang="en-IN" sz="1800" dirty="0"/>
          </a:p>
          <a:p>
            <a:pPr marL="0" indent="0">
              <a:buNone/>
            </a:pPr>
            <a:endParaRPr lang="en-IN" dirty="0"/>
          </a:p>
        </p:txBody>
      </p:sp>
    </p:spTree>
    <p:extLst>
      <p:ext uri="{BB962C8B-B14F-4D97-AF65-F5344CB8AC3E}">
        <p14:creationId xmlns:p14="http://schemas.microsoft.com/office/powerpoint/2010/main" val="175396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A3AC1C-2033-46BF-AF91-E3585F0B89D8}"/>
                  </a:ext>
                </a:extLst>
              </p:cNvPr>
              <p:cNvSpPr>
                <a:spLocks noGrp="1"/>
              </p:cNvSpPr>
              <p:nvPr>
                <p:ph idx="1"/>
              </p:nvPr>
            </p:nvSpPr>
            <p:spPr>
              <a:xfrm>
                <a:off x="531628" y="1190848"/>
                <a:ext cx="10974572" cy="5027838"/>
              </a:xfrm>
            </p:spPr>
            <p:txBody>
              <a:bodyPr>
                <a:normAutofit/>
              </a:bodyPr>
              <a:lstStyle/>
              <a:p>
                <a:pPr marL="0" indent="0">
                  <a:buNone/>
                </a:pPr>
                <a:r>
                  <a:rPr lang="en-US" sz="2400" dirty="0"/>
                  <a:t>4. By selling an article at 80 % of its marked price, a trader makes a loss of 10 %, what will be a profit percentage, if he sells it at 95 % of its marked price?</a:t>
                </a:r>
                <a:endParaRPr lang="en-IN" sz="2000" dirty="0"/>
              </a:p>
              <a:p>
                <a:pPr marL="0" indent="0">
                  <a:buNone/>
                </a:pPr>
                <a:r>
                  <a:rPr lang="en-US" sz="2400" dirty="0"/>
                  <a:t> </a:t>
                </a:r>
              </a:p>
              <a:p>
                <a:pPr marL="0" indent="0">
                  <a:buNone/>
                </a:pPr>
                <a:endParaRPr lang="en-US" sz="2400" dirty="0"/>
              </a:p>
              <a:p>
                <a:pPr marL="0" indent="0">
                  <a:buNone/>
                </a:pPr>
                <a:r>
                  <a:rPr lang="en-US" dirty="0"/>
                  <a:t>Solution: ( a)</a:t>
                </a:r>
                <a:endParaRPr lang="en-IN" dirty="0"/>
              </a:p>
              <a:p>
                <a:pPr marL="0" indent="0">
                  <a:buNone/>
                </a:pPr>
                <a:r>
                  <a:rPr lang="en-US" dirty="0"/>
                  <a:t>Let marked price = ₹ 100</a:t>
                </a:r>
                <a:br>
                  <a:rPr lang="en-US" dirty="0"/>
                </a:br>
                <a:r>
                  <a:rPr lang="en-US" dirty="0"/>
                  <a:t>And selling price = ₹ 80</a:t>
                </a:r>
                <a:br>
                  <a:rPr lang="en-US" dirty="0"/>
                </a:br>
                <a:r>
                  <a:rPr lang="en-US" dirty="0"/>
                  <a:t>In condition of 10% loss the cost price of article = </a:t>
                </a:r>
                <a14:m>
                  <m:oMath xmlns:m="http://schemas.openxmlformats.org/officeDocument/2006/math">
                    <m:r>
                      <a:rPr lang="en-US" i="1" dirty="0" smtClean="0">
                        <a:latin typeface="Cambria Math" panose="02040503050406030204" pitchFamily="18" charset="0"/>
                      </a:rPr>
                      <m:t>(80 </m:t>
                    </m:r>
                    <m:r>
                      <a:rPr lang="en-US" i="1" dirty="0" smtClean="0">
                        <a:latin typeface="Cambria Math" panose="02040503050406030204" pitchFamily="18" charset="0"/>
                      </a:rPr>
                      <m:t>𝑥</m:t>
                    </m:r>
                    <m:r>
                      <a:rPr lang="en-US" i="1" dirty="0" smtClean="0">
                        <a:latin typeface="Cambria Math" panose="02040503050406030204" pitchFamily="18" charset="0"/>
                      </a:rPr>
                      <m:t> 100)/90 </m:t>
                    </m:r>
                  </m:oMath>
                </a14:m>
                <a:r>
                  <a:rPr lang="en-US" dirty="0"/>
                  <a:t>= ₹ 800/9</a:t>
                </a:r>
                <a:br>
                  <a:rPr lang="en-US" dirty="0"/>
                </a:br>
                <a:r>
                  <a:rPr lang="en-US" dirty="0"/>
                  <a:t>According to the question,</a:t>
                </a:r>
                <a:br>
                  <a:rPr lang="en-US" dirty="0"/>
                </a:br>
                <a:r>
                  <a:rPr lang="en-US" dirty="0"/>
                  <a:t>When SP = 95, then</a:t>
                </a:r>
                <a:br>
                  <a:rPr lang="en-US" dirty="0"/>
                </a:br>
                <a:r>
                  <a:rPr lang="en-US" dirty="0"/>
                  <a:t>∴ Required profit percentage = [{95 - (800/9)} / (800/9)] x 100 = 55/8</a:t>
                </a:r>
                <a:br>
                  <a:rPr lang="en-US" dirty="0"/>
                </a:br>
                <a:r>
                  <a:rPr lang="en-US" dirty="0"/>
                  <a:t>= 6.9% (approx.)</a:t>
                </a: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39A3AC1C-2033-46BF-AF91-E3585F0B89D8}"/>
                  </a:ext>
                </a:extLst>
              </p:cNvPr>
              <p:cNvSpPr>
                <a:spLocks noGrp="1" noRot="1" noChangeAspect="1" noMove="1" noResize="1" noEditPoints="1" noAdjustHandles="1" noChangeArrowheads="1" noChangeShapeType="1" noTextEdit="1"/>
              </p:cNvSpPr>
              <p:nvPr>
                <p:ph idx="1"/>
              </p:nvPr>
            </p:nvSpPr>
            <p:spPr>
              <a:xfrm>
                <a:off x="531628" y="1190848"/>
                <a:ext cx="10974572" cy="5027838"/>
              </a:xfrm>
              <a:blipFill>
                <a:blip r:embed="rId2"/>
                <a:stretch>
                  <a:fillRect l="-833" t="-1697" r="-1222"/>
                </a:stretch>
              </a:blipFill>
            </p:spPr>
            <p:txBody>
              <a:bodyPr/>
              <a:lstStyle/>
              <a:p>
                <a:r>
                  <a:rPr lang="en-IN">
                    <a:noFill/>
                  </a:rPr>
                  <a:t> </a:t>
                </a:r>
              </a:p>
            </p:txBody>
          </p:sp>
        </mc:Fallback>
      </mc:AlternateContent>
    </p:spTree>
    <p:extLst>
      <p:ext uri="{BB962C8B-B14F-4D97-AF65-F5344CB8AC3E}">
        <p14:creationId xmlns:p14="http://schemas.microsoft.com/office/powerpoint/2010/main" val="156289146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E3D878B552414980DBD99FCA84F62B" ma:contentTypeVersion="6" ma:contentTypeDescription="Create a new document." ma:contentTypeScope="" ma:versionID="7a81f15ed078f8d3b1eb9ea7cec64653">
  <xsd:schema xmlns:xsd="http://www.w3.org/2001/XMLSchema" xmlns:xs="http://www.w3.org/2001/XMLSchema" xmlns:p="http://schemas.microsoft.com/office/2006/metadata/properties" xmlns:ns2="4655ba8d-052e-4737-a9cf-8c92fb117e05" xmlns:ns3="18b4b233-df81-47dc-8298-a0d0d8a8aad7" targetNamespace="http://schemas.microsoft.com/office/2006/metadata/properties" ma:root="true" ma:fieldsID="8bdd1a851efdeef90383fb0beb2e1c90" ns2:_="" ns3:_="">
    <xsd:import namespace="4655ba8d-052e-4737-a9cf-8c92fb117e05"/>
    <xsd:import namespace="18b4b233-df81-47dc-8298-a0d0d8a8aad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55ba8d-052e-4737-a9cf-8c92fb117e0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8b4b233-df81-47dc-8298-a0d0d8a8aad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79308D-75D8-4334-A223-12994B02DD90}"/>
</file>

<file path=customXml/itemProps2.xml><?xml version="1.0" encoding="utf-8"?>
<ds:datastoreItem xmlns:ds="http://schemas.openxmlformats.org/officeDocument/2006/customXml" ds:itemID="{0F093241-F34A-4363-9508-C6BFAA7693C8}"/>
</file>

<file path=customXml/itemProps3.xml><?xml version="1.0" encoding="utf-8"?>
<ds:datastoreItem xmlns:ds="http://schemas.openxmlformats.org/officeDocument/2006/customXml" ds:itemID="{1067938C-6E43-4A66-AA66-F366C62E5AB6}"/>
</file>

<file path=docProps/app.xml><?xml version="1.0" encoding="utf-8"?>
<Properties xmlns="http://schemas.openxmlformats.org/officeDocument/2006/extended-properties" xmlns:vt="http://schemas.openxmlformats.org/officeDocument/2006/docPropsVTypes">
  <Template>Vapor Trail</Template>
  <TotalTime>198</TotalTime>
  <Words>5158</Words>
  <Application>Microsoft Office PowerPoint</Application>
  <PresentationFormat>Widescreen</PresentationFormat>
  <Paragraphs>399</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Vapor Trail</vt:lpstr>
      <vt:lpstr>TCS DIGITAL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DIGITAL</dc:title>
  <dc:creator>prabu balaji</dc:creator>
  <cp:lastModifiedBy>SMART25</cp:lastModifiedBy>
  <cp:revision>35</cp:revision>
  <dcterms:created xsi:type="dcterms:W3CDTF">2020-05-16T10:25:35Z</dcterms:created>
  <dcterms:modified xsi:type="dcterms:W3CDTF">2022-05-26T04:33:23Z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0x0101003CE3D878B552414980DBD99FCA84F62B</vt:lpwstr>
  </property>
</Properties>
</file>