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4" r:id="rId4"/>
    <p:sldId id="258" r:id="rId5"/>
    <p:sldId id="265" r:id="rId6"/>
    <p:sldId id="259" r:id="rId7"/>
    <p:sldId id="266" r:id="rId8"/>
    <p:sldId id="260" r:id="rId9"/>
    <p:sldId id="267" r:id="rId10"/>
    <p:sldId id="261" r:id="rId11"/>
    <p:sldId id="268" r:id="rId12"/>
    <p:sldId id="262" r:id="rId13"/>
    <p:sldId id="269" r:id="rId14"/>
    <p:sldId id="263"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09B1D05-BC48-4F81-98AA-8A19A0689388}" type="datetimeFigureOut">
              <a:rPr lang="en-IN" smtClean="0"/>
              <a:t>26/05/22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7893FB3-9A6A-441E-AF42-2765AB37294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B1D05-BC48-4F81-98AA-8A19A0689388}" type="datetimeFigureOut">
              <a:rPr lang="en-IN" smtClean="0"/>
              <a:t>26/05/22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93FB3-9A6A-441E-AF42-2765AB37294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9B1D05-BC48-4F81-98AA-8A19A0689388}" type="datetimeFigureOut">
              <a:rPr lang="en-IN" smtClean="0"/>
              <a:t>26/05/22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7893FB3-9A6A-441E-AF42-2765AB37294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9B1D05-BC48-4F81-98AA-8A19A0689388}" type="datetimeFigureOut">
              <a:rPr lang="en-IN" smtClean="0"/>
              <a:t>26/05/22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7893FB3-9A6A-441E-AF42-2765AB37294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09B1D05-BC48-4F81-98AA-8A19A0689388}" type="datetimeFigureOut">
              <a:rPr lang="en-IN" smtClean="0"/>
              <a:t>26/05/22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7893FB3-9A6A-441E-AF42-2765AB372946}"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9B1D05-BC48-4F81-98AA-8A19A0689388}" type="datetimeFigureOut">
              <a:rPr lang="en-IN" smtClean="0"/>
              <a:t>26/05/22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893FB3-9A6A-441E-AF42-2765AB37294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09B1D05-BC48-4F81-98AA-8A19A0689388}" type="datetimeFigureOut">
              <a:rPr lang="en-IN" smtClean="0"/>
              <a:t>26/05/22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893FB3-9A6A-441E-AF42-2765AB37294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B1D05-BC48-4F81-98AA-8A19A0689388}" type="datetimeFigureOut">
              <a:rPr lang="en-IN" smtClean="0"/>
              <a:t>26/05/22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93FB3-9A6A-441E-AF42-2765AB372946}"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09B1D05-BC48-4F81-98AA-8A19A0689388}" type="datetimeFigureOut">
              <a:rPr lang="en-IN" smtClean="0"/>
              <a:t>26/05/22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7893FB3-9A6A-441E-AF42-2765AB37294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9B1D05-BC48-4F81-98AA-8A19A0689388}" type="datetimeFigureOut">
              <a:rPr lang="en-IN" smtClean="0"/>
              <a:t>26/05/22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893FB3-9A6A-441E-AF42-2765AB37294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09B1D05-BC48-4F81-98AA-8A19A0689388}" type="datetimeFigureOut">
              <a:rPr lang="en-IN" smtClean="0"/>
              <a:t>26/05/22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7893FB3-9A6A-441E-AF42-2765AB37294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9B1D05-BC48-4F81-98AA-8A19A0689388}" type="datetimeFigureOut">
              <a:rPr lang="en-IN" smtClean="0"/>
              <a:t>26/05/22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93FB3-9A6A-441E-AF42-2765AB37294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9B1D05-BC48-4F81-98AA-8A19A0689388}" type="datetimeFigureOut">
              <a:rPr lang="en-IN" smtClean="0"/>
              <a:t>26/05/22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893FB3-9A6A-441E-AF42-2765AB37294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9B1D05-BC48-4F81-98AA-8A19A0689388}" type="datetimeFigureOut">
              <a:rPr lang="en-IN" smtClean="0"/>
              <a:t>26/05/22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893FB3-9A6A-441E-AF42-2765AB37294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B1D05-BC48-4F81-98AA-8A19A0689388}" type="datetimeFigureOut">
              <a:rPr lang="en-IN" smtClean="0"/>
              <a:t>26/05/22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893FB3-9A6A-441E-AF42-2765AB37294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B1D05-BC48-4F81-98AA-8A19A0689388}" type="datetimeFigureOut">
              <a:rPr lang="en-IN" smtClean="0"/>
              <a:t>26/05/22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93FB3-9A6A-441E-AF42-2765AB37294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9B1D05-BC48-4F81-98AA-8A19A0689388}" type="datetimeFigureOut">
              <a:rPr lang="en-IN" smtClean="0"/>
              <a:t>26/05/22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893FB3-9A6A-441E-AF42-2765AB37294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9B1D05-BC48-4F81-98AA-8A19A0689388}" type="datetimeFigureOut">
              <a:rPr lang="en-IN" smtClean="0"/>
              <a:t>26/05/22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893FB3-9A6A-441E-AF42-2765AB372946}"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9969" y="2941273"/>
            <a:ext cx="10112062" cy="975453"/>
          </a:xfrm>
        </p:spPr>
        <p:txBody>
          <a:bodyPr/>
          <a:lstStyle/>
          <a:p>
            <a:r>
              <a:rPr lang="en-IN" dirty="0"/>
              <a:t>TCS DIGITAL REVISION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1275008"/>
            <a:ext cx="11081198" cy="5306096"/>
          </a:xfrm>
        </p:spPr>
        <p:txBody>
          <a:bodyPr>
            <a:normAutofit/>
          </a:bodyPr>
          <a:lstStyle/>
          <a:p>
            <a:pPr marL="0" indent="0">
              <a:buNone/>
            </a:pPr>
            <a:r>
              <a:rPr lang="en-US" dirty="0"/>
              <a:t>6. 12 men and 16 boys can do a piece of work in 5 days and 13 men and 24 boys can do it in 4 days. Compare the daily work done by a man with that done by a boy.</a:t>
            </a:r>
            <a:endParaRPr lang="en-IN" dirty="0"/>
          </a:p>
          <a:p>
            <a:pPr marL="0" lvl="0" indent="0">
              <a:buNone/>
            </a:pPr>
            <a:r>
              <a:rPr lang="en-US" dirty="0"/>
              <a:t>a) 3 : 2</a:t>
            </a:r>
            <a:endParaRPr lang="en-IN" dirty="0"/>
          </a:p>
          <a:p>
            <a:pPr marL="0" lvl="0" indent="0">
              <a:buNone/>
            </a:pPr>
            <a:r>
              <a:rPr lang="en-US" dirty="0"/>
              <a:t>b) 2 : 1</a:t>
            </a:r>
            <a:endParaRPr lang="en-IN" dirty="0"/>
          </a:p>
          <a:p>
            <a:pPr marL="0" lvl="0" indent="0">
              <a:buNone/>
            </a:pPr>
            <a:r>
              <a:rPr lang="en-US" dirty="0"/>
              <a:t>c) 4 : 7</a:t>
            </a:r>
            <a:endParaRPr lang="en-IN" dirty="0"/>
          </a:p>
          <a:p>
            <a:pPr marL="0" indent="0">
              <a:buNone/>
            </a:pPr>
            <a:r>
              <a:rPr lang="en-US" dirty="0"/>
              <a:t>d) 3 : 1</a:t>
            </a:r>
          </a:p>
          <a:p>
            <a:pPr marL="0" indent="0">
              <a:buNone/>
            </a:pPr>
            <a:r>
              <a:rPr lang="en-US" b="1" dirty="0"/>
              <a:t>Solution: option b</a:t>
            </a:r>
            <a:endParaRPr lang="en-IN" dirty="0"/>
          </a:p>
          <a:p>
            <a:pPr marL="0" indent="0">
              <a:buNone/>
            </a:pPr>
            <a:r>
              <a:rPr lang="en-US" dirty="0"/>
              <a:t>12 men + 16 boys can do the work in 5 days.</a:t>
            </a:r>
            <a:endParaRPr lang="en-IN" dirty="0"/>
          </a:p>
          <a:p>
            <a:pPr marL="0" indent="0">
              <a:buNone/>
            </a:pPr>
            <a:r>
              <a:rPr lang="en-US" dirty="0"/>
              <a:t>5 x (12 men + 16 boys) can do the work in 1 day.</a:t>
            </a:r>
            <a:endParaRPr lang="en-IN" dirty="0"/>
          </a:p>
          <a:p>
            <a:pPr marL="0" indent="0">
              <a:buNone/>
            </a:pPr>
            <a:r>
              <a:rPr lang="en-US" dirty="0"/>
              <a:t>Similarly, 4 x (13 men + 24 boys) can do the same work in 1 day.</a:t>
            </a:r>
            <a:endParaRPr lang="en-IN" dirty="0"/>
          </a:p>
          <a:p>
            <a:pPr marL="0" indent="0">
              <a:buNone/>
            </a:pPr>
            <a:r>
              <a:rPr lang="en-US" dirty="0"/>
              <a:t>=&gt; 52 men + 96 boys = 60 men + 80 boys.</a:t>
            </a:r>
            <a:endParaRPr lang="en-IN" dirty="0"/>
          </a:p>
          <a:p>
            <a:pPr marL="0" indent="0">
              <a:buNone/>
            </a:pPr>
            <a:r>
              <a:rPr lang="en-US" dirty="0"/>
              <a:t>=&gt; 8 men = 16 boys or 1 man = 2 boys, i.e. 2 : 1</a:t>
            </a:r>
            <a:endParaRPr lang="en-IN" dirty="0"/>
          </a:p>
          <a:p>
            <a:pPr marL="0" indent="0">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arn(inVertical)">
                                      <p:cBhvr>
                                        <p:cTn id="19" dur="500"/>
                                        <p:tgtEl>
                                          <p:spTgt spid="3">
                                            <p:txEl>
                                              <p:pRg st="9" end="9"/>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arn(inVertical)">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105" y="1900988"/>
            <a:ext cx="11085095" cy="4317697"/>
          </a:xfrm>
        </p:spPr>
        <p:txBody>
          <a:bodyPr>
            <a:normAutofit/>
          </a:bodyPr>
          <a:lstStyle/>
          <a:p>
            <a:pPr marL="0" indent="0">
              <a:buNone/>
            </a:pPr>
            <a:r>
              <a:rPr lang="en-US" dirty="0"/>
              <a:t>7. One year payment to the servant is Rs. 90 plus one turban. The servant leaves after 9 months and receives Rs. 65 and turban. Find the price of the turban.</a:t>
            </a:r>
            <a:endParaRPr lang="en-IN" dirty="0"/>
          </a:p>
          <a:p>
            <a:pPr marL="0" lvl="0" indent="0">
              <a:buNone/>
            </a:pPr>
            <a:r>
              <a:rPr lang="en-US" dirty="0"/>
              <a:t>a) Rs.10</a:t>
            </a:r>
            <a:endParaRPr lang="en-IN" dirty="0"/>
          </a:p>
          <a:p>
            <a:pPr marL="0" lvl="0" indent="0">
              <a:buNone/>
            </a:pPr>
            <a:r>
              <a:rPr lang="en-US" dirty="0"/>
              <a:t>b) Rs.15</a:t>
            </a:r>
            <a:endParaRPr lang="en-IN" dirty="0"/>
          </a:p>
          <a:p>
            <a:pPr marL="0" lvl="0" indent="0">
              <a:buNone/>
            </a:pPr>
            <a:r>
              <a:rPr lang="en-US" dirty="0"/>
              <a:t>c) Rs.7.5</a:t>
            </a:r>
            <a:endParaRPr lang="en-IN" dirty="0"/>
          </a:p>
          <a:p>
            <a:pPr marL="0" lvl="0" indent="0">
              <a:buNone/>
            </a:pPr>
            <a:r>
              <a:rPr lang="en-IN" dirty="0"/>
              <a:t>d)</a:t>
            </a:r>
            <a:r>
              <a:rPr lang="en-US" dirty="0"/>
              <a:t>Cannot be determined</a:t>
            </a:r>
          </a:p>
          <a:p>
            <a:pPr marL="0" lv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137" y="1467854"/>
            <a:ext cx="11073063" cy="4750832"/>
          </a:xfrm>
        </p:spPr>
        <p:txBody>
          <a:bodyPr>
            <a:normAutofit fontScale="92500" lnSpcReduction="10000"/>
          </a:bodyPr>
          <a:lstStyle/>
          <a:p>
            <a:pPr marL="0" indent="0">
              <a:buNone/>
            </a:pPr>
            <a:r>
              <a:rPr lang="en-US" dirty="0"/>
              <a:t>7. One year payment to the servant is Rs. 90 plus one turban. The servant leaves after 9 months and receives Rs. 65 and turban. Find the price of the turban.</a:t>
            </a:r>
            <a:endParaRPr lang="en-IN" dirty="0"/>
          </a:p>
          <a:p>
            <a:pPr marL="0" lvl="0" indent="0">
              <a:buNone/>
            </a:pPr>
            <a:r>
              <a:rPr lang="en-US" dirty="0"/>
              <a:t>a) Rs.10</a:t>
            </a:r>
            <a:endParaRPr lang="en-IN" dirty="0"/>
          </a:p>
          <a:p>
            <a:pPr marL="0" lvl="0" indent="0">
              <a:buNone/>
            </a:pPr>
            <a:r>
              <a:rPr lang="en-US" dirty="0"/>
              <a:t>b) Rs.15</a:t>
            </a:r>
            <a:endParaRPr lang="en-IN" dirty="0"/>
          </a:p>
          <a:p>
            <a:pPr marL="0" lvl="0" indent="0">
              <a:buNone/>
            </a:pPr>
            <a:r>
              <a:rPr lang="en-US" dirty="0"/>
              <a:t>c) Rs.7.5</a:t>
            </a:r>
            <a:endParaRPr lang="en-IN" dirty="0"/>
          </a:p>
          <a:p>
            <a:pPr marL="0" lvl="0" indent="0">
              <a:buNone/>
            </a:pPr>
            <a:r>
              <a:rPr lang="en-IN" dirty="0"/>
              <a:t>d)</a:t>
            </a:r>
            <a:r>
              <a:rPr lang="en-US" dirty="0"/>
              <a:t>Cannot be determined</a:t>
            </a:r>
          </a:p>
          <a:p>
            <a:pPr marL="0" indent="0">
              <a:buNone/>
            </a:pPr>
            <a:r>
              <a:rPr lang="en-US" dirty="0"/>
              <a:t>Solution: Option a</a:t>
            </a:r>
            <a:endParaRPr lang="en-IN" dirty="0"/>
          </a:p>
          <a:p>
            <a:pPr marL="0" indent="0">
              <a:buNone/>
            </a:pPr>
            <a:r>
              <a:rPr lang="en-US" dirty="0"/>
              <a:t>Let the turban value = Rs.t</a:t>
            </a:r>
            <a:endParaRPr lang="en-IN" dirty="0"/>
          </a:p>
          <a:p>
            <a:pPr marL="0" indent="0">
              <a:buNone/>
            </a:pPr>
            <a:r>
              <a:rPr lang="en-US" dirty="0"/>
              <a:t>Payment for 12 months = (90 + t)</a:t>
            </a:r>
            <a:endParaRPr lang="en-IN" dirty="0"/>
          </a:p>
          <a:p>
            <a:pPr marL="0" indent="0">
              <a:buNone/>
            </a:pPr>
            <a:r>
              <a:rPr lang="en-US" dirty="0"/>
              <a:t>Payment for 9 months = ¾(90 + t)</a:t>
            </a:r>
            <a:endParaRPr lang="en-IN" dirty="0"/>
          </a:p>
          <a:p>
            <a:pPr marL="0" indent="0">
              <a:buNone/>
            </a:pPr>
            <a:r>
              <a:rPr lang="en-US" dirty="0"/>
              <a:t>Payment for 9 months is given  as 65 + t</a:t>
            </a:r>
            <a:endParaRPr lang="en-IN" dirty="0"/>
          </a:p>
          <a:p>
            <a:pPr marL="0" indent="0">
              <a:buNone/>
            </a:pPr>
            <a:r>
              <a:rPr lang="en-US" dirty="0"/>
              <a:t>Equating the two values we get ¾(90 + t) = 65 + t</a:t>
            </a:r>
            <a:endParaRPr lang="en-IN" dirty="0"/>
          </a:p>
          <a:p>
            <a:pPr marL="0" indent="0">
              <a:buNone/>
            </a:pPr>
            <a:r>
              <a:rPr lang="en-US" dirty="0"/>
              <a:t>t= Rs. 10</a:t>
            </a:r>
            <a:endParaRPr lang="en-IN" dirty="0"/>
          </a:p>
          <a:p>
            <a:pPr marL="0" lvl="0" indent="0">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arn(inVertical)">
                                      <p:cBhvr>
                                        <p:cTn id="19" dur="500"/>
                                        <p:tgtEl>
                                          <p:spTgt spid="3">
                                            <p:txEl>
                                              <p:pRg st="9" end="9"/>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arn(inVertical)">
                                      <p:cBhvr>
                                        <p:cTn id="22" dur="500"/>
                                        <p:tgtEl>
                                          <p:spTgt spid="3">
                                            <p:txEl>
                                              <p:pRg st="10" end="10"/>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barn(inVertical)">
                                      <p:cBhvr>
                                        <p:cTn id="2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4853" y="1443790"/>
                <a:ext cx="11181347" cy="4774896"/>
              </a:xfrm>
            </p:spPr>
            <p:txBody>
              <a:bodyPr>
                <a:normAutofit/>
              </a:bodyPr>
              <a:lstStyle/>
              <a:p>
                <a:pPr marL="0" indent="0">
                  <a:buNone/>
                </a:pPr>
                <a:r>
                  <a:rPr lang="en-US" b="1" dirty="0"/>
                  <a:t>8. </a:t>
                </a:r>
                <a:r>
                  <a:rPr lang="en-US" dirty="0"/>
                  <a:t>I walk to a town at 3</a:t>
                </a:r>
                <a14:m>
                  <m:oMath xmlns:m="http://schemas.openxmlformats.org/officeDocument/2006/math">
                    <m:r>
                      <a:rPr lang="en-US" i="1">
                        <a:latin typeface="Cambria Math" panose="02040503050406030204" pitchFamily="18" charset="0"/>
                      </a:rPr>
                      <m:t> </m:t>
                    </m:r>
                    <m:f>
                      <m:fPr>
                        <m:ctrlPr>
                          <a:rPr lang="en-IN"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oMath>
                </a14:m>
                <a:r>
                  <a:rPr lang="en-US" dirty="0"/>
                  <a:t> kmph, rest there for 45 minutes and ride back at 7</a:t>
                </a:r>
                <a14:m>
                  <m:oMath xmlns:m="http://schemas.openxmlformats.org/officeDocument/2006/math">
                    <m:r>
                      <a:rPr lang="en-US" i="1">
                        <a:latin typeface="Cambria Math" panose="02040503050406030204" pitchFamily="18" charset="0"/>
                      </a:rPr>
                      <m:t> </m:t>
                    </m:r>
                    <m:f>
                      <m:fPr>
                        <m:ctrlPr>
                          <a:rPr lang="en-IN"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a:latin typeface="Cambria Math" panose="02040503050406030204" pitchFamily="18" charset="0"/>
                      </a:rPr>
                      <m:t> </m:t>
                    </m:r>
                  </m:oMath>
                </a14:m>
                <a:r>
                  <a:rPr lang="en-US" dirty="0"/>
                  <a:t>kmph. Find the distance to the town, if the total time spent by me is 6 </a:t>
                </a:r>
                <a:r>
                  <a:rPr lang="en-US" dirty="0" err="1"/>
                  <a:t>hrs</a:t>
                </a:r>
                <a:r>
                  <a:rPr lang="en-US" dirty="0"/>
                  <a:t> 37 minutes.</a:t>
                </a:r>
                <a:endParaRPr lang="en-IN" dirty="0"/>
              </a:p>
              <a:p>
                <a:pPr marL="0" lvl="0" indent="0">
                  <a:buNone/>
                </a:pPr>
                <a:r>
                  <a:rPr lang="en-US" dirty="0"/>
                  <a:t>a) 14 km </a:t>
                </a:r>
                <a:endParaRPr lang="en-IN" dirty="0"/>
              </a:p>
              <a:p>
                <a:pPr marL="0" lvl="0" indent="0">
                  <a:buNone/>
                </a:pPr>
                <a:r>
                  <a:rPr lang="en-US" dirty="0"/>
                  <a:t>b) 7km</a:t>
                </a:r>
                <a:endParaRPr lang="en-IN" dirty="0"/>
              </a:p>
              <a:p>
                <a:pPr marL="0" lvl="0" indent="0">
                  <a:buNone/>
                </a:pPr>
                <a:r>
                  <a:rPr lang="en-US" dirty="0"/>
                  <a:t>c) 5 km</a:t>
                </a:r>
                <a:endParaRPr lang="en-IN" dirty="0"/>
              </a:p>
              <a:p>
                <a:pPr marL="0" lvl="0" indent="0">
                  <a:buNone/>
                </a:pPr>
                <a:r>
                  <a:rPr lang="en-US" dirty="0"/>
                  <a:t>d) 8 km</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4853" y="1443790"/>
                <a:ext cx="11181347" cy="4774896"/>
              </a:xfrm>
              <a:blipFill rotWithShape="1">
                <a:blip r:embed="rId2"/>
                <a:stretch>
                  <a:fillRect l="-708" t="-255" r="-436"/>
                </a:stretch>
              </a:blipFill>
            </p:spPr>
            <p:txBody>
              <a:bodyPr/>
              <a:lstStyle/>
              <a:p>
                <a:r>
                  <a:rPr lang="en-IN">
                    <a:noFill/>
                  </a:rPr>
                  <a:t> </a:t>
                </a:r>
                <a:endParaRPr lang="en-IN">
                  <a:noFill/>
                </a:endParaRP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4853" y="1443790"/>
                <a:ext cx="11181347" cy="4774896"/>
              </a:xfrm>
            </p:spPr>
            <p:txBody>
              <a:bodyPr>
                <a:normAutofit lnSpcReduction="10000"/>
              </a:bodyPr>
              <a:lstStyle/>
              <a:p>
                <a:pPr marL="0" indent="0">
                  <a:buNone/>
                </a:pPr>
                <a:r>
                  <a:rPr lang="en-US" b="1" dirty="0"/>
                  <a:t>8. </a:t>
                </a:r>
                <a:r>
                  <a:rPr lang="en-US" dirty="0"/>
                  <a:t>I walk to a town at 3</a:t>
                </a:r>
                <a14:m>
                  <m:oMath xmlns:m="http://schemas.openxmlformats.org/officeDocument/2006/math">
                    <m:r>
                      <a:rPr lang="en-US" i="1">
                        <a:latin typeface="Cambria Math" panose="02040503050406030204" pitchFamily="18" charset="0"/>
                      </a:rPr>
                      <m:t> </m:t>
                    </m:r>
                    <m:f>
                      <m:fPr>
                        <m:ctrlPr>
                          <a:rPr lang="en-IN"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oMath>
                </a14:m>
                <a:r>
                  <a:rPr lang="en-US" dirty="0"/>
                  <a:t> kmph, rest there for 45 minutes and ride back at 7</a:t>
                </a:r>
                <a14:m>
                  <m:oMath xmlns:m="http://schemas.openxmlformats.org/officeDocument/2006/math">
                    <m:r>
                      <a:rPr lang="en-US" i="1">
                        <a:latin typeface="Cambria Math" panose="02040503050406030204" pitchFamily="18" charset="0"/>
                      </a:rPr>
                      <m:t> </m:t>
                    </m:r>
                    <m:f>
                      <m:fPr>
                        <m:ctrlPr>
                          <a:rPr lang="en-IN"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a:latin typeface="Cambria Math" panose="02040503050406030204" pitchFamily="18" charset="0"/>
                      </a:rPr>
                      <m:t> </m:t>
                    </m:r>
                  </m:oMath>
                </a14:m>
                <a:r>
                  <a:rPr lang="en-US" dirty="0"/>
                  <a:t>kmph. Find the distance to the town, if the total time spent by me is 6 </a:t>
                </a:r>
                <a:r>
                  <a:rPr lang="en-US" dirty="0" err="1"/>
                  <a:t>hrs</a:t>
                </a:r>
                <a:r>
                  <a:rPr lang="en-US" dirty="0"/>
                  <a:t> 37 minutes.</a:t>
                </a:r>
                <a:endParaRPr lang="en-IN" dirty="0"/>
              </a:p>
              <a:p>
                <a:pPr marL="0" lvl="0" indent="0">
                  <a:buNone/>
                </a:pPr>
                <a:r>
                  <a:rPr lang="en-US" dirty="0"/>
                  <a:t>a) 14 km </a:t>
                </a:r>
                <a:endParaRPr lang="en-IN" dirty="0"/>
              </a:p>
              <a:p>
                <a:pPr marL="0" lvl="0" indent="0">
                  <a:buNone/>
                </a:pPr>
                <a:r>
                  <a:rPr lang="en-US" dirty="0"/>
                  <a:t>b) 7km</a:t>
                </a:r>
                <a:endParaRPr lang="en-IN" dirty="0"/>
              </a:p>
              <a:p>
                <a:pPr marL="0" lvl="0" indent="0">
                  <a:buNone/>
                </a:pPr>
                <a:r>
                  <a:rPr lang="en-US" dirty="0"/>
                  <a:t>c) 5 km</a:t>
                </a:r>
                <a:endParaRPr lang="en-IN" dirty="0"/>
              </a:p>
              <a:p>
                <a:pPr marL="0" lvl="0" indent="0">
                  <a:buNone/>
                </a:pPr>
                <a:r>
                  <a:rPr lang="en-US" dirty="0"/>
                  <a:t>d) 8 km</a:t>
                </a:r>
                <a:endParaRPr lang="en-IN" dirty="0"/>
              </a:p>
              <a:p>
                <a:pPr marL="0" indent="0">
                  <a:buNone/>
                </a:pPr>
                <a:r>
                  <a:rPr lang="en-US" b="1" dirty="0"/>
                  <a:t>Solution: Option a</a:t>
                </a:r>
                <a:endParaRPr lang="en-IN" dirty="0"/>
              </a:p>
              <a:p>
                <a:pPr marL="0" indent="0">
                  <a:buNone/>
                </a:pPr>
                <a:r>
                  <a:rPr lang="en-US" dirty="0"/>
                  <a:t>Let the distance be D.</a:t>
                </a:r>
                <a:endParaRPr lang="en-IN" dirty="0"/>
              </a:p>
              <a:p>
                <a:pPr marL="0" indent="0">
                  <a:buNone/>
                </a:pPr>
                <a:r>
                  <a:rPr lang="en-US" dirty="0"/>
                  <a:t>Therefore,</a:t>
                </a:r>
                <a14:m>
                  <m:oMath xmlns:m="http://schemas.openxmlformats.org/officeDocument/2006/math">
                    <m:r>
                      <a:rPr lang="en-US">
                        <a:latin typeface="Cambria Math" panose="02040503050406030204" pitchFamily="18" charset="0"/>
                      </a:rPr>
                      <m:t> </m:t>
                    </m:r>
                    <m:f>
                      <m:fPr>
                        <m:ctrlPr>
                          <a:rPr lang="en-IN" i="1">
                            <a:latin typeface="Cambria Math" panose="02040503050406030204" pitchFamily="18" charset="0"/>
                          </a:rPr>
                        </m:ctrlPr>
                      </m:fPr>
                      <m:num>
                        <m:r>
                          <m:rPr>
                            <m:sty m:val="p"/>
                          </m:rPr>
                          <a:rPr lang="en-US">
                            <a:latin typeface="Cambria Math" panose="02040503050406030204" pitchFamily="18" charset="0"/>
                          </a:rPr>
                          <m:t>D</m:t>
                        </m:r>
                      </m:num>
                      <m:den>
                        <m:r>
                          <a:rPr lang="en-US">
                            <a:latin typeface="Cambria Math" panose="02040503050406030204" pitchFamily="18" charset="0"/>
                          </a:rPr>
                          <m:t>3.5</m:t>
                        </m:r>
                      </m:den>
                    </m:f>
                  </m:oMath>
                </a14:m>
                <a:r>
                  <a:rPr lang="en-US" dirty="0"/>
                  <a:t>  +</a:t>
                </a:r>
                <a14:m>
                  <m:oMath xmlns:m="http://schemas.openxmlformats.org/officeDocument/2006/math">
                    <m:f>
                      <m:fPr>
                        <m:ctrlPr>
                          <a:rPr lang="en-IN" i="1">
                            <a:latin typeface="Cambria Math" panose="02040503050406030204" pitchFamily="18" charset="0"/>
                          </a:rPr>
                        </m:ctrlPr>
                      </m:fPr>
                      <m:num>
                        <m:r>
                          <a:rPr lang="en-US">
                            <a:latin typeface="Cambria Math" panose="02040503050406030204" pitchFamily="18" charset="0"/>
                          </a:rPr>
                          <m:t>45</m:t>
                        </m:r>
                      </m:num>
                      <m:den>
                        <m:r>
                          <a:rPr lang="en-US">
                            <a:latin typeface="Cambria Math" panose="02040503050406030204" pitchFamily="18" charset="0"/>
                          </a:rPr>
                          <m:t>60</m:t>
                        </m:r>
                      </m:den>
                    </m:f>
                    <m:r>
                      <a:rPr lang="en-US">
                        <a:latin typeface="Cambria Math" panose="02040503050406030204" pitchFamily="18" charset="0"/>
                      </a:rPr>
                      <m:t> </m:t>
                    </m:r>
                  </m:oMath>
                </a14:m>
                <a:r>
                  <a:rPr lang="en-US" dirty="0"/>
                  <a:t>+</a:t>
                </a:r>
                <a14:m>
                  <m:oMath xmlns:m="http://schemas.openxmlformats.org/officeDocument/2006/math">
                    <m:r>
                      <a:rPr lang="en-US">
                        <a:latin typeface="Cambria Math" panose="02040503050406030204" pitchFamily="18" charset="0"/>
                      </a:rPr>
                      <m:t> </m:t>
                    </m:r>
                    <m:f>
                      <m:fPr>
                        <m:ctrlPr>
                          <a:rPr lang="en-IN" i="1">
                            <a:latin typeface="Cambria Math" panose="02040503050406030204" pitchFamily="18" charset="0"/>
                          </a:rPr>
                        </m:ctrlPr>
                      </m:fPr>
                      <m:num>
                        <m:r>
                          <m:rPr>
                            <m:sty m:val="p"/>
                          </m:rPr>
                          <a:rPr lang="en-US">
                            <a:latin typeface="Cambria Math" panose="02040503050406030204" pitchFamily="18" charset="0"/>
                          </a:rPr>
                          <m:t>D</m:t>
                        </m:r>
                      </m:num>
                      <m:den>
                        <m:r>
                          <a:rPr lang="en-US">
                            <a:latin typeface="Cambria Math" panose="02040503050406030204" pitchFamily="18" charset="0"/>
                          </a:rPr>
                          <m:t>7.5</m:t>
                        </m:r>
                      </m:den>
                    </m:f>
                  </m:oMath>
                </a14:m>
                <a:r>
                  <a:rPr lang="en-US" dirty="0"/>
                  <a:t> = 6 </a:t>
                </a:r>
                <a14:m>
                  <m:oMath xmlns:m="http://schemas.openxmlformats.org/officeDocument/2006/math">
                    <m:f>
                      <m:fPr>
                        <m:ctrlPr>
                          <a:rPr lang="en-IN" i="1">
                            <a:latin typeface="Cambria Math" panose="02040503050406030204" pitchFamily="18" charset="0"/>
                          </a:rPr>
                        </m:ctrlPr>
                      </m:fPr>
                      <m:num>
                        <m:r>
                          <a:rPr lang="en-US">
                            <a:latin typeface="Cambria Math" panose="02040503050406030204" pitchFamily="18" charset="0"/>
                          </a:rPr>
                          <m:t>37</m:t>
                        </m:r>
                      </m:num>
                      <m:den>
                        <m:r>
                          <a:rPr lang="en-US">
                            <a:latin typeface="Cambria Math" panose="02040503050406030204" pitchFamily="18" charset="0"/>
                          </a:rPr>
                          <m:t>60</m:t>
                        </m:r>
                      </m:den>
                    </m:f>
                  </m:oMath>
                </a14:m>
                <a:endParaRPr lang="en-IN" dirty="0"/>
              </a:p>
              <a:p>
                <a:pPr marL="0" indent="0">
                  <a:buNone/>
                </a:pPr>
                <a:r>
                  <a:rPr lang="en-US" dirty="0"/>
                  <a:t>D=14 km</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4853" y="1443790"/>
                <a:ext cx="11181347" cy="4774896"/>
              </a:xfrm>
              <a:blipFill rotWithShape="1">
                <a:blip r:embed="rId2"/>
                <a:stretch>
                  <a:fillRect l="-708" t="-1022" r="-436"/>
                </a:stretch>
              </a:blipFill>
            </p:spPr>
            <p:txBody>
              <a:bodyPr/>
              <a:lstStyle/>
              <a:p>
                <a:r>
                  <a:rPr lang="en-IN">
                    <a:noFill/>
                  </a:rPr>
                  <a:t> </a:t>
                </a:r>
                <a:endParaRPr lang="en-IN">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9. The ratio of the age of a man and his wife is 4:3. After 4 years, this ratio will be 9:7. If at the time of the marriage, the ratio was 5:3, then how many years ago they were married?</a:t>
            </a:r>
            <a:endParaRPr lang="en-IN" dirty="0"/>
          </a:p>
          <a:p>
            <a:pPr marL="0" lvl="0" indent="0">
              <a:buNone/>
            </a:pPr>
            <a:r>
              <a:rPr lang="en-US" dirty="0"/>
              <a:t>a) 12 years</a:t>
            </a:r>
            <a:endParaRPr lang="en-IN" dirty="0"/>
          </a:p>
          <a:p>
            <a:pPr marL="0" lvl="0" indent="0">
              <a:buNone/>
            </a:pPr>
            <a:r>
              <a:rPr lang="en-US" dirty="0"/>
              <a:t>b) 8 years</a:t>
            </a:r>
            <a:endParaRPr lang="en-IN" dirty="0"/>
          </a:p>
          <a:p>
            <a:pPr marL="0" lvl="0" indent="0">
              <a:buNone/>
            </a:pPr>
            <a:r>
              <a:rPr lang="en-US" dirty="0"/>
              <a:t>c) 10 years</a:t>
            </a:r>
            <a:endParaRPr lang="en-IN" dirty="0"/>
          </a:p>
          <a:p>
            <a:pPr marL="0" lvl="0" indent="0">
              <a:buNone/>
            </a:pPr>
            <a:r>
              <a:rPr lang="en-US" dirty="0"/>
              <a:t>d) 15 years</a:t>
            </a:r>
            <a:endParaRPr lang="en-IN"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9074" y="1431758"/>
                <a:ext cx="11097126" cy="4786927"/>
              </a:xfrm>
            </p:spPr>
            <p:txBody>
              <a:bodyPr>
                <a:normAutofit fontScale="92500" lnSpcReduction="20000"/>
              </a:bodyPr>
              <a:lstStyle/>
              <a:p>
                <a:pPr marL="0" indent="0">
                  <a:buNone/>
                </a:pPr>
                <a:r>
                  <a:rPr lang="en-US" dirty="0"/>
                  <a:t>9. The ratio of the age of a man and his wife is 4:3. After 4 years, this ratio will be 9:7. If at the time of the marriage, the ratio was 5:3, then how many years ago they were married?</a:t>
                </a:r>
                <a:endParaRPr lang="en-IN" dirty="0"/>
              </a:p>
              <a:p>
                <a:pPr marL="0" lvl="0" indent="0">
                  <a:buNone/>
                </a:pPr>
                <a:r>
                  <a:rPr lang="en-US" dirty="0"/>
                  <a:t>a) 12 years</a:t>
                </a:r>
                <a:endParaRPr lang="en-IN" dirty="0"/>
              </a:p>
              <a:p>
                <a:pPr marL="0" lvl="0" indent="0">
                  <a:buNone/>
                </a:pPr>
                <a:r>
                  <a:rPr lang="en-US" dirty="0"/>
                  <a:t>b) 8 years</a:t>
                </a:r>
                <a:endParaRPr lang="en-IN" dirty="0"/>
              </a:p>
              <a:p>
                <a:pPr marL="0" lvl="0" indent="0">
                  <a:buNone/>
                </a:pPr>
                <a:r>
                  <a:rPr lang="en-US" dirty="0"/>
                  <a:t>c) 10 years</a:t>
                </a:r>
                <a:endParaRPr lang="en-IN" dirty="0"/>
              </a:p>
              <a:p>
                <a:pPr marL="0" lvl="0" indent="0">
                  <a:buNone/>
                </a:pPr>
                <a:r>
                  <a:rPr lang="en-US" dirty="0"/>
                  <a:t>d) 15 years</a:t>
                </a:r>
                <a:endParaRPr lang="en-IN" dirty="0"/>
              </a:p>
              <a:p>
                <a:pPr marL="0" indent="0">
                  <a:buNone/>
                </a:pPr>
                <a:endParaRPr lang="en-US" b="1" dirty="0"/>
              </a:p>
              <a:p>
                <a:pPr marL="0" indent="0">
                  <a:buNone/>
                </a:pPr>
                <a:r>
                  <a:rPr lang="en-US" b="1" dirty="0"/>
                  <a:t>Solution: option a</a:t>
                </a:r>
                <a:endParaRPr lang="en-IN" dirty="0"/>
              </a:p>
              <a:p>
                <a:pPr marL="0" indent="0">
                  <a:buNone/>
                </a:pPr>
                <a:r>
                  <a:rPr lang="en-US" dirty="0"/>
                  <a:t>Let the age of the man and wife be 4x and 3x.</a:t>
                </a:r>
                <a:endParaRPr lang="en-IN" dirty="0"/>
              </a:p>
              <a:p>
                <a:pPr marL="0" indent="0">
                  <a:buNone/>
                </a:pPr>
                <a:r>
                  <a:rPr lang="en-US" dirty="0"/>
                  <a:t>After 4 years , </a:t>
                </a:r>
                <a14:m>
                  <m:oMath xmlns:m="http://schemas.openxmlformats.org/officeDocument/2006/math">
                    <m:f>
                      <m:fPr>
                        <m:ctrlPr>
                          <a:rPr lang="en-IN" i="1">
                            <a:latin typeface="Cambria Math" panose="02040503050406030204" pitchFamily="18" charset="0"/>
                          </a:rPr>
                        </m:ctrlPr>
                      </m:fPr>
                      <m:num>
                        <m:r>
                          <a:rPr lang="en-US">
                            <a:latin typeface="Cambria Math" panose="02040503050406030204" pitchFamily="18" charset="0"/>
                          </a:rPr>
                          <m:t>4</m:t>
                        </m:r>
                        <m:r>
                          <m:rPr>
                            <m:sty m:val="p"/>
                          </m:rPr>
                          <a:rPr lang="en-US">
                            <a:latin typeface="Cambria Math" panose="02040503050406030204" pitchFamily="18" charset="0"/>
                          </a:rPr>
                          <m:t>x</m:t>
                        </m:r>
                        <m:r>
                          <a:rPr lang="en-US">
                            <a:latin typeface="Cambria Math" panose="02040503050406030204" pitchFamily="18" charset="0"/>
                          </a:rPr>
                          <m:t>+4</m:t>
                        </m:r>
                      </m:num>
                      <m:den>
                        <m:r>
                          <a:rPr lang="en-US">
                            <a:latin typeface="Cambria Math" panose="02040503050406030204" pitchFamily="18" charset="0"/>
                          </a:rPr>
                          <m:t>3</m:t>
                        </m:r>
                        <m:r>
                          <m:rPr>
                            <m:sty m:val="p"/>
                          </m:rPr>
                          <a:rPr lang="en-US">
                            <a:latin typeface="Cambria Math" panose="02040503050406030204" pitchFamily="18" charset="0"/>
                          </a:rPr>
                          <m:t>x</m:t>
                        </m:r>
                        <m:r>
                          <a:rPr lang="en-US">
                            <a:latin typeface="Cambria Math" panose="02040503050406030204" pitchFamily="18" charset="0"/>
                          </a:rPr>
                          <m:t>+4</m:t>
                        </m:r>
                      </m:den>
                    </m:f>
                  </m:oMath>
                </a14:m>
                <a:r>
                  <a:rPr lang="en-US" dirty="0"/>
                  <a:t>  =</a:t>
                </a:r>
                <a14:m>
                  <m:oMath xmlns:m="http://schemas.openxmlformats.org/officeDocument/2006/math">
                    <m:r>
                      <a:rPr lang="en-US">
                        <a:latin typeface="Cambria Math" panose="02040503050406030204" pitchFamily="18" charset="0"/>
                      </a:rPr>
                      <m:t> </m:t>
                    </m:r>
                    <m:f>
                      <m:fPr>
                        <m:ctrlPr>
                          <a:rPr lang="en-IN" i="1">
                            <a:latin typeface="Cambria Math" panose="02040503050406030204" pitchFamily="18" charset="0"/>
                          </a:rPr>
                        </m:ctrlPr>
                      </m:fPr>
                      <m:num>
                        <m:r>
                          <a:rPr lang="en-US">
                            <a:latin typeface="Cambria Math" panose="02040503050406030204" pitchFamily="18" charset="0"/>
                          </a:rPr>
                          <m:t>9</m:t>
                        </m:r>
                      </m:num>
                      <m:den>
                        <m:r>
                          <a:rPr lang="en-US">
                            <a:latin typeface="Cambria Math" panose="02040503050406030204" pitchFamily="18" charset="0"/>
                          </a:rPr>
                          <m:t>7</m:t>
                        </m:r>
                      </m:den>
                    </m:f>
                  </m:oMath>
                </a14:m>
                <a:endParaRPr lang="en-IN" dirty="0"/>
              </a:p>
              <a:p>
                <a:pPr marL="0" indent="0">
                  <a:buNone/>
                </a:pPr>
                <a:r>
                  <a:rPr lang="en-US" dirty="0"/>
                  <a:t>x= 8. Thus the age of the man and wife is 32 and 24.</a:t>
                </a:r>
                <a:endParaRPr lang="en-IN" dirty="0"/>
              </a:p>
              <a:p>
                <a:pPr marL="0" indent="0">
                  <a:buNone/>
                </a:pPr>
                <a:r>
                  <a:rPr lang="en-US" dirty="0"/>
                  <a:t>Let us assume they got married ‘y’ years ago.</a:t>
                </a:r>
                <a:endParaRPr lang="en-IN" dirty="0"/>
              </a:p>
              <a:p>
                <a:pPr marL="0" indent="0">
                  <a:buNone/>
                </a:pPr>
                <a14:m>
                  <m:oMath xmlns:m="http://schemas.openxmlformats.org/officeDocument/2006/math">
                    <m:f>
                      <m:fPr>
                        <m:ctrlPr>
                          <a:rPr lang="en-IN" i="1">
                            <a:latin typeface="Cambria Math" panose="02040503050406030204" pitchFamily="18" charset="0"/>
                          </a:rPr>
                        </m:ctrlPr>
                      </m:fPr>
                      <m:num>
                        <m:r>
                          <a:rPr lang="en-US">
                            <a:latin typeface="Cambria Math" panose="02040503050406030204" pitchFamily="18" charset="0"/>
                          </a:rPr>
                          <m:t>32</m:t>
                        </m:r>
                        <m:r>
                          <a:rPr lang="en-US" i="1">
                            <a:latin typeface="Cambria Math" panose="02040503050406030204" pitchFamily="18" charset="0"/>
                          </a:rPr>
                          <m:t>−</m:t>
                        </m:r>
                        <m:r>
                          <m:rPr>
                            <m:sty m:val="p"/>
                          </m:rPr>
                          <a:rPr lang="en-US">
                            <a:latin typeface="Cambria Math" panose="02040503050406030204" pitchFamily="18" charset="0"/>
                          </a:rPr>
                          <m:t>y</m:t>
                        </m:r>
                      </m:num>
                      <m:den>
                        <m:r>
                          <a:rPr lang="en-US">
                            <a:latin typeface="Cambria Math" panose="02040503050406030204" pitchFamily="18" charset="0"/>
                          </a:rPr>
                          <m:t>24</m:t>
                        </m:r>
                        <m:r>
                          <a:rPr lang="en-US" i="1">
                            <a:latin typeface="Cambria Math" panose="02040503050406030204" pitchFamily="18" charset="0"/>
                          </a:rPr>
                          <m:t>−</m:t>
                        </m:r>
                        <m:r>
                          <m:rPr>
                            <m:sty m:val="p"/>
                          </m:rPr>
                          <a:rPr lang="en-US">
                            <a:latin typeface="Cambria Math" panose="02040503050406030204" pitchFamily="18" charset="0"/>
                          </a:rPr>
                          <m:t>y</m:t>
                        </m:r>
                      </m:den>
                    </m:f>
                  </m:oMath>
                </a14:m>
                <a:r>
                  <a:rPr lang="en-US" dirty="0"/>
                  <a:t>  =</a:t>
                </a:r>
                <a14:m>
                  <m:oMath xmlns:m="http://schemas.openxmlformats.org/officeDocument/2006/math">
                    <m:r>
                      <a:rPr lang="en-US">
                        <a:latin typeface="Cambria Math" panose="02040503050406030204" pitchFamily="18" charset="0"/>
                      </a:rPr>
                      <m:t> </m:t>
                    </m:r>
                    <m:f>
                      <m:fPr>
                        <m:ctrlPr>
                          <a:rPr lang="en-IN" i="1">
                            <a:latin typeface="Cambria Math" panose="02040503050406030204" pitchFamily="18" charset="0"/>
                          </a:rPr>
                        </m:ctrlPr>
                      </m:fPr>
                      <m:num>
                        <m:r>
                          <a:rPr lang="en-US">
                            <a:latin typeface="Cambria Math" panose="02040503050406030204" pitchFamily="18" charset="0"/>
                          </a:rPr>
                          <m:t>5</m:t>
                        </m:r>
                      </m:num>
                      <m:den>
                        <m:r>
                          <a:rPr lang="en-US">
                            <a:latin typeface="Cambria Math" panose="02040503050406030204" pitchFamily="18" charset="0"/>
                          </a:rPr>
                          <m:t>3</m:t>
                        </m:r>
                      </m:den>
                    </m:f>
                  </m:oMath>
                </a14:m>
                <a:r>
                  <a:rPr lang="en-US" dirty="0"/>
                  <a:t>   ; y= 12</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9074" y="1431758"/>
                <a:ext cx="11097126" cy="4786927"/>
              </a:xfrm>
              <a:blipFill rotWithShape="1">
                <a:blip r:embed="rId2"/>
                <a:stretch>
                  <a:fillRect l="-549" t="-2675"/>
                </a:stretch>
              </a:blipFill>
            </p:spPr>
            <p:txBody>
              <a:bodyPr/>
              <a:lstStyle/>
              <a:p>
                <a:r>
                  <a:rPr lang="en-IN">
                    <a:noFill/>
                  </a:rPr>
                  <a:t> </a:t>
                </a:r>
                <a:endParaRPr lang="en-IN">
                  <a:noFill/>
                </a:endParaRP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295" y="1467854"/>
            <a:ext cx="11012905" cy="4750832"/>
          </a:xfrm>
        </p:spPr>
        <p:txBody>
          <a:bodyPr/>
          <a:lstStyle/>
          <a:p>
            <a:pPr marL="0" indent="0">
              <a:buNone/>
            </a:pPr>
            <a:r>
              <a:rPr lang="en-US" dirty="0"/>
              <a:t>10.  A trader mixes two varieties of tea costing Rs 40 per kg and rupees Rs 50 per kg in the ratio 5: 4. If the mixture is sold at rupees  Rs 48 per kg question, then what is the gain percentage?</a:t>
            </a:r>
            <a:endParaRPr lang="en-IN" dirty="0"/>
          </a:p>
          <a:p>
            <a:pPr marL="0" indent="0">
              <a:buNone/>
            </a:pPr>
            <a:r>
              <a:rPr lang="en-US" dirty="0"/>
              <a:t> </a:t>
            </a:r>
            <a:endParaRPr lang="en-IN" dirty="0"/>
          </a:p>
          <a:p>
            <a:pPr marL="0" lvl="0" indent="0">
              <a:buNone/>
            </a:pPr>
            <a:r>
              <a:rPr lang="en-US" dirty="0"/>
              <a:t>a) 7.5 %</a:t>
            </a:r>
            <a:endParaRPr lang="en-IN" dirty="0"/>
          </a:p>
          <a:p>
            <a:pPr marL="0" lvl="0" indent="0">
              <a:buNone/>
            </a:pPr>
            <a:r>
              <a:rPr lang="en-US" dirty="0"/>
              <a:t>b) 8%</a:t>
            </a:r>
            <a:endParaRPr lang="en-IN" dirty="0"/>
          </a:p>
          <a:p>
            <a:pPr marL="0" lvl="0" indent="0">
              <a:buNone/>
            </a:pPr>
            <a:r>
              <a:rPr lang="en-US" dirty="0"/>
              <a:t>c) 2.5 %</a:t>
            </a:r>
            <a:endParaRPr lang="en-IN" dirty="0"/>
          </a:p>
          <a:p>
            <a:pPr marL="0" lvl="0" indent="0">
              <a:buNone/>
            </a:pPr>
            <a:r>
              <a:rPr lang="en-US" dirty="0"/>
              <a:t>d) 5%</a:t>
            </a:r>
            <a:endParaRPr lang="en-IN" dirty="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821" y="1347538"/>
            <a:ext cx="11193379" cy="4871148"/>
          </a:xfrm>
        </p:spPr>
        <p:txBody>
          <a:bodyPr>
            <a:normAutofit fontScale="92500" lnSpcReduction="20000"/>
          </a:bodyPr>
          <a:lstStyle/>
          <a:p>
            <a:pPr marL="0" indent="0">
              <a:buNone/>
            </a:pPr>
            <a:r>
              <a:rPr lang="en-US" dirty="0"/>
              <a:t>10.  A trader mixes two varieties of tea costing Rs 40 per kg and rupees Rs 50 per kg in the ratio 5: 4. If the mixture is sold at rupees  Rs 48 per kg question, then what is the gain percentage?</a:t>
            </a:r>
            <a:endParaRPr lang="en-IN" dirty="0"/>
          </a:p>
          <a:p>
            <a:pPr marL="0" indent="0">
              <a:buNone/>
            </a:pPr>
            <a:r>
              <a:rPr lang="en-US" dirty="0"/>
              <a:t> </a:t>
            </a:r>
            <a:endParaRPr lang="en-IN" dirty="0"/>
          </a:p>
          <a:p>
            <a:pPr marL="0" lvl="0" indent="0">
              <a:buNone/>
            </a:pPr>
            <a:r>
              <a:rPr lang="en-US" dirty="0"/>
              <a:t>a) 7.5 %</a:t>
            </a:r>
            <a:endParaRPr lang="en-IN" dirty="0"/>
          </a:p>
          <a:p>
            <a:pPr marL="0" lvl="0" indent="0">
              <a:buNone/>
            </a:pPr>
            <a:r>
              <a:rPr lang="en-US" dirty="0"/>
              <a:t>b) 8%</a:t>
            </a:r>
            <a:endParaRPr lang="en-IN" dirty="0"/>
          </a:p>
          <a:p>
            <a:pPr marL="0" lvl="0" indent="0">
              <a:buNone/>
            </a:pPr>
            <a:r>
              <a:rPr lang="en-US" dirty="0"/>
              <a:t>c) 2.5 %</a:t>
            </a:r>
            <a:endParaRPr lang="en-IN" dirty="0"/>
          </a:p>
          <a:p>
            <a:pPr marL="0" lvl="0" indent="0">
              <a:buNone/>
            </a:pPr>
            <a:r>
              <a:rPr lang="en-US" dirty="0"/>
              <a:t>d) 5%</a:t>
            </a:r>
            <a:endParaRPr lang="en-IN" dirty="0"/>
          </a:p>
          <a:p>
            <a:pPr marL="0" indent="0">
              <a:buNone/>
            </a:pPr>
            <a:r>
              <a:rPr lang="en-US" dirty="0"/>
              <a:t> </a:t>
            </a:r>
            <a:endParaRPr lang="en-IN" dirty="0"/>
          </a:p>
          <a:p>
            <a:pPr marL="0" indent="0">
              <a:buNone/>
            </a:pPr>
            <a:r>
              <a:rPr lang="en-US" b="1" dirty="0"/>
              <a:t>Solution: option b</a:t>
            </a:r>
            <a:endParaRPr lang="en-IN" dirty="0"/>
          </a:p>
          <a:p>
            <a:pPr marL="0" indent="0">
              <a:buNone/>
            </a:pPr>
            <a:r>
              <a:rPr lang="en-US" dirty="0"/>
              <a:t>Let the quantities of two varieties of tea be "5X" kg and "4X" kg respectively.</a:t>
            </a:r>
            <a:endParaRPr lang="en-IN" dirty="0"/>
          </a:p>
          <a:p>
            <a:pPr marL="0" indent="0">
              <a:buNone/>
            </a:pPr>
            <a:r>
              <a:rPr lang="en-US" dirty="0"/>
              <a:t>Cost price= 40* 5x +50* 4x = 400x   .… (1)</a:t>
            </a:r>
            <a:endParaRPr lang="en-IN" dirty="0"/>
          </a:p>
          <a:p>
            <a:pPr marL="0" indent="0">
              <a:buNone/>
            </a:pPr>
            <a:r>
              <a:rPr lang="en-US" dirty="0"/>
              <a:t>Selling price = 9x* 48 = 432x     …..  (2)</a:t>
            </a:r>
            <a:endParaRPr lang="en-IN" dirty="0"/>
          </a:p>
          <a:p>
            <a:pPr marL="0" indent="0">
              <a:buNone/>
            </a:pPr>
            <a:r>
              <a:rPr lang="en-US" dirty="0"/>
              <a:t>     Profit = (2)-(1) = Rs. 32x</a:t>
            </a:r>
            <a:endParaRPr lang="en-IN" dirty="0"/>
          </a:p>
          <a:p>
            <a:pPr marL="0" indent="0">
              <a:buNone/>
            </a:pPr>
            <a:r>
              <a:rPr lang="en-US" dirty="0"/>
              <a:t>     Profit % = (32x / 400x) * 100 = 8%</a:t>
            </a:r>
            <a:endParaRPr lang="en-IN"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81263" y="1323474"/>
                <a:ext cx="11024937" cy="4895211"/>
              </a:xfrm>
            </p:spPr>
            <p:txBody>
              <a:bodyPr/>
              <a:lstStyle/>
              <a:p>
                <a:pPr marL="0" indent="0">
                  <a:buNone/>
                </a:pPr>
                <a:r>
                  <a:rPr lang="en-US" dirty="0"/>
                  <a:t>11. In how many ways can the letters of the English alphabet be arranged so that there are seven letters between the letters A and B?</a:t>
                </a:r>
                <a:endParaRPr lang="en-IN" dirty="0"/>
              </a:p>
              <a:p>
                <a:pPr marL="0" lvl="0" indent="0">
                  <a:buNone/>
                </a:pPr>
                <a:r>
                  <a:rPr lang="en-US" dirty="0"/>
                  <a:t>a) 3!  x 2!</a:t>
                </a:r>
                <a:endParaRPr lang="en-IN" dirty="0"/>
              </a:p>
              <a:p>
                <a:pPr marL="0" lvl="0" indent="0">
                  <a:buNone/>
                </a:pPr>
                <a:r>
                  <a:rPr lang="en-US" dirty="0"/>
                  <a:t>b) 24</a:t>
                </a:r>
                <a14:m>
                  <m:oMath xmlns:m="http://schemas.openxmlformats.org/officeDocument/2006/math">
                    <m:r>
                      <a:rPr lang="en-US">
                        <a:latin typeface="Cambria Math" panose="02040503050406030204" pitchFamily="18" charset="0"/>
                      </a:rPr>
                      <m:t>∁</m:t>
                    </m:r>
                  </m:oMath>
                </a14:m>
                <a:r>
                  <a:rPr lang="en-US" dirty="0"/>
                  <a:t>7 × 18! × 2</a:t>
                </a:r>
                <a:endParaRPr lang="en-IN" dirty="0"/>
              </a:p>
              <a:p>
                <a:pPr marL="0" lvl="0" indent="0">
                  <a:buNone/>
                </a:pPr>
                <a:r>
                  <a:rPr lang="en-US" dirty="0"/>
                  <a:t>c) 36 x 24!</a:t>
                </a:r>
                <a:endParaRPr lang="en-IN" dirty="0"/>
              </a:p>
              <a:p>
                <a:pPr marL="0" indent="0">
                  <a:buNone/>
                </a:pPr>
                <a:r>
                  <a:rPr lang="en-US" dirty="0"/>
                  <a:t>d) 24P7×20! ×2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81263" y="1323474"/>
                <a:ext cx="11024937" cy="4895211"/>
              </a:xfrm>
              <a:blipFill rotWithShape="1">
                <a:blip r:embed="rId2"/>
                <a:stretch>
                  <a:fillRect l="-719" t="-1619"/>
                </a:stretch>
              </a:blipFill>
            </p:spPr>
            <p:txBody>
              <a:bodyPr/>
              <a:lstStyle/>
              <a:p>
                <a:r>
                  <a:rPr lang="en-IN">
                    <a:noFill/>
                  </a:rPr>
                  <a:t> </a:t>
                </a:r>
                <a:endParaRPr lang="en-IN">
                  <a:noFill/>
                </a:endParaRP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386366"/>
            <a:ext cx="11160618" cy="6310648"/>
          </a:xfrm>
        </p:spPr>
        <p:txBody>
          <a:bodyPr>
            <a:normAutofit lnSpcReduction="10000"/>
          </a:bodyPr>
          <a:lstStyle/>
          <a:p>
            <a:pPr marL="0" indent="0">
              <a:buNone/>
            </a:pPr>
            <a:r>
              <a:rPr lang="en-IN" dirty="0"/>
              <a:t>Directions for Q1 to Q3:</a:t>
            </a:r>
          </a:p>
          <a:p>
            <a:pPr marL="0" indent="0">
              <a:buNone/>
            </a:pPr>
            <a:r>
              <a:rPr lang="en-IN" dirty="0"/>
              <a:t>A, B, C, D and E are five hens. Initially they had 1, 2, 3, 4, 5 eggs, not necessarily in that order. They laid 1, 2, 3, 4, 5 eggs (not necessarily in that order) and finally had 4, 5, 6, 7, 8 eggs (not necessarily in that order) in the end. Further information regarding them is given:</a:t>
            </a:r>
          </a:p>
          <a:p>
            <a:pPr marL="0" indent="0">
              <a:buNone/>
            </a:pPr>
            <a:r>
              <a:rPr lang="en-IN" dirty="0"/>
              <a:t>•	Initially D had 2 eggs and ended up with 7 eggs at the end.</a:t>
            </a:r>
          </a:p>
          <a:p>
            <a:pPr marL="0" indent="0">
              <a:buNone/>
            </a:pPr>
            <a:r>
              <a:rPr lang="en-IN" dirty="0"/>
              <a:t>•	B laid 3 eggs and did not end in 8 eggs.</a:t>
            </a:r>
          </a:p>
          <a:p>
            <a:pPr marL="0" indent="0">
              <a:buNone/>
            </a:pPr>
            <a:r>
              <a:rPr lang="en-IN" dirty="0"/>
              <a:t>•	E did not lay 1 egg or 2 eggs.</a:t>
            </a:r>
          </a:p>
          <a:p>
            <a:pPr marL="0" indent="0">
              <a:buNone/>
            </a:pPr>
            <a:r>
              <a:rPr lang="en-IN" dirty="0"/>
              <a:t>•	A ended with the number of eggs C started with.</a:t>
            </a:r>
          </a:p>
          <a:p>
            <a:pPr marL="0" indent="0">
              <a:buNone/>
            </a:pPr>
            <a:r>
              <a:rPr lang="en-IN" dirty="0"/>
              <a:t>1. How many eggs the hen that started with 3 eggs lay?</a:t>
            </a:r>
          </a:p>
          <a:p>
            <a:pPr marL="0" indent="0">
              <a:buNone/>
            </a:pPr>
            <a:r>
              <a:rPr lang="en-IN" dirty="0"/>
              <a:t>a)1            b)2                  c) 3                   d) 4                       e)5</a:t>
            </a:r>
          </a:p>
          <a:p>
            <a:pPr marL="0" indent="0">
              <a:buNone/>
            </a:pPr>
            <a:r>
              <a:rPr lang="en-IN" dirty="0"/>
              <a:t>2. Which hen laid 1 egg?</a:t>
            </a:r>
          </a:p>
          <a:p>
            <a:pPr marL="0" indent="0">
              <a:buNone/>
            </a:pPr>
            <a:r>
              <a:rPr lang="en-IN" dirty="0"/>
              <a:t>a)A            b)B                  c) C                   d) D                       e)E</a:t>
            </a:r>
          </a:p>
          <a:p>
            <a:pPr marL="0" indent="0">
              <a:buNone/>
            </a:pPr>
            <a:r>
              <a:rPr lang="en-IN" dirty="0"/>
              <a:t>3. The hen that ended with maximum number of eggs started with how many number of egg(s)?</a:t>
            </a:r>
          </a:p>
          <a:p>
            <a:pPr marL="0" indent="0">
              <a:buNone/>
            </a:pPr>
            <a:r>
              <a:rPr lang="en-IN" dirty="0"/>
              <a:t>a)1            b)2                  c) 3                   d) 4                       e)5</a:t>
            </a:r>
          </a:p>
          <a:p>
            <a:pPr marL="0" indent="0">
              <a:buNone/>
            </a:pPr>
            <a:endParaRPr lang="en-IN" dirty="0"/>
          </a:p>
          <a:p>
            <a:pPr marL="0" indent="0">
              <a:buNone/>
            </a:pPr>
            <a:endParaRPr lang="en-IN" dirty="0"/>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3137" y="1359568"/>
                <a:ext cx="11073063" cy="4859117"/>
              </a:xfrm>
            </p:spPr>
            <p:txBody>
              <a:bodyPr>
                <a:normAutofit lnSpcReduction="10000"/>
              </a:bodyPr>
              <a:lstStyle/>
              <a:p>
                <a:pPr marL="0" indent="0">
                  <a:buNone/>
                </a:pPr>
                <a:r>
                  <a:rPr lang="en-US" dirty="0"/>
                  <a:t>11. In how many ways can the letters of the English alphabet be arranged so that there are seven letters between the letters A and B?</a:t>
                </a:r>
                <a:endParaRPr lang="en-IN" dirty="0"/>
              </a:p>
              <a:p>
                <a:pPr marL="0" lvl="0" indent="0">
                  <a:buNone/>
                </a:pPr>
                <a:r>
                  <a:rPr lang="en-US" dirty="0"/>
                  <a:t>a) 3!  x 2!</a:t>
                </a:r>
                <a:endParaRPr lang="en-IN" dirty="0"/>
              </a:p>
              <a:p>
                <a:pPr marL="0" lvl="0" indent="0">
                  <a:buNone/>
                </a:pPr>
                <a:r>
                  <a:rPr lang="en-US" dirty="0"/>
                  <a:t>b) 24</a:t>
                </a:r>
                <a14:m>
                  <m:oMath xmlns:m="http://schemas.openxmlformats.org/officeDocument/2006/math">
                    <m:r>
                      <a:rPr lang="en-US">
                        <a:latin typeface="Cambria Math" panose="02040503050406030204" pitchFamily="18" charset="0"/>
                      </a:rPr>
                      <m:t>∁</m:t>
                    </m:r>
                  </m:oMath>
                </a14:m>
                <a:r>
                  <a:rPr lang="en-US" dirty="0"/>
                  <a:t>7 × 18! × 2</a:t>
                </a:r>
                <a:endParaRPr lang="en-IN" dirty="0"/>
              </a:p>
              <a:p>
                <a:pPr marL="0" lvl="0" indent="0">
                  <a:buNone/>
                </a:pPr>
                <a:r>
                  <a:rPr lang="en-US" dirty="0"/>
                  <a:t>c) 36 x 24!</a:t>
                </a:r>
                <a:endParaRPr lang="en-IN" dirty="0"/>
              </a:p>
              <a:p>
                <a:pPr marL="0" indent="0">
                  <a:buNone/>
                </a:pPr>
                <a:r>
                  <a:rPr lang="en-US" dirty="0"/>
                  <a:t>d) 24P7×20! ×2 </a:t>
                </a:r>
              </a:p>
              <a:p>
                <a:pPr marL="0" indent="0">
                  <a:buNone/>
                </a:pPr>
                <a:endParaRPr lang="en-IN" dirty="0"/>
              </a:p>
              <a:p>
                <a:pPr marL="0" indent="0">
                  <a:buNone/>
                </a:pPr>
                <a:r>
                  <a:rPr lang="en-US" b="1" dirty="0"/>
                  <a:t>Solution: Option c </a:t>
                </a:r>
                <a:endParaRPr lang="en-IN" dirty="0"/>
              </a:p>
              <a:p>
                <a:pPr marL="0" indent="0">
                  <a:buNone/>
                </a:pPr>
                <a:r>
                  <a:rPr lang="en-US" dirty="0"/>
                  <a:t>A and B can occupy the first and ninth place, the second and the tenth places, the third and eleventh place and so on up to eighteenth and twenty sixth place. This can be done in 18 ways. A and B can be arranged in 2 ways.</a:t>
                </a:r>
                <a:endParaRPr lang="en-IN" dirty="0"/>
              </a:p>
              <a:p>
                <a:pPr marL="0" indent="0">
                  <a:buNone/>
                </a:pPr>
                <a:r>
                  <a:rPr lang="en-US" dirty="0"/>
                  <a:t>All the other 24 alphabets can be arranged in 24! ways. Hence the required answer =2×18×24! =36×24!</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3137" y="1359568"/>
                <a:ext cx="11073063" cy="4859117"/>
              </a:xfrm>
              <a:blipFill rotWithShape="1">
                <a:blip r:embed="rId2"/>
                <a:stretch>
                  <a:fillRect l="-715" t="-2258" r="-605"/>
                </a:stretch>
              </a:blipFill>
            </p:spPr>
            <p:txBody>
              <a:bodyPr/>
              <a:lstStyle/>
              <a:p>
                <a:r>
                  <a:rPr lang="en-IN">
                    <a:noFill/>
                  </a:rPr>
                  <a:t> </a:t>
                </a:r>
                <a:endParaRPr lang="en-IN">
                  <a:noFill/>
                </a:endParaRP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547" y="1455822"/>
            <a:ext cx="10916653" cy="4762864"/>
          </a:xfrm>
        </p:spPr>
        <p:txBody>
          <a:bodyPr>
            <a:normAutofit/>
          </a:bodyPr>
          <a:lstStyle/>
          <a:p>
            <a:pPr marL="0" indent="0">
              <a:buNone/>
            </a:pPr>
            <a:r>
              <a:rPr lang="en-US" dirty="0"/>
              <a:t>12. Five army men A, B, D, P and Q are standing in a row left to right. A and B are junior category officer. P and Q are the senior category officer while D is a doctor. D always stands in the middle. The two seniors and two juniors do not stand next to each other respectively. If P is not standing immediately next to the doctor, then out of all the arrangements possible, what is the probability that a Junior stands next to the doctor?  </a:t>
            </a:r>
            <a:endParaRPr lang="en-IN" dirty="0"/>
          </a:p>
          <a:p>
            <a:pPr marL="0" indent="0">
              <a:buNone/>
            </a:pPr>
            <a:r>
              <a:rPr lang="en-US" dirty="0"/>
              <a:t> </a:t>
            </a:r>
            <a:endParaRPr lang="en-IN" dirty="0"/>
          </a:p>
          <a:p>
            <a:pPr marL="0" lvl="0" indent="0">
              <a:buNone/>
            </a:pPr>
            <a:r>
              <a:rPr lang="en-US" dirty="0"/>
              <a:t>a) 1/4</a:t>
            </a:r>
            <a:endParaRPr lang="en-IN" dirty="0"/>
          </a:p>
          <a:p>
            <a:pPr marL="0" lvl="0" indent="0">
              <a:buNone/>
            </a:pPr>
            <a:r>
              <a:rPr lang="en-US" dirty="0"/>
              <a:t>b) 1/2</a:t>
            </a:r>
            <a:endParaRPr lang="en-IN" dirty="0"/>
          </a:p>
          <a:p>
            <a:pPr marL="0" lvl="0" indent="0">
              <a:buNone/>
            </a:pPr>
            <a:r>
              <a:rPr lang="en-US" dirty="0"/>
              <a:t>c) 1/3</a:t>
            </a:r>
            <a:endParaRPr lang="en-IN" dirty="0"/>
          </a:p>
          <a:p>
            <a:pPr marL="0" lvl="0" indent="0">
              <a:buNone/>
            </a:pPr>
            <a:r>
              <a:rPr lang="en-US" dirty="0"/>
              <a:t>d) 1</a:t>
            </a:r>
            <a:endParaRPr lang="en-IN" dirty="0"/>
          </a:p>
          <a:p>
            <a:pPr marL="0" indent="0">
              <a:buNone/>
            </a:pP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916" y="1455822"/>
            <a:ext cx="11157284" cy="4762864"/>
          </a:xfrm>
        </p:spPr>
        <p:txBody>
          <a:bodyPr>
            <a:normAutofit fontScale="85000" lnSpcReduction="20000"/>
          </a:bodyPr>
          <a:lstStyle/>
          <a:p>
            <a:pPr marL="0" indent="0">
              <a:buNone/>
            </a:pPr>
            <a:r>
              <a:rPr lang="en-US" dirty="0"/>
              <a:t>12. Five army men A, B, D, P and Q are standing in a row left to right. A and B are junior category officer. P and Q are the senior category officer while D is a doctor. D always stands in the middle. The two seniors and two juniors do not stand next to each other respectively. If P is not standing immediately next to the doctor, then out of all the arrangements possible, what is the probability that a Junior stands next to the doctor?  </a:t>
            </a:r>
            <a:endParaRPr lang="en-IN" dirty="0"/>
          </a:p>
          <a:p>
            <a:pPr marL="0" indent="0">
              <a:buNone/>
            </a:pPr>
            <a:r>
              <a:rPr lang="en-US" dirty="0"/>
              <a:t> </a:t>
            </a:r>
            <a:endParaRPr lang="en-IN" dirty="0"/>
          </a:p>
          <a:p>
            <a:pPr marL="0" lvl="0" indent="0">
              <a:buNone/>
            </a:pPr>
            <a:r>
              <a:rPr lang="en-US" dirty="0"/>
              <a:t>a) 1/4</a:t>
            </a:r>
            <a:endParaRPr lang="en-IN" dirty="0"/>
          </a:p>
          <a:p>
            <a:pPr marL="0" lvl="0" indent="0">
              <a:buNone/>
            </a:pPr>
            <a:r>
              <a:rPr lang="en-US" dirty="0"/>
              <a:t>b) 1/2</a:t>
            </a:r>
            <a:endParaRPr lang="en-IN" dirty="0"/>
          </a:p>
          <a:p>
            <a:pPr marL="0" lvl="0" indent="0">
              <a:buNone/>
            </a:pPr>
            <a:r>
              <a:rPr lang="en-US" dirty="0"/>
              <a:t>c) 1/3</a:t>
            </a:r>
            <a:endParaRPr lang="en-IN" dirty="0"/>
          </a:p>
          <a:p>
            <a:pPr marL="0" lvl="0" indent="0">
              <a:buNone/>
            </a:pPr>
            <a:r>
              <a:rPr lang="en-US" dirty="0"/>
              <a:t>d) 1</a:t>
            </a:r>
            <a:endParaRPr lang="en-IN" dirty="0"/>
          </a:p>
          <a:p>
            <a:pPr marL="0" indent="0">
              <a:buNone/>
            </a:pPr>
            <a:r>
              <a:rPr lang="en-US" b="1" dirty="0"/>
              <a:t>Solution: Option d</a:t>
            </a:r>
            <a:endParaRPr lang="en-IN" dirty="0"/>
          </a:p>
          <a:p>
            <a:pPr marL="0" indent="0">
              <a:buNone/>
            </a:pPr>
            <a:r>
              <a:rPr lang="en-US" dirty="0"/>
              <a:t>Given D occupies middle position i.e., 3</a:t>
            </a:r>
            <a:endParaRPr lang="en-IN" dirty="0"/>
          </a:p>
          <a:p>
            <a:pPr marL="0" indent="0">
              <a:buNone/>
            </a:pPr>
            <a:r>
              <a:rPr lang="en-US" dirty="0"/>
              <a:t>P occupies the extreme positions i.e., either 1 or 5</a:t>
            </a:r>
            <a:endParaRPr lang="en-IN" dirty="0"/>
          </a:p>
          <a:p>
            <a:pPr marL="0" indent="0">
              <a:buNone/>
            </a:pPr>
            <a:r>
              <a:rPr lang="en-US" dirty="0"/>
              <a:t>Q cannot occupy a position adjacent to P i.e., 2 or 4 </a:t>
            </a:r>
            <a:endParaRPr lang="en-IN" dirty="0"/>
          </a:p>
          <a:p>
            <a:pPr marL="0" indent="0">
              <a:buNone/>
            </a:pPr>
            <a:r>
              <a:rPr lang="en-US" dirty="0"/>
              <a:t>Hence position 2 or 4 will be occupied by any of the Junior always.</a:t>
            </a:r>
            <a:endParaRPr lang="en-IN" dirty="0"/>
          </a:p>
          <a:p>
            <a:pPr marL="0" indent="0">
              <a:buNone/>
            </a:pPr>
            <a:r>
              <a:rPr lang="en-US" dirty="0"/>
              <a:t>Hence the probability is 1. </a:t>
            </a:r>
            <a:endParaRPr lang="en-IN" dirty="0"/>
          </a:p>
          <a:p>
            <a:pPr marL="0" indent="0">
              <a:buNone/>
            </a:pP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484" y="1564106"/>
            <a:ext cx="10940716" cy="4654580"/>
          </a:xfrm>
        </p:spPr>
        <p:txBody>
          <a:bodyPr/>
          <a:lstStyle/>
          <a:p>
            <a:pPr marL="0" indent="0">
              <a:buNone/>
            </a:pPr>
            <a:r>
              <a:rPr lang="en-US" dirty="0"/>
              <a:t>13. If (1 – p) is a root of quadratic equation x</a:t>
            </a:r>
            <a:r>
              <a:rPr lang="en-US" baseline="30000" dirty="0"/>
              <a:t>2</a:t>
            </a:r>
            <a:r>
              <a:rPr lang="en-US" dirty="0"/>
              <a:t> + px + (1 – p) = 0, then its roots are</a:t>
            </a:r>
            <a:endParaRPr lang="en-IN" dirty="0"/>
          </a:p>
          <a:p>
            <a:pPr marL="0" lvl="0" indent="0">
              <a:buNone/>
            </a:pPr>
            <a:r>
              <a:rPr lang="en-US" dirty="0"/>
              <a:t>a) 0, -1</a:t>
            </a:r>
            <a:endParaRPr lang="en-IN" dirty="0"/>
          </a:p>
          <a:p>
            <a:pPr marL="0" lvl="0" indent="0">
              <a:buNone/>
            </a:pPr>
            <a:r>
              <a:rPr lang="en-US" dirty="0"/>
              <a:t>b) 1, 1</a:t>
            </a:r>
            <a:endParaRPr lang="en-IN" dirty="0"/>
          </a:p>
          <a:p>
            <a:pPr marL="0" lvl="0" indent="0">
              <a:buNone/>
            </a:pPr>
            <a:r>
              <a:rPr lang="en-US" dirty="0"/>
              <a:t>c) 0, 1</a:t>
            </a:r>
            <a:endParaRPr lang="en-IN" dirty="0"/>
          </a:p>
          <a:p>
            <a:pPr marL="0" lvl="0" indent="0">
              <a:buNone/>
            </a:pPr>
            <a:r>
              <a:rPr lang="en-US" dirty="0"/>
              <a:t>d) 2, 1</a:t>
            </a:r>
            <a:endParaRPr lang="en-IN" dirty="0"/>
          </a:p>
          <a:p>
            <a:pPr marL="0" indent="0">
              <a:buNone/>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137" y="1455821"/>
            <a:ext cx="11073063" cy="5029200"/>
          </a:xfrm>
        </p:spPr>
        <p:txBody>
          <a:bodyPr>
            <a:normAutofit fontScale="85000" lnSpcReduction="20000"/>
          </a:bodyPr>
          <a:lstStyle/>
          <a:p>
            <a:pPr marL="0" indent="0">
              <a:buNone/>
            </a:pPr>
            <a:r>
              <a:rPr lang="en-US" dirty="0"/>
              <a:t>13. If (1 – p) is a root of quadratic equation x</a:t>
            </a:r>
            <a:r>
              <a:rPr lang="en-US" baseline="30000" dirty="0"/>
              <a:t>2</a:t>
            </a:r>
            <a:r>
              <a:rPr lang="en-US" dirty="0"/>
              <a:t> + px + (1 – p) = 0, then its roots are</a:t>
            </a:r>
            <a:endParaRPr lang="en-IN" dirty="0"/>
          </a:p>
          <a:p>
            <a:pPr marL="0" lvl="0" indent="0">
              <a:buNone/>
            </a:pPr>
            <a:r>
              <a:rPr lang="en-US" dirty="0"/>
              <a:t>a) 0, -1</a:t>
            </a:r>
            <a:endParaRPr lang="en-IN" dirty="0"/>
          </a:p>
          <a:p>
            <a:pPr marL="0" lvl="0" indent="0">
              <a:buNone/>
            </a:pPr>
            <a:r>
              <a:rPr lang="en-US" dirty="0"/>
              <a:t>b) 1, 1</a:t>
            </a:r>
            <a:endParaRPr lang="en-IN" dirty="0"/>
          </a:p>
          <a:p>
            <a:pPr marL="0" lvl="0" indent="0">
              <a:buNone/>
            </a:pPr>
            <a:r>
              <a:rPr lang="en-US" dirty="0"/>
              <a:t>c) 0, 1</a:t>
            </a:r>
            <a:endParaRPr lang="en-IN" dirty="0"/>
          </a:p>
          <a:p>
            <a:pPr marL="0" lvl="0" indent="0">
              <a:buNone/>
            </a:pPr>
            <a:r>
              <a:rPr lang="en-US" dirty="0"/>
              <a:t>d) 2, 1</a:t>
            </a:r>
            <a:endParaRPr lang="en-IN" dirty="0"/>
          </a:p>
          <a:p>
            <a:pPr marL="0" indent="0">
              <a:buNone/>
            </a:pPr>
            <a:r>
              <a:rPr lang="en-US" b="1" dirty="0"/>
              <a:t>Solution: Option a</a:t>
            </a:r>
            <a:endParaRPr lang="en-IN" dirty="0"/>
          </a:p>
          <a:p>
            <a:pPr marL="0" indent="0">
              <a:buNone/>
            </a:pPr>
            <a:r>
              <a:rPr lang="en-US" dirty="0"/>
              <a:t>As (1 – p) is root of the equation: x</a:t>
            </a:r>
            <a:r>
              <a:rPr lang="en-US" baseline="30000" dirty="0"/>
              <a:t>2</a:t>
            </a:r>
            <a:r>
              <a:rPr lang="en-US" dirty="0"/>
              <a:t> + px + (1 – p) = 0, </a:t>
            </a:r>
            <a:endParaRPr lang="en-IN" dirty="0"/>
          </a:p>
          <a:p>
            <a:pPr marL="0" indent="0">
              <a:buNone/>
            </a:pPr>
            <a:r>
              <a:rPr lang="en-US" dirty="0"/>
              <a:t>(1 – p)</a:t>
            </a:r>
            <a:r>
              <a:rPr lang="en-US" baseline="30000" dirty="0"/>
              <a:t>2 </a:t>
            </a:r>
            <a:r>
              <a:rPr lang="en-US" dirty="0"/>
              <a:t>+ p(1 – p) + (1 – p) = 0</a:t>
            </a:r>
            <a:endParaRPr lang="en-IN" dirty="0"/>
          </a:p>
          <a:p>
            <a:pPr marL="0" indent="0">
              <a:buNone/>
            </a:pPr>
            <a:r>
              <a:rPr lang="en-US" dirty="0"/>
              <a:t>(1 – p)[1 – p + p + 1] = 0</a:t>
            </a:r>
            <a:endParaRPr lang="en-IN" dirty="0"/>
          </a:p>
          <a:p>
            <a:pPr marL="0" indent="0">
              <a:buNone/>
            </a:pPr>
            <a:r>
              <a:rPr lang="en-US" dirty="0"/>
              <a:t>(1 – p) = 0</a:t>
            </a:r>
            <a:endParaRPr lang="en-IN" dirty="0"/>
          </a:p>
          <a:p>
            <a:pPr marL="0" indent="0">
              <a:buNone/>
            </a:pPr>
            <a:r>
              <a:rPr lang="en-US" dirty="0"/>
              <a:t>p = 1</a:t>
            </a:r>
            <a:endParaRPr lang="en-IN" dirty="0"/>
          </a:p>
          <a:p>
            <a:pPr marL="0" indent="0">
              <a:buNone/>
            </a:pPr>
            <a:r>
              <a:rPr lang="en-US" dirty="0"/>
              <a:t>Therefore, given equation now becomes</a:t>
            </a:r>
            <a:endParaRPr lang="en-IN" dirty="0"/>
          </a:p>
          <a:p>
            <a:pPr marL="0" indent="0">
              <a:buNone/>
            </a:pPr>
            <a:r>
              <a:rPr lang="en-US" dirty="0"/>
              <a:t>x</a:t>
            </a:r>
            <a:r>
              <a:rPr lang="en-US" baseline="30000" dirty="0"/>
              <a:t>2 </a:t>
            </a:r>
            <a:r>
              <a:rPr lang="en-US" dirty="0"/>
              <a:t>+ x = 0</a:t>
            </a:r>
            <a:endParaRPr lang="en-IN" dirty="0"/>
          </a:p>
          <a:p>
            <a:pPr marL="0" indent="0">
              <a:buNone/>
            </a:pPr>
            <a:r>
              <a:rPr lang="en-US" dirty="0"/>
              <a:t>x(x + 1) = 0</a:t>
            </a:r>
            <a:endParaRPr lang="en-IN" dirty="0"/>
          </a:p>
          <a:p>
            <a:pPr marL="0" indent="0">
              <a:buNone/>
            </a:pPr>
            <a:r>
              <a:rPr lang="en-US" dirty="0"/>
              <a:t>x = 0, -1</a:t>
            </a:r>
            <a:endParaRPr lang="en-IN" dirty="0"/>
          </a:p>
          <a:p>
            <a:pPr marL="0" indent="0">
              <a:buNone/>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14. Three positive numbers form an increasing GP. If the middle term of the GP is doubled, then new numbers are in AP. Then, the common ratio of the GP is</a:t>
            </a:r>
            <a:endParaRPr lang="en-IN" dirty="0"/>
          </a:p>
          <a:p>
            <a:pPr marL="0" lvl="0" indent="0">
              <a:buNone/>
            </a:pPr>
            <a:r>
              <a:rPr lang="en-US" dirty="0"/>
              <a:t>a) √2+√3</a:t>
            </a:r>
            <a:endParaRPr lang="en-IN" dirty="0"/>
          </a:p>
          <a:p>
            <a:pPr marL="0" lvl="0" indent="0">
              <a:buNone/>
            </a:pPr>
            <a:r>
              <a:rPr lang="en-US" dirty="0"/>
              <a:t>b) 3+√3</a:t>
            </a:r>
            <a:endParaRPr lang="en-IN" dirty="0"/>
          </a:p>
          <a:p>
            <a:pPr marL="0" lvl="0" indent="0">
              <a:buNone/>
            </a:pPr>
            <a:r>
              <a:rPr lang="en-US" dirty="0"/>
              <a:t>c) 2−√3</a:t>
            </a:r>
            <a:endParaRPr lang="en-IN" dirty="0"/>
          </a:p>
          <a:p>
            <a:pPr marL="0" indent="0">
              <a:buNone/>
            </a:pPr>
            <a:r>
              <a:rPr lang="en-US" dirty="0"/>
              <a:t>d)  2+√3</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168" y="1431758"/>
            <a:ext cx="11061032" cy="4786927"/>
          </a:xfrm>
        </p:spPr>
        <p:txBody>
          <a:bodyPr>
            <a:normAutofit fontScale="85000" lnSpcReduction="20000"/>
          </a:bodyPr>
          <a:lstStyle/>
          <a:p>
            <a:pPr marL="0" indent="0">
              <a:buNone/>
            </a:pPr>
            <a:r>
              <a:rPr lang="en-US" dirty="0"/>
              <a:t>14. Three positive numbers form an increasing GP. If the middle term of the GP is doubled, then new numbers are in AP. Then, the common ratio of the GP is</a:t>
            </a:r>
            <a:endParaRPr lang="en-IN" dirty="0"/>
          </a:p>
          <a:p>
            <a:pPr marL="0" lvl="0" indent="0">
              <a:buNone/>
            </a:pPr>
            <a:r>
              <a:rPr lang="en-US" dirty="0"/>
              <a:t>a) √2+√3</a:t>
            </a:r>
            <a:endParaRPr lang="en-IN" dirty="0"/>
          </a:p>
          <a:p>
            <a:pPr marL="0" lvl="0" indent="0">
              <a:buNone/>
            </a:pPr>
            <a:r>
              <a:rPr lang="en-US" dirty="0"/>
              <a:t>b) 3+√3</a:t>
            </a:r>
            <a:endParaRPr lang="en-IN" dirty="0"/>
          </a:p>
          <a:p>
            <a:pPr marL="0" lvl="0" indent="0">
              <a:buNone/>
            </a:pPr>
            <a:r>
              <a:rPr lang="en-US" dirty="0"/>
              <a:t>c) 2−√3</a:t>
            </a:r>
            <a:endParaRPr lang="en-IN" dirty="0"/>
          </a:p>
          <a:p>
            <a:pPr marL="0" indent="0">
              <a:buNone/>
            </a:pPr>
            <a:r>
              <a:rPr lang="en-US" dirty="0"/>
              <a:t>d)  2+√3</a:t>
            </a:r>
            <a:endParaRPr lang="en-IN" dirty="0"/>
          </a:p>
          <a:p>
            <a:pPr marL="0" indent="0">
              <a:buNone/>
            </a:pPr>
            <a:r>
              <a:rPr lang="en-US" b="1" dirty="0"/>
              <a:t>Solution: Option d</a:t>
            </a:r>
            <a:endParaRPr lang="en-IN" dirty="0"/>
          </a:p>
          <a:p>
            <a:pPr marL="0" indent="0">
              <a:buNone/>
            </a:pPr>
            <a:r>
              <a:rPr lang="en-US" dirty="0"/>
              <a:t>Let a, </a:t>
            </a:r>
            <a:r>
              <a:rPr lang="en-US" dirty="0" err="1"/>
              <a:t>ar</a:t>
            </a:r>
            <a:r>
              <a:rPr lang="en-US" dirty="0"/>
              <a:t>, ar</a:t>
            </a:r>
            <a:r>
              <a:rPr lang="en-US" baseline="30000" dirty="0"/>
              <a:t>2</a:t>
            </a:r>
            <a:r>
              <a:rPr lang="en-US" dirty="0"/>
              <a:t> be in GP.</a:t>
            </a:r>
            <a:endParaRPr lang="en-IN" dirty="0"/>
          </a:p>
          <a:p>
            <a:pPr marL="0" indent="0">
              <a:buNone/>
            </a:pPr>
            <a:r>
              <a:rPr lang="en-US" dirty="0"/>
              <a:t>If the middle term of the GP is doubled, then new numbers are in AP.</a:t>
            </a:r>
            <a:endParaRPr lang="en-IN" dirty="0"/>
          </a:p>
          <a:p>
            <a:pPr marL="0" indent="0">
              <a:buNone/>
            </a:pPr>
            <a:r>
              <a:rPr lang="en-US" dirty="0"/>
              <a:t>⇒a, 2ar, ar</a:t>
            </a:r>
            <a:r>
              <a:rPr lang="en-US" baseline="30000" dirty="0"/>
              <a:t>2</a:t>
            </a:r>
            <a:r>
              <a:rPr lang="en-US" dirty="0"/>
              <a:t> are in AP.</a:t>
            </a:r>
            <a:endParaRPr lang="en-IN" dirty="0"/>
          </a:p>
          <a:p>
            <a:pPr marL="0" indent="0">
              <a:buNone/>
            </a:pPr>
            <a:r>
              <a:rPr lang="en-US" dirty="0"/>
              <a:t>⇒4ar=a+ar</a:t>
            </a:r>
            <a:r>
              <a:rPr lang="en-US" baseline="30000" dirty="0"/>
              <a:t>2         </a:t>
            </a:r>
            <a:r>
              <a:rPr lang="en-US" dirty="0"/>
              <a:t>(because if a , b, c are in A.P then b= ( a +b )/2)</a:t>
            </a:r>
            <a:endParaRPr lang="en-IN" dirty="0"/>
          </a:p>
          <a:p>
            <a:pPr marL="0" indent="0">
              <a:buNone/>
            </a:pPr>
            <a:r>
              <a:rPr lang="en-US" dirty="0"/>
              <a:t>⇒r</a:t>
            </a:r>
            <a:r>
              <a:rPr lang="en-US" baseline="30000" dirty="0"/>
              <a:t>2</a:t>
            </a:r>
            <a:r>
              <a:rPr lang="en-US" dirty="0"/>
              <a:t>−4r+1=0</a:t>
            </a:r>
            <a:endParaRPr lang="en-IN" dirty="0"/>
          </a:p>
          <a:p>
            <a:pPr marL="0" indent="0">
              <a:buNone/>
            </a:pPr>
            <a:r>
              <a:rPr lang="en-US" dirty="0"/>
              <a:t>⇒r=2±√3</a:t>
            </a:r>
            <a:endParaRPr lang="en-IN" dirty="0"/>
          </a:p>
          <a:p>
            <a:pPr marL="0" indent="0">
              <a:buNone/>
            </a:pPr>
            <a:r>
              <a:rPr lang="en-US" dirty="0"/>
              <a:t>Since the series is an increasing GP so,</a:t>
            </a:r>
            <a:endParaRPr lang="en-IN" dirty="0"/>
          </a:p>
          <a:p>
            <a:pPr marL="0" indent="0">
              <a:buNone/>
            </a:pPr>
            <a:r>
              <a:rPr lang="en-US" dirty="0"/>
              <a:t>⇒r =2+√3</a:t>
            </a:r>
            <a:endParaRPr lang="en-IN" dirty="0"/>
          </a:p>
          <a:p>
            <a:pPr marL="0" indent="0">
              <a:buNone/>
            </a:pP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168" y="1419726"/>
            <a:ext cx="11061032" cy="4798959"/>
          </a:xfrm>
        </p:spPr>
        <p:txBody>
          <a:bodyPr/>
          <a:lstStyle/>
          <a:p>
            <a:pPr marL="0" indent="0">
              <a:buNone/>
            </a:pPr>
            <a:r>
              <a:rPr lang="en-US" dirty="0"/>
              <a:t>15. In a group of 5, Arun said “One of us is lying”. </a:t>
            </a:r>
            <a:endParaRPr lang="en-IN" dirty="0"/>
          </a:p>
          <a:p>
            <a:pPr marL="0" indent="0">
              <a:buNone/>
            </a:pPr>
            <a:r>
              <a:rPr lang="en-US" dirty="0"/>
              <a:t>Pavan said “Exactly two of us are lying”.</a:t>
            </a:r>
            <a:endParaRPr lang="en-IN" dirty="0"/>
          </a:p>
          <a:p>
            <a:pPr marL="0" indent="0">
              <a:buNone/>
            </a:pPr>
            <a:r>
              <a:rPr lang="en-US" dirty="0" err="1"/>
              <a:t>Beena</a:t>
            </a:r>
            <a:r>
              <a:rPr lang="en-US" dirty="0"/>
              <a:t> said, “Exactly three of us are lying”.</a:t>
            </a:r>
            <a:endParaRPr lang="en-IN" dirty="0"/>
          </a:p>
          <a:p>
            <a:pPr marL="0" indent="0">
              <a:buNone/>
            </a:pPr>
            <a:r>
              <a:rPr lang="en-US" dirty="0" err="1"/>
              <a:t>Billa</a:t>
            </a:r>
            <a:r>
              <a:rPr lang="en-US" dirty="0"/>
              <a:t> said, “Exactly four of us are lying”. </a:t>
            </a:r>
            <a:endParaRPr lang="en-IN" dirty="0"/>
          </a:p>
          <a:p>
            <a:pPr marL="0" indent="0">
              <a:buNone/>
            </a:pPr>
            <a:r>
              <a:rPr lang="en-US" dirty="0"/>
              <a:t>Chitra said, “Exactly five of us are lying. Which one said the truth?</a:t>
            </a:r>
            <a:endParaRPr lang="en-IN" dirty="0"/>
          </a:p>
          <a:p>
            <a:pPr marL="0" indent="0">
              <a:buNone/>
            </a:pPr>
            <a:r>
              <a:rPr lang="en-US" dirty="0"/>
              <a:t> </a:t>
            </a:r>
            <a:r>
              <a:rPr lang="es-PE" dirty="0"/>
              <a:t>(a) Billa        </a:t>
            </a:r>
          </a:p>
          <a:p>
            <a:pPr marL="0" indent="0">
              <a:buNone/>
            </a:pPr>
            <a:r>
              <a:rPr lang="es-PE" dirty="0"/>
              <a:t> (b) Arun       </a:t>
            </a:r>
          </a:p>
          <a:p>
            <a:pPr marL="0" indent="0">
              <a:buNone/>
            </a:pPr>
            <a:r>
              <a:rPr lang="es-PE" dirty="0"/>
              <a:t> (c) </a:t>
            </a:r>
            <a:r>
              <a:rPr lang="es-PE" dirty="0" err="1"/>
              <a:t>Chitra</a:t>
            </a:r>
            <a:r>
              <a:rPr lang="es-PE" dirty="0"/>
              <a:t>            </a:t>
            </a:r>
          </a:p>
          <a:p>
            <a:pPr marL="0" indent="0">
              <a:buNone/>
            </a:pPr>
            <a:r>
              <a:rPr lang="es-PE" dirty="0"/>
              <a:t> (d) </a:t>
            </a:r>
            <a:r>
              <a:rPr lang="es-PE" dirty="0" err="1"/>
              <a:t>Pavan</a:t>
            </a:r>
            <a:r>
              <a:rPr lang="es-PE" dirty="0"/>
              <a:t>                </a:t>
            </a:r>
          </a:p>
          <a:p>
            <a:pPr marL="0" indent="0">
              <a:buNone/>
            </a:pPr>
            <a:r>
              <a:rPr lang="es-PE" dirty="0"/>
              <a:t> (e) </a:t>
            </a:r>
            <a:r>
              <a:rPr lang="es-PE" dirty="0" err="1"/>
              <a:t>Beena</a:t>
            </a:r>
            <a:r>
              <a:rPr lang="es-PE" dirty="0"/>
              <a:t> </a:t>
            </a:r>
            <a:endParaRPr lang="en-IN" dirty="0"/>
          </a:p>
          <a:p>
            <a:pPr marL="0" indent="0">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168" y="1167063"/>
            <a:ext cx="11061032" cy="5051622"/>
          </a:xfrm>
        </p:spPr>
        <p:txBody>
          <a:bodyPr>
            <a:normAutofit fontScale="92500" lnSpcReduction="20000"/>
          </a:bodyPr>
          <a:lstStyle/>
          <a:p>
            <a:pPr marL="0" indent="0">
              <a:buNone/>
            </a:pPr>
            <a:r>
              <a:rPr lang="en-US" dirty="0"/>
              <a:t>15. In a group of 5, Arun said “One of us is lying”. </a:t>
            </a:r>
            <a:endParaRPr lang="en-IN" dirty="0"/>
          </a:p>
          <a:p>
            <a:pPr marL="0" indent="0">
              <a:buNone/>
            </a:pPr>
            <a:r>
              <a:rPr lang="en-US" dirty="0"/>
              <a:t>Pavan said “Exactly two of us are lying”.</a:t>
            </a:r>
            <a:endParaRPr lang="en-IN" dirty="0"/>
          </a:p>
          <a:p>
            <a:pPr marL="0" indent="0">
              <a:buNone/>
            </a:pPr>
            <a:r>
              <a:rPr lang="en-US" dirty="0" err="1"/>
              <a:t>Beena</a:t>
            </a:r>
            <a:r>
              <a:rPr lang="en-US" dirty="0"/>
              <a:t> said, “Exactly three of us are lying”.</a:t>
            </a:r>
            <a:endParaRPr lang="en-IN" dirty="0"/>
          </a:p>
          <a:p>
            <a:pPr marL="0" indent="0">
              <a:buNone/>
            </a:pPr>
            <a:r>
              <a:rPr lang="en-US" dirty="0" err="1"/>
              <a:t>Billa</a:t>
            </a:r>
            <a:r>
              <a:rPr lang="en-US" dirty="0"/>
              <a:t> said, “Exactly four of us are lying”. </a:t>
            </a:r>
            <a:endParaRPr lang="en-IN" dirty="0"/>
          </a:p>
          <a:p>
            <a:pPr marL="0" indent="0">
              <a:buNone/>
            </a:pPr>
            <a:r>
              <a:rPr lang="en-US" dirty="0"/>
              <a:t>Chitra said, “Exactly five of us are lying. Which one said the truth?</a:t>
            </a:r>
            <a:endParaRPr lang="en-IN" dirty="0"/>
          </a:p>
          <a:p>
            <a:pPr marL="0" indent="0">
              <a:buNone/>
            </a:pPr>
            <a:r>
              <a:rPr lang="en-US" dirty="0"/>
              <a:t> </a:t>
            </a:r>
            <a:r>
              <a:rPr lang="es-PE" dirty="0"/>
              <a:t>(a) Billa        </a:t>
            </a:r>
          </a:p>
          <a:p>
            <a:pPr marL="0" indent="0">
              <a:buNone/>
            </a:pPr>
            <a:r>
              <a:rPr lang="es-PE" dirty="0"/>
              <a:t> (b) Arun       </a:t>
            </a:r>
          </a:p>
          <a:p>
            <a:pPr marL="0" indent="0">
              <a:buNone/>
            </a:pPr>
            <a:r>
              <a:rPr lang="es-PE" dirty="0"/>
              <a:t> (c) </a:t>
            </a:r>
            <a:r>
              <a:rPr lang="es-PE" dirty="0" err="1"/>
              <a:t>Chitra</a:t>
            </a:r>
            <a:r>
              <a:rPr lang="es-PE" dirty="0"/>
              <a:t>            </a:t>
            </a:r>
          </a:p>
          <a:p>
            <a:pPr marL="0" indent="0">
              <a:buNone/>
            </a:pPr>
            <a:r>
              <a:rPr lang="es-PE" dirty="0"/>
              <a:t> (d) </a:t>
            </a:r>
            <a:r>
              <a:rPr lang="es-PE" dirty="0" err="1"/>
              <a:t>Pavan</a:t>
            </a:r>
            <a:r>
              <a:rPr lang="es-PE" dirty="0"/>
              <a:t>                </a:t>
            </a:r>
          </a:p>
          <a:p>
            <a:pPr marL="0" indent="0">
              <a:buNone/>
            </a:pPr>
            <a:r>
              <a:rPr lang="es-PE" dirty="0"/>
              <a:t> (e) </a:t>
            </a:r>
            <a:r>
              <a:rPr lang="es-PE" dirty="0" err="1"/>
              <a:t>Beena</a:t>
            </a:r>
            <a:r>
              <a:rPr lang="es-PE" dirty="0"/>
              <a:t> </a:t>
            </a:r>
            <a:endParaRPr lang="en-IN" dirty="0"/>
          </a:p>
          <a:p>
            <a:pPr marL="0" indent="0">
              <a:buNone/>
            </a:pPr>
            <a:endParaRPr lang="en-US" dirty="0"/>
          </a:p>
          <a:p>
            <a:pPr marL="0" indent="0">
              <a:buNone/>
            </a:pPr>
            <a:r>
              <a:rPr lang="en-US" dirty="0"/>
              <a:t> As all are contradictory statements, it is clear that ONLY one of them is telling the truth. So remaining 4 of them are lying. </a:t>
            </a:r>
            <a:r>
              <a:rPr lang="en-US" dirty="0" err="1"/>
              <a:t>Billa</a:t>
            </a:r>
            <a:r>
              <a:rPr lang="en-US" dirty="0"/>
              <a:t> mentioned that exactly 4 are lying. So, he is telling the truth. Only one person tells the truth (as all the statements are different). So 5 – 1= 4 were lying. This statement is true only in the case of </a:t>
            </a:r>
            <a:r>
              <a:rPr lang="en-US" dirty="0" err="1"/>
              <a:t>Billa</a:t>
            </a:r>
            <a:r>
              <a:rPr lang="en-US" dirty="0"/>
              <a:t>.</a:t>
            </a:r>
            <a:endParaRPr lang="en-IN" dirty="0"/>
          </a:p>
          <a:p>
            <a:pPr marL="0" indent="0">
              <a:buNone/>
            </a:pP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484" y="1395663"/>
            <a:ext cx="10940715" cy="4823023"/>
          </a:xfrm>
        </p:spPr>
        <p:txBody>
          <a:bodyPr/>
          <a:lstStyle/>
          <a:p>
            <a:pPr marL="0" indent="0" fontAlgn="base">
              <a:buNone/>
            </a:pPr>
            <a:r>
              <a:rPr lang="en-US" sz="2400" dirty="0"/>
              <a:t>16) There are two tribes, “Lie tribe” and “Truth Tribe”. “Lie tribe”, as per the name, always lie and “Truth tribe” always speak the truth. You meet three of the persons from these tribes and ask the first person: “Which tribe do you belong to ?”. He replies something in his language which you don’t understand. Second person translates to you that, he is saying that he belongs to the “Lie Tribe”. Third person says that second person is lying.</a:t>
            </a:r>
            <a:br>
              <a:rPr lang="en-US" sz="2400" dirty="0"/>
            </a:br>
            <a:r>
              <a:rPr lang="en-US" sz="2400" dirty="0"/>
              <a:t>Which tribe does the third person belong to?</a:t>
            </a:r>
            <a:endParaRPr lang="en-IN" sz="2000" dirty="0"/>
          </a:p>
          <a:p>
            <a:pPr marL="0" indent="0">
              <a:buNone/>
            </a:pPr>
            <a:endParaRPr lang="en-IN" sz="1800" dirty="0"/>
          </a:p>
          <a:p>
            <a:pPr marL="914400" lvl="1" indent="-457200">
              <a:buAutoNum type="alphaLcParenR"/>
            </a:pPr>
            <a:r>
              <a:rPr lang="en-US" dirty="0"/>
              <a:t>Lie Tribe        </a:t>
            </a:r>
          </a:p>
          <a:p>
            <a:pPr marL="914400" lvl="1" indent="-457200">
              <a:buAutoNum type="alphaLcParenR"/>
            </a:pPr>
            <a:r>
              <a:rPr lang="en-US" dirty="0"/>
              <a:t>Truth Tribe                         </a:t>
            </a:r>
          </a:p>
          <a:p>
            <a:pPr marL="914400" lvl="1" indent="-457200">
              <a:buAutoNum type="alphaLcParenR"/>
            </a:pPr>
            <a:r>
              <a:rPr lang="en-US" dirty="0"/>
              <a:t>cannot  be determined</a:t>
            </a:r>
            <a:endParaRPr lang="en-IN" sz="1600"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386366"/>
            <a:ext cx="11160618" cy="6310648"/>
          </a:xfrm>
        </p:spPr>
        <p:txBody>
          <a:bodyPr>
            <a:normAutofit lnSpcReduction="10000"/>
          </a:bodyPr>
          <a:lstStyle/>
          <a:p>
            <a:pPr marL="0" indent="0">
              <a:buNone/>
            </a:pPr>
            <a:r>
              <a:rPr lang="en-IN" dirty="0"/>
              <a:t>Directions for Q1 to Q3:</a:t>
            </a:r>
          </a:p>
          <a:p>
            <a:pPr marL="0" indent="0">
              <a:buNone/>
            </a:pPr>
            <a:r>
              <a:rPr lang="en-IN" dirty="0"/>
              <a:t>A, B, C, D and E are five hens. Initially they had 1, 2, 3, 4, 5 eggs, not necessarily in that order. They laid 1, 2, 3, 4, 5 eggs (not necessarily in that order) and finally had 4, 5, 6, 7, 8 eggs (not necessarily in that order) in the end. Further information regarding them is given:</a:t>
            </a:r>
          </a:p>
          <a:p>
            <a:pPr marL="0" indent="0">
              <a:buNone/>
            </a:pPr>
            <a:r>
              <a:rPr lang="en-IN" dirty="0"/>
              <a:t>•	Initially D had 2 eggs and ended up with 7 eggs at the end.</a:t>
            </a:r>
          </a:p>
          <a:p>
            <a:pPr marL="0" indent="0">
              <a:buNone/>
            </a:pPr>
            <a:r>
              <a:rPr lang="en-IN" dirty="0"/>
              <a:t>•	B laid 3 eggs and did not end in 8 eggs.</a:t>
            </a:r>
          </a:p>
          <a:p>
            <a:pPr marL="0" indent="0">
              <a:buNone/>
            </a:pPr>
            <a:r>
              <a:rPr lang="en-IN" dirty="0"/>
              <a:t>•	E did not lay 1 egg or 2 eggs.</a:t>
            </a:r>
          </a:p>
          <a:p>
            <a:pPr marL="0" indent="0">
              <a:buNone/>
            </a:pPr>
            <a:r>
              <a:rPr lang="en-IN" dirty="0"/>
              <a:t>•	A ended with the number of eggs C started with.</a:t>
            </a:r>
          </a:p>
          <a:p>
            <a:pPr marL="0" indent="0">
              <a:buNone/>
            </a:pPr>
            <a:r>
              <a:rPr lang="en-IN" dirty="0"/>
              <a:t>1. How many eggs the hen that started with 3 eggs lay?</a:t>
            </a:r>
          </a:p>
          <a:p>
            <a:pPr marL="0" indent="0">
              <a:buNone/>
            </a:pPr>
            <a:r>
              <a:rPr lang="en-IN" dirty="0"/>
              <a:t>a)1            b)2                  c) 3                   d) 4                       e)5</a:t>
            </a:r>
          </a:p>
          <a:p>
            <a:pPr marL="0" indent="0">
              <a:buNone/>
            </a:pPr>
            <a:r>
              <a:rPr lang="en-IN" dirty="0"/>
              <a:t>2. Which hen laid 1 egg?</a:t>
            </a:r>
          </a:p>
          <a:p>
            <a:pPr marL="0" indent="0">
              <a:buNone/>
            </a:pPr>
            <a:r>
              <a:rPr lang="en-IN" dirty="0"/>
              <a:t>a)A            b)B                  c) C                   d) D                       e)E</a:t>
            </a:r>
          </a:p>
          <a:p>
            <a:pPr marL="0" indent="0">
              <a:buNone/>
            </a:pPr>
            <a:r>
              <a:rPr lang="en-IN" dirty="0"/>
              <a:t>3. The hen that ended with maximum number of eggs started with how many number of egg(s)?</a:t>
            </a:r>
          </a:p>
          <a:p>
            <a:pPr marL="0" indent="0">
              <a:buNone/>
            </a:pPr>
            <a:r>
              <a:rPr lang="en-IN" dirty="0"/>
              <a:t>a)1            b)2                  c) 3                   d) 4                       e)5</a:t>
            </a:r>
          </a:p>
          <a:p>
            <a:pPr marL="0" indent="0">
              <a:buNone/>
            </a:pPr>
            <a:endParaRPr lang="en-IN" dirty="0"/>
          </a:p>
          <a:p>
            <a:pPr marL="0" indent="0">
              <a:buNone/>
            </a:pPr>
            <a:endParaRPr lang="en-IN" dirty="0"/>
          </a:p>
          <a:p>
            <a:pPr marL="0" indent="0">
              <a:buNone/>
            </a:pPr>
            <a:endParaRPr lang="en-IN" dirty="0"/>
          </a:p>
        </p:txBody>
      </p:sp>
      <p:sp>
        <p:nvSpPr>
          <p:cNvPr id="4" name="TextBox 3"/>
          <p:cNvSpPr txBox="1"/>
          <p:nvPr/>
        </p:nvSpPr>
        <p:spPr>
          <a:xfrm>
            <a:off x="11182921" y="3850783"/>
            <a:ext cx="61908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rPr>
              <a:t>b) 2</a:t>
            </a:r>
          </a:p>
        </p:txBody>
      </p:sp>
      <p:sp>
        <p:nvSpPr>
          <p:cNvPr id="5" name="TextBox 4"/>
          <p:cNvSpPr txBox="1"/>
          <p:nvPr/>
        </p:nvSpPr>
        <p:spPr>
          <a:xfrm>
            <a:off x="11182921" y="4672884"/>
            <a:ext cx="670376"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rPr>
              <a:t>c) C</a:t>
            </a:r>
          </a:p>
        </p:txBody>
      </p:sp>
      <p:sp>
        <p:nvSpPr>
          <p:cNvPr id="6" name="TextBox 5"/>
          <p:cNvSpPr txBox="1"/>
          <p:nvPr/>
        </p:nvSpPr>
        <p:spPr>
          <a:xfrm>
            <a:off x="11214935" y="5684949"/>
            <a:ext cx="620683"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rPr>
              <a:t>d)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453" y="938464"/>
            <a:ext cx="10996863" cy="5414210"/>
          </a:xfrm>
        </p:spPr>
        <p:txBody>
          <a:bodyPr>
            <a:normAutofit fontScale="92500" lnSpcReduction="10000"/>
          </a:bodyPr>
          <a:lstStyle/>
          <a:p>
            <a:pPr marL="0" indent="0" fontAlgn="base">
              <a:buNone/>
            </a:pPr>
            <a:r>
              <a:rPr lang="en-US" sz="2400" dirty="0"/>
              <a:t>16) There are two tribes, “Lie tribe” and “Truth Tribe”. “Lie tribe”, as per the name, always lie and “Truth tribe” always speak the truth. You meet three of the persons from these tribes and ask the first person: “Which tribe do you belong to ?”. He replies something in his language which you don’t understand. Second person translates to you that, he is saying that he belongs to the “Lie Tribe”. Third person says that second person is lying.</a:t>
            </a:r>
            <a:br>
              <a:rPr lang="en-US" sz="2400" dirty="0"/>
            </a:br>
            <a:r>
              <a:rPr lang="en-US" sz="2400" dirty="0"/>
              <a:t>Which tribe does the third person belong to?</a:t>
            </a:r>
            <a:endParaRPr lang="en-IN" sz="2000" dirty="0"/>
          </a:p>
          <a:p>
            <a:pPr marL="0" indent="0">
              <a:buNone/>
            </a:pPr>
            <a:endParaRPr lang="en-IN" sz="1800" dirty="0"/>
          </a:p>
          <a:p>
            <a:pPr marL="914400" lvl="1" indent="-457200">
              <a:buAutoNum type="alphaLcParenR"/>
            </a:pPr>
            <a:r>
              <a:rPr lang="en-US" dirty="0"/>
              <a:t>Lie Tribe        </a:t>
            </a:r>
          </a:p>
          <a:p>
            <a:pPr marL="914400" lvl="1" indent="-457200">
              <a:buAutoNum type="alphaLcParenR"/>
            </a:pPr>
            <a:r>
              <a:rPr lang="en-US" dirty="0"/>
              <a:t>Truth Tribe                         </a:t>
            </a:r>
          </a:p>
          <a:p>
            <a:pPr marL="914400" lvl="1" indent="-457200">
              <a:buAutoNum type="alphaLcParenR"/>
            </a:pPr>
            <a:r>
              <a:rPr lang="en-US" dirty="0"/>
              <a:t>cannot  be determined</a:t>
            </a:r>
          </a:p>
          <a:p>
            <a:pPr marL="457200" lvl="1" indent="0">
              <a:buNone/>
            </a:pPr>
            <a:endParaRPr lang="en-US" sz="1600" dirty="0"/>
          </a:p>
          <a:p>
            <a:pPr marL="457200" lvl="1" indent="0">
              <a:buNone/>
            </a:pPr>
            <a:r>
              <a:rPr lang="en-US" b="1" dirty="0"/>
              <a:t>Solution:</a:t>
            </a:r>
            <a:r>
              <a:rPr lang="en-US" dirty="0"/>
              <a:t> Truth Tribe</a:t>
            </a:r>
            <a:br>
              <a:rPr lang="en-US" dirty="0"/>
            </a:br>
            <a:r>
              <a:rPr lang="en-US" b="1" dirty="0"/>
              <a:t>Explanation:</a:t>
            </a:r>
            <a:r>
              <a:rPr lang="en-US" dirty="0"/>
              <a:t> Since we don’t know to which tribe the first person belong to, let us assume that the first person is from “Truth tribe”, then he will claim that he is from the “truth tribe” (because he won’t lie), in which case the second person must be lying.</a:t>
            </a:r>
            <a:br>
              <a:rPr lang="en-US" dirty="0"/>
            </a:br>
            <a:r>
              <a:rPr lang="en-US" dirty="0"/>
              <a:t>Now, assume that the first person is from “Lie tribe”. Even then, he will say that he belongs to the truth tribe (as he is a liar), so second person is lying again in this case as well.</a:t>
            </a:r>
            <a:br>
              <a:rPr lang="en-US" dirty="0"/>
            </a:br>
            <a:r>
              <a:rPr lang="en-US" dirty="0"/>
              <a:t>Thus, third person is correct in both the scenarios, hence he belongs to “Truth Tribe”.</a:t>
            </a:r>
            <a:endParaRPr lang="en-IN" dirty="0"/>
          </a:p>
          <a:p>
            <a:pPr marL="457200" lvl="1" indent="0">
              <a:buNone/>
            </a:pPr>
            <a:endParaRPr lang="en-IN" sz="1600" dirty="0"/>
          </a:p>
          <a:p>
            <a:pPr marL="0" indent="0">
              <a:buNone/>
            </a:pP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1668780"/>
            <a:ext cx="10866120" cy="4549905"/>
          </a:xfrm>
        </p:spPr>
        <p:txBody>
          <a:bodyPr/>
          <a:lstStyle/>
          <a:p>
            <a:pPr marL="0" indent="0">
              <a:buNone/>
            </a:pPr>
            <a:r>
              <a:rPr lang="en-IN" altLang="en-US" dirty="0"/>
              <a:t>17</a:t>
            </a:r>
            <a:r>
              <a:rPr lang="en-US" dirty="0"/>
              <a:t>. The average age of a family of 6 members is 22 years. If the age of the youngest member be 7 years, what was the average age of the family at the birth of the youngest member? </a:t>
            </a:r>
          </a:p>
          <a:p>
            <a:pPr marL="0" indent="0">
              <a:buNone/>
            </a:pPr>
            <a:r>
              <a:rPr lang="en-US" dirty="0"/>
              <a:t>(a) 15                   (b) 18                          (c) 21                (d) 12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365760" y="1440180"/>
            <a:ext cx="10916285" cy="4942204"/>
          </a:xfrm>
        </p:spPr>
        <p:txBody>
          <a:bodyPr>
            <a:normAutofit/>
          </a:bodyPr>
          <a:lstStyle/>
          <a:p>
            <a:pPr marL="0" indent="0">
              <a:buNone/>
            </a:pPr>
            <a:r>
              <a:rPr lang="en-IN" altLang="en-US" dirty="0"/>
              <a:t>17</a:t>
            </a:r>
            <a:r>
              <a:rPr lang="en-US" dirty="0"/>
              <a:t>. The average age of a family of 6 members is 22 years. If the age of the youngest member be 7 years, what was the average age of the family at the birth of the youngest member? </a:t>
            </a:r>
          </a:p>
          <a:p>
            <a:pPr marL="0" indent="0">
              <a:buNone/>
            </a:pPr>
            <a:r>
              <a:rPr lang="en-US" dirty="0"/>
              <a:t>(a) 15                   (b) 18                          (c) 21                (d) 12</a:t>
            </a:r>
          </a:p>
          <a:p>
            <a:pPr marL="0" indent="0">
              <a:buNone/>
            </a:pPr>
            <a:endParaRPr lang="en-US" dirty="0"/>
          </a:p>
          <a:p>
            <a:pPr marL="0" indent="0">
              <a:buNone/>
            </a:pPr>
            <a:r>
              <a:rPr lang="en-US" dirty="0"/>
              <a:t>option b</a:t>
            </a:r>
          </a:p>
          <a:p>
            <a:pPr marL="0" indent="0">
              <a:buNone/>
            </a:pPr>
            <a:r>
              <a:rPr lang="en-US" dirty="0"/>
              <a:t>Average age of 6 members = 22</a:t>
            </a:r>
          </a:p>
          <a:p>
            <a:pPr marL="0" indent="0">
              <a:buNone/>
            </a:pPr>
            <a:r>
              <a:rPr lang="en-US" dirty="0"/>
              <a:t>Total age = 6*22 = 132</a:t>
            </a:r>
          </a:p>
          <a:p>
            <a:pPr marL="0" indent="0">
              <a:buNone/>
            </a:pPr>
            <a:r>
              <a:rPr lang="en-US" dirty="0"/>
              <a:t>Youngest member = 7 years</a:t>
            </a:r>
          </a:p>
          <a:p>
            <a:pPr marL="0" indent="0">
              <a:buNone/>
            </a:pPr>
            <a:r>
              <a:rPr lang="en-US" dirty="0"/>
              <a:t>Total age 7 years ago = 132 - 7*6 = 132 - 42 = 90</a:t>
            </a:r>
          </a:p>
          <a:p>
            <a:pPr marL="0" indent="0">
              <a:buNone/>
            </a:pPr>
            <a:r>
              <a:rPr lang="en-US" dirty="0"/>
              <a:t>Average age of family (members will be 5) = 90/5 = 18</a:t>
            </a:r>
          </a:p>
          <a:p>
            <a:pPr marL="0" indent="0">
              <a:buNone/>
            </a:pPr>
            <a:r>
              <a:rPr lang="en-US" dirty="0"/>
              <a:t>Average age = 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blinds(horizontal)">
                                      <p:cBhvr>
                                        <p:cTn id="19" dur="500"/>
                                        <p:tgtEl>
                                          <p:spTgt spid="3">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blinds(horizontal)">
                                      <p:cBhvr>
                                        <p:cTn id="2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1645920"/>
            <a:ext cx="11003280" cy="4572765"/>
          </a:xfrm>
        </p:spPr>
        <p:txBody>
          <a:bodyPr/>
          <a:lstStyle/>
          <a:p>
            <a:pPr marL="0" indent="0">
              <a:buNone/>
            </a:pPr>
            <a:r>
              <a:rPr lang="en-IN" altLang="en-US" dirty="0"/>
              <a:t>18</a:t>
            </a:r>
            <a:r>
              <a:rPr lang="en-US" dirty="0"/>
              <a:t>. A boy took a seven digit number ending in 9 and raised it to an even power greater than 2000. He then took the number 17 and raised it to a power which leaves the remainder 1 when divided by 4. If he now multiplies both the numbers, what will be unit's digit of the number he so obtains?</a:t>
            </a:r>
          </a:p>
          <a:p>
            <a:pPr marL="0" indent="0">
              <a:buNone/>
            </a:pPr>
            <a:r>
              <a:rPr lang="en-US" dirty="0"/>
              <a:t>(a) 1                   (b) 7                         (c) 9                (d) 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82751"/>
            <a:ext cx="10747918" cy="5159190"/>
          </a:xfrm>
        </p:spPr>
        <p:txBody>
          <a:bodyPr/>
          <a:lstStyle/>
          <a:p>
            <a:pPr marL="0" indent="0">
              <a:buNone/>
            </a:pPr>
            <a:r>
              <a:rPr lang="en-IN" altLang="en-US" dirty="0"/>
              <a:t>18. A boy took a seven digit number ending in 9 and raised it to an even power greater than 2000. He then took the number 17 and raised it to a power which leaves the remainder 1 when divided by 4. If he now multiplies both the numbers, what will be unit's digit of the number he so obtains?</a:t>
            </a:r>
          </a:p>
          <a:p>
            <a:pPr marL="0" indent="0">
              <a:buNone/>
            </a:pPr>
            <a:r>
              <a:rPr lang="en-IN" altLang="en-US" dirty="0"/>
              <a:t>(a) 1                   (b) 7                         (c) 9                (d) 3</a:t>
            </a:r>
          </a:p>
          <a:p>
            <a:pPr marL="0" indent="0">
              <a:buNone/>
            </a:pPr>
            <a:endParaRPr lang="en-IN" altLang="en-US" dirty="0"/>
          </a:p>
          <a:p>
            <a:pPr marL="0" indent="0">
              <a:buNone/>
            </a:pPr>
            <a:r>
              <a:rPr lang="en-IN" altLang="en-US" dirty="0"/>
              <a:t>Option b</a:t>
            </a:r>
          </a:p>
          <a:p>
            <a:pPr marL="0" indent="0">
              <a:buNone/>
            </a:pPr>
            <a:r>
              <a:rPr lang="en-IN" altLang="en-US" dirty="0"/>
              <a:t>First let us analyse the two numbers:- First no is in the form of ABCDEF9^(EVEN NUMBER GREATER THAN 2000), the unit place of which will always be 1, as 9^(even number) is always 1 at the unit place.</a:t>
            </a:r>
          </a:p>
          <a:p>
            <a:pPr marL="0" indent="0">
              <a:buNone/>
            </a:pPr>
            <a:r>
              <a:rPr lang="en-IN" altLang="en-US" dirty="0"/>
              <a:t>Second number is a 17^n. where n is a no. which will always give a remainder 1 when divided by 4, so n is basically a form of 4n+1. Therefore the second no is 17^(4n+1) which will always yield 7 as the unit place. Therefore when 2 numbers are multiplied it will give , 1*7=7. So the answer is 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234" y="1364566"/>
            <a:ext cx="11041966" cy="4854119"/>
          </a:xfrm>
        </p:spPr>
        <p:txBody>
          <a:bodyPr/>
          <a:lstStyle/>
          <a:p>
            <a:pPr marL="0" indent="0">
              <a:buNone/>
            </a:pPr>
            <a:r>
              <a:rPr lang="en-IN" altLang="en-US" dirty="0"/>
              <a:t>19</a:t>
            </a:r>
            <a:r>
              <a:rPr lang="en-US" dirty="0"/>
              <a:t>. A and B can complete a data entry job in X days. A alone takes 9 days more to finish the work while B take 4 days more. Find the value of X.</a:t>
            </a:r>
          </a:p>
          <a:p>
            <a:pPr marL="0" indent="0">
              <a:buNone/>
            </a:pPr>
            <a:endParaRPr lang="en-US" dirty="0"/>
          </a:p>
          <a:p>
            <a:pPr marL="0" indent="0">
              <a:buNone/>
            </a:pPr>
            <a:r>
              <a:rPr lang="en-US" dirty="0"/>
              <a:t>(a) 5 days</a:t>
            </a:r>
          </a:p>
          <a:p>
            <a:pPr marL="0" indent="0">
              <a:buNone/>
            </a:pPr>
            <a:r>
              <a:rPr lang="en-US" dirty="0"/>
              <a:t>(b) 13 days</a:t>
            </a:r>
          </a:p>
          <a:p>
            <a:pPr marL="0" indent="0">
              <a:buNone/>
            </a:pPr>
            <a:r>
              <a:rPr lang="en-US" dirty="0"/>
              <a:t>(c) 6 days</a:t>
            </a:r>
          </a:p>
          <a:p>
            <a:pPr marL="0" indent="0">
              <a:buNone/>
            </a:pPr>
            <a:r>
              <a:rPr lang="en-US" dirty="0"/>
              <a:t>(d) 9 days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 y="893286"/>
            <a:ext cx="10888980" cy="5071427"/>
          </a:xfrm>
        </p:spPr>
        <p:txBody>
          <a:bodyPr>
            <a:normAutofit fontScale="92500" lnSpcReduction="10000"/>
          </a:bodyPr>
          <a:lstStyle/>
          <a:p>
            <a:pPr marL="0" indent="0">
              <a:buNone/>
            </a:pPr>
            <a:r>
              <a:rPr lang="en-IN" altLang="en-US" dirty="0"/>
              <a:t>19</a:t>
            </a:r>
            <a:r>
              <a:rPr lang="en-US" dirty="0"/>
              <a:t>. A and B can complete a data entry job in X days. A alone takes 9 days more to finish the work while B take 4 days more. Find the value of X.</a:t>
            </a:r>
          </a:p>
          <a:p>
            <a:pPr marL="0" indent="0">
              <a:buNone/>
            </a:pPr>
            <a:r>
              <a:rPr lang="en-US" dirty="0"/>
              <a:t>(a) 5 days</a:t>
            </a:r>
          </a:p>
          <a:p>
            <a:pPr marL="0" indent="0">
              <a:buNone/>
            </a:pPr>
            <a:r>
              <a:rPr lang="en-US" dirty="0"/>
              <a:t>(b) 13 days</a:t>
            </a:r>
          </a:p>
          <a:p>
            <a:pPr marL="0" indent="0">
              <a:buNone/>
            </a:pPr>
            <a:r>
              <a:rPr lang="en-US" dirty="0"/>
              <a:t>(c) 6 days</a:t>
            </a:r>
          </a:p>
          <a:p>
            <a:pPr marL="0" indent="0">
              <a:buNone/>
            </a:pPr>
            <a:r>
              <a:rPr lang="en-US" dirty="0"/>
              <a:t>(d) 9 days</a:t>
            </a:r>
          </a:p>
          <a:p>
            <a:pPr marL="0" indent="0">
              <a:buNone/>
            </a:pPr>
            <a:endParaRPr lang="en-US" dirty="0"/>
          </a:p>
          <a:p>
            <a:pPr marL="0" indent="0">
              <a:buNone/>
            </a:pPr>
            <a:r>
              <a:rPr lang="en-US" dirty="0"/>
              <a:t>Option c</a:t>
            </a:r>
          </a:p>
          <a:p>
            <a:pPr marL="0" indent="0">
              <a:buNone/>
            </a:pPr>
            <a:r>
              <a:rPr lang="en-US" dirty="0"/>
              <a:t>Working alone A takes X+9 days and B takes X+4 days.</a:t>
            </a:r>
          </a:p>
          <a:p>
            <a:pPr marL="0" indent="0">
              <a:buNone/>
            </a:pPr>
            <a:r>
              <a:rPr lang="en-US" dirty="0"/>
              <a:t>So working together their 1 day work= 1/(X+9) + 1/(X+4) = 1/X</a:t>
            </a:r>
          </a:p>
          <a:p>
            <a:pPr marL="0" indent="0">
              <a:buNone/>
            </a:pPr>
            <a:r>
              <a:rPr lang="en-US" dirty="0"/>
              <a:t>=&gt; (X+4+X+9)/[(X+9)(X+4)] = 1/X</a:t>
            </a:r>
          </a:p>
          <a:p>
            <a:pPr marL="0" indent="0">
              <a:buNone/>
            </a:pPr>
            <a:r>
              <a:rPr lang="en-US" dirty="0"/>
              <a:t>=&gt; 2X^2+13X = X^2 +4X+9X+36</a:t>
            </a:r>
          </a:p>
          <a:p>
            <a:pPr marL="0" indent="0">
              <a:buNone/>
            </a:pPr>
            <a:r>
              <a:rPr lang="en-US" dirty="0"/>
              <a:t>=&gt; X^2= 36</a:t>
            </a:r>
          </a:p>
          <a:p>
            <a:pPr marL="0" indent="0">
              <a:buNone/>
            </a:pPr>
            <a:r>
              <a:rPr lang="en-US" dirty="0"/>
              <a:t>=&gt; X=6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linds(horizontal)">
                                      <p:cBhvr>
                                        <p:cTn id="16" dur="500"/>
                                        <p:tgtEl>
                                          <p:spTgt spid="3">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blinds(horizontal)">
                                      <p:cBhvr>
                                        <p:cTn id="19" dur="500"/>
                                        <p:tgtEl>
                                          <p:spTgt spid="3">
                                            <p:txEl>
                                              <p:pRg st="10" end="1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blinds(horizontal)">
                                      <p:cBhvr>
                                        <p:cTn id="22" dur="500"/>
                                        <p:tgtEl>
                                          <p:spTgt spid="3">
                                            <p:txEl>
                                              <p:pRg st="11" end="11"/>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blinds(horizontal)">
                                      <p:cBhvr>
                                        <p:cTn id="2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altLang="en-US"/>
              <a:t>20</a:t>
            </a:r>
            <a:r>
              <a:rPr lang="en-US"/>
              <a:t>. There are 4 letters and 4 addressed envelopes. If each letter is randomly placed in an envelope, then in how many ways can wrong choices be made? </a:t>
            </a:r>
          </a:p>
          <a:p>
            <a:pPr marL="0" indent="0">
              <a:buNone/>
            </a:pPr>
            <a:r>
              <a:rPr lang="en-US"/>
              <a:t>[1] 43</a:t>
            </a:r>
          </a:p>
          <a:p>
            <a:pPr marL="0" indent="0">
              <a:buNone/>
            </a:pPr>
            <a:r>
              <a:rPr lang="en-US"/>
              <a:t>[2] 4! – 1</a:t>
            </a:r>
          </a:p>
          <a:p>
            <a:pPr marL="0" indent="0">
              <a:buNone/>
            </a:pPr>
            <a:r>
              <a:rPr lang="en-US"/>
              <a:t>[3] 16</a:t>
            </a:r>
          </a:p>
          <a:p>
            <a:pPr marL="0" indent="0">
              <a:buNone/>
            </a:pPr>
            <a:r>
              <a:rPr lang="en-US"/>
              <a:t>[4] 44-1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810" y="594359"/>
            <a:ext cx="10660380" cy="6012815"/>
          </a:xfrm>
        </p:spPr>
        <p:txBody>
          <a:bodyPr/>
          <a:lstStyle/>
          <a:p>
            <a:pPr marL="0" indent="0">
              <a:buNone/>
            </a:pPr>
            <a:r>
              <a:rPr lang="en-IN" altLang="en-US" dirty="0"/>
              <a:t>20</a:t>
            </a:r>
            <a:r>
              <a:rPr lang="en-US" dirty="0"/>
              <a:t>. There are 4 letters and 4 addressed envelopes. If each letter is randomly placed in an envelope, then in how many ways can wrong choices be made? </a:t>
            </a:r>
          </a:p>
          <a:p>
            <a:pPr marL="0" indent="0">
              <a:buNone/>
            </a:pPr>
            <a:r>
              <a:rPr lang="en-US" dirty="0"/>
              <a:t>[1] 43</a:t>
            </a:r>
          </a:p>
          <a:p>
            <a:pPr marL="0" indent="0">
              <a:buNone/>
            </a:pPr>
            <a:r>
              <a:rPr lang="en-US" dirty="0"/>
              <a:t>[2] 4! – 1</a:t>
            </a:r>
          </a:p>
          <a:p>
            <a:pPr marL="0" indent="0">
              <a:buNone/>
            </a:pPr>
            <a:r>
              <a:rPr lang="en-US" dirty="0"/>
              <a:t>[3] 16</a:t>
            </a:r>
          </a:p>
          <a:p>
            <a:pPr marL="0" indent="0">
              <a:buNone/>
            </a:pPr>
            <a:r>
              <a:rPr lang="en-US" dirty="0"/>
              <a:t>[4] 44-1</a:t>
            </a:r>
          </a:p>
          <a:p>
            <a:pPr marL="0" indent="0">
              <a:buNone/>
            </a:pPr>
            <a:endParaRPr lang="en-US" dirty="0"/>
          </a:p>
          <a:p>
            <a:pPr marL="0" indent="0">
              <a:buNone/>
            </a:pPr>
            <a:r>
              <a:rPr lang="en-US" dirty="0"/>
              <a:t>option b</a:t>
            </a:r>
          </a:p>
          <a:p>
            <a:pPr marL="0" indent="0">
              <a:buNone/>
            </a:pPr>
            <a:r>
              <a:rPr lang="en-US" dirty="0"/>
              <a:t>4 letters can go into 4 envelopes in 4! ways.</a:t>
            </a:r>
          </a:p>
          <a:p>
            <a:pPr marL="0" indent="0">
              <a:buNone/>
            </a:pPr>
            <a:r>
              <a:rPr lang="en-US" dirty="0"/>
              <a:t>Of these only one choice is the correct one.</a:t>
            </a:r>
          </a:p>
          <a:p>
            <a:pPr marL="0" indent="0">
              <a:buNone/>
            </a:pPr>
            <a:r>
              <a:rPr lang="en-US" dirty="0"/>
              <a:t>So, total number of wrong choices = 4! - 1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linds(horizontal)">
                                      <p:cBhvr>
                                        <p:cTn id="10" dur="500"/>
                                        <p:tgtEl>
                                          <p:spTgt spid="3">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linds(horizontal)">
                                      <p:cBhvr>
                                        <p:cTn id="1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377AD-3B22-433F-AC52-D7CE4882FE56}"/>
              </a:ext>
            </a:extLst>
          </p:cNvPr>
          <p:cNvSpPr>
            <a:spLocks noGrp="1"/>
          </p:cNvSpPr>
          <p:nvPr>
            <p:ph idx="1"/>
          </p:nvPr>
        </p:nvSpPr>
        <p:spPr>
          <a:xfrm>
            <a:off x="565924" y="1449660"/>
            <a:ext cx="11060151" cy="4780178"/>
          </a:xfrm>
        </p:spPr>
        <p:txBody>
          <a:bodyPr/>
          <a:lstStyle/>
          <a:p>
            <a:pPr marL="0" indent="0">
              <a:buNone/>
            </a:pPr>
            <a:r>
              <a:rPr lang="en-US" dirty="0"/>
              <a:t>21) The ratio of cost price and marked price of an article is 2:3.The ratio of percentage profit to discount is 3:2. What is the discount percentage?</a:t>
            </a:r>
            <a:endParaRPr lang="en-IN" b="1" dirty="0"/>
          </a:p>
          <a:p>
            <a:pPr marL="0" indent="0">
              <a:buNone/>
            </a:pPr>
            <a:r>
              <a:rPr lang="en-US" dirty="0"/>
              <a:t>a) 16.66%</a:t>
            </a:r>
            <a:br>
              <a:rPr lang="en-US" dirty="0"/>
            </a:br>
            <a:r>
              <a:rPr lang="en-US" dirty="0"/>
              <a:t>b) 20%</a:t>
            </a:r>
            <a:br>
              <a:rPr lang="en-US" dirty="0"/>
            </a:br>
            <a:r>
              <a:rPr lang="en-US" dirty="0"/>
              <a:t>c) 25%</a:t>
            </a:r>
            <a:br>
              <a:rPr lang="en-US" dirty="0"/>
            </a:br>
            <a:r>
              <a:rPr lang="en-US" dirty="0"/>
              <a:t>d) 33.33%</a:t>
            </a:r>
            <a:endParaRPr lang="en-IN" b="1" dirty="0"/>
          </a:p>
          <a:p>
            <a:pPr marL="0" indent="0">
              <a:buNone/>
            </a:pPr>
            <a:endParaRPr lang="en-IN" dirty="0"/>
          </a:p>
        </p:txBody>
      </p:sp>
    </p:spTree>
    <p:extLst>
      <p:ext uri="{BB962C8B-B14F-4D97-AF65-F5344CB8AC3E}">
        <p14:creationId xmlns:p14="http://schemas.microsoft.com/office/powerpoint/2010/main" val="36007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1" y="579550"/>
            <a:ext cx="11372045" cy="5885644"/>
          </a:xfrm>
        </p:spPr>
        <p:txBody>
          <a:bodyPr/>
          <a:lstStyle/>
          <a:p>
            <a:pPr marL="0" indent="0">
              <a:buNone/>
            </a:pPr>
            <a:r>
              <a:rPr lang="en-IN" dirty="0"/>
              <a:t>Directions for Q1 to Q3:</a:t>
            </a:r>
          </a:p>
          <a:p>
            <a:pPr marL="0" indent="0">
              <a:buNone/>
            </a:pPr>
            <a:r>
              <a:rPr lang="en-IN" dirty="0"/>
              <a:t>A, B, C, D and E are five hens. Initially they had 1, 2, 3, 4, 5 eggs, not necessarily in that order. They laid 1, 2, 3, 4, 5 eggs (not necessarily in that order) and finally had 4, 5, 6, 7, 8 eggs (not necessarily in that order) in the end. Further information regarding them is given:</a:t>
            </a:r>
          </a:p>
          <a:p>
            <a:pPr marL="0" indent="0">
              <a:buNone/>
            </a:pPr>
            <a:r>
              <a:rPr lang="en-IN" dirty="0"/>
              <a:t>•	Initially D had 2 eggs and ended up with 7 eggs at the end.</a:t>
            </a:r>
          </a:p>
          <a:p>
            <a:pPr marL="0" indent="0">
              <a:buNone/>
            </a:pPr>
            <a:r>
              <a:rPr lang="en-IN" dirty="0"/>
              <a:t>•	B laid 3 eggs and did not end in 8 eggs.</a:t>
            </a:r>
          </a:p>
          <a:p>
            <a:pPr marL="0" indent="0">
              <a:buNone/>
            </a:pPr>
            <a:r>
              <a:rPr lang="en-IN" dirty="0"/>
              <a:t>•	E did not lay 1 egg or 2 eggs.</a:t>
            </a:r>
          </a:p>
          <a:p>
            <a:pPr marL="0" indent="0">
              <a:buNone/>
            </a:pPr>
            <a:r>
              <a:rPr lang="en-IN" dirty="0"/>
              <a:t>•	A ended with the number of eggs C started with.</a:t>
            </a:r>
          </a:p>
          <a:p>
            <a:pPr marL="0" indent="0">
              <a:buNone/>
            </a:pPr>
            <a:r>
              <a:rPr lang="en-IN" dirty="0"/>
              <a:t>Solution:</a:t>
            </a:r>
          </a:p>
        </p:txBody>
      </p:sp>
      <p:graphicFrame>
        <p:nvGraphicFramePr>
          <p:cNvPr id="8" name="Table 8"/>
          <p:cNvGraphicFramePr>
            <a:graphicFrameLocks noGrp="1"/>
          </p:cNvGraphicFramePr>
          <p:nvPr/>
        </p:nvGraphicFramePr>
        <p:xfrm>
          <a:off x="1828083" y="4240154"/>
          <a:ext cx="8128000" cy="2219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pPr algn="ctr"/>
                      <a:r>
                        <a:rPr lang="en-IN" dirty="0"/>
                        <a:t>HENS</a:t>
                      </a:r>
                    </a:p>
                  </a:txBody>
                  <a:tcPr/>
                </a:tc>
                <a:tc>
                  <a:txBody>
                    <a:bodyPr/>
                    <a:lstStyle/>
                    <a:p>
                      <a:pPr algn="ctr"/>
                      <a:r>
                        <a:rPr lang="en-IN" dirty="0"/>
                        <a:t>INTIALLY</a:t>
                      </a:r>
                    </a:p>
                  </a:txBody>
                  <a:tcPr/>
                </a:tc>
                <a:tc>
                  <a:txBody>
                    <a:bodyPr/>
                    <a:lstStyle/>
                    <a:p>
                      <a:pPr algn="ctr"/>
                      <a:r>
                        <a:rPr lang="en-IN" dirty="0"/>
                        <a:t>LAID</a:t>
                      </a:r>
                    </a:p>
                  </a:txBody>
                  <a:tcPr/>
                </a:tc>
                <a:tc>
                  <a:txBody>
                    <a:bodyPr/>
                    <a:lstStyle/>
                    <a:p>
                      <a:pPr algn="ctr"/>
                      <a:r>
                        <a:rPr lang="en-IN" dirty="0"/>
                        <a:t>END</a:t>
                      </a:r>
                    </a:p>
                  </a:txBody>
                  <a:tcPr/>
                </a:tc>
                <a:extLst>
                  <a:ext uri="{0D108BD9-81ED-4DB2-BD59-A6C34878D82A}">
                    <a16:rowId xmlns:a16="http://schemas.microsoft.com/office/drawing/2014/main" val="10000"/>
                  </a:ext>
                </a:extLst>
              </a:tr>
              <a:tr h="370840">
                <a:tc>
                  <a:txBody>
                    <a:bodyPr/>
                    <a:lstStyle/>
                    <a:p>
                      <a:pPr algn="ctr"/>
                      <a:r>
                        <a:rPr lang="en-IN" dirty="0"/>
                        <a:t>A</a:t>
                      </a:r>
                    </a:p>
                  </a:txBody>
                  <a:tcPr/>
                </a:tc>
                <a:tc>
                  <a:txBody>
                    <a:bodyPr/>
                    <a:lstStyle/>
                    <a:p>
                      <a:pPr algn="ctr"/>
                      <a:endParaRPr lang="en-IN" dirty="0"/>
                    </a:p>
                  </a:txBody>
                  <a:tcPr/>
                </a:tc>
                <a:tc>
                  <a:txBody>
                    <a:bodyPr/>
                    <a:lstStyle/>
                    <a:p>
                      <a:pPr algn="ctr"/>
                      <a:endParaRPr lang="en-IN" dirty="0"/>
                    </a:p>
                  </a:txBody>
                  <a:tcPr/>
                </a:tc>
                <a:tc>
                  <a:txBody>
                    <a:bodyPr/>
                    <a:lstStyle/>
                    <a:p>
                      <a:pPr algn="r"/>
                      <a:r>
                        <a:rPr lang="en-IN" dirty="0">
                          <a:solidFill>
                            <a:srgbClr val="C00000"/>
                          </a:solidFill>
                        </a:rPr>
                        <a:t>*</a:t>
                      </a:r>
                    </a:p>
                  </a:txBody>
                  <a:tcPr/>
                </a:tc>
                <a:extLst>
                  <a:ext uri="{0D108BD9-81ED-4DB2-BD59-A6C34878D82A}">
                    <a16:rowId xmlns:a16="http://schemas.microsoft.com/office/drawing/2014/main" val="10001"/>
                  </a:ext>
                </a:extLst>
              </a:tr>
              <a:tr h="370840">
                <a:tc>
                  <a:txBody>
                    <a:bodyPr/>
                    <a:lstStyle/>
                    <a:p>
                      <a:pPr algn="ctr"/>
                      <a:r>
                        <a:rPr lang="en-IN" dirty="0"/>
                        <a:t>B</a:t>
                      </a:r>
                    </a:p>
                  </a:txBody>
                  <a:tcPr/>
                </a:tc>
                <a:tc>
                  <a:txBody>
                    <a:bodyPr/>
                    <a:lstStyle/>
                    <a:p>
                      <a:pPr algn="ctr"/>
                      <a:endParaRPr lang="en-IN" dirty="0"/>
                    </a:p>
                  </a:txBody>
                  <a:tcPr/>
                </a:tc>
                <a:tc>
                  <a:txBody>
                    <a:bodyPr/>
                    <a:lstStyle/>
                    <a:p>
                      <a:pPr algn="l"/>
                      <a:r>
                        <a:rPr lang="en-IN" dirty="0"/>
                        <a:t>3</a:t>
                      </a:r>
                    </a:p>
                  </a:txBody>
                  <a:tcPr/>
                </a:tc>
                <a:tc>
                  <a:txBody>
                    <a:bodyPr/>
                    <a:lstStyle/>
                    <a:p>
                      <a:pPr algn="r"/>
                      <a:r>
                        <a:rPr lang="en-IN" dirty="0">
                          <a:solidFill>
                            <a:srgbClr val="C00000"/>
                          </a:solidFill>
                        </a:rPr>
                        <a:t>8</a:t>
                      </a:r>
                      <a:r>
                        <a:rPr lang="en-IN" baseline="30000" dirty="0">
                          <a:solidFill>
                            <a:srgbClr val="C00000"/>
                          </a:solidFill>
                        </a:rPr>
                        <a:t>X</a:t>
                      </a:r>
                      <a:endParaRPr lang="en-IN" dirty="0">
                        <a:solidFill>
                          <a:srgbClr val="C00000"/>
                        </a:solidFill>
                      </a:endParaRPr>
                    </a:p>
                  </a:txBody>
                  <a:tcPr/>
                </a:tc>
                <a:extLst>
                  <a:ext uri="{0D108BD9-81ED-4DB2-BD59-A6C34878D82A}">
                    <a16:rowId xmlns:a16="http://schemas.microsoft.com/office/drawing/2014/main" val="10002"/>
                  </a:ext>
                </a:extLst>
              </a:tr>
              <a:tr h="365546">
                <a:tc>
                  <a:txBody>
                    <a:bodyPr/>
                    <a:lstStyle/>
                    <a:p>
                      <a:pPr algn="ctr"/>
                      <a:r>
                        <a:rPr lang="en-IN" dirty="0"/>
                        <a:t>C</a:t>
                      </a:r>
                    </a:p>
                  </a:txBody>
                  <a:tcPr/>
                </a:tc>
                <a:tc>
                  <a:txBody>
                    <a:bodyPr/>
                    <a:lstStyle/>
                    <a:p>
                      <a:pPr algn="r"/>
                      <a:r>
                        <a:rPr lang="en-IN">
                          <a:solidFill>
                            <a:srgbClr val="C00000"/>
                          </a:solidFill>
                        </a:rPr>
                        <a:t>*</a:t>
                      </a:r>
                      <a:endParaRPr lang="en-IN" dirty="0">
                        <a:solidFill>
                          <a:srgbClr val="C00000"/>
                        </a:solidFill>
                      </a:endParaRPr>
                    </a:p>
                  </a:txBody>
                  <a:tcPr/>
                </a:tc>
                <a:tc>
                  <a:txBody>
                    <a:bodyPr/>
                    <a:lstStyle/>
                    <a:p>
                      <a:pPr algn="ctr"/>
                      <a:endParaRPr lang="en-IN" dirty="0"/>
                    </a:p>
                  </a:txBody>
                  <a:tcPr/>
                </a:tc>
                <a:tc>
                  <a:txBody>
                    <a:bodyPr/>
                    <a:lstStyle/>
                    <a:p>
                      <a:pPr algn="ctr"/>
                      <a:endParaRPr lang="en-IN" dirty="0"/>
                    </a:p>
                  </a:txBody>
                  <a:tcPr/>
                </a:tc>
                <a:extLst>
                  <a:ext uri="{0D108BD9-81ED-4DB2-BD59-A6C34878D82A}">
                    <a16:rowId xmlns:a16="http://schemas.microsoft.com/office/drawing/2014/main" val="10003"/>
                  </a:ext>
                </a:extLst>
              </a:tr>
              <a:tr h="370840">
                <a:tc>
                  <a:txBody>
                    <a:bodyPr/>
                    <a:lstStyle/>
                    <a:p>
                      <a:pPr algn="ctr"/>
                      <a:r>
                        <a:rPr lang="en-IN" dirty="0"/>
                        <a:t>D</a:t>
                      </a:r>
                    </a:p>
                  </a:txBody>
                  <a:tcPr/>
                </a:tc>
                <a:tc>
                  <a:txBody>
                    <a:bodyPr/>
                    <a:lstStyle/>
                    <a:p>
                      <a:pPr algn="l"/>
                      <a:r>
                        <a:rPr lang="en-IN" dirty="0">
                          <a:solidFill>
                            <a:schemeClr val="bg1"/>
                          </a:solidFill>
                        </a:rPr>
                        <a:t>2</a:t>
                      </a:r>
                    </a:p>
                  </a:txBody>
                  <a:tcPr/>
                </a:tc>
                <a:tc>
                  <a:txBody>
                    <a:bodyPr/>
                    <a:lstStyle/>
                    <a:p>
                      <a:pPr algn="ctr"/>
                      <a:endParaRPr lang="en-IN" dirty="0"/>
                    </a:p>
                  </a:txBody>
                  <a:tcPr/>
                </a:tc>
                <a:tc>
                  <a:txBody>
                    <a:bodyPr/>
                    <a:lstStyle/>
                    <a:p>
                      <a:pPr algn="l"/>
                      <a:r>
                        <a:rPr lang="en-IN" dirty="0"/>
                        <a:t>7</a:t>
                      </a:r>
                    </a:p>
                  </a:txBody>
                  <a:tcPr/>
                </a:tc>
                <a:extLst>
                  <a:ext uri="{0D108BD9-81ED-4DB2-BD59-A6C34878D82A}">
                    <a16:rowId xmlns:a16="http://schemas.microsoft.com/office/drawing/2014/main" val="10004"/>
                  </a:ext>
                </a:extLst>
              </a:tr>
              <a:tr h="370840">
                <a:tc>
                  <a:txBody>
                    <a:bodyPr/>
                    <a:lstStyle/>
                    <a:p>
                      <a:pPr algn="ctr"/>
                      <a:r>
                        <a:rPr lang="en-IN" dirty="0"/>
                        <a:t>E</a:t>
                      </a:r>
                    </a:p>
                  </a:txBody>
                  <a:tcPr/>
                </a:tc>
                <a:tc>
                  <a:txBody>
                    <a:bodyPr/>
                    <a:lstStyle/>
                    <a:p>
                      <a:pPr algn="ctr"/>
                      <a:endParaRPr lang="en-IN" dirty="0"/>
                    </a:p>
                  </a:txBody>
                  <a:tcPr/>
                </a:tc>
                <a:tc>
                  <a:txBody>
                    <a:bodyPr/>
                    <a:lstStyle/>
                    <a:p>
                      <a:pPr algn="r"/>
                      <a:r>
                        <a:rPr lang="en-IN" dirty="0">
                          <a:solidFill>
                            <a:srgbClr val="C00000"/>
                          </a:solidFill>
                        </a:rPr>
                        <a:t>1</a:t>
                      </a:r>
                      <a:r>
                        <a:rPr lang="en-IN" baseline="30000" dirty="0">
                          <a:solidFill>
                            <a:srgbClr val="C00000"/>
                          </a:solidFill>
                        </a:rPr>
                        <a:t>X</a:t>
                      </a:r>
                      <a:r>
                        <a:rPr lang="en-IN" baseline="0" dirty="0">
                          <a:solidFill>
                            <a:srgbClr val="C00000"/>
                          </a:solidFill>
                        </a:rPr>
                        <a:t>2</a:t>
                      </a:r>
                      <a:r>
                        <a:rPr lang="en-IN" baseline="30000" dirty="0">
                          <a:solidFill>
                            <a:srgbClr val="C00000"/>
                          </a:solidFill>
                        </a:rPr>
                        <a:t>X</a:t>
                      </a:r>
                      <a:endParaRPr lang="en-IN" dirty="0">
                        <a:solidFill>
                          <a:srgbClr val="C00000"/>
                        </a:solidFill>
                      </a:endParaRPr>
                    </a:p>
                  </a:txBody>
                  <a:tcPr/>
                </a:tc>
                <a:tc>
                  <a:txBody>
                    <a:bodyPr/>
                    <a:lstStyle/>
                    <a:p>
                      <a:pPr algn="ctr"/>
                      <a:endParaRPr lang="en-IN" dirty="0"/>
                    </a:p>
                  </a:txBody>
                  <a:tcPr/>
                </a:tc>
                <a:extLst>
                  <a:ext uri="{0D108BD9-81ED-4DB2-BD59-A6C34878D82A}">
                    <a16:rowId xmlns:a16="http://schemas.microsoft.com/office/drawing/2014/main" val="10005"/>
                  </a:ext>
                </a:extLst>
              </a:tr>
            </a:tbl>
          </a:graphicData>
        </a:graphic>
      </p:graphicFrame>
      <p:sp>
        <p:nvSpPr>
          <p:cNvPr id="12" name="TextBox 11"/>
          <p:cNvSpPr txBox="1"/>
          <p:nvPr/>
        </p:nvSpPr>
        <p:spPr>
          <a:xfrm>
            <a:off x="5892083" y="5704081"/>
            <a:ext cx="312906" cy="369332"/>
          </a:xfrm>
          <a:prstGeom prst="rect">
            <a:avLst/>
          </a:prstGeom>
          <a:noFill/>
        </p:spPr>
        <p:txBody>
          <a:bodyPr wrap="none" rtlCol="0">
            <a:spAutoFit/>
          </a:bodyPr>
          <a:lstStyle/>
          <a:p>
            <a:r>
              <a:rPr lang="en-IN" dirty="0">
                <a:solidFill>
                  <a:schemeClr val="bg1"/>
                </a:solidFill>
              </a:rPr>
              <a:t>5</a:t>
            </a:r>
          </a:p>
        </p:txBody>
      </p:sp>
      <p:sp>
        <p:nvSpPr>
          <p:cNvPr id="13" name="TextBox 12"/>
          <p:cNvSpPr txBox="1"/>
          <p:nvPr/>
        </p:nvSpPr>
        <p:spPr>
          <a:xfrm>
            <a:off x="5886558" y="6060072"/>
            <a:ext cx="312906" cy="369332"/>
          </a:xfrm>
          <a:prstGeom prst="rect">
            <a:avLst/>
          </a:prstGeom>
          <a:noFill/>
        </p:spPr>
        <p:txBody>
          <a:bodyPr wrap="none" rtlCol="0">
            <a:spAutoFit/>
          </a:bodyPr>
          <a:lstStyle/>
          <a:p>
            <a:r>
              <a:rPr lang="en-IN" dirty="0">
                <a:solidFill>
                  <a:schemeClr val="bg1"/>
                </a:solidFill>
              </a:rPr>
              <a:t>4</a:t>
            </a:r>
          </a:p>
        </p:txBody>
      </p:sp>
      <p:sp>
        <p:nvSpPr>
          <p:cNvPr id="16" name="TextBox 15"/>
          <p:cNvSpPr txBox="1"/>
          <p:nvPr/>
        </p:nvSpPr>
        <p:spPr>
          <a:xfrm>
            <a:off x="5486203" y="4980802"/>
            <a:ext cx="405880" cy="369332"/>
          </a:xfrm>
          <a:prstGeom prst="rect">
            <a:avLst/>
          </a:prstGeom>
          <a:noFill/>
        </p:spPr>
        <p:txBody>
          <a:bodyPr wrap="none" rtlCol="0">
            <a:spAutoFit/>
          </a:bodyPr>
          <a:lstStyle/>
          <a:p>
            <a:r>
              <a:rPr lang="en-IN" dirty="0">
                <a:solidFill>
                  <a:srgbClr val="C00000"/>
                </a:solidFill>
              </a:rPr>
              <a:t>5</a:t>
            </a:r>
            <a:r>
              <a:rPr lang="en-IN" baseline="30000" dirty="0">
                <a:solidFill>
                  <a:srgbClr val="C00000"/>
                </a:solidFill>
              </a:rPr>
              <a:t>X</a:t>
            </a:r>
          </a:p>
        </p:txBody>
      </p:sp>
      <p:sp>
        <p:nvSpPr>
          <p:cNvPr id="17" name="TextBox 16"/>
          <p:cNvSpPr txBox="1"/>
          <p:nvPr/>
        </p:nvSpPr>
        <p:spPr>
          <a:xfrm>
            <a:off x="4475989" y="5350134"/>
            <a:ext cx="788999" cy="369332"/>
          </a:xfrm>
          <a:prstGeom prst="rect">
            <a:avLst/>
          </a:prstGeom>
          <a:noFill/>
        </p:spPr>
        <p:txBody>
          <a:bodyPr wrap="none" rtlCol="0">
            <a:spAutoFit/>
          </a:bodyPr>
          <a:lstStyle/>
          <a:p>
            <a:r>
              <a:rPr lang="en-IN" dirty="0">
                <a:solidFill>
                  <a:srgbClr val="FF0000"/>
                </a:solidFill>
              </a:rPr>
              <a:t>4 or 5</a:t>
            </a:r>
          </a:p>
        </p:txBody>
      </p:sp>
      <p:sp>
        <p:nvSpPr>
          <p:cNvPr id="18" name="TextBox 17"/>
          <p:cNvSpPr txBox="1"/>
          <p:nvPr/>
        </p:nvSpPr>
        <p:spPr>
          <a:xfrm>
            <a:off x="8556445" y="4611470"/>
            <a:ext cx="788999" cy="369332"/>
          </a:xfrm>
          <a:prstGeom prst="rect">
            <a:avLst/>
          </a:prstGeom>
          <a:noFill/>
        </p:spPr>
        <p:txBody>
          <a:bodyPr wrap="none" rtlCol="0">
            <a:spAutoFit/>
          </a:bodyPr>
          <a:lstStyle/>
          <a:p>
            <a:r>
              <a:rPr lang="en-IN" dirty="0">
                <a:solidFill>
                  <a:srgbClr val="FF0000"/>
                </a:solidFill>
              </a:rPr>
              <a:t>4 or 5</a:t>
            </a:r>
          </a:p>
        </p:txBody>
      </p:sp>
      <p:sp>
        <p:nvSpPr>
          <p:cNvPr id="19" name="TextBox 18"/>
          <p:cNvSpPr txBox="1"/>
          <p:nvPr/>
        </p:nvSpPr>
        <p:spPr>
          <a:xfrm>
            <a:off x="4470464" y="6100430"/>
            <a:ext cx="788999" cy="369332"/>
          </a:xfrm>
          <a:prstGeom prst="rect">
            <a:avLst/>
          </a:prstGeom>
          <a:noFill/>
        </p:spPr>
        <p:txBody>
          <a:bodyPr wrap="none" rtlCol="0">
            <a:spAutoFit/>
          </a:bodyPr>
          <a:lstStyle/>
          <a:p>
            <a:r>
              <a:rPr lang="en-IN" dirty="0">
                <a:solidFill>
                  <a:srgbClr val="FF0000"/>
                </a:solidFill>
              </a:rPr>
              <a:t>1 or 4</a:t>
            </a:r>
          </a:p>
        </p:txBody>
      </p:sp>
      <p:sp>
        <p:nvSpPr>
          <p:cNvPr id="20" name="TextBox 19"/>
          <p:cNvSpPr txBox="1"/>
          <p:nvPr/>
        </p:nvSpPr>
        <p:spPr>
          <a:xfrm>
            <a:off x="6427036" y="4607970"/>
            <a:ext cx="788999" cy="369332"/>
          </a:xfrm>
          <a:prstGeom prst="rect">
            <a:avLst/>
          </a:prstGeom>
          <a:noFill/>
        </p:spPr>
        <p:txBody>
          <a:bodyPr wrap="none" rtlCol="0">
            <a:spAutoFit/>
          </a:bodyPr>
          <a:lstStyle/>
          <a:p>
            <a:r>
              <a:rPr lang="en-IN" dirty="0">
                <a:solidFill>
                  <a:srgbClr val="FF0000"/>
                </a:solidFill>
              </a:rPr>
              <a:t>1 or 2</a:t>
            </a:r>
          </a:p>
        </p:txBody>
      </p:sp>
      <p:sp>
        <p:nvSpPr>
          <p:cNvPr id="21" name="TextBox 20"/>
          <p:cNvSpPr txBox="1"/>
          <p:nvPr/>
        </p:nvSpPr>
        <p:spPr>
          <a:xfrm>
            <a:off x="6427037" y="5350134"/>
            <a:ext cx="788999" cy="369332"/>
          </a:xfrm>
          <a:prstGeom prst="rect">
            <a:avLst/>
          </a:prstGeom>
          <a:noFill/>
        </p:spPr>
        <p:txBody>
          <a:bodyPr wrap="none" rtlCol="0">
            <a:spAutoFit/>
          </a:bodyPr>
          <a:lstStyle/>
          <a:p>
            <a:r>
              <a:rPr lang="en-IN" dirty="0">
                <a:solidFill>
                  <a:srgbClr val="FF0000"/>
                </a:solidFill>
              </a:rPr>
              <a:t>1 or 2</a:t>
            </a:r>
          </a:p>
        </p:txBody>
      </p:sp>
      <p:sp>
        <p:nvSpPr>
          <p:cNvPr id="22" name="TextBox 21"/>
          <p:cNvSpPr txBox="1"/>
          <p:nvPr/>
        </p:nvSpPr>
        <p:spPr>
          <a:xfrm>
            <a:off x="3864180" y="5350134"/>
            <a:ext cx="312906" cy="369332"/>
          </a:xfrm>
          <a:prstGeom prst="rect">
            <a:avLst/>
          </a:prstGeom>
          <a:noFill/>
        </p:spPr>
        <p:txBody>
          <a:bodyPr wrap="none" rtlCol="0">
            <a:spAutoFit/>
          </a:bodyPr>
          <a:lstStyle/>
          <a:p>
            <a:r>
              <a:rPr lang="en-IN" dirty="0">
                <a:solidFill>
                  <a:schemeClr val="bg1"/>
                </a:solidFill>
              </a:rPr>
              <a:t>5</a:t>
            </a:r>
          </a:p>
        </p:txBody>
      </p:sp>
      <p:sp>
        <p:nvSpPr>
          <p:cNvPr id="23" name="TextBox 22"/>
          <p:cNvSpPr txBox="1"/>
          <p:nvPr/>
        </p:nvSpPr>
        <p:spPr>
          <a:xfrm>
            <a:off x="7878686" y="4607970"/>
            <a:ext cx="312906" cy="369332"/>
          </a:xfrm>
          <a:prstGeom prst="rect">
            <a:avLst/>
          </a:prstGeom>
          <a:noFill/>
        </p:spPr>
        <p:txBody>
          <a:bodyPr wrap="none" rtlCol="0">
            <a:spAutoFit/>
          </a:bodyPr>
          <a:lstStyle/>
          <a:p>
            <a:r>
              <a:rPr lang="en-IN" dirty="0">
                <a:solidFill>
                  <a:schemeClr val="bg1"/>
                </a:solidFill>
              </a:rPr>
              <a:t>5</a:t>
            </a:r>
          </a:p>
        </p:txBody>
      </p:sp>
      <p:sp>
        <p:nvSpPr>
          <p:cNvPr id="24" name="TextBox 23"/>
          <p:cNvSpPr txBox="1"/>
          <p:nvPr/>
        </p:nvSpPr>
        <p:spPr>
          <a:xfrm>
            <a:off x="3846773" y="6100430"/>
            <a:ext cx="312906" cy="369332"/>
          </a:xfrm>
          <a:prstGeom prst="rect">
            <a:avLst/>
          </a:prstGeom>
          <a:noFill/>
        </p:spPr>
        <p:txBody>
          <a:bodyPr wrap="none" rtlCol="0">
            <a:spAutoFit/>
          </a:bodyPr>
          <a:lstStyle/>
          <a:p>
            <a:r>
              <a:rPr lang="en-IN" dirty="0">
                <a:solidFill>
                  <a:schemeClr val="bg1"/>
                </a:solidFill>
              </a:rPr>
              <a:t>4</a:t>
            </a:r>
          </a:p>
        </p:txBody>
      </p:sp>
      <p:sp>
        <p:nvSpPr>
          <p:cNvPr id="29" name="TextBox 28"/>
          <p:cNvSpPr txBox="1"/>
          <p:nvPr/>
        </p:nvSpPr>
        <p:spPr>
          <a:xfrm>
            <a:off x="3846773" y="4985626"/>
            <a:ext cx="312906" cy="369332"/>
          </a:xfrm>
          <a:prstGeom prst="rect">
            <a:avLst/>
          </a:prstGeom>
          <a:noFill/>
        </p:spPr>
        <p:txBody>
          <a:bodyPr wrap="none" rtlCol="0">
            <a:spAutoFit/>
          </a:bodyPr>
          <a:lstStyle/>
          <a:p>
            <a:r>
              <a:rPr lang="en-IN" dirty="0">
                <a:solidFill>
                  <a:schemeClr val="bg1"/>
                </a:solidFill>
              </a:rPr>
              <a:t>1</a:t>
            </a:r>
          </a:p>
        </p:txBody>
      </p:sp>
      <p:sp>
        <p:nvSpPr>
          <p:cNvPr id="30" name="TextBox 29"/>
          <p:cNvSpPr txBox="1"/>
          <p:nvPr/>
        </p:nvSpPr>
        <p:spPr>
          <a:xfrm>
            <a:off x="3846773" y="4599838"/>
            <a:ext cx="312906" cy="369332"/>
          </a:xfrm>
          <a:prstGeom prst="rect">
            <a:avLst/>
          </a:prstGeom>
          <a:noFill/>
        </p:spPr>
        <p:txBody>
          <a:bodyPr wrap="none" rtlCol="0">
            <a:spAutoFit/>
          </a:bodyPr>
          <a:lstStyle/>
          <a:p>
            <a:r>
              <a:rPr lang="en-IN" dirty="0">
                <a:solidFill>
                  <a:schemeClr val="bg1"/>
                </a:solidFill>
              </a:rPr>
              <a:t>3</a:t>
            </a:r>
          </a:p>
        </p:txBody>
      </p:sp>
      <p:sp>
        <p:nvSpPr>
          <p:cNvPr id="31" name="TextBox 30"/>
          <p:cNvSpPr txBox="1"/>
          <p:nvPr/>
        </p:nvSpPr>
        <p:spPr>
          <a:xfrm>
            <a:off x="5865463" y="4624811"/>
            <a:ext cx="312906" cy="369332"/>
          </a:xfrm>
          <a:prstGeom prst="rect">
            <a:avLst/>
          </a:prstGeom>
          <a:noFill/>
        </p:spPr>
        <p:txBody>
          <a:bodyPr wrap="none" rtlCol="0">
            <a:spAutoFit/>
          </a:bodyPr>
          <a:lstStyle/>
          <a:p>
            <a:r>
              <a:rPr lang="en-IN" dirty="0">
                <a:solidFill>
                  <a:schemeClr val="bg1"/>
                </a:solidFill>
              </a:rPr>
              <a:t>2</a:t>
            </a:r>
          </a:p>
        </p:txBody>
      </p:sp>
      <p:sp>
        <p:nvSpPr>
          <p:cNvPr id="32" name="TextBox 31"/>
          <p:cNvSpPr txBox="1"/>
          <p:nvPr/>
        </p:nvSpPr>
        <p:spPr>
          <a:xfrm>
            <a:off x="5882870" y="5347294"/>
            <a:ext cx="312906" cy="369332"/>
          </a:xfrm>
          <a:prstGeom prst="rect">
            <a:avLst/>
          </a:prstGeom>
          <a:noFill/>
        </p:spPr>
        <p:txBody>
          <a:bodyPr wrap="none" rtlCol="0">
            <a:spAutoFit/>
          </a:bodyPr>
          <a:lstStyle/>
          <a:p>
            <a:r>
              <a:rPr lang="en-IN" dirty="0">
                <a:solidFill>
                  <a:schemeClr val="bg1"/>
                </a:solidFill>
              </a:rPr>
              <a:t>1</a:t>
            </a:r>
          </a:p>
        </p:txBody>
      </p:sp>
      <p:sp>
        <p:nvSpPr>
          <p:cNvPr id="33" name="TextBox 32"/>
          <p:cNvSpPr txBox="1"/>
          <p:nvPr/>
        </p:nvSpPr>
        <p:spPr>
          <a:xfrm>
            <a:off x="7904407" y="4975786"/>
            <a:ext cx="312906" cy="369332"/>
          </a:xfrm>
          <a:prstGeom prst="rect">
            <a:avLst/>
          </a:prstGeom>
          <a:noFill/>
        </p:spPr>
        <p:txBody>
          <a:bodyPr wrap="none" rtlCol="0">
            <a:spAutoFit/>
          </a:bodyPr>
          <a:lstStyle/>
          <a:p>
            <a:r>
              <a:rPr lang="en-IN" dirty="0">
                <a:solidFill>
                  <a:schemeClr val="bg1"/>
                </a:solidFill>
              </a:rPr>
              <a:t>4</a:t>
            </a:r>
          </a:p>
        </p:txBody>
      </p:sp>
      <p:sp>
        <p:nvSpPr>
          <p:cNvPr id="34" name="TextBox 33"/>
          <p:cNvSpPr txBox="1"/>
          <p:nvPr/>
        </p:nvSpPr>
        <p:spPr>
          <a:xfrm>
            <a:off x="7904407" y="5347294"/>
            <a:ext cx="312906" cy="369332"/>
          </a:xfrm>
          <a:prstGeom prst="rect">
            <a:avLst/>
          </a:prstGeom>
          <a:noFill/>
        </p:spPr>
        <p:txBody>
          <a:bodyPr wrap="none" rtlCol="0">
            <a:spAutoFit/>
          </a:bodyPr>
          <a:lstStyle/>
          <a:p>
            <a:r>
              <a:rPr lang="en-IN" dirty="0">
                <a:solidFill>
                  <a:schemeClr val="bg1"/>
                </a:solidFill>
              </a:rPr>
              <a:t>6</a:t>
            </a:r>
          </a:p>
        </p:txBody>
      </p:sp>
      <p:sp>
        <p:nvSpPr>
          <p:cNvPr id="35" name="TextBox 34"/>
          <p:cNvSpPr txBox="1"/>
          <p:nvPr/>
        </p:nvSpPr>
        <p:spPr>
          <a:xfrm>
            <a:off x="7878686" y="6100430"/>
            <a:ext cx="312906" cy="369332"/>
          </a:xfrm>
          <a:prstGeom prst="rect">
            <a:avLst/>
          </a:prstGeom>
          <a:noFill/>
        </p:spPr>
        <p:txBody>
          <a:bodyPr wrap="none" rtlCol="0">
            <a:spAutoFit/>
          </a:bodyPr>
          <a:lstStyle/>
          <a:p>
            <a:r>
              <a:rPr lang="en-IN" dirty="0">
                <a:solidFill>
                  <a:schemeClr val="bg1"/>
                </a:solidFill>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anim calcmode="lin" valueType="num">
                                      <p:cBhvr>
                                        <p:cTn id="47" dur="1000" fill="hold"/>
                                        <p:tgtEl>
                                          <p:spTgt spid="16"/>
                                        </p:tgtEl>
                                        <p:attrNameLst>
                                          <p:attrName>ppt_x</p:attrName>
                                        </p:attrNameLst>
                                      </p:cBhvr>
                                      <p:tavLst>
                                        <p:tav tm="0">
                                          <p:val>
                                            <p:strVal val="#ppt_x"/>
                                          </p:val>
                                        </p:tav>
                                        <p:tav tm="100000">
                                          <p:val>
                                            <p:strVal val="#ppt_x"/>
                                          </p:val>
                                        </p:tav>
                                      </p:tavLst>
                                    </p:anim>
                                    <p:anim calcmode="lin" valueType="num">
                                      <p:cBhvr>
                                        <p:cTn id="4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1000"/>
                                        <p:tgtEl>
                                          <p:spTgt spid="18"/>
                                        </p:tgtEl>
                                      </p:cBhvr>
                                    </p:animEffect>
                                    <p:anim calcmode="lin" valueType="num">
                                      <p:cBhvr>
                                        <p:cTn id="54" dur="1000" fill="hold"/>
                                        <p:tgtEl>
                                          <p:spTgt spid="18"/>
                                        </p:tgtEl>
                                        <p:attrNameLst>
                                          <p:attrName>ppt_x</p:attrName>
                                        </p:attrNameLst>
                                      </p:cBhvr>
                                      <p:tavLst>
                                        <p:tav tm="0">
                                          <p:val>
                                            <p:strVal val="#ppt_x"/>
                                          </p:val>
                                        </p:tav>
                                        <p:tav tm="100000">
                                          <p:val>
                                            <p:strVal val="#ppt_x"/>
                                          </p:val>
                                        </p:tav>
                                      </p:tavLst>
                                    </p:anim>
                                    <p:anim calcmode="lin" valueType="num">
                                      <p:cBhvr>
                                        <p:cTn id="55" dur="1000" fill="hold"/>
                                        <p:tgtEl>
                                          <p:spTgt spid="18"/>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1000"/>
                                        <p:tgtEl>
                                          <p:spTgt spid="17"/>
                                        </p:tgtEl>
                                      </p:cBhvr>
                                    </p:animEffect>
                                    <p:anim calcmode="lin" valueType="num">
                                      <p:cBhvr>
                                        <p:cTn id="59" dur="1000" fill="hold"/>
                                        <p:tgtEl>
                                          <p:spTgt spid="17"/>
                                        </p:tgtEl>
                                        <p:attrNameLst>
                                          <p:attrName>ppt_x</p:attrName>
                                        </p:attrNameLst>
                                      </p:cBhvr>
                                      <p:tavLst>
                                        <p:tav tm="0">
                                          <p:val>
                                            <p:strVal val="#ppt_x"/>
                                          </p:val>
                                        </p:tav>
                                        <p:tav tm="100000">
                                          <p:val>
                                            <p:strVal val="#ppt_x"/>
                                          </p:val>
                                        </p:tav>
                                      </p:tavLst>
                                    </p:anim>
                                    <p:anim calcmode="lin" valueType="num">
                                      <p:cBhvr>
                                        <p:cTn id="6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anim calcmode="lin" valueType="num">
                                      <p:cBhvr>
                                        <p:cTn id="66" dur="1000" fill="hold"/>
                                        <p:tgtEl>
                                          <p:spTgt spid="23"/>
                                        </p:tgtEl>
                                        <p:attrNameLst>
                                          <p:attrName>ppt_x</p:attrName>
                                        </p:attrNameLst>
                                      </p:cBhvr>
                                      <p:tavLst>
                                        <p:tav tm="0">
                                          <p:val>
                                            <p:strVal val="#ppt_x"/>
                                          </p:val>
                                        </p:tav>
                                        <p:tav tm="100000">
                                          <p:val>
                                            <p:strVal val="#ppt_x"/>
                                          </p:val>
                                        </p:tav>
                                      </p:tavLst>
                                    </p:anim>
                                    <p:anim calcmode="lin" valueType="num">
                                      <p:cBhvr>
                                        <p:cTn id="67" dur="1000" fill="hold"/>
                                        <p:tgtEl>
                                          <p:spTgt spid="23"/>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1000"/>
                                        <p:tgtEl>
                                          <p:spTgt spid="22"/>
                                        </p:tgtEl>
                                      </p:cBhvr>
                                    </p:animEffect>
                                    <p:anim calcmode="lin" valueType="num">
                                      <p:cBhvr>
                                        <p:cTn id="71" dur="1000" fill="hold"/>
                                        <p:tgtEl>
                                          <p:spTgt spid="22"/>
                                        </p:tgtEl>
                                        <p:attrNameLst>
                                          <p:attrName>ppt_x</p:attrName>
                                        </p:attrNameLst>
                                      </p:cBhvr>
                                      <p:tavLst>
                                        <p:tav tm="0">
                                          <p:val>
                                            <p:strVal val="#ppt_x"/>
                                          </p:val>
                                        </p:tav>
                                        <p:tav tm="100000">
                                          <p:val>
                                            <p:strVal val="#ppt_x"/>
                                          </p:val>
                                        </p:tav>
                                      </p:tavLst>
                                    </p:anim>
                                    <p:anim calcmode="lin" valueType="num">
                                      <p:cBhvr>
                                        <p:cTn id="7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anim calcmode="lin" valueType="num">
                                      <p:cBhvr>
                                        <p:cTn id="78" dur="1000" fill="hold"/>
                                        <p:tgtEl>
                                          <p:spTgt spid="24"/>
                                        </p:tgtEl>
                                        <p:attrNameLst>
                                          <p:attrName>ppt_x</p:attrName>
                                        </p:attrNameLst>
                                      </p:cBhvr>
                                      <p:tavLst>
                                        <p:tav tm="0">
                                          <p:val>
                                            <p:strVal val="#ppt_x"/>
                                          </p:val>
                                        </p:tav>
                                        <p:tav tm="100000">
                                          <p:val>
                                            <p:strVal val="#ppt_x"/>
                                          </p:val>
                                        </p:tav>
                                      </p:tavLst>
                                    </p:anim>
                                    <p:anim calcmode="lin" valueType="num">
                                      <p:cBhvr>
                                        <p:cTn id="79" dur="1000" fill="hold"/>
                                        <p:tgtEl>
                                          <p:spTgt spid="2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1000"/>
                                        <p:tgtEl>
                                          <p:spTgt spid="29"/>
                                        </p:tgtEl>
                                      </p:cBhvr>
                                    </p:animEffect>
                                    <p:anim calcmode="lin" valueType="num">
                                      <p:cBhvr>
                                        <p:cTn id="83" dur="1000" fill="hold"/>
                                        <p:tgtEl>
                                          <p:spTgt spid="29"/>
                                        </p:tgtEl>
                                        <p:attrNameLst>
                                          <p:attrName>ppt_x</p:attrName>
                                        </p:attrNameLst>
                                      </p:cBhvr>
                                      <p:tavLst>
                                        <p:tav tm="0">
                                          <p:val>
                                            <p:strVal val="#ppt_x"/>
                                          </p:val>
                                        </p:tav>
                                        <p:tav tm="100000">
                                          <p:val>
                                            <p:strVal val="#ppt_x"/>
                                          </p:val>
                                        </p:tav>
                                      </p:tavLst>
                                    </p:anim>
                                    <p:anim calcmode="lin" valueType="num">
                                      <p:cBhvr>
                                        <p:cTn id="84" dur="1000" fill="hold"/>
                                        <p:tgtEl>
                                          <p:spTgt spid="2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fade">
                                      <p:cBhvr>
                                        <p:cTn id="87" dur="1000"/>
                                        <p:tgtEl>
                                          <p:spTgt spid="30"/>
                                        </p:tgtEl>
                                      </p:cBhvr>
                                    </p:animEffect>
                                    <p:anim calcmode="lin" valueType="num">
                                      <p:cBhvr>
                                        <p:cTn id="88" dur="1000" fill="hold"/>
                                        <p:tgtEl>
                                          <p:spTgt spid="30"/>
                                        </p:tgtEl>
                                        <p:attrNameLst>
                                          <p:attrName>ppt_x</p:attrName>
                                        </p:attrNameLst>
                                      </p:cBhvr>
                                      <p:tavLst>
                                        <p:tav tm="0">
                                          <p:val>
                                            <p:strVal val="#ppt_x"/>
                                          </p:val>
                                        </p:tav>
                                        <p:tav tm="100000">
                                          <p:val>
                                            <p:strVal val="#ppt_x"/>
                                          </p:val>
                                        </p:tav>
                                      </p:tavLst>
                                    </p:anim>
                                    <p:anim calcmode="lin" valueType="num">
                                      <p:cBhvr>
                                        <p:cTn id="89" dur="1000" fill="hold"/>
                                        <p:tgtEl>
                                          <p:spTgt spid="3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1000"/>
                                        <p:tgtEl>
                                          <p:spTgt spid="31"/>
                                        </p:tgtEl>
                                      </p:cBhvr>
                                    </p:animEffect>
                                    <p:anim calcmode="lin" valueType="num">
                                      <p:cBhvr>
                                        <p:cTn id="93" dur="1000" fill="hold"/>
                                        <p:tgtEl>
                                          <p:spTgt spid="31"/>
                                        </p:tgtEl>
                                        <p:attrNameLst>
                                          <p:attrName>ppt_x</p:attrName>
                                        </p:attrNameLst>
                                      </p:cBhvr>
                                      <p:tavLst>
                                        <p:tav tm="0">
                                          <p:val>
                                            <p:strVal val="#ppt_x"/>
                                          </p:val>
                                        </p:tav>
                                        <p:tav tm="100000">
                                          <p:val>
                                            <p:strVal val="#ppt_x"/>
                                          </p:val>
                                        </p:tav>
                                      </p:tavLst>
                                    </p:anim>
                                    <p:anim calcmode="lin" valueType="num">
                                      <p:cBhvr>
                                        <p:cTn id="94" dur="1000" fill="hold"/>
                                        <p:tgtEl>
                                          <p:spTgt spid="3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1000"/>
                                        <p:tgtEl>
                                          <p:spTgt spid="32"/>
                                        </p:tgtEl>
                                      </p:cBhvr>
                                    </p:animEffect>
                                    <p:anim calcmode="lin" valueType="num">
                                      <p:cBhvr>
                                        <p:cTn id="98" dur="1000" fill="hold"/>
                                        <p:tgtEl>
                                          <p:spTgt spid="32"/>
                                        </p:tgtEl>
                                        <p:attrNameLst>
                                          <p:attrName>ppt_x</p:attrName>
                                        </p:attrNameLst>
                                      </p:cBhvr>
                                      <p:tavLst>
                                        <p:tav tm="0">
                                          <p:val>
                                            <p:strVal val="#ppt_x"/>
                                          </p:val>
                                        </p:tav>
                                        <p:tav tm="100000">
                                          <p:val>
                                            <p:strVal val="#ppt_x"/>
                                          </p:val>
                                        </p:tav>
                                      </p:tavLst>
                                    </p:anim>
                                    <p:anim calcmode="lin" valueType="num">
                                      <p:cBhvr>
                                        <p:cTn id="99" dur="1000" fill="hold"/>
                                        <p:tgtEl>
                                          <p:spTgt spid="32"/>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fade">
                                      <p:cBhvr>
                                        <p:cTn id="102" dur="1000"/>
                                        <p:tgtEl>
                                          <p:spTgt spid="33"/>
                                        </p:tgtEl>
                                      </p:cBhvr>
                                    </p:animEffect>
                                    <p:anim calcmode="lin" valueType="num">
                                      <p:cBhvr>
                                        <p:cTn id="103" dur="1000" fill="hold"/>
                                        <p:tgtEl>
                                          <p:spTgt spid="33"/>
                                        </p:tgtEl>
                                        <p:attrNameLst>
                                          <p:attrName>ppt_x</p:attrName>
                                        </p:attrNameLst>
                                      </p:cBhvr>
                                      <p:tavLst>
                                        <p:tav tm="0">
                                          <p:val>
                                            <p:strVal val="#ppt_x"/>
                                          </p:val>
                                        </p:tav>
                                        <p:tav tm="100000">
                                          <p:val>
                                            <p:strVal val="#ppt_x"/>
                                          </p:val>
                                        </p:tav>
                                      </p:tavLst>
                                    </p:anim>
                                    <p:anim calcmode="lin" valueType="num">
                                      <p:cBhvr>
                                        <p:cTn id="104" dur="1000" fill="hold"/>
                                        <p:tgtEl>
                                          <p:spTgt spid="33"/>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1000"/>
                                        <p:tgtEl>
                                          <p:spTgt spid="34"/>
                                        </p:tgtEl>
                                      </p:cBhvr>
                                    </p:animEffect>
                                    <p:anim calcmode="lin" valueType="num">
                                      <p:cBhvr>
                                        <p:cTn id="108" dur="1000" fill="hold"/>
                                        <p:tgtEl>
                                          <p:spTgt spid="34"/>
                                        </p:tgtEl>
                                        <p:attrNameLst>
                                          <p:attrName>ppt_x</p:attrName>
                                        </p:attrNameLst>
                                      </p:cBhvr>
                                      <p:tavLst>
                                        <p:tav tm="0">
                                          <p:val>
                                            <p:strVal val="#ppt_x"/>
                                          </p:val>
                                        </p:tav>
                                        <p:tav tm="100000">
                                          <p:val>
                                            <p:strVal val="#ppt_x"/>
                                          </p:val>
                                        </p:tav>
                                      </p:tavLst>
                                    </p:anim>
                                    <p:anim calcmode="lin" valueType="num">
                                      <p:cBhvr>
                                        <p:cTn id="109" dur="1000" fill="hold"/>
                                        <p:tgtEl>
                                          <p:spTgt spid="34"/>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5"/>
                                        </p:tgtEl>
                                        <p:attrNameLst>
                                          <p:attrName>style.visibility</p:attrName>
                                        </p:attrNameLst>
                                      </p:cBhvr>
                                      <p:to>
                                        <p:strVal val="visible"/>
                                      </p:to>
                                    </p:set>
                                    <p:animEffect transition="in" filter="fade">
                                      <p:cBhvr>
                                        <p:cTn id="112" dur="1000"/>
                                        <p:tgtEl>
                                          <p:spTgt spid="35"/>
                                        </p:tgtEl>
                                      </p:cBhvr>
                                    </p:animEffect>
                                    <p:anim calcmode="lin" valueType="num">
                                      <p:cBhvr>
                                        <p:cTn id="113" dur="1000" fill="hold"/>
                                        <p:tgtEl>
                                          <p:spTgt spid="35"/>
                                        </p:tgtEl>
                                        <p:attrNameLst>
                                          <p:attrName>ppt_x</p:attrName>
                                        </p:attrNameLst>
                                      </p:cBhvr>
                                      <p:tavLst>
                                        <p:tav tm="0">
                                          <p:val>
                                            <p:strVal val="#ppt_x"/>
                                          </p:val>
                                        </p:tav>
                                        <p:tav tm="100000">
                                          <p:val>
                                            <p:strVal val="#ppt_x"/>
                                          </p:val>
                                        </p:tav>
                                      </p:tavLst>
                                    </p:anim>
                                    <p:anim calcmode="lin" valueType="num">
                                      <p:cBhvr>
                                        <p:cTn id="1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18" grpId="0"/>
      <p:bldP spid="19" grpId="0"/>
      <p:bldP spid="20" grpId="0"/>
      <p:bldP spid="21" grpId="0"/>
      <p:bldP spid="22" grpId="0"/>
      <p:bldP spid="23" grpId="0"/>
      <p:bldP spid="24" grpId="0"/>
      <p:bldP spid="29" grpId="0"/>
      <p:bldP spid="30" grpId="0"/>
      <p:bldP spid="31" grpId="0"/>
      <p:bldP spid="32" grpId="0"/>
      <p:bldP spid="33" grpId="0"/>
      <p:bldP spid="34" grpId="0"/>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F39762-50D0-4B27-B624-02F9519CE90E}"/>
                  </a:ext>
                </a:extLst>
              </p:cNvPr>
              <p:cNvSpPr>
                <a:spLocks noGrp="1"/>
              </p:cNvSpPr>
              <p:nvPr>
                <p:ph idx="1"/>
              </p:nvPr>
            </p:nvSpPr>
            <p:spPr>
              <a:xfrm>
                <a:off x="457200" y="959006"/>
                <a:ext cx="10959790" cy="5107258"/>
              </a:xfrm>
            </p:spPr>
            <p:txBody>
              <a:bodyPr>
                <a:normAutofit lnSpcReduction="10000"/>
              </a:bodyPr>
              <a:lstStyle/>
              <a:p>
                <a:pPr marL="0" indent="0">
                  <a:buNone/>
                </a:pPr>
                <a:r>
                  <a:rPr lang="en-US" dirty="0"/>
                  <a:t>21) The ratio of cost price and marked price of an article is 2:3.The ratio of percentage profit to discount is 3:2. What is the discount percentage?</a:t>
                </a:r>
                <a:endParaRPr lang="en-IN" b="1" dirty="0"/>
              </a:p>
              <a:p>
                <a:pPr marL="457200" indent="-457200">
                  <a:buAutoNum type="alphaLcParenR"/>
                </a:pPr>
                <a:r>
                  <a:rPr lang="en-US" dirty="0"/>
                  <a:t>16.66%</a:t>
                </a:r>
              </a:p>
              <a:p>
                <a:pPr marL="457200" indent="-457200">
                  <a:buAutoNum type="alphaLcParenR"/>
                </a:pPr>
                <a:r>
                  <a:rPr lang="en-US" dirty="0"/>
                  <a:t> 20%</a:t>
                </a:r>
              </a:p>
              <a:p>
                <a:pPr marL="457200" indent="-457200">
                  <a:buAutoNum type="alphaLcParenR"/>
                </a:pPr>
                <a:r>
                  <a:rPr lang="en-US" dirty="0"/>
                  <a:t> 25%</a:t>
                </a:r>
              </a:p>
              <a:p>
                <a:pPr marL="457200" indent="-457200">
                  <a:buAutoNum type="alphaLcParenR"/>
                </a:pPr>
                <a:r>
                  <a:rPr lang="en-US" dirty="0"/>
                  <a:t> 33.33%</a:t>
                </a:r>
              </a:p>
              <a:p>
                <a:pPr marL="0" indent="0">
                  <a:buNone/>
                </a:pPr>
                <a:r>
                  <a:rPr lang="en-US" b="1" dirty="0"/>
                  <a:t>Solution: Option a</a:t>
                </a:r>
                <a:endParaRPr lang="en-IN" b="1" dirty="0"/>
              </a:p>
              <a:p>
                <a:pPr marL="0" indent="0">
                  <a:buNone/>
                </a:pPr>
                <a:r>
                  <a:rPr lang="en-US" dirty="0"/>
                  <a:t>Let cp = 20, MP = 30, </a:t>
                </a:r>
                <a:r>
                  <a:rPr lang="en-US" dirty="0" err="1"/>
                  <a:t>Sp</a:t>
                </a:r>
                <a:r>
                  <a:rPr lang="en-US" dirty="0"/>
                  <a:t> = x</a:t>
                </a:r>
                <a:endParaRPr lang="en-IN" b="1" dirty="0"/>
              </a:p>
              <a:p>
                <a:pPr marL="0" indent="0">
                  <a:buNone/>
                </a:pPr>
                <a:r>
                  <a:rPr lang="en-US" dirty="0"/>
                  <a:t>%P = (x-20)/20 , %D = (30-x)/30</a:t>
                </a:r>
                <a:br>
                  <a:rPr lang="en-US" dirty="0"/>
                </a:br>
                <a:r>
                  <a:rPr lang="en-US" dirty="0"/>
                  <a:t>since ,</a:t>
                </a:r>
                <a:br>
                  <a:rPr lang="en-US" dirty="0"/>
                </a:br>
                <a:r>
                  <a:rPr lang="en-US" dirty="0"/>
                  <a:t>%P/%D = 3/2</a:t>
                </a:r>
                <a:endParaRPr lang="en-IN" b="1" dirty="0"/>
              </a:p>
              <a:p>
                <a:pPr marL="0" indent="0">
                  <a:buNone/>
                </a:pPr>
                <a:r>
                  <a:rPr lang="en-US" dirty="0"/>
                  <a:t> ( </a:t>
                </a:r>
                <a14:m>
                  <m:oMath xmlns:m="http://schemas.openxmlformats.org/officeDocument/2006/math">
                    <m:f>
                      <m:fPr>
                        <m:ctrlPr>
                          <a:rPr lang="en-IN" i="1"/>
                        </m:ctrlPr>
                      </m:fPr>
                      <m:num>
                        <m:r>
                          <a:rPr lang="en-US" b="1" i="1"/>
                          <m:t>𝐱</m:t>
                        </m:r>
                        <m:r>
                          <a:rPr lang="en-US" b="1" i="1"/>
                          <m:t>−</m:t>
                        </m:r>
                        <m:r>
                          <a:rPr lang="en-US" b="1" i="1"/>
                          <m:t>𝟐𝟎</m:t>
                        </m:r>
                      </m:num>
                      <m:den>
                        <m:r>
                          <a:rPr lang="en-US" b="1" i="1"/>
                          <m:t>𝟐𝟎</m:t>
                        </m:r>
                      </m:den>
                    </m:f>
                  </m:oMath>
                </a14:m>
                <a:r>
                  <a:rPr lang="en-US" dirty="0"/>
                  <a:t> )/( </a:t>
                </a:r>
                <a14:m>
                  <m:oMath xmlns:m="http://schemas.openxmlformats.org/officeDocument/2006/math">
                    <m:f>
                      <m:fPr>
                        <m:ctrlPr>
                          <a:rPr lang="en-IN" i="1"/>
                        </m:ctrlPr>
                      </m:fPr>
                      <m:num>
                        <m:r>
                          <a:rPr lang="en-US" b="1" i="1"/>
                          <m:t>𝟑𝟎</m:t>
                        </m:r>
                        <m:r>
                          <a:rPr lang="en-US" b="1" i="1"/>
                          <m:t>−</m:t>
                        </m:r>
                        <m:r>
                          <a:rPr lang="en-US" b="1" i="1"/>
                          <m:t>𝐱</m:t>
                        </m:r>
                      </m:num>
                      <m:den>
                        <m:r>
                          <a:rPr lang="en-US" b="1" i="1"/>
                          <m:t>𝟑𝟎</m:t>
                        </m:r>
                      </m:den>
                    </m:f>
                  </m:oMath>
                </a14:m>
                <a:r>
                  <a:rPr lang="en-US" dirty="0"/>
                  <a:t> ) =</a:t>
                </a:r>
                <a14:m>
                  <m:oMath xmlns:m="http://schemas.openxmlformats.org/officeDocument/2006/math">
                    <m:f>
                      <m:fPr>
                        <m:ctrlPr>
                          <a:rPr lang="en-IN" i="1"/>
                        </m:ctrlPr>
                      </m:fPr>
                      <m:num>
                        <m:r>
                          <a:rPr lang="en-US" b="1" i="1"/>
                          <m:t>𝟑</m:t>
                        </m:r>
                      </m:num>
                      <m:den>
                        <m:r>
                          <a:rPr lang="en-US" b="1" i="1"/>
                          <m:t>𝟐</m:t>
                        </m:r>
                      </m:den>
                    </m:f>
                  </m:oMath>
                </a14:m>
                <a:r>
                  <a:rPr lang="en-US" dirty="0"/>
                  <a:t>  so, x =25</a:t>
                </a:r>
                <a:br>
                  <a:rPr lang="en-US" dirty="0"/>
                </a:br>
                <a:r>
                  <a:rPr lang="en-US" dirty="0"/>
                  <a:t>so, D = 5</a:t>
                </a:r>
                <a:br>
                  <a:rPr lang="en-US" dirty="0"/>
                </a:br>
                <a:r>
                  <a:rPr lang="en-US" dirty="0"/>
                  <a:t>%D = 5/30 *100 = 16.66 %</a:t>
                </a:r>
                <a:endParaRPr lang="en-IN" b="1" dirty="0"/>
              </a:p>
              <a:p>
                <a:pPr marL="0" indent="0">
                  <a:buNone/>
                </a:pPr>
                <a:endParaRPr lang="en-IN" b="1"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E4F39762-50D0-4B27-B624-02F9519CE90E}"/>
                  </a:ext>
                </a:extLst>
              </p:cNvPr>
              <p:cNvSpPr>
                <a:spLocks noGrp="1" noRot="1" noChangeAspect="1" noMove="1" noResize="1" noEditPoints="1" noAdjustHandles="1" noChangeArrowheads="1" noChangeShapeType="1" noTextEdit="1"/>
              </p:cNvSpPr>
              <p:nvPr>
                <p:ph idx="1"/>
              </p:nvPr>
            </p:nvSpPr>
            <p:spPr>
              <a:xfrm>
                <a:off x="457200" y="959006"/>
                <a:ext cx="10959790" cy="5107258"/>
              </a:xfrm>
              <a:blipFill>
                <a:blip r:embed="rId2"/>
                <a:stretch>
                  <a:fillRect l="-723" t="-2029"/>
                </a:stretch>
              </a:blipFill>
            </p:spPr>
            <p:txBody>
              <a:bodyPr/>
              <a:lstStyle/>
              <a:p>
                <a:r>
                  <a:rPr lang="en-IN">
                    <a:noFill/>
                  </a:rPr>
                  <a:t> </a:t>
                </a:r>
              </a:p>
            </p:txBody>
          </p:sp>
        </mc:Fallback>
      </mc:AlternateContent>
    </p:spTree>
    <p:extLst>
      <p:ext uri="{BB962C8B-B14F-4D97-AF65-F5344CB8AC3E}">
        <p14:creationId xmlns:p14="http://schemas.microsoft.com/office/powerpoint/2010/main" val="3084453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2382C-0B02-40F4-A511-2318E0E341F3}"/>
              </a:ext>
            </a:extLst>
          </p:cNvPr>
          <p:cNvSpPr>
            <a:spLocks noGrp="1"/>
          </p:cNvSpPr>
          <p:nvPr>
            <p:ph idx="1"/>
          </p:nvPr>
        </p:nvSpPr>
        <p:spPr>
          <a:xfrm>
            <a:off x="506437" y="1477108"/>
            <a:ext cx="10999763" cy="4741577"/>
          </a:xfrm>
        </p:spPr>
        <p:txBody>
          <a:bodyPr/>
          <a:lstStyle/>
          <a:p>
            <a:pPr marL="0" indent="0">
              <a:buNone/>
            </a:pPr>
            <a:r>
              <a:rPr lang="en-US" dirty="0"/>
              <a:t>22) In the figure given below, A B C D is a rectangle and BCE and CDF are equilateral triangles.  Find ∠AEB+∠BFC</a:t>
            </a:r>
            <a:endParaRPr lang="en-IN" dirty="0"/>
          </a:p>
          <a:p>
            <a:pPr marL="457200" lvl="0" indent="-457200">
              <a:buFont typeface="+mj-lt"/>
              <a:buAutoNum type="alphaLcParenR"/>
            </a:pPr>
            <a:r>
              <a:rPr lang="en-US" dirty="0"/>
              <a:t>60˚</a:t>
            </a:r>
            <a:endParaRPr lang="en-IN" dirty="0"/>
          </a:p>
          <a:p>
            <a:pPr marL="457200" lvl="0" indent="-457200">
              <a:buFont typeface="+mj-lt"/>
              <a:buAutoNum type="alphaLcParenR"/>
            </a:pPr>
            <a:r>
              <a:rPr lang="en-US" dirty="0"/>
              <a:t>30˚</a:t>
            </a:r>
            <a:endParaRPr lang="en-IN" dirty="0"/>
          </a:p>
          <a:p>
            <a:pPr marL="457200" lvl="0" indent="-457200">
              <a:buFont typeface="+mj-lt"/>
              <a:buAutoNum type="alphaLcParenR"/>
            </a:pPr>
            <a:r>
              <a:rPr lang="en-US" dirty="0"/>
              <a:t>45˚</a:t>
            </a:r>
            <a:endParaRPr lang="en-IN" dirty="0"/>
          </a:p>
          <a:p>
            <a:pPr marL="457200" lvl="0" indent="-457200">
              <a:buFont typeface="+mj-lt"/>
              <a:buAutoNum type="alphaLcParenR"/>
            </a:pPr>
            <a:r>
              <a:rPr lang="en-US" dirty="0"/>
              <a:t>Cannot be determined</a:t>
            </a:r>
            <a:endParaRPr lang="en-IN" dirty="0"/>
          </a:p>
          <a:p>
            <a:pPr marL="0" indent="0">
              <a:buNone/>
            </a:pPr>
            <a:endParaRPr lang="en-IN" dirty="0"/>
          </a:p>
        </p:txBody>
      </p:sp>
      <p:pic>
        <p:nvPicPr>
          <p:cNvPr id="4" name="Picture 3">
            <a:extLst>
              <a:ext uri="{FF2B5EF4-FFF2-40B4-BE49-F238E27FC236}">
                <a16:creationId xmlns:a16="http://schemas.microsoft.com/office/drawing/2014/main" id="{D151E888-50E5-4EB9-8969-F0ACCCFBB58D}"/>
              </a:ext>
            </a:extLst>
          </p:cNvPr>
          <p:cNvPicPr>
            <a:picLocks noChangeAspect="1"/>
          </p:cNvPicPr>
          <p:nvPr/>
        </p:nvPicPr>
        <p:blipFill>
          <a:blip r:embed="rId2"/>
          <a:srcRect/>
          <a:stretch>
            <a:fillRect/>
          </a:stretch>
        </p:blipFill>
        <p:spPr bwMode="auto">
          <a:xfrm>
            <a:off x="6303149" y="2047896"/>
            <a:ext cx="4883319" cy="3600000"/>
          </a:xfrm>
          <a:prstGeom prst="rect">
            <a:avLst/>
          </a:prstGeom>
          <a:noFill/>
          <a:ln w="9525">
            <a:solidFill>
              <a:schemeClr val="bg1"/>
            </a:solidFill>
            <a:miter lim="800000"/>
            <a:headEnd/>
            <a:tailEnd/>
          </a:ln>
        </p:spPr>
      </p:pic>
    </p:spTree>
    <p:extLst>
      <p:ext uri="{BB962C8B-B14F-4D97-AF65-F5344CB8AC3E}">
        <p14:creationId xmlns:p14="http://schemas.microsoft.com/office/powerpoint/2010/main" val="3986042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2382C-0B02-40F4-A511-2318E0E341F3}"/>
              </a:ext>
            </a:extLst>
          </p:cNvPr>
          <p:cNvSpPr>
            <a:spLocks noGrp="1"/>
          </p:cNvSpPr>
          <p:nvPr>
            <p:ph idx="1"/>
          </p:nvPr>
        </p:nvSpPr>
        <p:spPr>
          <a:xfrm>
            <a:off x="239151" y="590844"/>
            <a:ext cx="11267049" cy="5627842"/>
          </a:xfrm>
        </p:spPr>
        <p:txBody>
          <a:bodyPr>
            <a:normAutofit fontScale="92500" lnSpcReduction="10000"/>
          </a:bodyPr>
          <a:lstStyle/>
          <a:p>
            <a:pPr marL="0" indent="0">
              <a:buNone/>
            </a:pPr>
            <a:r>
              <a:rPr lang="en-US" dirty="0"/>
              <a:t>22) In the figure given below, A B C D is a rectangle and BCE and CDF are equilateral triangles.  Find ∠AEB+∠BFC</a:t>
            </a:r>
            <a:endParaRPr lang="en-IN" dirty="0"/>
          </a:p>
          <a:p>
            <a:pPr marL="457200" lvl="0" indent="-457200">
              <a:buFont typeface="+mj-lt"/>
              <a:buAutoNum type="alphaLcParenR"/>
            </a:pPr>
            <a:r>
              <a:rPr lang="en-US" dirty="0"/>
              <a:t>60˚</a:t>
            </a:r>
            <a:endParaRPr lang="en-IN" dirty="0"/>
          </a:p>
          <a:p>
            <a:pPr marL="457200" lvl="0" indent="-457200">
              <a:buFont typeface="+mj-lt"/>
              <a:buAutoNum type="alphaLcParenR"/>
            </a:pPr>
            <a:r>
              <a:rPr lang="en-US" dirty="0"/>
              <a:t>30˚</a:t>
            </a:r>
            <a:endParaRPr lang="en-IN" dirty="0"/>
          </a:p>
          <a:p>
            <a:pPr marL="457200" lvl="0" indent="-457200">
              <a:buFont typeface="+mj-lt"/>
              <a:buAutoNum type="alphaLcParenR"/>
            </a:pPr>
            <a:r>
              <a:rPr lang="en-US" dirty="0"/>
              <a:t>45˚</a:t>
            </a:r>
            <a:endParaRPr lang="en-IN" dirty="0"/>
          </a:p>
          <a:p>
            <a:pPr marL="457200" lvl="0" indent="-457200">
              <a:buFont typeface="+mj-lt"/>
              <a:buAutoNum type="alphaLcParenR"/>
            </a:pPr>
            <a:r>
              <a:rPr lang="en-US" dirty="0"/>
              <a:t>Cannot be determined</a:t>
            </a:r>
            <a:endParaRPr lang="en-IN" dirty="0"/>
          </a:p>
          <a:p>
            <a:pPr marL="0" indent="0">
              <a:buNone/>
            </a:pPr>
            <a:r>
              <a:rPr lang="en-US" b="1" dirty="0"/>
              <a:t>Solution: Option b</a:t>
            </a:r>
            <a:endParaRPr lang="en-IN" dirty="0"/>
          </a:p>
          <a:p>
            <a:pPr marL="0" indent="0">
              <a:buNone/>
            </a:pPr>
            <a:r>
              <a:rPr lang="en-US" dirty="0"/>
              <a:t>Since triangles BEC and CDF are equilateral </a:t>
            </a:r>
          </a:p>
          <a:p>
            <a:pPr marL="0" indent="0">
              <a:buNone/>
            </a:pPr>
            <a:r>
              <a:rPr lang="en-US" dirty="0"/>
              <a:t>triangles, we get ∠ABE=∠BCF=90˚+60˚=150˚</a:t>
            </a:r>
            <a:endParaRPr lang="en-IN" dirty="0"/>
          </a:p>
          <a:p>
            <a:pPr marL="0" indent="0">
              <a:buNone/>
            </a:pPr>
            <a:r>
              <a:rPr lang="en-US" dirty="0"/>
              <a:t>AB=CF,BC=BE  and ∠ABE=∠BCF</a:t>
            </a:r>
            <a:endParaRPr lang="en-IN" dirty="0"/>
          </a:p>
          <a:p>
            <a:pPr marL="0" indent="0">
              <a:buNone/>
            </a:pPr>
            <a:r>
              <a:rPr lang="en-US" dirty="0"/>
              <a:t>⇒ Triangles ABE and CFB are congruent.</a:t>
            </a:r>
            <a:endParaRPr lang="en-IN" dirty="0"/>
          </a:p>
          <a:p>
            <a:pPr marL="0" indent="0">
              <a:buNone/>
            </a:pPr>
            <a:r>
              <a:rPr lang="en-US" dirty="0"/>
              <a:t>⇒∠BFC=∠BAE</a:t>
            </a:r>
            <a:endParaRPr lang="en-IN" dirty="0"/>
          </a:p>
          <a:p>
            <a:pPr marL="0" indent="0">
              <a:buNone/>
            </a:pPr>
            <a:r>
              <a:rPr lang="en-US" dirty="0"/>
              <a:t>In ΔABE,∠ABE+∠AEB+∠BAE=180˚</a:t>
            </a:r>
            <a:endParaRPr lang="en-IN" dirty="0"/>
          </a:p>
          <a:p>
            <a:pPr marL="0" indent="0">
              <a:buNone/>
            </a:pPr>
            <a:r>
              <a:rPr lang="en-US" dirty="0"/>
              <a:t>150˚+∠AEB+∠BFC=180˚</a:t>
            </a:r>
            <a:endParaRPr lang="en-IN" dirty="0"/>
          </a:p>
          <a:p>
            <a:pPr marL="0" indent="0">
              <a:buNone/>
            </a:pPr>
            <a:r>
              <a:rPr lang="en-US" dirty="0"/>
              <a:t>⇒∠AEB+∠BFC=30˚</a:t>
            </a:r>
            <a:endParaRPr lang="en-IN" dirty="0"/>
          </a:p>
          <a:p>
            <a:pPr marL="0" indent="0">
              <a:buNone/>
            </a:pPr>
            <a:endParaRPr lang="en-IN" dirty="0"/>
          </a:p>
        </p:txBody>
      </p:sp>
      <p:pic>
        <p:nvPicPr>
          <p:cNvPr id="4" name="Picture 3">
            <a:extLst>
              <a:ext uri="{FF2B5EF4-FFF2-40B4-BE49-F238E27FC236}">
                <a16:creationId xmlns:a16="http://schemas.microsoft.com/office/drawing/2014/main" id="{D151E888-50E5-4EB9-8969-F0ACCCFBB58D}"/>
              </a:ext>
            </a:extLst>
          </p:cNvPr>
          <p:cNvPicPr>
            <a:picLocks noChangeAspect="1"/>
          </p:cNvPicPr>
          <p:nvPr/>
        </p:nvPicPr>
        <p:blipFill>
          <a:blip r:embed="rId2"/>
          <a:srcRect/>
          <a:stretch>
            <a:fillRect/>
          </a:stretch>
        </p:blipFill>
        <p:spPr bwMode="auto">
          <a:xfrm>
            <a:off x="6429758" y="1925850"/>
            <a:ext cx="4883319" cy="3600000"/>
          </a:xfrm>
          <a:prstGeom prst="rect">
            <a:avLst/>
          </a:prstGeom>
          <a:noFill/>
          <a:ln w="9525">
            <a:solidFill>
              <a:schemeClr val="bg1"/>
            </a:solidFill>
            <a:miter lim="800000"/>
            <a:headEnd/>
            <a:tailEnd/>
          </a:ln>
        </p:spPr>
      </p:pic>
    </p:spTree>
    <p:extLst>
      <p:ext uri="{BB962C8B-B14F-4D97-AF65-F5344CB8AC3E}">
        <p14:creationId xmlns:p14="http://schemas.microsoft.com/office/powerpoint/2010/main" val="2316370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832D41-1028-4A58-BC69-281620D941D3}"/>
              </a:ext>
            </a:extLst>
          </p:cNvPr>
          <p:cNvSpPr>
            <a:spLocks noGrp="1"/>
          </p:cNvSpPr>
          <p:nvPr>
            <p:ph idx="1"/>
          </p:nvPr>
        </p:nvSpPr>
        <p:spPr>
          <a:xfrm>
            <a:off x="422031" y="998806"/>
            <a:ext cx="11084169" cy="5219879"/>
          </a:xfrm>
        </p:spPr>
        <p:txBody>
          <a:bodyPr/>
          <a:lstStyle/>
          <a:p>
            <a:pPr marL="0" indent="0">
              <a:buNone/>
            </a:pPr>
            <a:r>
              <a:rPr lang="en-US" dirty="0"/>
              <a:t>23) Two friends A and B are approaching towards each other, each one at 1 kmph. A is walking with a dog, which can run at speed of 9 kmph. The dog leaves A and runs towards B when A and B are 10 km apart. After reaching B the dog immediately runs back to A. Find the distance travelled by A between the time the dog leaves him and comes back to him.</a:t>
            </a:r>
            <a:endParaRPr lang="en-IN" dirty="0"/>
          </a:p>
          <a:p>
            <a:pPr marL="0" indent="0">
              <a:buNone/>
            </a:pPr>
            <a:r>
              <a:rPr lang="en-US" dirty="0"/>
              <a:t> </a:t>
            </a:r>
            <a:endParaRPr lang="en-IN" dirty="0"/>
          </a:p>
          <a:p>
            <a:pPr marL="457200" lvl="0" indent="-457200">
              <a:buFont typeface="+mj-lt"/>
              <a:buAutoNum type="alphaLcParenR"/>
            </a:pPr>
            <a:r>
              <a:rPr lang="en-US" dirty="0"/>
              <a:t>1.6 km</a:t>
            </a:r>
            <a:endParaRPr lang="en-IN" dirty="0"/>
          </a:p>
          <a:p>
            <a:pPr marL="457200" lvl="0" indent="-457200">
              <a:buFont typeface="+mj-lt"/>
              <a:buAutoNum type="alphaLcParenR"/>
            </a:pPr>
            <a:r>
              <a:rPr lang="en-US" dirty="0"/>
              <a:t>1.8 km</a:t>
            </a:r>
            <a:endParaRPr lang="en-IN" dirty="0"/>
          </a:p>
          <a:p>
            <a:pPr marL="457200" lvl="0" indent="-457200">
              <a:buFont typeface="+mj-lt"/>
              <a:buAutoNum type="alphaLcParenR"/>
            </a:pPr>
            <a:r>
              <a:rPr lang="en-US" dirty="0"/>
              <a:t>1.2 km</a:t>
            </a:r>
            <a:endParaRPr lang="en-IN" dirty="0"/>
          </a:p>
          <a:p>
            <a:pPr marL="457200" lvl="0" indent="-457200">
              <a:buFont typeface="+mj-lt"/>
              <a:buAutoNum type="alphaLcParenR"/>
            </a:pPr>
            <a:r>
              <a:rPr lang="en-US" dirty="0"/>
              <a:t>1.4 km</a:t>
            </a:r>
            <a:endParaRPr lang="en-IN" dirty="0"/>
          </a:p>
          <a:p>
            <a:pPr marL="0" indent="0">
              <a:buNone/>
            </a:pPr>
            <a:endParaRPr lang="en-IN" dirty="0"/>
          </a:p>
        </p:txBody>
      </p:sp>
    </p:spTree>
    <p:extLst>
      <p:ext uri="{BB962C8B-B14F-4D97-AF65-F5344CB8AC3E}">
        <p14:creationId xmlns:p14="http://schemas.microsoft.com/office/powerpoint/2010/main" val="869045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832D41-1028-4A58-BC69-281620D941D3}"/>
                  </a:ext>
                </a:extLst>
              </p:cNvPr>
              <p:cNvSpPr>
                <a:spLocks noGrp="1"/>
              </p:cNvSpPr>
              <p:nvPr>
                <p:ph idx="1"/>
              </p:nvPr>
            </p:nvSpPr>
            <p:spPr>
              <a:xfrm>
                <a:off x="379829" y="815926"/>
                <a:ext cx="11126372" cy="5402759"/>
              </a:xfrm>
            </p:spPr>
            <p:txBody>
              <a:bodyPr>
                <a:normAutofit fontScale="85000" lnSpcReduction="20000"/>
              </a:bodyPr>
              <a:lstStyle/>
              <a:p>
                <a:pPr marL="0" indent="0">
                  <a:buNone/>
                </a:pPr>
                <a:r>
                  <a:rPr lang="en-US" dirty="0"/>
                  <a:t>23) Two friends A and B are approaching towards each other, each one at 1 kmph. A is walking with a dog, which can run at speed of 9 kmph. The dog leaves A and runs towards B when A and B are 10 km apart. After reaching B the dog immediately runs back to A. Find the distance travelled by A between the time the dog leaves him and comes back to him.</a:t>
                </a:r>
                <a:endParaRPr lang="en-IN" dirty="0"/>
              </a:p>
              <a:p>
                <a:pPr marL="0" indent="0">
                  <a:buNone/>
                </a:pPr>
                <a:r>
                  <a:rPr lang="en-US" dirty="0"/>
                  <a:t> </a:t>
                </a:r>
                <a:endParaRPr lang="en-IN" dirty="0"/>
              </a:p>
              <a:p>
                <a:pPr marL="0" indent="0">
                  <a:buNone/>
                </a:pPr>
                <a:r>
                  <a:rPr lang="en-US" b="1" dirty="0"/>
                  <a:t>Solution: Option b</a:t>
                </a:r>
                <a:endParaRPr lang="en-IN" dirty="0"/>
              </a:p>
              <a:p>
                <a:pPr marL="0" indent="0">
                  <a:buNone/>
                </a:pPr>
                <a:r>
                  <a:rPr lang="en-US" dirty="0"/>
                  <a:t> </a:t>
                </a:r>
                <a:endParaRPr lang="en-IN" dirty="0"/>
              </a:p>
              <a:p>
                <a:pPr marL="0" indent="0">
                  <a:buNone/>
                </a:pPr>
                <a:r>
                  <a:rPr lang="en-US" dirty="0"/>
                  <a:t>Time taken for the dog and B to meet = </a:t>
                </a:r>
                <a14:m>
                  <m:oMath xmlns:m="http://schemas.openxmlformats.org/officeDocument/2006/math">
                    <m:f>
                      <m:fPr>
                        <m:ctrlPr>
                          <a:rPr lang="en-IN" i="1"/>
                        </m:ctrlPr>
                      </m:fPr>
                      <m:num>
                        <m:r>
                          <a:rPr lang="en-US" i="1"/>
                          <m:t>𝑟𝑒𝑙𝑎𝑡𝑖𝑣𝑒</m:t>
                        </m:r>
                        <m:r>
                          <a:rPr lang="en-US" i="1"/>
                          <m:t> </m:t>
                        </m:r>
                        <m:r>
                          <a:rPr lang="en-US" i="1"/>
                          <m:t>𝑑𝑖𝑠𝑡𝑎𝑛𝑐𝑒</m:t>
                        </m:r>
                        <m:r>
                          <a:rPr lang="en-US" i="1"/>
                          <m:t> </m:t>
                        </m:r>
                        <m:r>
                          <a:rPr lang="en-US" i="1"/>
                          <m:t>𝑏𝑒𝑡𝑤𝑒𝑒𝑛</m:t>
                        </m:r>
                        <m:r>
                          <a:rPr lang="en-US" i="1"/>
                          <m:t> </m:t>
                        </m:r>
                        <m:r>
                          <a:rPr lang="en-US" i="1"/>
                          <m:t>𝑡h𝑒𝑚</m:t>
                        </m:r>
                      </m:num>
                      <m:den>
                        <m:r>
                          <a:rPr lang="en-US" i="1"/>
                          <m:t>𝑟𝑒𝑙𝑎𝑡𝑖𝑣𝑒</m:t>
                        </m:r>
                        <m:r>
                          <a:rPr lang="en-US" i="1"/>
                          <m:t> </m:t>
                        </m:r>
                        <m:r>
                          <a:rPr lang="en-US" i="1"/>
                          <m:t>𝑠𝑝𝑒𝑒𝑑</m:t>
                        </m:r>
                      </m:den>
                    </m:f>
                  </m:oMath>
                </a14:m>
                <a:r>
                  <a:rPr lang="en-US" dirty="0"/>
                  <a:t> =</a:t>
                </a:r>
                <a14:m>
                  <m:oMath xmlns:m="http://schemas.openxmlformats.org/officeDocument/2006/math">
                    <m:f>
                      <m:fPr>
                        <m:ctrlPr>
                          <a:rPr lang="en-IN" i="1"/>
                        </m:ctrlPr>
                      </m:fPr>
                      <m:num>
                        <m:r>
                          <a:rPr lang="en-US" i="1"/>
                          <m:t>10</m:t>
                        </m:r>
                      </m:num>
                      <m:den>
                        <m:r>
                          <a:rPr lang="en-US" i="1"/>
                          <m:t>10</m:t>
                        </m:r>
                      </m:den>
                    </m:f>
                  </m:oMath>
                </a14:m>
                <a:r>
                  <a:rPr lang="en-US" dirty="0"/>
                  <a:t> = 1hr</a:t>
                </a:r>
                <a:endParaRPr lang="en-IN" dirty="0"/>
              </a:p>
              <a:p>
                <a:pPr marL="0" indent="0">
                  <a:buNone/>
                </a:pPr>
                <a:r>
                  <a:rPr lang="en-US" dirty="0"/>
                  <a:t> </a:t>
                </a:r>
                <a:endParaRPr lang="en-IN" dirty="0"/>
              </a:p>
              <a:p>
                <a:pPr marL="0" indent="0">
                  <a:buNone/>
                </a:pPr>
                <a:r>
                  <a:rPr lang="en-US" dirty="0"/>
                  <a:t>The dog returns back to A. By the time A travels for 1 hr. and had covered 1 km.</a:t>
                </a:r>
                <a:endParaRPr lang="en-IN" dirty="0"/>
              </a:p>
              <a:p>
                <a:pPr marL="0" indent="0">
                  <a:buNone/>
                </a:pPr>
                <a:r>
                  <a:rPr lang="en-US" dirty="0"/>
                  <a:t>Also Dog met B at a distance of 1 km as B has traveled for an hour.</a:t>
                </a:r>
                <a:endParaRPr lang="en-IN" dirty="0"/>
              </a:p>
              <a:p>
                <a:pPr marL="0" indent="0">
                  <a:buNone/>
                </a:pPr>
                <a:r>
                  <a:rPr lang="en-US" dirty="0"/>
                  <a:t>Thus the relative distance between the dog and A is 8 km.</a:t>
                </a:r>
                <a:endParaRPr lang="en-IN" dirty="0"/>
              </a:p>
              <a:p>
                <a:pPr marL="0" indent="0">
                  <a:buNone/>
                </a:pPr>
                <a:r>
                  <a:rPr lang="en-US" dirty="0"/>
                  <a:t> </a:t>
                </a:r>
                <a:endParaRPr lang="en-IN" dirty="0"/>
              </a:p>
              <a:p>
                <a:pPr marL="0" indent="0">
                  <a:buNone/>
                </a:pPr>
                <a:r>
                  <a:rPr lang="en-US" dirty="0"/>
                  <a:t> Time taken for the dog and A to meet = </a:t>
                </a:r>
                <a14:m>
                  <m:oMath xmlns:m="http://schemas.openxmlformats.org/officeDocument/2006/math">
                    <m:f>
                      <m:fPr>
                        <m:ctrlPr>
                          <a:rPr lang="en-IN" i="1"/>
                        </m:ctrlPr>
                      </m:fPr>
                      <m:num>
                        <m:r>
                          <m:rPr>
                            <m:sty m:val="p"/>
                          </m:rPr>
                          <a:rPr lang="en-US"/>
                          <m:t>relative</m:t>
                        </m:r>
                        <m:r>
                          <a:rPr lang="en-US"/>
                          <m:t> </m:t>
                        </m:r>
                        <m:r>
                          <m:rPr>
                            <m:sty m:val="p"/>
                          </m:rPr>
                          <a:rPr lang="en-US"/>
                          <m:t>distance</m:t>
                        </m:r>
                        <m:r>
                          <a:rPr lang="en-US"/>
                          <m:t> </m:t>
                        </m:r>
                        <m:r>
                          <m:rPr>
                            <m:sty m:val="p"/>
                          </m:rPr>
                          <a:rPr lang="en-US"/>
                          <m:t>between</m:t>
                        </m:r>
                        <m:r>
                          <a:rPr lang="en-US"/>
                          <m:t> </m:t>
                        </m:r>
                        <m:r>
                          <m:rPr>
                            <m:sty m:val="p"/>
                          </m:rPr>
                          <a:rPr lang="en-US"/>
                          <m:t>them</m:t>
                        </m:r>
                      </m:num>
                      <m:den>
                        <m:r>
                          <m:rPr>
                            <m:sty m:val="p"/>
                          </m:rPr>
                          <a:rPr lang="en-US"/>
                          <m:t>relative</m:t>
                        </m:r>
                        <m:r>
                          <a:rPr lang="en-US"/>
                          <m:t> </m:t>
                        </m:r>
                        <m:r>
                          <m:rPr>
                            <m:sty m:val="p"/>
                          </m:rPr>
                          <a:rPr lang="en-US"/>
                          <m:t>speed</m:t>
                        </m:r>
                      </m:den>
                    </m:f>
                  </m:oMath>
                </a14:m>
                <a:r>
                  <a:rPr lang="en-US" dirty="0"/>
                  <a:t> =</a:t>
                </a:r>
                <a14:m>
                  <m:oMath xmlns:m="http://schemas.openxmlformats.org/officeDocument/2006/math">
                    <m:f>
                      <m:fPr>
                        <m:ctrlPr>
                          <a:rPr lang="en-IN" i="1"/>
                        </m:ctrlPr>
                      </m:fPr>
                      <m:num>
                        <m:r>
                          <a:rPr lang="en-US"/>
                          <m:t>8</m:t>
                        </m:r>
                      </m:num>
                      <m:den>
                        <m:r>
                          <a:rPr lang="en-US"/>
                          <m:t>10</m:t>
                        </m:r>
                      </m:den>
                    </m:f>
                  </m:oMath>
                </a14:m>
                <a:r>
                  <a:rPr lang="en-US" dirty="0"/>
                  <a:t> = 0.8 hr.</a:t>
                </a:r>
                <a:endParaRPr lang="en-IN" dirty="0"/>
              </a:p>
              <a:p>
                <a:pPr marL="0" indent="0">
                  <a:buNone/>
                </a:pPr>
                <a:r>
                  <a:rPr lang="en-US" dirty="0"/>
                  <a:t>Thus A has traveled for 1 </a:t>
                </a:r>
                <a:r>
                  <a:rPr lang="en-US" dirty="0" err="1"/>
                  <a:t>hr</a:t>
                </a:r>
                <a:r>
                  <a:rPr lang="en-US" dirty="0"/>
                  <a:t> + 0.8 </a:t>
                </a:r>
                <a:r>
                  <a:rPr lang="en-US" dirty="0" err="1"/>
                  <a:t>hr</a:t>
                </a:r>
                <a:r>
                  <a:rPr lang="en-US" dirty="0"/>
                  <a:t> in total with the speed of 1kmph.</a:t>
                </a:r>
                <a:endParaRPr lang="en-IN" dirty="0"/>
              </a:p>
              <a:p>
                <a:pPr marL="0" indent="0">
                  <a:buNone/>
                </a:pPr>
                <a:r>
                  <a:rPr lang="en-US" dirty="0"/>
                  <a:t>Distance traveled by = 1.8 km</a:t>
                </a: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AF832D41-1028-4A58-BC69-281620D941D3}"/>
                  </a:ext>
                </a:extLst>
              </p:cNvPr>
              <p:cNvSpPr>
                <a:spLocks noGrp="1" noRot="1" noChangeAspect="1" noMove="1" noResize="1" noEditPoints="1" noAdjustHandles="1" noChangeArrowheads="1" noChangeShapeType="1" noTextEdit="1"/>
              </p:cNvSpPr>
              <p:nvPr>
                <p:ph idx="1"/>
              </p:nvPr>
            </p:nvSpPr>
            <p:spPr>
              <a:xfrm>
                <a:off x="379829" y="815926"/>
                <a:ext cx="11126372" cy="5402759"/>
              </a:xfrm>
              <a:blipFill>
                <a:blip r:embed="rId2"/>
                <a:stretch>
                  <a:fillRect l="-493" t="-2144"/>
                </a:stretch>
              </a:blipFill>
            </p:spPr>
            <p:txBody>
              <a:bodyPr/>
              <a:lstStyle/>
              <a:p>
                <a:r>
                  <a:rPr lang="en-IN">
                    <a:noFill/>
                  </a:rPr>
                  <a:t> </a:t>
                </a:r>
              </a:p>
            </p:txBody>
          </p:sp>
        </mc:Fallback>
      </mc:AlternateContent>
    </p:spTree>
    <p:extLst>
      <p:ext uri="{BB962C8B-B14F-4D97-AF65-F5344CB8AC3E}">
        <p14:creationId xmlns:p14="http://schemas.microsoft.com/office/powerpoint/2010/main" val="977828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882" y="1596980"/>
            <a:ext cx="11068318" cy="4621705"/>
          </a:xfrm>
        </p:spPr>
        <p:txBody>
          <a:bodyPr>
            <a:normAutofit/>
          </a:bodyPr>
          <a:lstStyle/>
          <a:p>
            <a:pPr marL="0" indent="0">
              <a:buNone/>
            </a:pPr>
            <a:r>
              <a:rPr lang="en-US" dirty="0"/>
              <a:t>4) The number of students from three different schools are 120, 192, and 144 These students are to be broken down into smaller groups such that each group contains students from one school only and all the groups have equal number of students. What is the least number of total groups formed?</a:t>
            </a:r>
            <a:endParaRPr lang="en-IN" dirty="0"/>
          </a:p>
          <a:p>
            <a:pPr marL="457200" indent="-457200">
              <a:buAutoNum type="alphaLcParenR"/>
            </a:pPr>
            <a:r>
              <a:rPr lang="en-US" dirty="0"/>
              <a:t>12           </a:t>
            </a:r>
          </a:p>
          <a:p>
            <a:pPr marL="457200" indent="-457200">
              <a:buAutoNum type="alphaLcParenR"/>
            </a:pPr>
            <a:r>
              <a:rPr lang="en-US" dirty="0"/>
              <a:t>24</a:t>
            </a:r>
          </a:p>
          <a:p>
            <a:pPr marL="457200" indent="-457200">
              <a:buAutoNum type="alphaLcParenR"/>
            </a:pPr>
            <a:r>
              <a:rPr lang="en-US" dirty="0"/>
              <a:t>19                   </a:t>
            </a:r>
          </a:p>
          <a:p>
            <a:pPr marL="457200" indent="-457200">
              <a:buAutoNum type="alphaLcParenR"/>
            </a:pPr>
            <a:r>
              <a:rPr lang="en-US" dirty="0"/>
              <a:t>16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7882" y="1596980"/>
                <a:ext cx="11068318" cy="4621705"/>
              </a:xfrm>
            </p:spPr>
            <p:txBody>
              <a:bodyPr>
                <a:normAutofit lnSpcReduction="10000"/>
              </a:bodyPr>
              <a:lstStyle/>
              <a:p>
                <a:pPr marL="0" indent="0">
                  <a:buNone/>
                </a:pPr>
                <a:r>
                  <a:rPr lang="en-US" dirty="0"/>
                  <a:t>4) The number of students from three different schools are 120, 192, and 144 These students are to be broken down into smaller groups such that each group contains students from one school only and all the groups have equal number of students. What is the least number of total groups formed?</a:t>
                </a:r>
                <a:endParaRPr lang="en-IN" dirty="0"/>
              </a:p>
              <a:p>
                <a:pPr marL="457200" indent="-457200">
                  <a:buAutoNum type="alphaLcParenR"/>
                </a:pPr>
                <a:r>
                  <a:rPr lang="en-US" dirty="0"/>
                  <a:t>12           </a:t>
                </a:r>
              </a:p>
              <a:p>
                <a:pPr marL="457200" indent="-457200">
                  <a:buAutoNum type="alphaLcParenR"/>
                </a:pPr>
                <a:r>
                  <a:rPr lang="en-US" dirty="0"/>
                  <a:t>24</a:t>
                </a:r>
              </a:p>
              <a:p>
                <a:pPr marL="457200" indent="-457200">
                  <a:buAutoNum type="alphaLcParenR"/>
                </a:pPr>
                <a:r>
                  <a:rPr lang="en-US" dirty="0"/>
                  <a:t>19                   </a:t>
                </a:r>
              </a:p>
              <a:p>
                <a:pPr marL="457200" indent="-457200">
                  <a:buAutoNum type="alphaLcParenR"/>
                </a:pPr>
                <a:r>
                  <a:rPr lang="en-US" dirty="0"/>
                  <a:t>16</a:t>
                </a:r>
              </a:p>
              <a:p>
                <a:pPr marL="0" indent="0">
                  <a:buNone/>
                </a:pPr>
                <a:r>
                  <a:rPr lang="en-US" dirty="0"/>
                  <a:t>Solution: option C</a:t>
                </a:r>
              </a:p>
              <a:p>
                <a:pPr marL="0" indent="0">
                  <a:lnSpc>
                    <a:spcPct val="115000"/>
                  </a:lnSpc>
                  <a:spcAft>
                    <a:spcPts val="1000"/>
                  </a:spcAft>
                  <a:buNone/>
                </a:pPr>
                <a:r>
                  <a:rPr lang="en-US" sz="2400" dirty="0">
                    <a:solidFill>
                      <a:schemeClr val="tx1"/>
                    </a:solidFill>
                    <a:latin typeface="Open Sans" panose="020B0606030504020204" pitchFamily="34" charset="0"/>
                    <a:ea typeface="Calibri" panose="020F0502020204030204" pitchFamily="34" charset="0"/>
                    <a:cs typeface="Times New Roman" panose="02020603050405020304" pitchFamily="18" charset="0"/>
                  </a:rPr>
                  <a:t>The HCF of 120, 192, and 144 is 24.</a:t>
                </a:r>
                <a:endParaRPr lang="en-IN" sz="2000" spc="-100" dirty="0">
                  <a:solidFill>
                    <a:schemeClr val="tx1"/>
                  </a:solidFill>
                  <a:latin typeface="Cambria" panose="02040503050406030204" pitchFamily="18" charset="0"/>
                  <a:ea typeface="Calibri" panose="020F0502020204030204" pitchFamily="34" charset="0"/>
                  <a:cs typeface="Times New Roman" panose="02020603050405020304" pitchFamily="18" charset="0"/>
                </a:endParaRPr>
              </a:p>
              <a:p>
                <a:pPr marL="0" indent="0">
                  <a:buNone/>
                </a:pPr>
                <a:r>
                  <a:rPr lang="en-US" sz="2400" dirty="0">
                    <a:solidFill>
                      <a:schemeClr val="tx1"/>
                    </a:solidFill>
                    <a:latin typeface="Open Sans" panose="020B0606030504020204" pitchFamily="34" charset="0"/>
                    <a:ea typeface="Calibri" panose="020F0502020204030204" pitchFamily="34" charset="0"/>
                  </a:rPr>
                  <a:t>The least number formed  = </a:t>
                </a:r>
                <a14:m>
                  <m:oMath xmlns:m="http://schemas.openxmlformats.org/officeDocument/2006/math">
                    <m:f>
                      <m:fPr>
                        <m:ctrlPr>
                          <a:rPr lang="en-IN" sz="2400" i="1">
                            <a:solidFill>
                              <a:schemeClr val="tx1"/>
                            </a:solidFill>
                            <a:latin typeface="Cambria Math" panose="02040503050406030204" pitchFamily="18" charset="0"/>
                            <a:cs typeface="Open Sans" panose="020B0606030504020204" pitchFamily="34" charset="0"/>
                          </a:rPr>
                        </m:ctrlPr>
                      </m:fPr>
                      <m:num>
                        <m:r>
                          <a:rPr lang="en-US" sz="2400">
                            <a:solidFill>
                              <a:schemeClr val="tx1"/>
                            </a:solidFill>
                            <a:latin typeface="Cambria Math" panose="02040503050406030204" pitchFamily="18" charset="0"/>
                            <a:ea typeface="Calibri" panose="020F0502020204030204" pitchFamily="34" charset="0"/>
                            <a:cs typeface="Open Sans" panose="020B0606030504020204" pitchFamily="34" charset="0"/>
                          </a:rPr>
                          <m:t>120</m:t>
                        </m:r>
                      </m:num>
                      <m:den>
                        <m:r>
                          <a:rPr lang="en-US" sz="2400">
                            <a:solidFill>
                              <a:schemeClr val="tx1"/>
                            </a:solidFill>
                            <a:latin typeface="Cambria Math" panose="02040503050406030204" pitchFamily="18" charset="0"/>
                            <a:ea typeface="Calibri" panose="020F0502020204030204" pitchFamily="34" charset="0"/>
                            <a:cs typeface="Open Sans" panose="020B0606030504020204" pitchFamily="34" charset="0"/>
                          </a:rPr>
                          <m:t>24</m:t>
                        </m:r>
                      </m:den>
                    </m:f>
                  </m:oMath>
                </a14:m>
                <a:r>
                  <a:rPr lang="en-US" sz="2400" dirty="0">
                    <a:solidFill>
                      <a:schemeClr val="tx1"/>
                    </a:solidFill>
                    <a:latin typeface="Open Sans" panose="020B0606030504020204" pitchFamily="34" charset="0"/>
                    <a:ea typeface="Calibri" panose="020F0502020204030204" pitchFamily="34" charset="0"/>
                  </a:rPr>
                  <a:t> +</a:t>
                </a:r>
                <a14:m>
                  <m:oMath xmlns:m="http://schemas.openxmlformats.org/officeDocument/2006/math">
                    <m:f>
                      <m:fPr>
                        <m:ctrlPr>
                          <a:rPr lang="en-IN" sz="2400" i="1">
                            <a:solidFill>
                              <a:schemeClr val="tx1"/>
                            </a:solidFill>
                            <a:latin typeface="Cambria Math" panose="02040503050406030204" pitchFamily="18" charset="0"/>
                            <a:cs typeface="Open Sans" panose="020B0606030504020204" pitchFamily="34" charset="0"/>
                          </a:rPr>
                        </m:ctrlPr>
                      </m:fPr>
                      <m:num>
                        <m:r>
                          <a:rPr lang="en-US" sz="2400">
                            <a:solidFill>
                              <a:schemeClr val="tx1"/>
                            </a:solidFill>
                            <a:latin typeface="Cambria Math" panose="02040503050406030204" pitchFamily="18" charset="0"/>
                            <a:ea typeface="Calibri" panose="020F0502020204030204" pitchFamily="34" charset="0"/>
                            <a:cs typeface="Open Sans" panose="020B0606030504020204" pitchFamily="34" charset="0"/>
                          </a:rPr>
                          <m:t>192</m:t>
                        </m:r>
                      </m:num>
                      <m:den>
                        <m:r>
                          <a:rPr lang="en-US" sz="2400">
                            <a:solidFill>
                              <a:schemeClr val="tx1"/>
                            </a:solidFill>
                            <a:latin typeface="Cambria Math" panose="02040503050406030204" pitchFamily="18" charset="0"/>
                            <a:ea typeface="Calibri" panose="020F0502020204030204" pitchFamily="34" charset="0"/>
                            <a:cs typeface="Open Sans" panose="020B0606030504020204" pitchFamily="34" charset="0"/>
                          </a:rPr>
                          <m:t>24</m:t>
                        </m:r>
                      </m:den>
                    </m:f>
                  </m:oMath>
                </a14:m>
                <a:r>
                  <a:rPr lang="en-US" sz="2400" dirty="0">
                    <a:solidFill>
                      <a:schemeClr val="tx1"/>
                    </a:solidFill>
                    <a:latin typeface="Open Sans" panose="020B0606030504020204" pitchFamily="34" charset="0"/>
                    <a:ea typeface="Calibri" panose="020F0502020204030204" pitchFamily="34" charset="0"/>
                  </a:rPr>
                  <a:t> +</a:t>
                </a:r>
                <a14:m>
                  <m:oMath xmlns:m="http://schemas.openxmlformats.org/officeDocument/2006/math">
                    <m:f>
                      <m:fPr>
                        <m:ctrlPr>
                          <a:rPr lang="en-IN" sz="2400" i="1">
                            <a:solidFill>
                              <a:schemeClr val="tx1"/>
                            </a:solidFill>
                            <a:latin typeface="Cambria Math" panose="02040503050406030204" pitchFamily="18" charset="0"/>
                            <a:cs typeface="Open Sans" panose="020B0606030504020204" pitchFamily="34" charset="0"/>
                          </a:rPr>
                        </m:ctrlPr>
                      </m:fPr>
                      <m:num>
                        <m:r>
                          <a:rPr lang="en-US" sz="2400">
                            <a:solidFill>
                              <a:schemeClr val="tx1"/>
                            </a:solidFill>
                            <a:latin typeface="Cambria Math" panose="02040503050406030204" pitchFamily="18" charset="0"/>
                            <a:ea typeface="Calibri" panose="020F0502020204030204" pitchFamily="34" charset="0"/>
                            <a:cs typeface="Open Sans" panose="020B0606030504020204" pitchFamily="34" charset="0"/>
                          </a:rPr>
                          <m:t>144</m:t>
                        </m:r>
                      </m:num>
                      <m:den>
                        <m:r>
                          <a:rPr lang="en-US" sz="2400">
                            <a:solidFill>
                              <a:schemeClr val="tx1"/>
                            </a:solidFill>
                            <a:latin typeface="Cambria Math" panose="02040503050406030204" pitchFamily="18" charset="0"/>
                            <a:ea typeface="Calibri" panose="020F0502020204030204" pitchFamily="34" charset="0"/>
                            <a:cs typeface="Open Sans" panose="020B0606030504020204" pitchFamily="34" charset="0"/>
                          </a:rPr>
                          <m:t>24</m:t>
                        </m:r>
                      </m:den>
                    </m:f>
                  </m:oMath>
                </a14:m>
                <a:r>
                  <a:rPr lang="en-US" sz="2400" dirty="0">
                    <a:solidFill>
                      <a:schemeClr val="tx1"/>
                    </a:solidFill>
                    <a:latin typeface="Open Sans" panose="020B0606030504020204" pitchFamily="34" charset="0"/>
                    <a:ea typeface="Calibri" panose="020F0502020204030204" pitchFamily="34" charset="0"/>
                  </a:rPr>
                  <a:t>  = 5+8+6= 19</a:t>
                </a:r>
                <a:endParaRPr lang="en-IN"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7882" y="1596980"/>
                <a:ext cx="11068318" cy="4621705"/>
              </a:xfrm>
              <a:blipFill rotWithShape="1">
                <a:blip r:embed="rId2"/>
                <a:stretch>
                  <a:fillRect l="-881" t="-2375" r="-606"/>
                </a:stretch>
              </a:blipFill>
            </p:spPr>
            <p:txBody>
              <a:bodyPr/>
              <a:lstStyle/>
              <a:p>
                <a:r>
                  <a:rPr lang="en-IN">
                    <a:noFill/>
                  </a:rPr>
                  <a:t> </a:t>
                </a:r>
                <a:endParaRPr lang="en-IN">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3" y="1004552"/>
            <a:ext cx="11300138" cy="5214133"/>
          </a:xfrm>
        </p:spPr>
        <p:txBody>
          <a:bodyPr>
            <a:normAutofit/>
          </a:bodyPr>
          <a:lstStyle/>
          <a:p>
            <a:pPr marL="0" indent="0">
              <a:buNone/>
            </a:pPr>
            <a:r>
              <a:rPr lang="en-US" dirty="0"/>
              <a:t>5. Water flows at the rate of 10 meter/minute from a cylindrical pipe 5 mm in diameter. How long will it take to fill up a conical vessel whose diameter at the base is 40 cm and depth 24 cm?</a:t>
            </a:r>
            <a:endParaRPr lang="en-IN" dirty="0"/>
          </a:p>
          <a:p>
            <a:pPr marL="0" lvl="0" indent="0">
              <a:buNone/>
            </a:pPr>
            <a:r>
              <a:rPr lang="en-US" dirty="0"/>
              <a:t>a) 55 min 2 sec</a:t>
            </a:r>
            <a:endParaRPr lang="en-IN" dirty="0"/>
          </a:p>
          <a:p>
            <a:pPr marL="0" lvl="0" indent="0">
              <a:buNone/>
            </a:pPr>
            <a:r>
              <a:rPr lang="en-US" dirty="0"/>
              <a:t>b) 51 min 2 sec</a:t>
            </a:r>
            <a:endParaRPr lang="en-IN" dirty="0"/>
          </a:p>
          <a:p>
            <a:pPr marL="0" lvl="0" indent="0">
              <a:buNone/>
            </a:pPr>
            <a:r>
              <a:rPr lang="en-US" dirty="0"/>
              <a:t>c) 51 min 12 sec</a:t>
            </a:r>
            <a:endParaRPr lang="en-IN" dirty="0"/>
          </a:p>
          <a:p>
            <a:pPr marL="0" lvl="0" indent="0">
              <a:buNone/>
            </a:pPr>
            <a:r>
              <a:rPr lang="en-US" dirty="0"/>
              <a:t>d) 48 min 12 sec</a:t>
            </a:r>
            <a:endParaRPr lang="en-IN" dirty="0"/>
          </a:p>
          <a:p>
            <a:endParaRPr lang="en-US" dirty="0"/>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06063" y="1004552"/>
                <a:ext cx="11300138" cy="5214133"/>
              </a:xfrm>
            </p:spPr>
            <p:txBody>
              <a:bodyPr>
                <a:normAutofit lnSpcReduction="10000"/>
              </a:bodyPr>
              <a:lstStyle/>
              <a:p>
                <a:pPr marL="0" indent="0">
                  <a:buNone/>
                </a:pPr>
                <a:r>
                  <a:rPr lang="en-US" dirty="0"/>
                  <a:t>5. Water flows at the rate of 10 meter/minute from a cylindrical pipe 5 mm in diameter. How long will it take to fill up a conical vessel whose diameter at the base is 40 cm and depth 24 cm?</a:t>
                </a:r>
                <a:endParaRPr lang="en-IN" dirty="0"/>
              </a:p>
              <a:p>
                <a:pPr marL="0" lvl="0" indent="0">
                  <a:buNone/>
                </a:pPr>
                <a:r>
                  <a:rPr lang="en-US" dirty="0"/>
                  <a:t>a) 55 min 2 sec</a:t>
                </a:r>
                <a:endParaRPr lang="en-IN" dirty="0"/>
              </a:p>
              <a:p>
                <a:pPr marL="0" lvl="0" indent="0">
                  <a:buNone/>
                </a:pPr>
                <a:r>
                  <a:rPr lang="en-US" dirty="0"/>
                  <a:t>b) 51 min 2 sec</a:t>
                </a:r>
                <a:endParaRPr lang="en-IN" dirty="0"/>
              </a:p>
              <a:p>
                <a:pPr marL="0" lvl="0" indent="0">
                  <a:buNone/>
                </a:pPr>
                <a:r>
                  <a:rPr lang="en-US" dirty="0"/>
                  <a:t>c) 51 min 12 sec</a:t>
                </a:r>
                <a:endParaRPr lang="en-IN" dirty="0"/>
              </a:p>
              <a:p>
                <a:pPr marL="0" lvl="0" indent="0">
                  <a:buNone/>
                </a:pPr>
                <a:r>
                  <a:rPr lang="en-US" dirty="0"/>
                  <a:t>d) 48 min 12 sec</a:t>
                </a:r>
                <a:endParaRPr lang="en-IN" dirty="0"/>
              </a:p>
              <a:p>
                <a:endParaRPr lang="en-US" dirty="0"/>
              </a:p>
              <a:p>
                <a:pPr marL="0" indent="0">
                  <a:buNone/>
                </a:pPr>
                <a:r>
                  <a:rPr lang="en-US" dirty="0"/>
                  <a:t>Solution :Option c</a:t>
                </a:r>
                <a:endParaRPr lang="en-IN" dirty="0"/>
              </a:p>
              <a:p>
                <a:pPr marL="0" indent="0">
                  <a:buNone/>
                </a:pPr>
                <a:r>
                  <a:rPr lang="en-US" dirty="0"/>
                  <a:t>Volume of conical vessel = </a:t>
                </a:r>
                <a14:m>
                  <m:oMath xmlns:m="http://schemas.openxmlformats.org/officeDocument/2006/math">
                    <m:f>
                      <m:fPr>
                        <m:ctrlPr>
                          <a:rPr lang="en-IN"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3</m:t>
                        </m:r>
                      </m:den>
                    </m:f>
                  </m:oMath>
                </a14:m>
                <a:r>
                  <a:rPr lang="en-US" dirty="0"/>
                  <a:t> * π (20)</a:t>
                </a:r>
                <a:r>
                  <a:rPr lang="en-US" baseline="30000" dirty="0"/>
                  <a:t>2</a:t>
                </a:r>
                <a:r>
                  <a:rPr lang="en-US" dirty="0"/>
                  <a:t>×24= 3200π cm</a:t>
                </a:r>
                <a:r>
                  <a:rPr lang="en-US" baseline="30000" dirty="0"/>
                  <a:t>3</a:t>
                </a:r>
                <a:r>
                  <a:rPr lang="en-US" dirty="0"/>
                  <a:t>.</a:t>
                </a:r>
                <a:endParaRPr lang="en-IN" dirty="0"/>
              </a:p>
              <a:p>
                <a:pPr marL="0" indent="0">
                  <a:buNone/>
                </a:pPr>
                <a:r>
                  <a:rPr lang="en-US" dirty="0"/>
                  <a:t>Volume flows out from cylindrical pipe 1 min = π* </a:t>
                </a:r>
                <a14:m>
                  <m:oMath xmlns:m="http://schemas.openxmlformats.org/officeDocument/2006/math">
                    <m:f>
                      <m:fPr>
                        <m:ctrlPr>
                          <a:rPr lang="en-IN" i="1">
                            <a:latin typeface="Cambria Math" panose="02040503050406030204" pitchFamily="18" charset="0"/>
                          </a:rPr>
                        </m:ctrlPr>
                      </m:fPr>
                      <m:num>
                        <m:r>
                          <a:rPr lang="en-US">
                            <a:latin typeface="Cambria Math" panose="02040503050406030204" pitchFamily="18" charset="0"/>
                          </a:rPr>
                          <m:t>2.5</m:t>
                        </m:r>
                      </m:num>
                      <m:den>
                        <m:r>
                          <a:rPr lang="en-US">
                            <a:latin typeface="Cambria Math" panose="02040503050406030204" pitchFamily="18" charset="0"/>
                          </a:rPr>
                          <m:t>10</m:t>
                        </m:r>
                      </m:den>
                    </m:f>
                  </m:oMath>
                </a14:m>
                <a:r>
                  <a:rPr lang="en-US" dirty="0"/>
                  <a:t>×</a:t>
                </a:r>
                <a14:m>
                  <m:oMath xmlns:m="http://schemas.openxmlformats.org/officeDocument/2006/math">
                    <m:f>
                      <m:fPr>
                        <m:ctrlPr>
                          <a:rPr lang="en-IN" i="1">
                            <a:latin typeface="Cambria Math" panose="02040503050406030204" pitchFamily="18" charset="0"/>
                          </a:rPr>
                        </m:ctrlPr>
                      </m:fPr>
                      <m:num>
                        <m:r>
                          <a:rPr lang="en-US">
                            <a:latin typeface="Cambria Math" panose="02040503050406030204" pitchFamily="18" charset="0"/>
                          </a:rPr>
                          <m:t>2.5</m:t>
                        </m:r>
                      </m:num>
                      <m:den>
                        <m:r>
                          <a:rPr lang="en-US">
                            <a:latin typeface="Cambria Math" panose="02040503050406030204" pitchFamily="18" charset="0"/>
                          </a:rPr>
                          <m:t>10</m:t>
                        </m:r>
                      </m:den>
                    </m:f>
                  </m:oMath>
                </a14:m>
                <a:r>
                  <a:rPr lang="en-US" dirty="0"/>
                  <a:t>×1000 = 62.5π cm</a:t>
                </a:r>
                <a:r>
                  <a:rPr lang="en-US" baseline="30000" dirty="0"/>
                  <a:t>3</a:t>
                </a:r>
                <a:r>
                  <a:rPr lang="en-US" dirty="0"/>
                  <a:t>.</a:t>
                </a:r>
                <a:endParaRPr lang="en-IN" dirty="0"/>
              </a:p>
              <a:p>
                <a:pPr marL="0" indent="0">
                  <a:buNone/>
                </a:pPr>
                <a:r>
                  <a:rPr lang="en-US" dirty="0"/>
                  <a:t>Therefore, time taken to fill conical vessel in T mins = </a:t>
                </a:r>
                <a14:m>
                  <m:oMath xmlns:m="http://schemas.openxmlformats.org/officeDocument/2006/math">
                    <m:f>
                      <m:fPr>
                        <m:ctrlPr>
                          <a:rPr lang="en-IN" i="1">
                            <a:latin typeface="Cambria Math" panose="02040503050406030204" pitchFamily="18" charset="0"/>
                          </a:rPr>
                        </m:ctrlPr>
                      </m:fPr>
                      <m:num>
                        <m:r>
                          <a:rPr lang="en-US">
                            <a:latin typeface="Cambria Math" panose="02040503050406030204" pitchFamily="18" charset="0"/>
                          </a:rPr>
                          <m:t>3200</m:t>
                        </m:r>
                        <m:r>
                          <m:rPr>
                            <m:sty m:val="p"/>
                          </m:rPr>
                          <a:rPr lang="en-US">
                            <a:latin typeface="Cambria Math" panose="02040503050406030204" pitchFamily="18" charset="0"/>
                          </a:rPr>
                          <m:t>π</m:t>
                        </m:r>
                      </m:num>
                      <m:den>
                        <m:r>
                          <a:rPr lang="en-US">
                            <a:latin typeface="Cambria Math" panose="02040503050406030204" pitchFamily="18" charset="0"/>
                          </a:rPr>
                          <m:t>62.5</m:t>
                        </m:r>
                        <m:r>
                          <m:rPr>
                            <m:sty m:val="p"/>
                          </m:rPr>
                          <a:rPr lang="en-US">
                            <a:latin typeface="Cambria Math" panose="02040503050406030204" pitchFamily="18" charset="0"/>
                          </a:rPr>
                          <m:t>π</m:t>
                        </m:r>
                        <m:r>
                          <a:rPr lang="en-US" i="1">
                            <a:latin typeface="Cambria Math" panose="02040503050406030204" pitchFamily="18" charset="0"/>
                          </a:rPr>
                          <m:t> </m:t>
                        </m:r>
                      </m:den>
                    </m:f>
                  </m:oMath>
                </a14:m>
                <a:r>
                  <a:rPr lang="en-US" dirty="0"/>
                  <a:t> = 51 min 12 sec</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06063" y="1004552"/>
                <a:ext cx="11300138" cy="5214133"/>
              </a:xfrm>
              <a:blipFill rotWithShape="1">
                <a:blip r:embed="rId2"/>
                <a:stretch>
                  <a:fillRect l="-701" t="-2105"/>
                </a:stretch>
              </a:blipFill>
            </p:spPr>
            <p:txBody>
              <a:bodyPr/>
              <a:lstStyle/>
              <a:p>
                <a:r>
                  <a:rPr lang="en-IN">
                    <a:noFill/>
                  </a:rPr>
                  <a:t> </a:t>
                </a:r>
                <a:endParaRPr lang="en-IN">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arn(inVertical)">
                                      <p:cBhvr>
                                        <p:cTn id="10" dur="500"/>
                                        <p:tgtEl>
                                          <p:spTgt spid="3">
                                            <p:txEl>
                                              <p:pRg st="7" end="7"/>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arn(inVertical)">
                                      <p:cBhvr>
                                        <p:cTn id="13" dur="500"/>
                                        <p:tgtEl>
                                          <p:spTgt spid="3">
                                            <p:txEl>
                                              <p:pRg st="8" end="8"/>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arn(inVertical)">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137" y="2165684"/>
            <a:ext cx="11073064" cy="4415420"/>
          </a:xfrm>
        </p:spPr>
        <p:txBody>
          <a:bodyPr>
            <a:normAutofit/>
          </a:bodyPr>
          <a:lstStyle/>
          <a:p>
            <a:pPr marL="0" indent="0">
              <a:buNone/>
            </a:pPr>
            <a:r>
              <a:rPr lang="en-US" dirty="0"/>
              <a:t>6. 12 men and 16 boys can do a piece of work in 5 days and 13 men and 24 boys can do it in 4 days. Compare the daily work done by a man with that done by a boy.</a:t>
            </a:r>
            <a:endParaRPr lang="en-IN" dirty="0"/>
          </a:p>
          <a:p>
            <a:pPr marL="0" lvl="0" indent="0">
              <a:buNone/>
            </a:pPr>
            <a:r>
              <a:rPr lang="en-US" dirty="0"/>
              <a:t>a) 3 : 2</a:t>
            </a:r>
            <a:endParaRPr lang="en-IN" dirty="0"/>
          </a:p>
          <a:p>
            <a:pPr marL="0" lvl="0" indent="0">
              <a:buNone/>
            </a:pPr>
            <a:r>
              <a:rPr lang="en-US" dirty="0"/>
              <a:t>b) 2 : 1</a:t>
            </a:r>
            <a:endParaRPr lang="en-IN" dirty="0"/>
          </a:p>
          <a:p>
            <a:pPr marL="0" lvl="0" indent="0">
              <a:buNone/>
            </a:pPr>
            <a:r>
              <a:rPr lang="en-US" dirty="0"/>
              <a:t>c) 4 : 7</a:t>
            </a:r>
            <a:endParaRPr lang="en-IN" dirty="0"/>
          </a:p>
          <a:p>
            <a:pPr marL="0" indent="0">
              <a:buNone/>
            </a:pPr>
            <a:r>
              <a:rPr lang="en-US" dirty="0"/>
              <a:t>d) 3 : 1</a:t>
            </a:r>
          </a:p>
          <a:p>
            <a:pPr marL="0" indent="0">
              <a:buNone/>
            </a:pPr>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DIAGRAM_MODELTYPE" val="dynamicNum"/>
  <p:tag name="KSO_WM_BEAUTIFY_FLAG" val="#wm#"/>
  <p:tag name="KSO_WM_UNIT_TYPE" val="ζ_h_f"/>
</p:tagLst>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E3D878B552414980DBD99FCA84F62B" ma:contentTypeVersion="6" ma:contentTypeDescription="Create a new document." ma:contentTypeScope="" ma:versionID="7a81f15ed078f8d3b1eb9ea7cec64653">
  <xsd:schema xmlns:xsd="http://www.w3.org/2001/XMLSchema" xmlns:xs="http://www.w3.org/2001/XMLSchema" xmlns:p="http://schemas.microsoft.com/office/2006/metadata/properties" xmlns:ns2="4655ba8d-052e-4737-a9cf-8c92fb117e05" xmlns:ns3="18b4b233-df81-47dc-8298-a0d0d8a8aad7" targetNamespace="http://schemas.microsoft.com/office/2006/metadata/properties" ma:root="true" ma:fieldsID="8bdd1a851efdeef90383fb0beb2e1c90" ns2:_="" ns3:_="">
    <xsd:import namespace="4655ba8d-052e-4737-a9cf-8c92fb117e05"/>
    <xsd:import namespace="18b4b233-df81-47dc-8298-a0d0d8a8aad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55ba8d-052e-4737-a9cf-8c92fb117e0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8b4b233-df81-47dc-8298-a0d0d8a8aad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AC97F0-16E2-49C3-87FD-CF9FB758BB50}"/>
</file>

<file path=customXml/itemProps2.xml><?xml version="1.0" encoding="utf-8"?>
<ds:datastoreItem xmlns:ds="http://schemas.openxmlformats.org/officeDocument/2006/customXml" ds:itemID="{28EC1626-C230-4EFC-8897-60C943F119F2}"/>
</file>

<file path=customXml/itemProps3.xml><?xml version="1.0" encoding="utf-8"?>
<ds:datastoreItem xmlns:ds="http://schemas.openxmlformats.org/officeDocument/2006/customXml" ds:itemID="{AE298400-29BB-4562-B7FA-E07294DEBE57}"/>
</file>

<file path=docProps/app.xml><?xml version="1.0" encoding="utf-8"?>
<Properties xmlns="http://schemas.openxmlformats.org/officeDocument/2006/extended-properties" xmlns:vt="http://schemas.openxmlformats.org/officeDocument/2006/docPropsVTypes">
  <Template>Vapor Trail</Template>
  <TotalTime>66</TotalTime>
  <Words>4883</Words>
  <Application>Microsoft Office PowerPoint</Application>
  <PresentationFormat>Widescreen</PresentationFormat>
  <Paragraphs>390</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Vapor Trail</vt:lpstr>
      <vt:lpstr>TCS DIGITAL REVISION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DIGITAL REVISION</dc:title>
  <dc:creator>prabu balaji</dc:creator>
  <cp:lastModifiedBy>SMART25</cp:lastModifiedBy>
  <cp:revision>39</cp:revision>
  <dcterms:created xsi:type="dcterms:W3CDTF">2020-05-15T09:12:00Z</dcterms:created>
  <dcterms:modified xsi:type="dcterms:W3CDTF">2022-05-26T04:32:40Z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y fmtid="{D5CDD505-2E9C-101B-9397-08002B2CF9AE}" pid="3" name="ContentTypeId">
    <vt:lpwstr>0x0101003CE3D878B552414980DBD99FCA84F62B</vt:lpwstr>
  </property>
</Properties>
</file>