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1.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7"/>
  </p:notesMasterIdLst>
  <p:sldIdLst>
    <p:sldId id="272" r:id="rId2"/>
    <p:sldId id="280" r:id="rId3"/>
    <p:sldId id="258" r:id="rId4"/>
    <p:sldId id="282" r:id="rId5"/>
    <p:sldId id="555" r:id="rId6"/>
    <p:sldId id="291" r:id="rId7"/>
    <p:sldId id="556" r:id="rId8"/>
    <p:sldId id="298" r:id="rId9"/>
    <p:sldId id="557" r:id="rId10"/>
    <p:sldId id="294" r:id="rId11"/>
    <p:sldId id="558" r:id="rId12"/>
    <p:sldId id="295" r:id="rId13"/>
    <p:sldId id="559" r:id="rId14"/>
    <p:sldId id="296" r:id="rId15"/>
    <p:sldId id="560" r:id="rId16"/>
    <p:sldId id="297" r:id="rId17"/>
    <p:sldId id="561" r:id="rId18"/>
    <p:sldId id="293" r:id="rId19"/>
    <p:sldId id="562" r:id="rId20"/>
    <p:sldId id="299" r:id="rId21"/>
    <p:sldId id="563" r:id="rId22"/>
    <p:sldId id="300" r:id="rId23"/>
    <p:sldId id="564" r:id="rId24"/>
    <p:sldId id="303" r:id="rId25"/>
    <p:sldId id="566" r:id="rId26"/>
    <p:sldId id="304" r:id="rId27"/>
    <p:sldId id="567" r:id="rId28"/>
    <p:sldId id="568" r:id="rId29"/>
    <p:sldId id="569" r:id="rId30"/>
    <p:sldId id="306" r:id="rId31"/>
    <p:sldId id="570" r:id="rId32"/>
    <p:sldId id="376" r:id="rId33"/>
    <p:sldId id="307" r:id="rId34"/>
    <p:sldId id="571" r:id="rId35"/>
    <p:sldId id="308" r:id="rId36"/>
    <p:sldId id="572" r:id="rId37"/>
    <p:sldId id="309" r:id="rId38"/>
    <p:sldId id="573" r:id="rId39"/>
    <p:sldId id="310" r:id="rId40"/>
    <p:sldId id="574" r:id="rId41"/>
    <p:sldId id="311" r:id="rId42"/>
    <p:sldId id="575" r:id="rId43"/>
    <p:sldId id="312" r:id="rId44"/>
    <p:sldId id="576" r:id="rId45"/>
    <p:sldId id="396" r:id="rId46"/>
    <p:sldId id="314" r:id="rId47"/>
    <p:sldId id="578" r:id="rId48"/>
    <p:sldId id="315" r:id="rId49"/>
    <p:sldId id="579" r:id="rId50"/>
    <p:sldId id="316" r:id="rId51"/>
    <p:sldId id="580" r:id="rId52"/>
    <p:sldId id="317" r:id="rId53"/>
    <p:sldId id="581" r:id="rId54"/>
    <p:sldId id="318" r:id="rId55"/>
    <p:sldId id="582" r:id="rId56"/>
    <p:sldId id="319" r:id="rId57"/>
    <p:sldId id="583" r:id="rId58"/>
    <p:sldId id="320" r:id="rId59"/>
    <p:sldId id="584" r:id="rId60"/>
    <p:sldId id="321" r:id="rId61"/>
    <p:sldId id="585" r:id="rId62"/>
    <p:sldId id="322" r:id="rId63"/>
    <p:sldId id="586" r:id="rId64"/>
    <p:sldId id="323" r:id="rId65"/>
    <p:sldId id="587" r:id="rId66"/>
    <p:sldId id="324" r:id="rId67"/>
    <p:sldId id="588" r:id="rId68"/>
    <p:sldId id="616" r:id="rId69"/>
    <p:sldId id="617" r:id="rId70"/>
    <p:sldId id="591" r:id="rId71"/>
    <p:sldId id="328" r:id="rId72"/>
    <p:sldId id="592" r:id="rId73"/>
    <p:sldId id="329" r:id="rId74"/>
    <p:sldId id="593" r:id="rId75"/>
    <p:sldId id="420" r:id="rId76"/>
    <p:sldId id="331" r:id="rId77"/>
    <p:sldId id="595" r:id="rId78"/>
    <p:sldId id="332" r:id="rId79"/>
    <p:sldId id="596" r:id="rId80"/>
    <p:sldId id="333" r:id="rId81"/>
    <p:sldId id="597" r:id="rId82"/>
    <p:sldId id="334" r:id="rId83"/>
    <p:sldId id="598" r:id="rId84"/>
    <p:sldId id="335" r:id="rId85"/>
    <p:sldId id="599" r:id="rId86"/>
    <p:sldId id="336" r:id="rId87"/>
    <p:sldId id="600" r:id="rId88"/>
    <p:sldId id="337" r:id="rId89"/>
    <p:sldId id="601" r:id="rId90"/>
    <p:sldId id="338" r:id="rId91"/>
    <p:sldId id="602" r:id="rId92"/>
    <p:sldId id="339" r:id="rId93"/>
    <p:sldId id="603" r:id="rId94"/>
    <p:sldId id="340" r:id="rId95"/>
    <p:sldId id="604" r:id="rId96"/>
    <p:sldId id="341" r:id="rId97"/>
    <p:sldId id="605" r:id="rId98"/>
    <p:sldId id="342" r:id="rId99"/>
    <p:sldId id="606" r:id="rId100"/>
    <p:sldId id="343" r:id="rId101"/>
    <p:sldId id="607" r:id="rId102"/>
    <p:sldId id="344" r:id="rId103"/>
    <p:sldId id="608" r:id="rId104"/>
    <p:sldId id="371" r:id="rId105"/>
    <p:sldId id="346" r:id="rId106"/>
    <p:sldId id="611" r:id="rId107"/>
    <p:sldId id="347" r:id="rId108"/>
    <p:sldId id="612" r:id="rId109"/>
    <p:sldId id="348" r:id="rId110"/>
    <p:sldId id="613" r:id="rId111"/>
    <p:sldId id="349" r:id="rId112"/>
    <p:sldId id="614" r:id="rId113"/>
    <p:sldId id="350" r:id="rId114"/>
    <p:sldId id="615" r:id="rId115"/>
    <p:sldId id="289" r:id="rId116"/>
  </p:sldIdLst>
  <p:sldSz cx="12192000" cy="6858000"/>
  <p:notesSz cx="6858000" cy="9144000"/>
  <p:embeddedFontLst>
    <p:embeddedFont>
      <p:font typeface="Calibri" panose="020F0502020204030204" pitchFamily="34" charset="0"/>
      <p:regular r:id="rId118"/>
      <p:bold r:id="rId119"/>
      <p:italic r:id="rId120"/>
      <p:boldItalic r:id="rId121"/>
    </p:embeddedFont>
    <p:embeddedFont>
      <p:font typeface="Nunito Sans" panose="020B0604020202020204" charset="0"/>
      <p:regular r:id="rId122"/>
      <p:bold r:id="rId123"/>
      <p:italic r:id="rId124"/>
      <p:boldItalic r:id="rId1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3D3D3D"/>
    <a:srgbClr val="F05136"/>
    <a:srgbClr val="4A4A4A"/>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512356-9C0B-4CDA-B167-597A113C5E83}" v="1" dt="2020-10-21T05:01:58.49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8" autoAdjust="0"/>
    <p:restoredTop sz="83618" autoAdjust="0"/>
  </p:normalViewPr>
  <p:slideViewPr>
    <p:cSldViewPr>
      <p:cViewPr varScale="1">
        <p:scale>
          <a:sx n="61" d="100"/>
          <a:sy n="61" d="100"/>
        </p:scale>
        <p:origin x="105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1.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7.fntdata"/><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asri Koneru" userId="6pUWNwJ2bgNGdqbWQ93NnQ6dpJKk3SLO551MT3/hkqQ=" providerId="None" clId="Web-{E1512356-9C0B-4CDA-B167-597A113C5E83}"/>
    <pc:docChg chg="modSld">
      <pc:chgData name="Rupasri Koneru" userId="6pUWNwJ2bgNGdqbWQ93NnQ6dpJKk3SLO551MT3/hkqQ=" providerId="None" clId="Web-{E1512356-9C0B-4CDA-B167-597A113C5E83}" dt="2020-10-21T05:01:58.493" v="0" actId="1076"/>
      <pc:docMkLst>
        <pc:docMk/>
      </pc:docMkLst>
      <pc:sldChg chg="modSp">
        <pc:chgData name="Rupasri Koneru" userId="6pUWNwJ2bgNGdqbWQ93NnQ6dpJKk3SLO551MT3/hkqQ=" providerId="None" clId="Web-{E1512356-9C0B-4CDA-B167-597A113C5E83}" dt="2020-10-21T05:01:58.493" v="0" actId="1076"/>
        <pc:sldMkLst>
          <pc:docMk/>
          <pc:sldMk cId="0" sldId="282"/>
        </pc:sldMkLst>
        <pc:spChg chg="mod">
          <ac:chgData name="Rupasri Koneru" userId="6pUWNwJ2bgNGdqbWQ93NnQ6dpJKk3SLO551MT3/hkqQ=" providerId="None" clId="Web-{E1512356-9C0B-4CDA-B167-597A113C5E83}" dt="2020-10-21T05:01:58.493" v="0" actId="1076"/>
          <ac:spMkLst>
            <pc:docMk/>
            <pc:sldMk cId="0" sldId="282"/>
            <ac:spMk id="2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985.87878" units="1/cm"/>
          <inkml:channelProperty channel="Y" name="resolution" value="3181.26221" units="1/cm"/>
          <inkml:channelProperty channel="F" name="resolution" value="2019.97522" units="1/in"/>
          <inkml:channelProperty channel="T" name="resolution" value="1" units="1/dev"/>
        </inkml:channelProperties>
      </inkml:inkSource>
      <inkml:timestamp xml:id="ts0" timeString="2021-09-06T08:41:03.455"/>
    </inkml:context>
    <inkml:brush xml:id="br0">
      <inkml:brushProperty name="width" value="0.05292" units="cm"/>
      <inkml:brushProperty name="height" value="0.05292" units="cm"/>
      <inkml:brushProperty name="color" value="#FF0000"/>
    </inkml:brush>
  </inkml:definitions>
  <inkml:trace contextRef="#ctx0" brushRef="#br0">13185 8004 556 0,'-3'-8'331'0,"3"-4"-45"0,0 5-28 0,3-3-25 16,-1 3-23-16,2-2-24 0,-4 9-7 0,7-12-8 0,-3 8-16 16,0-3-3-1,-4 7-10-15,4-10-12 0,-4 10-13 0,6-8-5 16,-6 8-16-16,4-5-14 0,-4 5-4 0,0 0 11 0,0 0 13 16,-4 27 8-16,-10 4-8 0,-6 10-14 0,3 2-6 15,-21 22-8-15,-1 0-2 0,1-1-9 0,3 0-4 16,4-18-10-16,6-6-4 0,2 1-2 0,7-10-7 15,-1 0-7-15,-1-1-21 0,8-5-25 0,1-5-23 16,6-3-34-16,-1-3-16 0,1-2-22 0,3-4-29 16,0-8-41-16,0 0-43 0,7 15-58 0,-7-15-175 15,0 0-547-15,0 0 149 0</inkml:trace>
  <inkml:trace contextRef="#ctx0" brushRef="#br0" timeOffset="281.39">12967 8232 606 0,'-6'-22'344'0,"4"3"-24"15,0-1-24-15,0 3-28 0,2-2-23 0,2-1-18 16,0-2-28-16,0-1-20 0,4 0-20 0,11-8-11 16,-1-1-11-16,3 3-17 0,3 2-15 0,3 1-10 15,1 1-2-15,4 3-15 0,4 3-11 0,1 1-4 16,2 6-3-16,0 5-7 0,1 7-1 0,-6 2-9 16,5 8-6-16,-7 5-3 0,3 3-7 0,-4 5-8 15,-2 5 14-15,0 2-15 0,-12 2 6 0,2 5-5 16,-7 1 4-16,2-3-5 0,-8 3 4 0,1 1-1 0,-4 1-6 15,-4-2 0-15,-4-3-4 0,-5 1 5 0,2-1 0 16,-2 0-4-16,-4-4-1 0,4 3-11 0,-7-5-25 16,5 7-29-16,-5-7-34 0,6-7-35 0,-1 1-26 15,0-9-31-15,3 1-39 0,1-6-41 0,2-2-182 16,0-4-529-16,8-3 145 0</inkml:trace>
  <inkml:trace contextRef="#ctx0" brushRef="#br0" timeOffset="421.9">13025 8473 522 0,'-17'-13'360'16,"5"10"-37"-16,3-1-36 0,-1-2-33 0,10 6-30 0,-2-7-29 16,2 7-21-16,0 0-23 0,31-12-14 0,-2 9-13 15,6 0-15-15,4-1-18 0,0 4-17 0,2 0-39 16,2 0-40-16,-4 4-40 0,0 2-45 0,1-2-54 16,-2 4-60-16,-5-3-142 0,4 5-412 0,0-5 115 15</inkml:trace>
  <inkml:trace contextRef="#ctx0" brushRef="#br0" timeOffset="749.17">13593 8722 559 0,'0'0'366'0,"-4"-13"-53"16,4 13-40-16,4-19-28 0,9 0-21 0,10-10-18 16,1 2-15-16,4-4-21 0,4-4-15 0,2 2-17 15,2 0-11-15,10-18-14 0,7-4-12 0,-7 0-6 16,-2 0-8-16,-10 10-11 0,-5 7-8 0,-4-5-15 0,-2 7 0 15,0-2-6-15,0 7-4 0,-7-1-5 16,-1 11-3-16,-5-1 0 0,-6 10 1 0,0 1-2 16,-2 1-7-16,-4 2 5 0,2 8 2 0,0 0 7 0,-20 2-2 15,-7 14 22-15,-1 6 9 0,-7 7 1 0,-14 18 1 16,2 4-2-16,3 3-1 0,4 4 7 0,6-12-11 16,9-1-6-16,4-3-7 0,6 3-3 0,2 0-8 15,7 0 4-15,8 3-10 0,2 0 3 0,7-1-7 16,2 0-2-16,6-5-18 0,3-2-19 0,8-2-45 15,21 10-39-15,4-3-43 0,-10-16-53 0,12 8-55 0,-9-19-94 0,19 5-202 16,-17-17-648-16,-7-2 175 0</inkml:trace>
  <inkml:trace contextRef="#ctx0" brushRef="#br0" timeOffset="1379.37">16554 8344 676 0,'4'-19'412'15,"2"0"-56"-15,-2 3-31 0,-1 3-22 0,1 1-15 16,-2 2-21-16,-1 2-29 0,4 2-24 0,-3-3-29 0,1 6-17 16,-3 3-24-16,2-7-14 0,-2 7-19 0,0 0-11 15,0 0-8-15,0 0-9 0,-7 28-7 16,2-5-6-16,1-1-9 0,-6 15-5 0,0 2-8 0,-3 2-2 15,1 2-3-15,-1-2-1 0,1 4-1 0,3 0 4 16,-1-3 1-16,4-3 2 0,-2-1-4 0,0-2 0 16,3-10 4-16,0-6-2 0,2 1 5 0,0-9 0 15,3 0 6-15,-3 1 12 0,3-5 5 0,-1-1 7 16,1-7 8-16,0 10-11 0,0-10-7 0,0 0-7 16,0 0-7-16,17 0-7 0,-17 0-3 0,24-15-6 15,-8 5-6-15,-2-3-6 0,3 1-4 0,-3 0-11 0,2-1 1 16,-2 4-10-16,1 0-7 0,-1-2-5 0,1 4-2 15,-2 2-1-15,3 0 3 0,-4 7-5 0,-2 1 4 0,-1-2 3 0,1 7-2 0,2 6 3 16,2-4-3-16,-4 5 4 0,2 5 1 0,4-4 0 16,4 9-4-16,0 1 5 0,3-1 1 0,-4-7 1 15,0-1 3-15,-2-6 8 0,-1 2 7 0,3-6 8 16,0-2 7-16,11 3 12 0,-5-8 3 0,-3-3-2 16,8-7 16-16,2-5 7 0,-4-5-7 0,-2-3-3 15,-4-8-1-15,-2-5-7 0,1-4-3 0,-1-8-7 0,9-18-10 16,-5-5-1-16,4 2-12 0,-6 1-29 0,1-7-33 15,1 6-45-15,3-3-55 0,-6 20-47 0,-7 11-56 16,3 1-61-16,-7 8-65 0,2 7-344 0,-6 5-860 16,-2 8 232-1</inkml:trace>
  <inkml:trace contextRef="#ctx0" brushRef="#br0" timeOffset="2365.8">13112 9296 473 0,'3'-17'422'0,"1"1"-58"0,2 2-32 0,-3 3-19 16,5-5-20-16,2 2-24 0,-4-1-18 0,0 5-23 16,1 0-20-16,0 2-24 0,-4 3-20 0,-2 0-21 15,-1 5-18-15,5-5-9 0,-5 5-7 0,0 0-6 16,0 20-6-16,-5 3-6 0,-9 19-7 0,0 2-12 16,-15 22-5-16,0 1-5 0,1 2-9 0,-5-2-5 15,6-16-21-15,5-9-13 0,1 1-23 0,4-5-23 16,4 1-21-16,2-1-27 0,3-11-23 0,4 1-25 0,1-9-27 15,4-2-26-15,4-5-33 0,-1 1-33 0,6-8-232 16,0-3-573-16,10 1 157 0</inkml:trace>
  <inkml:trace contextRef="#ctx0" brushRef="#br0" timeOffset="2673.3">13616 9400 216 0,'9'-15'444'15,"-1"3"-59"-15,-5 4-47 0,2-2-25 0,-3 5-25 0,-2 5-36 16,2-6-29-16,-2 6-20 0,0 0-16 15,0 0-15-15,0 0-19 0,0 0-20 0,-31 11-8 16,17 4-17-16,-1-2-9 0,2 6-9 0,-7 11-9 0,4-1-10 16,5 6-5-16,4-6-1 0,5-1-15 0,4-4-4 15,2 14-1-15,12-4-15 0,4 1 5 0,7-1 3 16,2-4-1-16,4 2-9 0,1-8 1 0,3 0-4 16,2 3 4-16,-7-5-3 0,-2-4 1 0,-4 5-4 15,-1-13-7-15,-10 1 3 0,-2-5 3 0,-1 0-1 16,-4 0 6-16,-2 1 4 15,-2-1 14-15,-2 1 12 0,-2-7-4 0,-2 10-2 0,2-10-4 16,-12 12-5-16,-3 0-6 0,-1-2 2 0,-3 1-8 16,-13 2-2-16,3-3-4 0,-2 0-5 0,-2 0-2 0,-2-2-14 15,2-6-14-15,-1-2-27 0,-1 0-28 0,4 0-25 16,4-2-28-16,-1-4-31 0,5-1-23 0,3 1-34 16,5-4-47-16,3-3-46 0,-1-4-205 0,3-1-606 15,4-4 166-15</inkml:trace>
  <inkml:trace contextRef="#ctx0" brushRef="#br0" timeOffset="2814.19">13677 9432 635 0,'20'-17'374'15,"-1"2"-36"-15,12-2-26 0,5 4-16 0,22-12-29 16,9 2-31-16,-3 7-32 0,5 1-21 0,-3 5-27 0,-1 2-20 16,3 4-36-16,-5 4-41 0,4-3-63 0,-2 3-68 15,-1-5-83-15,-18 3-261 0,17-1-496 0,2-4 137 16</inkml:trace>
  <inkml:trace contextRef="#ctx0" brushRef="#br0" timeOffset="5282.67">16598 9684 498 0,'0'0'272'0,"0"0"-33"0,0 0-28 0,0 0-25 16,-8-4-19-16,8 4-16 0,0 0-21 0,0 0-7 15,0 0-11-15,0 0-8 0,0 0-9 0,0 0-10 0,0 0-5 16,0 0-2-16,0 0 3 0,0 0-4 0,0 0-10 15,0 0-6-15,0 0-4 0,0 0-6 0,0 0-6 16,0 0-4-16,0 0-4 0,0 0-5 0,0 0-3 16,0 0-2-16,0 0-5 0,0 0 2 0,0 0-7 15,0 0 1-15,-13 4-4 0,13-4 1 0,0 0-3 16,0 0 1-16,0 0-2 0,0 0 1 0,0 0-2 16,0 0-3-16,0 0 1 0,0 0 1 0,0 0-1 0,0 0-6 15,0 0 7-15,0 0-5 0,0 0 2 16,0 0-1-16,0 0-5 0,0 0 4 0,0 0-2 15,0 0 3-15,13-19-4 0,-13 19 5 0,4-9-2 0,2 4 4 16,0-5-4-16,-2 3 2 0,3-1 16 0,-1-2-4 16,-1 3 2-16,-1-3 0 0,1 4-1 0,-1-3 0 15,3 0-1-15,-3 1-4 0,0 1 2 0,0 0 4 16,-2-1 7-16,-2 8 0 0,7-10-4 0,-6 5 2 16,-1 5-1-16,5-8-3 0,-5 8-3 0,0 0-6 15,1-10-3-15,-1 10 2 0,0 0-1 0,6-6-1 16,-6 6-3-16,0 0-3 0,0 0-2 0,0 0 5 0,0 0-5 15,0 0 5-15,0 0-2 0,0 0-1 0,0 0 0 16,-24 34-3-16,18-17 1 0,-3 1 0 0,1 0-3 16,2 4-3-16,0-3 5 0,0 3 5 0,1-1-1 15,3 1-2-15,-2-1 0 16,4 1-1-16,2-3 1 0,2 7 1 0,3-7 0 0,-1 1-2 16,1 0 0-16,6-2 7 0,-2-2-4 0,3 1 0 15,2-2 1-15,1-2-2 0,11 0-1 0,-3-3 3 16,4-3 3-16,3-2-3 0,2-4 2 0,-4-1-1 15,1-1 0-15,2-8-1 0,-2 0-8 0,-1-3 4 0,5-6 6 16,-6-1-4-16,2-1-1 0,-2-2-2 0,-3-1 4 16,-3-4-2-16,-1 3-2 0,-7 0 2 0,6-4-2 15,-7 3-1-15,-1 2 0 0,-6 2 1 0,2 1 3 16,-3 0 1-16,0 0 0 0,-1 1-1 0,-2 2-9 16,-2 2 11-16,-1 0-4 0,-1-5 2 0,-2 0-2 0,-4 3-1 15,-3 0-1-15,0 2 1 0,-5-1-1 0,1 0 0 16,-13 0 1-16,6-4-2 0,1 10 1 0,-6-8 0 15,3 5 3-15,4 6-5 0,0 0 2 0,2 5 0 16,0-5-3-16,0 4 2 0,-1 3 0 0,6 3-5 16,-1 4 3-16,-5 5-9 0,6 4-19 0,-2 0-24 15,-3 14-36-15,-2 2-44 0,7-3-49 0,2 1-69 16,-3 1-176-16,3-1-512 0,8-7 142 0</inkml:trace>
  <inkml:trace contextRef="#ctx0" brushRef="#br0" timeOffset="10429.2">13285 10448 581 0,'-4'-8'337'0,"4"8"-30"16,-2-8-15-16,2 8-16 0,0 0-15 0,0 0-7 16,-4-10-19-16,4 10-13 0,0 0-26 0,0 0-17 0,0 0-20 15,-2-7-25-15,2 7-12 0,0 0-15 0,0 0-6 16,0 0-10-16,0 0-14 0,0 0-7 0,-10 17-7 15,-1 3-2-15,-5 13-3 0,0 0-7 0,-6 8-8 16,0-4-4-16,0 2-1 0,-1-1-15 0,7 3 12 16,-1-1-9-16,3-7-7 0,0 5 2 0,6-11-8 15,0-2-10-15,4-6-30 0,2 1-34 0,2-2-25 0,0-7-23 0,2 4-28 16,4-8-29-16,0-1-35 0,11 4-44 0,0-13-226 16,2 0-568-16,16-7 158 0</inkml:trace>
  <inkml:trace contextRef="#ctx0" brushRef="#br0" timeOffset="10757.35">13716 10504 356 0,'7'-10'401'0,"-7"10"-71"0,4-4-52 15,-4 4-34-15,0 0-29 0,0 0-29 0,0 0-21 0,0 0-19 16,0 0-14-16,0 0-11 0,0 0-12 0,-23 26-7 16,11-8-14-16,-9 12-6 0,3-4-10 0,0 6-6 15,3 1-8-15,1-1 4 0,-1-1-9 0,5-3-5 16,5-3-7-16,1-6-3 0,-1 3-2 0,3-2-1 15,2 0 0-15,2-5 5 0,3-2-1 0,-2 1 8 16,3-4 2-16,8 2 8 0,3-2-14 0,0 0 0 16,1-4-3-16,12 1 11 0,0-5-6 0,-4-2-4 0,-2-6 4 15,4-3-8-15,-6-3-1 0,5-8 1 16,-3-3-3-16,1-1-4 0,-5-3 6 0,1 0-1 0,-3-5 8 16,-9 7-6-16,-1 3-3 0,-2-1 6 0,-5-1-2 15,-2 2-2-15,-2 2-5 0,-3 0-1 0,1 1-11 16,-7 0 3-16,-1 3-6 0,1 1 0 0,-4 5-3 15,1 0 2-15,-4 5-5 0,5 0-5 0,-5 4-2 0,5 1-19 16,1 3-39-16,-2 3-48 0,4-2-55 16,3 4-66-16,2 0-88 0,3 2-211 0,2 0-628 15,1-10 172-15</inkml:trace>
  <inkml:trace contextRef="#ctx0" brushRef="#br0" timeOffset="11638.56">17264 10351 325 0,'-3'-10'369'0,"3"10"-62"16,-1-7-43-16,1 7-34 0,-3-8-24 15,3 8-34-15,0 0-18 0,-2-8-18 0,2 8-19 16,0 0-13-16,0 0-8 0,-8-2-11 0,8 2-8 0,-21 16-10 16,5-4-6-16,-1 3-5 0,3-3-6 0,-3 4-2 15,-7 7-1-15,6-5-6 0,1 2 2 0,3-3 0 16,1-2-5-16,1-1 3 0,2 1-2 0,-1 0-5 15,3-5 4-15,2 0 7 0,2-3 0 0,1 1 4 16,-2-2 2-16,4 0 7 0,-3 0-3 0,4-6 3 16,4 10-8-16,-3-4 1 0,5 1-13 0,0-2 5 15,10 2-1-15,1 1-2 0,1-3-3 0,1 0-9 16,0 0 1-16,14 2-6 0,-3 1-5 0,2-1 3 16,-8-1-3-16,-1 1-1 0,-6-4-4 0,1 4-4 0,-3 0-2 15,2-1 2-15,-3 2-2 0,0 2-7 0,-3-3 5 16,-1 3 2-16,0-2-6 0,-4 2 4 0,-3-1-5 15,1 1 1-15,-1 2 0 0,0-6-6 0,-1 6 5 16,-4-2 0-16,-1 0 0 0,2 0-3 0,-5 0 4 16,-3 4 0-16,-3-4 5 0,-2 2-8 0,-2-3 10 15,-3 0-6-15,-9 1 5 16,-4-5-3-16,0 0-1 0,0-3 0 0,-3-2-3 16,2-2 3-16,3-3 0 0,3 0-4 0,-1 0 5 15,3-2-4-15,4 1-2 0,1-2 5 0,2 2-5 16,1-2 3-16,-1-3-19 0,3 1-17 0,2 0-18 15,6 2-14-15,0-2-28 0,4-3-28 0,0 3-29 16,1 0-20-16,7-12-24 0,1 6-22 0,5-5-18 0,10-4-147 16,2-1-459-16,-6 4 129 0</inkml:trace>
  <inkml:trace contextRef="#ctx0" brushRef="#br0" timeOffset="11779.2">17214 10415 385 0,'0'-5'264'0,"0"5"-8"0,0-10 1 16,0 10-16-16,0-13-4 0,0 13-2 0,0 0-5 15,0-14-7-15,0 14-16 0,6-14-33 0,11 4-2 0,11-11-28 16,2 5-14-16,8 7-5 0,5-1-20 0,33-3-8 16,-2 8-7-16,0 0-17 0,-6 2-4 0,-6 6-21 15,-16 0-59-15,-9-3-65 0,-5 4-75 0,-2-1-83 16,-8-3-214-16,-1 5-535 0,-7-3 146 0</inkml:trace>
  <inkml:trace contextRef="#ctx0" brushRef="#br0" timeOffset="20877.68">6679 8293 387 0,'0'0'324'16,"-9"-6"-39"-16,9 6-24 0,-5-4-22 0,5 4-12 15,-6-10-17-15,6 10-12 0,-5-13-11 0,1 6-13 0,2-2-14 16,0 0-11-16,2-1-13 0,0-1-8 0,0 1-6 16,2-3-16-16,0 3-5 0,2-11-8 0,2 2-3 15,3 0-10-15,3 2-9 0,-3-1-5 0,1 1-7 16,1 1 2-16,3-2-2 0,1 4-13 0,1 0 2 16,-1 0-8-16,15-1-4 0,-8-1-3 15,-5 10-5-15,2-2-5 0,-1 6 1 0,-1-3-4 0,-1 5-5 16,3 3 1-16,-4 1-2 0,16 8-5 0,-12 0 5 15,0 1-8-15,-5 0 5 0,-1 4-4 0,0 3 5 16,-4-2-11-16,-1 1 4 0,-2 1-2 0,1 2 4 0,-5 2-7 16,-4-2 6-16,-5 16-9 0,-7-5 8 15,-2 0 0-15,-3 2 0 0,-3-7-5 0,-5 3 7 16,1-3-2-16,-3-3-1 0,-3 1-4 0,-4-7 0 0,-3 4 7 16,0-9-1-16,0 0-5 0,-3 2 1 0,6-6 0 15,-3 0 2-15,2-8 1 0,0 1 0 0,7-3-1 16,4 0 10-16,9-5-4 0,2 2 10 0,0-4-6 15,5 2 2-15,3-2 1 0,0 0-1 0,4-3 1 16,1-1-5-16,2 11 2 0,7-14-1 0,-1 4-6 16,2 0 3-16,6 0 0 0,3 0-3 0,1 2 3 15,1 4 8-15,12 1-5 0,-1 3-1 0,1 3 3 0,-6 1-3 16,8 6-1-16,-8-5 1 0,1 11-6 16,-1-6 0-16,1 7-4 0,-5-2 12 0,0-4-8 0,4 9 5 15,-6-7-6-15,2 1-3 0,-4-4 0 0,1 1-1 16,7 5-18-16,4-4-22 0,-1 4-28 0,4-4-26 15,-4-2-35-15,2-5-41 0,7-3-40 0,-4-6-59 16,4-2-255-16,4-1-628 0,1-8 172 0</inkml:trace>
  <inkml:trace contextRef="#ctx0" brushRef="#br0" timeOffset="21018.32">7845 8055 317 0,'-5'-14'446'0,"1"5"-77"0,0-5-28 15,2 4-34-15,1 1-34 0,1 9-36 0,-5-15-23 16,5 15-30-16,-2-13-21 0,2 13-19 0,0 0-17 16,0-11-40-16,0 11-33 0,0 0-48 0,0 0-58 15,0 0-57-15,13 0-74 0,-13 0-212 0,19 10-474 0,-5-7 131 16</inkml:trace>
  <inkml:trace contextRef="#ctx0" brushRef="#br0" timeOffset="21190.21">7995 8460 2829 0,'-21'17'231'0,"-2"-7"-47"0,-6-1-58 0,0 1-29 16,2-1 13-16,7-2 16 0,4-5 26 0,0 3 18 16,1 0-1-16,5-5 13 0,10 0-7 0,-17 2-16 15,17-2-15-15,-14 0-14 0,14 0-16 0,0 0-20 16,0 0-41-16,0 0-49 0,0 0-62 0,0 0-58 16,0 0-69-16,0 0-76 0,0 0-106 0,0 0-218 0,62-7-703 15,-32 0 192-15</inkml:trace>
  <inkml:trace contextRef="#ctx0" brushRef="#br0" timeOffset="21424.62">8821 8051 3212 0,'-7'-22'148'15,"-2"-1"16"-15,5 6-47 0,2 1-27 0,-5 3 2 16,5 0 10-16,0 4 6 0,-2 1-9 0,2 0-3 0,2 8-3 15,-5-12-12-15,5 12-3 0,-3-10-10 0,3 10-4 16,0 0 0-16,0 0-4 0,0 0-7 0,-9 39-5 16,4 1-4-16,-1 5-4 0,-1-2-3 0,-1 6-6 15,-3 31-3-15,2-1-1 0,1-3-16 0,0-15-41 16,6-13-49-16,-1 31-46 0,3-6-46 0,-5-18-60 16,8-16-80-16,-3 9-252 0,-3-9-677 0,3-10 185 15</inkml:trace>
  <inkml:trace contextRef="#ctx0" brushRef="#br0" timeOffset="31341.68">7048 9994 359 0,'0'0'249'0,"-4"-5"-36"0,4 5-27 15,0 0-19-15,-6-5-21 0,6 5-10 0,0 0-9 16,-5-5-4-16,5 5-9 0,0 0 0 0,0 0-1 16,-4-6-2-16,4 6-2 0,0 0-7 0,0 0-2 15,0 0-5-15,-2-3-3 0,2 3-8 0,0 0-9 16,0 0-9-16,-2-15-5 0,2 15-2 0,4-13-5 0,0 3 0 15,1 0 0-15,-1 3-3 0,8-8 9 16,3 0-13-16,-1 0 3 0,0 2-9 0,3 2-2 16,9-7-5-16,-3 4-5 0,6-4 1 0,-5 9-7 0,7-1-2 15,-3 0 6-15,3 4-14 0,-8 6 7 0,-2 4-6 16,11 2-3-16,-13 3 2 0,1-2-1 0,-6 2-5 16,4 1-4-16,-9 0 6 0,-1 0 1 0,-3 3-5 15,-1-3-1-15,-2-2 0 0,-4 12 3 0,-4-2-4 16,-4-1-1-16,-3 3 3 0,-10 3-3 0,-3-1 5 15,-5-3-1-15,2-1 1 0,0 0-1 0,-5-2 0 16,6 0-1-16,-2-5 3 0,0-1-2 0,7-2 4 0,2-1-7 16,4-5 5-16,7 6-5 0,-1-6 9 0,11-2-3 15,-19 3 9-15,19-3 2 0,0 0-7 0,-10 3 3 16,10-3 2-16,0 0-5 0,0 0-3 0,0 0-1 0,0 0-6 0,0 0 5 16,0 0 0-16,44-3-6 0,-24 0 2 0,0 9 4 0,14-2-6 15,-4 0 9-15,1 2-11 0,-1 1 7 0,5 5-4 16,-8 3 0-16,5 6 2 0,-6-2 1 0,-3 7-3 15,0-1 1-15,-8-2-10 0,-3 0 13 0,-8 0 1 16,0 0 0-16,-2 15 1 0,-6-10-6 0,-4-1 6 16,-8 8-4-16,-3-8 10 0,-9 1-7 0,1-6 5 15,-8-3 2-15,-2 1 0 0,-3-4-2 0,-21-3 12 16,16-3-14-16,6-4-4 0,0-4-3 0,0-2 4 0,1-2 1 16,4-6-3-16,2 0-4 0,1-2 4 0,8-3-34 15,4 1-39-15,5-2-50 0,-3-3-56 0,2-15-80 16,-2 1-240-16,7-7-591 0,3-2 162 0</inkml:trace>
  <inkml:trace contextRef="#ctx0" brushRef="#br0" timeOffset="31841.73">6738 8709 569 0,'-8'-8'324'15,"1"-3"-35"-15,1 4-29 0,0-3-21 0,1 4-17 16,4 2-19-16,1 4-20 0,-2-16-17 0,4 9-18 16,-2 7-17-16,8-15-17 0,0 10-6 0,9-5-12 15,1 2-11-15,11-1-7 0,2 2-10 0,1 5-8 0,1 4-7 16,-10 2-4-16,-2 5-6 0,-5 2-1 0,7 11-9 16,-5 11-1-16,-6 3 1 0,-6 4-11 0,-6 2 6 15,-6 7-8-15,-4-1 5 0,-4-2-5 0,-15 21-1 16,-6-3 3-16,6-15-4 0,0-10 5 0,-1-4 3 15,-1 1 8-15,-3-3 2 0,4-1 4 0,-3-3 0 16,3-1-2-16,3-6-4 0,1 1-2 0,7-9 2 16,4-2-3-16,3-3 6 0,3-2 0 0,2 2 8 0,4-7-3 15,3-2-3-15,0 0-5 0,0 0-3 16,19 8 4-16,2-11-6 0,13 1-10 0,4-3 3 0,1-3 3 16,6 4-11-16,18-9-5 0,-14 6 3 0,-5 2-15 15,-3-2-25-15,20 0-21 0,-15 4-19 0,-9-4-20 16,-2 4-20-16,-3 3-18 0,-5 0-23 0,-6 0-21 15,-1 0-24-15,-1 0-35 0,-5 0-232 0,-3 3-553 16,-3-1 152-16</inkml:trace>
  <inkml:trace contextRef="#ctx0" brushRef="#br0" timeOffset="32060.48">6289 9793 609 0,'0'0'353'0,"-6"6"-16"0,6-6-11 16,0 0-6-16,0 0-7 0,38-3-11 0,-1 0-20 16,25-3-19-16,8-8-20 0,5 2-19 0,8-4-20 0,59-14-19 15,-48 8-17-15,-18 6-18 0,6 2-17 16,-5 0-15-16,1 1-9 0,-6 1-39 0,2 4-47 16,-1 1-55-16,0 2-41 0,-5 0-54 0,-5 5-59 0,-13 0-73 15,-8-5-297-15,28 7-667 0,-23 1 182 0</inkml:trace>
  <inkml:trace contextRef="#ctx0" brushRef="#br0" timeOffset="32451.15">8663 9335 472 0,'-6'-7'343'0,"2"-3"-55"0,0 2-32 16,2 2-32-16,2 6-33 0,-7-10-14 0,7 10-26 15,-4-7-15-15,4 7-16 0,-3-8-15 0,3 8-8 16,0 0-12-16,-3-8-7 0,3 8-12 0,0 0-7 16,0 0-8-16,0 0-2 0,0 0-8 0,0 0-10 0,0 0-21 15,0 0-19-15,0 0-32 0,0 0-32 16,0 0-25-16,0 0-33 0,0 0-38 0,0 0-167 0,0 0-403 15,0 0 114-15</inkml:trace>
  <inkml:trace contextRef="#ctx0" brushRef="#br0" timeOffset="32654.29">8764 9208 525 0,'0'-11'303'0,"0"11"-19"0,0 0-16 0,0-10-19 15,0 10-20-15,0 0-22 0,0 0-25 0,0 0-25 16,-3-10-13-16,3 10-14 0,0 0-3 0,0 0-14 0,0 0-1 15,-28 27-12-15,4-5-10 0,-1 6-9 16,-6 5-8-16,2-2-6 0,-19 21-9 0,12-10-7 0,-11 9 0 16,9-5-15-16,-3 8 1 0,-5-2-8 0,8-16-43 15,12-3-38-15,0-5-41 0,-1 0-42 0,9-7-49 16,3-1-75-16,2-5-143 0,5-5-480 0,2-2 134 16</inkml:trace>
  <inkml:trace contextRef="#ctx0" brushRef="#br0" timeOffset="32857.43">8092 9345 236 0,'-7'-13'458'0,"0"-3"-59"15,3 6-24-15,2 3-27 0,0-1-18 0,2 8-38 0,-2-10-16 16,2 10-23-16,0 0-20 0,0 0-17 0,0 0-22 16,37 15-20-16,-12 7-21 0,3 4-19 0,0 3-9 15,2 7-12-15,15 18-13 0,2 1-16 0,-10-16-29 16,-5-3-47-16,21 15-33 0,-3-5-34 0,-6-11-40 0,-9-7-38 15,1-1-40-15,2-6-35 0,3 0-45 0,-4-9-232 16,1-5-588-16,1 3 160 0</inkml:trace>
  <inkml:trace contextRef="#ctx0" brushRef="#br0" timeOffset="33138.69">9137 9406 241 0,'-10'-19'298'15,"4"5"-33"-15,-2 1-19 0,0 3-16 0,-1 4-13 16,0-6-17-16,2 8-12 0,-1 1-18 0,-3 0-19 15,11 3-9-15,-18 6-7 0,4 1-10 0,-1 3-6 16,1 2-8-16,4 1-7 0,2 2-5 0,1 4-10 0,5 2-2 16,4 0-8-16,7 14-8 0,7-1-10 0,2-1-2 15,7-1-4-15,4 3-7 0,-1-4-10 0,6 0-4 16,-4 0 6-16,5-4-6 0,-2-1 0 0,-3 2-7 16,-2-8-5-16,-7 3 2 0,-2-9-3 0,-3 1-1 15,-6-6 4-15,-1 4-6 0,-3-3 7 0,-6-1-16 16,0 1 9-16,0-10-1 0,-10 18 0 0,-5-3-4 15,-16 4-2-15,-1-2 0 0,-5-4 3 0,-1 2-3 16,-2 0 1-16,-1-3-4 0,1-7-3 0,2-4-1 16,3 5-13-16,5-9-28 0,1 3-33 0,4-3-44 0,6-3-53 15,6-4-63-15,2-5-243 0,2 0-568 0,7-8 156 16</inkml:trace>
  <inkml:trace contextRef="#ctx0" brushRef="#br0" timeOffset="33294.94">9290 9210 521 0,'8'-23'456'0,"-1"6"-62"0,6-3-25 16,1 5-30-16,13-9-39 0,7-1-31 0,22-4-34 0,-7 4-25 15,13 3-27-15,1 5-19 0,6 1-47 16,0 6-69-16,5 3-72 0,0 1-78 0,5-7-88 0,4-2-257 16,52-10-536-16,-41 13 146 0</inkml:trace>
  <inkml:trace contextRef="#ctx0" brushRef="#br0" timeOffset="39063.58">13991 11816 3068 0,'-37'-10'109'0,"32"5"69"0,5 5-76 16,-14-12-33-16,7 6-22 0,7 6-17 0,-12-7-5 0,8 1-9 16,4 6-6-16,-9-9-17 0,9 9-27 15,0 0-35-15,0 0-56 0,0 0-85 0,0 0-227 0,0 0-519 16,0 0 142-16</inkml:trace>
  <inkml:trace contextRef="#ctx0" brushRef="#br0" timeOffset="55965.68">13331 11466 306 0,'-4'5'234'0,"-5"-3"-36"16,1 4-25-16,1-2-22 0,-2 0-15 0,2 3-15 15,-3-1 0-15,2 0-8 0,-5 8-10 0,1 1 1 16,-2 0 3-16,0 2-7 0,-2 10-1 0,-5 3 3 16,0 0-4-16,3-1-1 0,-3 6 0 0,-2 5-2 15,6-1-5-15,-8 2-6 0,6 4 2 0,-1 0-7 16,-13 24-7-16,4-2-2 0,11-17-10 0,1 0-4 0,3-4-2 15,0 2-9-15,3-2-6 0,1-4-5 0,0-1 3 16,6 0 0-16,1-11-1 0,1-3 0 0,4-6 0 16,2-1 5-16,5 0-9 0,1-5 2 0,5-2-1 15,1-4-5-15,5-5-7 0,9 6 4 0,7-10-2 16,-4-7-1-16,6 4-6 0,-5-10-3 0,2 3 0 16,3-5-1-16,-4 0-3 0,-2-5 1 0,-3 0 0 15,1-1-1-15,-8 6 1 0,-5-1 0 0,-2 2-5 0,-2 1 4 16,-1-2 6-16,-1 2-2 0,-2-3 0 15,-1-1-5-15,-5 1 14 0,-2 3-1 0,1 0 4 0,-3 1 3 16,0-1-8-16,-5 3 10 0,-1-9-4 0,-3 3-5 16,-3 2 1-16,-2 2-5 0,-1 0-4 0,-2 2 5 15,-10-3-1-15,-4 5-5 0,-1 4-4 0,0 1 5 16,2 3-1 0,-6 3-4-16,5-1-4 0,9 3-1 0,1 2 1 0,3 1-4 15,-1 2 2-15,3 3-36 0,2-2-32 0,1 2-44 16,2-3-44-16,4 0-53 0,4-1-62 15,-2-3-201-15,5-6-561 0,0 0 153 0</inkml:trace>
  <inkml:trace contextRef="#ctx0" brushRef="#br0" timeOffset="56137.55">13776 12006 511 0,'-4'-15'736'0,"4"15"-127"0,-5-10-75 0,5 10-66 15,0 0-55-15,0 0-50 0,-3-11-44 0,3 11-31 16,0 0-40-16,0 0-33 0,0 0-58 0,0-11-71 16,0 11-76-16,0 0-89 0,16 0-118 0,1-1-141 15,14 1-259-15,-1-7-716 0,4 1 195 0</inkml:trace>
  <inkml:trace contextRef="#ctx0" brushRef="#br0" timeOffset="58263.58">14047 12004 350 0,'0'0'222'0,"0"0"-20"0,0 0-10 15,0 0-9-15,-11-5-2 0,11 5-4 0,0 0-6 16,0 0-11-16,0 0-10 0,0 0-7 0,0 0-9 0,0 0-15 15,0 0-6-15,0 0-6 0,0 0-10 0,0 0-13 16,0 0-11-16,15-12-6 0,-15 12-6 0,6-4-6 16,-6 4-4-16,10-2-10 0,-10 2-5 0,0 0-1 15,10 0-4-15,-10 0 0 0,0 0-7 0,11 0-4 16,-11 0 0-16,0 0-1 0,11 2-3 0,-11-2-7 16,0 0 9-16,0 0 1 0,0 0-7 0,0 0-6 15,0 0 4-15,0 0-2 0,0 0-1 0,-22 11 1 16,13-8 2-16,-6-1-5 0,3 0-2 0,-3 1 3 15,5-1-4-15,0-2 2 0,2 0 0 0,8 0 1 0,-16 0 1 16,16 0-3-16,-10 0-3 0,10 0 2 0,-7-2-3 16,7 2-6-16,0 0-38 0,0-10-36 0,0 10-53 15,22-15-64-15,5-13-214 0,8 5-495 0,22-18 137 16</inkml:trace>
  <inkml:trace contextRef="#ctx0" brushRef="#br0" timeOffset="60012.98">14927 11636 493 0,'0'-8'290'15,"0"8"-34"-15,0-12-25 0,0 12-16 0,0-10-19 0,0 10-14 16,0-7-13-16,0 7-16 0,-3-6-12 16,3 6-12-16,0-10-14 0,0 10-10 0,0 0-13 0,0 0-8 15,0 0-7-15,0 0-1 0,0 0 2 0,-27 16-6 16,10 0-3-16,-4 13 1 0,-3 2-3 0,0 14-2 16,-15 22-2-16,4-5-2 0,1 4-6 0,2 0-4 15,1 1-3-15,2-1-5 0,9-14-4 0,3-8-3 16,3 1-7-16,4-3-3 0,-3-3-4 0,6-1 3 15,5-12-4-15,2-1 18 0,0-8-20 0,3 4 0 16,5-4 8-16,7-6 9 0,1 1-9 0,1-9 1 0,4 0-4 16,11-3-1-16,1-6-3 0,2-3-5 0,0 0 1 15,0-9 0-15,-4 1-2 0,1-5-4 0,0 3 2 16,-4-7-3-16,-12 7-1 0,1 1 0 0,-7-3-2 16,-1 2-1-16,-3 0-7 0,-2-1 5 0,-4-2-2 15,-4 5-1-15,-2 3-2 0,-1-3 4 0,-2 9-4 16,0 0 2-16,-8 0 0 0,-1 1 0 0,-18 2 0 15,4 3 3-15,2 9-8 0,-4 0-4 0,-1 1-17 0,6 2-20 16,0-4-18-16,6 6-22 0,4-5-23 16,1-1-20-16,3 4-31 0,5-7-27 0,-1 0-14 0,5 1-23 15,6-4-193-15,0 0-502 0,0 0 139 0</inkml:trace>
  <inkml:trace contextRef="#ctx0" brushRef="#br0" timeOffset="60394.8">15593 11436 209 0,'5'-8'440'0,"-3"1"-83"0,1 5-54 0,-3 2-41 0,2-7-39 16,-2 7-27-16,0 0-23 0,0 0-18 0,0 0-13 0,0 0-14 16,-22 34-6-16,2-5-9 0,3 5-2 0,-7-1-13 15,2 8 9-15,-16 22-4 0,4 6 6 0,2-3-4 16,-1 2-12-16,6-17-4 0,-4 15 9 0,9-13-1 15,7-12-8-15,-1-1-6 0,8 2-2 0,-2-3-9 16,3 0 2-16,5-1-3 0,4-1 0 0,5-7 3 16,2-6 1-16,0-4-2 0,6-2-2 0,8 5 0 15,7-5-1-15,3-1-7 0,-1-10 2 0,3-1 1 0,0-4 0 16,2-7 1-16,-4 0-6 0,1-5-1 16,-3-8-5-16,2 2-2 0,-6-9-4 0,-2-5-3 0,-3-2-8 15,-5 3-1-15,-3-3-4 0,-6 6-7 0,-4 0-3 16,-4 3-6-16,-4 1-3 0,-7 6-3 0,-9-9-7 15,-8 8-17-15,-5 9-7 0,-4 0-14 0,-5 8-16 16,-1 10-12-16,-20 0-19 0,12 1-16 0,11 6-22 0,-21 9-33 16,21 0-24-16,5-9-35 0,3 4-39 15,6 2-59-15,7-4-252 0,7-3-672 0,5-8 184 0</inkml:trace>
  <inkml:trace contextRef="#ctx0" brushRef="#br0" timeOffset="87376.06">17110 12016 289 0,'-3'-10'333'0,"1"3"-51"0,2-3-33 0,0 0-15 15,0 10-23-15,2-18-15 0,1 8-19 0,-3 1-17 16,2-1-17-16,0 0-14 0,2 0-11 0,-2 3-14 0,2-3-11 0,1 0-7 16,-4 2-11-16,2-2-11 0,4 1-1 0,0 2-8 15,2-8-6-15,1 0-4 0,3 3-7 0,-1 0-3 16,4-2-3-16,-3 2-4 0,6 2-2 0,-1 4-3 0,11-7-2 16,-9 6-3-16,-4 4-2 0,1-1-1 0,2 1-3 15,-3 3 1-15,3 0-4 0,-7 0-2 0,1 0 1 16,-3 5-2-16,-2-3-2 0,-3 1 0 0,4 2-8 15,-3 0 2-15,0-1 0 0,-2 5 2 16,0-6-6-16,-4-3 1 0,5 12 5 0,-4-5 0 0,-1-7-3 16,-1 14 3-16,-4-4-3 0,4-3 8 0,-6 1 0 15,1 1-4-15,-2-1-2 0,-6 5 1 0,0 2 3 16,-1-4-3-16,3-1 1 0,-3 0 3 0,3-2-1 16,1-1-4-16,3 1 0 0,2-4-1 0,0-1 0 0,6-3 1 15,-10 7-2-15,10-7-5 0,-7 6-4 0,7-6 3 16,-4 4-1-16,4-4 1 0,0 13 2 15,0-13 0-15,6 18 1 0,1-8 0 0,10 6 2 0,5 11 2 16,4-1 0-16,-3-1-3 0,1 3 3 0,-3 2-4 16,-5-6 11-1,-3-2-6-15,-3-2-4 0,-2-1 0 0,-5 3-2 0,-1-1 5 16,-4 1 1-16,-3-1-2 0,-1-2 0 0,-4 2 4 16,0-1 6-16,-5-3 10 0,-8 6 7 0,-5-4 7 15,1-6 11-15,-6-1 4 0,5-4 5 0,-2-3 1 16,-1-5-2-16,0-3-8 0,0 3-3 0,4-5-2 15,6 0-8-15,3 0-19 0,2-2-14 0,-1 1-18 16,0-1-35-16,6-3-36 0,0 4-45 0,5-6-58 16,4 2-62-16,2-8-155 0,8-5-496 0,8-7 139 0</inkml:trace>
  <inkml:trace contextRef="#ctx0" brushRef="#br0" timeOffset="87509.68">17725 11991 469 0,'0'0'409'0,"-2"-12"-72"0,2 12-55 0,-5-18-36 16,5 18-38-16,-4-10-39 0,4 10-48 0,-6-6-59 0,6 6-54 0,0 0-45 0,0 0-57 16,0 0-58-16,0 0-116 0,0 0-319 15,0 0 92-15</inkml:trace>
  <inkml:trace contextRef="#ctx0" brushRef="#br0" timeOffset="88010.43">18132 11870 218 0,'-11'-16'427'0,"7"4"-73"15,-2 2-46-15,3 2-25 0,0-2-29 0,3 10-33 16,-2-10-27-16,2 10-20 0,0-10-23 0,0 10-20 0,6-11-6 16,2 8-18-16,7-6-13 0,3-1-8 15,0 8-12-15,13-8-9 0,2 9-7 0,2 1-6 0,0 1-4 16,-1-1-5-16,0 3 0 0,-4 4-5 0,1-1-8 15,-8 0-4-15,-7-1-7 0,-2 2-1 0,-1 3-5 0,-2-4-3 16,-5 1 2-16,-2 1-5 0,1-1 5 0,-4 4-2 16,-1-5-1-16,0 7-3 0,-1-3 3 0,-5 6-1 15,-2 4 2-15,-2-2-5 0,-3-3 5 0,1 0-2 16,-2-1-1-16,0-2-1 0,-2 4 5 0,-1-6-1 16,4-1-6-16,-3 4 2 0,2-6 0 0,1-1-2 0,3 4 2 15,1-4-5-15,3-3 0 0,0 4-1 16,6-7-7-16,-8 6-2 0,8-6-3 0,-5 6 0 0,5-6 7 15,0 0-1-15,1 13-2 0,-1-13 7 0,6 12-3 16,0-4-4-16,6 3 4 0,3 1-1 0,-1 0 2 16,3 4-2-16,-1-1 2 0,1-1 1 0,7 7 2 15,-7 0-3-15,-4-4 2 0,0-4-4 0,-2 2 2 16,-1 2 2-16,-1 2-4 0,-6-6 3 0,-2 2-1 16,-2-3 3-16,-1 1-1 0,-4 4 4 0,-4 1 5 15,-3-2 0-15,-2-1 4 0,-10 5 2 0,-2-5 4 16,-5 0-1-16,0-9 5 0,0 4-4 0,-3-4 0 0,3 1-2 15,0-7-2-15,3 2 0 0,2-4-3 0,5 2-9 16,6 0-21-16,3-1-20 0,4-2-33 0,-2-3-45 0,4 2-52 0,3-5-53 16,4-2-223-16,6-11-532 0,1 2 147 0</inkml:trace>
  <inkml:trace contextRef="#ctx0" brushRef="#br0" timeOffset="88329.19">18909 11890 233 0,'9'-7'391'15,"-4"1"-62"-15,2 2-31 0,-7 4-32 0,6-9-24 0,-6 9-32 16,0 0-26-16,-2-9-18 0,2 9-22 0,0 0-16 16,0 0-13-16,-31 28-12 0,19-11-11 0,-1 3-9 15,-9 9-4-15,6 1-16 0,1-3 4 0,7-1-13 16,2-6-11-16,4 3-3 0,2-1-5 0,2 1-3 16,2-1 2-16,5-3-7 0,2 1-1 0,2-4-6 0,1 3-1 15,11 3 0-15,3-5 1 0,1-2-4 0,-4-5-2 16,-2-3 1-16,5-3-3 0,-3-4 4 0,-3 0 2 15,-2 0 11-15,-4-4 24 0,16-3 0 0,-10 2 24 16,-4 0 7-16,-6 2 1 0,-3 1-9 0,0 0-4 16,-9 2-11-1,14-3-5-15,-14 3-8 0,0 0-7 0,8 10-4 0,-8 0-1 16,-3 7-5-16,-10 20 0 0,-2 3-3 0,0 6-13 16,-3 4-38-16,-8 24-29 0,10-18-46 0,3-8-42 15,4-5-40-15,-2 4-23 0,5-5-28 0,4-7-24 16,4-5-206-16,0-8-551 0,4-8 151 0</inkml:trace>
  <inkml:trace contextRef="#ctx0" brushRef="#br0" timeOffset="88407.34">19157 12936 1453 0,'13'0'7'16,"2"-2"32"-16,0-6 28 0,0-2 28 0,1-2 12 0,-1-1-4 16,-1-2-11-16,4 3-12 0,-8-4-8 0,6-2-45 15,-6 1-75-15,3-3-96 0,4-9-113 16,-4 3-306-16,1 4 89 0</inkml:trace>
  <inkml:trace contextRef="#ctx0" brushRef="#br0" timeOffset="89222.94">15890 12179 2754 0,'-10'-25'31'0,"3"3"35"16,1 4-9-16,4 1-23 0,-2 5-18 0,2-3-4 15,-2 5-12-15,2 2-17 0,1 1-19 0,1 7-7 0,-5-13-11 16,0 7-15-16,5 6-22 0,-5-6-32 0,5 6-31 15,0 0-27-15,0 0-111 0,-14 0-350 0,14 0 99 16</inkml:trace>
  <inkml:trace contextRef="#ctx0" brushRef="#br0" timeOffset="89382.32">15946 12671 2997 0,'-19'16'190'0,"4"-6"-9"0,3-6-48 0,4 1-63 0,-2 0-8 15,3-2-18-15,7-3-13 0,-8 2-4 0,8-2-13 16,-8 5-34-16,8-5-59 0,0 0-78 0,0 0-107 0,0 0-174 16,8-27-526-16,19 4 144 0</inkml:trace>
  <inkml:trace contextRef="#ctx0" brushRef="#br0" timeOffset="117328.79">24353 8273 463 0,'0'0'234'0,"-6"0"-18"0,6 0-16 0,0 0-7 0,0 0-11 16,0 0-7-16,0 0-17 0,0 0-11 0,0 0-12 16,0 0-9-16,0 0-10 0,0 0-3 0,0 0-6 15,0 0-2-15,0 0-3 0,0 0-10 0,0 0-11 16,0 0-4-16,0 0-14 0,0 0-3 0,0 0-9 15,14-20-5-15,-7 12 0 0,9-2-5 0,-1 0-7 16,4 1-4-16,8-3 1 0,4-1-4 0,2 1-2 0,2 2 0 16,-2 1-5-16,4 3 0 0,-3-1-2 15,1 7-4-15,-5 2-4 0,-3 3 1 0,-6 1 0 16,-4 1-3-16,-1 3-2 0,-4 2 0 0,1 5 1 0,-5 2-4 16,-6 3 1-16,-2 18-1 0,-6 1 1 0,-7 0 0 15,-1-2-2-15,-4 3 0 0,-1-2-2 0,-6-4 6 16,-1 5-2-16,8-9-1 0,-7-3 1 0,6-10 2 15,4 1 11-15,4-4 5 0,0-5 4 0,3-4 18 16,2 3 8-16,-1-5 3 0,1 1 7 0,6-6-2 16,0 0-6-16,-11 4-13 0,11-4 6 0,0 0-8 15,0 0-2-15,0 0-6 0,11-27-2 0,2 11-8 0,9-14 3 16,1-3-4-16,2 0-5 0,4 0 5 16,1-3-7-16,19-9 2 0,-9 7-6 0,-7 11-1 0,-5-2-9 15,-2 4 10-15,-1 5-1 0,2 1 0 0,-10 4 2 16,-5 2-3-16,-2 3-4 0,-1 6 3 0,-2-2-6 15,-7 6-2-15,0 0-5 0,0 0 7 0,10 13 0 16,-10-3 3 0,0 0-3-16,-3 12 4 0,-4-3 2 0,1 3-3 0,0 2 2 15,-4 14-5-15,0-6 0 0,2 5 5 0,-1-7-4 16,1 9 1-16,2-3 2 0,2 0-16 0,4-1-36 16,0-4-7-16,3-3-26 0,0-8-18 0,4 2-33 15,3 0-16-15,2 0-31 0,7 3-35 0,-2-5-53 16,2-9-178-16,10 2-535 0,0-3 148 0</inkml:trace>
  <inkml:trace contextRef="#ctx0" brushRef="#br0" timeOffset="117644.8">25853 8060 460 0,'-2'-6'286'0,"2"6"-41"0,-3-13-34 0,3 13-27 16,-1-5-20-16,1 5-21 0,0 0-4 0,0 0 1 16,0 0-10-16,-33 24 7 0,3 3-1 0,0 6-2 15,-17 26-3-15,-6 3-6 0,4 2 6 0,0 8-8 0,-3 4-3 16,-30 67 5-16,29-46-11 0,14-23-7 0,2 6-4 16,6 5-11-16,-4-2-7 0,8 1 4 15,5 0-11-15,3-6 4 0,7-1-14 0,6-18-8 0,6-10-2 0,-3-1-7 16,8 0-2-16,-1-3-7 0,4-4-3 0,2 2-8 15,0-9-6-15,1-4-20 0,-1-8-33 0,3-2-28 16,7 7-33-16,-5-9-31 0,3-6-37 0,-1-5-46 16,0-2-64-16,0-9-213 0,16 3-577 0,-4-12 159 15</inkml:trace>
  <inkml:trace contextRef="#ctx0" brushRef="#br0" timeOffset="117882.31">26222 8630 264 0,'0'0'293'0,"0"0"-43"0,0 0-32 0,0 0-21 0,0 0-7 16,0 0-14-16,5 47-10 0,-5-10-8 0,-5-2-18 15,-1 3-11-15,-4 7-2 0,-1-4-15 0,1 2-10 16,0-4-8-16,-2 3-15 0,3 0-7 0,-2-2-7 15,1-8-4-15,0 5-8 0,4-10-6 0,3-5-7 16,0-3-10-16,3 0-20 0,0-3-33 0,3-4-38 0,3-4-38 16,0 0-42-16,11 0-53 0,-5-6-150 0,8-2-408 15,11-5 114-15</inkml:trace>
  <inkml:trace contextRef="#ctx0" brushRef="#br0" timeOffset="118038.59">26672 8802 439 0,'0'-7'300'0,"0"7"-34"0,0 0-25 0,0 0-24 0,0 0-24 16,17-5-23-16,-17 5-22 0,37 10-14 15,-7 2-17-15,3-4-10 0,2 4-15 0,4 1-17 0,2-3-47 16,-2-2-57-16,0 0-72 0,3-2-75 0,21 6-119 16,-16-5-352-16,16 1 98 0</inkml:trace>
  <inkml:trace contextRef="#ctx0" brushRef="#br0" timeOffset="120667.14">27866 8475 238 0,'6'-12'257'0,"-3"4"-34"0,1-2-13 16,2 3-15-16,-1 1-14 0,-1-1-12 0,0 0-17 15,0 1-9-15,-4 6-21 0,5-8-10 0,-3 0-12 16,-2 8-12-16,6-5-11 0,-6 5-9 0,0 0-5 16,0 0-3-16,0 0-11 0,0 0-4 0,0 0-4 15,0 0-2-15,7 21-6 0,-7-1-3 0,0-2-2 16,0 2-3-16,0 4-2 0,-2-2-3 0,2 3-2 15,0-3 2-15,0 1-3 0,2 0 6 0,0 0 5 0,4-2 6 16,0-3 2-16,1 1 0 0,5-4 9 16,-2-2-3-16,7-2-1 0,-3 1-1 0,3-9 0 15,1 2-9-15,1-5-1 0,-2-3-3 0,2-2 2 0,14-7-3 16,-6-1-4-16,2-7 0 0,-1 1 2 0,-1-3-6 16,0-1-2-16,-3-4-3 0,4 3 0 0,-4-3-2 15,-4-1-2-15,-2 2-1 0,1 3 0 0,-6 3 2 16,-1 5-5-16,-2-2 4 0,-2 4-4 0,1 5 2 15,-3-2-2-15,-3 2 1 0,0 1 2 0,0 1-3 16,-3 6-4-16,7-10 1 0,-7 10 3 0,0 0-5 0,4-7 0 16,-4 7 3-16,0 0 0 0,0 0-2 0,0 0 1 15,0 0 1-15,-11 31-2 0,8-8-3 0,-3 12 7 16,2 5-4-16,2 1 5 0,2 4-5 0,2 2 4 16,2 5-1-16,-1-4 0 0,2 5-2 0,-1-6 0 15,-4-5-1-15,0-3 0 0,-3-2 3 0,3-8-3 16,-1-4 0-16,-1 0 2 0,-2-8 3 0,-4 0 0 0,-1 3 4 0,-5-5-4 15,-3-3 1-15,-10 3-1 0,-5-4 4 0,1-1-2 16,-4-1-3-16,-2-5 2 0,2-1-4 16,-5-1-3-16,5-4 1 0,-1 4 2 0,1-4-6 0,5 2-29 15,3-3-35-15,5-1-46 0,5-2-50 0,4 3-64 16,3-7-196-16,3 4-504 0,2-1 140 0</inkml:trace>
  <inkml:trace contextRef="#ctx0" brushRef="#br0" timeOffset="120917.35">28854 8936 269 0,'0'0'284'0,"0"0"-26"0,0 0-27 0,0 0-26 15,-25 31-25-15,9-15-16 0,-13 11-1 0,2-2-14 16,-5 1-14-16,-3-1-5 0,0 0-3 0,-22 12-6 15,-1-5-5-15,-1-2-12 0,-3-2-11 0,0-5-8 16,3 3-11-16,-7-3-6 0,3 2-7 0,1-3 0 0,3 4-16 16,11-5 0-16,-10 9-7 0,14-8-5 0,9-1-8 15,4 2-50-15,2 2-53 0,2-2-42 16,11 0-54-16,6-4-213 0,4-3-464 0,8 0 128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To begin with, let us ignore car A. Car B and car C travel in opposite directions.</a:t>
            </a:r>
            <a:br>
              <a:rPr lang="en-IN" dirty="0"/>
            </a:br>
            <a:r>
              <a:rPr lang="en-IN" sz="1200" b="0" i="0" kern="1200" dirty="0">
                <a:solidFill>
                  <a:schemeClr val="tx1"/>
                </a:solidFill>
                <a:effectLst/>
                <a:latin typeface="+mn-lt"/>
                <a:ea typeface="+mn-ea"/>
                <a:cs typeface="+mn-cs"/>
              </a:rPr>
              <a:t>Their relative speed = Sum of the two speeds = 45 + 54 kmph = 99kmph.</a:t>
            </a:r>
          </a:p>
          <a:p>
            <a:r>
              <a:rPr lang="en-IN" sz="1200" b="0" i="0" kern="1200" dirty="0">
                <a:solidFill>
                  <a:schemeClr val="tx1"/>
                </a:solidFill>
                <a:effectLst/>
                <a:latin typeface="+mn-lt"/>
                <a:ea typeface="+mn-ea"/>
                <a:cs typeface="+mn-cs"/>
              </a:rPr>
              <a:t>= 99 * (</a:t>
            </a:r>
            <a:r>
              <a:rPr lang="en-IN" sz="1200" b="0" i="0" u="none" strike="noStrike" kern="1200" dirty="0">
                <a:solidFill>
                  <a:schemeClr val="tx1"/>
                </a:solidFill>
                <a:effectLst/>
                <a:latin typeface="+mn-lt"/>
                <a:ea typeface="+mn-ea"/>
                <a:cs typeface="+mn-cs"/>
              </a:rPr>
              <a:t>5/18)</a:t>
            </a:r>
            <a:r>
              <a:rPr lang="en-IN" sz="1200" b="0" i="0" kern="1200" dirty="0">
                <a:solidFill>
                  <a:schemeClr val="tx1"/>
                </a:solidFill>
                <a:effectLst/>
                <a:latin typeface="+mn-lt"/>
                <a:ea typeface="+mn-ea"/>
                <a:cs typeface="+mn-cs"/>
              </a:rPr>
              <a:t>m/s = </a:t>
            </a:r>
            <a:r>
              <a:rPr lang="en-IN" sz="1200" b="0" i="0" u="none" strike="noStrike" kern="1200" dirty="0">
                <a:solidFill>
                  <a:schemeClr val="tx1"/>
                </a:solidFill>
                <a:effectLst/>
                <a:latin typeface="+mn-lt"/>
                <a:ea typeface="+mn-ea"/>
                <a:cs typeface="+mn-cs"/>
              </a:rPr>
              <a:t>55/2 </a:t>
            </a:r>
            <a:r>
              <a:rPr lang="en-IN" sz="1200" b="0" i="0" kern="1200" dirty="0">
                <a:solidFill>
                  <a:schemeClr val="tx1"/>
                </a:solidFill>
                <a:effectLst/>
                <a:latin typeface="+mn-lt"/>
                <a:ea typeface="+mn-ea"/>
                <a:cs typeface="+mn-cs"/>
              </a:rPr>
              <a:t>m/s = 27.5m/s</a:t>
            </a:r>
          </a:p>
          <a:p>
            <a:r>
              <a:rPr lang="en-IN" sz="1200" b="0" i="0" kern="1200" dirty="0">
                <a:solidFill>
                  <a:schemeClr val="tx1"/>
                </a:solidFill>
                <a:effectLst/>
                <a:latin typeface="+mn-lt"/>
                <a:ea typeface="+mn-ea"/>
                <a:cs typeface="+mn-cs"/>
              </a:rPr>
              <a:t>The relative distance = 220m. So, time they will take to cross each other = </a:t>
            </a:r>
            <a:r>
              <a:rPr lang="en-IN" sz="1200" b="0" i="0" u="none" strike="noStrike" kern="1200" dirty="0">
                <a:solidFill>
                  <a:schemeClr val="tx1"/>
                </a:solidFill>
                <a:effectLst/>
                <a:latin typeface="+mn-lt"/>
                <a:ea typeface="+mn-ea"/>
                <a:cs typeface="+mn-cs"/>
              </a:rPr>
              <a:t>220/27.5</a:t>
            </a:r>
            <a:r>
              <a:rPr lang="en-IN" sz="1200" b="0" i="0" kern="1200" dirty="0">
                <a:solidFill>
                  <a:schemeClr val="tx1"/>
                </a:solidFill>
                <a:effectLst/>
                <a:latin typeface="+mn-lt"/>
                <a:ea typeface="+mn-ea"/>
                <a:cs typeface="+mn-cs"/>
              </a:rPr>
              <a:t> = 8 seconds</a:t>
            </a:r>
          </a:p>
          <a:p>
            <a:r>
              <a:rPr lang="en-IN" sz="1200" b="0" i="0" kern="1200" dirty="0">
                <a:solidFill>
                  <a:schemeClr val="tx1"/>
                </a:solidFill>
                <a:effectLst/>
                <a:latin typeface="+mn-lt"/>
                <a:ea typeface="+mn-ea"/>
                <a:cs typeface="+mn-cs"/>
              </a:rPr>
              <a:t>Now, car A has to overtake car B within 8 seconds. The relative distance = 50m</a:t>
            </a:r>
          </a:p>
          <a:p>
            <a:pPr marL="171450" indent="-171450">
              <a:buFont typeface="Symbol" panose="05050102010706020507" pitchFamily="18" charset="2"/>
              <a:buChar char="Þ"/>
            </a:pPr>
            <a:r>
              <a:rPr lang="en-IN" sz="1200" b="0" i="0" kern="1200" dirty="0">
                <a:solidFill>
                  <a:schemeClr val="tx1"/>
                </a:solidFill>
                <a:effectLst/>
                <a:latin typeface="+mn-lt"/>
                <a:ea typeface="+mn-ea"/>
                <a:cs typeface="+mn-cs"/>
              </a:rPr>
              <a:t>Relative speed should be at least </a:t>
            </a:r>
            <a:r>
              <a:rPr lang="en-IN" sz="1200" b="0" i="0" u="none" strike="noStrike" kern="1200" dirty="0">
                <a:solidFill>
                  <a:schemeClr val="tx1"/>
                </a:solidFill>
                <a:effectLst/>
                <a:latin typeface="+mn-lt"/>
                <a:ea typeface="+mn-ea"/>
                <a:cs typeface="+mn-cs"/>
              </a:rPr>
              <a:t>50/8 </a:t>
            </a:r>
            <a:r>
              <a:rPr lang="en-IN" sz="1200" b="0" i="0" kern="1200" dirty="0">
                <a:solidFill>
                  <a:schemeClr val="tx1"/>
                </a:solidFill>
                <a:effectLst/>
                <a:latin typeface="+mn-lt"/>
                <a:ea typeface="+mn-ea"/>
                <a:cs typeface="+mn-cs"/>
              </a:rPr>
              <a:t>m/s = 6.25 m/s.</a:t>
            </a:r>
          </a:p>
          <a:p>
            <a:pPr marL="171450" indent="-171450">
              <a:buFont typeface="Symbol" panose="05050102010706020507" pitchFamily="18" charset="2"/>
              <a:buChar char="Þ"/>
            </a:pPr>
            <a:r>
              <a:rPr lang="en-IN" sz="1200" b="0" i="0" kern="1200" dirty="0">
                <a:solidFill>
                  <a:schemeClr val="tx1"/>
                </a:solidFill>
                <a:effectLst/>
                <a:latin typeface="+mn-lt"/>
                <a:ea typeface="+mn-ea"/>
                <a:cs typeface="+mn-cs"/>
              </a:rPr>
              <a:t>=&gt;6.25 * (</a:t>
            </a:r>
            <a:r>
              <a:rPr lang="en-IN" sz="1200" b="0" i="0" u="none" strike="noStrike" kern="1200" dirty="0">
                <a:solidFill>
                  <a:schemeClr val="tx1"/>
                </a:solidFill>
                <a:effectLst/>
                <a:latin typeface="+mn-lt"/>
                <a:ea typeface="+mn-ea"/>
                <a:cs typeface="+mn-cs"/>
              </a:rPr>
              <a:t>18/5) </a:t>
            </a:r>
            <a:r>
              <a:rPr lang="en-IN" sz="1200" b="0" i="0" kern="1200" dirty="0">
                <a:solidFill>
                  <a:schemeClr val="tx1"/>
                </a:solidFill>
                <a:effectLst/>
                <a:latin typeface="+mn-lt"/>
                <a:ea typeface="+mn-ea"/>
                <a:cs typeface="+mn-cs"/>
              </a:rPr>
              <a:t>kmph = 22.5 kmph</a:t>
            </a:r>
          </a:p>
          <a:p>
            <a:r>
              <a:rPr lang="en-IN" sz="1200" b="0" i="0" kern="1200" dirty="0">
                <a:solidFill>
                  <a:schemeClr val="tx1"/>
                </a:solidFill>
                <a:effectLst/>
                <a:latin typeface="+mn-lt"/>
                <a:ea typeface="+mn-ea"/>
                <a:cs typeface="+mn-cs"/>
              </a:rPr>
              <a:t>Car B travels at 45kmph, so car A should travel at </a:t>
            </a:r>
            <a:r>
              <a:rPr lang="en-IN" sz="1200" b="0" i="0" kern="1200" dirty="0" err="1">
                <a:solidFill>
                  <a:schemeClr val="tx1"/>
                </a:solidFill>
                <a:effectLst/>
                <a:latin typeface="+mn-lt"/>
                <a:ea typeface="+mn-ea"/>
                <a:cs typeface="+mn-cs"/>
              </a:rPr>
              <a:t>at</a:t>
            </a:r>
            <a:r>
              <a:rPr lang="en-IN" sz="1200" b="0" i="0" kern="1200" dirty="0">
                <a:solidFill>
                  <a:schemeClr val="tx1"/>
                </a:solidFill>
                <a:effectLst/>
                <a:latin typeface="+mn-lt"/>
                <a:ea typeface="+mn-ea"/>
                <a:cs typeface="+mn-cs"/>
              </a:rPr>
              <a:t> least 45 + 22.5 = 67.5kmph.</a:t>
            </a:r>
          </a:p>
          <a:p>
            <a:r>
              <a:rPr lang="en-IN" sz="1200" b="1" i="0" kern="1200" dirty="0">
                <a:solidFill>
                  <a:schemeClr val="tx1"/>
                </a:solidFill>
                <a:effectLst/>
                <a:latin typeface="+mn-lt"/>
                <a:ea typeface="+mn-ea"/>
                <a:cs typeface="+mn-cs"/>
              </a:rPr>
              <a:t>Hence, the answer is 67.5kmph.</a:t>
            </a:r>
          </a:p>
          <a:p>
            <a:r>
              <a:rPr lang="en-IN" sz="1200" b="0" i="0" kern="1200" dirty="0">
                <a:solidFill>
                  <a:schemeClr val="tx1"/>
                </a:solidFill>
                <a:effectLst/>
                <a:latin typeface="+mn-lt"/>
                <a:ea typeface="+mn-ea"/>
                <a:cs typeface="+mn-cs"/>
              </a:rPr>
              <a:t>Choice C is the correct answer.</a:t>
            </a:r>
          </a:p>
          <a:p>
            <a:r>
              <a:rPr lang="en-IN" sz="1200" b="0" i="0" kern="1200" dirty="0">
                <a:solidFill>
                  <a:schemeClr val="tx1"/>
                </a:solidFill>
                <a:effectLst/>
                <a:latin typeface="+mn-lt"/>
                <a:ea typeface="+mn-ea"/>
                <a:cs typeface="+mn-cs"/>
              </a:rPr>
              <a:t> </a:t>
            </a:r>
          </a:p>
          <a:p>
            <a:pPr marL="171450" indent="-171450">
              <a:buFont typeface="Symbol" panose="05050102010706020507" pitchFamily="18" charset="2"/>
              <a:buChar char="Þ"/>
            </a:pP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104</a:t>
            </a:fld>
            <a:endParaRPr lang="en-US"/>
          </a:p>
        </p:txBody>
      </p:sp>
    </p:spTree>
    <p:extLst>
      <p:ext uri="{BB962C8B-B14F-4D97-AF65-F5344CB8AC3E}">
        <p14:creationId xmlns:p14="http://schemas.microsoft.com/office/powerpoint/2010/main" val="275561794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105</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106</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107</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108</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110</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111</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112</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113</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114</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B</a:t>
            </a:r>
          </a:p>
          <a:p>
            <a:r>
              <a:rPr lang="en-IN" sz="2500" b="1" i="0" kern="1200" dirty="0">
                <a:solidFill>
                  <a:schemeClr val="tx1"/>
                </a:solidFill>
                <a:effectLst/>
                <a:latin typeface="Nunito Sans" panose="020B0604020202020204" charset="0"/>
                <a:ea typeface="+mn-ea"/>
                <a:cs typeface="+mn-cs"/>
              </a:rPr>
              <a:t>Ratio of number of men, women and children</a:t>
            </a:r>
          </a:p>
          <a:p>
            <a:r>
              <a:rPr lang="en-IN" sz="2500" b="1" i="0" kern="1200" dirty="0">
                <a:solidFill>
                  <a:schemeClr val="tx1"/>
                </a:solidFill>
                <a:effectLst/>
                <a:latin typeface="Nunito Sans" panose="020B0604020202020204" charset="0"/>
                <a:ea typeface="+mn-ea"/>
                <a:cs typeface="+mn-cs"/>
              </a:rPr>
              <a:t> = 18/6 : 10/5 : 12/3 = 3x : 2x : 4x</a:t>
            </a:r>
          </a:p>
          <a:p>
            <a:r>
              <a:rPr lang="en-IN" sz="2500" b="1" i="0" kern="1200" dirty="0">
                <a:solidFill>
                  <a:schemeClr val="tx1"/>
                </a:solidFill>
                <a:effectLst/>
                <a:latin typeface="Nunito Sans" panose="020B0604020202020204" charset="0"/>
                <a:ea typeface="+mn-ea"/>
                <a:cs typeface="+mn-cs"/>
              </a:rPr>
              <a:t>… (3x + 2x + 4x) = 18</a:t>
            </a:r>
          </a:p>
          <a:p>
            <a:r>
              <a:rPr lang="en-IN" sz="2500" b="1" i="0" kern="1200" dirty="0">
                <a:solidFill>
                  <a:schemeClr val="tx1"/>
                </a:solidFill>
                <a:effectLst/>
                <a:latin typeface="Nunito Sans" panose="020B0604020202020204" charset="0"/>
                <a:ea typeface="+mn-ea"/>
                <a:cs typeface="+mn-cs"/>
              </a:rPr>
              <a:t>… x = 2</a:t>
            </a:r>
          </a:p>
          <a:p>
            <a:r>
              <a:rPr lang="en-IN" sz="2500" b="1" i="0" kern="1200" dirty="0">
                <a:solidFill>
                  <a:schemeClr val="tx1"/>
                </a:solidFill>
                <a:effectLst/>
                <a:latin typeface="Nunito Sans" panose="020B0604020202020204" charset="0"/>
                <a:ea typeface="+mn-ea"/>
                <a:cs typeface="+mn-cs"/>
              </a:rPr>
              <a:t>Therefore, number of women = 4</a:t>
            </a:r>
          </a:p>
          <a:p>
            <a:r>
              <a:rPr lang="en-IN" sz="2500" b="1" i="0" kern="1200" dirty="0">
                <a:solidFill>
                  <a:schemeClr val="tx1"/>
                </a:solidFill>
                <a:effectLst/>
                <a:latin typeface="Nunito Sans" panose="020B0604020202020204" charset="0"/>
                <a:ea typeface="+mn-ea"/>
                <a:cs typeface="+mn-cs"/>
              </a:rPr>
              <a:t>Share of all women = 10/40 x 4000 = Rs. 1000</a:t>
            </a:r>
          </a:p>
          <a:p>
            <a:r>
              <a:rPr lang="en-IN" sz="2500" b="1" i="0" kern="1200" dirty="0">
                <a:solidFill>
                  <a:schemeClr val="tx1"/>
                </a:solidFill>
                <a:effectLst/>
                <a:latin typeface="Nunito Sans" panose="020B0604020202020204" charset="0"/>
                <a:ea typeface="+mn-ea"/>
                <a:cs typeface="+mn-cs"/>
              </a:rPr>
              <a:t>                         (… 18 + 10 + 12 = 40)</a:t>
            </a:r>
          </a:p>
          <a:p>
            <a:r>
              <a:rPr lang="en-IN" sz="2500" b="1" i="0" kern="1200" dirty="0">
                <a:solidFill>
                  <a:schemeClr val="tx1"/>
                </a:solidFill>
                <a:effectLst/>
                <a:latin typeface="Nunito Sans" panose="020B0604020202020204" charset="0"/>
                <a:ea typeface="+mn-ea"/>
                <a:cs typeface="+mn-cs"/>
              </a:rPr>
              <a:t>…Share of each woman = 1000/4 = Rs. 250</a:t>
            </a: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dirty="0"/>
          </a:p>
        </p:txBody>
      </p:sp>
    </p:spTree>
    <p:extLst>
      <p:ext uri="{BB962C8B-B14F-4D97-AF65-F5344CB8AC3E}">
        <p14:creationId xmlns:p14="http://schemas.microsoft.com/office/powerpoint/2010/main" val="14210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In order that the number be divisible by 4, the last two digits of the number have to be 44, 48, 56, 64, 76, 84, 96, 68 or 88. The first two digits of these numbers can be filled in 9 x 6 = 54 ways (numbers can be repeated). Hence, the there are 54 x 6 = 324 such numbers.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68</a:t>
            </a:fld>
            <a:endParaRPr lang="en-US"/>
          </a:p>
        </p:txBody>
      </p:sp>
    </p:spTree>
    <p:extLst>
      <p:ext uri="{BB962C8B-B14F-4D97-AF65-F5344CB8AC3E}">
        <p14:creationId xmlns:p14="http://schemas.microsoft.com/office/powerpoint/2010/main" val="3986064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For drawing a triangle we need 3 non collinear points.</a:t>
            </a:r>
            <a:br>
              <a:rPr lang="en-US" dirty="0"/>
            </a:br>
            <a:r>
              <a:rPr lang="en-US" sz="1200" b="0" i="0" kern="1200" dirty="0">
                <a:solidFill>
                  <a:schemeClr val="tx1"/>
                </a:solidFill>
                <a:effectLst/>
                <a:latin typeface="+mn-lt"/>
                <a:ea typeface="+mn-ea"/>
                <a:cs typeface="+mn-cs"/>
              </a:rPr>
              <a:t>This can be done in:</a:t>
            </a:r>
            <a:br>
              <a:rPr lang="en-US" dirty="0"/>
            </a:b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3 </a:t>
            </a:r>
            <a:r>
              <a:rPr lang="en-US" sz="1200" b="0" i="0" kern="1200" dirty="0">
                <a:solidFill>
                  <a:schemeClr val="tx1"/>
                </a:solidFill>
                <a:effectLst/>
                <a:latin typeface="+mn-lt"/>
                <a:ea typeface="+mn-ea"/>
                <a:cs typeface="+mn-cs"/>
              </a:rPr>
              <a:t>+ </a:t>
            </a: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x </a:t>
            </a:r>
            <a:r>
              <a:rPr lang="en-US" sz="1200" b="0" i="0" kern="1200" baseline="30000" dirty="0">
                <a:solidFill>
                  <a:schemeClr val="tx1"/>
                </a:solidFill>
                <a:effectLst/>
                <a:latin typeface="+mn-lt"/>
                <a:ea typeface="+mn-ea"/>
                <a:cs typeface="+mn-cs"/>
              </a:rPr>
              <a:t>12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 </a:t>
            </a: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x </a:t>
            </a:r>
            <a:r>
              <a:rPr lang="en-US" sz="1200" b="0" i="0" kern="1200" baseline="30000" dirty="0">
                <a:solidFill>
                  <a:schemeClr val="tx1"/>
                </a:solidFill>
                <a:effectLst/>
                <a:latin typeface="+mn-lt"/>
                <a:ea typeface="+mn-ea"/>
                <a:cs typeface="+mn-cs"/>
              </a:rPr>
              <a:t>12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56 + 336 + 528 = </a:t>
            </a:r>
            <a:r>
              <a:rPr lang="en-US" sz="1200" b="1" i="0" kern="1200" dirty="0">
                <a:solidFill>
                  <a:schemeClr val="tx1"/>
                </a:solidFill>
                <a:effectLst/>
                <a:latin typeface="+mn-lt"/>
                <a:ea typeface="+mn-ea"/>
                <a:cs typeface="+mn-cs"/>
              </a:rPr>
              <a:t>920</a:t>
            </a:r>
          </a:p>
        </p:txBody>
      </p:sp>
      <p:sp>
        <p:nvSpPr>
          <p:cNvPr id="4" name="Slide Number Placeholder 3"/>
          <p:cNvSpPr>
            <a:spLocks noGrp="1"/>
          </p:cNvSpPr>
          <p:nvPr>
            <p:ph type="sldNum" sz="quarter" idx="5"/>
          </p:nvPr>
        </p:nvSpPr>
        <p:spPr/>
        <p:txBody>
          <a:bodyPr/>
          <a:lstStyle/>
          <a:p>
            <a:fld id="{0AAB6876-1BF1-4B88-890A-0B4E46201506}" type="slidenum">
              <a:rPr lang="en-US" smtClean="0"/>
              <a:t>69</a:t>
            </a:fld>
            <a:endParaRPr lang="en-US"/>
          </a:p>
        </p:txBody>
      </p:sp>
    </p:spTree>
    <p:extLst>
      <p:ext uri="{BB962C8B-B14F-4D97-AF65-F5344CB8AC3E}">
        <p14:creationId xmlns:p14="http://schemas.microsoft.com/office/powerpoint/2010/main" val="38533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75</a:t>
            </a:fld>
            <a:endParaRPr lang="en-US"/>
          </a:p>
        </p:txBody>
      </p:sp>
    </p:spTree>
    <p:extLst>
      <p:ext uri="{BB962C8B-B14F-4D97-AF65-F5344CB8AC3E}">
        <p14:creationId xmlns:p14="http://schemas.microsoft.com/office/powerpoint/2010/main" val="31489661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ustomXml" Target="../ink/ink1.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You have three tuples: (1,2), (2.4), (3,6). What is the shape of the function that describes these?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S-shaped</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Parabolic</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Straight line</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Quadrilateral</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A clock is started at noon. By 10 minutes past 5, the hour hand has turned through</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155⁰</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145⁰</a:t>
            </a:r>
            <a:endParaRPr lang="en-US" sz="2500" dirty="0">
              <a:latin typeface="Nunito Sans" panose="00000500000000000000" pitchFamily="2" charset="0"/>
            </a:endParaRP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160⁰</a:t>
            </a:r>
            <a:endParaRPr lang="en-US" sz="2500" dirty="0">
              <a:latin typeface="Nunito Sans" panose="00000500000000000000" pitchFamily="2" charset="0"/>
            </a:endParaRP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a:t>
            </a:r>
            <a:r>
              <a:rPr lang="en-US" sz="2500" dirty="0">
                <a:latin typeface="Nunito Sans" panose="00000500000000000000" pitchFamily="2" charset="0"/>
                <a:ea typeface="Adobe Heiti Std R" panose="020B0400000000000000" pitchFamily="34" charset="-128"/>
              </a:rPr>
              <a:t>⁰</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256332"/>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A clock is started at noon. By 10 minutes past 5, the hour hand has turned through</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155⁰</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145⁰</a:t>
            </a:r>
            <a:endParaRPr lang="en-US" sz="2500" dirty="0">
              <a:latin typeface="Nunito Sans" panose="00000500000000000000" pitchFamily="2" charset="0"/>
            </a:endParaRP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160⁰</a:t>
            </a:r>
            <a:endParaRPr lang="en-US" sz="2500" dirty="0">
              <a:latin typeface="Nunito Sans" panose="00000500000000000000" pitchFamily="2" charset="0"/>
            </a:endParaRP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a:t>
            </a:r>
            <a:r>
              <a:rPr lang="en-US" sz="2500" dirty="0">
                <a:latin typeface="Nunito Sans" panose="00000500000000000000" pitchFamily="2" charset="0"/>
                <a:ea typeface="Adobe Heiti Std R" panose="020B0400000000000000" pitchFamily="34" charset="-128"/>
              </a:rPr>
              <a:t>⁰</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52</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Ram Speaks truth 40% of the time and </a:t>
            </a:r>
            <a:r>
              <a:rPr lang="en-US" sz="2500" dirty="0" err="1">
                <a:latin typeface="Nunito Sans" panose="00000500000000000000" pitchFamily="2" charset="0"/>
              </a:rPr>
              <a:t>Laxman</a:t>
            </a:r>
            <a:r>
              <a:rPr lang="en-US" sz="2500" dirty="0">
                <a:latin typeface="Nunito Sans" panose="00000500000000000000" pitchFamily="2" charset="0"/>
              </a:rPr>
              <a:t> speaks truth 60% of the time. Percentage of cases Ram and </a:t>
            </a:r>
            <a:r>
              <a:rPr lang="en-US" sz="2500" dirty="0" err="1">
                <a:latin typeface="Nunito Sans" panose="00000500000000000000" pitchFamily="2" charset="0"/>
              </a:rPr>
              <a:t>Laxman</a:t>
            </a:r>
            <a:r>
              <a:rPr lang="en-US" sz="2500" dirty="0">
                <a:latin typeface="Nunito Sans" panose="00000500000000000000" pitchFamily="2" charset="0"/>
              </a:rPr>
              <a:t> are likely to contradict each other in stating the same fact is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48%</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810000"/>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Ram Speaks truth 40% of the time and </a:t>
            </a:r>
            <a:r>
              <a:rPr lang="en-US" sz="2500" dirty="0" err="1">
                <a:latin typeface="Nunito Sans" panose="00000500000000000000" pitchFamily="2" charset="0"/>
              </a:rPr>
              <a:t>Laxman</a:t>
            </a:r>
            <a:r>
              <a:rPr lang="en-US" sz="2500" dirty="0">
                <a:latin typeface="Nunito Sans" panose="00000500000000000000" pitchFamily="2" charset="0"/>
              </a:rPr>
              <a:t> speaks truth 60% of the time. Percentage of cases Ram and </a:t>
            </a:r>
            <a:r>
              <a:rPr lang="en-US" sz="2500" dirty="0" err="1">
                <a:latin typeface="Nunito Sans" panose="00000500000000000000" pitchFamily="2" charset="0"/>
              </a:rPr>
              <a:t>Laxman</a:t>
            </a:r>
            <a:r>
              <a:rPr lang="en-US" sz="2500" dirty="0">
                <a:latin typeface="Nunito Sans" panose="00000500000000000000" pitchFamily="2" charset="0"/>
              </a:rPr>
              <a:t> are likely to contradict each other in stating the same fact is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48%</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53</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1112218"/>
            <a:ext cx="12192000" cy="1631216"/>
          </a:xfrm>
          <a:prstGeom prst="rect">
            <a:avLst/>
          </a:prstGeom>
          <a:noFill/>
        </p:spPr>
        <p:txBody>
          <a:bodyPr wrap="square" rtlCol="0">
            <a:spAutoFit/>
          </a:bodyPr>
          <a:lstStyle/>
          <a:p>
            <a:r>
              <a:rPr lang="en-IN" sz="2500" dirty="0">
                <a:latin typeface="Nunito Sans" panose="00000500000000000000" pitchFamily="2" charset="0"/>
              </a:rPr>
              <a:t>Car A trails car B by 50 meters. Car B travels at 45km/hr. Car C travels from the opposite direction at 54km/hr. Car C is at a distance of 220 meters from Car B. If car A decides to overtake Car B before cars B and C cross each other, what is the minimum speed at which car A must travel?</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67.5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911610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spcBef>
                <a:spcPct val="0"/>
              </a:spcBef>
              <a:defRPr/>
            </a:pPr>
            <a:r>
              <a:rPr lang="en-US" sz="2500" dirty="0">
                <a:latin typeface="Nunito Sans" panose="00000500000000000000" pitchFamily="2" charset="0"/>
              </a:rPr>
              <a:t>Uma has 50 red and 50 blue balls. She has two bowls with her. She has to distribute the balls in these two bowls in such a way that none of the bowls are left empty. If one were to choose one of the two bowls at random and then randomly draw a ball from it, the probability of the ball being red is maximized. After this distribution, what will be the total number of balls in the bowl with a larger number of balls? </a:t>
            </a:r>
            <a:endParaRPr lang="en-IN" sz="2500" dirty="0">
              <a:latin typeface="Nunito Sans" panose="00000500000000000000" pitchFamily="2" charset="0"/>
            </a:endParaRPr>
          </a:p>
        </p:txBody>
      </p:sp>
      <p:sp>
        <p:nvSpPr>
          <p:cNvPr id="4" name="Rectangle 3"/>
          <p:cNvSpPr/>
          <p:nvPr/>
        </p:nvSpPr>
        <p:spPr>
          <a:xfrm>
            <a:off x="657998" y="363283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0759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7823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4656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3283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59</a:t>
            </a:r>
            <a:endParaRPr lang="en-US" sz="2500" dirty="0">
              <a:latin typeface="Nunito Sans" panose="00000500000000000000" pitchFamily="2" charset="0"/>
            </a:endParaRPr>
          </a:p>
        </p:txBody>
      </p:sp>
      <p:sp>
        <p:nvSpPr>
          <p:cNvPr id="24" name="Rectangle 23"/>
          <p:cNvSpPr/>
          <p:nvPr/>
        </p:nvSpPr>
        <p:spPr>
          <a:xfrm>
            <a:off x="1445891" y="420759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5" name="Rectangle 24"/>
          <p:cNvSpPr/>
          <p:nvPr/>
        </p:nvSpPr>
        <p:spPr>
          <a:xfrm>
            <a:off x="1447800" y="481608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99</a:t>
            </a:r>
          </a:p>
        </p:txBody>
      </p:sp>
      <p:sp>
        <p:nvSpPr>
          <p:cNvPr id="26" name="Rectangle 25"/>
          <p:cNvSpPr/>
          <p:nvPr/>
        </p:nvSpPr>
        <p:spPr>
          <a:xfrm>
            <a:off x="1440028" y="534656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657" y="4724400"/>
            <a:ext cx="761638" cy="706068"/>
          </a:xfrm>
          <a:prstGeom prst="rect">
            <a:avLst/>
          </a:prstGeom>
        </p:spPr>
      </p:pic>
      <p:sp>
        <p:nvSpPr>
          <p:cNvPr id="9" name="TextBox 8"/>
          <p:cNvSpPr txBox="1"/>
          <p:nvPr/>
        </p:nvSpPr>
        <p:spPr>
          <a:xfrm>
            <a:off x="642479" y="1156906"/>
            <a:ext cx="10907041" cy="2400657"/>
          </a:xfrm>
          <a:prstGeom prst="rect">
            <a:avLst/>
          </a:prstGeom>
          <a:noFill/>
        </p:spPr>
        <p:txBody>
          <a:bodyPr wrap="square" rtlCol="0">
            <a:spAutoFit/>
          </a:bodyPr>
          <a:lstStyle/>
          <a:p>
            <a:pPr algn="just">
              <a:spcBef>
                <a:spcPct val="0"/>
              </a:spcBef>
              <a:defRPr/>
            </a:pPr>
            <a:r>
              <a:rPr lang="en-US" sz="2500" dirty="0">
                <a:latin typeface="Nunito Sans" panose="00000500000000000000" pitchFamily="2" charset="0"/>
              </a:rPr>
              <a:t>Uma has 50 red and 50 blue balls. She has two bowls with her. She has to distribute the balls in these two bowls in such a way that none of the bowls are left empty. If one were to choose one of the two bowls at random and then randomly draw a ball from it, the probability of the ball being red is maximized. After this distribution, what will be the total number of balls in the bowl with a larger number of balls? </a:t>
            </a:r>
            <a:endParaRPr lang="en-IN" sz="2500" dirty="0">
              <a:latin typeface="Nunito Sans" panose="00000500000000000000" pitchFamily="2" charset="0"/>
            </a:endParaRPr>
          </a:p>
        </p:txBody>
      </p:sp>
      <p:sp>
        <p:nvSpPr>
          <p:cNvPr id="4" name="Rectangle 3"/>
          <p:cNvSpPr/>
          <p:nvPr/>
        </p:nvSpPr>
        <p:spPr>
          <a:xfrm>
            <a:off x="657998" y="363283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0759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7823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4656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3283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59</a:t>
            </a:r>
            <a:endParaRPr lang="en-US" sz="2500" dirty="0">
              <a:latin typeface="Nunito Sans" panose="00000500000000000000" pitchFamily="2" charset="0"/>
            </a:endParaRPr>
          </a:p>
        </p:txBody>
      </p:sp>
      <p:sp>
        <p:nvSpPr>
          <p:cNvPr id="24" name="Rectangle 23"/>
          <p:cNvSpPr/>
          <p:nvPr/>
        </p:nvSpPr>
        <p:spPr>
          <a:xfrm>
            <a:off x="1445891" y="420759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5" name="Rectangle 24"/>
          <p:cNvSpPr/>
          <p:nvPr/>
        </p:nvSpPr>
        <p:spPr>
          <a:xfrm>
            <a:off x="1447800" y="481608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99</a:t>
            </a:r>
          </a:p>
        </p:txBody>
      </p:sp>
      <p:sp>
        <p:nvSpPr>
          <p:cNvPr id="26" name="Rectangle 25"/>
          <p:cNvSpPr/>
          <p:nvPr/>
        </p:nvSpPr>
        <p:spPr>
          <a:xfrm>
            <a:off x="1440028" y="534656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55</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buFont typeface="Arial" panose="020B0604020202020204" pitchFamily="34" charset="0"/>
              <a:buNone/>
              <a:defRPr/>
            </a:pPr>
            <a:r>
              <a:rPr lang="en-US" sz="2500" dirty="0" err="1">
                <a:latin typeface="Nunito Sans" panose="00000500000000000000" pitchFamily="2" charset="0"/>
              </a:rPr>
              <a:t>Bhaskar</a:t>
            </a:r>
            <a:r>
              <a:rPr lang="en-US" sz="2500" dirty="0">
                <a:latin typeface="Nunito Sans" panose="00000500000000000000" pitchFamily="2" charset="0"/>
              </a:rPr>
              <a:t> called his friend </a:t>
            </a:r>
            <a:r>
              <a:rPr lang="en-US" sz="2500" dirty="0" err="1">
                <a:latin typeface="Nunito Sans" panose="00000500000000000000" pitchFamily="2" charset="0"/>
              </a:rPr>
              <a:t>Shakuntala</a:t>
            </a:r>
            <a:r>
              <a:rPr lang="en-US" sz="2500" dirty="0">
                <a:latin typeface="Nunito Sans" panose="00000500000000000000" pitchFamily="2" charset="0"/>
              </a:rPr>
              <a:t> to celebrate his wedding anniversary. </a:t>
            </a:r>
            <a:r>
              <a:rPr lang="en-US" sz="2500" dirty="0" err="1">
                <a:latin typeface="Nunito Sans" panose="00000500000000000000" pitchFamily="2" charset="0"/>
              </a:rPr>
              <a:t>Shakuntala</a:t>
            </a:r>
            <a:r>
              <a:rPr lang="en-US" sz="2500" dirty="0">
                <a:latin typeface="Nunito Sans" panose="00000500000000000000" pitchFamily="2" charset="0"/>
              </a:rPr>
              <a:t> reached the street where he was living but forgot the door number. She called </a:t>
            </a:r>
            <a:r>
              <a:rPr lang="en-US" sz="2500" dirty="0" err="1">
                <a:latin typeface="Nunito Sans" panose="00000500000000000000" pitchFamily="2" charset="0"/>
              </a:rPr>
              <a:t>Bhaskar</a:t>
            </a:r>
            <a:r>
              <a:rPr lang="en-US" sz="2500" dirty="0">
                <a:latin typeface="Nunito Sans" panose="00000500000000000000" pitchFamily="2" charset="0"/>
              </a:rPr>
              <a:t> for his door number. Being a geek in math, he didn't give the door number directly. But told this “ It is the middle number of the three numbers where the difference between first and second numbers is same as that between second and third. The product of first and last is 273 and sum of all three is 51." </a:t>
            </a:r>
            <a:r>
              <a:rPr lang="en-US" sz="2500" dirty="0" err="1">
                <a:latin typeface="Nunito Sans" panose="00000500000000000000" pitchFamily="2" charset="0"/>
              </a:rPr>
              <a:t>Shakuntala</a:t>
            </a:r>
            <a:r>
              <a:rPr lang="en-US" sz="2500" dirty="0">
                <a:latin typeface="Nunito Sans" panose="00000500000000000000" pitchFamily="2" charset="0"/>
              </a:rPr>
              <a:t> reached his house on time. His door number is </a:t>
            </a:r>
          </a:p>
        </p:txBody>
      </p:sp>
      <p:sp>
        <p:nvSpPr>
          <p:cNvPr id="4" name="Rectangle 3"/>
          <p:cNvSpPr/>
          <p:nvPr/>
        </p:nvSpPr>
        <p:spPr>
          <a:xfrm>
            <a:off x="657998" y="4218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792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367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931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218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17</a:t>
            </a:r>
            <a:endParaRPr lang="en-US" sz="2500" dirty="0">
              <a:latin typeface="Nunito Sans" panose="00000500000000000000" pitchFamily="2" charset="0"/>
            </a:endParaRPr>
          </a:p>
        </p:txBody>
      </p:sp>
      <p:sp>
        <p:nvSpPr>
          <p:cNvPr id="24" name="Rectangle 23"/>
          <p:cNvSpPr/>
          <p:nvPr/>
        </p:nvSpPr>
        <p:spPr>
          <a:xfrm>
            <a:off x="1445891" y="4792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5" name="Rectangle 24"/>
          <p:cNvSpPr/>
          <p:nvPr/>
        </p:nvSpPr>
        <p:spPr>
          <a:xfrm>
            <a:off x="1447800" y="54013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26" name="Rectangle 25"/>
          <p:cNvSpPr/>
          <p:nvPr/>
        </p:nvSpPr>
        <p:spPr>
          <a:xfrm>
            <a:off x="1440028" y="5931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4158130"/>
            <a:ext cx="761638" cy="706068"/>
          </a:xfrm>
          <a:prstGeom prst="rect">
            <a:avLst/>
          </a:prstGeom>
        </p:spPr>
      </p:pic>
      <p:sp>
        <p:nvSpPr>
          <p:cNvPr id="9" name="TextBox 8"/>
          <p:cNvSpPr txBox="1"/>
          <p:nvPr/>
        </p:nvSpPr>
        <p:spPr>
          <a:xfrm>
            <a:off x="642479" y="1156906"/>
            <a:ext cx="10907041" cy="3170099"/>
          </a:xfrm>
          <a:prstGeom prst="rect">
            <a:avLst/>
          </a:prstGeom>
          <a:noFill/>
        </p:spPr>
        <p:txBody>
          <a:bodyPr wrap="square" rtlCol="0">
            <a:spAutoFit/>
          </a:bodyPr>
          <a:lstStyle/>
          <a:p>
            <a:pPr>
              <a:buFont typeface="Arial" panose="020B0604020202020204" pitchFamily="34" charset="0"/>
              <a:buNone/>
              <a:defRPr/>
            </a:pPr>
            <a:r>
              <a:rPr lang="en-US" sz="2500" dirty="0" err="1">
                <a:latin typeface="Nunito Sans" panose="00000500000000000000" pitchFamily="2" charset="0"/>
              </a:rPr>
              <a:t>Bhaskar</a:t>
            </a:r>
            <a:r>
              <a:rPr lang="en-US" sz="2500" dirty="0">
                <a:latin typeface="Nunito Sans" panose="00000500000000000000" pitchFamily="2" charset="0"/>
              </a:rPr>
              <a:t> called his friend </a:t>
            </a:r>
            <a:r>
              <a:rPr lang="en-US" sz="2500" dirty="0" err="1">
                <a:latin typeface="Nunito Sans" panose="00000500000000000000" pitchFamily="2" charset="0"/>
              </a:rPr>
              <a:t>Shakuntala</a:t>
            </a:r>
            <a:r>
              <a:rPr lang="en-US" sz="2500" dirty="0">
                <a:latin typeface="Nunito Sans" panose="00000500000000000000" pitchFamily="2" charset="0"/>
              </a:rPr>
              <a:t> to celebrate his wedding anniversary. </a:t>
            </a:r>
            <a:r>
              <a:rPr lang="en-US" sz="2500" dirty="0" err="1">
                <a:latin typeface="Nunito Sans" panose="00000500000000000000" pitchFamily="2" charset="0"/>
              </a:rPr>
              <a:t>Shakuntala</a:t>
            </a:r>
            <a:r>
              <a:rPr lang="en-US" sz="2500" dirty="0">
                <a:latin typeface="Nunito Sans" panose="00000500000000000000" pitchFamily="2" charset="0"/>
              </a:rPr>
              <a:t> reached the street where he was living but forgot the door number. She called </a:t>
            </a:r>
            <a:r>
              <a:rPr lang="en-US" sz="2500" dirty="0" err="1">
                <a:latin typeface="Nunito Sans" panose="00000500000000000000" pitchFamily="2" charset="0"/>
              </a:rPr>
              <a:t>Bhaskar</a:t>
            </a:r>
            <a:r>
              <a:rPr lang="en-US" sz="2500" dirty="0">
                <a:latin typeface="Nunito Sans" panose="00000500000000000000" pitchFamily="2" charset="0"/>
              </a:rPr>
              <a:t> for his door number. Being a geek in math, he didn't give the door number directly. But told this “ It is the middle number of the three numbers where the difference between first and second numbers is same as that between second and third. The product of first and last is 273 and sum of all three is 51." </a:t>
            </a:r>
            <a:r>
              <a:rPr lang="en-US" sz="2500" dirty="0" err="1">
                <a:latin typeface="Nunito Sans" panose="00000500000000000000" pitchFamily="2" charset="0"/>
              </a:rPr>
              <a:t>Shakuntala</a:t>
            </a:r>
            <a:r>
              <a:rPr lang="en-US" sz="2500" dirty="0">
                <a:latin typeface="Nunito Sans" panose="00000500000000000000" pitchFamily="2" charset="0"/>
              </a:rPr>
              <a:t> reached his house on time. His door number is </a:t>
            </a:r>
          </a:p>
        </p:txBody>
      </p:sp>
      <p:sp>
        <p:nvSpPr>
          <p:cNvPr id="4" name="Rectangle 3"/>
          <p:cNvSpPr/>
          <p:nvPr/>
        </p:nvSpPr>
        <p:spPr>
          <a:xfrm>
            <a:off x="657998" y="4218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792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367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931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218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17</a:t>
            </a:r>
            <a:endParaRPr lang="en-US" sz="2500" dirty="0">
              <a:latin typeface="Nunito Sans" panose="00000500000000000000" pitchFamily="2" charset="0"/>
            </a:endParaRPr>
          </a:p>
        </p:txBody>
      </p:sp>
      <p:sp>
        <p:nvSpPr>
          <p:cNvPr id="24" name="Rectangle 23"/>
          <p:cNvSpPr/>
          <p:nvPr/>
        </p:nvSpPr>
        <p:spPr>
          <a:xfrm>
            <a:off x="1445891" y="4792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5" name="Rectangle 24"/>
          <p:cNvSpPr/>
          <p:nvPr/>
        </p:nvSpPr>
        <p:spPr>
          <a:xfrm>
            <a:off x="1447800" y="54013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26" name="Rectangle 25"/>
          <p:cNvSpPr/>
          <p:nvPr/>
        </p:nvSpPr>
        <p:spPr>
          <a:xfrm>
            <a:off x="1440028" y="5931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56</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A Volvo bus from Chennai to Bangalore has 5 stops in between. At each stop half of the people will get down. After reaching Bangalore there are only 2 people left out. How many people are there in the bus at starting?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64</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128</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525" y="4419600"/>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You have three tuples: (1,2), (2.4), (3,6). What is the shape of the function that describes these?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S-shaped</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Parabolic</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Straight line</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Quadrilateral</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587" y="3263735"/>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A Volvo bus from Chennai to Bangalore has 5 stops in between. At each stop half of the people will get down. After reaching Bangalore there are only 2 people left out. How many people are there in the bus at starting?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64</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128</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57</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The figure below depicts the damage done to aircrafts that had returned their base from missions in World war 2. The bullet holes per square foot in the Tail, Wingtips, Fuselage, and Engine are 1.1, 1.5, 1.8, and 0.2 respectively. Where does the Air-force need to primarily reinforce the aircraft to minimize losses to enemy fire and to maximize their return home?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Tail</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Wingtips</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Fuselage</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Engine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4"/>
          <a:stretch>
            <a:fillRect/>
          </a:stretch>
        </p:blipFill>
        <p:spPr>
          <a:xfrm>
            <a:off x="4336436" y="3172843"/>
            <a:ext cx="5337916" cy="3532758"/>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907" y="4876800"/>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The figure below depicts the damage done to aircrafts that had returned their base from missions in World war 2. The bullet holes per square foot in the Tail, Wingtips, Fuselage, and Engine are 1.1, 1.5, 1.8, and 0.2 respectively. Where does the Air-force need to primarily reinforce the aircraft to minimize losses to enemy fire and to maximize their return home?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Tail</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Wingtips</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Fuselage</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Engine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58</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5"/>
          <a:stretch>
            <a:fillRect/>
          </a:stretch>
        </p:blipFill>
        <p:spPr>
          <a:xfrm>
            <a:off x="4336436" y="3172843"/>
            <a:ext cx="5337916" cy="3532758"/>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There is a horse and a saddle. The sum of their cost is Rs.1100. The cost of the horse is Rs.1000 greater than saddle. What is the cost of saddle?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ea typeface="Adobe Heiti Std R" panose="020B0400000000000000" pitchFamily="34" charset="-128"/>
              </a:rPr>
              <a:t>Rs</a:t>
            </a:r>
            <a:r>
              <a:rPr lang="en-US" sz="2500" dirty="0">
                <a:latin typeface="Nunito Sans" panose="00000500000000000000" pitchFamily="2" charset="0"/>
                <a:ea typeface="Adobe Heiti Std R" panose="020B0400000000000000" pitchFamily="34" charset="-128"/>
              </a:rPr>
              <a:t>. 100</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50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110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1000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819711"/>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There is a horse and a saddle. The sum of their cost is Rs.1100. The cost of the horse is Rs.1000 greater than saddle. What is the cost of saddle?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ea typeface="Adobe Heiti Std R" panose="020B0400000000000000" pitchFamily="34" charset="-128"/>
              </a:rPr>
              <a:t>Rs</a:t>
            </a:r>
            <a:r>
              <a:rPr lang="en-US" sz="2500" dirty="0">
                <a:latin typeface="Nunito Sans" panose="00000500000000000000" pitchFamily="2" charset="0"/>
                <a:ea typeface="Adobe Heiti Std R" panose="020B0400000000000000" pitchFamily="34" charset="-128"/>
              </a:rPr>
              <a:t>. 100</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50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110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1000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59</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probability that there are 53 Mondays in a leap year is (Express answer as a ratio p/q)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6/77</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256332"/>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probability that there are 53 Mondays in a leap year is (Express answer as a ratio p/q)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6/77</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Arun</a:t>
            </a:r>
            <a:r>
              <a:rPr lang="en-US" altLang="en-US" sz="2500" dirty="0">
                <a:latin typeface="Nunito Sans" panose="00000500000000000000" pitchFamily="2" charset="0"/>
                <a:ea typeface="Adobe Heiti Std R" panose="020B0400000000000000" pitchFamily="34" charset="-128"/>
              </a:rPr>
              <a:t> wrapped a gift for his friend in a big box, which contains 4 small boxes. Each of these small boxes again contain 3 boxes. Each of these boxes contain 3 boxes. The gift is randomly kept in one of the smallest boxes. If you can open one of the smallest boxes, what is the probability that the gift is in it?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1/36</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1/53</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1/52</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256332"/>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Arun</a:t>
            </a:r>
            <a:r>
              <a:rPr lang="en-US" altLang="en-US" sz="2500" dirty="0">
                <a:latin typeface="Nunito Sans" panose="00000500000000000000" pitchFamily="2" charset="0"/>
                <a:ea typeface="Adobe Heiti Std R" panose="020B0400000000000000" pitchFamily="34" charset="-128"/>
              </a:rPr>
              <a:t> wrapped a gift for his friend in a big box, which contains 4 small boxes. Each of these small boxes again contain 3 boxes. Each of these boxes contain 3 boxes. The gift is randomly kept in one of the smallest boxes. If you can open one of the smallest boxes, what is the probability that the gift is in it?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1/36</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1/53</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1/52</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Velan</a:t>
            </a:r>
            <a:r>
              <a:rPr lang="en-US" altLang="en-US" sz="2500" dirty="0">
                <a:latin typeface="Nunito Sans" panose="00000500000000000000" pitchFamily="2" charset="0"/>
                <a:ea typeface="Adobe Heiti Std R" panose="020B0400000000000000" pitchFamily="34" charset="-128"/>
              </a:rPr>
              <a:t> and Karan together can build a bridge in 5 hours. Karan works twice as long as </a:t>
            </a:r>
            <a:r>
              <a:rPr lang="en-US" altLang="en-US" sz="2500" dirty="0" err="1">
                <a:latin typeface="Nunito Sans" panose="00000500000000000000" pitchFamily="2" charset="0"/>
                <a:ea typeface="Adobe Heiti Std R" panose="020B0400000000000000" pitchFamily="34" charset="-128"/>
              </a:rPr>
              <a:t>Velan</a:t>
            </a:r>
            <a:r>
              <a:rPr lang="en-US" altLang="en-US" sz="2500" dirty="0">
                <a:latin typeface="Nunito Sans" panose="00000500000000000000" pitchFamily="2" charset="0"/>
                <a:ea typeface="Adobe Heiti Std R" panose="020B0400000000000000" pitchFamily="34" charset="-128"/>
              </a:rPr>
              <a:t> does if he has to do the job alone. How long will it take </a:t>
            </a:r>
            <a:r>
              <a:rPr lang="en-US" altLang="en-US" sz="2500" dirty="0" err="1">
                <a:latin typeface="Nunito Sans" panose="00000500000000000000" pitchFamily="2" charset="0"/>
                <a:ea typeface="Adobe Heiti Std R" panose="020B0400000000000000" pitchFamily="34" charset="-128"/>
              </a:rPr>
              <a:t>Velan</a:t>
            </a:r>
            <a:r>
              <a:rPr lang="en-US" altLang="en-US" sz="2500" dirty="0">
                <a:latin typeface="Nunito Sans" panose="00000500000000000000" pitchFamily="2" charset="0"/>
                <a:ea typeface="Adobe Heiti Std R" panose="020B0400000000000000" pitchFamily="34" charset="-128"/>
              </a:rPr>
              <a:t> to complete the job alone?</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826407"/>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Velan</a:t>
            </a:r>
            <a:r>
              <a:rPr lang="en-US" altLang="en-US" sz="2500" dirty="0">
                <a:latin typeface="Nunito Sans" panose="00000500000000000000" pitchFamily="2" charset="0"/>
                <a:ea typeface="Adobe Heiti Std R" panose="020B0400000000000000" pitchFamily="34" charset="-128"/>
              </a:rPr>
              <a:t> and Karan together can build a bridge in 5 hours. Karan works twice as long as </a:t>
            </a:r>
            <a:r>
              <a:rPr lang="en-US" altLang="en-US" sz="2500" dirty="0" err="1">
                <a:latin typeface="Nunito Sans" panose="00000500000000000000" pitchFamily="2" charset="0"/>
                <a:ea typeface="Adobe Heiti Std R" panose="020B0400000000000000" pitchFamily="34" charset="-128"/>
              </a:rPr>
              <a:t>Velan</a:t>
            </a:r>
            <a:r>
              <a:rPr lang="en-US" altLang="en-US" sz="2500" dirty="0">
                <a:latin typeface="Nunito Sans" panose="00000500000000000000" pitchFamily="2" charset="0"/>
                <a:ea typeface="Adobe Heiti Std R" panose="020B0400000000000000" pitchFamily="34" charset="-128"/>
              </a:rPr>
              <a:t> does if he has to do the job alone. How long will it take </a:t>
            </a:r>
            <a:r>
              <a:rPr lang="en-US" altLang="en-US" sz="2500" dirty="0" err="1">
                <a:latin typeface="Nunito Sans" panose="00000500000000000000" pitchFamily="2" charset="0"/>
                <a:ea typeface="Adobe Heiti Std R" panose="020B0400000000000000" pitchFamily="34" charset="-128"/>
              </a:rPr>
              <a:t>Velan</a:t>
            </a:r>
            <a:r>
              <a:rPr lang="en-US" altLang="en-US" sz="2500" dirty="0">
                <a:latin typeface="Nunito Sans" panose="00000500000000000000" pitchFamily="2" charset="0"/>
                <a:ea typeface="Adobe Heiti Std R" panose="020B0400000000000000" pitchFamily="34" charset="-128"/>
              </a:rPr>
              <a:t> to complete the job alone?</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Udvama</a:t>
            </a:r>
            <a:r>
              <a:rPr lang="en-US" altLang="en-US" sz="2500" dirty="0">
                <a:latin typeface="Nunito Sans" panose="00000500000000000000" pitchFamily="2" charset="0"/>
                <a:ea typeface="Adobe Heiti Std R" panose="020B0400000000000000" pitchFamily="34" charset="-128"/>
              </a:rPr>
              <a:t> </a:t>
            </a:r>
            <a:r>
              <a:rPr lang="en-US" altLang="en-US" sz="2500" dirty="0" err="1">
                <a:latin typeface="Nunito Sans" panose="00000500000000000000" pitchFamily="2" charset="0"/>
                <a:ea typeface="Adobe Heiti Std R" panose="020B0400000000000000" pitchFamily="34" charset="-128"/>
              </a:rPr>
              <a:t>Pradipa</a:t>
            </a:r>
            <a:r>
              <a:rPr lang="en-US" altLang="en-US" sz="2500" dirty="0">
                <a:latin typeface="Nunito Sans" panose="00000500000000000000" pitchFamily="2" charset="0"/>
                <a:ea typeface="Adobe Heiti Std R" panose="020B0400000000000000" pitchFamily="34" charset="-128"/>
              </a:rPr>
              <a:t> </a:t>
            </a:r>
            <a:r>
              <a:rPr lang="en-US" altLang="en-US" sz="2500" dirty="0" err="1">
                <a:latin typeface="Nunito Sans" panose="00000500000000000000" pitchFamily="2" charset="0"/>
                <a:ea typeface="Adobe Heiti Std R" panose="020B0400000000000000" pitchFamily="34" charset="-128"/>
              </a:rPr>
              <a:t>Udarka</a:t>
            </a:r>
            <a:r>
              <a:rPr lang="en-US" altLang="en-US" sz="2500" dirty="0">
                <a:latin typeface="Nunito Sans" panose="00000500000000000000" pitchFamily="2" charset="0"/>
                <a:ea typeface="Adobe Heiti Std R" panose="020B0400000000000000" pitchFamily="34" charset="-128"/>
              </a:rPr>
              <a:t> is a tall, lean tower with 24 floors. Its security chief </a:t>
            </a:r>
            <a:r>
              <a:rPr lang="en-US" altLang="en-US" sz="2500" dirty="0" err="1">
                <a:latin typeface="Nunito Sans" panose="00000500000000000000" pitchFamily="2" charset="0"/>
                <a:ea typeface="Adobe Heiti Std R" panose="020B0400000000000000" pitchFamily="34" charset="-128"/>
              </a:rPr>
              <a:t>Lokabahya</a:t>
            </a:r>
            <a:r>
              <a:rPr lang="en-US" altLang="en-US" sz="2500" dirty="0">
                <a:latin typeface="Nunito Sans" panose="00000500000000000000" pitchFamily="2" charset="0"/>
                <a:ea typeface="Adobe Heiti Std R" panose="020B0400000000000000" pitchFamily="34" charset="-128"/>
              </a:rPr>
              <a:t> is very popular (or notorious depending on one's math knowledge or lack thereof) among the visitors. Once a visitor asked him the ratio of people in 24th floor to those in ground floor. </a:t>
            </a:r>
            <a:r>
              <a:rPr lang="en-US" altLang="en-US" sz="2500" dirty="0" err="1">
                <a:latin typeface="Nunito Sans" panose="00000500000000000000" pitchFamily="2" charset="0"/>
                <a:ea typeface="Adobe Heiti Std R" panose="020B0400000000000000" pitchFamily="34" charset="-128"/>
              </a:rPr>
              <a:t>Lokabahya</a:t>
            </a:r>
            <a:r>
              <a:rPr lang="en-US" altLang="en-US" sz="2500" dirty="0">
                <a:latin typeface="Nunito Sans" panose="00000500000000000000" pitchFamily="2" charset="0"/>
                <a:ea typeface="Adobe Heiti Std R" panose="020B0400000000000000" pitchFamily="34" charset="-128"/>
              </a:rPr>
              <a:t> said that it four persons are added to both the floors, the ratio of fraction becomes 9/11. Instead, if five move out of each of the floors, then the result is 3/4. What is the fraction? What is your answer like 10/11 without any blank space anywhere.</a:t>
            </a:r>
            <a:endParaRPr lang="en-IN" altLang="en-US" sz="2500" dirty="0">
              <a:latin typeface="Nunito Sans" panose="00000500000000000000" pitchFamily="2" charset="0"/>
            </a:endParaRPr>
          </a:p>
        </p:txBody>
      </p:sp>
      <p:sp>
        <p:nvSpPr>
          <p:cNvPr id="4" name="Rectangle 3"/>
          <p:cNvSpPr/>
          <p:nvPr/>
        </p:nvSpPr>
        <p:spPr>
          <a:xfrm>
            <a:off x="657998" y="45229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50977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6724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62366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522947"/>
            <a:ext cx="10098317" cy="621324"/>
          </a:xfrm>
          <a:prstGeom prst="rect">
            <a:avLst/>
          </a:prstGeom>
          <a:noFill/>
        </p:spPr>
        <p:txBody>
          <a:bodyPr wrap="square" lIns="91440" tIns="45720" rIns="91440" bIns="45720">
            <a:spAutoFit/>
          </a:bodyPr>
          <a:lstStyle/>
          <a:p>
            <a:pPr>
              <a:lnSpc>
                <a:spcPct val="150000"/>
              </a:lnSpc>
            </a:pPr>
            <a:r>
              <a:rPr lang="en-US" altLang="en-US" sz="2500" dirty="0">
                <a:latin typeface="Nunito Sans" panose="00000500000000000000" pitchFamily="2" charset="0"/>
                <a:ea typeface="Adobe Heiti Std R" panose="020B0400000000000000" pitchFamily="34" charset="-128"/>
              </a:rPr>
              <a:t>22/39</a:t>
            </a:r>
            <a:endParaRPr lang="en-US" sz="2500" dirty="0">
              <a:latin typeface="Nunito Sans" panose="00000500000000000000" pitchFamily="2" charset="0"/>
            </a:endParaRPr>
          </a:p>
        </p:txBody>
      </p:sp>
      <p:sp>
        <p:nvSpPr>
          <p:cNvPr id="24" name="Rectangle 23"/>
          <p:cNvSpPr/>
          <p:nvPr/>
        </p:nvSpPr>
        <p:spPr>
          <a:xfrm>
            <a:off x="1445891" y="50977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23/42</a:t>
            </a:r>
          </a:p>
        </p:txBody>
      </p:sp>
      <p:sp>
        <p:nvSpPr>
          <p:cNvPr id="25" name="Rectangle 24"/>
          <p:cNvSpPr/>
          <p:nvPr/>
        </p:nvSpPr>
        <p:spPr>
          <a:xfrm>
            <a:off x="1447800" y="57061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23/29</a:t>
            </a:r>
          </a:p>
        </p:txBody>
      </p:sp>
      <p:sp>
        <p:nvSpPr>
          <p:cNvPr id="26" name="Rectangle 25"/>
          <p:cNvSpPr/>
          <p:nvPr/>
        </p:nvSpPr>
        <p:spPr>
          <a:xfrm>
            <a:off x="1440028" y="62366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21/42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5618532"/>
            <a:ext cx="761638" cy="706068"/>
          </a:xfrm>
          <a:prstGeom prst="rect">
            <a:avLst/>
          </a:prstGeom>
        </p:spPr>
      </p:pic>
      <p:sp>
        <p:nvSpPr>
          <p:cNvPr id="9" name="TextBox 8"/>
          <p:cNvSpPr txBox="1"/>
          <p:nvPr/>
        </p:nvSpPr>
        <p:spPr>
          <a:xfrm>
            <a:off x="642479" y="1156906"/>
            <a:ext cx="10907041" cy="2785378"/>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Udvama</a:t>
            </a:r>
            <a:r>
              <a:rPr lang="en-US" altLang="en-US" sz="2500" dirty="0">
                <a:latin typeface="Nunito Sans" panose="00000500000000000000" pitchFamily="2" charset="0"/>
                <a:ea typeface="Adobe Heiti Std R" panose="020B0400000000000000" pitchFamily="34" charset="-128"/>
              </a:rPr>
              <a:t> </a:t>
            </a:r>
            <a:r>
              <a:rPr lang="en-US" altLang="en-US" sz="2500" dirty="0" err="1">
                <a:latin typeface="Nunito Sans" panose="00000500000000000000" pitchFamily="2" charset="0"/>
                <a:ea typeface="Adobe Heiti Std R" panose="020B0400000000000000" pitchFamily="34" charset="-128"/>
              </a:rPr>
              <a:t>Pradipa</a:t>
            </a:r>
            <a:r>
              <a:rPr lang="en-US" altLang="en-US" sz="2500" dirty="0">
                <a:latin typeface="Nunito Sans" panose="00000500000000000000" pitchFamily="2" charset="0"/>
                <a:ea typeface="Adobe Heiti Std R" panose="020B0400000000000000" pitchFamily="34" charset="-128"/>
              </a:rPr>
              <a:t> </a:t>
            </a:r>
            <a:r>
              <a:rPr lang="en-US" altLang="en-US" sz="2500" dirty="0" err="1">
                <a:latin typeface="Nunito Sans" panose="00000500000000000000" pitchFamily="2" charset="0"/>
                <a:ea typeface="Adobe Heiti Std R" panose="020B0400000000000000" pitchFamily="34" charset="-128"/>
              </a:rPr>
              <a:t>Udarka</a:t>
            </a:r>
            <a:r>
              <a:rPr lang="en-US" altLang="en-US" sz="2500" dirty="0">
                <a:latin typeface="Nunito Sans" panose="00000500000000000000" pitchFamily="2" charset="0"/>
                <a:ea typeface="Adobe Heiti Std R" panose="020B0400000000000000" pitchFamily="34" charset="-128"/>
              </a:rPr>
              <a:t> is a tall, lean tower with 24 floors. Its security chief </a:t>
            </a:r>
            <a:r>
              <a:rPr lang="en-US" altLang="en-US" sz="2500" dirty="0" err="1">
                <a:latin typeface="Nunito Sans" panose="00000500000000000000" pitchFamily="2" charset="0"/>
                <a:ea typeface="Adobe Heiti Std R" panose="020B0400000000000000" pitchFamily="34" charset="-128"/>
              </a:rPr>
              <a:t>Lokabahya</a:t>
            </a:r>
            <a:r>
              <a:rPr lang="en-US" altLang="en-US" sz="2500" dirty="0">
                <a:latin typeface="Nunito Sans" panose="00000500000000000000" pitchFamily="2" charset="0"/>
                <a:ea typeface="Adobe Heiti Std R" panose="020B0400000000000000" pitchFamily="34" charset="-128"/>
              </a:rPr>
              <a:t> is very popular (or notorious depending on one's math knowledge or lack thereof) among the visitors. Once a visitor asked him the ratio of people in 24th floor to those in ground floor. </a:t>
            </a:r>
            <a:r>
              <a:rPr lang="en-US" altLang="en-US" sz="2500" dirty="0" err="1">
                <a:latin typeface="Nunito Sans" panose="00000500000000000000" pitchFamily="2" charset="0"/>
                <a:ea typeface="Adobe Heiti Std R" panose="020B0400000000000000" pitchFamily="34" charset="-128"/>
              </a:rPr>
              <a:t>Lokabahya</a:t>
            </a:r>
            <a:r>
              <a:rPr lang="en-US" altLang="en-US" sz="2500" dirty="0">
                <a:latin typeface="Nunito Sans" panose="00000500000000000000" pitchFamily="2" charset="0"/>
                <a:ea typeface="Adobe Heiti Std R" panose="020B0400000000000000" pitchFamily="34" charset="-128"/>
              </a:rPr>
              <a:t> said that if four persons are added to both the floors, the ratio of fraction becomes 9/11. Instead, if five move out of each of the floors, then the result is 3/4. What is the fraction?</a:t>
            </a:r>
            <a:endParaRPr lang="en-IN" altLang="en-US" sz="2500" dirty="0">
              <a:latin typeface="Nunito Sans" panose="00000500000000000000" pitchFamily="2" charset="0"/>
            </a:endParaRPr>
          </a:p>
        </p:txBody>
      </p:sp>
      <p:sp>
        <p:nvSpPr>
          <p:cNvPr id="4" name="Rectangle 3"/>
          <p:cNvSpPr/>
          <p:nvPr/>
        </p:nvSpPr>
        <p:spPr>
          <a:xfrm>
            <a:off x="657998" y="45229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50977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6724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62366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522947"/>
            <a:ext cx="10098317" cy="621324"/>
          </a:xfrm>
          <a:prstGeom prst="rect">
            <a:avLst/>
          </a:prstGeom>
          <a:noFill/>
        </p:spPr>
        <p:txBody>
          <a:bodyPr wrap="square" lIns="91440" tIns="45720" rIns="91440" bIns="45720">
            <a:spAutoFit/>
          </a:bodyPr>
          <a:lstStyle/>
          <a:p>
            <a:pPr>
              <a:lnSpc>
                <a:spcPct val="150000"/>
              </a:lnSpc>
            </a:pPr>
            <a:r>
              <a:rPr lang="en-US" altLang="en-US" sz="2500" dirty="0">
                <a:latin typeface="Nunito Sans" panose="00000500000000000000" pitchFamily="2" charset="0"/>
                <a:ea typeface="Adobe Heiti Std R" panose="020B0400000000000000" pitchFamily="34" charset="-128"/>
              </a:rPr>
              <a:t>22/39</a:t>
            </a:r>
            <a:endParaRPr lang="en-US" sz="2500" dirty="0">
              <a:latin typeface="Nunito Sans" panose="00000500000000000000" pitchFamily="2" charset="0"/>
            </a:endParaRPr>
          </a:p>
        </p:txBody>
      </p:sp>
      <p:sp>
        <p:nvSpPr>
          <p:cNvPr id="24" name="Rectangle 23"/>
          <p:cNvSpPr/>
          <p:nvPr/>
        </p:nvSpPr>
        <p:spPr>
          <a:xfrm>
            <a:off x="1445891" y="50977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23/42</a:t>
            </a:r>
          </a:p>
        </p:txBody>
      </p:sp>
      <p:sp>
        <p:nvSpPr>
          <p:cNvPr id="25" name="Rectangle 24"/>
          <p:cNvSpPr/>
          <p:nvPr/>
        </p:nvSpPr>
        <p:spPr>
          <a:xfrm>
            <a:off x="1447800" y="57061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23/29</a:t>
            </a:r>
          </a:p>
        </p:txBody>
      </p:sp>
      <p:sp>
        <p:nvSpPr>
          <p:cNvPr id="26" name="Rectangle 25"/>
          <p:cNvSpPr/>
          <p:nvPr/>
        </p:nvSpPr>
        <p:spPr>
          <a:xfrm>
            <a:off x="1440028" y="62366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21/42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10983686" cy="56015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Nunito Sans" panose="00000500000000000000" pitchFamily="2" charset="0"/>
              </a:rPr>
              <a:t>26 Qs in 40 minutes</a:t>
            </a:r>
          </a:p>
          <a:p>
            <a:pPr marL="342900" indent="-342900">
              <a:lnSpc>
                <a:spcPct val="150000"/>
              </a:lnSpc>
              <a:buFont typeface="Arial" panose="020B0604020202020204" pitchFamily="34" charset="0"/>
              <a:buChar char="•"/>
            </a:pPr>
            <a:r>
              <a:rPr lang="en-US" sz="1600" dirty="0">
                <a:latin typeface="Nunito Sans" panose="00000500000000000000" pitchFamily="2" charset="0"/>
              </a:rPr>
              <a:t>Expect Qs from:</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Permutation, Combination and Probability</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Numbers</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Geometry and Mensuration</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Progression</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Time and Work</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Time Speed and Distance</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Percentages, SI and CI</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Profit, Loss, Partnerships and Averages</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Ratios and Proportions</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Puzzles</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Base Conversion</a:t>
            </a:r>
          </a:p>
          <a:p>
            <a:pPr marL="800100" lvl="1" indent="-342900">
              <a:lnSpc>
                <a:spcPct val="150000"/>
              </a:lnSpc>
              <a:buFont typeface="Arial" panose="020B0604020202020204" pitchFamily="34" charset="0"/>
              <a:buChar char="•"/>
            </a:pPr>
            <a:r>
              <a:rPr lang="en-US" sz="1600" dirty="0">
                <a:latin typeface="Nunito Sans" panose="00000500000000000000" pitchFamily="2" charset="0"/>
              </a:rPr>
              <a:t>Equations</a:t>
            </a:r>
          </a:p>
          <a:p>
            <a:pPr marL="800100" lvl="1" indent="-342900">
              <a:lnSpc>
                <a:spcPct val="150000"/>
              </a:lnSpc>
              <a:buFont typeface="Arial" panose="020B0604020202020204" pitchFamily="34" charset="0"/>
              <a:buChar char="•"/>
            </a:pPr>
            <a:endParaRPr lang="en-US" sz="16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TCS NQT Numerical – What’s Expected</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11D45F4-4D93-457F-9253-AFDD93A91B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69857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Whenever a force acts on a body obliquely, it's split into vertical and horizontal components for further analysis. If the force acting on a stone has the same horizontal and vertical components of value 2500/4/2 </a:t>
            </a:r>
            <a:r>
              <a:rPr lang="en-US" altLang="en-US" sz="2500" dirty="0" err="1">
                <a:latin typeface="Nunito Sans" panose="00000500000000000000" pitchFamily="2" charset="0"/>
                <a:ea typeface="Adobe Heiti Std R" panose="020B0400000000000000" pitchFamily="34" charset="-128"/>
              </a:rPr>
              <a:t>newtons</a:t>
            </a:r>
            <a:r>
              <a:rPr lang="en-US" altLang="en-US" sz="2500" dirty="0">
                <a:latin typeface="Nunito Sans" panose="00000500000000000000" pitchFamily="2" charset="0"/>
                <a:ea typeface="Adobe Heiti Std R" panose="020B0400000000000000" pitchFamily="34" charset="-128"/>
              </a:rPr>
              <a:t>, what's the value of oblique force?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2500/2</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2500/4</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833219"/>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Whenever a force acts on a body obliquely, it's split into vertical and horizontal components for further analysis. If the force acting on a stone has the same horizontal and vertical components of value 2500/4/2 </a:t>
            </a:r>
            <a:r>
              <a:rPr lang="en-US" altLang="en-US" sz="2500" dirty="0" err="1">
                <a:latin typeface="Nunito Sans" panose="00000500000000000000" pitchFamily="2" charset="0"/>
                <a:ea typeface="Adobe Heiti Std R" panose="020B0400000000000000" pitchFamily="34" charset="-128"/>
              </a:rPr>
              <a:t>newtons</a:t>
            </a:r>
            <a:r>
              <a:rPr lang="en-US" altLang="en-US" sz="2500" dirty="0">
                <a:latin typeface="Nunito Sans" panose="00000500000000000000" pitchFamily="2" charset="0"/>
                <a:ea typeface="Adobe Heiti Std R" panose="020B0400000000000000" pitchFamily="34" charset="-128"/>
              </a:rPr>
              <a:t>, what's the value of oblique force?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2500/2</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2500/4</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 j, k, l and m are positive integers in ascending order such that (8 - </a:t>
            </a:r>
            <a:r>
              <a:rPr lang="en-US" altLang="en-US" sz="2500" dirty="0" err="1">
                <a:latin typeface="Nunito Sans" panose="00000500000000000000" pitchFamily="2" charset="0"/>
                <a:ea typeface="Adobe Heiti Std R" panose="020B0400000000000000" pitchFamily="34" charset="-128"/>
              </a:rPr>
              <a:t>i</a:t>
            </a:r>
            <a:r>
              <a:rPr lang="en-US" altLang="en-US" sz="2500" dirty="0">
                <a:latin typeface="Nunito Sans" panose="00000500000000000000" pitchFamily="2" charset="0"/>
                <a:ea typeface="Adobe Heiti Std R" panose="020B0400000000000000" pitchFamily="34" charset="-128"/>
              </a:rPr>
              <a:t>)(8 + j)(8 - k)(8 - l)(8 + m) = 3927. What is the value of I + j + k + l + m?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19</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833219"/>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 j, k, l and m are positive integers in ascending order such that (8 - </a:t>
            </a:r>
            <a:r>
              <a:rPr lang="en-US" altLang="en-US" sz="2500" dirty="0" err="1">
                <a:latin typeface="Nunito Sans" panose="00000500000000000000" pitchFamily="2" charset="0"/>
                <a:ea typeface="Adobe Heiti Std R" panose="020B0400000000000000" pitchFamily="34" charset="-128"/>
              </a:rPr>
              <a:t>i</a:t>
            </a:r>
            <a:r>
              <a:rPr lang="en-US" altLang="en-US" sz="2500" dirty="0">
                <a:latin typeface="Nunito Sans" panose="00000500000000000000" pitchFamily="2" charset="0"/>
                <a:ea typeface="Adobe Heiti Std R" panose="020B0400000000000000" pitchFamily="34" charset="-128"/>
              </a:rPr>
              <a:t>)(8 + j)(8 - k)(8 - l)(8 + m) = 3927. What is the value of I + j + k + l + m?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19</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rPr>
              <a:t>Anmol picks sweets from a bag without looking. The distribution of sweets of each </a:t>
            </a:r>
            <a:r>
              <a:rPr lang="en-US" altLang="en-US" sz="2500" dirty="0" err="1">
                <a:latin typeface="Nunito Sans" panose="00000500000000000000" pitchFamily="2" charset="0"/>
              </a:rPr>
              <a:t>colour</a:t>
            </a:r>
            <a:r>
              <a:rPr lang="en-US" altLang="en-US" sz="2500" dirty="0">
                <a:latin typeface="Nunito Sans" panose="00000500000000000000" pitchFamily="2" charset="0"/>
              </a:rPr>
              <a:t> in the bag is given below. What is the probability that Anmol will pick a white sweet?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0.3</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0.6</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4"/>
          <a:stretch>
            <a:fillRect/>
          </a:stretch>
        </p:blipFill>
        <p:spPr>
          <a:xfrm>
            <a:off x="4618300" y="2344942"/>
            <a:ext cx="6946322" cy="368262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205" y="4953000"/>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rPr>
              <a:t>Anmol picks sweets from a bag without looking. The distribution of sweets of each </a:t>
            </a:r>
            <a:r>
              <a:rPr lang="en-US" altLang="en-US" sz="2500" dirty="0" err="1">
                <a:latin typeface="Nunito Sans" panose="00000500000000000000" pitchFamily="2" charset="0"/>
              </a:rPr>
              <a:t>colour</a:t>
            </a:r>
            <a:r>
              <a:rPr lang="en-US" altLang="en-US" sz="2500" dirty="0">
                <a:latin typeface="Nunito Sans" panose="00000500000000000000" pitchFamily="2" charset="0"/>
              </a:rPr>
              <a:t> in the bag is given below. What is the probability that Anmol will pick a white sweet?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0.3</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0.6</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5"/>
          <a:stretch>
            <a:fillRect/>
          </a:stretch>
        </p:blipFill>
        <p:spPr>
          <a:xfrm>
            <a:off x="4618300" y="2344942"/>
            <a:ext cx="6946322" cy="36826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Using principle of moments, one can weigh any item using a single weighing stone. In one such experiment, a food packet was kept hanging at a distance of 15 cm to the left of a rod's center. It was countered by a 50 gm weighing stone, kept at a distance of 45cm to the right of the center. What's the weight of food packet? </a:t>
            </a:r>
            <a:endParaRPr lang="en-US"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125 gm</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 gm</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 gm</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 gm</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810000"/>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Using principle of moments, one can weigh any item using a single weighing stone. In one such experiment, a food packet was kept hanging at a distance of 15 cm to the left of a rod's center. It was countered by a 50 gm weighing stone, kept at a distance of 45cm to the right of the center. What's the weight of food packet? </a:t>
            </a:r>
            <a:endParaRPr lang="en-US"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125 gm</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 gm</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 gm</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 gm</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Some scientists interpret satellite data to mean that glaciers are melting faster than in earlier centuries. In each decade since the industrial revolution, the amount of glacier melt has doubled and some scientists predict that all the glaciers will have melted away by the year 2037. If indeed this were true, in which year, would we have lost 50% of all the glaciers? </a:t>
            </a:r>
          </a:p>
        </p:txBody>
      </p:sp>
      <p:sp>
        <p:nvSpPr>
          <p:cNvPr id="4" name="Rectangle 3"/>
          <p:cNvSpPr/>
          <p:nvPr/>
        </p:nvSpPr>
        <p:spPr>
          <a:xfrm>
            <a:off x="657998" y="36847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595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342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984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847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2027</a:t>
            </a:r>
            <a:endParaRPr lang="en-US" sz="2500" dirty="0">
              <a:latin typeface="Nunito Sans" panose="00000500000000000000" pitchFamily="2" charset="0"/>
            </a:endParaRPr>
          </a:p>
        </p:txBody>
      </p:sp>
      <p:sp>
        <p:nvSpPr>
          <p:cNvPr id="24" name="Rectangle 23"/>
          <p:cNvSpPr/>
          <p:nvPr/>
        </p:nvSpPr>
        <p:spPr>
          <a:xfrm>
            <a:off x="1445891" y="42595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2037</a:t>
            </a:r>
          </a:p>
        </p:txBody>
      </p:sp>
      <p:sp>
        <p:nvSpPr>
          <p:cNvPr id="25" name="Rectangle 24"/>
          <p:cNvSpPr/>
          <p:nvPr/>
        </p:nvSpPr>
        <p:spPr>
          <a:xfrm>
            <a:off x="1447800" y="48679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2017</a:t>
            </a:r>
          </a:p>
        </p:txBody>
      </p:sp>
      <p:sp>
        <p:nvSpPr>
          <p:cNvPr id="26" name="Rectangle 25"/>
          <p:cNvSpPr/>
          <p:nvPr/>
        </p:nvSpPr>
        <p:spPr>
          <a:xfrm>
            <a:off x="1440028" y="53984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228" y="3684747"/>
            <a:ext cx="761638" cy="706068"/>
          </a:xfrm>
          <a:prstGeom prst="rect">
            <a:avLst/>
          </a:prstGeom>
        </p:spPr>
      </p:pic>
      <p:sp>
        <p:nvSpPr>
          <p:cNvPr id="9" name="TextBox 8"/>
          <p:cNvSpPr txBox="1"/>
          <p:nvPr/>
        </p:nvSpPr>
        <p:spPr>
          <a:xfrm>
            <a:off x="642479" y="1156906"/>
            <a:ext cx="10907041" cy="2400657"/>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Some scientists interpret satellite data to mean that glaciers are melting faster than in earlier centuries. In each decade since the industrial revolution, the amount of glacier melt has doubled and some scientists predict that all the glaciers will have melted away by the year 2037. If indeed this were true, in which year, would we have lost 50% of all the glaciers? </a:t>
            </a:r>
          </a:p>
        </p:txBody>
      </p:sp>
      <p:sp>
        <p:nvSpPr>
          <p:cNvPr id="4" name="Rectangle 3"/>
          <p:cNvSpPr/>
          <p:nvPr/>
        </p:nvSpPr>
        <p:spPr>
          <a:xfrm>
            <a:off x="657998" y="36847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595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342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984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847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2027</a:t>
            </a:r>
            <a:endParaRPr lang="en-US" sz="2500" dirty="0">
              <a:latin typeface="Nunito Sans" panose="00000500000000000000" pitchFamily="2" charset="0"/>
            </a:endParaRPr>
          </a:p>
        </p:txBody>
      </p:sp>
      <p:sp>
        <p:nvSpPr>
          <p:cNvPr id="24" name="Rectangle 23"/>
          <p:cNvSpPr/>
          <p:nvPr/>
        </p:nvSpPr>
        <p:spPr>
          <a:xfrm>
            <a:off x="1445891" y="42595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2037</a:t>
            </a:r>
          </a:p>
        </p:txBody>
      </p:sp>
      <p:sp>
        <p:nvSpPr>
          <p:cNvPr id="25" name="Rectangle 24"/>
          <p:cNvSpPr/>
          <p:nvPr/>
        </p:nvSpPr>
        <p:spPr>
          <a:xfrm>
            <a:off x="1447800" y="48679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2017</a:t>
            </a:r>
          </a:p>
        </p:txBody>
      </p:sp>
      <p:sp>
        <p:nvSpPr>
          <p:cNvPr id="26" name="Rectangle 25"/>
          <p:cNvSpPr/>
          <p:nvPr/>
        </p:nvSpPr>
        <p:spPr>
          <a:xfrm>
            <a:off x="1440028" y="53984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p:cNvSpPr txBox="1"/>
          <p:nvPr/>
        </p:nvSpPr>
        <p:spPr>
          <a:xfrm>
            <a:off x="0" y="3055701"/>
            <a:ext cx="12192000" cy="885098"/>
          </a:xfrm>
          <a:prstGeom prst="rect">
            <a:avLst/>
          </a:prstGeom>
          <a:ln w="12700">
            <a:miter lim="400000"/>
          </a:ln>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Numerical Ability </a:t>
            </a:r>
            <a:r>
              <a:rPr lang="en-US" sz="5400" b="1">
                <a:solidFill>
                  <a:schemeClr val="bg1"/>
                </a:solidFill>
                <a:latin typeface="Nunito Sans" panose="00000500000000000000" pitchFamily="2" charset="0"/>
              </a:rPr>
              <a:t>Qs from 2019</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very crowded street in T. Nagar contains 100 buildings. The buildings are numbered from 1 to 100. How many 9's are used by the Chennai Corporation in numbering these buildings?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21</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525" y="4399332"/>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very crowded street in T. Nagar contains 100 buildings. The buildings are numbered from 1 to 100. How many 9's are used by the Chennai Corporation in numbering these buildings?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21</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81000" y="1156906"/>
            <a:ext cx="11506199" cy="1631216"/>
          </a:xfrm>
          <a:prstGeom prst="rect">
            <a:avLst/>
          </a:prstGeom>
          <a:noFill/>
        </p:spPr>
        <p:txBody>
          <a:bodyPr wrap="square" rtlCol="0">
            <a:spAutoFit/>
          </a:bodyPr>
          <a:lstStyle/>
          <a:p>
            <a:r>
              <a:rPr lang="en-IN" sz="2500" dirty="0">
                <a:latin typeface="Nunito Sans" panose="020B0604020202020204" charset="0"/>
              </a:rPr>
              <a:t>The total number of men, women and children working in a factory is 18. They earn Rs. 4000 in a day. If the sum of the wages of all men, all women and all children is in the ratio Of 18 : 10 : 12 and if the wages Of an individual man, woman and child is in the ratio 6 : 5 : 3, then how much a woman earn in a day?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400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250</a:t>
            </a:r>
          </a:p>
        </p:txBody>
      </p:sp>
      <p:sp>
        <p:nvSpPr>
          <p:cNvPr id="25" name="Rectangle 24">
            <a:extLst>
              <a:ext uri="{FF2B5EF4-FFF2-40B4-BE49-F238E27FC236}">
                <a16:creationId xmlns:a16="http://schemas.microsoft.com/office/drawing/2014/main" id="{BEF40363-1296-4F6B-8656-D47D96B64330}"/>
              </a:ext>
            </a:extLst>
          </p:cNvPr>
          <p:cNvSpPr/>
          <p:nvPr/>
        </p:nvSpPr>
        <p:spPr>
          <a:xfrm>
            <a:off x="1491782" y="4962779"/>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150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120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An equilateral triangle ABD is inscribed in a circle as shown in the figure. AC is a diameter of the circle. If the radius of the circle is 10 cm, what is the area of the shaded portion?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243.7 cm</a:t>
            </a:r>
            <a:r>
              <a:rPr lang="en-US" sz="2500" baseline="30000" dirty="0">
                <a:latin typeface="Nunito Sans" panose="00000500000000000000" pitchFamily="2" charset="0"/>
                <a:ea typeface="Adobe Heiti Std R" panose="020B0400000000000000" pitchFamily="34" charset="-128"/>
              </a:rPr>
              <a:t>2</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192.4 cm</a:t>
            </a:r>
            <a:r>
              <a:rPr lang="en-US" sz="2500" baseline="30000" dirty="0">
                <a:latin typeface="Nunito Sans" panose="00000500000000000000" pitchFamily="2" charset="0"/>
              </a:rPr>
              <a:t>2</a:t>
            </a:r>
            <a:endParaRPr lang="en-US" sz="2500" dirty="0">
              <a:latin typeface="Nunito Sans" panose="00000500000000000000" pitchFamily="2" charset="0"/>
            </a:endParaRP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221.4 cm</a:t>
            </a:r>
            <a:r>
              <a:rPr lang="en-US" sz="2500" baseline="30000" dirty="0">
                <a:latin typeface="Nunito Sans" panose="00000500000000000000" pitchFamily="2" charset="0"/>
              </a:rPr>
              <a:t>2</a:t>
            </a:r>
            <a:endParaRPr lang="en-US" sz="2500" dirty="0">
              <a:latin typeface="Nunito Sans" panose="00000500000000000000" pitchFamily="2" charset="0"/>
            </a:endParaRP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273.1 cm</a:t>
            </a:r>
            <a:r>
              <a:rPr lang="en-US" sz="2500" baseline="30000" dirty="0">
                <a:latin typeface="Nunito Sans" panose="00000500000000000000" pitchFamily="2" charset="0"/>
              </a:rPr>
              <a:t>2</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5" name="Group 4"/>
          <p:cNvGrpSpPr/>
          <p:nvPr/>
        </p:nvGrpSpPr>
        <p:grpSpPr>
          <a:xfrm>
            <a:off x="5029200" y="2140212"/>
            <a:ext cx="4800600" cy="3908231"/>
            <a:chOff x="5029200" y="2140212"/>
            <a:chExt cx="4800600" cy="3908231"/>
          </a:xfrm>
        </p:grpSpPr>
        <p:pic>
          <p:nvPicPr>
            <p:cNvPr id="2" name="Picture 1"/>
            <p:cNvPicPr>
              <a:picLocks noChangeAspect="1"/>
            </p:cNvPicPr>
            <p:nvPr/>
          </p:nvPicPr>
          <p:blipFill>
            <a:blip r:embed="rId4"/>
            <a:stretch>
              <a:fillRect/>
            </a:stretch>
          </p:blipFill>
          <p:spPr>
            <a:xfrm>
              <a:off x="5029200" y="2140212"/>
              <a:ext cx="4800600" cy="3857625"/>
            </a:xfrm>
            <a:prstGeom prst="rect">
              <a:avLst/>
            </a:prstGeom>
          </p:spPr>
        </p:pic>
        <p:sp>
          <p:nvSpPr>
            <p:cNvPr id="3" name="TextBox 2"/>
            <p:cNvSpPr txBox="1"/>
            <p:nvPr/>
          </p:nvSpPr>
          <p:spPr>
            <a:xfrm>
              <a:off x="6641286" y="2793495"/>
              <a:ext cx="1371600" cy="369332"/>
            </a:xfrm>
            <a:prstGeom prst="rect">
              <a:avLst/>
            </a:prstGeom>
            <a:noFill/>
          </p:spPr>
          <p:txBody>
            <a:bodyPr wrap="square" rtlCol="0">
              <a:spAutoFit/>
            </a:bodyPr>
            <a:lstStyle/>
            <a:p>
              <a:pPr algn="ctr"/>
              <a:r>
                <a:rPr lang="en-US" dirty="0"/>
                <a:t>A</a:t>
              </a:r>
            </a:p>
          </p:txBody>
        </p:sp>
        <p:sp>
          <p:nvSpPr>
            <p:cNvPr id="22" name="TextBox 21"/>
            <p:cNvSpPr txBox="1"/>
            <p:nvPr/>
          </p:nvSpPr>
          <p:spPr>
            <a:xfrm>
              <a:off x="6641286" y="5679111"/>
              <a:ext cx="1371600" cy="369332"/>
            </a:xfrm>
            <a:prstGeom prst="rect">
              <a:avLst/>
            </a:prstGeom>
            <a:noFill/>
          </p:spPr>
          <p:txBody>
            <a:bodyPr wrap="square" rtlCol="0">
              <a:spAutoFit/>
            </a:bodyPr>
            <a:lstStyle/>
            <a:p>
              <a:pPr algn="ctr"/>
              <a:r>
                <a:rPr lang="en-US" dirty="0"/>
                <a:t>C</a:t>
              </a:r>
            </a:p>
          </p:txBody>
        </p:sp>
        <p:sp>
          <p:nvSpPr>
            <p:cNvPr id="27" name="TextBox 26"/>
            <p:cNvSpPr txBox="1"/>
            <p:nvPr/>
          </p:nvSpPr>
          <p:spPr>
            <a:xfrm>
              <a:off x="7975802" y="4905461"/>
              <a:ext cx="1371600" cy="369332"/>
            </a:xfrm>
            <a:prstGeom prst="rect">
              <a:avLst/>
            </a:prstGeom>
            <a:noFill/>
          </p:spPr>
          <p:txBody>
            <a:bodyPr wrap="square" rtlCol="0">
              <a:spAutoFit/>
            </a:bodyPr>
            <a:lstStyle/>
            <a:p>
              <a:pPr algn="ctr"/>
              <a:r>
                <a:rPr lang="en-US" dirty="0"/>
                <a:t>D</a:t>
              </a:r>
            </a:p>
          </p:txBody>
        </p:sp>
        <p:sp>
          <p:nvSpPr>
            <p:cNvPr id="28" name="TextBox 27"/>
            <p:cNvSpPr txBox="1"/>
            <p:nvPr/>
          </p:nvSpPr>
          <p:spPr>
            <a:xfrm>
              <a:off x="5264606" y="4905461"/>
              <a:ext cx="1371600" cy="369332"/>
            </a:xfrm>
            <a:prstGeom prst="rect">
              <a:avLst/>
            </a:prstGeom>
            <a:noFill/>
          </p:spPr>
          <p:txBody>
            <a:bodyPr wrap="square" rtlCol="0">
              <a:spAutoFit/>
            </a:bodyPr>
            <a:lstStyle/>
            <a:p>
              <a:pPr algn="ctr"/>
              <a:r>
                <a:rPr lang="en-US" dirty="0"/>
                <a:t>B</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FDFDFD"/>
        </a:solidFill>
        <a:effectLst/>
      </p:bgPr>
    </p:bg>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235177"/>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An equilateral triangle ABD is inscribed in a circle as shown in the figure. AC is a diameter of the circle. If the radius of the circle is 10 cm, what is the area of the shaded portion?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243.7 cm</a:t>
            </a:r>
            <a:r>
              <a:rPr lang="en-US" sz="2500" baseline="30000" dirty="0">
                <a:latin typeface="Nunito Sans" panose="00000500000000000000" pitchFamily="2" charset="0"/>
                <a:ea typeface="Adobe Heiti Std R" panose="020B0400000000000000" pitchFamily="34" charset="-128"/>
              </a:rPr>
              <a:t>2</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192.4 cm</a:t>
            </a:r>
            <a:r>
              <a:rPr lang="en-US" sz="2500" baseline="30000" dirty="0">
                <a:latin typeface="Nunito Sans" panose="00000500000000000000" pitchFamily="2" charset="0"/>
              </a:rPr>
              <a:t>2</a:t>
            </a:r>
            <a:endParaRPr lang="en-US" sz="2500" dirty="0">
              <a:latin typeface="Nunito Sans" panose="00000500000000000000" pitchFamily="2" charset="0"/>
            </a:endParaRP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221.4 cm</a:t>
            </a:r>
            <a:r>
              <a:rPr lang="en-US" sz="2500" baseline="30000" dirty="0">
                <a:latin typeface="Nunito Sans" panose="00000500000000000000" pitchFamily="2" charset="0"/>
              </a:rPr>
              <a:t>2</a:t>
            </a:r>
            <a:endParaRPr lang="en-US" sz="2500" dirty="0">
              <a:latin typeface="Nunito Sans" panose="00000500000000000000" pitchFamily="2" charset="0"/>
            </a:endParaRP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273.1 cm</a:t>
            </a:r>
            <a:r>
              <a:rPr lang="en-US" sz="2500" baseline="30000" dirty="0">
                <a:latin typeface="Nunito Sans" panose="00000500000000000000" pitchFamily="2" charset="0"/>
              </a:rPr>
              <a:t>2</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5" name="Group 4"/>
          <p:cNvGrpSpPr/>
          <p:nvPr/>
        </p:nvGrpSpPr>
        <p:grpSpPr>
          <a:xfrm>
            <a:off x="5029200" y="2140212"/>
            <a:ext cx="4800600" cy="3908231"/>
            <a:chOff x="5029200" y="2140212"/>
            <a:chExt cx="4800600" cy="3908231"/>
          </a:xfrm>
        </p:grpSpPr>
        <p:pic>
          <p:nvPicPr>
            <p:cNvPr id="2" name="Picture 1"/>
            <p:cNvPicPr>
              <a:picLocks noChangeAspect="1"/>
            </p:cNvPicPr>
            <p:nvPr/>
          </p:nvPicPr>
          <p:blipFill>
            <a:blip r:embed="rId5"/>
            <a:stretch>
              <a:fillRect/>
            </a:stretch>
          </p:blipFill>
          <p:spPr>
            <a:xfrm>
              <a:off x="5029200" y="2140212"/>
              <a:ext cx="4800600" cy="3857625"/>
            </a:xfrm>
            <a:prstGeom prst="rect">
              <a:avLst/>
            </a:prstGeom>
          </p:spPr>
        </p:pic>
        <p:sp>
          <p:nvSpPr>
            <p:cNvPr id="3" name="TextBox 2"/>
            <p:cNvSpPr txBox="1"/>
            <p:nvPr/>
          </p:nvSpPr>
          <p:spPr>
            <a:xfrm>
              <a:off x="6641286" y="2793495"/>
              <a:ext cx="1371600" cy="369332"/>
            </a:xfrm>
            <a:prstGeom prst="rect">
              <a:avLst/>
            </a:prstGeom>
            <a:noFill/>
          </p:spPr>
          <p:txBody>
            <a:bodyPr wrap="square" rtlCol="0">
              <a:spAutoFit/>
            </a:bodyPr>
            <a:lstStyle/>
            <a:p>
              <a:pPr algn="ctr"/>
              <a:r>
                <a:rPr lang="en-US" dirty="0"/>
                <a:t>A</a:t>
              </a:r>
            </a:p>
          </p:txBody>
        </p:sp>
        <p:sp>
          <p:nvSpPr>
            <p:cNvPr id="22" name="TextBox 21"/>
            <p:cNvSpPr txBox="1"/>
            <p:nvPr/>
          </p:nvSpPr>
          <p:spPr>
            <a:xfrm>
              <a:off x="6641286" y="5679111"/>
              <a:ext cx="1371600" cy="369332"/>
            </a:xfrm>
            <a:prstGeom prst="rect">
              <a:avLst/>
            </a:prstGeom>
            <a:noFill/>
          </p:spPr>
          <p:txBody>
            <a:bodyPr wrap="square" rtlCol="0">
              <a:spAutoFit/>
            </a:bodyPr>
            <a:lstStyle/>
            <a:p>
              <a:pPr algn="ctr"/>
              <a:r>
                <a:rPr lang="en-US" dirty="0"/>
                <a:t>C</a:t>
              </a:r>
            </a:p>
          </p:txBody>
        </p:sp>
        <p:sp>
          <p:nvSpPr>
            <p:cNvPr id="27" name="TextBox 26"/>
            <p:cNvSpPr txBox="1"/>
            <p:nvPr/>
          </p:nvSpPr>
          <p:spPr>
            <a:xfrm>
              <a:off x="7975802" y="4905461"/>
              <a:ext cx="1371600" cy="369332"/>
            </a:xfrm>
            <a:prstGeom prst="rect">
              <a:avLst/>
            </a:prstGeom>
            <a:noFill/>
          </p:spPr>
          <p:txBody>
            <a:bodyPr wrap="square" rtlCol="0">
              <a:spAutoFit/>
            </a:bodyPr>
            <a:lstStyle/>
            <a:p>
              <a:pPr algn="ctr"/>
              <a:r>
                <a:rPr lang="en-US" dirty="0"/>
                <a:t>D</a:t>
              </a:r>
            </a:p>
          </p:txBody>
        </p:sp>
        <p:sp>
          <p:nvSpPr>
            <p:cNvPr id="28" name="TextBox 27"/>
            <p:cNvSpPr txBox="1"/>
            <p:nvPr/>
          </p:nvSpPr>
          <p:spPr>
            <a:xfrm>
              <a:off x="5264606" y="4905461"/>
              <a:ext cx="1371600" cy="369332"/>
            </a:xfrm>
            <a:prstGeom prst="rect">
              <a:avLst/>
            </a:prstGeom>
            <a:noFill/>
          </p:spPr>
          <p:txBody>
            <a:bodyPr wrap="square" rtlCol="0">
              <a:spAutoFit/>
            </a:bodyPr>
            <a:lstStyle/>
            <a:p>
              <a:pPr algn="ctr"/>
              <a:r>
                <a:rPr lang="en-US" dirty="0"/>
                <a:t>B</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 have a two-digit number. The unit's digit is twice as ten’s digit. If I reverse the number and subtract 36 from it, I get the initial number. What's the number I started with?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48</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a:t>
            </a:r>
          </a:p>
        </p:txBody>
      </p:sp>
      <p:sp>
        <p:nvSpPr>
          <p:cNvPr id="25" name="Rectangle 24"/>
          <p:cNvSpPr/>
          <p:nvPr/>
        </p:nvSpPr>
        <p:spPr>
          <a:xfrm>
            <a:off x="1445891" y="447231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73</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359877"/>
            <a:ext cx="761638" cy="559990"/>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 have a two-digit number. The unit's digit is twice as ten’s digit. If I reverse the number and subtract 36 from it, I get the initial number. What's the number I started with?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48</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73</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statement: “All fathers are men some are teachers or politicians but no teacher is a politician” can be represented in Venn diagram as (M Men, F Father, T = Teacher, P Politician) which of the following options? </a:t>
            </a:r>
            <a:endParaRPr lang="en-IN" altLang="en-US" sz="2500" dirty="0">
              <a:latin typeface="Nunito Sans" panose="00000500000000000000" pitchFamily="2" charset="0"/>
            </a:endParaRPr>
          </a:p>
        </p:txBody>
      </p:sp>
      <p:sp>
        <p:nvSpPr>
          <p:cNvPr id="4" name="Rectangle 3"/>
          <p:cNvSpPr/>
          <p:nvPr/>
        </p:nvSpPr>
        <p:spPr>
          <a:xfrm>
            <a:off x="657998" y="2819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74903" y="4407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389903" y="2743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324600" y="4343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34" name="Group 33"/>
          <p:cNvGrpSpPr/>
          <p:nvPr/>
        </p:nvGrpSpPr>
        <p:grpSpPr>
          <a:xfrm>
            <a:off x="1219200" y="2644117"/>
            <a:ext cx="2318975" cy="1500160"/>
            <a:chOff x="1921395" y="669882"/>
            <a:chExt cx="3565005" cy="2929846"/>
          </a:xfrm>
        </p:grpSpPr>
        <p:sp>
          <p:nvSpPr>
            <p:cNvPr id="35" name="Rectangle 8"/>
            <p:cNvSpPr>
              <a:spLocks noChangeArrowheads="1"/>
            </p:cNvSpPr>
            <p:nvPr/>
          </p:nvSpPr>
          <p:spPr bwMode="auto">
            <a:xfrm>
              <a:off x="4236331" y="737889"/>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36" name="Rectangle 35"/>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2818433" y="1776712"/>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3674960" y="943334"/>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3799387" y="2352551"/>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42" name="Rectangle 8"/>
            <p:cNvSpPr>
              <a:spLocks noChangeArrowheads="1"/>
            </p:cNvSpPr>
            <p:nvPr/>
          </p:nvSpPr>
          <p:spPr bwMode="auto">
            <a:xfrm>
              <a:off x="2957329" y="2093570"/>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43"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44" name="Rectangle 8"/>
            <p:cNvSpPr>
              <a:spLocks noChangeArrowheads="1"/>
            </p:cNvSpPr>
            <p:nvPr/>
          </p:nvSpPr>
          <p:spPr bwMode="auto">
            <a:xfrm>
              <a:off x="4543062" y="2919715"/>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grpSp>
        <p:nvGrpSpPr>
          <p:cNvPr id="45" name="Group 44"/>
          <p:cNvGrpSpPr/>
          <p:nvPr/>
        </p:nvGrpSpPr>
        <p:grpSpPr>
          <a:xfrm>
            <a:off x="1219200" y="4396894"/>
            <a:ext cx="2318975" cy="1775306"/>
            <a:chOff x="1921395" y="669882"/>
            <a:chExt cx="3565005" cy="2929846"/>
          </a:xfrm>
        </p:grpSpPr>
        <p:sp>
          <p:nvSpPr>
            <p:cNvPr id="46" name="Rectangle 8"/>
            <p:cNvSpPr>
              <a:spLocks noChangeArrowheads="1"/>
            </p:cNvSpPr>
            <p:nvPr/>
          </p:nvSpPr>
          <p:spPr bwMode="auto">
            <a:xfrm>
              <a:off x="3402958" y="1611138"/>
              <a:ext cx="5131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47" name="Rectangle 46"/>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2378599" y="1948886"/>
              <a:ext cx="778394" cy="771165"/>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258276" y="1487344"/>
              <a:ext cx="769718" cy="7118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3799387" y="2352551"/>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53" name="Rectangle 8"/>
            <p:cNvSpPr>
              <a:spLocks noChangeArrowheads="1"/>
            </p:cNvSpPr>
            <p:nvPr/>
          </p:nvSpPr>
          <p:spPr bwMode="auto">
            <a:xfrm>
              <a:off x="2529070" y="2160205"/>
              <a:ext cx="518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54"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55" name="Rectangle 8"/>
            <p:cNvSpPr>
              <a:spLocks noChangeArrowheads="1"/>
            </p:cNvSpPr>
            <p:nvPr/>
          </p:nvSpPr>
          <p:spPr bwMode="auto">
            <a:xfrm>
              <a:off x="4543062" y="2919715"/>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grpSp>
        <p:nvGrpSpPr>
          <p:cNvPr id="56" name="Group 55"/>
          <p:cNvGrpSpPr/>
          <p:nvPr/>
        </p:nvGrpSpPr>
        <p:grpSpPr>
          <a:xfrm>
            <a:off x="7156765" y="2644117"/>
            <a:ext cx="2517588" cy="1500160"/>
            <a:chOff x="1921395" y="669882"/>
            <a:chExt cx="3565005" cy="2929846"/>
          </a:xfrm>
        </p:grpSpPr>
        <p:sp>
          <p:nvSpPr>
            <p:cNvPr id="57" name="Rectangle 8"/>
            <p:cNvSpPr>
              <a:spLocks noChangeArrowheads="1"/>
            </p:cNvSpPr>
            <p:nvPr/>
          </p:nvSpPr>
          <p:spPr bwMode="auto">
            <a:xfrm>
              <a:off x="3402958" y="1020824"/>
              <a:ext cx="5131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58" name="Rectangle 57"/>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3038354" y="2122507"/>
              <a:ext cx="778394" cy="771165"/>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258276" y="908606"/>
              <a:ext cx="769718" cy="7118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3799387" y="1145893"/>
              <a:ext cx="685805" cy="755249"/>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64" name="Rectangle 8"/>
            <p:cNvSpPr>
              <a:spLocks noChangeArrowheads="1"/>
            </p:cNvSpPr>
            <p:nvPr/>
          </p:nvSpPr>
          <p:spPr bwMode="auto">
            <a:xfrm>
              <a:off x="3188825" y="2333826"/>
              <a:ext cx="518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65"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66" name="Rectangle 8"/>
            <p:cNvSpPr>
              <a:spLocks noChangeArrowheads="1"/>
            </p:cNvSpPr>
            <p:nvPr/>
          </p:nvSpPr>
          <p:spPr bwMode="auto">
            <a:xfrm>
              <a:off x="3848583" y="1438157"/>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grpSp>
        <p:nvGrpSpPr>
          <p:cNvPr id="67" name="Group 66"/>
          <p:cNvGrpSpPr/>
          <p:nvPr/>
        </p:nvGrpSpPr>
        <p:grpSpPr>
          <a:xfrm>
            <a:off x="7156765" y="4293924"/>
            <a:ext cx="2498782" cy="1878276"/>
            <a:chOff x="1921395" y="669882"/>
            <a:chExt cx="3565005" cy="2929846"/>
          </a:xfrm>
        </p:grpSpPr>
        <p:sp>
          <p:nvSpPr>
            <p:cNvPr id="68" name="Rectangle 8"/>
            <p:cNvSpPr>
              <a:spLocks noChangeArrowheads="1"/>
            </p:cNvSpPr>
            <p:nvPr/>
          </p:nvSpPr>
          <p:spPr bwMode="auto">
            <a:xfrm>
              <a:off x="4185518" y="1460225"/>
              <a:ext cx="513144" cy="369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69" name="Rectangle 68"/>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3288343" y="2122507"/>
              <a:ext cx="778394" cy="771165"/>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p:cNvSpPr/>
            <p:nvPr/>
          </p:nvSpPr>
          <p:spPr>
            <a:xfrm>
              <a:off x="3703905" y="1616345"/>
              <a:ext cx="769717" cy="7118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p:cNvSpPr/>
            <p:nvPr/>
          </p:nvSpPr>
          <p:spPr>
            <a:xfrm>
              <a:off x="3799387" y="2429238"/>
              <a:ext cx="685805" cy="755249"/>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75" name="Rectangle 8"/>
            <p:cNvSpPr>
              <a:spLocks noChangeArrowheads="1"/>
            </p:cNvSpPr>
            <p:nvPr/>
          </p:nvSpPr>
          <p:spPr bwMode="auto">
            <a:xfrm>
              <a:off x="3438813" y="2333826"/>
              <a:ext cx="518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76"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77" name="Rectangle 8"/>
            <p:cNvSpPr>
              <a:spLocks noChangeArrowheads="1"/>
            </p:cNvSpPr>
            <p:nvPr/>
          </p:nvSpPr>
          <p:spPr bwMode="auto">
            <a:xfrm>
              <a:off x="4185520" y="2931509"/>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072" y="4331305"/>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statement: “All fathers are men some are teachers or politicians but no teacher is a politician” can be represented in Venn diagram as (M Men, F Father, T = Teacher, P Politician) which of the following options? </a:t>
            </a:r>
            <a:endParaRPr lang="en-IN" altLang="en-US" sz="2500" dirty="0">
              <a:latin typeface="Nunito Sans" panose="00000500000000000000" pitchFamily="2" charset="0"/>
            </a:endParaRPr>
          </a:p>
        </p:txBody>
      </p:sp>
      <p:sp>
        <p:nvSpPr>
          <p:cNvPr id="4" name="Rectangle 3"/>
          <p:cNvSpPr/>
          <p:nvPr/>
        </p:nvSpPr>
        <p:spPr>
          <a:xfrm>
            <a:off x="657998" y="2819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74903" y="4407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389903" y="2743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324600" y="4343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34" name="Group 33"/>
          <p:cNvGrpSpPr/>
          <p:nvPr/>
        </p:nvGrpSpPr>
        <p:grpSpPr>
          <a:xfrm>
            <a:off x="1219200" y="2644117"/>
            <a:ext cx="2318975" cy="1500160"/>
            <a:chOff x="1921395" y="669882"/>
            <a:chExt cx="3565005" cy="2929846"/>
          </a:xfrm>
        </p:grpSpPr>
        <p:sp>
          <p:nvSpPr>
            <p:cNvPr id="35" name="Rectangle 8"/>
            <p:cNvSpPr>
              <a:spLocks noChangeArrowheads="1"/>
            </p:cNvSpPr>
            <p:nvPr/>
          </p:nvSpPr>
          <p:spPr bwMode="auto">
            <a:xfrm>
              <a:off x="4236331" y="737889"/>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36" name="Rectangle 35"/>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2818433" y="1776712"/>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3674960" y="943334"/>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3799387" y="2352551"/>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42" name="Rectangle 8"/>
            <p:cNvSpPr>
              <a:spLocks noChangeArrowheads="1"/>
            </p:cNvSpPr>
            <p:nvPr/>
          </p:nvSpPr>
          <p:spPr bwMode="auto">
            <a:xfrm>
              <a:off x="2957329" y="2093570"/>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43"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44" name="Rectangle 8"/>
            <p:cNvSpPr>
              <a:spLocks noChangeArrowheads="1"/>
            </p:cNvSpPr>
            <p:nvPr/>
          </p:nvSpPr>
          <p:spPr bwMode="auto">
            <a:xfrm>
              <a:off x="4543062" y="2919715"/>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grpSp>
        <p:nvGrpSpPr>
          <p:cNvPr id="45" name="Group 44"/>
          <p:cNvGrpSpPr/>
          <p:nvPr/>
        </p:nvGrpSpPr>
        <p:grpSpPr>
          <a:xfrm>
            <a:off x="1219200" y="4396894"/>
            <a:ext cx="2318975" cy="1775306"/>
            <a:chOff x="1921395" y="669882"/>
            <a:chExt cx="3565005" cy="2929846"/>
          </a:xfrm>
        </p:grpSpPr>
        <p:sp>
          <p:nvSpPr>
            <p:cNvPr id="46" name="Rectangle 8"/>
            <p:cNvSpPr>
              <a:spLocks noChangeArrowheads="1"/>
            </p:cNvSpPr>
            <p:nvPr/>
          </p:nvSpPr>
          <p:spPr bwMode="auto">
            <a:xfrm>
              <a:off x="3402958" y="1611138"/>
              <a:ext cx="5131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47" name="Rectangle 46"/>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2378599" y="1948886"/>
              <a:ext cx="778394" cy="771165"/>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258276" y="1487344"/>
              <a:ext cx="769718" cy="7118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3799387" y="2352551"/>
              <a:ext cx="954914" cy="1007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53" name="Rectangle 8"/>
            <p:cNvSpPr>
              <a:spLocks noChangeArrowheads="1"/>
            </p:cNvSpPr>
            <p:nvPr/>
          </p:nvSpPr>
          <p:spPr bwMode="auto">
            <a:xfrm>
              <a:off x="2529070" y="2160205"/>
              <a:ext cx="518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54"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55" name="Rectangle 8"/>
            <p:cNvSpPr>
              <a:spLocks noChangeArrowheads="1"/>
            </p:cNvSpPr>
            <p:nvPr/>
          </p:nvSpPr>
          <p:spPr bwMode="auto">
            <a:xfrm>
              <a:off x="4543062" y="2919715"/>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grpSp>
        <p:nvGrpSpPr>
          <p:cNvPr id="56" name="Group 55"/>
          <p:cNvGrpSpPr/>
          <p:nvPr/>
        </p:nvGrpSpPr>
        <p:grpSpPr>
          <a:xfrm>
            <a:off x="7156765" y="2644117"/>
            <a:ext cx="2517588" cy="1500160"/>
            <a:chOff x="1921395" y="669882"/>
            <a:chExt cx="3565005" cy="2929846"/>
          </a:xfrm>
        </p:grpSpPr>
        <p:sp>
          <p:nvSpPr>
            <p:cNvPr id="57" name="Rectangle 8"/>
            <p:cNvSpPr>
              <a:spLocks noChangeArrowheads="1"/>
            </p:cNvSpPr>
            <p:nvPr/>
          </p:nvSpPr>
          <p:spPr bwMode="auto">
            <a:xfrm>
              <a:off x="3402958" y="1020824"/>
              <a:ext cx="5131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58" name="Rectangle 57"/>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3038354" y="2122507"/>
              <a:ext cx="778394" cy="771165"/>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3258276" y="908606"/>
              <a:ext cx="769718" cy="7118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3799387" y="1145893"/>
              <a:ext cx="685805" cy="755249"/>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64" name="Rectangle 8"/>
            <p:cNvSpPr>
              <a:spLocks noChangeArrowheads="1"/>
            </p:cNvSpPr>
            <p:nvPr/>
          </p:nvSpPr>
          <p:spPr bwMode="auto">
            <a:xfrm>
              <a:off x="3188825" y="2333826"/>
              <a:ext cx="518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65"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66" name="Rectangle 8"/>
            <p:cNvSpPr>
              <a:spLocks noChangeArrowheads="1"/>
            </p:cNvSpPr>
            <p:nvPr/>
          </p:nvSpPr>
          <p:spPr bwMode="auto">
            <a:xfrm>
              <a:off x="3848583" y="1438157"/>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grpSp>
        <p:nvGrpSpPr>
          <p:cNvPr id="67" name="Group 66"/>
          <p:cNvGrpSpPr/>
          <p:nvPr/>
        </p:nvGrpSpPr>
        <p:grpSpPr>
          <a:xfrm>
            <a:off x="7156765" y="4343400"/>
            <a:ext cx="2498782" cy="1878276"/>
            <a:chOff x="1921395" y="669882"/>
            <a:chExt cx="3565005" cy="2929846"/>
          </a:xfrm>
        </p:grpSpPr>
        <p:sp>
          <p:nvSpPr>
            <p:cNvPr id="68" name="Rectangle 8"/>
            <p:cNvSpPr>
              <a:spLocks noChangeArrowheads="1"/>
            </p:cNvSpPr>
            <p:nvPr/>
          </p:nvSpPr>
          <p:spPr bwMode="auto">
            <a:xfrm>
              <a:off x="4185518" y="1460225"/>
              <a:ext cx="513144" cy="369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T</a:t>
              </a:r>
            </a:p>
          </p:txBody>
        </p:sp>
        <p:sp>
          <p:nvSpPr>
            <p:cNvPr id="69" name="Rectangle 68"/>
            <p:cNvSpPr/>
            <p:nvPr/>
          </p:nvSpPr>
          <p:spPr>
            <a:xfrm>
              <a:off x="1990846" y="694482"/>
              <a:ext cx="3495554" cy="2905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2314936" y="1244278"/>
              <a:ext cx="1921397" cy="196769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3288343" y="2122507"/>
              <a:ext cx="778394" cy="771165"/>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p:cNvSpPr/>
            <p:nvPr/>
          </p:nvSpPr>
          <p:spPr>
            <a:xfrm>
              <a:off x="3703905" y="1616345"/>
              <a:ext cx="769717" cy="711842"/>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p:cNvSpPr/>
            <p:nvPr/>
          </p:nvSpPr>
          <p:spPr>
            <a:xfrm>
              <a:off x="3799387" y="2429238"/>
              <a:ext cx="685805" cy="755249"/>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8"/>
            <p:cNvSpPr>
              <a:spLocks noChangeArrowheads="1"/>
            </p:cNvSpPr>
            <p:nvPr/>
          </p:nvSpPr>
          <p:spPr bwMode="auto">
            <a:xfrm>
              <a:off x="2233913" y="669882"/>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U</a:t>
              </a:r>
            </a:p>
          </p:txBody>
        </p:sp>
        <p:sp>
          <p:nvSpPr>
            <p:cNvPr id="75" name="Rectangle 8"/>
            <p:cNvSpPr>
              <a:spLocks noChangeArrowheads="1"/>
            </p:cNvSpPr>
            <p:nvPr/>
          </p:nvSpPr>
          <p:spPr bwMode="auto">
            <a:xfrm>
              <a:off x="3438813" y="2333826"/>
              <a:ext cx="518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F</a:t>
              </a:r>
            </a:p>
          </p:txBody>
        </p:sp>
        <p:sp>
          <p:nvSpPr>
            <p:cNvPr id="76" name="Rectangle 8"/>
            <p:cNvSpPr>
              <a:spLocks noChangeArrowheads="1"/>
            </p:cNvSpPr>
            <p:nvPr/>
          </p:nvSpPr>
          <p:spPr bwMode="auto">
            <a:xfrm>
              <a:off x="1921395" y="1575603"/>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M</a:t>
              </a:r>
            </a:p>
          </p:txBody>
        </p:sp>
        <p:sp>
          <p:nvSpPr>
            <p:cNvPr id="77" name="Rectangle 8"/>
            <p:cNvSpPr>
              <a:spLocks noChangeArrowheads="1"/>
            </p:cNvSpPr>
            <p:nvPr/>
          </p:nvSpPr>
          <p:spPr bwMode="auto">
            <a:xfrm>
              <a:off x="4185520" y="2931509"/>
              <a:ext cx="636609" cy="3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a:r>
                <a:rPr lang="en-US" dirty="0"/>
                <a:t>P</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705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From the given table, the function f(n) is</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n log</a:t>
            </a:r>
            <a:r>
              <a:rPr lang="en-US" sz="2500" baseline="-25000" dirty="0">
                <a:latin typeface="Nunito Sans" panose="00000500000000000000" pitchFamily="2" charset="0"/>
                <a:ea typeface="Adobe Heiti Std R" panose="020B0400000000000000" pitchFamily="34" charset="-128"/>
              </a:rPr>
              <a:t>2</a:t>
            </a:r>
            <a:r>
              <a:rPr lang="en-US" sz="2500" dirty="0">
                <a:latin typeface="Nunito Sans" panose="00000500000000000000" pitchFamily="2" charset="0"/>
                <a:ea typeface="Adobe Heiti Std R" panose="020B0400000000000000" pitchFamily="34" charset="-128"/>
              </a:rPr>
              <a:t>(n)</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a:t>
            </a:r>
            <a:r>
              <a:rPr lang="en-US" sz="2500" baseline="-25000" dirty="0">
                <a:latin typeface="Nunito Sans" panose="00000500000000000000" pitchFamily="2" charset="0"/>
              </a:rPr>
              <a:t>2</a:t>
            </a:r>
            <a:r>
              <a:rPr lang="en-US" sz="2500" dirty="0">
                <a:latin typeface="Nunito Sans" panose="00000500000000000000" pitchFamily="2" charset="0"/>
              </a:rPr>
              <a:t>(n)</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exp</a:t>
            </a:r>
            <a:r>
              <a:rPr lang="en-US" sz="2500" dirty="0">
                <a:latin typeface="Nunito Sans" panose="00000500000000000000" pitchFamily="2" charset="0"/>
              </a:rPr>
              <a:t>(n) </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2n</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aphicFrame>
        <p:nvGraphicFramePr>
          <p:cNvPr id="14" name="Table 13"/>
          <p:cNvGraphicFramePr>
            <a:graphicFrameLocks noGrp="1"/>
          </p:cNvGraphicFramePr>
          <p:nvPr/>
        </p:nvGraphicFramePr>
        <p:xfrm>
          <a:off x="6186642" y="2291968"/>
          <a:ext cx="4328958" cy="3343915"/>
        </p:xfrm>
        <a:graphic>
          <a:graphicData uri="http://schemas.openxmlformats.org/drawingml/2006/table">
            <a:tbl>
              <a:tblPr firstRow="1" bandRow="1">
                <a:tableStyleId>{2D5ABB26-0587-4C30-8999-92F81FD0307C}</a:tableStyleId>
              </a:tblPr>
              <a:tblGrid>
                <a:gridCol w="2164479">
                  <a:extLst>
                    <a:ext uri="{9D8B030D-6E8A-4147-A177-3AD203B41FA5}">
                      <a16:colId xmlns:a16="http://schemas.microsoft.com/office/drawing/2014/main" val="20000"/>
                    </a:ext>
                  </a:extLst>
                </a:gridCol>
                <a:gridCol w="2164479">
                  <a:extLst>
                    <a:ext uri="{9D8B030D-6E8A-4147-A177-3AD203B41FA5}">
                      <a16:colId xmlns:a16="http://schemas.microsoft.com/office/drawing/2014/main" val="20001"/>
                    </a:ext>
                  </a:extLst>
                </a:gridCol>
              </a:tblGrid>
              <a:tr h="668783">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8783">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68783">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68783">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68783">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total income of </a:t>
            </a:r>
            <a:r>
              <a:rPr lang="en-US" altLang="en-US" sz="2500" dirty="0" err="1">
                <a:latin typeface="Nunito Sans" panose="00000500000000000000" pitchFamily="2" charset="0"/>
                <a:ea typeface="Adobe Heiti Std R" panose="020B0400000000000000" pitchFamily="34" charset="-128"/>
              </a:rPr>
              <a:t>Santhanam</a:t>
            </a:r>
            <a:r>
              <a:rPr lang="en-US" altLang="en-US" sz="2500" dirty="0">
                <a:latin typeface="Nunito Sans" panose="00000500000000000000" pitchFamily="2" charset="0"/>
                <a:ea typeface="Adobe Heiti Std R" panose="020B0400000000000000" pitchFamily="34" charset="-128"/>
              </a:rPr>
              <a:t> in the years 2011, 2012 and 2013 was Rs.36,400. His income increased by 20% each year. What was his income in 2013?</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15079" y="3293268"/>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10000</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8800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851226"/>
            <a:ext cx="761638" cy="706068"/>
          </a:xfrm>
          <a:prstGeom prst="rect">
            <a:avLst/>
          </a:prstGeom>
        </p:spPr>
      </p:pic>
      <p:sp>
        <p:nvSpPr>
          <p:cNvPr id="9" name="TextBox 8"/>
          <p:cNvSpPr txBox="1"/>
          <p:nvPr/>
        </p:nvSpPr>
        <p:spPr>
          <a:xfrm>
            <a:off x="642479" y="1156906"/>
            <a:ext cx="10907041" cy="47705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From the given table, the function f(n) is</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n log</a:t>
            </a:r>
            <a:r>
              <a:rPr lang="en-US" sz="2500" baseline="-25000" dirty="0">
                <a:latin typeface="Nunito Sans" panose="00000500000000000000" pitchFamily="2" charset="0"/>
                <a:ea typeface="Adobe Heiti Std R" panose="020B0400000000000000" pitchFamily="34" charset="-128"/>
              </a:rPr>
              <a:t>2</a:t>
            </a:r>
            <a:r>
              <a:rPr lang="en-US" sz="2500" dirty="0">
                <a:latin typeface="Nunito Sans" panose="00000500000000000000" pitchFamily="2" charset="0"/>
                <a:ea typeface="Adobe Heiti Std R" panose="020B0400000000000000" pitchFamily="34" charset="-128"/>
              </a:rPr>
              <a:t>(n)</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log</a:t>
            </a:r>
            <a:r>
              <a:rPr lang="en-US" sz="2500" baseline="-25000" dirty="0">
                <a:latin typeface="Nunito Sans" panose="00000500000000000000" pitchFamily="2" charset="0"/>
              </a:rPr>
              <a:t>2</a:t>
            </a:r>
            <a:r>
              <a:rPr lang="en-US" sz="2500" dirty="0">
                <a:latin typeface="Nunito Sans" panose="00000500000000000000" pitchFamily="2" charset="0"/>
              </a:rPr>
              <a:t>(n)</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exp</a:t>
            </a:r>
            <a:r>
              <a:rPr lang="en-US" sz="2500" dirty="0">
                <a:latin typeface="Nunito Sans" panose="00000500000000000000" pitchFamily="2" charset="0"/>
              </a:rPr>
              <a:t>(n) </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2n</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aphicFrame>
        <p:nvGraphicFramePr>
          <p:cNvPr id="14" name="Table 13"/>
          <p:cNvGraphicFramePr>
            <a:graphicFrameLocks noGrp="1"/>
          </p:cNvGraphicFramePr>
          <p:nvPr/>
        </p:nvGraphicFramePr>
        <p:xfrm>
          <a:off x="6186642" y="2291968"/>
          <a:ext cx="4328958" cy="3343915"/>
        </p:xfrm>
        <a:graphic>
          <a:graphicData uri="http://schemas.openxmlformats.org/drawingml/2006/table">
            <a:tbl>
              <a:tblPr firstRow="1" bandRow="1">
                <a:tableStyleId>{2D5ABB26-0587-4C30-8999-92F81FD0307C}</a:tableStyleId>
              </a:tblPr>
              <a:tblGrid>
                <a:gridCol w="2164479">
                  <a:extLst>
                    <a:ext uri="{9D8B030D-6E8A-4147-A177-3AD203B41FA5}">
                      <a16:colId xmlns:a16="http://schemas.microsoft.com/office/drawing/2014/main" val="20000"/>
                    </a:ext>
                  </a:extLst>
                </a:gridCol>
                <a:gridCol w="2164479">
                  <a:extLst>
                    <a:ext uri="{9D8B030D-6E8A-4147-A177-3AD203B41FA5}">
                      <a16:colId xmlns:a16="http://schemas.microsoft.com/office/drawing/2014/main" val="20001"/>
                    </a:ext>
                  </a:extLst>
                </a:gridCol>
              </a:tblGrid>
              <a:tr h="668783">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8783">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68783">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68783">
                <a:tc>
                  <a:txBody>
                    <a:bodyPr/>
                    <a:lstStyle/>
                    <a:p>
                      <a:pPr algn="ctr"/>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68783">
                <a:tc>
                  <a:txBody>
                    <a:bodyPr/>
                    <a:lstStyle/>
                    <a:p>
                      <a:pPr algn="ctr"/>
                      <a:r>
                        <a:rPr lang="en-US" dirty="0"/>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Mary Meeker in her annual Internet Trends Report said that Americans are spending even more time on digital media - 6.3 hours a day in 2018, up 5 percent from the year before.” How much time did Americans spend on digital media in 2017.</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h 53 min</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h</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h 10 min</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851226"/>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Mary Meeker in her annual Internet Trends Report said that Americans are spending even more time on digital media - 6.3 hours a day in 2018, up 5 percent from the year before.” How much time did Americans spend on digital media in 2017? (Approx.)</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h 53 min</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h</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h 10 min</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Two alloys A and B are both made of iron and zinc. The ratios of iron to zinc in the two alloys are 5:3 and 1:2 respectively. A and B are combined in the ratio 4:3 to yield a new alloy C. What is the ratio of iron and zinc in C?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4:3</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525" y="4953000"/>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Two alloys A and B are both made of iron and zinc. The ratios of iron to zinc in the two alloys are 5:3 and 1:2 respectively. A and B are combined in the ratio 4:3 to yield a new alloy C. What is the ratio of iron and zinc in C?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4:3</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What is the probability that a clerk while randomly placing 5 letters (each intended for a particular recipient) in 5 addressed envelopes will place exactly one of those letters in a wrong envelope?</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5!</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1/5!</a:t>
            </a:r>
            <a:endParaRPr lang="en-US" sz="2500" dirty="0">
              <a:latin typeface="Nunito Sans" panose="00000500000000000000" pitchFamily="2" charset="0"/>
            </a:endParaRPr>
          </a:p>
        </p:txBody>
      </p:sp>
      <p:sp>
        <p:nvSpPr>
          <p:cNvPr id="25" name="Rectangle 24"/>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0</a:t>
            </a:r>
            <a:endParaRPr lang="en-US" sz="2500" dirty="0">
              <a:latin typeface="Nunito Sans" panose="00000500000000000000" pitchFamily="2" charset="0"/>
            </a:endParaRPr>
          </a:p>
        </p:txBody>
      </p:sp>
      <p:sp>
        <p:nvSpPr>
          <p:cNvPr id="26" name="Rectangle 25"/>
          <p:cNvSpPr/>
          <p:nvPr/>
        </p:nvSpPr>
        <p:spPr>
          <a:xfrm>
            <a:off x="1440028" y="50145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None of these</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134007"/>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7705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If f(x) = x</a:t>
            </a:r>
            <a:r>
              <a:rPr lang="en-US" altLang="en-US" sz="2500" baseline="30000" dirty="0">
                <a:latin typeface="Nunito Sans" panose="00000500000000000000" pitchFamily="2" charset="0"/>
                <a:ea typeface="Adobe Heiti Std R" panose="020B0400000000000000" pitchFamily="34" charset="-128"/>
              </a:rPr>
              <a:t>2</a:t>
            </a:r>
            <a:r>
              <a:rPr lang="en-US" altLang="en-US" sz="2500" dirty="0">
                <a:latin typeface="Nunito Sans" panose="00000500000000000000" pitchFamily="2" charset="0"/>
                <a:ea typeface="Adobe Heiti Std R" panose="020B0400000000000000" pitchFamily="34" charset="-128"/>
              </a:rPr>
              <a:t>, what is the shape of f(x)?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S-shaped</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Parabolic</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Circular</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Quadrilateral</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988" y="3875591"/>
            <a:ext cx="761638" cy="706068"/>
          </a:xfrm>
          <a:prstGeom prst="rect">
            <a:avLst/>
          </a:prstGeom>
        </p:spPr>
      </p:pic>
      <p:sp>
        <p:nvSpPr>
          <p:cNvPr id="9" name="TextBox 8"/>
          <p:cNvSpPr txBox="1"/>
          <p:nvPr/>
        </p:nvSpPr>
        <p:spPr>
          <a:xfrm>
            <a:off x="642479" y="1156906"/>
            <a:ext cx="10907041" cy="47705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If f(x) = x</a:t>
            </a:r>
            <a:r>
              <a:rPr lang="en-US" altLang="en-US" sz="2500" baseline="30000" dirty="0">
                <a:latin typeface="Nunito Sans" panose="00000500000000000000" pitchFamily="2" charset="0"/>
                <a:ea typeface="Adobe Heiti Std R" panose="020B0400000000000000" pitchFamily="34" charset="-128"/>
              </a:rPr>
              <a:t>2</a:t>
            </a:r>
            <a:r>
              <a:rPr lang="en-US" altLang="en-US" sz="2500" dirty="0">
                <a:latin typeface="Nunito Sans" panose="00000500000000000000" pitchFamily="2" charset="0"/>
                <a:ea typeface="Adobe Heiti Std R" panose="020B0400000000000000" pitchFamily="34" charset="-128"/>
              </a:rPr>
              <a:t>, what is the shape of f(x)?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S-shaped</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Parabolic</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Circular</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Quadrilateral</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race horse starts chasing a wild pony 2 hours after the pony bolts the stable. The race horse finally catches up with the pony after 3 hours. If the average speed of the race horse is 49 km/h, then the average speed of the wild pony is _______ </a:t>
            </a:r>
            <a:r>
              <a:rPr lang="en-US" altLang="en-US" sz="2500" dirty="0" err="1">
                <a:latin typeface="Nunito Sans" panose="00000500000000000000" pitchFamily="2" charset="0"/>
                <a:ea typeface="Adobe Heiti Std R" panose="020B0400000000000000" pitchFamily="34" charset="-128"/>
              </a:rPr>
              <a:t>kmph</a:t>
            </a:r>
            <a:r>
              <a:rPr lang="en-US" altLang="en-US" sz="2500" dirty="0">
                <a:latin typeface="Nunito Sans" panose="00000500000000000000" pitchFamily="2" charset="0"/>
                <a:ea typeface="Adobe Heiti Std R" panose="020B0400000000000000" pitchFamily="34" charset="-128"/>
              </a:rPr>
              <a:t>.</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30.4 km/h</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29.4 km/h</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19.6 km/h</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32.67 km/h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988" y="3810000"/>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race horse starts chasing a wild pony 2 hours after the pony bolts the stable. The race horse finally catches up with the pony after 3 hours. If the average speed of the race horse is 49 km/h, then the average speed of the wild pony is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30.4 km/h</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29.4 km/h</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19.6 km/h</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32.67 km/h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505" y="5025111"/>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total income of </a:t>
            </a:r>
            <a:r>
              <a:rPr lang="en-US" altLang="en-US" sz="2500" dirty="0" err="1">
                <a:latin typeface="Nunito Sans" panose="00000500000000000000" pitchFamily="2" charset="0"/>
                <a:ea typeface="Adobe Heiti Std R" panose="020B0400000000000000" pitchFamily="34" charset="-128"/>
              </a:rPr>
              <a:t>Santhanam</a:t>
            </a:r>
            <a:r>
              <a:rPr lang="en-US" altLang="en-US" sz="2500" dirty="0">
                <a:latin typeface="Nunito Sans" panose="00000500000000000000" pitchFamily="2" charset="0"/>
                <a:ea typeface="Adobe Heiti Std R" panose="020B0400000000000000" pitchFamily="34" charset="-128"/>
              </a:rPr>
              <a:t> in the years 2011, 2012 and 2013 was Rs.36,400. His income increased by 20% each year. What was his income in 2013?</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10000</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8800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Twin brothers Lava and </a:t>
            </a:r>
            <a:r>
              <a:rPr lang="en-US" altLang="en-US" sz="2500" dirty="0" err="1">
                <a:latin typeface="Nunito Sans" panose="00000500000000000000" pitchFamily="2" charset="0"/>
                <a:ea typeface="Adobe Heiti Std R" panose="020B0400000000000000" pitchFamily="34" charset="-128"/>
              </a:rPr>
              <a:t>Kusha</a:t>
            </a:r>
            <a:r>
              <a:rPr lang="en-US" altLang="en-US" sz="2500" dirty="0">
                <a:latin typeface="Nunito Sans" panose="00000500000000000000" pitchFamily="2" charset="0"/>
                <a:ea typeface="Adobe Heiti Std R" panose="020B0400000000000000" pitchFamily="34" charset="-128"/>
              </a:rPr>
              <a:t> wrote the TCS NQT test. While Lava scored 45% and got 4 marks below the cut off, </a:t>
            </a:r>
            <a:r>
              <a:rPr lang="en-US" altLang="en-US" sz="2500" dirty="0" err="1">
                <a:latin typeface="Nunito Sans" panose="00000500000000000000" pitchFamily="2" charset="0"/>
                <a:ea typeface="Adobe Heiti Std R" panose="020B0400000000000000" pitchFamily="34" charset="-128"/>
              </a:rPr>
              <a:t>Kusha</a:t>
            </a:r>
            <a:r>
              <a:rPr lang="en-US" altLang="en-US" sz="2500" dirty="0">
                <a:latin typeface="Nunito Sans" panose="00000500000000000000" pitchFamily="2" charset="0"/>
                <a:ea typeface="Adobe Heiti Std R" panose="020B0400000000000000" pitchFamily="34" charset="-128"/>
              </a:rPr>
              <a:t> scored 60% and got 8 marks above cut-off and got selected for interview. What was the maximum marks in the test?</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100</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525" y="4399332"/>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Twin brothers Lava and </a:t>
            </a:r>
            <a:r>
              <a:rPr lang="en-US" altLang="en-US" sz="2500" dirty="0" err="1">
                <a:latin typeface="Nunito Sans" panose="00000500000000000000" pitchFamily="2" charset="0"/>
                <a:ea typeface="Adobe Heiti Std R" panose="020B0400000000000000" pitchFamily="34" charset="-128"/>
              </a:rPr>
              <a:t>Kusha</a:t>
            </a:r>
            <a:r>
              <a:rPr lang="en-US" altLang="en-US" sz="2500" dirty="0">
                <a:latin typeface="Nunito Sans" panose="00000500000000000000" pitchFamily="2" charset="0"/>
                <a:ea typeface="Adobe Heiti Std R" panose="020B0400000000000000" pitchFamily="34" charset="-128"/>
              </a:rPr>
              <a:t> wrote the TCS NQT test. While Lava scored 45% and got 4 marks below the cut off, </a:t>
            </a:r>
            <a:r>
              <a:rPr lang="en-US" altLang="en-US" sz="2500" dirty="0" err="1">
                <a:latin typeface="Nunito Sans" panose="00000500000000000000" pitchFamily="2" charset="0"/>
                <a:ea typeface="Adobe Heiti Std R" panose="020B0400000000000000" pitchFamily="34" charset="-128"/>
              </a:rPr>
              <a:t>Kusha</a:t>
            </a:r>
            <a:r>
              <a:rPr lang="en-US" altLang="en-US" sz="2500" dirty="0">
                <a:latin typeface="Nunito Sans" panose="00000500000000000000" pitchFamily="2" charset="0"/>
                <a:ea typeface="Adobe Heiti Std R" panose="020B0400000000000000" pitchFamily="34" charset="-128"/>
              </a:rPr>
              <a:t> scored 60% and got 8 marks above cut-off and got selected for interview. What was the maximum marks in the test?</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100</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We live and work in a time of rapidly advancing technology. A social media start-up is doubling the number of users each weeks. It took just 47 weeks to acquire a million users. How long did it take to acquire half a-million users?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45 weeks</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23.5 weeks</a:t>
            </a:r>
          </a:p>
        </p:txBody>
      </p:sp>
      <p:sp>
        <p:nvSpPr>
          <p:cNvPr id="25" name="Rectangle 24"/>
          <p:cNvSpPr/>
          <p:nvPr/>
        </p:nvSpPr>
        <p:spPr>
          <a:xfrm>
            <a:off x="1447800" y="4484076"/>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 weeks</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 weeks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215" y="4955216"/>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We live and work in a time of rapidly advancing technology. A social media start-up is doubling the number of users each weeks. It took just 47 weeks to acquire a million users. How long did it take to acquire half a-million users?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45 weeks</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23.5 weeks</a:t>
            </a:r>
          </a:p>
        </p:txBody>
      </p:sp>
      <p:sp>
        <p:nvSpPr>
          <p:cNvPr id="25" name="Rectangle 24"/>
          <p:cNvSpPr/>
          <p:nvPr/>
        </p:nvSpPr>
        <p:spPr>
          <a:xfrm>
            <a:off x="1447800" y="4484076"/>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 weeks</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 weeks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kids </a:t>
            </a:r>
            <a:r>
              <a:rPr lang="en-US" altLang="en-US" sz="2500" dirty="0" err="1">
                <a:latin typeface="Nunito Sans" panose="00000500000000000000" pitchFamily="2" charset="0"/>
                <a:ea typeface="Adobe Heiti Std R" panose="020B0400000000000000" pitchFamily="34" charset="-128"/>
              </a:rPr>
              <a:t>Phalaa</a:t>
            </a:r>
            <a:r>
              <a:rPr lang="en-US" altLang="en-US" sz="2500" dirty="0">
                <a:latin typeface="Nunito Sans" panose="00000500000000000000" pitchFamily="2" charset="0"/>
                <a:ea typeface="Adobe Heiti Std R" panose="020B0400000000000000" pitchFamily="34" charset="-128"/>
              </a:rPr>
              <a:t> and </a:t>
            </a:r>
            <a:r>
              <a:rPr lang="en-US" altLang="en-US" sz="2500" dirty="0" err="1">
                <a:latin typeface="Nunito Sans" panose="00000500000000000000" pitchFamily="2" charset="0"/>
                <a:ea typeface="Adobe Heiti Std R" panose="020B0400000000000000" pitchFamily="34" charset="-128"/>
              </a:rPr>
              <a:t>Adhiphalaa</a:t>
            </a:r>
            <a:r>
              <a:rPr lang="en-US" altLang="en-US" sz="2500" dirty="0">
                <a:latin typeface="Nunito Sans" panose="00000500000000000000" pitchFamily="2" charset="0"/>
                <a:ea typeface="Adobe Heiti Std R" panose="020B0400000000000000" pitchFamily="34" charset="-128"/>
              </a:rPr>
              <a:t> (don't confuse with </a:t>
            </a:r>
            <a:r>
              <a:rPr lang="en-US" altLang="en-US" sz="2500" dirty="0" err="1">
                <a:latin typeface="Nunito Sans" panose="00000500000000000000" pitchFamily="2" charset="0"/>
                <a:ea typeface="Adobe Heiti Std R" panose="020B0400000000000000" pitchFamily="34" charset="-128"/>
              </a:rPr>
              <a:t>Balaa</a:t>
            </a:r>
            <a:r>
              <a:rPr lang="en-US" altLang="en-US" sz="2500" dirty="0">
                <a:latin typeface="Nunito Sans" panose="00000500000000000000" pitchFamily="2" charset="0"/>
                <a:ea typeface="Adobe Heiti Std R" panose="020B0400000000000000" pitchFamily="34" charset="-128"/>
              </a:rPr>
              <a:t> and </a:t>
            </a:r>
            <a:r>
              <a:rPr lang="en-US" altLang="en-US" sz="2500" dirty="0" err="1">
                <a:latin typeface="Nunito Sans" panose="00000500000000000000" pitchFamily="2" charset="0"/>
                <a:ea typeface="Adobe Heiti Std R" panose="020B0400000000000000" pitchFamily="34" charset="-128"/>
              </a:rPr>
              <a:t>Adhibalaa</a:t>
            </a:r>
            <a:r>
              <a:rPr lang="en-US" altLang="en-US" sz="2500" dirty="0">
                <a:latin typeface="Nunito Sans" panose="00000500000000000000" pitchFamily="2" charset="0"/>
                <a:ea typeface="Adobe Heiti Std R" panose="020B0400000000000000" pitchFamily="34" charset="-128"/>
              </a:rPr>
              <a:t>, the abracadabra that sage </a:t>
            </a:r>
            <a:r>
              <a:rPr lang="en-US" altLang="en-US" sz="2500" dirty="0" err="1">
                <a:latin typeface="Nunito Sans" panose="00000500000000000000" pitchFamily="2" charset="0"/>
                <a:ea typeface="Adobe Heiti Std R" panose="020B0400000000000000" pitchFamily="34" charset="-128"/>
              </a:rPr>
              <a:t>Vishwamitra</a:t>
            </a:r>
            <a:r>
              <a:rPr lang="en-US" altLang="en-US" sz="2500" dirty="0">
                <a:latin typeface="Nunito Sans" panose="00000500000000000000" pitchFamily="2" charset="0"/>
                <a:ea typeface="Adobe Heiti Std R" panose="020B0400000000000000" pitchFamily="34" charset="-128"/>
              </a:rPr>
              <a:t> taught to Rama and Lakshmana to successfully stay the demoness </a:t>
            </a:r>
            <a:r>
              <a:rPr lang="en-US" altLang="en-US" sz="2500" dirty="0" err="1">
                <a:latin typeface="Nunito Sans" panose="00000500000000000000" pitchFamily="2" charset="0"/>
                <a:ea typeface="Adobe Heiti Std R" panose="020B0400000000000000" pitchFamily="34" charset="-128"/>
              </a:rPr>
              <a:t>Taadaka</a:t>
            </a:r>
            <a:r>
              <a:rPr lang="en-US" altLang="en-US" sz="2500" dirty="0">
                <a:latin typeface="Nunito Sans" panose="00000500000000000000" pitchFamily="2" charset="0"/>
                <a:ea typeface="Adobe Heiti Std R" panose="020B0400000000000000" pitchFamily="34" charset="-128"/>
              </a:rPr>
              <a:t>) carry some fruits. Being tender and small, each could carry only a single digit number of fruits. </a:t>
            </a:r>
            <a:r>
              <a:rPr lang="en-US" altLang="en-US" sz="2500" dirty="0" err="1">
                <a:latin typeface="Nunito Sans" panose="00000500000000000000" pitchFamily="2" charset="0"/>
                <a:ea typeface="Adobe Heiti Std R" panose="020B0400000000000000" pitchFamily="34" charset="-128"/>
              </a:rPr>
              <a:t>Adhiphalaa</a:t>
            </a:r>
            <a:r>
              <a:rPr lang="en-US" altLang="en-US" sz="2500" dirty="0">
                <a:latin typeface="Nunito Sans" panose="00000500000000000000" pitchFamily="2" charset="0"/>
                <a:ea typeface="Adobe Heiti Std R" panose="020B0400000000000000" pitchFamily="34" charset="-128"/>
              </a:rPr>
              <a:t> has three times the fruits that </a:t>
            </a:r>
            <a:r>
              <a:rPr lang="en-US" altLang="en-US" sz="2500" dirty="0" err="1">
                <a:latin typeface="Nunito Sans" panose="00000500000000000000" pitchFamily="2" charset="0"/>
                <a:ea typeface="Adobe Heiti Std R" panose="020B0400000000000000" pitchFamily="34" charset="-128"/>
              </a:rPr>
              <a:t>Phalaa</a:t>
            </a:r>
            <a:r>
              <a:rPr lang="en-US" altLang="en-US" sz="2500" dirty="0">
                <a:latin typeface="Nunito Sans" panose="00000500000000000000" pitchFamily="2" charset="0"/>
                <a:ea typeface="Adobe Heiti Std R" panose="020B0400000000000000" pitchFamily="34" charset="-128"/>
              </a:rPr>
              <a:t> has. If the digits corresponding to </a:t>
            </a:r>
            <a:r>
              <a:rPr lang="en-US" altLang="en-US" sz="2500" dirty="0" err="1">
                <a:latin typeface="Nunito Sans" panose="00000500000000000000" pitchFamily="2" charset="0"/>
                <a:ea typeface="Adobe Heiti Std R" panose="020B0400000000000000" pitchFamily="34" charset="-128"/>
              </a:rPr>
              <a:t>Phalaa’s</a:t>
            </a:r>
            <a:r>
              <a:rPr lang="en-US" altLang="en-US" sz="2500" dirty="0">
                <a:latin typeface="Nunito Sans" panose="00000500000000000000" pitchFamily="2" charset="0"/>
                <a:ea typeface="Adobe Heiti Std R" panose="020B0400000000000000" pitchFamily="34" charset="-128"/>
              </a:rPr>
              <a:t> and </a:t>
            </a:r>
            <a:r>
              <a:rPr lang="en-US" altLang="en-US" sz="2500" dirty="0" err="1">
                <a:latin typeface="Nunito Sans" panose="00000500000000000000" pitchFamily="2" charset="0"/>
                <a:ea typeface="Adobe Heiti Std R" panose="020B0400000000000000" pitchFamily="34" charset="-128"/>
              </a:rPr>
              <a:t>Adhiphalaa’s</a:t>
            </a:r>
            <a:r>
              <a:rPr lang="en-US" altLang="en-US" sz="2500" dirty="0">
                <a:latin typeface="Nunito Sans" panose="00000500000000000000" pitchFamily="2" charset="0"/>
                <a:ea typeface="Adobe Heiti Std R" panose="020B0400000000000000" pitchFamily="34" charset="-128"/>
              </a:rPr>
              <a:t> fruits are written in that order, the resulting two digit number is a multiple of three. How many fruits does </a:t>
            </a:r>
            <a:r>
              <a:rPr lang="en-US" altLang="en-US" sz="2500" dirty="0" err="1">
                <a:latin typeface="Nunito Sans" panose="00000500000000000000" pitchFamily="2" charset="0"/>
                <a:ea typeface="Adobe Heiti Std R" panose="020B0400000000000000" pitchFamily="34" charset="-128"/>
              </a:rPr>
              <a:t>Adhiphalaa</a:t>
            </a:r>
            <a:r>
              <a:rPr lang="en-US" altLang="en-US" sz="2500" dirty="0">
                <a:latin typeface="Nunito Sans" panose="00000500000000000000" pitchFamily="2" charset="0"/>
                <a:ea typeface="Adobe Heiti Std R" panose="020B0400000000000000" pitchFamily="34" charset="-128"/>
              </a:rPr>
              <a:t> have? </a:t>
            </a:r>
            <a:endParaRPr lang="en-IN" altLang="en-US" sz="2500" dirty="0">
              <a:latin typeface="Nunito Sans" panose="00000500000000000000" pitchFamily="2" charset="0"/>
            </a:endParaRPr>
          </a:p>
        </p:txBody>
      </p:sp>
      <p:sp>
        <p:nvSpPr>
          <p:cNvPr id="4" name="Rectangle 3"/>
          <p:cNvSpPr/>
          <p:nvPr/>
        </p:nvSpPr>
        <p:spPr>
          <a:xfrm>
            <a:off x="657998" y="41419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7167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2914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8556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1419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9</a:t>
            </a:r>
            <a:endParaRPr lang="en-US" sz="2500" dirty="0">
              <a:latin typeface="Nunito Sans" panose="00000500000000000000" pitchFamily="2" charset="0"/>
            </a:endParaRPr>
          </a:p>
        </p:txBody>
      </p:sp>
      <p:sp>
        <p:nvSpPr>
          <p:cNvPr id="24" name="Rectangle 23"/>
          <p:cNvSpPr/>
          <p:nvPr/>
        </p:nvSpPr>
        <p:spPr>
          <a:xfrm>
            <a:off x="1445891" y="47167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5" name="Rectangle 24"/>
          <p:cNvSpPr/>
          <p:nvPr/>
        </p:nvSpPr>
        <p:spPr>
          <a:xfrm>
            <a:off x="1447800" y="53251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6" name="Rectangle 25"/>
          <p:cNvSpPr/>
          <p:nvPr/>
        </p:nvSpPr>
        <p:spPr>
          <a:xfrm>
            <a:off x="1440028" y="58556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978" y="4094532"/>
            <a:ext cx="761638" cy="706068"/>
          </a:xfrm>
          <a:prstGeom prst="rect">
            <a:avLst/>
          </a:prstGeom>
        </p:spPr>
      </p:pic>
      <p:sp>
        <p:nvSpPr>
          <p:cNvPr id="9" name="TextBox 8"/>
          <p:cNvSpPr txBox="1"/>
          <p:nvPr/>
        </p:nvSpPr>
        <p:spPr>
          <a:xfrm>
            <a:off x="642479" y="1156906"/>
            <a:ext cx="10907041" cy="2785378"/>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kids </a:t>
            </a:r>
            <a:r>
              <a:rPr lang="en-US" altLang="en-US" sz="2500" dirty="0" err="1">
                <a:latin typeface="Nunito Sans" panose="00000500000000000000" pitchFamily="2" charset="0"/>
                <a:ea typeface="Adobe Heiti Std R" panose="020B0400000000000000" pitchFamily="34" charset="-128"/>
              </a:rPr>
              <a:t>Phalaa</a:t>
            </a:r>
            <a:r>
              <a:rPr lang="en-US" altLang="en-US" sz="2500" dirty="0">
                <a:latin typeface="Nunito Sans" panose="00000500000000000000" pitchFamily="2" charset="0"/>
                <a:ea typeface="Adobe Heiti Std R" panose="020B0400000000000000" pitchFamily="34" charset="-128"/>
              </a:rPr>
              <a:t> and </a:t>
            </a:r>
            <a:r>
              <a:rPr lang="en-US" altLang="en-US" sz="2500" dirty="0" err="1">
                <a:latin typeface="Nunito Sans" panose="00000500000000000000" pitchFamily="2" charset="0"/>
                <a:ea typeface="Adobe Heiti Std R" panose="020B0400000000000000" pitchFamily="34" charset="-128"/>
              </a:rPr>
              <a:t>Adhiphalaa</a:t>
            </a:r>
            <a:r>
              <a:rPr lang="en-US" altLang="en-US" sz="2500" dirty="0">
                <a:latin typeface="Nunito Sans" panose="00000500000000000000" pitchFamily="2" charset="0"/>
                <a:ea typeface="Adobe Heiti Std R" panose="020B0400000000000000" pitchFamily="34" charset="-128"/>
              </a:rPr>
              <a:t> (don't confuse with </a:t>
            </a:r>
            <a:r>
              <a:rPr lang="en-US" altLang="en-US" sz="2500" dirty="0" err="1">
                <a:latin typeface="Nunito Sans" panose="00000500000000000000" pitchFamily="2" charset="0"/>
                <a:ea typeface="Adobe Heiti Std R" panose="020B0400000000000000" pitchFamily="34" charset="-128"/>
              </a:rPr>
              <a:t>Balaa</a:t>
            </a:r>
            <a:r>
              <a:rPr lang="en-US" altLang="en-US" sz="2500" dirty="0">
                <a:latin typeface="Nunito Sans" panose="00000500000000000000" pitchFamily="2" charset="0"/>
                <a:ea typeface="Adobe Heiti Std R" panose="020B0400000000000000" pitchFamily="34" charset="-128"/>
              </a:rPr>
              <a:t> and </a:t>
            </a:r>
            <a:r>
              <a:rPr lang="en-US" altLang="en-US" sz="2500" dirty="0" err="1">
                <a:latin typeface="Nunito Sans" panose="00000500000000000000" pitchFamily="2" charset="0"/>
                <a:ea typeface="Adobe Heiti Std R" panose="020B0400000000000000" pitchFamily="34" charset="-128"/>
              </a:rPr>
              <a:t>Adhibalaa</a:t>
            </a:r>
            <a:r>
              <a:rPr lang="en-US" altLang="en-US" sz="2500" dirty="0">
                <a:latin typeface="Nunito Sans" panose="00000500000000000000" pitchFamily="2" charset="0"/>
                <a:ea typeface="Adobe Heiti Std R" panose="020B0400000000000000" pitchFamily="34" charset="-128"/>
              </a:rPr>
              <a:t>, the abracadabra that sage </a:t>
            </a:r>
            <a:r>
              <a:rPr lang="en-US" altLang="en-US" sz="2500" dirty="0" err="1">
                <a:latin typeface="Nunito Sans" panose="00000500000000000000" pitchFamily="2" charset="0"/>
                <a:ea typeface="Adobe Heiti Std R" panose="020B0400000000000000" pitchFamily="34" charset="-128"/>
              </a:rPr>
              <a:t>Vishwamitra</a:t>
            </a:r>
            <a:r>
              <a:rPr lang="en-US" altLang="en-US" sz="2500" dirty="0">
                <a:latin typeface="Nunito Sans" panose="00000500000000000000" pitchFamily="2" charset="0"/>
                <a:ea typeface="Adobe Heiti Std R" panose="020B0400000000000000" pitchFamily="34" charset="-128"/>
              </a:rPr>
              <a:t> taught to Rama and Lakshmana to successfully stay the demoness </a:t>
            </a:r>
            <a:r>
              <a:rPr lang="en-US" altLang="en-US" sz="2500" dirty="0" err="1">
                <a:latin typeface="Nunito Sans" panose="00000500000000000000" pitchFamily="2" charset="0"/>
                <a:ea typeface="Adobe Heiti Std R" panose="020B0400000000000000" pitchFamily="34" charset="-128"/>
              </a:rPr>
              <a:t>Taadaka</a:t>
            </a:r>
            <a:r>
              <a:rPr lang="en-US" altLang="en-US" sz="2500" dirty="0">
                <a:latin typeface="Nunito Sans" panose="00000500000000000000" pitchFamily="2" charset="0"/>
                <a:ea typeface="Adobe Heiti Std R" panose="020B0400000000000000" pitchFamily="34" charset="-128"/>
              </a:rPr>
              <a:t>) carry some fruits. Being tender and small, each could carry only a single digit number of fruits. </a:t>
            </a:r>
            <a:r>
              <a:rPr lang="en-US" altLang="en-US" sz="2500" dirty="0" err="1">
                <a:latin typeface="Nunito Sans" panose="00000500000000000000" pitchFamily="2" charset="0"/>
                <a:ea typeface="Adobe Heiti Std R" panose="020B0400000000000000" pitchFamily="34" charset="-128"/>
              </a:rPr>
              <a:t>Adhiphalaa</a:t>
            </a:r>
            <a:r>
              <a:rPr lang="en-US" altLang="en-US" sz="2500" dirty="0">
                <a:latin typeface="Nunito Sans" panose="00000500000000000000" pitchFamily="2" charset="0"/>
                <a:ea typeface="Adobe Heiti Std R" panose="020B0400000000000000" pitchFamily="34" charset="-128"/>
              </a:rPr>
              <a:t> has three times the fruits that </a:t>
            </a:r>
            <a:r>
              <a:rPr lang="en-US" altLang="en-US" sz="2500" dirty="0" err="1">
                <a:latin typeface="Nunito Sans" panose="00000500000000000000" pitchFamily="2" charset="0"/>
                <a:ea typeface="Adobe Heiti Std R" panose="020B0400000000000000" pitchFamily="34" charset="-128"/>
              </a:rPr>
              <a:t>Phalaa</a:t>
            </a:r>
            <a:r>
              <a:rPr lang="en-US" altLang="en-US" sz="2500" dirty="0">
                <a:latin typeface="Nunito Sans" panose="00000500000000000000" pitchFamily="2" charset="0"/>
                <a:ea typeface="Adobe Heiti Std R" panose="020B0400000000000000" pitchFamily="34" charset="-128"/>
              </a:rPr>
              <a:t> has. If the digits corresponding to </a:t>
            </a:r>
            <a:r>
              <a:rPr lang="en-US" altLang="en-US" sz="2500" dirty="0" err="1">
                <a:latin typeface="Nunito Sans" panose="00000500000000000000" pitchFamily="2" charset="0"/>
                <a:ea typeface="Adobe Heiti Std R" panose="020B0400000000000000" pitchFamily="34" charset="-128"/>
              </a:rPr>
              <a:t>Phalaa’s</a:t>
            </a:r>
            <a:r>
              <a:rPr lang="en-US" altLang="en-US" sz="2500" dirty="0">
                <a:latin typeface="Nunito Sans" panose="00000500000000000000" pitchFamily="2" charset="0"/>
                <a:ea typeface="Adobe Heiti Std R" panose="020B0400000000000000" pitchFamily="34" charset="-128"/>
              </a:rPr>
              <a:t> and </a:t>
            </a:r>
            <a:r>
              <a:rPr lang="en-US" altLang="en-US" sz="2500" dirty="0" err="1">
                <a:latin typeface="Nunito Sans" panose="00000500000000000000" pitchFamily="2" charset="0"/>
                <a:ea typeface="Adobe Heiti Std R" panose="020B0400000000000000" pitchFamily="34" charset="-128"/>
              </a:rPr>
              <a:t>Adhiphalaa’s</a:t>
            </a:r>
            <a:r>
              <a:rPr lang="en-US" altLang="en-US" sz="2500" dirty="0">
                <a:latin typeface="Nunito Sans" panose="00000500000000000000" pitchFamily="2" charset="0"/>
                <a:ea typeface="Adobe Heiti Std R" panose="020B0400000000000000" pitchFamily="34" charset="-128"/>
              </a:rPr>
              <a:t> fruits are written in that order, the resulting two digit number is a multiple of three. How many fruits does </a:t>
            </a:r>
            <a:r>
              <a:rPr lang="en-US" altLang="en-US" sz="2500" dirty="0" err="1">
                <a:latin typeface="Nunito Sans" panose="00000500000000000000" pitchFamily="2" charset="0"/>
                <a:ea typeface="Adobe Heiti Std R" panose="020B0400000000000000" pitchFamily="34" charset="-128"/>
              </a:rPr>
              <a:t>Adhiphalaa</a:t>
            </a:r>
            <a:r>
              <a:rPr lang="en-US" altLang="en-US" sz="2500" dirty="0">
                <a:latin typeface="Nunito Sans" panose="00000500000000000000" pitchFamily="2" charset="0"/>
                <a:ea typeface="Adobe Heiti Std R" panose="020B0400000000000000" pitchFamily="34" charset="-128"/>
              </a:rPr>
              <a:t> have? </a:t>
            </a:r>
            <a:endParaRPr lang="en-IN" altLang="en-US" sz="2500" dirty="0">
              <a:latin typeface="Nunito Sans" panose="00000500000000000000" pitchFamily="2" charset="0"/>
            </a:endParaRPr>
          </a:p>
        </p:txBody>
      </p:sp>
      <p:sp>
        <p:nvSpPr>
          <p:cNvPr id="4" name="Rectangle 3"/>
          <p:cNvSpPr/>
          <p:nvPr/>
        </p:nvSpPr>
        <p:spPr>
          <a:xfrm>
            <a:off x="657998" y="41419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7167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2914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8556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1419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9</a:t>
            </a:r>
            <a:endParaRPr lang="en-US" sz="2500" dirty="0">
              <a:latin typeface="Nunito Sans" panose="00000500000000000000" pitchFamily="2" charset="0"/>
            </a:endParaRPr>
          </a:p>
        </p:txBody>
      </p:sp>
      <p:sp>
        <p:nvSpPr>
          <p:cNvPr id="24" name="Rectangle 23"/>
          <p:cNvSpPr/>
          <p:nvPr/>
        </p:nvSpPr>
        <p:spPr>
          <a:xfrm>
            <a:off x="1445891" y="47167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5" name="Rectangle 24"/>
          <p:cNvSpPr/>
          <p:nvPr/>
        </p:nvSpPr>
        <p:spPr>
          <a:xfrm>
            <a:off x="1447800" y="53251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6" name="Rectangle 25"/>
          <p:cNvSpPr/>
          <p:nvPr/>
        </p:nvSpPr>
        <p:spPr>
          <a:xfrm>
            <a:off x="1440028" y="58556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Rajesh has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850 in his purse made up entirely of notes of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50  denomination. His wife </a:t>
            </a:r>
            <a:r>
              <a:rPr lang="en-US" altLang="en-US" sz="2500" dirty="0" err="1">
                <a:latin typeface="Nunito Sans" panose="00000500000000000000" pitchFamily="2" charset="0"/>
                <a:ea typeface="Adobe Heiti Std R" panose="020B0400000000000000" pitchFamily="34" charset="-128"/>
              </a:rPr>
              <a:t>Latha</a:t>
            </a:r>
            <a:r>
              <a:rPr lang="en-US" altLang="en-US" sz="2500" dirty="0">
                <a:latin typeface="Nunito Sans" panose="00000500000000000000" pitchFamily="2" charset="0"/>
                <a:ea typeface="Adobe Heiti Std R" panose="020B0400000000000000" pitchFamily="34" charset="-128"/>
              </a:rPr>
              <a:t>, on the other hand, has only notes of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20 denomination in her purse and they amount to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460. Rajesh and </a:t>
            </a:r>
            <a:r>
              <a:rPr lang="en-US" altLang="en-US" sz="2500" dirty="0" err="1">
                <a:latin typeface="Nunito Sans" panose="00000500000000000000" pitchFamily="2" charset="0"/>
                <a:ea typeface="Adobe Heiti Std R" panose="020B0400000000000000" pitchFamily="34" charset="-128"/>
              </a:rPr>
              <a:t>Latha</a:t>
            </a:r>
            <a:r>
              <a:rPr lang="en-US" altLang="en-US" sz="2500" dirty="0">
                <a:latin typeface="Nunito Sans" panose="00000500000000000000" pitchFamily="2" charset="0"/>
                <a:ea typeface="Adobe Heiti Std R" panose="020B0400000000000000" pitchFamily="34" charset="-128"/>
              </a:rPr>
              <a:t> redistribute the notes between the two purses so that if one were to choose one of the two purses at random and then randomly draw a note from it, the probability of the note being of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50 denomination is maximized. After this redistribution, there will be a total of how much money in the purse with the larger amount of money? </a:t>
            </a:r>
          </a:p>
        </p:txBody>
      </p:sp>
      <p:sp>
        <p:nvSpPr>
          <p:cNvPr id="4" name="Rectangle 3"/>
          <p:cNvSpPr/>
          <p:nvPr/>
        </p:nvSpPr>
        <p:spPr>
          <a:xfrm>
            <a:off x="657998" y="4370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945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520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6084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370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600</a:t>
            </a:r>
            <a:endParaRPr lang="en-US" sz="2500" dirty="0">
              <a:latin typeface="Nunito Sans" panose="00000500000000000000" pitchFamily="2" charset="0"/>
            </a:endParaRPr>
          </a:p>
        </p:txBody>
      </p:sp>
      <p:sp>
        <p:nvSpPr>
          <p:cNvPr id="24" name="Rectangle 23"/>
          <p:cNvSpPr/>
          <p:nvPr/>
        </p:nvSpPr>
        <p:spPr>
          <a:xfrm>
            <a:off x="1445891" y="4945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660</a:t>
            </a:r>
          </a:p>
        </p:txBody>
      </p:sp>
      <p:sp>
        <p:nvSpPr>
          <p:cNvPr id="25" name="Rectangle 24"/>
          <p:cNvSpPr/>
          <p:nvPr/>
        </p:nvSpPr>
        <p:spPr>
          <a:xfrm>
            <a:off x="1447800" y="55537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680</a:t>
            </a:r>
          </a:p>
        </p:txBody>
      </p:sp>
      <p:sp>
        <p:nvSpPr>
          <p:cNvPr id="26" name="Rectangle 25"/>
          <p:cNvSpPr/>
          <p:nvPr/>
        </p:nvSpPr>
        <p:spPr>
          <a:xfrm>
            <a:off x="1456097" y="604130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6015294"/>
            <a:ext cx="761638" cy="706068"/>
          </a:xfrm>
          <a:prstGeom prst="rect">
            <a:avLst/>
          </a:prstGeom>
        </p:spPr>
      </p:pic>
      <p:sp>
        <p:nvSpPr>
          <p:cNvPr id="9" name="TextBox 8"/>
          <p:cNvSpPr txBox="1"/>
          <p:nvPr/>
        </p:nvSpPr>
        <p:spPr>
          <a:xfrm>
            <a:off x="642479" y="1156906"/>
            <a:ext cx="10907041" cy="3170099"/>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Rajesh has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850 in his purse made up entirely of notes of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50  denomination. His wife </a:t>
            </a:r>
            <a:r>
              <a:rPr lang="en-US" altLang="en-US" sz="2500" dirty="0" err="1">
                <a:latin typeface="Nunito Sans" panose="00000500000000000000" pitchFamily="2" charset="0"/>
                <a:ea typeface="Adobe Heiti Std R" panose="020B0400000000000000" pitchFamily="34" charset="-128"/>
              </a:rPr>
              <a:t>Latha</a:t>
            </a:r>
            <a:r>
              <a:rPr lang="en-US" altLang="en-US" sz="2500" dirty="0">
                <a:latin typeface="Nunito Sans" panose="00000500000000000000" pitchFamily="2" charset="0"/>
                <a:ea typeface="Adobe Heiti Std R" panose="020B0400000000000000" pitchFamily="34" charset="-128"/>
              </a:rPr>
              <a:t>, on the other hand, has only notes of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20 denomination in her purse and they amount to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460. Rajesh and </a:t>
            </a:r>
            <a:r>
              <a:rPr lang="en-US" altLang="en-US" sz="2500" dirty="0" err="1">
                <a:latin typeface="Nunito Sans" panose="00000500000000000000" pitchFamily="2" charset="0"/>
                <a:ea typeface="Adobe Heiti Std R" panose="020B0400000000000000" pitchFamily="34" charset="-128"/>
              </a:rPr>
              <a:t>Latha</a:t>
            </a:r>
            <a:r>
              <a:rPr lang="en-US" altLang="en-US" sz="2500" dirty="0">
                <a:latin typeface="Nunito Sans" panose="00000500000000000000" pitchFamily="2" charset="0"/>
                <a:ea typeface="Adobe Heiti Std R" panose="020B0400000000000000" pitchFamily="34" charset="-128"/>
              </a:rPr>
              <a:t> redistribute the notes between the two purses so that if one were to choose one of the two purses at random and then randomly draw a note from it, the probability of the note being of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50 denomination is maximized. After this redistribution, there will be a total of how much money in the purse with the larger amount of money? </a:t>
            </a:r>
          </a:p>
        </p:txBody>
      </p:sp>
      <p:sp>
        <p:nvSpPr>
          <p:cNvPr id="4" name="Rectangle 3"/>
          <p:cNvSpPr/>
          <p:nvPr/>
        </p:nvSpPr>
        <p:spPr>
          <a:xfrm>
            <a:off x="657998" y="4370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945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520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6084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370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600</a:t>
            </a:r>
            <a:endParaRPr lang="en-US" sz="2500" dirty="0">
              <a:latin typeface="Nunito Sans" panose="00000500000000000000" pitchFamily="2" charset="0"/>
            </a:endParaRPr>
          </a:p>
        </p:txBody>
      </p:sp>
      <p:sp>
        <p:nvSpPr>
          <p:cNvPr id="24" name="Rectangle 23"/>
          <p:cNvSpPr/>
          <p:nvPr/>
        </p:nvSpPr>
        <p:spPr>
          <a:xfrm>
            <a:off x="1445891" y="4945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660</a:t>
            </a:r>
          </a:p>
        </p:txBody>
      </p:sp>
      <p:sp>
        <p:nvSpPr>
          <p:cNvPr id="25" name="Rectangle 24"/>
          <p:cNvSpPr/>
          <p:nvPr/>
        </p:nvSpPr>
        <p:spPr>
          <a:xfrm>
            <a:off x="1447800" y="55537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680</a:t>
            </a:r>
          </a:p>
        </p:txBody>
      </p:sp>
      <p:sp>
        <p:nvSpPr>
          <p:cNvPr id="26" name="Rectangle 25"/>
          <p:cNvSpPr/>
          <p:nvPr/>
        </p:nvSpPr>
        <p:spPr>
          <a:xfrm>
            <a:off x="1440028" y="6084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a strongly distilled alcoholic drink was used in ancient India as an </a:t>
            </a:r>
          </a:p>
          <a:p>
            <a:pPr algn="just"/>
            <a:r>
              <a:rPr lang="en-US" altLang="en-US" sz="2500" dirty="0">
                <a:latin typeface="Nunito Sans" panose="00000500000000000000" pitchFamily="2" charset="0"/>
                <a:ea typeface="Adobe Heiti Std R" panose="020B0400000000000000" pitchFamily="34" charset="-128"/>
              </a:rPr>
              <a:t>anesthetic by surgeons. A 15 L cask initially contains pure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up to the brim. The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is diluted by removing 5 L and replacing that quantity with water. If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is diluted twice, what is the ration of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to water in the cask?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2:1</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5F601C9-310E-4683-BF0F-788DF46C825D}"/>
                  </a:ext>
                </a:extLst>
              </p14:cNvPr>
              <p14:cNvContentPartPr/>
              <p14:nvPr/>
            </p14:nvContentPartPr>
            <p14:xfrm>
              <a:off x="2261880" y="2807640"/>
              <a:ext cx="8125920" cy="1849680"/>
            </p14:xfrm>
          </p:contentPart>
        </mc:Choice>
        <mc:Fallback>
          <p:pic>
            <p:nvPicPr>
              <p:cNvPr id="2" name="Ink 1">
                <a:extLst>
                  <a:ext uri="{FF2B5EF4-FFF2-40B4-BE49-F238E27FC236}">
                    <a16:creationId xmlns:a16="http://schemas.microsoft.com/office/drawing/2014/main" id="{F5F601C9-310E-4683-BF0F-788DF46C825D}"/>
                  </a:ext>
                </a:extLst>
              </p:cNvPr>
              <p:cNvPicPr/>
              <p:nvPr/>
            </p:nvPicPr>
            <p:blipFill>
              <a:blip r:embed="rId5"/>
              <a:stretch>
                <a:fillRect/>
              </a:stretch>
            </p:blipFill>
            <p:spPr>
              <a:xfrm>
                <a:off x="2252520" y="2798280"/>
                <a:ext cx="8144640" cy="186840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05" y="4953000"/>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a strongly distilled alcoholic drink was used in ancient India as an </a:t>
            </a:r>
          </a:p>
          <a:p>
            <a:pPr algn="just"/>
            <a:r>
              <a:rPr lang="en-US" altLang="en-US" sz="2500" dirty="0">
                <a:latin typeface="Nunito Sans" panose="00000500000000000000" pitchFamily="2" charset="0"/>
                <a:ea typeface="Adobe Heiti Std R" panose="020B0400000000000000" pitchFamily="34" charset="-128"/>
              </a:rPr>
              <a:t>anesthetic by surgeons. A 15 L cask initially contains pure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up to the brim. The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is diluted by removing 5 L and replacing that quantity with water. If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is diluted twice, what is the ration of </a:t>
            </a:r>
            <a:r>
              <a:rPr lang="en-US" altLang="en-US" sz="2500" dirty="0" err="1">
                <a:latin typeface="Nunito Sans" panose="00000500000000000000" pitchFamily="2" charset="0"/>
                <a:ea typeface="Adobe Heiti Std R" panose="020B0400000000000000" pitchFamily="34" charset="-128"/>
              </a:rPr>
              <a:t>Sura</a:t>
            </a:r>
            <a:r>
              <a:rPr lang="en-US" altLang="en-US" sz="2500" dirty="0">
                <a:latin typeface="Nunito Sans" panose="00000500000000000000" pitchFamily="2" charset="0"/>
                <a:ea typeface="Adobe Heiti Std R" panose="020B0400000000000000" pitchFamily="34" charset="-128"/>
              </a:rPr>
              <a:t> to water in the cask?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2:1</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geometric box and a pencil box together cost </a:t>
            </a:r>
            <a:r>
              <a:rPr lang="en-US" sz="2500" dirty="0" err="1">
                <a:latin typeface="Nunito Sans" panose="00000500000000000000" pitchFamily="2" charset="0"/>
              </a:rPr>
              <a:t>Rs</a:t>
            </a:r>
            <a:r>
              <a:rPr lang="en-US" sz="2500" dirty="0">
                <a:latin typeface="Nunito Sans" panose="00000500000000000000" pitchFamily="2" charset="0"/>
              </a:rPr>
              <a:t>. 150. The cost of the geometric box is 100 rupees more than the pencil box. What is the cost of the pencil box in rupees?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speed of a common snail is about 1 mm per second. It secretes a bit of mucus that coats the ground beneath and helps it to move along. This snail we are interested in now has a problem with this secretion and so it moves one mm in the first second and in the subsequent seconds it moves only half the distance covered in the previous second. Algae, the good it cherishes, is at 3 mm distance from this snail. In how much time it will reach its food?</a:t>
            </a:r>
            <a:endParaRPr lang="en-IN" altLang="en-US" sz="2500" dirty="0">
              <a:latin typeface="Nunito Sans" panose="00000500000000000000" pitchFamily="2" charset="0"/>
            </a:endParaRPr>
          </a:p>
        </p:txBody>
      </p:sp>
      <p:sp>
        <p:nvSpPr>
          <p:cNvPr id="4" name="Rectangle 3"/>
          <p:cNvSpPr/>
          <p:nvPr/>
        </p:nvSpPr>
        <p:spPr>
          <a:xfrm>
            <a:off x="657998" y="4419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994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569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6133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419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It will never reach its food</a:t>
            </a:r>
            <a:endParaRPr lang="en-US" sz="2500" dirty="0">
              <a:latin typeface="Nunito Sans" panose="00000500000000000000" pitchFamily="2" charset="0"/>
            </a:endParaRPr>
          </a:p>
        </p:txBody>
      </p:sp>
      <p:sp>
        <p:nvSpPr>
          <p:cNvPr id="24" name="Rectangle 23"/>
          <p:cNvSpPr/>
          <p:nvPr/>
        </p:nvSpPr>
        <p:spPr>
          <a:xfrm>
            <a:off x="1445891" y="4994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seconds</a:t>
            </a:r>
          </a:p>
        </p:txBody>
      </p:sp>
      <p:sp>
        <p:nvSpPr>
          <p:cNvPr id="25" name="Rectangle 24"/>
          <p:cNvSpPr/>
          <p:nvPr/>
        </p:nvSpPr>
        <p:spPr>
          <a:xfrm>
            <a:off x="1447800" y="560284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2.7685 seconds</a:t>
            </a:r>
          </a:p>
        </p:txBody>
      </p:sp>
      <p:sp>
        <p:nvSpPr>
          <p:cNvPr id="26" name="Rectangle 25"/>
          <p:cNvSpPr/>
          <p:nvPr/>
        </p:nvSpPr>
        <p:spPr>
          <a:xfrm>
            <a:off x="1440028" y="6133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seconds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855" y="4399332"/>
            <a:ext cx="761638" cy="706068"/>
          </a:xfrm>
          <a:prstGeom prst="rect">
            <a:avLst/>
          </a:prstGeom>
        </p:spPr>
      </p:pic>
      <p:sp>
        <p:nvSpPr>
          <p:cNvPr id="9" name="TextBox 8"/>
          <p:cNvSpPr txBox="1"/>
          <p:nvPr/>
        </p:nvSpPr>
        <p:spPr>
          <a:xfrm>
            <a:off x="642479" y="1156906"/>
            <a:ext cx="10907041" cy="2785378"/>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speed of a common snail is about 1 mm per second. It secretes a bit of mucus that coats the ground beneath and helps it to move along. This snail we are interested in now has a problem with this secretion and so it moves one mm in the first second and in the subsequent seconds it moves only half the distance covered in the previous second. Algae, the good it cherishes, is at 3 mm distance from this snail. In how much time it will reach its food?</a:t>
            </a:r>
            <a:endParaRPr lang="en-IN" altLang="en-US" sz="2500" dirty="0">
              <a:latin typeface="Nunito Sans" panose="00000500000000000000" pitchFamily="2" charset="0"/>
            </a:endParaRPr>
          </a:p>
        </p:txBody>
      </p:sp>
      <p:sp>
        <p:nvSpPr>
          <p:cNvPr id="4" name="Rectangle 3"/>
          <p:cNvSpPr/>
          <p:nvPr/>
        </p:nvSpPr>
        <p:spPr>
          <a:xfrm>
            <a:off x="657998" y="4419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994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569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6133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419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It will never reach its food</a:t>
            </a:r>
            <a:endParaRPr lang="en-US" sz="2500" dirty="0">
              <a:latin typeface="Nunito Sans" panose="00000500000000000000" pitchFamily="2" charset="0"/>
            </a:endParaRPr>
          </a:p>
        </p:txBody>
      </p:sp>
      <p:sp>
        <p:nvSpPr>
          <p:cNvPr id="24" name="Rectangle 23"/>
          <p:cNvSpPr/>
          <p:nvPr/>
        </p:nvSpPr>
        <p:spPr>
          <a:xfrm>
            <a:off x="1445891" y="4994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seconds</a:t>
            </a:r>
          </a:p>
        </p:txBody>
      </p:sp>
      <p:sp>
        <p:nvSpPr>
          <p:cNvPr id="25" name="Rectangle 24"/>
          <p:cNvSpPr/>
          <p:nvPr/>
        </p:nvSpPr>
        <p:spPr>
          <a:xfrm>
            <a:off x="1447800" y="560284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2.7685 seconds</a:t>
            </a:r>
          </a:p>
        </p:txBody>
      </p:sp>
      <p:sp>
        <p:nvSpPr>
          <p:cNvPr id="26" name="Rectangle 25"/>
          <p:cNvSpPr/>
          <p:nvPr/>
        </p:nvSpPr>
        <p:spPr>
          <a:xfrm>
            <a:off x="1440028" y="6133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seconds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muzzle velocity of a bullet in 5.56 INSAS rifle (Indian version of AK47) is 882 m/s. A sergeant holds this rifle facing the sky and shoots a bullet. What's the bullet's maximum reachable altitude? Assume g = 9.8 m/s. (Hint: vA2 = uA2 + 2gs)</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39660 m</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39690 m</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40000 m</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40069 m</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422" y="3810000"/>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muzzle velocity of a bullet in 5.56 INSAS rifle (Indian version of AK47) is 882 m/s. A sergeant holds this rifle facing the sky and shoots a bullet. What's the bullet's maximum reachable altitude? Assume g = 9.8 m/s. (Hint: vA2 = uA2 + 2gs)</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39660 m</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39690 m</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40000 m</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40069 m</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31</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Ahilyanagari</a:t>
            </a:r>
            <a:r>
              <a:rPr lang="en-US" altLang="en-US" sz="2500" dirty="0">
                <a:latin typeface="Nunito Sans" panose="00000500000000000000" pitchFamily="2" charset="0"/>
                <a:ea typeface="Adobe Heiti Std R" panose="020B0400000000000000" pitchFamily="34" charset="-128"/>
              </a:rPr>
              <a:t> Express running at a speed of 60 km/h and </a:t>
            </a:r>
            <a:r>
              <a:rPr lang="en-US" altLang="en-US" sz="2500" dirty="0" err="1">
                <a:latin typeface="Nunito Sans" panose="00000500000000000000" pitchFamily="2" charset="0"/>
                <a:ea typeface="Adobe Heiti Std R" panose="020B0400000000000000" pitchFamily="34" charset="-128"/>
              </a:rPr>
              <a:t>Cholan</a:t>
            </a:r>
            <a:r>
              <a:rPr lang="en-US" altLang="en-US" sz="2500" dirty="0">
                <a:latin typeface="Nunito Sans" panose="00000500000000000000" pitchFamily="2" charset="0"/>
                <a:ea typeface="Adobe Heiti Std R" panose="020B0400000000000000" pitchFamily="34" charset="-128"/>
              </a:rPr>
              <a:t> Express at 120 km/h take 10 s to cross each other, when they are running in opposite directions (these two trains operate in the same route only as a mathematical fantasy and not in reality). If </a:t>
            </a:r>
            <a:r>
              <a:rPr lang="en-US" altLang="en-US" sz="2500" dirty="0" err="1">
                <a:latin typeface="Nunito Sans" panose="00000500000000000000" pitchFamily="2" charset="0"/>
                <a:ea typeface="Adobe Heiti Std R" panose="020B0400000000000000" pitchFamily="34" charset="-128"/>
              </a:rPr>
              <a:t>Cholan</a:t>
            </a:r>
            <a:r>
              <a:rPr lang="en-US" altLang="en-US" sz="2500" dirty="0">
                <a:latin typeface="Nunito Sans" panose="00000500000000000000" pitchFamily="2" charset="0"/>
                <a:ea typeface="Adobe Heiti Std R" panose="020B0400000000000000" pitchFamily="34" charset="-128"/>
              </a:rPr>
              <a:t> express is 120 m longer than </a:t>
            </a:r>
            <a:r>
              <a:rPr lang="en-US" altLang="en-US" sz="2500" dirty="0" err="1">
                <a:latin typeface="Nunito Sans" panose="00000500000000000000" pitchFamily="2" charset="0"/>
                <a:ea typeface="Adobe Heiti Std R" panose="020B0400000000000000" pitchFamily="34" charset="-128"/>
              </a:rPr>
              <a:t>Ahilyanagari</a:t>
            </a:r>
            <a:r>
              <a:rPr lang="en-US" altLang="en-US" sz="2500" dirty="0">
                <a:latin typeface="Nunito Sans" panose="00000500000000000000" pitchFamily="2" charset="0"/>
                <a:ea typeface="Adobe Heiti Std R" panose="020B0400000000000000" pitchFamily="34" charset="-128"/>
              </a:rPr>
              <a:t> Express, what's the length in meters of the latter?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190 m</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380 m</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m</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 m</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57" y="3218885"/>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lgn="just"/>
            <a:r>
              <a:rPr lang="en-US" altLang="en-US" sz="2500" dirty="0" err="1">
                <a:latin typeface="Nunito Sans" panose="00000500000000000000" pitchFamily="2" charset="0"/>
                <a:ea typeface="Adobe Heiti Std R" panose="020B0400000000000000" pitchFamily="34" charset="-128"/>
              </a:rPr>
              <a:t>Ahilyanagari</a:t>
            </a:r>
            <a:r>
              <a:rPr lang="en-US" altLang="en-US" sz="2500" dirty="0">
                <a:latin typeface="Nunito Sans" panose="00000500000000000000" pitchFamily="2" charset="0"/>
                <a:ea typeface="Adobe Heiti Std R" panose="020B0400000000000000" pitchFamily="34" charset="-128"/>
              </a:rPr>
              <a:t> Express running at a speed of 60 km/h and </a:t>
            </a:r>
            <a:r>
              <a:rPr lang="en-US" altLang="en-US" sz="2500" dirty="0" err="1">
                <a:latin typeface="Nunito Sans" panose="00000500000000000000" pitchFamily="2" charset="0"/>
                <a:ea typeface="Adobe Heiti Std R" panose="020B0400000000000000" pitchFamily="34" charset="-128"/>
              </a:rPr>
              <a:t>Cholan</a:t>
            </a:r>
            <a:r>
              <a:rPr lang="en-US" altLang="en-US" sz="2500" dirty="0">
                <a:latin typeface="Nunito Sans" panose="00000500000000000000" pitchFamily="2" charset="0"/>
                <a:ea typeface="Adobe Heiti Std R" panose="020B0400000000000000" pitchFamily="34" charset="-128"/>
              </a:rPr>
              <a:t> Express at 120 km/h take 10 s to cross each other, when they are running in opposite directions (these two trains operate in the same route only as a mathematical fantasy and not in reality). If </a:t>
            </a:r>
            <a:r>
              <a:rPr lang="en-US" altLang="en-US" sz="2500" dirty="0" err="1">
                <a:latin typeface="Nunito Sans" panose="00000500000000000000" pitchFamily="2" charset="0"/>
                <a:ea typeface="Adobe Heiti Std R" panose="020B0400000000000000" pitchFamily="34" charset="-128"/>
              </a:rPr>
              <a:t>Cholan</a:t>
            </a:r>
            <a:r>
              <a:rPr lang="en-US" altLang="en-US" sz="2500" dirty="0">
                <a:latin typeface="Nunito Sans" panose="00000500000000000000" pitchFamily="2" charset="0"/>
                <a:ea typeface="Adobe Heiti Std R" panose="020B0400000000000000" pitchFamily="34" charset="-128"/>
              </a:rPr>
              <a:t> express is 120 m longer than </a:t>
            </a:r>
            <a:r>
              <a:rPr lang="en-US" altLang="en-US" sz="2500" dirty="0" err="1">
                <a:latin typeface="Nunito Sans" panose="00000500000000000000" pitchFamily="2" charset="0"/>
                <a:ea typeface="Adobe Heiti Std R" panose="020B0400000000000000" pitchFamily="34" charset="-128"/>
              </a:rPr>
              <a:t>Ahilyanagari</a:t>
            </a:r>
            <a:r>
              <a:rPr lang="en-US" altLang="en-US" sz="2500" dirty="0">
                <a:latin typeface="Nunito Sans" panose="00000500000000000000" pitchFamily="2" charset="0"/>
                <a:ea typeface="Adobe Heiti Std R" panose="020B0400000000000000" pitchFamily="34" charset="-128"/>
              </a:rPr>
              <a:t> Express, what's the length in meters of the latter?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190 m</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380 m</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m</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 m</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32</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785378"/>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police car starts chasing a fugitive in a BMW 4 hours after the BMW escapes from the scene of crime at 10 a.m. The BMW drives for 10 Km through crowded roads of Shanghai and then drives into a highway, where the traffic allows vehicles to move twice as fast. After a while, the police car finally catches up with the BMW after a chase that lasted 5 hours. By this time the moon was up in the sky for 4 hours. If the average speed of the police car is 50 km/h, then the average speed of the BMW is km/h. </a:t>
            </a:r>
            <a:endParaRPr lang="en-IN" altLang="en-US" sz="2500" dirty="0">
              <a:latin typeface="Nunito Sans" panose="00000500000000000000" pitchFamily="2" charset="0"/>
            </a:endParaRPr>
          </a:p>
        </p:txBody>
      </p:sp>
      <p:sp>
        <p:nvSpPr>
          <p:cNvPr id="4" name="Rectangle 3"/>
          <p:cNvSpPr/>
          <p:nvPr/>
        </p:nvSpPr>
        <p:spPr>
          <a:xfrm>
            <a:off x="657998" y="40657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6405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2152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7794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0657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27 km/h</a:t>
            </a:r>
            <a:endParaRPr lang="en-US" sz="2500" dirty="0">
              <a:latin typeface="Nunito Sans" panose="00000500000000000000" pitchFamily="2" charset="0"/>
            </a:endParaRPr>
          </a:p>
        </p:txBody>
      </p:sp>
      <p:sp>
        <p:nvSpPr>
          <p:cNvPr id="24" name="Rectangle 23"/>
          <p:cNvSpPr/>
          <p:nvPr/>
        </p:nvSpPr>
        <p:spPr>
          <a:xfrm>
            <a:off x="1445891" y="46405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 km/h</a:t>
            </a:r>
          </a:p>
        </p:txBody>
      </p:sp>
      <p:sp>
        <p:nvSpPr>
          <p:cNvPr id="25" name="Rectangle 24"/>
          <p:cNvSpPr/>
          <p:nvPr/>
        </p:nvSpPr>
        <p:spPr>
          <a:xfrm>
            <a:off x="1447800" y="52489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27.78 km/h</a:t>
            </a:r>
          </a:p>
        </p:txBody>
      </p:sp>
      <p:sp>
        <p:nvSpPr>
          <p:cNvPr id="26" name="Rectangle 25"/>
          <p:cNvSpPr/>
          <p:nvPr/>
        </p:nvSpPr>
        <p:spPr>
          <a:xfrm>
            <a:off x="1440028" y="57794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29.78 km/h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762" y="5161332"/>
            <a:ext cx="761638" cy="706068"/>
          </a:xfrm>
          <a:prstGeom prst="rect">
            <a:avLst/>
          </a:prstGeom>
        </p:spPr>
      </p:pic>
      <p:sp>
        <p:nvSpPr>
          <p:cNvPr id="9" name="TextBox 8"/>
          <p:cNvSpPr txBox="1"/>
          <p:nvPr/>
        </p:nvSpPr>
        <p:spPr>
          <a:xfrm>
            <a:off x="642479" y="1156906"/>
            <a:ext cx="10907041" cy="2785378"/>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police car starts chasing a fugitive in a BMW 4 hours after the BMW escapes from the scene of crime at 10 a.m. The BMW drives for 10 Km through crowded roads of Shanghai and then drives into a highway, where the traffic allows vehicles to move twice as fast. After a while, the police car finally catches up with the BMW after a chase that lasted 5 hours. By this time the moon was up in the sky for 4 hours. If the average speed of the police car is 50 km/h, then the average speed of the BMW is km/h. </a:t>
            </a:r>
            <a:endParaRPr lang="en-IN" altLang="en-US" sz="2500" dirty="0">
              <a:latin typeface="Nunito Sans" panose="00000500000000000000" pitchFamily="2" charset="0"/>
            </a:endParaRPr>
          </a:p>
        </p:txBody>
      </p:sp>
      <p:sp>
        <p:nvSpPr>
          <p:cNvPr id="4" name="Rectangle 3"/>
          <p:cNvSpPr/>
          <p:nvPr/>
        </p:nvSpPr>
        <p:spPr>
          <a:xfrm>
            <a:off x="657998" y="40657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6405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2152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7794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0657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27 km/h</a:t>
            </a:r>
            <a:endParaRPr lang="en-US" sz="2500" dirty="0">
              <a:latin typeface="Nunito Sans" panose="00000500000000000000" pitchFamily="2" charset="0"/>
            </a:endParaRPr>
          </a:p>
        </p:txBody>
      </p:sp>
      <p:sp>
        <p:nvSpPr>
          <p:cNvPr id="24" name="Rectangle 23"/>
          <p:cNvSpPr/>
          <p:nvPr/>
        </p:nvSpPr>
        <p:spPr>
          <a:xfrm>
            <a:off x="1445891" y="46405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 km/h</a:t>
            </a:r>
          </a:p>
        </p:txBody>
      </p:sp>
      <p:sp>
        <p:nvSpPr>
          <p:cNvPr id="25" name="Rectangle 24"/>
          <p:cNvSpPr/>
          <p:nvPr/>
        </p:nvSpPr>
        <p:spPr>
          <a:xfrm>
            <a:off x="1447800" y="52489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27.78 km/h</a:t>
            </a:r>
          </a:p>
        </p:txBody>
      </p:sp>
      <p:sp>
        <p:nvSpPr>
          <p:cNvPr id="26" name="Rectangle 25"/>
          <p:cNvSpPr/>
          <p:nvPr/>
        </p:nvSpPr>
        <p:spPr>
          <a:xfrm>
            <a:off x="1440028" y="57794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29.78 km/h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33</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four-digit numbers, each divisible by 4 can be formed using the digits 4, 5, 6, 7, 8 and 9, if repetition is allowed across all numbers?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18964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number of triangle that can be drawn out of 20 points of which 12 are collinear is 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3277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88" y="3789732"/>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geometric box and a pencil box together cost </a:t>
            </a:r>
            <a:r>
              <a:rPr lang="en-US" sz="2500" dirty="0" err="1">
                <a:latin typeface="Nunito Sans" panose="00000500000000000000" pitchFamily="2" charset="0"/>
              </a:rPr>
              <a:t>Rs</a:t>
            </a:r>
            <a:r>
              <a:rPr lang="en-US" sz="2500" dirty="0">
                <a:latin typeface="Nunito Sans" panose="00000500000000000000" pitchFamily="2" charset="0"/>
              </a:rPr>
              <a:t>. 150. The cost of the geometric box is 100 rupees more than the pencil box. What is the cost of the pencil box in rupees?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308" y="3810000"/>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The expression 3(x</a:t>
            </a:r>
            <a:r>
              <a:rPr lang="en-US" altLang="en-US" sz="2500" baseline="30000" dirty="0">
                <a:latin typeface="Nunito Sans" panose="00000500000000000000" pitchFamily="2" charset="0"/>
                <a:ea typeface="Adobe Heiti Std R" panose="020B0400000000000000" pitchFamily="34" charset="-128"/>
              </a:rPr>
              <a:t>2</a:t>
            </a:r>
            <a:r>
              <a:rPr lang="en-US" altLang="en-US" sz="2500" dirty="0">
                <a:latin typeface="Nunito Sans" panose="00000500000000000000" pitchFamily="2" charset="0"/>
                <a:ea typeface="Adobe Heiti Std R" panose="020B0400000000000000" pitchFamily="34" charset="-128"/>
              </a:rPr>
              <a:t>) – mx + 10 leaves a remainder of -2 when divided by x-3. What's the value of m?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18</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36</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12 </a:t>
            </a:r>
            <a:r>
              <a:rPr lang="en-US" altLang="en-US" sz="2500" dirty="0" err="1">
                <a:latin typeface="Nunito Sans" panose="00000500000000000000" pitchFamily="2" charset="0"/>
                <a:ea typeface="Adobe Heiti Std R" panose="020B0400000000000000" pitchFamily="34" charset="-128"/>
              </a:rPr>
              <a:t>litres</a:t>
            </a:r>
            <a:r>
              <a:rPr lang="en-US" altLang="en-US" sz="2500" dirty="0">
                <a:latin typeface="Nunito Sans" panose="00000500000000000000" pitchFamily="2" charset="0"/>
                <a:ea typeface="Adobe Heiti Std R" panose="020B0400000000000000" pitchFamily="34" charset="-128"/>
              </a:rPr>
              <a:t> of water is poured into an aquarium of dimensions 50 cm length, 30 cm breadth and 40 cm height. By what height (in cm) will the water rise?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525" y="4972188"/>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12 </a:t>
            </a:r>
            <a:r>
              <a:rPr lang="en-US" altLang="en-US" sz="2500" dirty="0" err="1">
                <a:latin typeface="Nunito Sans" panose="00000500000000000000" pitchFamily="2" charset="0"/>
                <a:ea typeface="Adobe Heiti Std R" panose="020B0400000000000000" pitchFamily="34" charset="-128"/>
              </a:rPr>
              <a:t>litres</a:t>
            </a:r>
            <a:r>
              <a:rPr lang="en-US" altLang="en-US" sz="2500" dirty="0">
                <a:latin typeface="Nunito Sans" panose="00000500000000000000" pitchFamily="2" charset="0"/>
                <a:ea typeface="Adobe Heiti Std R" panose="020B0400000000000000" pitchFamily="34" charset="-128"/>
              </a:rPr>
              <a:t> of water is poured into an aquarium of dimensions 50 cm length, 30 cm breadth and 40 cm height. By what height (in cm) will the water rise?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37</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3170099"/>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Two finals are scheduled The Wimbledon match and the World Cup Cricket at the same time.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wants to watch the Wimbledon finals and her brother </a:t>
            </a:r>
            <a:r>
              <a:rPr lang="en-US" altLang="en-US" sz="2500" dirty="0" err="1">
                <a:latin typeface="Nunito Sans" panose="00000500000000000000" pitchFamily="2" charset="0"/>
                <a:ea typeface="Adobe Heiti Std R" panose="020B0400000000000000" pitchFamily="34" charset="-128"/>
              </a:rPr>
              <a:t>Vinu</a:t>
            </a:r>
            <a:r>
              <a:rPr lang="en-US" altLang="en-US" sz="2500" dirty="0">
                <a:latin typeface="Nunito Sans" panose="00000500000000000000" pitchFamily="2" charset="0"/>
                <a:ea typeface="Adobe Heiti Std R" panose="020B0400000000000000" pitchFamily="34" charset="-128"/>
              </a:rPr>
              <a:t> wants to watch WCC final. They decide to roll a tetrahedral die twice. The tetrahedral is numbered 1,2,3.4 on its four sides and all numbers are equally likely to appear.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rolls first and then </a:t>
            </a:r>
            <a:r>
              <a:rPr lang="en-US" altLang="en-US" sz="2500" dirty="0" err="1">
                <a:latin typeface="Nunito Sans" panose="00000500000000000000" pitchFamily="2" charset="0"/>
                <a:ea typeface="Adobe Heiti Std R" panose="020B0400000000000000" pitchFamily="34" charset="-128"/>
              </a:rPr>
              <a:t>Vinu</a:t>
            </a:r>
            <a:r>
              <a:rPr lang="en-US" altLang="en-US" sz="2500" dirty="0">
                <a:latin typeface="Nunito Sans" panose="00000500000000000000" pitchFamily="2" charset="0"/>
                <a:ea typeface="Adobe Heiti Std R" panose="020B0400000000000000" pitchFamily="34" charset="-128"/>
              </a:rPr>
              <a:t> rolls. If the number on the first roll is strictly greater than the number on the second roll,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wins and gets to watch ‘Wimbledon. What is the probability that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will get to watch Wimbledon?</a:t>
            </a:r>
            <a:endParaRPr lang="en-IN" altLang="en-US" sz="2500" dirty="0">
              <a:latin typeface="Nunito Sans" panose="00000500000000000000" pitchFamily="2" charset="0"/>
            </a:endParaRPr>
          </a:p>
        </p:txBody>
      </p:sp>
      <p:sp>
        <p:nvSpPr>
          <p:cNvPr id="4" name="Rectangle 3"/>
          <p:cNvSpPr/>
          <p:nvPr/>
        </p:nvSpPr>
        <p:spPr>
          <a:xfrm>
            <a:off x="657998" y="4218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792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367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931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218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7/16</a:t>
            </a:r>
            <a:endParaRPr lang="en-US" sz="2500" dirty="0">
              <a:latin typeface="Nunito Sans" panose="00000500000000000000" pitchFamily="2" charset="0"/>
            </a:endParaRPr>
          </a:p>
        </p:txBody>
      </p:sp>
      <p:sp>
        <p:nvSpPr>
          <p:cNvPr id="24" name="Rectangle 23"/>
          <p:cNvSpPr/>
          <p:nvPr/>
        </p:nvSpPr>
        <p:spPr>
          <a:xfrm>
            <a:off x="1445891" y="4792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9/16</a:t>
            </a:r>
          </a:p>
        </p:txBody>
      </p:sp>
      <p:sp>
        <p:nvSpPr>
          <p:cNvPr id="25" name="Rectangle 24"/>
          <p:cNvSpPr/>
          <p:nvPr/>
        </p:nvSpPr>
        <p:spPr>
          <a:xfrm>
            <a:off x="1447800" y="54013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a:t>
            </a:r>
          </a:p>
        </p:txBody>
      </p:sp>
      <p:sp>
        <p:nvSpPr>
          <p:cNvPr id="26" name="Rectangle 25"/>
          <p:cNvSpPr/>
          <p:nvPr/>
        </p:nvSpPr>
        <p:spPr>
          <a:xfrm>
            <a:off x="1440028" y="5931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762" y="5334000"/>
            <a:ext cx="761638" cy="706068"/>
          </a:xfrm>
          <a:prstGeom prst="rect">
            <a:avLst/>
          </a:prstGeom>
        </p:spPr>
      </p:pic>
      <p:sp>
        <p:nvSpPr>
          <p:cNvPr id="9" name="TextBox 8"/>
          <p:cNvSpPr txBox="1"/>
          <p:nvPr/>
        </p:nvSpPr>
        <p:spPr>
          <a:xfrm>
            <a:off x="642479" y="1156906"/>
            <a:ext cx="10907041" cy="3170099"/>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Two finals are scheduled The Wimbledon match and the World Cup Cricket at the same time.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wants to watch the Wimbledon finals and her brother </a:t>
            </a:r>
            <a:r>
              <a:rPr lang="en-US" altLang="en-US" sz="2500" dirty="0" err="1">
                <a:latin typeface="Nunito Sans" panose="00000500000000000000" pitchFamily="2" charset="0"/>
                <a:ea typeface="Adobe Heiti Std R" panose="020B0400000000000000" pitchFamily="34" charset="-128"/>
              </a:rPr>
              <a:t>Vinu</a:t>
            </a:r>
            <a:r>
              <a:rPr lang="en-US" altLang="en-US" sz="2500" dirty="0">
                <a:latin typeface="Nunito Sans" panose="00000500000000000000" pitchFamily="2" charset="0"/>
                <a:ea typeface="Adobe Heiti Std R" panose="020B0400000000000000" pitchFamily="34" charset="-128"/>
              </a:rPr>
              <a:t> wants to watch WCC final. They decide to roll a tetrahedral die twice. The tetrahedral is numbered 1,2,3.4 on its four sides and all numbers are equally likely to appear.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rolls first and then </a:t>
            </a:r>
            <a:r>
              <a:rPr lang="en-US" altLang="en-US" sz="2500" dirty="0" err="1">
                <a:latin typeface="Nunito Sans" panose="00000500000000000000" pitchFamily="2" charset="0"/>
                <a:ea typeface="Adobe Heiti Std R" panose="020B0400000000000000" pitchFamily="34" charset="-128"/>
              </a:rPr>
              <a:t>Vinu</a:t>
            </a:r>
            <a:r>
              <a:rPr lang="en-US" altLang="en-US" sz="2500" dirty="0">
                <a:latin typeface="Nunito Sans" panose="00000500000000000000" pitchFamily="2" charset="0"/>
                <a:ea typeface="Adobe Heiti Std R" panose="020B0400000000000000" pitchFamily="34" charset="-128"/>
              </a:rPr>
              <a:t> rolls. If the number on the first roll is strictly greater than the number on the second roll,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wins and gets to watch ‘Wimbledon. What is the probability that </a:t>
            </a:r>
            <a:r>
              <a:rPr lang="en-US" altLang="en-US" sz="2500" dirty="0" err="1">
                <a:latin typeface="Nunito Sans" panose="00000500000000000000" pitchFamily="2" charset="0"/>
                <a:ea typeface="Adobe Heiti Std R" panose="020B0400000000000000" pitchFamily="34" charset="-128"/>
              </a:rPr>
              <a:t>Anu</a:t>
            </a:r>
            <a:r>
              <a:rPr lang="en-US" altLang="en-US" sz="2500" dirty="0">
                <a:latin typeface="Nunito Sans" panose="00000500000000000000" pitchFamily="2" charset="0"/>
                <a:ea typeface="Adobe Heiti Std R" panose="020B0400000000000000" pitchFamily="34" charset="-128"/>
              </a:rPr>
              <a:t> will get to watch Wimbledon?</a:t>
            </a:r>
            <a:endParaRPr lang="en-IN" altLang="en-US" sz="2500" dirty="0">
              <a:latin typeface="Nunito Sans" panose="00000500000000000000" pitchFamily="2" charset="0"/>
            </a:endParaRPr>
          </a:p>
        </p:txBody>
      </p:sp>
      <p:sp>
        <p:nvSpPr>
          <p:cNvPr id="4" name="Rectangle 3"/>
          <p:cNvSpPr/>
          <p:nvPr/>
        </p:nvSpPr>
        <p:spPr>
          <a:xfrm>
            <a:off x="657998" y="4218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792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367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931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4218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7/16</a:t>
            </a:r>
            <a:endParaRPr lang="en-US" sz="2500" dirty="0">
              <a:latin typeface="Nunito Sans" panose="00000500000000000000" pitchFamily="2" charset="0"/>
            </a:endParaRPr>
          </a:p>
        </p:txBody>
      </p:sp>
      <p:sp>
        <p:nvSpPr>
          <p:cNvPr id="24" name="Rectangle 23"/>
          <p:cNvSpPr/>
          <p:nvPr/>
        </p:nvSpPr>
        <p:spPr>
          <a:xfrm>
            <a:off x="1445891" y="4792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9/16</a:t>
            </a:r>
          </a:p>
        </p:txBody>
      </p:sp>
      <p:sp>
        <p:nvSpPr>
          <p:cNvPr id="25" name="Rectangle 24"/>
          <p:cNvSpPr/>
          <p:nvPr/>
        </p:nvSpPr>
        <p:spPr>
          <a:xfrm>
            <a:off x="1447800" y="54013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a:t>
            </a:r>
          </a:p>
        </p:txBody>
      </p:sp>
      <p:sp>
        <p:nvSpPr>
          <p:cNvPr id="26" name="Rectangle 25"/>
          <p:cNvSpPr/>
          <p:nvPr/>
        </p:nvSpPr>
        <p:spPr>
          <a:xfrm>
            <a:off x="1440028" y="5931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38</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How many numbers lying between 3000 and 4000 and which are divisible by 5 can be made with the digits 3, 4, 5, 6, 7 and 8, without repetition?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6</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12</a:t>
            </a:r>
            <a:endParaRPr lang="en-US" sz="2500" dirty="0">
              <a:latin typeface="Nunito Sans" panose="00000500000000000000" pitchFamily="2" charset="0"/>
            </a:endParaRPr>
          </a:p>
        </p:txBody>
      </p:sp>
      <p:sp>
        <p:nvSpPr>
          <p:cNvPr id="25" name="Rectangle 24"/>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13</a:t>
            </a:r>
            <a:endParaRPr lang="en-US" sz="2500" dirty="0">
              <a:latin typeface="Nunito Sans" panose="00000500000000000000" pitchFamily="2" charset="0"/>
            </a:endParaRP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sym typeface="+mn-ea"/>
              </a:rPr>
              <a:t>15</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39</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697975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Ms. </a:t>
            </a:r>
            <a:r>
              <a:rPr lang="en-US" altLang="en-US" sz="2500" dirty="0" err="1">
                <a:latin typeface="Nunito Sans" panose="00000500000000000000" pitchFamily="2" charset="0"/>
                <a:ea typeface="Adobe Heiti Std R" panose="020B0400000000000000" pitchFamily="34" charset="-128"/>
              </a:rPr>
              <a:t>Trikonapriya</a:t>
            </a:r>
            <a:r>
              <a:rPr lang="en-US" altLang="en-US" sz="2500" dirty="0">
                <a:latin typeface="Nunito Sans" panose="00000500000000000000" pitchFamily="2" charset="0"/>
                <a:ea typeface="Adobe Heiti Std R" panose="020B0400000000000000" pitchFamily="34" charset="-128"/>
              </a:rPr>
              <a:t> wants to decorate her abode's frontage with a triangular lawn. The two sides of this lawn are of 5 m and 6 m, subtending an angle of 30⁰. If the lawn maintainer charges Rs.10 per square meter, how much would </a:t>
            </a:r>
            <a:r>
              <a:rPr lang="en-US" altLang="en-US" sz="2500" dirty="0" err="1">
                <a:latin typeface="Nunito Sans" panose="00000500000000000000" pitchFamily="2" charset="0"/>
                <a:ea typeface="Adobe Heiti Std R" panose="020B0400000000000000" pitchFamily="34" charset="-128"/>
              </a:rPr>
              <a:t>Trikonapriya</a:t>
            </a:r>
            <a:r>
              <a:rPr lang="en-US" altLang="en-US" sz="2500" dirty="0">
                <a:latin typeface="Nunito Sans" panose="00000500000000000000" pitchFamily="2" charset="0"/>
                <a:ea typeface="Adobe Heiti Std R" panose="020B0400000000000000" pitchFamily="34" charset="-128"/>
              </a:rPr>
              <a:t> pay to him for the entire lawn?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ea typeface="Adobe Heiti Std R" panose="020B0400000000000000" pitchFamily="34" charset="-128"/>
              </a:rPr>
              <a:t>Rs</a:t>
            </a:r>
            <a:r>
              <a:rPr lang="en-US" sz="2500" dirty="0">
                <a:latin typeface="Nunito Sans" panose="00000500000000000000" pitchFamily="2" charset="0"/>
                <a:ea typeface="Adobe Heiti Std R" panose="020B0400000000000000" pitchFamily="34" charset="-128"/>
              </a:rPr>
              <a:t>. 75</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80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737" y="3247505"/>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Ms. </a:t>
            </a:r>
            <a:r>
              <a:rPr lang="en-US" altLang="en-US" sz="2500" dirty="0" err="1">
                <a:latin typeface="Nunito Sans" panose="00000500000000000000" pitchFamily="2" charset="0"/>
                <a:ea typeface="Adobe Heiti Std R" panose="020B0400000000000000" pitchFamily="34" charset="-128"/>
              </a:rPr>
              <a:t>Trikonapriya</a:t>
            </a:r>
            <a:r>
              <a:rPr lang="en-US" altLang="en-US" sz="2500" dirty="0">
                <a:latin typeface="Nunito Sans" panose="00000500000000000000" pitchFamily="2" charset="0"/>
                <a:ea typeface="Adobe Heiti Std R" panose="020B0400000000000000" pitchFamily="34" charset="-128"/>
              </a:rPr>
              <a:t> wants to decorate her abode's frontage with a triangular lawn. The two sides of this lawn are of 5 m and 6 m, subtending an angle of 30⁰. If the lawn maintainer charges Rs.10 per square meter, how much would </a:t>
            </a:r>
            <a:r>
              <a:rPr lang="en-US" altLang="en-US" sz="2500" dirty="0" err="1">
                <a:latin typeface="Nunito Sans" panose="00000500000000000000" pitchFamily="2" charset="0"/>
                <a:ea typeface="Adobe Heiti Std R" panose="020B0400000000000000" pitchFamily="34" charset="-128"/>
              </a:rPr>
              <a:t>Trikonapriya</a:t>
            </a:r>
            <a:r>
              <a:rPr lang="en-US" altLang="en-US" sz="2500" dirty="0">
                <a:latin typeface="Nunito Sans" panose="00000500000000000000" pitchFamily="2" charset="0"/>
                <a:ea typeface="Adobe Heiti Std R" panose="020B0400000000000000" pitchFamily="34" charset="-128"/>
              </a:rPr>
              <a:t> pay to him for the entire lawn?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ea typeface="Adobe Heiti Std R" panose="020B0400000000000000" pitchFamily="34" charset="-128"/>
              </a:rPr>
              <a:t>Rs</a:t>
            </a:r>
            <a:r>
              <a:rPr lang="en-US" sz="2500" dirty="0">
                <a:latin typeface="Nunito Sans" panose="00000500000000000000" pitchFamily="2" charset="0"/>
                <a:ea typeface="Adobe Heiti Std R" panose="020B0400000000000000" pitchFamily="34" charset="-128"/>
              </a:rPr>
              <a:t>. 75</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80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60</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40</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r>
              <a:rPr lang="en-US" sz="2500" dirty="0" err="1">
                <a:latin typeface="Nunito Sans" panose="00000500000000000000" pitchFamily="2" charset="0"/>
              </a:rPr>
              <a:t>Bhaskar</a:t>
            </a:r>
            <a:r>
              <a:rPr lang="en-US" sz="2500" dirty="0">
                <a:latin typeface="Nunito Sans" panose="00000500000000000000" pitchFamily="2" charset="0"/>
              </a:rPr>
              <a:t> wanted to send some documents to </a:t>
            </a:r>
            <a:r>
              <a:rPr lang="en-US" sz="2500" dirty="0" err="1">
                <a:latin typeface="Nunito Sans" panose="00000500000000000000" pitchFamily="2" charset="0"/>
              </a:rPr>
              <a:t>Shakuntala</a:t>
            </a:r>
            <a:r>
              <a:rPr lang="en-US" sz="2500" dirty="0">
                <a:latin typeface="Nunito Sans" panose="00000500000000000000" pitchFamily="2" charset="0"/>
              </a:rPr>
              <a:t>. He had her address ‘without the 6-digit pin code. He didn't want to risk sending documents without pin code. So, he called </a:t>
            </a:r>
            <a:r>
              <a:rPr lang="en-US" sz="2500" dirty="0" err="1">
                <a:latin typeface="Nunito Sans" panose="00000500000000000000" pitchFamily="2" charset="0"/>
              </a:rPr>
              <a:t>Shakuntala</a:t>
            </a:r>
            <a:r>
              <a:rPr lang="en-US" sz="2500" dirty="0">
                <a:latin typeface="Nunito Sans" panose="00000500000000000000" pitchFamily="2" charset="0"/>
              </a:rPr>
              <a:t>. She did not give the pin code directly, she said, “The first four digits are 1910 in hexadecimal and the last four digits are 3177 in octal”. </a:t>
            </a:r>
            <a:r>
              <a:rPr lang="en-US" sz="2500" dirty="0" err="1">
                <a:latin typeface="Nunito Sans" panose="00000500000000000000" pitchFamily="2" charset="0"/>
              </a:rPr>
              <a:t>Bhaskar</a:t>
            </a:r>
            <a:r>
              <a:rPr lang="en-US" sz="2500" dirty="0">
                <a:latin typeface="Nunito Sans" panose="00000500000000000000" pitchFamily="2" charset="0"/>
              </a:rPr>
              <a:t> could courier the documents now. What is her pin code? </a:t>
            </a:r>
            <a:endParaRPr lang="en-IN" altLang="en-US" sz="2500" dirty="0">
              <a:latin typeface="Nunito Sans" panose="00000500000000000000" pitchFamily="2" charset="0"/>
            </a:endParaRPr>
          </a:p>
        </p:txBody>
      </p:sp>
      <p:sp>
        <p:nvSpPr>
          <p:cNvPr id="4" name="Rectangle 3"/>
          <p:cNvSpPr/>
          <p:nvPr/>
        </p:nvSpPr>
        <p:spPr>
          <a:xfrm>
            <a:off x="657998" y="3837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411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986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550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837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641763</a:t>
            </a:r>
            <a:endParaRPr lang="en-US" sz="2500" dirty="0">
              <a:latin typeface="Nunito Sans" panose="00000500000000000000" pitchFamily="2" charset="0"/>
            </a:endParaRPr>
          </a:p>
        </p:txBody>
      </p:sp>
      <p:sp>
        <p:nvSpPr>
          <p:cNvPr id="24" name="Rectangle 23"/>
          <p:cNvSpPr/>
          <p:nvPr/>
        </p:nvSpPr>
        <p:spPr>
          <a:xfrm>
            <a:off x="1445891" y="4411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641663</a:t>
            </a:r>
          </a:p>
        </p:txBody>
      </p:sp>
      <p:sp>
        <p:nvSpPr>
          <p:cNvPr id="25" name="Rectangle 24"/>
          <p:cNvSpPr/>
          <p:nvPr/>
        </p:nvSpPr>
        <p:spPr>
          <a:xfrm>
            <a:off x="1447800" y="50203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624763</a:t>
            </a:r>
          </a:p>
        </p:txBody>
      </p:sp>
      <p:sp>
        <p:nvSpPr>
          <p:cNvPr id="26" name="Rectangle 25"/>
          <p:cNvSpPr/>
          <p:nvPr/>
        </p:nvSpPr>
        <p:spPr>
          <a:xfrm>
            <a:off x="1440028" y="5550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623473</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65" y="4327163"/>
            <a:ext cx="761638" cy="706068"/>
          </a:xfrm>
          <a:prstGeom prst="rect">
            <a:avLst/>
          </a:prstGeom>
        </p:spPr>
      </p:pic>
      <p:sp>
        <p:nvSpPr>
          <p:cNvPr id="9" name="TextBox 8"/>
          <p:cNvSpPr txBox="1"/>
          <p:nvPr/>
        </p:nvSpPr>
        <p:spPr>
          <a:xfrm>
            <a:off x="642479" y="1156906"/>
            <a:ext cx="10907041" cy="2400657"/>
          </a:xfrm>
          <a:prstGeom prst="rect">
            <a:avLst/>
          </a:prstGeom>
          <a:noFill/>
        </p:spPr>
        <p:txBody>
          <a:bodyPr wrap="square" rtlCol="0">
            <a:spAutoFit/>
          </a:bodyPr>
          <a:lstStyle/>
          <a:p>
            <a:pPr algn="just"/>
            <a:r>
              <a:rPr lang="en-US" sz="2500" dirty="0" err="1">
                <a:latin typeface="Nunito Sans" panose="00000500000000000000" pitchFamily="2" charset="0"/>
              </a:rPr>
              <a:t>Bhaskar</a:t>
            </a:r>
            <a:r>
              <a:rPr lang="en-US" sz="2500" dirty="0">
                <a:latin typeface="Nunito Sans" panose="00000500000000000000" pitchFamily="2" charset="0"/>
              </a:rPr>
              <a:t> wanted to send some documents to </a:t>
            </a:r>
            <a:r>
              <a:rPr lang="en-US" sz="2500" dirty="0" err="1">
                <a:latin typeface="Nunito Sans" panose="00000500000000000000" pitchFamily="2" charset="0"/>
              </a:rPr>
              <a:t>Shakuntala</a:t>
            </a:r>
            <a:r>
              <a:rPr lang="en-US" sz="2500" dirty="0">
                <a:latin typeface="Nunito Sans" panose="00000500000000000000" pitchFamily="2" charset="0"/>
              </a:rPr>
              <a:t>. He had her address ‘without the 6-digit pin code. He didn't want to risk sending documents without pin code. So, he called </a:t>
            </a:r>
            <a:r>
              <a:rPr lang="en-US" sz="2500" dirty="0" err="1">
                <a:latin typeface="Nunito Sans" panose="00000500000000000000" pitchFamily="2" charset="0"/>
              </a:rPr>
              <a:t>Shakuntala</a:t>
            </a:r>
            <a:r>
              <a:rPr lang="en-US" sz="2500" dirty="0">
                <a:latin typeface="Nunito Sans" panose="00000500000000000000" pitchFamily="2" charset="0"/>
              </a:rPr>
              <a:t>. She did not give the pin code directly, she said, “The first four digits are 1910 in hexadecimal and the last four digits are 3177 in octal”. </a:t>
            </a:r>
            <a:r>
              <a:rPr lang="en-US" sz="2500" dirty="0" err="1">
                <a:latin typeface="Nunito Sans" panose="00000500000000000000" pitchFamily="2" charset="0"/>
              </a:rPr>
              <a:t>Bhaskar</a:t>
            </a:r>
            <a:r>
              <a:rPr lang="en-US" sz="2500" dirty="0">
                <a:latin typeface="Nunito Sans" panose="00000500000000000000" pitchFamily="2" charset="0"/>
              </a:rPr>
              <a:t> could courier the documents now. What is her pin code? </a:t>
            </a:r>
            <a:endParaRPr lang="en-IN" altLang="en-US" sz="2500" dirty="0">
              <a:latin typeface="Nunito Sans" panose="00000500000000000000" pitchFamily="2" charset="0"/>
            </a:endParaRPr>
          </a:p>
        </p:txBody>
      </p:sp>
      <p:sp>
        <p:nvSpPr>
          <p:cNvPr id="4" name="Rectangle 3"/>
          <p:cNvSpPr/>
          <p:nvPr/>
        </p:nvSpPr>
        <p:spPr>
          <a:xfrm>
            <a:off x="657998" y="3837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411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986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550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837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641763</a:t>
            </a:r>
            <a:endParaRPr lang="en-US" sz="2500" dirty="0">
              <a:latin typeface="Nunito Sans" panose="00000500000000000000" pitchFamily="2" charset="0"/>
            </a:endParaRPr>
          </a:p>
        </p:txBody>
      </p:sp>
      <p:sp>
        <p:nvSpPr>
          <p:cNvPr id="24" name="Rectangle 23"/>
          <p:cNvSpPr/>
          <p:nvPr/>
        </p:nvSpPr>
        <p:spPr>
          <a:xfrm>
            <a:off x="1445891" y="4411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641663</a:t>
            </a:r>
          </a:p>
        </p:txBody>
      </p:sp>
      <p:sp>
        <p:nvSpPr>
          <p:cNvPr id="25" name="Rectangle 24"/>
          <p:cNvSpPr/>
          <p:nvPr/>
        </p:nvSpPr>
        <p:spPr>
          <a:xfrm>
            <a:off x="1447800" y="50203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624763</a:t>
            </a:r>
          </a:p>
        </p:txBody>
      </p:sp>
      <p:sp>
        <p:nvSpPr>
          <p:cNvPr id="26" name="Rectangle 25"/>
          <p:cNvSpPr/>
          <p:nvPr/>
        </p:nvSpPr>
        <p:spPr>
          <a:xfrm>
            <a:off x="1440028" y="5550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623473</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41</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cyclist buys a cycle for 30 pounds paying with a 60 pound </a:t>
            </a:r>
            <a:r>
              <a:rPr lang="en-US" altLang="en-US" sz="2500" dirty="0" err="1">
                <a:latin typeface="Nunito Sans" panose="00000500000000000000" pitchFamily="2" charset="0"/>
                <a:ea typeface="Adobe Heiti Std R" panose="020B0400000000000000" pitchFamily="34" charset="-128"/>
              </a:rPr>
              <a:t>cheque</a:t>
            </a:r>
            <a:r>
              <a:rPr lang="en-US" altLang="en-US" sz="2500" dirty="0">
                <a:latin typeface="Nunito Sans" panose="00000500000000000000" pitchFamily="2" charset="0"/>
                <a:ea typeface="Adobe Heiti Std R" panose="020B0400000000000000" pitchFamily="34" charset="-128"/>
              </a:rPr>
              <a:t>. The seller changes the </a:t>
            </a:r>
            <a:r>
              <a:rPr lang="en-US" altLang="en-US" sz="2500" dirty="0" err="1">
                <a:latin typeface="Nunito Sans" panose="00000500000000000000" pitchFamily="2" charset="0"/>
                <a:ea typeface="Adobe Heiti Std R" panose="020B0400000000000000" pitchFamily="34" charset="-128"/>
              </a:rPr>
              <a:t>cheque</a:t>
            </a:r>
            <a:r>
              <a:rPr lang="en-US" altLang="en-US" sz="2500" dirty="0">
                <a:latin typeface="Nunito Sans" panose="00000500000000000000" pitchFamily="2" charset="0"/>
                <a:ea typeface="Adobe Heiti Std R" panose="020B0400000000000000" pitchFamily="34" charset="-128"/>
              </a:rPr>
              <a:t> next door and gives the cyclist change. The </a:t>
            </a:r>
            <a:r>
              <a:rPr lang="en-US" altLang="en-US" sz="2500" dirty="0" err="1">
                <a:latin typeface="Nunito Sans" panose="00000500000000000000" pitchFamily="2" charset="0"/>
                <a:ea typeface="Adobe Heiti Std R" panose="020B0400000000000000" pitchFamily="34" charset="-128"/>
              </a:rPr>
              <a:t>cheque</a:t>
            </a:r>
            <a:r>
              <a:rPr lang="en-US" altLang="en-US" sz="2500" dirty="0">
                <a:latin typeface="Nunito Sans" panose="00000500000000000000" pitchFamily="2" charset="0"/>
                <a:ea typeface="Adobe Heiti Std R" panose="020B0400000000000000" pitchFamily="34" charset="-128"/>
              </a:rPr>
              <a:t> bounces so the seller paid his </a:t>
            </a:r>
            <a:r>
              <a:rPr lang="en-US" altLang="en-US" sz="2500" dirty="0" err="1">
                <a:latin typeface="Nunito Sans" panose="00000500000000000000" pitchFamily="2" charset="0"/>
                <a:ea typeface="Adobe Heiti Std R" panose="020B0400000000000000" pitchFamily="34" charset="-128"/>
              </a:rPr>
              <a:t>neighbour</a:t>
            </a:r>
            <a:r>
              <a:rPr lang="en-US" altLang="en-US" sz="2500" dirty="0">
                <a:latin typeface="Nunito Sans" panose="00000500000000000000" pitchFamily="2" charset="0"/>
                <a:ea typeface="Adobe Heiti Std R" panose="020B0400000000000000" pitchFamily="34" charset="-128"/>
              </a:rPr>
              <a:t> back. The cycle cost the seller 23 pounds. How much did the seller lose?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 </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it takes 10 3D printers 10 minutes to print 10 models, how long will it take 100 printers to print 100 models?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100 min</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min</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min</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min</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65" y="4327163"/>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it takes 10 3D printers 10 min to print 10 models, how long will it take 100 printers to print 100 models?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100 min</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min</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min</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min</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42</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400657"/>
          </a:xfrm>
          <a:prstGeom prst="rect">
            <a:avLst/>
          </a:prstGeom>
          <a:noFill/>
        </p:spPr>
        <p:txBody>
          <a:bodyPr wrap="square" rtlCol="0">
            <a:spAutoFit/>
          </a:bodyPr>
          <a:lstStyle/>
          <a:p>
            <a:pPr algn="just">
              <a:buFont typeface="Arial" panose="020B0604020202020204" pitchFamily="34" charset="0"/>
              <a:buNone/>
              <a:defRPr/>
            </a:pPr>
            <a:r>
              <a:rPr lang="en-US" sz="2500" dirty="0">
                <a:latin typeface="Nunito Sans" panose="00000500000000000000" pitchFamily="2" charset="0"/>
              </a:rPr>
              <a:t>Eighty cricket balls have been packed equally into two bags A and B. 20 of these balls have been signed by </a:t>
            </a:r>
            <a:r>
              <a:rPr lang="en-US" sz="2500" dirty="0" err="1">
                <a:latin typeface="Nunito Sans" panose="00000500000000000000" pitchFamily="2" charset="0"/>
              </a:rPr>
              <a:t>Kapil</a:t>
            </a:r>
            <a:r>
              <a:rPr lang="en-US" sz="2500" dirty="0">
                <a:latin typeface="Nunito Sans" panose="00000500000000000000" pitchFamily="2" charset="0"/>
              </a:rPr>
              <a:t> Dev. Some of the signed balls are in bag A and the rest in bag B. One bag is selected and a ball is randomly picked from that. Given that the ball is signed, the probability that it is from Bag B is computed to be 44%, If bag A is twice more likely to be selected than Bag B, how many of the signed balls are in Bag B? </a:t>
            </a:r>
          </a:p>
        </p:txBody>
      </p:sp>
      <p:sp>
        <p:nvSpPr>
          <p:cNvPr id="4" name="Rectangle 3"/>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a:t>
            </a:r>
            <a:endParaRPr lang="en-US" sz="2500" dirty="0">
              <a:latin typeface="Nunito Sans" panose="00000500000000000000" pitchFamily="2" charset="0"/>
            </a:endParaRPr>
          </a:p>
        </p:txBody>
      </p:sp>
      <p:sp>
        <p:nvSpPr>
          <p:cNvPr id="24" name="Rectangle 23"/>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5" name="Rectangle 24"/>
          <p:cNvSpPr/>
          <p:nvPr/>
        </p:nvSpPr>
        <p:spPr>
          <a:xfrm>
            <a:off x="1447800" y="50965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686" y="4445735"/>
            <a:ext cx="761638" cy="706068"/>
          </a:xfrm>
          <a:prstGeom prst="rect">
            <a:avLst/>
          </a:prstGeom>
        </p:spPr>
      </p:pic>
      <p:sp>
        <p:nvSpPr>
          <p:cNvPr id="9" name="TextBox 8"/>
          <p:cNvSpPr txBox="1"/>
          <p:nvPr/>
        </p:nvSpPr>
        <p:spPr>
          <a:xfrm>
            <a:off x="642479" y="1156906"/>
            <a:ext cx="10907041" cy="2400657"/>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Eighty cricket balls have been packed equally into two bags A and B. 20 of these balls have been signed by </a:t>
            </a:r>
            <a:r>
              <a:rPr lang="en-US" sz="2500" dirty="0" err="1">
                <a:latin typeface="Nunito Sans" panose="00000500000000000000" pitchFamily="2" charset="0"/>
              </a:rPr>
              <a:t>Kapil</a:t>
            </a:r>
            <a:r>
              <a:rPr lang="en-US" sz="2500" dirty="0">
                <a:latin typeface="Nunito Sans" panose="00000500000000000000" pitchFamily="2" charset="0"/>
              </a:rPr>
              <a:t> Dev. Some of the signed balls are in bag A and the rest in bag B. One bag is selected and a ball is randomly picked from that. Given that the ball is signed, the probability that it is from Bag B is computed to be 44%, If bag A is twice more likely to be selected than Bag B, how many of the signed balls are in Bag B? </a:t>
            </a:r>
          </a:p>
        </p:txBody>
      </p:sp>
      <p:sp>
        <p:nvSpPr>
          <p:cNvPr id="4" name="Rectangle 3"/>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4</a:t>
            </a:r>
            <a:endParaRPr lang="en-US" sz="2500" dirty="0">
              <a:latin typeface="Nunito Sans" panose="00000500000000000000" pitchFamily="2" charset="0"/>
            </a:endParaRPr>
          </a:p>
        </p:txBody>
      </p:sp>
      <p:sp>
        <p:nvSpPr>
          <p:cNvPr id="24" name="Rectangle 23"/>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5" name="Rectangle 24"/>
          <p:cNvSpPr/>
          <p:nvPr/>
        </p:nvSpPr>
        <p:spPr>
          <a:xfrm>
            <a:off x="1447800" y="50965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43</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In the normal course, Ravi, Sanjay and </a:t>
            </a:r>
            <a:r>
              <a:rPr lang="en-US" sz="2500" dirty="0" err="1">
                <a:latin typeface="Nunito Sans" panose="00000500000000000000" pitchFamily="2" charset="0"/>
              </a:rPr>
              <a:t>Mukund</a:t>
            </a:r>
            <a:r>
              <a:rPr lang="en-US" sz="2500" dirty="0">
                <a:latin typeface="Nunito Sans" panose="00000500000000000000" pitchFamily="2" charset="0"/>
              </a:rPr>
              <a:t> can each individually build a wall in 5, 8 and 10 days respectively. Due to difficult terrain and slushy conditions at the site, the individual time required for each to complete the work has increased by 20%, 25% and 50% respectively. How long will they take to build the wall if they work together? </a:t>
            </a:r>
          </a:p>
        </p:txBody>
      </p:sp>
      <p:sp>
        <p:nvSpPr>
          <p:cNvPr id="4" name="Rectangle 3"/>
          <p:cNvSpPr/>
          <p:nvPr/>
        </p:nvSpPr>
        <p:spPr>
          <a:xfrm>
            <a:off x="657998" y="3608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183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758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22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08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3 days</a:t>
            </a:r>
            <a:endParaRPr lang="en-US" sz="2500" dirty="0">
              <a:latin typeface="Nunito Sans" panose="00000500000000000000" pitchFamily="2" charset="0"/>
            </a:endParaRPr>
          </a:p>
        </p:txBody>
      </p:sp>
      <p:sp>
        <p:nvSpPr>
          <p:cNvPr id="24" name="Rectangle 23"/>
          <p:cNvSpPr/>
          <p:nvPr/>
        </p:nvSpPr>
        <p:spPr>
          <a:xfrm>
            <a:off x="1445891" y="4183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days</a:t>
            </a:r>
          </a:p>
        </p:txBody>
      </p:sp>
      <p:sp>
        <p:nvSpPr>
          <p:cNvPr id="25" name="Rectangle 24"/>
          <p:cNvSpPr/>
          <p:nvPr/>
        </p:nvSpPr>
        <p:spPr>
          <a:xfrm>
            <a:off x="1447800" y="47917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days</a:t>
            </a:r>
          </a:p>
        </p:txBody>
      </p:sp>
      <p:sp>
        <p:nvSpPr>
          <p:cNvPr id="26" name="Rectangle 25"/>
          <p:cNvSpPr/>
          <p:nvPr/>
        </p:nvSpPr>
        <p:spPr>
          <a:xfrm>
            <a:off x="1440028" y="5322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6/17 days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561132"/>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In the normal course, Ravi, Sanjay and </a:t>
            </a:r>
            <a:r>
              <a:rPr lang="en-US" sz="2500" dirty="0" err="1">
                <a:latin typeface="Nunito Sans" panose="00000500000000000000" pitchFamily="2" charset="0"/>
              </a:rPr>
              <a:t>Mukund</a:t>
            </a:r>
            <a:r>
              <a:rPr lang="en-US" sz="2500" dirty="0">
                <a:latin typeface="Nunito Sans" panose="00000500000000000000" pitchFamily="2" charset="0"/>
              </a:rPr>
              <a:t> can each individually build a wall in 5, 8 and 10 days respectively. Due to difficult terrain and slushy conditions at the site, the individual time required for each to complete the work has increased by 20%, 25% and 50% respectively. How long will they take to build the wall if they work together? </a:t>
            </a:r>
          </a:p>
        </p:txBody>
      </p:sp>
      <p:sp>
        <p:nvSpPr>
          <p:cNvPr id="4" name="Rectangle 3"/>
          <p:cNvSpPr/>
          <p:nvPr/>
        </p:nvSpPr>
        <p:spPr>
          <a:xfrm>
            <a:off x="657998" y="3608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183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758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22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08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3 days</a:t>
            </a:r>
            <a:endParaRPr lang="en-US" sz="2500" dirty="0">
              <a:latin typeface="Nunito Sans" panose="00000500000000000000" pitchFamily="2" charset="0"/>
            </a:endParaRPr>
          </a:p>
        </p:txBody>
      </p:sp>
      <p:sp>
        <p:nvSpPr>
          <p:cNvPr id="24" name="Rectangle 23"/>
          <p:cNvSpPr/>
          <p:nvPr/>
        </p:nvSpPr>
        <p:spPr>
          <a:xfrm>
            <a:off x="1445891" y="4183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days</a:t>
            </a:r>
          </a:p>
        </p:txBody>
      </p:sp>
      <p:sp>
        <p:nvSpPr>
          <p:cNvPr id="25" name="Rectangle 24"/>
          <p:cNvSpPr/>
          <p:nvPr/>
        </p:nvSpPr>
        <p:spPr>
          <a:xfrm>
            <a:off x="1447800" y="4791792"/>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days</a:t>
            </a:r>
          </a:p>
        </p:txBody>
      </p:sp>
      <p:sp>
        <p:nvSpPr>
          <p:cNvPr id="26" name="Rectangle 25"/>
          <p:cNvSpPr/>
          <p:nvPr/>
        </p:nvSpPr>
        <p:spPr>
          <a:xfrm>
            <a:off x="1440028" y="5322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6/17 days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44</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The difference between the ages of two of my three grandchildren is 3. My elder grandchild is three times older than the age of my youngest grandchild and my eldest grandchild’s age is two years more than the ages of my two youngest grandchildren added together. How old is my eldest grandchild?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 years</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years</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years</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 years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57" y="4374474"/>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The difference between the ages of two of my three grandchildren is 3. My elder grandchild is three times older than the age of my youngest grandchild and my eldest grandchild’s age is two years more than the ages of my two youngest grandchildren added together. How old is my eldest grandchild?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 years</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years</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years</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 years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45</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If company A sells a service for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50 per hour then which of the following could be a revenue function for company A?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R(t) = 50 * t</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R(50) = 50 + t</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R(t) = 50 + t*t</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R(t) = 50 + 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57" y="3256332"/>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If company A sells a service for </a:t>
            </a:r>
            <a:r>
              <a:rPr lang="en-US" altLang="en-US" sz="2500" dirty="0" err="1">
                <a:latin typeface="Nunito Sans" panose="00000500000000000000" pitchFamily="2" charset="0"/>
                <a:ea typeface="Adobe Heiti Std R" panose="020B0400000000000000" pitchFamily="34" charset="-128"/>
              </a:rPr>
              <a:t>Rs</a:t>
            </a:r>
            <a:r>
              <a:rPr lang="en-US" altLang="en-US" sz="2500" dirty="0">
                <a:latin typeface="Nunito Sans" panose="00000500000000000000" pitchFamily="2" charset="0"/>
                <a:ea typeface="Adobe Heiti Std R" panose="020B0400000000000000" pitchFamily="34" charset="-128"/>
              </a:rPr>
              <a:t>. 50 per hour then which of the following could be a revenue function for company A?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R(t) = 50 * t</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R(50) = 50 + t</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R(t) = 50 + t*t</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R(t) = 50 + 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46</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148" y="3263735"/>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r>
              <a:rPr lang="en-US" altLang="en-US" sz="2500" dirty="0">
                <a:latin typeface="Nunito Sans" panose="00000500000000000000" pitchFamily="2" charset="0"/>
                <a:ea typeface="Adobe Heiti Std R" panose="020B0400000000000000" pitchFamily="34" charset="-128"/>
              </a:rPr>
              <a:t>A cyclist buys a cycle for 30 pounds paying with a 60 pound </a:t>
            </a:r>
            <a:r>
              <a:rPr lang="en-US" altLang="en-US" sz="2500" dirty="0" err="1">
                <a:latin typeface="Nunito Sans" panose="00000500000000000000" pitchFamily="2" charset="0"/>
                <a:ea typeface="Adobe Heiti Std R" panose="020B0400000000000000" pitchFamily="34" charset="-128"/>
              </a:rPr>
              <a:t>cheque</a:t>
            </a:r>
            <a:r>
              <a:rPr lang="en-US" altLang="en-US" sz="2500" dirty="0">
                <a:latin typeface="Nunito Sans" panose="00000500000000000000" pitchFamily="2" charset="0"/>
                <a:ea typeface="Adobe Heiti Std R" panose="020B0400000000000000" pitchFamily="34" charset="-128"/>
              </a:rPr>
              <a:t>. The seller changes the </a:t>
            </a:r>
            <a:r>
              <a:rPr lang="en-US" altLang="en-US" sz="2500" dirty="0" err="1">
                <a:latin typeface="Nunito Sans" panose="00000500000000000000" pitchFamily="2" charset="0"/>
                <a:ea typeface="Adobe Heiti Std R" panose="020B0400000000000000" pitchFamily="34" charset="-128"/>
              </a:rPr>
              <a:t>cheque</a:t>
            </a:r>
            <a:r>
              <a:rPr lang="en-US" altLang="en-US" sz="2500" dirty="0">
                <a:latin typeface="Nunito Sans" panose="00000500000000000000" pitchFamily="2" charset="0"/>
                <a:ea typeface="Adobe Heiti Std R" panose="020B0400000000000000" pitchFamily="34" charset="-128"/>
              </a:rPr>
              <a:t> next door and gives the cyclist change. The </a:t>
            </a:r>
            <a:r>
              <a:rPr lang="en-US" altLang="en-US" sz="2500" dirty="0" err="1">
                <a:latin typeface="Nunito Sans" panose="00000500000000000000" pitchFamily="2" charset="0"/>
                <a:ea typeface="Adobe Heiti Std R" panose="020B0400000000000000" pitchFamily="34" charset="-128"/>
              </a:rPr>
              <a:t>cheque</a:t>
            </a:r>
            <a:r>
              <a:rPr lang="en-US" altLang="en-US" sz="2500" dirty="0">
                <a:latin typeface="Nunito Sans" panose="00000500000000000000" pitchFamily="2" charset="0"/>
                <a:ea typeface="Adobe Heiti Std R" panose="020B0400000000000000" pitchFamily="34" charset="-128"/>
              </a:rPr>
              <a:t> bounces so the seller paid his </a:t>
            </a:r>
            <a:r>
              <a:rPr lang="en-US" altLang="en-US" sz="2500" dirty="0" err="1">
                <a:latin typeface="Nunito Sans" panose="00000500000000000000" pitchFamily="2" charset="0"/>
                <a:ea typeface="Adobe Heiti Std R" panose="020B0400000000000000" pitchFamily="34" charset="-128"/>
              </a:rPr>
              <a:t>neighbour</a:t>
            </a:r>
            <a:r>
              <a:rPr lang="en-US" altLang="en-US" sz="2500" dirty="0">
                <a:latin typeface="Nunito Sans" panose="00000500000000000000" pitchFamily="2" charset="0"/>
                <a:ea typeface="Adobe Heiti Std R" panose="020B0400000000000000" pitchFamily="34" charset="-128"/>
              </a:rPr>
              <a:t> back. The cycle cost the seller 23 pounds. How much did the seller lose?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 </a:t>
            </a: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is a circular bookshelf under a stair in a Government library. The wall is 6 ft. height, the distance of the base of the stairs from the corner of the room is 8ft. What is the radius of the circular bookshelf in feet?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 ft.</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ft.</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ft.</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ft.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26" name="Picture 2" descr="https://lh5.googleusercontent.com/jFFzMBpc6R6kSNOp1157eYq-oton0vtMEWRVORmZrKbu_27k0wr524RnImzB0rEaXSa08hpYpI2QQdFE9vzTcMor-pVWxjDLQ-DDXxRr_QD4kSuCiLja42yYlZFpZR5v_TY9QfH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14215"/>
            <a:ext cx="4864614" cy="3765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057" y="3810000"/>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is a circular bookshelf under a stair in a Government library. The wall is 6 ft. height, the distance of the base of the stairs from the corner of the room is 8ft. What is the radius of the circular bookshelf in feet? </a:t>
            </a:r>
            <a:endParaRPr lang="en-IN" altLang="en-US"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 ft.</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ft.</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ft.</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ft.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47</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Here is a pi-chart showing the market share of a set of banks. If the value of the market share of DEF is 6600 Cr, what is the market share of ABC and JKL together?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15000 Cr</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8000 Cr</a:t>
            </a:r>
            <a:endParaRPr lang="en-US" sz="2500" dirty="0">
              <a:latin typeface="Nunito Sans" panose="00000500000000000000" pitchFamily="2" charset="0"/>
            </a:endParaRP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10000 Cr</a:t>
            </a:r>
            <a:endParaRPr lang="en-US" sz="2500" dirty="0">
              <a:latin typeface="Nunito Sans" panose="00000500000000000000" pitchFamily="2" charset="0"/>
            </a:endParaRP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12000 Cr</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4"/>
          <a:stretch>
            <a:fillRect/>
          </a:stretch>
        </p:blipFill>
        <p:spPr>
          <a:xfrm>
            <a:off x="7086600" y="2005154"/>
            <a:ext cx="4191000" cy="391791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762" y="4399332"/>
            <a:ext cx="761638" cy="706068"/>
          </a:xfrm>
          <a:prstGeom prst="rect">
            <a:avLst/>
          </a:prstGeom>
        </p:spPr>
      </p:pic>
      <p:sp>
        <p:nvSpPr>
          <p:cNvPr id="9" name="TextBox 8"/>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Here is a pi-chart showing the market share of a set of banks. If the value of the market share of DEF is 6600 Cr, what is the market share of ABC and JKL together?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15000 Cr</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8000 Cr</a:t>
            </a:r>
            <a:endParaRPr lang="en-US" sz="2500" dirty="0">
              <a:latin typeface="Nunito Sans" panose="00000500000000000000" pitchFamily="2" charset="0"/>
            </a:endParaRP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10000 Cr</a:t>
            </a:r>
            <a:endParaRPr lang="en-US" sz="2500" dirty="0">
              <a:latin typeface="Nunito Sans" panose="00000500000000000000" pitchFamily="2" charset="0"/>
            </a:endParaRP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12000 Cr</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48</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p:cNvPicPr>
            <a:picLocks noChangeAspect="1"/>
          </p:cNvPicPr>
          <p:nvPr/>
        </p:nvPicPr>
        <p:blipFill>
          <a:blip r:embed="rId5"/>
          <a:stretch>
            <a:fillRect/>
          </a:stretch>
        </p:blipFill>
        <p:spPr>
          <a:xfrm>
            <a:off x="7086600" y="2005154"/>
            <a:ext cx="4191000" cy="391791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631216"/>
          </a:xfrm>
          <a:prstGeom prst="rect">
            <a:avLst/>
          </a:prstGeom>
          <a:noFill/>
        </p:spPr>
        <p:txBody>
          <a:bodyPr wrap="square" rtlCol="0">
            <a:spAutoFit/>
          </a:bodyPr>
          <a:lstStyle/>
          <a:p>
            <a:pPr algn="just">
              <a:spcBef>
                <a:spcPct val="0"/>
              </a:spcBef>
              <a:defRPr/>
            </a:pPr>
            <a:r>
              <a:rPr lang="en-US" sz="2500" dirty="0">
                <a:latin typeface="Nunito Sans" panose="00000500000000000000" pitchFamily="2" charset="0"/>
              </a:rPr>
              <a:t>In a country, 60% of the male citizen and 70% of the female citizen are eligible to vote. 70% of the male citizens eligible to vote voted, and 60% of female citizens eligible to vote voted. What fraction of the citizens voted during the election? </a:t>
            </a:r>
            <a:endParaRPr lang="en-IN"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0.49</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0.42</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0.48</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0.54</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308" y="3801007"/>
            <a:ext cx="761638" cy="706068"/>
          </a:xfrm>
          <a:prstGeom prst="rect">
            <a:avLst/>
          </a:prstGeom>
        </p:spPr>
      </p:pic>
      <p:sp>
        <p:nvSpPr>
          <p:cNvPr id="9" name="TextBox 8"/>
          <p:cNvSpPr txBox="1"/>
          <p:nvPr/>
        </p:nvSpPr>
        <p:spPr>
          <a:xfrm>
            <a:off x="642479" y="1156906"/>
            <a:ext cx="10907041" cy="1631216"/>
          </a:xfrm>
          <a:prstGeom prst="rect">
            <a:avLst/>
          </a:prstGeom>
          <a:noFill/>
        </p:spPr>
        <p:txBody>
          <a:bodyPr wrap="square" rtlCol="0">
            <a:spAutoFit/>
          </a:bodyPr>
          <a:lstStyle/>
          <a:p>
            <a:pPr algn="just">
              <a:spcBef>
                <a:spcPct val="0"/>
              </a:spcBef>
              <a:defRPr/>
            </a:pPr>
            <a:r>
              <a:rPr lang="en-US" sz="2500" dirty="0">
                <a:latin typeface="Nunito Sans" panose="00000500000000000000" pitchFamily="2" charset="0"/>
              </a:rPr>
              <a:t>In a country, 60% of the male citizen and 70% of the female citizen are eligible to vote. 70% of the male citizens eligible to vote voted, and 60% of female citizens eligible to vote voted. What fraction of the citizens voted during the election? </a:t>
            </a:r>
            <a:endParaRPr lang="en-IN" sz="25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0.49</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0.42</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0.48</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0.54</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49</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A lady has some socks and hats in her closet - 17 blue, 47 red, and 24 yellow. The lights are out and it is totally dark. In spite of the darkness, she can make out the difference between a hat and a sock. She takes out an item out of the closet only if she is sure that it is a sock. How many socks must she take out to make sure she has two socks of each </a:t>
            </a:r>
            <a:r>
              <a:rPr lang="en-US" sz="2500" dirty="0" err="1">
                <a:latin typeface="Nunito Sans" panose="00000500000000000000" pitchFamily="2" charset="0"/>
              </a:rPr>
              <a:t>colour</a:t>
            </a:r>
            <a:r>
              <a:rPr lang="en-US" sz="2500" dirty="0">
                <a:latin typeface="Nunito Sans" panose="00000500000000000000" pitchFamily="2" charset="0"/>
              </a:rPr>
              <a:t>?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73</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57</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256332"/>
            <a:ext cx="761638" cy="706068"/>
          </a:xfrm>
          <a:prstGeom prst="rect">
            <a:avLst/>
          </a:prstGeom>
        </p:spPr>
      </p:pic>
      <p:sp>
        <p:nvSpPr>
          <p:cNvPr id="9" name="TextBox 8"/>
          <p:cNvSpPr txBox="1"/>
          <p:nvPr/>
        </p:nvSpPr>
        <p:spPr>
          <a:xfrm>
            <a:off x="642479" y="1156906"/>
            <a:ext cx="10907041" cy="2015936"/>
          </a:xfrm>
          <a:prstGeom prst="rect">
            <a:avLst/>
          </a:prstGeom>
          <a:noFill/>
        </p:spPr>
        <p:txBody>
          <a:bodyPr wrap="square" rtlCol="0">
            <a:spAutoFit/>
          </a:bodyPr>
          <a:lstStyle/>
          <a:p>
            <a:pPr>
              <a:buFont typeface="Arial" panose="020B0604020202020204" pitchFamily="34" charset="0"/>
              <a:buNone/>
            </a:pPr>
            <a:r>
              <a:rPr lang="en-US" sz="2500" dirty="0">
                <a:latin typeface="Nunito Sans" panose="00000500000000000000" pitchFamily="2" charset="0"/>
              </a:rPr>
              <a:t>A lady has some socks and hats in her closet - 17 blue, 47 red, and 24 yellow. The lights are out and it is totally dark. In spite of the darkness, she can make out the difference between a hat and a sock. She takes out an item out of the closet only if she is sure that it is a sock. How many socks must she take out to make sure she has two socks of each </a:t>
            </a:r>
            <a:r>
              <a:rPr lang="en-US" sz="2500" dirty="0" err="1">
                <a:latin typeface="Nunito Sans" panose="00000500000000000000" pitchFamily="2" charset="0"/>
              </a:rPr>
              <a:t>colour</a:t>
            </a:r>
            <a:r>
              <a:rPr lang="en-US" sz="2500" dirty="0">
                <a:latin typeface="Nunito Sans" panose="00000500000000000000" pitchFamily="2" charset="0"/>
              </a:rPr>
              <a:t>? </a:t>
            </a: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73</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57</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50</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861774"/>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In function P(x, y) = 85x (50y + 150000), what value indicates the increase in P that corresponds to increase in x, when y is kept a constant? </a:t>
            </a:r>
            <a:endParaRPr lang="en-US" sz="2500" baseline="300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85</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256332"/>
            <a:ext cx="761638" cy="706068"/>
          </a:xfrm>
          <a:prstGeom prst="rect">
            <a:avLst/>
          </a:prstGeom>
        </p:spPr>
      </p:pic>
      <p:sp>
        <p:nvSpPr>
          <p:cNvPr id="9" name="TextBox 8"/>
          <p:cNvSpPr txBox="1"/>
          <p:nvPr/>
        </p:nvSpPr>
        <p:spPr>
          <a:xfrm>
            <a:off x="642479" y="1156906"/>
            <a:ext cx="10907041" cy="861774"/>
          </a:xfrm>
          <a:prstGeom prst="rect">
            <a:avLst/>
          </a:prstGeom>
          <a:noFill/>
        </p:spPr>
        <p:txBody>
          <a:bodyPr wrap="square" rtlCol="0">
            <a:spAutoFit/>
          </a:bodyPr>
          <a:lstStyle/>
          <a:p>
            <a:pPr>
              <a:buFont typeface="Arial" panose="020B0604020202020204" pitchFamily="34" charset="0"/>
              <a:buNone/>
              <a:defRPr/>
            </a:pPr>
            <a:r>
              <a:rPr lang="en-US" sz="2500" dirty="0">
                <a:latin typeface="Nunito Sans" panose="00000500000000000000" pitchFamily="2" charset="0"/>
              </a:rPr>
              <a:t>In function P(x, y) = 85x (50y + 150000), what value indicates the increase in P that corresponds to increase in x, when y is kept a constant? </a:t>
            </a:r>
            <a:endParaRPr lang="en-US" sz="2500" baseline="30000" dirty="0">
              <a:latin typeface="Nunito Sans" panose="00000500000000000000" pitchFamily="2" charset="0"/>
            </a:endParaRPr>
          </a:p>
        </p:txBody>
      </p:sp>
      <p:sp>
        <p:nvSpPr>
          <p:cNvPr id="4" name="Rectangle 3"/>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ea typeface="Adobe Heiti Std R" panose="020B0400000000000000" pitchFamily="34" charset="-128"/>
              </a:rPr>
              <a:t>85</a:t>
            </a:r>
            <a:endParaRPr lang="en-US" sz="2500" dirty="0">
              <a:latin typeface="Nunito Sans" panose="00000500000000000000" pitchFamily="2" charset="0"/>
            </a:endParaRPr>
          </a:p>
        </p:txBody>
      </p:sp>
      <p:sp>
        <p:nvSpPr>
          <p:cNvPr id="24" name="Rectangle 23"/>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135</a:t>
            </a:r>
          </a:p>
        </p:txBody>
      </p:sp>
      <p:sp>
        <p:nvSpPr>
          <p:cNvPr id="25" name="Rectangle 24"/>
          <p:cNvSpPr/>
          <p:nvPr/>
        </p:nvSpPr>
        <p:spPr>
          <a:xfrm>
            <a:off x="1447800" y="4484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6" name="Rectangle 25"/>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51</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8724</Words>
  <Application>Microsoft Office PowerPoint</Application>
  <PresentationFormat>Widescreen</PresentationFormat>
  <Paragraphs>1329</Paragraphs>
  <Slides>115</Slides>
  <Notes>115</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115</vt:i4>
      </vt:variant>
    </vt:vector>
  </HeadingPairs>
  <TitlesOfParts>
    <vt:vector size="120" baseType="lpstr">
      <vt:lpstr>Nunito Sans</vt:lpstr>
      <vt:lpstr>Calibri</vt:lpstr>
      <vt:lpstr>Symbol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JOTHI A</cp:lastModifiedBy>
  <cp:revision>403</cp:revision>
  <dcterms:created xsi:type="dcterms:W3CDTF">2006-08-16T00:00:00Z</dcterms:created>
  <dcterms:modified xsi:type="dcterms:W3CDTF">2021-09-06T11:05:43Z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