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0" r:id="rId3"/>
    <p:sldId id="257"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6" r:id="rId28"/>
    <p:sldId id="284"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5318-63D0-4883-BA59-41F818B4279F}"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164EE-D1C8-471B-A615-F5E7C7A52E09}" type="slidenum">
              <a:rPr lang="en-US" smtClean="0"/>
              <a:t>‹#›</a:t>
            </a:fld>
            <a:endParaRPr lang="en-US"/>
          </a:p>
        </p:txBody>
      </p:sp>
    </p:spTree>
    <p:extLst>
      <p:ext uri="{BB962C8B-B14F-4D97-AF65-F5344CB8AC3E}">
        <p14:creationId xmlns:p14="http://schemas.microsoft.com/office/powerpoint/2010/main" val="172942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val="282835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411899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1012619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1618898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dirty="0"/>
          </a:p>
        </p:txBody>
      </p:sp>
    </p:spTree>
    <p:extLst>
      <p:ext uri="{BB962C8B-B14F-4D97-AF65-F5344CB8AC3E}">
        <p14:creationId xmlns:p14="http://schemas.microsoft.com/office/powerpoint/2010/main" val="2534302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dirty="0"/>
          </a:p>
        </p:txBody>
      </p:sp>
    </p:spTree>
    <p:extLst>
      <p:ext uri="{BB962C8B-B14F-4D97-AF65-F5344CB8AC3E}">
        <p14:creationId xmlns:p14="http://schemas.microsoft.com/office/powerpoint/2010/main" val="4105740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dirty="0"/>
          </a:p>
        </p:txBody>
      </p:sp>
    </p:spTree>
    <p:extLst>
      <p:ext uri="{BB962C8B-B14F-4D97-AF65-F5344CB8AC3E}">
        <p14:creationId xmlns:p14="http://schemas.microsoft.com/office/powerpoint/2010/main" val="3411101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dirty="0"/>
          </a:p>
        </p:txBody>
      </p:sp>
    </p:spTree>
    <p:extLst>
      <p:ext uri="{BB962C8B-B14F-4D97-AF65-F5344CB8AC3E}">
        <p14:creationId xmlns:p14="http://schemas.microsoft.com/office/powerpoint/2010/main" val="69498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dirty="0"/>
          </a:p>
        </p:txBody>
      </p:sp>
    </p:spTree>
    <p:extLst>
      <p:ext uri="{BB962C8B-B14F-4D97-AF65-F5344CB8AC3E}">
        <p14:creationId xmlns:p14="http://schemas.microsoft.com/office/powerpoint/2010/main" val="4031264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Thank you slide</a:t>
            </a:r>
            <a:endParaRPr/>
          </a:p>
        </p:txBody>
      </p:sp>
      <p:sp>
        <p:nvSpPr>
          <p:cNvPr id="220" name="Google Shape;22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416542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latin typeface="Nunito Sans"/>
                <a:ea typeface="Nunito Sans"/>
                <a:cs typeface="Nunito Sans"/>
                <a:sym typeface="Nunito Sans"/>
              </a:rPr>
              <a:t>Cover Page</a:t>
            </a:r>
            <a:endParaRPr/>
          </a:p>
          <a:p>
            <a:pPr marL="0" lvl="0" indent="0" algn="l" rtl="0">
              <a:spcBef>
                <a:spcPts val="0"/>
              </a:spcBef>
              <a:spcAft>
                <a:spcPts val="0"/>
              </a:spcAft>
              <a:buNone/>
            </a:pPr>
            <a:r>
              <a:rPr lang="en-US">
                <a:latin typeface="Nunito Sans"/>
                <a:ea typeface="Nunito Sans"/>
                <a:cs typeface="Nunito Sans"/>
                <a:sym typeface="Nunito Sans"/>
              </a:rPr>
              <a:t>Font: Nunito Sans</a:t>
            </a:r>
            <a:endParaRPr/>
          </a:p>
          <a:p>
            <a:pPr marL="0" lvl="0" indent="0" algn="l" rtl="0">
              <a:spcBef>
                <a:spcPts val="0"/>
              </a:spcBef>
              <a:spcAft>
                <a:spcPts val="0"/>
              </a:spcAft>
              <a:buNone/>
            </a:pPr>
            <a:r>
              <a:rPr lang="en-US">
                <a:latin typeface="Nunito Sans"/>
                <a:ea typeface="Nunito Sans"/>
                <a:cs typeface="Nunito Sans"/>
                <a:sym typeface="Nunito Sans"/>
              </a:rPr>
              <a:t>Primary colors: Black, White and Red (#F05136)</a:t>
            </a:r>
            <a:endParaRPr/>
          </a:p>
          <a:p>
            <a:pPr marL="0" lvl="0" indent="0" algn="l" rtl="0">
              <a:spcBef>
                <a:spcPts val="0"/>
              </a:spcBef>
              <a:spcAft>
                <a:spcPts val="0"/>
              </a:spcAft>
              <a:buNone/>
            </a:pPr>
            <a:r>
              <a:rPr lang="en-US" b="1">
                <a:latin typeface="Nunito Sans"/>
                <a:ea typeface="Nunito Sans"/>
                <a:cs typeface="Nunito Sans"/>
                <a:sym typeface="Nunito Sans"/>
              </a:rPr>
              <a:t>General Instruction:</a:t>
            </a:r>
            <a:endParaRPr/>
          </a:p>
          <a:p>
            <a:pPr marL="0" lvl="0" indent="0" algn="l" rtl="0">
              <a:spcBef>
                <a:spcPts val="0"/>
              </a:spcBef>
              <a:spcAft>
                <a:spcPts val="0"/>
              </a:spcAft>
              <a:buNone/>
            </a:pPr>
            <a:r>
              <a:rPr lang="en-US">
                <a:latin typeface="Nunito Sans"/>
                <a:ea typeface="Nunito Sans"/>
                <a:cs typeface="Nunito Sans"/>
                <a:sym typeface="Nunito Sans"/>
              </a:rPr>
              <a:t>Don’t edit this PPT (keep it for future reference) </a:t>
            </a:r>
            <a:endParaRPr/>
          </a:p>
          <a:p>
            <a:pPr marL="0" lvl="0" indent="0" algn="l" rtl="0">
              <a:spcBef>
                <a:spcPts val="0"/>
              </a:spcBef>
              <a:spcAft>
                <a:spcPts val="0"/>
              </a:spcAft>
              <a:buNone/>
            </a:pPr>
            <a:r>
              <a:rPr lang="en-US">
                <a:latin typeface="Nunito Sans"/>
                <a:ea typeface="Nunito Sans"/>
                <a:cs typeface="Nunito Sans"/>
                <a:sym typeface="Nunito Sans"/>
              </a:rPr>
              <a:t>Copy paste the required slide into your PPT. Format it there.</a:t>
            </a:r>
            <a:endParaRPr/>
          </a:p>
          <a:p>
            <a:pPr marL="0" lvl="0" indent="0" algn="l" rtl="0">
              <a:spcBef>
                <a:spcPts val="0"/>
              </a:spcBef>
              <a:spcAft>
                <a:spcPts val="0"/>
              </a:spcAft>
              <a:buNone/>
            </a:pPr>
            <a:r>
              <a:rPr lang="en-US">
                <a:latin typeface="Nunito Sans"/>
                <a:ea typeface="Nunito Sans"/>
                <a:cs typeface="Nunito Sans"/>
                <a:sym typeface="Nunito Sans"/>
              </a:rPr>
              <a:t>Write less, talk/present more</a:t>
            </a:r>
            <a:endParaRPr/>
          </a:p>
          <a:p>
            <a:pPr marL="0" lvl="0" indent="0" algn="l" rtl="0">
              <a:spcBef>
                <a:spcPts val="0"/>
              </a:spcBef>
              <a:spcAft>
                <a:spcPts val="0"/>
              </a:spcAft>
              <a:buNone/>
            </a:pPr>
            <a:r>
              <a:rPr lang="en-US">
                <a:latin typeface="Nunito Sans"/>
                <a:ea typeface="Nunito Sans"/>
                <a:cs typeface="Nunito Sans"/>
                <a:sym typeface="Nunito Sans"/>
              </a:rPr>
              <a:t>Use the font </a:t>
            </a:r>
            <a:r>
              <a:rPr lang="en-US" b="1">
                <a:latin typeface="Nunito Sans"/>
                <a:ea typeface="Nunito Sans"/>
                <a:cs typeface="Nunito Sans"/>
                <a:sym typeface="Nunito Sans"/>
              </a:rPr>
              <a:t>Nunito Sans Regular</a:t>
            </a:r>
            <a:r>
              <a:rPr lang="en-US">
                <a:latin typeface="Nunito Sans"/>
                <a:ea typeface="Nunito Sans"/>
                <a:cs typeface="Nunito Sans"/>
                <a:sym typeface="Nunito Sans"/>
              </a:rPr>
              <a:t>. You can download it from google fonts (</a:t>
            </a:r>
            <a:r>
              <a:rPr lang="en-US" i="1" u="sng">
                <a:solidFill>
                  <a:srgbClr val="0070C0"/>
                </a:solidFill>
                <a:latin typeface="Nunito Sans"/>
                <a:ea typeface="Nunito Sans"/>
                <a:cs typeface="Nunito Sans"/>
                <a:sym typeface="Nunito Sans"/>
              </a:rPr>
              <a:t>https://fonts.google.com/specimen/Nunito+Sans</a:t>
            </a:r>
            <a:r>
              <a:rPr lang="en-US">
                <a:latin typeface="Nunito Sans"/>
                <a:ea typeface="Nunito Sans"/>
                <a:cs typeface="Nunito Sans"/>
                <a:sym typeface="Nunito Sans"/>
              </a:rPr>
              <a:t>). </a:t>
            </a:r>
            <a:endParaRPr/>
          </a:p>
          <a:p>
            <a:pPr marL="0" lvl="0" indent="0" algn="l" rtl="0">
              <a:spcBef>
                <a:spcPts val="0"/>
              </a:spcBef>
              <a:spcAft>
                <a:spcPts val="0"/>
              </a:spcAft>
              <a:buNone/>
            </a:pPr>
            <a:r>
              <a:rPr lang="en-US">
                <a:latin typeface="Nunito Sans"/>
                <a:ea typeface="Nunito Sans"/>
                <a:cs typeface="Nunito Sans"/>
                <a:sym typeface="Nunito Sans"/>
              </a:rPr>
              <a:t>Don’t change the size and/or positions of headings, texts, unless absolutely necessary. (minimum size: 20)</a:t>
            </a:r>
            <a:endParaRPr/>
          </a:p>
          <a:p>
            <a:pPr marL="0" lvl="0" indent="0" algn="l" rtl="0">
              <a:spcBef>
                <a:spcPts val="0"/>
              </a:spcBef>
              <a:spcAft>
                <a:spcPts val="0"/>
              </a:spcAft>
              <a:buNone/>
            </a:pPr>
            <a:r>
              <a:rPr lang="en-US">
                <a:latin typeface="Nunito Sans"/>
                <a:ea typeface="Nunito Sans"/>
                <a:cs typeface="Nunito Sans"/>
                <a:sym typeface="Nunito Sans"/>
              </a:rPr>
              <a:t>The size of the image must be adjusted according to the text. (try to make it look visually attractive)</a:t>
            </a:r>
            <a:endParaRPr/>
          </a:p>
          <a:p>
            <a:pPr marL="0" lvl="0" indent="0" algn="l" rtl="0">
              <a:spcBef>
                <a:spcPts val="0"/>
              </a:spcBef>
              <a:spcAft>
                <a:spcPts val="0"/>
              </a:spcAft>
              <a:buNone/>
            </a:pPr>
            <a:r>
              <a:rPr lang="en-US">
                <a:latin typeface="Nunito Sans"/>
                <a:ea typeface="Nunito Sans"/>
                <a:cs typeface="Nunito Sans"/>
                <a:sym typeface="Nunito Sans"/>
              </a:rPr>
              <a:t>1 image per slide. No more than 4 points per slide.</a:t>
            </a:r>
            <a:endParaRPr/>
          </a:p>
          <a:p>
            <a:pPr marL="0" lvl="0" indent="0" algn="l" rtl="0">
              <a:spcBef>
                <a:spcPts val="0"/>
              </a:spcBef>
              <a:spcAft>
                <a:spcPts val="0"/>
              </a:spcAft>
              <a:buNone/>
            </a:pPr>
            <a:endParaRPr>
              <a:latin typeface="Nunito Sans"/>
              <a:ea typeface="Nunito Sans"/>
              <a:cs typeface="Nunito Sans"/>
              <a:sym typeface="Nunito Sans"/>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2869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263590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287895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59032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3426558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413276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334785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276459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05335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51271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04446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257768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FB630E-9A53-455E-BD85-D50CFD6CDCC3}"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94198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FB630E-9A53-455E-BD85-D50CFD6CDCC3}"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292230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FB630E-9A53-455E-BD85-D50CFD6CDCC3}"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09832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FB630E-9A53-455E-BD85-D50CFD6CDCC3}"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134579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B630E-9A53-455E-BD85-D50CFD6CDCC3}"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6190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FB630E-9A53-455E-BD85-D50CFD6CDCC3}"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20500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FB630E-9A53-455E-BD85-D50CFD6CDCC3}"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78866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B630E-9A53-455E-BD85-D50CFD6CDCC3}" type="datetimeFigureOut">
              <a:rPr lang="en-US" smtClean="0"/>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9E281-B82C-4913-9973-74E4AD4B1BB8}" type="slidenum">
              <a:rPr lang="en-US" smtClean="0"/>
              <a:t>‹#›</a:t>
            </a:fld>
            <a:endParaRPr lang="en-US"/>
          </a:p>
        </p:txBody>
      </p:sp>
    </p:spTree>
    <p:extLst>
      <p:ext uri="{BB962C8B-B14F-4D97-AF65-F5344CB8AC3E}">
        <p14:creationId xmlns:p14="http://schemas.microsoft.com/office/powerpoint/2010/main" val="377732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3540578" y="3105000"/>
            <a:ext cx="5110844" cy="648000"/>
          </a:xfrm>
          <a:prstGeom prst="rect">
            <a:avLst/>
          </a:prstGeom>
          <a:noFill/>
          <a:ln>
            <a:noFill/>
          </a:ln>
        </p:spPr>
      </p:pic>
    </p:spTree>
    <p:extLst>
      <p:ext uri="{BB962C8B-B14F-4D97-AF65-F5344CB8AC3E}">
        <p14:creationId xmlns:p14="http://schemas.microsoft.com/office/powerpoint/2010/main" val="128603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public static void main(String[] </a:t>
            </a:r>
            <a:r>
              <a:rPr lang="en-US" sz="2000" dirty="0" err="1">
                <a:latin typeface="Nunito Sans" panose="020B0604020202020204" charset="0"/>
              </a:rPr>
              <a:t>args</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 =new Scanner(System.in);</a:t>
            </a:r>
          </a:p>
          <a:p>
            <a:r>
              <a:rPr lang="en-US" sz="2000" dirty="0">
                <a:latin typeface="Nunito Sans" panose="020B0604020202020204" charset="0"/>
              </a:rPr>
              <a:t>        String s=</a:t>
            </a:r>
            <a:r>
              <a:rPr lang="en-US" sz="2000" dirty="0" err="1">
                <a:latin typeface="Nunito Sans" panose="020B0604020202020204" charset="0"/>
              </a:rPr>
              <a:t>sc.nextLine</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ch</a:t>
            </a:r>
            <a:r>
              <a:rPr lang="en-US" sz="2000" dirty="0">
                <a:latin typeface="Nunito Sans" panose="020B0604020202020204" charset="0"/>
              </a:rPr>
              <a:t>=append(s);</a:t>
            </a:r>
          </a:p>
          <a:p>
            <a:r>
              <a:rPr lang="en-US" sz="2000" dirty="0">
                <a:latin typeface="Nunito Sans" panose="020B0604020202020204" charset="0"/>
              </a:rPr>
              <a:t>        for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ch.length-1; </a:t>
            </a:r>
            <a:r>
              <a:rPr lang="en-US" sz="2000" dirty="0" err="1">
                <a:latin typeface="Nunito Sans" panose="020B0604020202020204" charset="0"/>
              </a:rPr>
              <a:t>i</a:t>
            </a:r>
            <a:r>
              <a:rPr lang="en-US" sz="2000" dirty="0">
                <a:latin typeface="Nunito Sans" panose="020B0604020202020204" charset="0"/>
              </a:rPr>
              <a:t> &gt;= 0 ;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System.out.print</a:t>
            </a:r>
            <a:r>
              <a:rPr lang="en-US" sz="2000" dirty="0">
                <a:latin typeface="Nunito Sans" panose="020B0604020202020204" charset="0"/>
              </a:rPr>
              <a:t>(</a:t>
            </a:r>
            <a:r>
              <a:rPr lang="en-US" sz="2000" dirty="0" err="1">
                <a:latin typeface="Nunito Sans" panose="020B0604020202020204" charset="0"/>
              </a:rPr>
              <a:t>ch</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50758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3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a:rPr>
              <a:t>Cubic sum:</a:t>
            </a:r>
          </a:p>
          <a:p>
            <a:r>
              <a:rPr lang="en-US" sz="2400" b="1" dirty="0" smtClean="0">
                <a:latin typeface="Nunito Sans"/>
              </a:rPr>
              <a:t>Problem statement</a:t>
            </a:r>
          </a:p>
          <a:p>
            <a:r>
              <a:rPr lang="en-US" sz="2400" dirty="0" smtClean="0">
                <a:latin typeface="Nunito Sans"/>
              </a:rPr>
              <a:t>You are given a function:</a:t>
            </a:r>
          </a:p>
          <a:p>
            <a:r>
              <a:rPr lang="en-US" sz="2400" dirty="0" err="1" smtClean="0">
                <a:latin typeface="Nunito Sans"/>
              </a:rPr>
              <a:t>Int</a:t>
            </a:r>
            <a:r>
              <a:rPr lang="en-US" sz="2400" dirty="0" smtClean="0">
                <a:latin typeface="Nunito Sans"/>
              </a:rPr>
              <a:t> </a:t>
            </a:r>
            <a:r>
              <a:rPr lang="en-US" sz="2400" dirty="0" err="1" smtClean="0">
                <a:latin typeface="Nunito Sans"/>
              </a:rPr>
              <a:t>isCubicSumExist</a:t>
            </a:r>
            <a:r>
              <a:rPr lang="en-US" sz="2400" dirty="0" smtClean="0">
                <a:latin typeface="Nunito Sans"/>
              </a:rPr>
              <a:t>(long </a:t>
            </a:r>
            <a:r>
              <a:rPr lang="en-US" sz="2400" dirty="0" err="1" smtClean="0">
                <a:latin typeface="Nunito Sans"/>
              </a:rPr>
              <a:t>long</a:t>
            </a:r>
            <a:r>
              <a:rPr lang="en-US" sz="2400" dirty="0" smtClean="0">
                <a:latin typeface="Nunito Sans"/>
              </a:rPr>
              <a:t> </a:t>
            </a:r>
            <a:r>
              <a:rPr lang="en-US" sz="2400" dirty="0" err="1" smtClean="0">
                <a:latin typeface="Nunito Sans"/>
              </a:rPr>
              <a:t>int</a:t>
            </a:r>
            <a:r>
              <a:rPr lang="en-US" sz="2400" dirty="0" smtClean="0">
                <a:latin typeface="Nunito Sans"/>
              </a:rPr>
              <a:t> A[], </a:t>
            </a:r>
            <a:r>
              <a:rPr lang="en-US" sz="2400" dirty="0" err="1" smtClean="0">
                <a:latin typeface="Nunito Sans"/>
              </a:rPr>
              <a:t>int</a:t>
            </a:r>
            <a:r>
              <a:rPr lang="en-US" sz="2400" dirty="0" smtClean="0">
                <a:latin typeface="Nunito Sans"/>
              </a:rPr>
              <a:t> N);</a:t>
            </a:r>
          </a:p>
          <a:p>
            <a:r>
              <a:rPr lang="en-US" sz="2400" dirty="0" smtClean="0">
                <a:latin typeface="Nunito Sans"/>
              </a:rPr>
              <a:t>The function accepts an array ‘A’ of size ‘N’ implement the function to return the count of good integers in array ‘A’</a:t>
            </a:r>
          </a:p>
          <a:p>
            <a:r>
              <a:rPr lang="en-US" sz="2400" dirty="0" smtClean="0">
                <a:latin typeface="Nunito Sans"/>
              </a:rPr>
              <a:t>An integer Z is said to be good if and only if there exist two integers x and y such that x3 + y3 = z</a:t>
            </a:r>
          </a:p>
          <a:p>
            <a:r>
              <a:rPr lang="en-US" sz="2400" b="1" dirty="0" smtClean="0">
                <a:latin typeface="Nunito Sans"/>
              </a:rPr>
              <a:t>Example</a:t>
            </a:r>
          </a:p>
          <a:p>
            <a:r>
              <a:rPr lang="en-US" sz="2400" b="1" dirty="0" smtClean="0">
                <a:latin typeface="Nunito Sans"/>
              </a:rPr>
              <a:t>Input:</a:t>
            </a:r>
          </a:p>
          <a:p>
            <a:r>
              <a:rPr lang="en-US" sz="2400" dirty="0" smtClean="0">
                <a:latin typeface="Nunito Sans"/>
              </a:rPr>
              <a:t>N :3</a:t>
            </a:r>
          </a:p>
          <a:p>
            <a:r>
              <a:rPr lang="en-US" sz="2400" dirty="0" smtClean="0">
                <a:latin typeface="Nunito Sans"/>
              </a:rPr>
              <a:t>A : [35,9,1]</a:t>
            </a:r>
          </a:p>
          <a:p>
            <a:endParaRPr lang="en-US" sz="2400" dirty="0">
              <a:latin typeface="Nunito Sans" panose="00000500000000000000"/>
              <a:sym typeface="+mn-ea"/>
            </a:endParaRPr>
          </a:p>
        </p:txBody>
      </p:sp>
    </p:spTree>
    <p:extLst>
      <p:ext uri="{BB962C8B-B14F-4D97-AF65-F5344CB8AC3E}">
        <p14:creationId xmlns:p14="http://schemas.microsoft.com/office/powerpoint/2010/main" val="26884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3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4154984"/>
          </a:xfrm>
          <a:prstGeom prst="rect">
            <a:avLst/>
          </a:prstGeom>
          <a:noFill/>
        </p:spPr>
        <p:txBody>
          <a:bodyPr wrap="square" rtlCol="0">
            <a:spAutoFit/>
          </a:bodyPr>
          <a:lstStyle/>
          <a:p>
            <a:r>
              <a:rPr lang="en-US" sz="2400" dirty="0" smtClean="0">
                <a:latin typeface="Nunito Sans"/>
              </a:rPr>
              <a:t>Output:</a:t>
            </a:r>
          </a:p>
          <a:p>
            <a:r>
              <a:rPr lang="en-US" sz="2400" dirty="0" smtClean="0">
                <a:latin typeface="Nunito Sans"/>
              </a:rPr>
              <a:t>2</a:t>
            </a:r>
          </a:p>
          <a:p>
            <a:r>
              <a:rPr lang="en-US" sz="2400" b="1" dirty="0" smtClean="0">
                <a:latin typeface="Nunito Sans"/>
              </a:rPr>
              <a:t>Explanation:</a:t>
            </a:r>
          </a:p>
          <a:p>
            <a:r>
              <a:rPr lang="en-US" sz="2400" dirty="0" smtClean="0">
                <a:latin typeface="Nunito Sans"/>
              </a:rPr>
              <a:t>35 is a good integer, there exist an answer with X=2,Y=3(2</a:t>
            </a:r>
            <a:r>
              <a:rPr lang="en-US" sz="2400" baseline="30000" dirty="0" smtClean="0">
                <a:latin typeface="Nunito Sans"/>
              </a:rPr>
              <a:t>3</a:t>
            </a:r>
            <a:r>
              <a:rPr lang="en-US" sz="2400" dirty="0" smtClean="0">
                <a:latin typeface="Nunito Sans"/>
              </a:rPr>
              <a:t>+3</a:t>
            </a:r>
            <a:r>
              <a:rPr lang="en-US" sz="2400" baseline="30000" dirty="0" smtClean="0">
                <a:latin typeface="Nunito Sans"/>
              </a:rPr>
              <a:t>  3 </a:t>
            </a:r>
            <a:r>
              <a:rPr lang="en-US" sz="2400" dirty="0" smtClean="0">
                <a:latin typeface="Nunito Sans"/>
              </a:rPr>
              <a:t> = 8+27 = 35)</a:t>
            </a:r>
          </a:p>
          <a:p>
            <a:r>
              <a:rPr lang="en-US" sz="2400" dirty="0" smtClean="0">
                <a:latin typeface="Nunito Sans"/>
              </a:rPr>
              <a:t>9 is a good </a:t>
            </a:r>
            <a:r>
              <a:rPr lang="en-US" sz="2400" dirty="0" err="1" smtClean="0">
                <a:latin typeface="Nunito Sans"/>
              </a:rPr>
              <a:t>integer,there</a:t>
            </a:r>
            <a:r>
              <a:rPr lang="en-US" sz="2400" dirty="0" smtClean="0">
                <a:latin typeface="Nunito Sans"/>
              </a:rPr>
              <a:t> exist an answer with X=1,Y=2(1</a:t>
            </a:r>
            <a:r>
              <a:rPr lang="en-US" sz="2400" baseline="30000" dirty="0" smtClean="0">
                <a:latin typeface="Nunito Sans"/>
              </a:rPr>
              <a:t>3 </a:t>
            </a:r>
            <a:r>
              <a:rPr lang="en-US" sz="2400" dirty="0" smtClean="0">
                <a:latin typeface="Nunito Sans"/>
              </a:rPr>
              <a:t> + 2</a:t>
            </a:r>
            <a:r>
              <a:rPr lang="en-US" sz="2400" baseline="30000" dirty="0" smtClean="0">
                <a:latin typeface="Nunito Sans"/>
              </a:rPr>
              <a:t> 3  </a:t>
            </a:r>
            <a:r>
              <a:rPr lang="en-US" sz="2400" dirty="0" smtClean="0">
                <a:latin typeface="Nunito Sans"/>
              </a:rPr>
              <a:t> = 9)</a:t>
            </a:r>
          </a:p>
          <a:p>
            <a:r>
              <a:rPr lang="en-US" sz="2400" dirty="0" smtClean="0">
                <a:latin typeface="Nunito Sans"/>
              </a:rPr>
              <a:t>1 is not a good integer, so total 2 integers are good in the given array A</a:t>
            </a:r>
          </a:p>
          <a:p>
            <a:r>
              <a:rPr lang="en-US" sz="2400" b="1" dirty="0" smtClean="0">
                <a:latin typeface="Nunito Sans"/>
              </a:rPr>
              <a:t>The custom input format for the above case</a:t>
            </a:r>
          </a:p>
          <a:p>
            <a:r>
              <a:rPr lang="en-US" sz="2400" dirty="0" smtClean="0">
                <a:latin typeface="Nunito Sans"/>
              </a:rPr>
              <a:t>3</a:t>
            </a:r>
          </a:p>
          <a:p>
            <a:r>
              <a:rPr lang="en-US" sz="2400" dirty="0" smtClean="0">
                <a:latin typeface="Nunito Sans"/>
              </a:rPr>
              <a:t>35 9 1</a:t>
            </a:r>
          </a:p>
          <a:p>
            <a:r>
              <a:rPr lang="en-US" sz="2400" dirty="0" smtClean="0">
                <a:latin typeface="Nunito Sans"/>
              </a:rPr>
              <a:t>(the first line represents ‘N’ the second line represents the elements of the array ‘A’)</a:t>
            </a:r>
          </a:p>
          <a:p>
            <a:endParaRPr lang="en-US" sz="2400" dirty="0">
              <a:latin typeface="Nunito Sans" panose="00000500000000000000"/>
              <a:sym typeface="+mn-ea"/>
            </a:endParaRPr>
          </a:p>
        </p:txBody>
      </p:sp>
    </p:spTree>
    <p:extLst>
      <p:ext uri="{BB962C8B-B14F-4D97-AF65-F5344CB8AC3E}">
        <p14:creationId xmlns:p14="http://schemas.microsoft.com/office/powerpoint/2010/main" val="284401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a:t>
            </a:r>
            <a:r>
              <a:rPr lang="en-US" sz="2000" dirty="0" err="1">
                <a:latin typeface="Nunito Sans" panose="020B0604020202020204" charset="0"/>
              </a:rPr>
              <a:t>boolean</a:t>
            </a:r>
            <a:r>
              <a:rPr lang="en-US" sz="2000" dirty="0">
                <a:latin typeface="Nunito Sans" panose="020B0604020202020204" charset="0"/>
              </a:rPr>
              <a:t> </a:t>
            </a:r>
            <a:r>
              <a:rPr lang="en-US" sz="2000" dirty="0" err="1">
                <a:latin typeface="Nunito Sans" panose="020B0604020202020204" charset="0"/>
              </a:rPr>
              <a:t>sumOfTwoCubes</a:t>
            </a:r>
            <a:r>
              <a:rPr lang="en-US" sz="2000" dirty="0">
                <a:latin typeface="Nunito Sans" panose="020B0604020202020204" charset="0"/>
              </a:rPr>
              <a:t>(</a:t>
            </a:r>
            <a:r>
              <a:rPr lang="en-US" sz="2000" dirty="0" err="1">
                <a:latin typeface="Nunito Sans" panose="020B0604020202020204" charset="0"/>
              </a:rPr>
              <a:t>int</a:t>
            </a:r>
            <a:r>
              <a:rPr lang="en-US" sz="2000" dirty="0">
                <a:latin typeface="Nunito Sans" panose="020B0604020202020204" charset="0"/>
              </a:rPr>
              <a:t> n)</a:t>
            </a:r>
          </a:p>
          <a:p>
            <a:r>
              <a:rPr lang="en-US" sz="2000" dirty="0">
                <a:latin typeface="Nunito Sans" panose="020B0604020202020204" charset="0"/>
              </a:rPr>
              <a:t>    {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lo = 1, hi = (</a:t>
            </a:r>
            <a:r>
              <a:rPr lang="en-US" sz="2000" dirty="0" err="1">
                <a:latin typeface="Nunito Sans" panose="020B0604020202020204" charset="0"/>
              </a:rPr>
              <a:t>int</a:t>
            </a:r>
            <a:r>
              <a:rPr lang="en-US" sz="2000" dirty="0">
                <a:latin typeface="Nunito Sans" panose="020B0604020202020204" charset="0"/>
              </a:rPr>
              <a:t>)</a:t>
            </a:r>
            <a:r>
              <a:rPr lang="en-US" sz="2000" dirty="0" err="1">
                <a:latin typeface="Nunito Sans" panose="020B0604020202020204" charset="0"/>
              </a:rPr>
              <a:t>Math.cbrt</a:t>
            </a:r>
            <a:r>
              <a:rPr lang="en-US" sz="2000" dirty="0">
                <a:latin typeface="Nunito Sans" panose="020B0604020202020204" charset="0"/>
              </a:rPr>
              <a:t>(n);</a:t>
            </a:r>
          </a:p>
          <a:p>
            <a:r>
              <a:rPr lang="en-US" sz="2000" dirty="0">
                <a:latin typeface="Nunito Sans" panose="020B0604020202020204" charset="0"/>
              </a:rPr>
              <a:t>        while (lo &lt;= hi)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curr</a:t>
            </a:r>
            <a:r>
              <a:rPr lang="en-US" sz="2000" dirty="0">
                <a:latin typeface="Nunito Sans" panose="020B0604020202020204" charset="0"/>
              </a:rPr>
              <a:t> = (lo * lo * lo + hi * hi * hi);</a:t>
            </a:r>
          </a:p>
          <a:p>
            <a:r>
              <a:rPr lang="en-US" sz="2000" dirty="0">
                <a:latin typeface="Nunito Sans" panose="020B0604020202020204" charset="0"/>
              </a:rPr>
              <a:t>            if (</a:t>
            </a:r>
            <a:r>
              <a:rPr lang="en-US" sz="2000" dirty="0" err="1">
                <a:latin typeface="Nunito Sans" panose="020B0604020202020204" charset="0"/>
              </a:rPr>
              <a:t>curr</a:t>
            </a:r>
            <a:r>
              <a:rPr lang="en-US" sz="2000" dirty="0">
                <a:latin typeface="Nunito Sans" panose="020B0604020202020204" charset="0"/>
              </a:rPr>
              <a:t> == n)</a:t>
            </a:r>
          </a:p>
          <a:p>
            <a:r>
              <a:rPr lang="en-US" sz="2000" dirty="0">
                <a:latin typeface="Nunito Sans" panose="020B0604020202020204" charset="0"/>
              </a:rPr>
              <a:t>                return true;</a:t>
            </a:r>
          </a:p>
          <a:p>
            <a:r>
              <a:rPr lang="en-US" sz="2000" dirty="0">
                <a:latin typeface="Nunito Sans" panose="020B0604020202020204" charset="0"/>
              </a:rPr>
              <a:t>            if (</a:t>
            </a:r>
            <a:r>
              <a:rPr lang="en-US" sz="2000" dirty="0" err="1">
                <a:latin typeface="Nunito Sans" panose="020B0604020202020204" charset="0"/>
              </a:rPr>
              <a:t>curr</a:t>
            </a:r>
            <a:r>
              <a:rPr lang="en-US" sz="2000" dirty="0">
                <a:latin typeface="Nunito Sans" panose="020B0604020202020204" charset="0"/>
              </a:rPr>
              <a:t> &lt; n)</a:t>
            </a:r>
          </a:p>
          <a:p>
            <a:r>
              <a:rPr lang="en-US" sz="2000" dirty="0">
                <a:latin typeface="Nunito Sans" panose="020B0604020202020204" charset="0"/>
              </a:rPr>
              <a:t>                lo++;</a:t>
            </a:r>
          </a:p>
          <a:p>
            <a:r>
              <a:rPr lang="en-US" sz="2000" dirty="0">
                <a:latin typeface="Nunito Sans" panose="020B0604020202020204" charset="0"/>
              </a:rPr>
              <a:t>            else</a:t>
            </a:r>
          </a:p>
          <a:p>
            <a:r>
              <a:rPr lang="en-US" sz="2000" dirty="0">
                <a:latin typeface="Nunito Sans" panose="020B0604020202020204" charset="0"/>
              </a:rPr>
              <a:t>                hi--;</a:t>
            </a:r>
          </a:p>
          <a:p>
            <a:r>
              <a:rPr lang="en-US" sz="2000" dirty="0">
                <a:latin typeface="Nunito Sans" panose="020B0604020202020204" charset="0"/>
              </a:rPr>
              <a:t>        }</a:t>
            </a:r>
          </a:p>
          <a:p>
            <a:r>
              <a:rPr lang="en-US" sz="2000" dirty="0">
                <a:latin typeface="Nunito Sans" panose="020B0604020202020204" charset="0"/>
              </a:rPr>
              <a:t>        return false;</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54331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public static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cubicSum</a:t>
            </a:r>
            <a:r>
              <a:rPr lang="en-US" sz="2000" dirty="0">
                <a:latin typeface="Nunito Sans" panose="020B0604020202020204" charset="0"/>
              </a:rPr>
              <a:t>(</a:t>
            </a:r>
            <a:r>
              <a:rPr lang="en-US" sz="2000" dirty="0" err="1">
                <a:latin typeface="Nunito Sans" panose="020B0604020202020204" charset="0"/>
              </a:rPr>
              <a:t>int</a:t>
            </a:r>
            <a:r>
              <a:rPr lang="en-US" sz="2000" dirty="0">
                <a:latin typeface="Nunito Sans" panose="020B0604020202020204" charset="0"/>
              </a:rPr>
              <a:t> n,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arr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count = 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n;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if (</a:t>
            </a:r>
            <a:r>
              <a:rPr lang="en-US" sz="2000" dirty="0" err="1">
                <a:latin typeface="Nunito Sans" panose="020B0604020202020204" charset="0"/>
              </a:rPr>
              <a:t>sumOfTwoCubes</a:t>
            </a:r>
            <a:r>
              <a:rPr lang="en-US" sz="2000" dirty="0">
                <a:latin typeface="Nunito Sans" panose="020B0604020202020204" charset="0"/>
              </a:rPr>
              <a:t>(</a:t>
            </a:r>
            <a:r>
              <a:rPr lang="en-US" sz="2000" dirty="0" err="1">
                <a:latin typeface="Nunito Sans" panose="020B0604020202020204" charset="0"/>
              </a:rPr>
              <a:t>arr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count++;</a:t>
            </a:r>
          </a:p>
          <a:p>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return count;</a:t>
            </a:r>
          </a:p>
          <a:p>
            <a:r>
              <a:rPr lang="en-US" sz="2000" dirty="0">
                <a:latin typeface="Nunito Sans" panose="020B0604020202020204" charset="0"/>
              </a:rPr>
              <a:t>    }</a:t>
            </a:r>
          </a:p>
          <a:p>
            <a:r>
              <a:rPr lang="en-US" sz="2000" dirty="0">
                <a:latin typeface="Nunito Sans" panose="020B0604020202020204" charset="0"/>
              </a:rPr>
              <a:t>    public static void main (String[] </a:t>
            </a:r>
            <a:r>
              <a:rPr lang="en-US" sz="2000" dirty="0" err="1">
                <a:latin typeface="Nunito Sans" panose="020B0604020202020204" charset="0"/>
              </a:rPr>
              <a:t>args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 = new Scanner(System.in);</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N = </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arr</a:t>
            </a:r>
            <a:r>
              <a:rPr lang="en-US" sz="2000" dirty="0">
                <a:latin typeface="Nunito Sans" panose="020B0604020202020204" charset="0"/>
              </a:rPr>
              <a:t>[] = new </a:t>
            </a:r>
            <a:r>
              <a:rPr lang="en-US" sz="2000" dirty="0" err="1">
                <a:latin typeface="Nunito Sans" panose="020B0604020202020204" charset="0"/>
              </a:rPr>
              <a:t>int</a:t>
            </a:r>
            <a:r>
              <a:rPr lang="en-US" sz="2000" dirty="0">
                <a:latin typeface="Nunito Sans" panose="020B0604020202020204" charset="0"/>
              </a:rPr>
              <a:t>[N];</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N;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arr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 </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System.out.println</a:t>
            </a:r>
            <a:r>
              <a:rPr lang="en-US" sz="2000" dirty="0">
                <a:latin typeface="Nunito Sans" panose="020B0604020202020204" charset="0"/>
              </a:rPr>
              <a:t>(</a:t>
            </a:r>
            <a:r>
              <a:rPr lang="en-US" sz="2000" dirty="0" err="1">
                <a:latin typeface="Nunito Sans" panose="020B0604020202020204" charset="0"/>
              </a:rPr>
              <a:t>cubicSum</a:t>
            </a:r>
            <a:r>
              <a:rPr lang="en-US" sz="2000" dirty="0">
                <a:latin typeface="Nunito Sans" panose="020B0604020202020204" charset="0"/>
              </a:rPr>
              <a:t>(N, </a:t>
            </a:r>
            <a:r>
              <a:rPr lang="en-US" sz="2000" dirty="0" err="1">
                <a:latin typeface="Nunito Sans" panose="020B0604020202020204" charset="0"/>
              </a:rPr>
              <a:t>arr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r>
              <a:rPr lang="en-US" sz="2000" dirty="0">
                <a:latin typeface="Nunito Sans" panose="020B0604020202020204" charset="0"/>
              </a:rPr>
              <a:t/>
            </a:r>
            <a:br>
              <a:rPr lang="en-US" sz="2000" dirty="0">
                <a:latin typeface="Nunito Sans" panose="020B0604020202020204" charset="0"/>
              </a:rPr>
            </a:br>
            <a:r>
              <a:rPr lang="en-US" sz="2000" dirty="0">
                <a:latin typeface="Nunito Sans" panose="020B0604020202020204" charset="0"/>
              </a:rPr>
              <a:t/>
            </a:r>
            <a:br>
              <a:rPr lang="en-US" sz="2000" dirty="0">
                <a:latin typeface="Nunito Sans" panose="020B0604020202020204" charset="0"/>
              </a:rPr>
            </a:br>
            <a:endParaRPr lang="en-US" sz="2000" dirty="0">
              <a:latin typeface="Nunito Sans" panose="020B0604020202020204" charset="0"/>
            </a:endParaRP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22740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a:rPr>
              <a:t>Problem statement</a:t>
            </a:r>
            <a:r>
              <a:rPr lang="en-US" sz="2400" dirty="0" smtClean="0">
                <a:latin typeface="Nunito Sans"/>
              </a:rPr>
              <a:t>:</a:t>
            </a:r>
          </a:p>
          <a:p>
            <a:r>
              <a:rPr lang="en-US" sz="2400" dirty="0" smtClean="0">
                <a:latin typeface="Nunito Sans"/>
              </a:rPr>
              <a:t>Implement the following function:</a:t>
            </a:r>
          </a:p>
          <a:p>
            <a:r>
              <a:rPr lang="en-US" sz="2400" dirty="0" err="1" smtClean="0">
                <a:latin typeface="Nunito Sans"/>
              </a:rPr>
              <a:t>Int</a:t>
            </a:r>
            <a:r>
              <a:rPr lang="en-US" sz="2400" dirty="0" smtClean="0">
                <a:latin typeface="Nunito Sans"/>
              </a:rPr>
              <a:t> </a:t>
            </a:r>
            <a:r>
              <a:rPr lang="en-US" sz="2400" dirty="0" err="1" smtClean="0">
                <a:latin typeface="Nunito Sans"/>
              </a:rPr>
              <a:t>PlayList</a:t>
            </a:r>
            <a:r>
              <a:rPr lang="en-US" sz="2400" dirty="0" smtClean="0">
                <a:latin typeface="Nunito Sans"/>
              </a:rPr>
              <a:t>(</a:t>
            </a:r>
            <a:r>
              <a:rPr lang="en-US" sz="2400" dirty="0" err="1" smtClean="0">
                <a:latin typeface="Nunito Sans"/>
              </a:rPr>
              <a:t>int</a:t>
            </a:r>
            <a:r>
              <a:rPr lang="en-US" sz="2400" dirty="0" smtClean="0">
                <a:latin typeface="Nunito Sans"/>
              </a:rPr>
              <a:t> airtime, </a:t>
            </a:r>
            <a:r>
              <a:rPr lang="en-US" sz="2400" dirty="0" err="1" smtClean="0">
                <a:latin typeface="Nunito Sans"/>
              </a:rPr>
              <a:t>int</a:t>
            </a:r>
            <a:r>
              <a:rPr lang="en-US" sz="2400" dirty="0" smtClean="0">
                <a:latin typeface="Nunito Sans"/>
              </a:rPr>
              <a:t> songs[], </a:t>
            </a:r>
            <a:r>
              <a:rPr lang="en-US" sz="2400" dirty="0" err="1" smtClean="0">
                <a:latin typeface="Nunito Sans"/>
              </a:rPr>
              <a:t>int</a:t>
            </a:r>
            <a:r>
              <a:rPr lang="en-US" sz="2400" dirty="0" smtClean="0">
                <a:latin typeface="Nunito Sans"/>
              </a:rPr>
              <a:t> n);</a:t>
            </a:r>
          </a:p>
          <a:p>
            <a:endParaRPr lang="en-US" sz="2400" dirty="0" smtClean="0">
              <a:latin typeface="Nunito Sans"/>
            </a:endParaRPr>
          </a:p>
          <a:p>
            <a:r>
              <a:rPr lang="en-US" sz="2400" dirty="0" smtClean="0">
                <a:latin typeface="Nunito Sans"/>
              </a:rPr>
              <a:t>The function accepts a positive integer ‘</a:t>
            </a:r>
            <a:r>
              <a:rPr lang="en-US" sz="2400" dirty="0" err="1" smtClean="0">
                <a:latin typeface="Nunito Sans"/>
              </a:rPr>
              <a:t>airTime</a:t>
            </a:r>
            <a:r>
              <a:rPr lang="en-US" sz="2400" dirty="0" smtClean="0">
                <a:latin typeface="Nunito Sans"/>
              </a:rPr>
              <a:t>’ and a positive integer array ‘songs’ of size ‘n’ as its argument. ‘ songs’ consists of length of songs (in minutes). A radio jockey has to playlists of combination of exactly </a:t>
            </a:r>
            <a:r>
              <a:rPr lang="en-US" sz="2400" dirty="0" err="1" smtClean="0">
                <a:latin typeface="Nunito Sans"/>
              </a:rPr>
              <a:t>thre</a:t>
            </a:r>
            <a:r>
              <a:rPr lang="en-US" sz="2400" dirty="0" smtClean="0">
                <a:latin typeface="Nunito Sans"/>
              </a:rPr>
              <a:t> songs such that the total length of playlists is equal to ‘airtime’ (in minutes). Implement the function to find the count of playlist that can be find and return the same.</a:t>
            </a:r>
          </a:p>
          <a:p>
            <a:r>
              <a:rPr lang="en-US" sz="2400" b="1" dirty="0" smtClean="0">
                <a:latin typeface="Nunito Sans"/>
              </a:rPr>
              <a:t>Assumption</a:t>
            </a:r>
            <a:r>
              <a:rPr lang="en-US" sz="2400" dirty="0" smtClean="0">
                <a:latin typeface="Nunito Sans"/>
              </a:rPr>
              <a:t>: ‘songs’ consists of unique elements</a:t>
            </a:r>
          </a:p>
          <a:p>
            <a:r>
              <a:rPr lang="en-US" sz="2400" b="1" dirty="0" smtClean="0">
                <a:latin typeface="Nunito Sans"/>
              </a:rPr>
              <a:t>Note: </a:t>
            </a:r>
            <a:r>
              <a:rPr lang="en-US" sz="2400" dirty="0" smtClean="0">
                <a:latin typeface="Nunito Sans"/>
              </a:rPr>
              <a:t>Return -1 if ‘songs’ is null(</a:t>
            </a:r>
            <a:r>
              <a:rPr lang="en-US" sz="2400" dirty="0" err="1" smtClean="0">
                <a:latin typeface="Nunito Sans"/>
              </a:rPr>
              <a:t>None,in</a:t>
            </a:r>
            <a:r>
              <a:rPr lang="en-US" sz="2400" dirty="0" smtClean="0">
                <a:latin typeface="Nunito Sans"/>
              </a:rPr>
              <a:t> case of python) or n&lt;3</a:t>
            </a:r>
          </a:p>
          <a:p>
            <a:endParaRPr lang="en-US" sz="2400" dirty="0" smtClean="0">
              <a:latin typeface="Nunito Sans"/>
            </a:endParaRPr>
          </a:p>
          <a:p>
            <a:endParaRPr lang="en-US" sz="2400" dirty="0">
              <a:latin typeface="Nunito Sans" panose="00000500000000000000"/>
              <a:sym typeface="+mn-ea"/>
            </a:endParaRPr>
          </a:p>
        </p:txBody>
      </p:sp>
    </p:spTree>
    <p:extLst>
      <p:ext uri="{BB962C8B-B14F-4D97-AF65-F5344CB8AC3E}">
        <p14:creationId xmlns:p14="http://schemas.microsoft.com/office/powerpoint/2010/main" val="116768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a:rPr>
              <a:t>Example:</a:t>
            </a:r>
          </a:p>
          <a:p>
            <a:r>
              <a:rPr lang="en-US" sz="2400" b="1" dirty="0" smtClean="0">
                <a:latin typeface="Nunito Sans"/>
              </a:rPr>
              <a:t>Input:</a:t>
            </a:r>
          </a:p>
          <a:p>
            <a:r>
              <a:rPr lang="en-US" sz="2400" dirty="0" err="1" smtClean="0">
                <a:latin typeface="Nunito Sans"/>
              </a:rPr>
              <a:t>airTime</a:t>
            </a:r>
            <a:r>
              <a:rPr lang="en-US" sz="2400" dirty="0" smtClean="0">
                <a:latin typeface="Nunito Sans"/>
              </a:rPr>
              <a:t> : 40</a:t>
            </a:r>
          </a:p>
          <a:p>
            <a:r>
              <a:rPr lang="en-US" sz="2400" dirty="0" smtClean="0">
                <a:latin typeface="Nunito Sans"/>
              </a:rPr>
              <a:t>Songs : 7 14 21 19 17 2 29 5</a:t>
            </a:r>
          </a:p>
          <a:p>
            <a:r>
              <a:rPr lang="en-US" sz="2400" b="1" dirty="0" smtClean="0">
                <a:latin typeface="Nunito Sans"/>
              </a:rPr>
              <a:t>Output:</a:t>
            </a:r>
          </a:p>
          <a:p>
            <a:r>
              <a:rPr lang="en-US" sz="2400" dirty="0" smtClean="0">
                <a:latin typeface="Nunito Sans"/>
              </a:rPr>
              <a:t>3</a:t>
            </a:r>
          </a:p>
          <a:p>
            <a:r>
              <a:rPr lang="en-US" sz="2400" b="1" dirty="0" smtClean="0">
                <a:latin typeface="Nunito Sans"/>
              </a:rPr>
              <a:t>Explanation:</a:t>
            </a:r>
          </a:p>
          <a:p>
            <a:r>
              <a:rPr lang="en-US" sz="2400" dirty="0" smtClean="0">
                <a:latin typeface="Nunito Sans"/>
              </a:rPr>
              <a:t>Playlists formed are</a:t>
            </a:r>
          </a:p>
          <a:p>
            <a:r>
              <a:rPr lang="en-US" sz="2400" dirty="0" smtClean="0">
                <a:latin typeface="Nunito Sans"/>
              </a:rPr>
              <a:t>{14,21,5} = 14 + 21+ 5 = 40</a:t>
            </a:r>
          </a:p>
          <a:p>
            <a:r>
              <a:rPr lang="en-US" sz="2400" dirty="0" smtClean="0">
                <a:latin typeface="Nunito Sans"/>
              </a:rPr>
              <a:t>{7,14,19} = 7 + 14 + 19 = 40</a:t>
            </a:r>
          </a:p>
          <a:p>
            <a:r>
              <a:rPr lang="en-US" sz="2400" dirty="0" smtClean="0">
                <a:latin typeface="Nunito Sans"/>
              </a:rPr>
              <a:t>{21,17,2} = 21 + 17 + 2 = 40</a:t>
            </a:r>
          </a:p>
          <a:p>
            <a:r>
              <a:rPr lang="en-US" sz="2400" dirty="0" smtClean="0">
                <a:latin typeface="Nunito Sans"/>
              </a:rPr>
              <a:t>Since, 3 playlists can be formed thus, output is 3</a:t>
            </a:r>
          </a:p>
          <a:p>
            <a:endParaRPr lang="en-US" sz="2400" dirty="0">
              <a:latin typeface="Nunito Sans" panose="00000500000000000000"/>
              <a:sym typeface="+mn-ea"/>
            </a:endParaRPr>
          </a:p>
        </p:txBody>
      </p:sp>
    </p:spTree>
    <p:extLst>
      <p:ext uri="{BB962C8B-B14F-4D97-AF65-F5344CB8AC3E}">
        <p14:creationId xmlns:p14="http://schemas.microsoft.com/office/powerpoint/2010/main" val="1983364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355312"/>
          </a:xfrm>
          <a:prstGeom prst="rect">
            <a:avLst/>
          </a:prstGeom>
          <a:noFill/>
        </p:spPr>
        <p:txBody>
          <a:bodyPr wrap="square" rtlCol="0">
            <a:spAutoFit/>
          </a:bodyPr>
          <a:lstStyle/>
          <a:p>
            <a:r>
              <a:rPr lang="en-US" sz="2400" b="1" dirty="0" smtClean="0">
                <a:latin typeface="Nunito Sans"/>
              </a:rPr>
              <a:t>The custom input format for the above case:</a:t>
            </a:r>
          </a:p>
          <a:p>
            <a:r>
              <a:rPr lang="en-US" sz="2400" dirty="0" smtClean="0">
                <a:latin typeface="Nunito Sans"/>
              </a:rPr>
              <a:t>40</a:t>
            </a:r>
          </a:p>
          <a:p>
            <a:r>
              <a:rPr lang="en-US" sz="2400" dirty="0" smtClean="0">
                <a:latin typeface="Nunito Sans"/>
              </a:rPr>
              <a:t>8</a:t>
            </a:r>
          </a:p>
          <a:p>
            <a:r>
              <a:rPr lang="en-US" sz="2400" dirty="0" smtClean="0">
                <a:latin typeface="Nunito Sans"/>
              </a:rPr>
              <a:t>7 14 21 19 17 2 29 5 </a:t>
            </a:r>
          </a:p>
          <a:p>
            <a:r>
              <a:rPr lang="en-US" sz="2400" dirty="0" smtClean="0">
                <a:latin typeface="Nunito Sans"/>
              </a:rPr>
              <a:t>(the first line represents ‘</a:t>
            </a:r>
            <a:r>
              <a:rPr lang="en-US" sz="2400" dirty="0" err="1" smtClean="0">
                <a:latin typeface="Nunito Sans"/>
              </a:rPr>
              <a:t>airTime</a:t>
            </a:r>
            <a:r>
              <a:rPr lang="en-US" sz="2400" dirty="0" smtClean="0">
                <a:latin typeface="Nunito Sans"/>
              </a:rPr>
              <a:t>’ the second line represents the size of ‘songs’,</a:t>
            </a:r>
          </a:p>
          <a:p>
            <a:r>
              <a:rPr lang="en-US" sz="2400" dirty="0" smtClean="0">
                <a:latin typeface="Nunito Sans"/>
              </a:rPr>
              <a:t>The third line represents the element of ‘songs’)</a:t>
            </a:r>
          </a:p>
          <a:p>
            <a:r>
              <a:rPr lang="en-US" sz="2400" b="1" dirty="0" smtClean="0">
                <a:latin typeface="Nunito Sans"/>
              </a:rPr>
              <a:t>Sample Input:</a:t>
            </a:r>
          </a:p>
          <a:p>
            <a:r>
              <a:rPr lang="en-US" sz="2400" dirty="0" err="1" smtClean="0">
                <a:latin typeface="Nunito Sans"/>
              </a:rPr>
              <a:t>airTime</a:t>
            </a:r>
            <a:r>
              <a:rPr lang="en-US" sz="2400" dirty="0" smtClean="0">
                <a:latin typeface="Nunito Sans"/>
              </a:rPr>
              <a:t>: 21</a:t>
            </a:r>
          </a:p>
          <a:p>
            <a:r>
              <a:rPr lang="en-US" sz="2400" dirty="0" smtClean="0">
                <a:latin typeface="Nunito Sans"/>
              </a:rPr>
              <a:t>songs : 10 7 9 5 2</a:t>
            </a:r>
          </a:p>
          <a:p>
            <a:r>
              <a:rPr lang="en-US" sz="2400" dirty="0" smtClean="0">
                <a:latin typeface="Nunito Sans"/>
              </a:rPr>
              <a:t>2</a:t>
            </a:r>
            <a:endParaRPr lang="en-US" sz="2400" b="1" dirty="0" smtClean="0">
              <a:latin typeface="Nunito Sans"/>
            </a:endParaRPr>
          </a:p>
          <a:p>
            <a:r>
              <a:rPr lang="en-US" sz="2400" dirty="0" smtClean="0">
                <a:latin typeface="Nunito Sans"/>
              </a:rPr>
              <a:t>The custom input for the above case:</a:t>
            </a:r>
          </a:p>
          <a:p>
            <a:r>
              <a:rPr lang="en-US" sz="2400" dirty="0" smtClean="0">
                <a:latin typeface="Nunito Sans"/>
              </a:rPr>
              <a:t>21</a:t>
            </a:r>
          </a:p>
          <a:p>
            <a:endParaRPr lang="en-US"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95423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355312"/>
          </a:xfrm>
          <a:prstGeom prst="rect">
            <a:avLst/>
          </a:prstGeom>
          <a:noFill/>
        </p:spPr>
        <p:txBody>
          <a:bodyPr wrap="square" rtlCol="0">
            <a:spAutoFit/>
          </a:bodyPr>
          <a:lstStyle/>
          <a:p>
            <a:r>
              <a:rPr lang="en-US" sz="2400" dirty="0" smtClean="0">
                <a:latin typeface="Nunito Sans"/>
              </a:rPr>
              <a:t>5</a:t>
            </a:r>
          </a:p>
          <a:p>
            <a:r>
              <a:rPr lang="en-US" sz="2400" dirty="0" smtClean="0">
                <a:latin typeface="Nunito Sans"/>
              </a:rPr>
              <a:t>10 7 9 5 2</a:t>
            </a:r>
          </a:p>
          <a:p>
            <a:r>
              <a:rPr lang="en-US" sz="2400" dirty="0" smtClean="0">
                <a:latin typeface="Nunito Sans"/>
              </a:rPr>
              <a:t>(the first line represents ‘</a:t>
            </a:r>
            <a:r>
              <a:rPr lang="en-US" sz="2400" dirty="0" err="1" smtClean="0">
                <a:latin typeface="Nunito Sans"/>
              </a:rPr>
              <a:t>airTime</a:t>
            </a:r>
            <a:r>
              <a:rPr lang="en-US" sz="2400" dirty="0" smtClean="0">
                <a:latin typeface="Nunito Sans"/>
              </a:rPr>
              <a:t>’ the second line represents the size of ‘songs’,</a:t>
            </a:r>
          </a:p>
          <a:p>
            <a:r>
              <a:rPr lang="en-US" sz="2400" dirty="0" smtClean="0">
                <a:latin typeface="Nunito Sans"/>
              </a:rPr>
              <a:t>The third line represents the element of ‘songs’)</a:t>
            </a:r>
          </a:p>
          <a:p>
            <a:r>
              <a:rPr lang="en-US" sz="2400" b="1" dirty="0" smtClean="0">
                <a:latin typeface="Nunito Sans"/>
              </a:rPr>
              <a:t>Instructions:</a:t>
            </a:r>
          </a:p>
          <a:p>
            <a:r>
              <a:rPr lang="en-US" sz="2400" dirty="0" smtClean="0">
                <a:latin typeface="Nunito Sans"/>
              </a:rPr>
              <a:t>This is a template based </a:t>
            </a:r>
            <a:r>
              <a:rPr lang="en-US" sz="2400" dirty="0" err="1" smtClean="0">
                <a:latin typeface="Nunito Sans"/>
              </a:rPr>
              <a:t>question,DO</a:t>
            </a:r>
            <a:r>
              <a:rPr lang="en-US" sz="2400" dirty="0" smtClean="0">
                <a:latin typeface="Nunito Sans"/>
              </a:rPr>
              <a:t> NOT write the “main” function</a:t>
            </a:r>
          </a:p>
          <a:p>
            <a:r>
              <a:rPr lang="en-US" sz="2400" dirty="0" smtClean="0">
                <a:latin typeface="Nunito Sans"/>
              </a:rPr>
              <a:t>Your code is judged by an automated </a:t>
            </a:r>
            <a:r>
              <a:rPr lang="en-US" sz="2400" dirty="0" err="1" smtClean="0">
                <a:latin typeface="Nunito Sans"/>
              </a:rPr>
              <a:t>system,do</a:t>
            </a:r>
            <a:r>
              <a:rPr lang="en-US" sz="2400" dirty="0" smtClean="0">
                <a:latin typeface="Nunito Sans"/>
              </a:rPr>
              <a:t> not write any additional welcome /greeting messages</a:t>
            </a:r>
          </a:p>
          <a:p>
            <a:r>
              <a:rPr lang="en-US" sz="2400" dirty="0" smtClean="0">
                <a:latin typeface="Nunito Sans"/>
              </a:rPr>
              <a:t>“Save and Test” only checks for basic test cases, more rigorous cases will be used to judge your code while scanning</a:t>
            </a:r>
          </a:p>
          <a:p>
            <a:r>
              <a:rPr lang="en-US" sz="2400" dirty="0" smtClean="0">
                <a:latin typeface="Nunito Sans"/>
              </a:rPr>
              <a:t>Additional score will be given for writing optimized code both in terms of memory and execution time</a:t>
            </a:r>
          </a:p>
          <a:p>
            <a:endParaRPr lang="en-US"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139476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playList</a:t>
            </a:r>
            <a:r>
              <a:rPr lang="en-US" sz="2000" dirty="0">
                <a:latin typeface="Nunito Sans" panose="020B0604020202020204" charset="0"/>
              </a:rPr>
              <a:t>(</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airTime</a:t>
            </a:r>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songs[], </a:t>
            </a:r>
            <a:r>
              <a:rPr lang="en-US" sz="2000" dirty="0" err="1">
                <a:latin typeface="Nunito Sans" panose="020B0604020202020204" charset="0"/>
              </a:rPr>
              <a:t>int</a:t>
            </a:r>
            <a:r>
              <a:rPr lang="en-US" sz="2000" dirty="0">
                <a:latin typeface="Nunito Sans" panose="020B0604020202020204" charset="0"/>
              </a:rPr>
              <a:t> n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count=0;</a:t>
            </a:r>
          </a:p>
          <a:p>
            <a:r>
              <a:rPr lang="en-US" sz="2000" dirty="0">
                <a:latin typeface="Nunito Sans" panose="020B0604020202020204" charset="0"/>
              </a:rPr>
              <a:t>        for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n - 2; </a:t>
            </a:r>
            <a:r>
              <a:rPr lang="en-US" sz="2000" dirty="0" err="1">
                <a:latin typeface="Nunito Sans" panose="020B0604020202020204" charset="0"/>
              </a:rPr>
              <a:t>i</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HashSet</a:t>
            </a:r>
            <a:r>
              <a:rPr lang="en-US" sz="2000" dirty="0">
                <a:latin typeface="Nunito Sans" panose="020B0604020202020204" charset="0"/>
              </a:rPr>
              <a:t>&lt;Integer&gt; s = new </a:t>
            </a:r>
            <a:r>
              <a:rPr lang="en-US" sz="2000" dirty="0" err="1">
                <a:latin typeface="Nunito Sans" panose="020B0604020202020204" charset="0"/>
              </a:rPr>
              <a:t>HashSet</a:t>
            </a:r>
            <a:r>
              <a:rPr lang="en-US" sz="2000" dirty="0">
                <a:latin typeface="Nunito Sans" panose="020B0604020202020204" charset="0"/>
              </a:rPr>
              <a:t>&lt;Integer&gt;();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curr_sum</a:t>
            </a:r>
            <a:r>
              <a:rPr lang="en-US" sz="2000" dirty="0">
                <a:latin typeface="Nunito Sans" panose="020B0604020202020204" charset="0"/>
              </a:rPr>
              <a:t> = </a:t>
            </a:r>
            <a:r>
              <a:rPr lang="en-US" sz="2000" dirty="0" err="1">
                <a:latin typeface="Nunito Sans" panose="020B0604020202020204" charset="0"/>
              </a:rPr>
              <a:t>airTime</a:t>
            </a:r>
            <a:r>
              <a:rPr lang="en-US" sz="2000" dirty="0">
                <a:latin typeface="Nunito Sans" panose="020B0604020202020204" charset="0"/>
              </a:rPr>
              <a:t> - songs[</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for (</a:t>
            </a:r>
            <a:r>
              <a:rPr lang="en-US" sz="2000" dirty="0" err="1">
                <a:latin typeface="Nunito Sans" panose="020B0604020202020204" charset="0"/>
              </a:rPr>
              <a:t>int</a:t>
            </a:r>
            <a:r>
              <a:rPr lang="en-US" sz="2000" dirty="0">
                <a:latin typeface="Nunito Sans" panose="020B0604020202020204" charset="0"/>
              </a:rPr>
              <a:t> j = </a:t>
            </a:r>
            <a:r>
              <a:rPr lang="en-US" sz="2000" dirty="0" err="1">
                <a:latin typeface="Nunito Sans" panose="020B0604020202020204" charset="0"/>
              </a:rPr>
              <a:t>i</a:t>
            </a:r>
            <a:r>
              <a:rPr lang="en-US" sz="2000" dirty="0">
                <a:latin typeface="Nunito Sans" panose="020B0604020202020204" charset="0"/>
              </a:rPr>
              <a:t> + 1; j &lt; n; </a:t>
            </a:r>
            <a:r>
              <a:rPr lang="en-US" sz="2000" dirty="0" err="1">
                <a:latin typeface="Nunito Sans" panose="020B0604020202020204" charset="0"/>
              </a:rPr>
              <a:t>j++</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if (</a:t>
            </a:r>
            <a:r>
              <a:rPr lang="en-US" sz="2000" dirty="0" err="1">
                <a:latin typeface="Nunito Sans" panose="020B0604020202020204" charset="0"/>
              </a:rPr>
              <a:t>s.contains</a:t>
            </a:r>
            <a:r>
              <a:rPr lang="en-US" sz="2000" dirty="0">
                <a:latin typeface="Nunito Sans" panose="020B0604020202020204" charset="0"/>
              </a:rPr>
              <a:t>(</a:t>
            </a:r>
            <a:r>
              <a:rPr lang="en-US" sz="2000" dirty="0" err="1">
                <a:latin typeface="Nunito Sans" panose="020B0604020202020204" charset="0"/>
              </a:rPr>
              <a:t>curr_sum</a:t>
            </a:r>
            <a:r>
              <a:rPr lang="en-US" sz="2000" dirty="0">
                <a:latin typeface="Nunito Sans" panose="020B0604020202020204" charset="0"/>
              </a:rPr>
              <a:t> - songs[j]))</a:t>
            </a:r>
          </a:p>
          <a:p>
            <a:r>
              <a:rPr lang="en-US" sz="2000" dirty="0">
                <a:latin typeface="Nunito Sans" panose="020B0604020202020204" charset="0"/>
              </a:rPr>
              <a:t>                {</a:t>
            </a:r>
          </a:p>
          <a:p>
            <a:r>
              <a:rPr lang="en-US" sz="2000" dirty="0">
                <a:latin typeface="Nunito Sans" panose="020B0604020202020204" charset="0"/>
              </a:rPr>
              <a:t>                    count++;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s.add</a:t>
            </a:r>
            <a:r>
              <a:rPr lang="en-US" sz="2000" dirty="0">
                <a:latin typeface="Nunito Sans" panose="020B0604020202020204" charset="0"/>
              </a:rPr>
              <a:t>(songs[j]);</a:t>
            </a:r>
          </a:p>
          <a:p>
            <a:r>
              <a:rPr lang="en-US" sz="2000" dirty="0">
                <a:latin typeface="Nunito Sans" panose="020B0604020202020204" charset="0"/>
              </a:rPr>
              <a:t>            }</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16532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2"/>
          <p:cNvSpPr txBox="1"/>
          <p:nvPr/>
        </p:nvSpPr>
        <p:spPr>
          <a:xfrm>
            <a:off x="2228196" y="2514600"/>
            <a:ext cx="6745013" cy="284934"/>
          </a:xfrm>
          <a:prstGeom prst="rect">
            <a:avLst/>
          </a:prstGeom>
          <a:noFill/>
          <a:ln>
            <a:noFill/>
          </a:ln>
        </p:spPr>
        <p:txBody>
          <a:bodyPr spcFirstLastPara="1" wrap="square" lIns="26775" tIns="26775" rIns="26775" bIns="26775" anchor="t" anchorCtr="0">
            <a:spAutoFit/>
          </a:bodyPr>
          <a:lstStyle/>
          <a:p>
            <a:pPr marL="0" marR="0" lvl="0" indent="0" algn="l" rtl="0">
              <a:spcBef>
                <a:spcPts val="0"/>
              </a:spcBef>
              <a:spcAft>
                <a:spcPts val="0"/>
              </a:spcAft>
              <a:buNone/>
            </a:pPr>
            <a:r>
              <a:rPr lang="en-US" sz="1500" b="1" i="0" u="none" strike="noStrike" cap="none">
                <a:solidFill>
                  <a:schemeClr val="lt1"/>
                </a:solidFill>
                <a:latin typeface="Nunito Sans"/>
                <a:ea typeface="Nunito Sans"/>
                <a:cs typeface="Nunito Sans"/>
                <a:sym typeface="Nunito Sans"/>
              </a:rPr>
              <a:t>Sub-Topic (Example: name of college)</a:t>
            </a:r>
            <a:endParaRPr sz="1500" b="1" i="0" u="none" strike="noStrike" cap="none">
              <a:solidFill>
                <a:schemeClr val="lt1"/>
              </a:solidFill>
              <a:latin typeface="Nunito Sans"/>
              <a:ea typeface="Nunito Sans"/>
              <a:cs typeface="Nunito Sans"/>
              <a:sym typeface="Nunito Sans"/>
            </a:endParaRPr>
          </a:p>
        </p:txBody>
      </p:sp>
      <p:sp>
        <p:nvSpPr>
          <p:cNvPr id="97" name="Google Shape;97;p2"/>
          <p:cNvSpPr txBox="1"/>
          <p:nvPr/>
        </p:nvSpPr>
        <p:spPr>
          <a:xfrm>
            <a:off x="974611" y="2573452"/>
            <a:ext cx="10160892"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dirty="0" smtClean="0">
                <a:latin typeface="Nunito Sans" panose="020B0604020202020204" charset="0"/>
              </a:rPr>
              <a:t>CODING QUESTIONS</a:t>
            </a:r>
            <a:endParaRPr sz="6000" b="1" dirty="0">
              <a:latin typeface="Nunito Sans" panose="020B0604020202020204" charset="0"/>
            </a:endParaRPr>
          </a:p>
        </p:txBody>
      </p:sp>
      <p:sp>
        <p:nvSpPr>
          <p:cNvPr id="99" name="Google Shape;99;p2"/>
          <p:cNvSpPr/>
          <p:nvPr/>
        </p:nvSpPr>
        <p:spPr>
          <a:xfrm>
            <a:off x="1151092" y="2527338"/>
            <a:ext cx="3093362" cy="45719"/>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9525600" y="6202800"/>
            <a:ext cx="2358000" cy="298969"/>
          </a:xfrm>
          <a:prstGeom prst="rect">
            <a:avLst/>
          </a:prstGeom>
          <a:noFill/>
          <a:ln>
            <a:noFill/>
          </a:ln>
        </p:spPr>
      </p:pic>
    </p:spTree>
    <p:extLst>
      <p:ext uri="{BB962C8B-B14F-4D97-AF65-F5344CB8AC3E}">
        <p14:creationId xmlns:p14="http://schemas.microsoft.com/office/powerpoint/2010/main" val="383486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if(count&gt;0)</a:t>
            </a:r>
          </a:p>
          <a:p>
            <a:r>
              <a:rPr lang="en-US" sz="2000" dirty="0">
                <a:latin typeface="Nunito Sans" panose="020B0604020202020204" charset="0"/>
              </a:rPr>
              <a:t>            return count;</a:t>
            </a:r>
          </a:p>
          <a:p>
            <a:r>
              <a:rPr lang="en-US" sz="2000" dirty="0">
                <a:latin typeface="Nunito Sans" panose="020B0604020202020204" charset="0"/>
              </a:rPr>
              <a:t>        return -1;</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=new Scanner(System.in);</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air_time</a:t>
            </a:r>
            <a:r>
              <a:rPr lang="en-US" sz="2000" dirty="0">
                <a:latin typeface="Nunito Sans" panose="020B0604020202020204" charset="0"/>
              </a:rPr>
              <a:t>=</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n=</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songs =new </a:t>
            </a:r>
            <a:r>
              <a:rPr lang="en-US" sz="2000" dirty="0" err="1">
                <a:latin typeface="Nunito Sans" panose="020B0604020202020204" charset="0"/>
              </a:rPr>
              <a:t>int</a:t>
            </a:r>
            <a:r>
              <a:rPr lang="en-US" sz="2000" dirty="0">
                <a:latin typeface="Nunito Sans" panose="020B0604020202020204" charset="0"/>
              </a:rPr>
              <a:t>[n];</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=0;i&lt;</a:t>
            </a:r>
            <a:r>
              <a:rPr lang="en-US" sz="2000" dirty="0" err="1">
                <a:latin typeface="Nunito Sans" panose="020B0604020202020204" charset="0"/>
              </a:rPr>
              <a:t>n;i</a:t>
            </a:r>
            <a:r>
              <a:rPr lang="en-US" sz="2000" dirty="0">
                <a:latin typeface="Nunito Sans" panose="020B0604020202020204" charset="0"/>
              </a:rPr>
              <a:t>++)</a:t>
            </a:r>
          </a:p>
          <a:p>
            <a:r>
              <a:rPr lang="en-US" sz="2000" dirty="0">
                <a:latin typeface="Nunito Sans" panose="020B0604020202020204" charset="0"/>
              </a:rPr>
              <a:t>            songs[</a:t>
            </a:r>
            <a:r>
              <a:rPr lang="en-US" sz="2000" dirty="0" err="1">
                <a:latin typeface="Nunito Sans" panose="020B0604020202020204" charset="0"/>
              </a:rPr>
              <a:t>i</a:t>
            </a:r>
            <a:r>
              <a:rPr lang="en-US" sz="2000" dirty="0">
                <a:latin typeface="Nunito Sans" panose="020B0604020202020204" charset="0"/>
              </a:rPr>
              <a:t>]=</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System.out.println</a:t>
            </a:r>
            <a:r>
              <a:rPr lang="en-US" sz="2000" dirty="0">
                <a:latin typeface="Nunito Sans" panose="020B0604020202020204" charset="0"/>
              </a:rPr>
              <a:t>(</a:t>
            </a:r>
            <a:r>
              <a:rPr lang="en-US" sz="2000" dirty="0" err="1">
                <a:latin typeface="Nunito Sans" panose="020B0604020202020204" charset="0"/>
              </a:rPr>
              <a:t>playList</a:t>
            </a:r>
            <a:r>
              <a:rPr lang="en-US" sz="2000" dirty="0">
                <a:latin typeface="Nunito Sans" panose="020B0604020202020204" charset="0"/>
              </a:rPr>
              <a:t>(</a:t>
            </a:r>
            <a:r>
              <a:rPr lang="en-US" sz="2000" dirty="0" err="1">
                <a:latin typeface="Nunito Sans" panose="020B0604020202020204" charset="0"/>
              </a:rPr>
              <a:t>air_time</a:t>
            </a:r>
            <a:r>
              <a:rPr lang="en-US" sz="2000" dirty="0">
                <a:latin typeface="Nunito Sans" panose="020B0604020202020204" charset="0"/>
              </a:rPr>
              <a:t>, songs, n));</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33696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5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847755"/>
          </a:xfrm>
          <a:prstGeom prst="rect">
            <a:avLst/>
          </a:prstGeom>
          <a:noFill/>
        </p:spPr>
        <p:txBody>
          <a:bodyPr wrap="square" rtlCol="0">
            <a:spAutoFit/>
          </a:bodyPr>
          <a:lstStyle/>
          <a:p>
            <a:r>
              <a:rPr lang="en-US" sz="2400" b="1" dirty="0" smtClean="0">
                <a:latin typeface="Nunito Sans" pitchFamily="2" charset="0"/>
              </a:rPr>
              <a:t>Find Smallest Character</a:t>
            </a:r>
          </a:p>
          <a:p>
            <a:r>
              <a:rPr lang="en-US" sz="2400" b="1" dirty="0" smtClean="0">
                <a:latin typeface="Nunito Sans" pitchFamily="2" charset="0"/>
              </a:rPr>
              <a:t>Problem Statement</a:t>
            </a:r>
          </a:p>
          <a:p>
            <a:r>
              <a:rPr lang="en-US" sz="2400" dirty="0" smtClean="0">
                <a:latin typeface="Nunito Sans" pitchFamily="2" charset="0"/>
              </a:rPr>
              <a:t>You are given a function:</a:t>
            </a:r>
          </a:p>
          <a:p>
            <a:r>
              <a:rPr lang="en-US" sz="2400" dirty="0" err="1" smtClean="0">
                <a:latin typeface="Nunito Sans" pitchFamily="2" charset="0"/>
              </a:rPr>
              <a:t>def</a:t>
            </a:r>
            <a:r>
              <a:rPr lang="en-US" sz="2400" dirty="0" smtClean="0">
                <a:latin typeface="Nunito Sans" pitchFamily="2" charset="0"/>
              </a:rPr>
              <a:t> </a:t>
            </a:r>
            <a:r>
              <a:rPr lang="en-US" sz="2400" dirty="0" err="1" smtClean="0">
                <a:latin typeface="Nunito Sans" pitchFamily="2" charset="0"/>
              </a:rPr>
              <a:t>SmallestCharacter</a:t>
            </a:r>
            <a:r>
              <a:rPr lang="en-US" sz="2400" dirty="0" smtClean="0">
                <a:latin typeface="Nunito Sans" pitchFamily="2" charset="0"/>
              </a:rPr>
              <a:t>(s):</a:t>
            </a:r>
          </a:p>
          <a:p>
            <a:r>
              <a:rPr lang="en-US" sz="2400" dirty="0" smtClean="0">
                <a:latin typeface="Nunito Sans" pitchFamily="2" charset="0"/>
              </a:rPr>
              <a:t>The function accepts a string ‘s’. Implement the function to find the smallest English character which </a:t>
            </a:r>
            <a:r>
              <a:rPr lang="en-US" sz="2400" dirty="0" err="1" smtClean="0">
                <a:latin typeface="Nunito Sans" pitchFamily="2" charset="0"/>
              </a:rPr>
              <a:t>ios</a:t>
            </a:r>
            <a:r>
              <a:rPr lang="en-US" sz="2400" dirty="0" smtClean="0">
                <a:latin typeface="Nunito Sans" pitchFamily="2" charset="0"/>
              </a:rPr>
              <a:t> not present in the given string ‘s’ and return the same.</a:t>
            </a:r>
          </a:p>
          <a:p>
            <a:r>
              <a:rPr lang="en-US" sz="2400" b="1" dirty="0" smtClean="0">
                <a:latin typeface="Nunito Sans" pitchFamily="2" charset="0"/>
              </a:rPr>
              <a:t>Example :</a:t>
            </a:r>
          </a:p>
          <a:p>
            <a:r>
              <a:rPr lang="en-US" sz="2400" b="1" dirty="0" smtClean="0">
                <a:latin typeface="Nunito Sans" pitchFamily="2" charset="0"/>
              </a:rPr>
              <a:t>Input :</a:t>
            </a:r>
          </a:p>
          <a:p>
            <a:r>
              <a:rPr lang="en-US" sz="2400" dirty="0" err="1" smtClean="0">
                <a:latin typeface="Nunito Sans" pitchFamily="2" charset="0"/>
              </a:rPr>
              <a:t>aidubudxd</a:t>
            </a:r>
            <a:endParaRPr lang="en-US" sz="2400" dirty="0" smtClean="0">
              <a:latin typeface="Nunito Sans" pitchFamily="2" charset="0"/>
            </a:endParaRPr>
          </a:p>
          <a:p>
            <a:r>
              <a:rPr lang="en-US" sz="2400" b="1" dirty="0" smtClean="0">
                <a:latin typeface="Nunito Sans" pitchFamily="2" charset="0"/>
              </a:rPr>
              <a:t>Output :</a:t>
            </a:r>
          </a:p>
          <a:p>
            <a:r>
              <a:rPr lang="en-US" sz="2400" dirty="0" smtClean="0">
                <a:latin typeface="Nunito Sans" pitchFamily="2" charset="0"/>
              </a:rPr>
              <a:t>c</a:t>
            </a:r>
          </a:p>
          <a:p>
            <a:r>
              <a:rPr lang="en-US" sz="2400" b="1" dirty="0" smtClean="0">
                <a:latin typeface="Nunito Sans" pitchFamily="2" charset="0"/>
              </a:rPr>
              <a:t>Explanation :</a:t>
            </a:r>
          </a:p>
          <a:p>
            <a:r>
              <a:rPr lang="en-US" sz="2400" dirty="0" smtClean="0">
                <a:latin typeface="Nunito Sans" pitchFamily="2" charset="0"/>
              </a:rPr>
              <a:t>Input string contains a and b. So now the smallest character that is not present in the string is c.</a:t>
            </a:r>
          </a:p>
          <a:p>
            <a:endParaRPr lang="en-US" sz="2400" dirty="0">
              <a:latin typeface="Nunito Sans" panose="00000500000000000000"/>
              <a:sym typeface="+mn-ea"/>
            </a:endParaRPr>
          </a:p>
        </p:txBody>
      </p:sp>
    </p:spTree>
    <p:extLst>
      <p:ext uri="{BB962C8B-B14F-4D97-AF65-F5344CB8AC3E}">
        <p14:creationId xmlns:p14="http://schemas.microsoft.com/office/powerpoint/2010/main" val="64208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5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3154710"/>
          </a:xfrm>
          <a:prstGeom prst="rect">
            <a:avLst/>
          </a:prstGeom>
          <a:noFill/>
        </p:spPr>
        <p:txBody>
          <a:bodyPr wrap="square" rtlCol="0">
            <a:spAutoFit/>
          </a:bodyPr>
          <a:lstStyle/>
          <a:p>
            <a:r>
              <a:rPr lang="en-US" sz="2400" dirty="0" smtClean="0">
                <a:latin typeface="Nunito Sans" pitchFamily="2" charset="0"/>
              </a:rPr>
              <a:t>The custom input format for the above case:</a:t>
            </a:r>
          </a:p>
          <a:p>
            <a:r>
              <a:rPr lang="en-US" sz="2400" dirty="0" err="1" smtClean="0">
                <a:latin typeface="Nunito Sans" pitchFamily="2" charset="0"/>
              </a:rPr>
              <a:t>aidubndxd</a:t>
            </a:r>
            <a:endParaRPr lang="en-US" sz="2400" dirty="0" smtClean="0">
              <a:latin typeface="Nunito Sans" pitchFamily="2" charset="0"/>
            </a:endParaRPr>
          </a:p>
          <a:p>
            <a:r>
              <a:rPr lang="en-US" sz="2400" dirty="0" smtClean="0">
                <a:latin typeface="Nunito Sans" pitchFamily="2" charset="0"/>
              </a:rPr>
              <a:t>(The line represents a string ‘s’)</a:t>
            </a:r>
          </a:p>
          <a:p>
            <a:r>
              <a:rPr lang="en-US" sz="2400" b="1" dirty="0" smtClean="0">
                <a:latin typeface="Nunito Sans" pitchFamily="2" charset="0"/>
              </a:rPr>
              <a:t>Sample Input</a:t>
            </a:r>
          </a:p>
          <a:p>
            <a:r>
              <a:rPr lang="en-US" sz="2400" dirty="0" smtClean="0">
                <a:latin typeface="Nunito Sans" pitchFamily="2" charset="0"/>
              </a:rPr>
              <a:t> </a:t>
            </a:r>
            <a:r>
              <a:rPr lang="en-US" sz="2400" dirty="0" err="1" smtClean="0">
                <a:latin typeface="Nunito Sans" pitchFamily="2" charset="0"/>
              </a:rPr>
              <a:t>bbbb</a:t>
            </a:r>
            <a:endParaRPr lang="en-US" sz="2400" dirty="0" smtClean="0">
              <a:latin typeface="Nunito Sans" pitchFamily="2" charset="0"/>
            </a:endParaRPr>
          </a:p>
          <a:p>
            <a:r>
              <a:rPr lang="en-US" sz="2400" b="1" dirty="0" smtClean="0">
                <a:latin typeface="Nunito Sans" pitchFamily="2" charset="0"/>
              </a:rPr>
              <a:t>Sample Output </a:t>
            </a:r>
          </a:p>
          <a:p>
            <a:r>
              <a:rPr lang="en-US" sz="2400" dirty="0" smtClean="0">
                <a:latin typeface="Nunito Sans" pitchFamily="2" charset="0"/>
              </a:rPr>
              <a:t>a</a:t>
            </a:r>
          </a:p>
          <a:p>
            <a:endParaRPr lang="en-US" sz="2400" dirty="0">
              <a:latin typeface="Nunito Sans" panose="00000500000000000000"/>
              <a:sym typeface="+mn-ea"/>
            </a:endParaRPr>
          </a:p>
        </p:txBody>
      </p:sp>
    </p:spTree>
    <p:extLst>
      <p:ext uri="{BB962C8B-B14F-4D97-AF65-F5344CB8AC3E}">
        <p14:creationId xmlns:p14="http://schemas.microsoft.com/office/powerpoint/2010/main" val="1139925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char </a:t>
            </a:r>
            <a:r>
              <a:rPr lang="en-US" sz="2000" dirty="0" err="1">
                <a:latin typeface="Nunito Sans" panose="020B0604020202020204" charset="0"/>
              </a:rPr>
              <a:t>smallestCharacter</a:t>
            </a:r>
            <a:r>
              <a:rPr lang="en-US" sz="2000" dirty="0">
                <a:latin typeface="Nunito Sans" panose="020B0604020202020204" charset="0"/>
              </a:rPr>
              <a:t>(String </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freq</a:t>
            </a:r>
            <a:r>
              <a:rPr lang="en-US" sz="2000" dirty="0">
                <a:latin typeface="Nunito Sans" panose="020B0604020202020204" charset="0"/>
              </a:rPr>
              <a:t>[] = new </a:t>
            </a:r>
            <a:r>
              <a:rPr lang="en-US" sz="2000" dirty="0" err="1">
                <a:latin typeface="Nunito Sans" panose="020B0604020202020204" charset="0"/>
              </a:rPr>
              <a:t>int</a:t>
            </a:r>
            <a:r>
              <a:rPr lang="en-US" sz="2000" dirty="0">
                <a:latin typeface="Nunito Sans" panose="020B0604020202020204" charset="0"/>
              </a:rPr>
              <a:t>[26];</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len</a:t>
            </a:r>
            <a:r>
              <a:rPr lang="en-US" sz="2000" dirty="0">
                <a:latin typeface="Nunito Sans" panose="020B0604020202020204" charset="0"/>
              </a:rPr>
              <a:t> = </a:t>
            </a:r>
            <a:r>
              <a:rPr lang="en-US" sz="2000" dirty="0" err="1">
                <a:latin typeface="Nunito Sans" panose="020B0604020202020204" charset="0"/>
              </a:rPr>
              <a:t>str.length</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a:t>
            </a:r>
            <a:r>
              <a:rPr lang="en-US" sz="2000" dirty="0" err="1">
                <a:latin typeface="Nunito Sans" panose="020B0604020202020204" charset="0"/>
              </a:rPr>
              <a:t>len</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freq</a:t>
            </a:r>
            <a:r>
              <a:rPr lang="en-US" sz="2000" dirty="0">
                <a:latin typeface="Nunito Sans" panose="020B0604020202020204" charset="0"/>
              </a:rPr>
              <a:t>[</a:t>
            </a:r>
            <a:r>
              <a:rPr lang="en-US" sz="2000" dirty="0" err="1">
                <a:latin typeface="Nunito Sans" panose="020B0604020202020204" charset="0"/>
              </a:rPr>
              <a:t>str.charAt</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 'a']++;</a:t>
            </a:r>
          </a:p>
          <a:p>
            <a:r>
              <a:rPr lang="en-US" sz="2000" dirty="0">
                <a:latin typeface="Nunito Sans" panose="020B0604020202020204" charset="0"/>
              </a:rPr>
              <a:t>        }</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26;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if(</a:t>
            </a:r>
            <a:r>
              <a:rPr lang="en-US" sz="2000" dirty="0" err="1">
                <a:latin typeface="Nunito Sans" panose="020B0604020202020204" charset="0"/>
              </a:rPr>
              <a:t>freq</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 0)</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num</a:t>
            </a:r>
            <a:r>
              <a:rPr lang="en-US" sz="2000" dirty="0">
                <a:latin typeface="Nunito Sans" panose="020B0604020202020204" charset="0"/>
              </a:rPr>
              <a:t> = 'a' +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ch</a:t>
            </a:r>
            <a:r>
              <a:rPr lang="en-US" sz="2000" dirty="0">
                <a:latin typeface="Nunito Sans" panose="020B0604020202020204" charset="0"/>
              </a:rPr>
              <a:t> = (char) (</a:t>
            </a:r>
            <a:r>
              <a:rPr lang="en-US" sz="2000" dirty="0" err="1">
                <a:latin typeface="Nunito Sans" panose="020B0604020202020204" charset="0"/>
              </a:rPr>
              <a:t>num</a:t>
            </a:r>
            <a:r>
              <a:rPr lang="en-US" sz="2000" dirty="0">
                <a:latin typeface="Nunito Sans" panose="020B0604020202020204" charset="0"/>
              </a:rPr>
              <a:t>);</a:t>
            </a:r>
          </a:p>
          <a:p>
            <a:r>
              <a:rPr lang="en-US" sz="2000" dirty="0">
                <a:latin typeface="Nunito Sans" panose="020B0604020202020204" charset="0"/>
              </a:rPr>
              <a:t>                return </a:t>
            </a:r>
            <a:r>
              <a:rPr lang="en-US" sz="2000" dirty="0" err="1">
                <a:latin typeface="Nunito Sans" panose="020B0604020202020204" charset="0"/>
              </a:rPr>
              <a:t>ch</a:t>
            </a:r>
            <a:r>
              <a:rPr lang="en-US" sz="2000" dirty="0">
                <a:latin typeface="Nunito Sans" panose="020B0604020202020204" charset="0"/>
              </a:rPr>
              <a:t>;</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45756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a:t>
            </a:r>
          </a:p>
          <a:p>
            <a:r>
              <a:rPr lang="en-US" sz="2000" dirty="0">
                <a:latin typeface="Nunito Sans" panose="020B0604020202020204" charset="0"/>
              </a:rPr>
              <a:t>        return 'a';</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=new Scanner(System.in);</a:t>
            </a:r>
          </a:p>
          <a:p>
            <a:r>
              <a:rPr lang="en-US" sz="2000" dirty="0">
                <a:latin typeface="Nunito Sans" panose="020B0604020202020204" charset="0"/>
              </a:rPr>
              <a:t>        String </a:t>
            </a:r>
            <a:r>
              <a:rPr lang="en-US" sz="2000" dirty="0" err="1">
                <a:latin typeface="Nunito Sans" panose="020B0604020202020204" charset="0"/>
              </a:rPr>
              <a:t>str</a:t>
            </a:r>
            <a:r>
              <a:rPr lang="en-US" sz="2000" dirty="0">
                <a:latin typeface="Nunito Sans" panose="020B0604020202020204" charset="0"/>
              </a:rPr>
              <a:t> = </a:t>
            </a:r>
            <a:r>
              <a:rPr lang="en-US" sz="2000" dirty="0" err="1">
                <a:latin typeface="Nunito Sans" panose="020B0604020202020204" charset="0"/>
              </a:rPr>
              <a:t>sc.next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a:t>
            </a:r>
            <a:r>
              <a:rPr lang="en-US" sz="2000" dirty="0">
                <a:latin typeface="Nunito Sans" panose="020B0604020202020204" charset="0"/>
              </a:rPr>
              <a:t>(</a:t>
            </a:r>
            <a:r>
              <a:rPr lang="en-US" sz="2000" dirty="0" err="1">
                <a:latin typeface="Nunito Sans" panose="020B0604020202020204" charset="0"/>
              </a:rPr>
              <a:t>smallestCharacter</a:t>
            </a:r>
            <a:r>
              <a:rPr lang="en-US" sz="2000" dirty="0">
                <a:latin typeface="Nunito Sans" panose="020B0604020202020204" charset="0"/>
              </a:rPr>
              <a:t>(</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855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6</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847755"/>
          </a:xfrm>
          <a:prstGeom prst="rect">
            <a:avLst/>
          </a:prstGeom>
          <a:noFill/>
        </p:spPr>
        <p:txBody>
          <a:bodyPr wrap="square" rtlCol="0">
            <a:spAutoFit/>
          </a:bodyPr>
          <a:lstStyle/>
          <a:p>
            <a:r>
              <a:rPr lang="en-US" sz="2400" b="1" dirty="0" smtClean="0">
                <a:latin typeface="Nunito Sans" pitchFamily="2" charset="0"/>
              </a:rPr>
              <a:t>Find the word average</a:t>
            </a:r>
          </a:p>
          <a:p>
            <a:r>
              <a:rPr lang="en-US" sz="2400" b="1" dirty="0" smtClean="0">
                <a:latin typeface="Nunito Sans" pitchFamily="2" charset="0"/>
              </a:rPr>
              <a:t>Problem Statement</a:t>
            </a:r>
          </a:p>
          <a:p>
            <a:r>
              <a:rPr lang="en-US" sz="2400" dirty="0" smtClean="0">
                <a:latin typeface="Nunito Sans" pitchFamily="2" charset="0"/>
              </a:rPr>
              <a:t> Implement the following function:</a:t>
            </a:r>
          </a:p>
          <a:p>
            <a:r>
              <a:rPr lang="en-US" sz="2400" dirty="0" smtClean="0">
                <a:latin typeface="Nunito Sans" pitchFamily="2" charset="0"/>
              </a:rPr>
              <a:t>Static float Average(String </a:t>
            </a:r>
            <a:r>
              <a:rPr lang="en-US" sz="2400" dirty="0" err="1" smtClean="0">
                <a:latin typeface="Nunito Sans" pitchFamily="2" charset="0"/>
              </a:rPr>
              <a:t>str</a:t>
            </a:r>
            <a:r>
              <a:rPr lang="en-US" sz="2400" dirty="0" smtClean="0">
                <a:latin typeface="Nunito Sans" pitchFamily="2" charset="0"/>
              </a:rPr>
              <a:t>){}</a:t>
            </a:r>
          </a:p>
          <a:p>
            <a:r>
              <a:rPr lang="en-US" sz="2400" dirty="0" smtClean="0">
                <a:latin typeface="Nunito Sans" pitchFamily="2" charset="0"/>
              </a:rPr>
              <a:t>The function accepts a string ‘</a:t>
            </a:r>
            <a:r>
              <a:rPr lang="en-US" sz="2400" dirty="0" err="1" smtClean="0">
                <a:latin typeface="Nunito Sans" pitchFamily="2" charset="0"/>
              </a:rPr>
              <a:t>str</a:t>
            </a:r>
            <a:r>
              <a:rPr lang="en-US" sz="2400" dirty="0" smtClean="0">
                <a:latin typeface="Nunito Sans" pitchFamily="2" charset="0"/>
              </a:rPr>
              <a:t>’ of length ‘</a:t>
            </a:r>
            <a:r>
              <a:rPr lang="en-US" sz="2400" dirty="0" err="1" smtClean="0">
                <a:latin typeface="Nunito Sans" pitchFamily="2" charset="0"/>
              </a:rPr>
              <a:t>len</a:t>
            </a:r>
            <a:r>
              <a:rPr lang="en-US" sz="2400" dirty="0" smtClean="0">
                <a:latin typeface="Nunito Sans" pitchFamily="2" charset="0"/>
              </a:rPr>
              <a:t>’ as its </a:t>
            </a:r>
            <a:r>
              <a:rPr lang="en-US" sz="2400" dirty="0" err="1" smtClean="0">
                <a:latin typeface="Nunito Sans" pitchFamily="2" charset="0"/>
              </a:rPr>
              <a:t>arugment</a:t>
            </a:r>
            <a:r>
              <a:rPr lang="en-US" sz="2400" dirty="0" smtClean="0">
                <a:latin typeface="Nunito Sans" pitchFamily="2" charset="0"/>
              </a:rPr>
              <a:t>. Implement the function to calculate the word average and return the same. </a:t>
            </a:r>
            <a:r>
              <a:rPr lang="en-US" sz="2400" b="1" dirty="0" smtClean="0">
                <a:latin typeface="Nunito Sans" pitchFamily="2" charset="0"/>
              </a:rPr>
              <a:t>Word Average </a:t>
            </a:r>
            <a:r>
              <a:rPr lang="en-US" sz="2400" dirty="0" smtClean="0">
                <a:latin typeface="Nunito Sans" pitchFamily="2" charset="0"/>
              </a:rPr>
              <a:t>is calculated by finding the average of the ASCII values of all of the letters in a word.</a:t>
            </a:r>
          </a:p>
          <a:p>
            <a:r>
              <a:rPr lang="en-US" sz="2400" b="1" dirty="0" smtClean="0">
                <a:latin typeface="Nunito Sans" pitchFamily="2" charset="0"/>
              </a:rPr>
              <a:t>Note:</a:t>
            </a:r>
          </a:p>
          <a:p>
            <a:r>
              <a:rPr lang="en-US" sz="2400" dirty="0" smtClean="0">
                <a:latin typeface="Nunito Sans" pitchFamily="2" charset="0"/>
              </a:rPr>
              <a:t>•	‘</a:t>
            </a:r>
            <a:r>
              <a:rPr lang="en-US" sz="2400" dirty="0" err="1" smtClean="0">
                <a:latin typeface="Nunito Sans" pitchFamily="2" charset="0"/>
              </a:rPr>
              <a:t>str</a:t>
            </a:r>
            <a:r>
              <a:rPr lang="en-US" sz="2400" dirty="0" smtClean="0">
                <a:latin typeface="Nunito Sans" pitchFamily="2" charset="0"/>
              </a:rPr>
              <a:t>’ is not null</a:t>
            </a:r>
          </a:p>
          <a:p>
            <a:r>
              <a:rPr lang="en-US" sz="2400" dirty="0" smtClean="0">
                <a:latin typeface="Nunito Sans" pitchFamily="2" charset="0"/>
              </a:rPr>
              <a:t>•	Input string will contain only lower case English alphabets</a:t>
            </a:r>
          </a:p>
          <a:p>
            <a:r>
              <a:rPr lang="en-US" sz="2400" dirty="0" smtClean="0">
                <a:latin typeface="Nunito Sans" pitchFamily="2" charset="0"/>
              </a:rPr>
              <a:t>•	The ASCII value of lower case ‘a’ is 97 while that of ‘z’ is 122</a:t>
            </a:r>
          </a:p>
          <a:p>
            <a:r>
              <a:rPr lang="en-US" sz="2400" dirty="0" smtClean="0">
                <a:latin typeface="Nunito Sans" pitchFamily="2" charset="0"/>
              </a:rPr>
              <a:t>•	Do not round off your results, it will be automatically rounded off up to 2       decimal places and then displayed </a:t>
            </a:r>
          </a:p>
          <a:p>
            <a:r>
              <a:rPr lang="en-US" sz="2400" b="1" dirty="0" smtClean="0">
                <a:latin typeface="Nunito Sans" pitchFamily="2" charset="0"/>
              </a:rPr>
              <a:t>Example :</a:t>
            </a:r>
          </a:p>
          <a:p>
            <a:endParaRPr lang="en-US" sz="2400" dirty="0">
              <a:latin typeface="Nunito Sans" panose="00000500000000000000"/>
              <a:sym typeface="+mn-ea"/>
            </a:endParaRPr>
          </a:p>
        </p:txBody>
      </p:sp>
    </p:spTree>
    <p:extLst>
      <p:ext uri="{BB962C8B-B14F-4D97-AF65-F5344CB8AC3E}">
        <p14:creationId xmlns:p14="http://schemas.microsoft.com/office/powerpoint/2010/main" val="2453626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6</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pitchFamily="2" charset="0"/>
              </a:rPr>
              <a:t>Input :</a:t>
            </a:r>
          </a:p>
          <a:p>
            <a:r>
              <a:rPr lang="en-US" sz="2400" dirty="0" err="1" smtClean="0">
                <a:latin typeface="Nunito Sans" pitchFamily="2" charset="0"/>
              </a:rPr>
              <a:t>Str</a:t>
            </a:r>
            <a:r>
              <a:rPr lang="en-US" sz="2400" dirty="0" smtClean="0">
                <a:latin typeface="Nunito Sans" pitchFamily="2" charset="0"/>
              </a:rPr>
              <a:t>: source</a:t>
            </a:r>
          </a:p>
          <a:p>
            <a:r>
              <a:rPr lang="en-US" sz="2400" b="1" dirty="0" smtClean="0">
                <a:latin typeface="Nunito Sans" pitchFamily="2" charset="0"/>
              </a:rPr>
              <a:t>Output </a:t>
            </a:r>
            <a:r>
              <a:rPr lang="en-US" sz="2400" dirty="0" smtClean="0">
                <a:latin typeface="Nunito Sans" pitchFamily="2" charset="0"/>
              </a:rPr>
              <a:t>:</a:t>
            </a:r>
          </a:p>
          <a:p>
            <a:r>
              <a:rPr lang="en-US" sz="2400" dirty="0" smtClean="0">
                <a:latin typeface="Nunito Sans" pitchFamily="2" charset="0"/>
              </a:rPr>
              <a:t>109.50</a:t>
            </a:r>
          </a:p>
          <a:p>
            <a:r>
              <a:rPr lang="en-US" sz="2400" b="1" dirty="0" smtClean="0">
                <a:latin typeface="Nunito Sans" pitchFamily="2" charset="0"/>
              </a:rPr>
              <a:t>Explanation :</a:t>
            </a:r>
          </a:p>
          <a:p>
            <a:r>
              <a:rPr lang="en-US" sz="2400" dirty="0" smtClean="0">
                <a:latin typeface="Nunito Sans" pitchFamily="2" charset="0"/>
              </a:rPr>
              <a:t>Char       value</a:t>
            </a:r>
          </a:p>
          <a:p>
            <a:r>
              <a:rPr lang="en-US" sz="2400" dirty="0" smtClean="0">
                <a:latin typeface="Nunito Sans" pitchFamily="2" charset="0"/>
              </a:rPr>
              <a:t>S               115</a:t>
            </a:r>
          </a:p>
          <a:p>
            <a:r>
              <a:rPr lang="en-US" sz="2400" dirty="0" smtClean="0">
                <a:latin typeface="Nunito Sans" pitchFamily="2" charset="0"/>
              </a:rPr>
              <a:t>o               111</a:t>
            </a:r>
          </a:p>
          <a:p>
            <a:r>
              <a:rPr lang="en-US" sz="2400" dirty="0" smtClean="0">
                <a:latin typeface="Nunito Sans" pitchFamily="2" charset="0"/>
              </a:rPr>
              <a:t>u               117</a:t>
            </a:r>
          </a:p>
          <a:p>
            <a:r>
              <a:rPr lang="en-US" sz="2400" dirty="0" smtClean="0">
                <a:latin typeface="Nunito Sans" pitchFamily="2" charset="0"/>
              </a:rPr>
              <a:t>r                114</a:t>
            </a:r>
          </a:p>
          <a:p>
            <a:r>
              <a:rPr lang="en-US" sz="2400" dirty="0" smtClean="0">
                <a:latin typeface="Nunito Sans" pitchFamily="2" charset="0"/>
              </a:rPr>
              <a:t>c                99</a:t>
            </a:r>
          </a:p>
          <a:p>
            <a:r>
              <a:rPr lang="en-US" sz="2400" dirty="0" smtClean="0">
                <a:latin typeface="Nunito Sans" pitchFamily="2" charset="0"/>
              </a:rPr>
              <a:t>e                101</a:t>
            </a:r>
          </a:p>
          <a:p>
            <a:endParaRPr lang="en-US" sz="2400" dirty="0">
              <a:latin typeface="Nunito Sans" panose="00000500000000000000"/>
              <a:sym typeface="+mn-ea"/>
            </a:endParaRPr>
          </a:p>
        </p:txBody>
      </p:sp>
    </p:spTree>
    <p:extLst>
      <p:ext uri="{BB962C8B-B14F-4D97-AF65-F5344CB8AC3E}">
        <p14:creationId xmlns:p14="http://schemas.microsoft.com/office/powerpoint/2010/main" val="4080490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6</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dirty="0" smtClean="0">
                <a:latin typeface="Nunito Sans" pitchFamily="2" charset="0"/>
              </a:rPr>
              <a:t>Word Average =(115+111+117+114+99+101)/6=657/6=109.50</a:t>
            </a:r>
          </a:p>
          <a:p>
            <a:r>
              <a:rPr lang="en-US" sz="2400" dirty="0" smtClean="0">
                <a:latin typeface="Nunito Sans" pitchFamily="2" charset="0"/>
              </a:rPr>
              <a:t>Thus Output is 109.50</a:t>
            </a:r>
          </a:p>
          <a:p>
            <a:r>
              <a:rPr lang="en-US" sz="2400" b="1" dirty="0" smtClean="0">
                <a:latin typeface="Nunito Sans" pitchFamily="2" charset="0"/>
              </a:rPr>
              <a:t>The custom input format for the above case :</a:t>
            </a:r>
          </a:p>
          <a:p>
            <a:r>
              <a:rPr lang="en-US" sz="2400" dirty="0" smtClean="0">
                <a:latin typeface="Nunito Sans" pitchFamily="2" charset="0"/>
              </a:rPr>
              <a:t>6 source</a:t>
            </a:r>
          </a:p>
          <a:p>
            <a:r>
              <a:rPr lang="en-US" sz="2400" dirty="0" smtClean="0">
                <a:latin typeface="Nunito Sans" pitchFamily="2" charset="0"/>
              </a:rPr>
              <a:t>(The first line represents ‘</a:t>
            </a:r>
            <a:r>
              <a:rPr lang="en-US" sz="2400" dirty="0" err="1" smtClean="0">
                <a:latin typeface="Nunito Sans" pitchFamily="2" charset="0"/>
              </a:rPr>
              <a:t>len</a:t>
            </a:r>
            <a:r>
              <a:rPr lang="en-US" sz="2400" dirty="0" smtClean="0">
                <a:latin typeface="Nunito Sans" pitchFamily="2" charset="0"/>
              </a:rPr>
              <a:t>’, the second line represent the string ‘</a:t>
            </a:r>
            <a:r>
              <a:rPr lang="en-US" sz="2400" dirty="0" err="1" smtClean="0">
                <a:latin typeface="Nunito Sans" pitchFamily="2" charset="0"/>
              </a:rPr>
              <a:t>str</a:t>
            </a:r>
            <a:r>
              <a:rPr lang="en-US" sz="2400" dirty="0" smtClean="0">
                <a:latin typeface="Nunito Sans" pitchFamily="2" charset="0"/>
              </a:rPr>
              <a:t>’)</a:t>
            </a:r>
          </a:p>
          <a:p>
            <a:r>
              <a:rPr lang="en-US" sz="2400" b="1" dirty="0" smtClean="0">
                <a:latin typeface="Nunito Sans" pitchFamily="2" charset="0"/>
              </a:rPr>
              <a:t>Sample Input</a:t>
            </a:r>
          </a:p>
          <a:p>
            <a:r>
              <a:rPr lang="en-US" sz="2400" dirty="0" err="1" smtClean="0">
                <a:latin typeface="Nunito Sans" pitchFamily="2" charset="0"/>
              </a:rPr>
              <a:t>Str</a:t>
            </a:r>
            <a:r>
              <a:rPr lang="en-US" sz="2400" dirty="0" smtClean="0">
                <a:latin typeface="Nunito Sans" pitchFamily="2" charset="0"/>
              </a:rPr>
              <a:t>: asp</a:t>
            </a:r>
          </a:p>
          <a:p>
            <a:r>
              <a:rPr lang="en-US" sz="2400" b="1" dirty="0" smtClean="0">
                <a:latin typeface="Nunito Sans" pitchFamily="2" charset="0"/>
              </a:rPr>
              <a:t>Sample Output </a:t>
            </a:r>
          </a:p>
          <a:p>
            <a:r>
              <a:rPr lang="en-US" sz="2400" dirty="0" smtClean="0">
                <a:latin typeface="Nunito Sans" pitchFamily="2" charset="0"/>
              </a:rPr>
              <a:t>108.00</a:t>
            </a:r>
          </a:p>
          <a:p>
            <a:r>
              <a:rPr lang="en-US" sz="2400" dirty="0" smtClean="0">
                <a:latin typeface="Nunito Sans" pitchFamily="2" charset="0"/>
              </a:rPr>
              <a:t>The custom input format for the above case:</a:t>
            </a:r>
          </a:p>
          <a:p>
            <a:r>
              <a:rPr lang="en-US" sz="2400" dirty="0" smtClean="0">
                <a:latin typeface="Nunito Sans" pitchFamily="2" charset="0"/>
              </a:rPr>
              <a:t>3asp</a:t>
            </a:r>
          </a:p>
          <a:p>
            <a:r>
              <a:rPr lang="en-US" sz="2400" dirty="0" smtClean="0">
                <a:latin typeface="Nunito Sans" pitchFamily="2" charset="0"/>
              </a:rPr>
              <a:t>(The first line represents ‘</a:t>
            </a:r>
            <a:r>
              <a:rPr lang="en-US" sz="2400" dirty="0" err="1" smtClean="0">
                <a:latin typeface="Nunito Sans" pitchFamily="2" charset="0"/>
              </a:rPr>
              <a:t>len</a:t>
            </a:r>
            <a:r>
              <a:rPr lang="en-US" sz="2400" dirty="0" smtClean="0">
                <a:latin typeface="Nunito Sans" pitchFamily="2" charset="0"/>
              </a:rPr>
              <a:t>’, the second line represents the string ‘</a:t>
            </a:r>
            <a:r>
              <a:rPr lang="en-US" sz="2400" dirty="0" err="1" smtClean="0">
                <a:latin typeface="Nunito Sans" pitchFamily="2" charset="0"/>
              </a:rPr>
              <a:t>str</a:t>
            </a:r>
            <a:r>
              <a:rPr lang="en-US" sz="2400" dirty="0" smtClean="0">
                <a:latin typeface="Nunito Sans" pitchFamily="2" charset="0"/>
              </a:rPr>
              <a:t>’).</a:t>
            </a:r>
          </a:p>
          <a:p>
            <a:endParaRPr lang="en-US" sz="2400" dirty="0">
              <a:latin typeface="Nunito Sans" panose="00000500000000000000"/>
              <a:sym typeface="+mn-ea"/>
            </a:endParaRPr>
          </a:p>
        </p:txBody>
      </p:sp>
    </p:spTree>
    <p:extLst>
      <p:ext uri="{BB962C8B-B14F-4D97-AF65-F5344CB8AC3E}">
        <p14:creationId xmlns:p14="http://schemas.microsoft.com/office/powerpoint/2010/main" val="4274971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 </a:t>
            </a:r>
          </a:p>
          <a:p>
            <a:r>
              <a:rPr lang="en-US" sz="2000" dirty="0">
                <a:latin typeface="Nunito Sans" panose="020B0604020202020204" charset="0"/>
              </a:rPr>
              <a:t>{</a:t>
            </a:r>
          </a:p>
          <a:p>
            <a:r>
              <a:rPr lang="en-US" sz="2000" dirty="0">
                <a:latin typeface="Nunito Sans" panose="020B0604020202020204" charset="0"/>
              </a:rPr>
              <a:t>    public static float average(String </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sum = 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a:t>
            </a:r>
            <a:r>
              <a:rPr lang="en-US" sz="2000" dirty="0" err="1">
                <a:latin typeface="Nunito Sans" panose="020B0604020202020204" charset="0"/>
              </a:rPr>
              <a:t>str.length</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sum = sum + (</a:t>
            </a:r>
            <a:r>
              <a:rPr lang="en-US" sz="2000" dirty="0" err="1">
                <a:latin typeface="Nunito Sans" panose="020B0604020202020204" charset="0"/>
              </a:rPr>
              <a:t>int</a:t>
            </a:r>
            <a:r>
              <a:rPr lang="en-US" sz="2000" dirty="0">
                <a:latin typeface="Nunito Sans" panose="020B0604020202020204" charset="0"/>
              </a:rPr>
              <a:t>)</a:t>
            </a:r>
            <a:r>
              <a:rPr lang="en-US" sz="2000" dirty="0" err="1">
                <a:latin typeface="Nunito Sans" panose="020B0604020202020204" charset="0"/>
              </a:rPr>
              <a:t>str.charAt</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return (float)sum/</a:t>
            </a:r>
            <a:r>
              <a:rPr lang="en-US" sz="2000" dirty="0" err="1">
                <a:latin typeface="Nunito Sans" panose="020B0604020202020204" charset="0"/>
              </a:rPr>
              <a:t>str.length</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 = new Scanner(System.in);</a:t>
            </a:r>
          </a:p>
          <a:p>
            <a:r>
              <a:rPr lang="en-US" sz="2000" dirty="0">
                <a:latin typeface="Nunito Sans" panose="020B0604020202020204" charset="0"/>
              </a:rPr>
              <a:t>        String </a:t>
            </a:r>
            <a:r>
              <a:rPr lang="en-US" sz="2000" dirty="0" err="1">
                <a:latin typeface="Nunito Sans" panose="020B0604020202020204" charset="0"/>
              </a:rPr>
              <a:t>str</a:t>
            </a:r>
            <a:r>
              <a:rPr lang="en-US" sz="2000" dirty="0">
                <a:latin typeface="Nunito Sans" panose="020B0604020202020204" charset="0"/>
              </a:rPr>
              <a:t> = </a:t>
            </a:r>
            <a:r>
              <a:rPr lang="en-US" sz="2000" dirty="0" err="1">
                <a:latin typeface="Nunito Sans" panose="020B0604020202020204" charset="0"/>
              </a:rPr>
              <a:t>sc.next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System.out.printf</a:t>
            </a:r>
            <a:r>
              <a:rPr lang="en-US" sz="2000" dirty="0">
                <a:latin typeface="Nunito Sans" panose="020B0604020202020204" charset="0"/>
              </a:rPr>
              <a:t>("%.2f",average(</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525732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11"/>
          <p:cNvPicPr preferRelativeResize="0"/>
          <p:nvPr/>
        </p:nvPicPr>
        <p:blipFill rotWithShape="1">
          <a:blip r:embed="rId3">
            <a:alphaModFix/>
          </a:blip>
          <a:srcRect l="1110" b="848"/>
          <a:stretch/>
        </p:blipFill>
        <p:spPr>
          <a:xfrm rot="355158">
            <a:off x="-214550" y="3101269"/>
            <a:ext cx="4219796" cy="3942674"/>
          </a:xfrm>
          <a:custGeom>
            <a:avLst/>
            <a:gdLst/>
            <a:ahLst/>
            <a:cxnLst/>
            <a:rect l="l" t="t" r="r" b="b"/>
            <a:pathLst>
              <a:path w="4219796" h="3942674" extrusionOk="0">
                <a:moveTo>
                  <a:pt x="0" y="0"/>
                </a:moveTo>
                <a:lnTo>
                  <a:pt x="4219796" y="0"/>
                </a:lnTo>
                <a:lnTo>
                  <a:pt x="4219796" y="3547546"/>
                </a:lnTo>
                <a:lnTo>
                  <a:pt x="408778" y="3942674"/>
                </a:lnTo>
                <a:close/>
              </a:path>
            </a:pathLst>
          </a:custGeom>
          <a:noFill/>
          <a:ln>
            <a:noFill/>
          </a:ln>
        </p:spPr>
      </p:pic>
      <p:sp>
        <p:nvSpPr>
          <p:cNvPr id="223" name="Google Shape;223;p11"/>
          <p:cNvSpPr/>
          <p:nvPr/>
        </p:nvSpPr>
        <p:spPr>
          <a:xfrm>
            <a:off x="0" y="2438400"/>
            <a:ext cx="121920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a:solidFill>
                  <a:srgbClr val="F05136"/>
                </a:solidFill>
                <a:latin typeface="Nunito Sans"/>
                <a:ea typeface="Nunito Sans"/>
                <a:cs typeface="Nunito Sans"/>
                <a:sym typeface="Nunito Sans"/>
              </a:rPr>
              <a:t>THANK YOU</a:t>
            </a:r>
            <a:endParaRPr sz="8000" b="1">
              <a:solidFill>
                <a:srgbClr val="F05136"/>
              </a:solidFill>
              <a:latin typeface="Calibri"/>
              <a:ea typeface="Calibri"/>
              <a:cs typeface="Calibri"/>
              <a:sym typeface="Calibri"/>
            </a:endParaRPr>
          </a:p>
        </p:txBody>
      </p:sp>
      <p:pic>
        <p:nvPicPr>
          <p:cNvPr id="224" name="Google Shape;224;p11"/>
          <p:cNvPicPr preferRelativeResize="0"/>
          <p:nvPr/>
        </p:nvPicPr>
        <p:blipFill rotWithShape="1">
          <a:blip r:embed="rId4">
            <a:alphaModFix/>
          </a:blip>
          <a:srcRect/>
          <a:stretch/>
        </p:blipFill>
        <p:spPr>
          <a:xfrm>
            <a:off x="9525600" y="6172200"/>
            <a:ext cx="2358000" cy="298969"/>
          </a:xfrm>
          <a:prstGeom prst="rect">
            <a:avLst/>
          </a:prstGeom>
          <a:noFill/>
          <a:ln>
            <a:noFill/>
          </a:ln>
        </p:spPr>
      </p:pic>
    </p:spTree>
    <p:extLst>
      <p:ext uri="{BB962C8B-B14F-4D97-AF65-F5344CB8AC3E}">
        <p14:creationId xmlns:p14="http://schemas.microsoft.com/office/powerpoint/2010/main" val="184453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1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262979"/>
          </a:xfrm>
          <a:prstGeom prst="rect">
            <a:avLst/>
          </a:prstGeom>
          <a:noFill/>
        </p:spPr>
        <p:txBody>
          <a:bodyPr wrap="square" rtlCol="0">
            <a:spAutoFit/>
          </a:bodyPr>
          <a:lstStyle/>
          <a:p>
            <a:r>
              <a:rPr lang="en-US" sz="2400" b="1" dirty="0" smtClean="0">
                <a:latin typeface="Nunito Sans" panose="00000500000000000000"/>
              </a:rPr>
              <a:t>Problem Statement:</a:t>
            </a:r>
          </a:p>
          <a:p>
            <a:r>
              <a:rPr lang="en-US" sz="2400" dirty="0" smtClean="0">
                <a:latin typeface="Nunito Sans" panose="00000500000000000000"/>
              </a:rPr>
              <a:t>The </a:t>
            </a:r>
            <a:r>
              <a:rPr lang="en-US" sz="2400" dirty="0">
                <a:latin typeface="Nunito Sans" panose="00000500000000000000"/>
              </a:rPr>
              <a:t>binary number system only uses two digits, 0 and 1. Any string that represents a number in the binary number system can be called a binary string. You are required to implement the following function: </a:t>
            </a:r>
          </a:p>
          <a:p>
            <a:r>
              <a:rPr lang="en-US" sz="2400" b="1" dirty="0" err="1">
                <a:latin typeface="Nunito Sans" panose="00000500000000000000"/>
              </a:rPr>
              <a:t>int</a:t>
            </a:r>
            <a:r>
              <a:rPr lang="en-US" sz="2400" b="1" dirty="0">
                <a:latin typeface="Nunito Sans" panose="00000500000000000000"/>
              </a:rPr>
              <a:t> </a:t>
            </a:r>
            <a:r>
              <a:rPr lang="en-US" sz="2400" b="1" dirty="0" err="1">
                <a:latin typeface="Nunito Sans" panose="00000500000000000000"/>
              </a:rPr>
              <a:t>OperationsBinaryString</a:t>
            </a:r>
            <a:r>
              <a:rPr lang="en-US" sz="2400" b="1" dirty="0">
                <a:latin typeface="Nunito Sans" panose="00000500000000000000"/>
              </a:rPr>
              <a:t>(char *</a:t>
            </a:r>
            <a:r>
              <a:rPr lang="en-US" sz="2400" b="1" dirty="0" err="1">
                <a:latin typeface="Nunito Sans" panose="00000500000000000000"/>
              </a:rPr>
              <a:t>str</a:t>
            </a:r>
            <a:r>
              <a:rPr lang="en-US" sz="2400" b="1" dirty="0" smtClean="0">
                <a:latin typeface="Nunito Sans" panose="00000500000000000000"/>
              </a:rPr>
              <a:t>);</a:t>
            </a:r>
          </a:p>
          <a:p>
            <a:r>
              <a:rPr lang="en-US" sz="2400" dirty="0" smtClean="0">
                <a:latin typeface="Nunito Sans" panose="00000500000000000000"/>
              </a:rPr>
              <a:t>The </a:t>
            </a:r>
            <a:r>
              <a:rPr lang="en-US" sz="2400" dirty="0">
                <a:latin typeface="Nunito Sans" panose="00000500000000000000"/>
              </a:rPr>
              <a:t>function accepts a string '</a:t>
            </a:r>
            <a:r>
              <a:rPr lang="en-US" sz="2400" dirty="0" err="1">
                <a:latin typeface="Nunito Sans" panose="00000500000000000000"/>
              </a:rPr>
              <a:t>str</a:t>
            </a:r>
            <a:r>
              <a:rPr lang="en-US" sz="2400" dirty="0">
                <a:latin typeface="Nunito Sans" panose="00000500000000000000"/>
              </a:rPr>
              <a:t>' as its argument. The string '</a:t>
            </a:r>
            <a:r>
              <a:rPr lang="en-US" sz="2400" dirty="0" err="1">
                <a:latin typeface="Nunito Sans" panose="00000500000000000000"/>
              </a:rPr>
              <a:t>str</a:t>
            </a:r>
            <a:r>
              <a:rPr lang="en-US" sz="2400" dirty="0">
                <a:latin typeface="Nunito Sans" panose="00000500000000000000"/>
              </a:rPr>
              <a:t>' consists of binary digits separated with an alphabet as follows: </a:t>
            </a:r>
          </a:p>
          <a:p>
            <a:r>
              <a:rPr lang="en-US" sz="2400" dirty="0">
                <a:latin typeface="Nunito Sans" panose="00000500000000000000"/>
              </a:rPr>
              <a:t>'A' denotes AND operation </a:t>
            </a:r>
            <a:endParaRPr lang="en-US" sz="2400" dirty="0" smtClean="0">
              <a:effectLst/>
              <a:latin typeface="Nunito Sans" panose="00000500000000000000"/>
            </a:endParaRPr>
          </a:p>
          <a:p>
            <a:r>
              <a:rPr lang="en-US" sz="2400" dirty="0">
                <a:latin typeface="Nunito Sans" panose="00000500000000000000"/>
              </a:rPr>
              <a:t>'B' denotes OR operation </a:t>
            </a:r>
            <a:endParaRPr lang="en-US" sz="2400" dirty="0" smtClean="0">
              <a:effectLst/>
              <a:latin typeface="Nunito Sans" panose="00000500000000000000"/>
            </a:endParaRPr>
          </a:p>
          <a:p>
            <a:r>
              <a:rPr lang="en-US" sz="2400" dirty="0">
                <a:latin typeface="Nunito Sans" panose="00000500000000000000"/>
              </a:rPr>
              <a:t>'C' denotes XOR operation </a:t>
            </a:r>
            <a:endParaRPr lang="en-US" sz="2400" dirty="0" smtClean="0">
              <a:effectLst/>
              <a:latin typeface="Nunito Sans" panose="00000500000000000000"/>
            </a:endParaRPr>
          </a:p>
          <a:p>
            <a:r>
              <a:rPr lang="en-US" sz="2400" dirty="0">
                <a:latin typeface="Nunito Sans" panose="00000500000000000000"/>
              </a:rPr>
              <a:t>You are required to calculate the result of the string '</a:t>
            </a:r>
            <a:r>
              <a:rPr lang="en-US" sz="2400" dirty="0" err="1">
                <a:latin typeface="Nunito Sans" panose="00000500000000000000"/>
              </a:rPr>
              <a:t>str</a:t>
            </a:r>
            <a:r>
              <a:rPr lang="en-US" sz="2400" dirty="0">
                <a:latin typeface="Nunito Sans" panose="00000500000000000000"/>
              </a:rPr>
              <a:t>', scanning the string left to right, taking one operation at a time, and return the same. </a:t>
            </a:r>
          </a:p>
          <a:p>
            <a:r>
              <a:rPr lang="en-US" sz="2400" dirty="0">
                <a:latin typeface="Nunito Sans" panose="00000500000000000000"/>
              </a:rPr>
              <a:t/>
            </a:r>
            <a:br>
              <a:rPr lang="en-US" sz="2400" dirty="0">
                <a:latin typeface="Nunito Sans" panose="00000500000000000000"/>
              </a:rPr>
            </a:br>
            <a:endParaRPr lang="en-US" sz="2400" dirty="0">
              <a:latin typeface="Nunito Sans" panose="00000500000000000000"/>
              <a:sym typeface="+mn-ea"/>
            </a:endParaRPr>
          </a:p>
        </p:txBody>
      </p:sp>
    </p:spTree>
    <p:extLst>
      <p:ext uri="{BB962C8B-B14F-4D97-AF65-F5344CB8AC3E}">
        <p14:creationId xmlns:p14="http://schemas.microsoft.com/office/powerpoint/2010/main" val="124985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1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4893647"/>
          </a:xfrm>
          <a:prstGeom prst="rect">
            <a:avLst/>
          </a:prstGeom>
          <a:noFill/>
        </p:spPr>
        <p:txBody>
          <a:bodyPr wrap="square" rtlCol="0">
            <a:spAutoFit/>
          </a:bodyPr>
          <a:lstStyle/>
          <a:p>
            <a:r>
              <a:rPr lang="en-US" sz="2400" b="1" dirty="0" smtClean="0">
                <a:latin typeface="Nunito Sans" panose="00000500000000000000"/>
              </a:rPr>
              <a:t>Note:</a:t>
            </a:r>
          </a:p>
          <a:p>
            <a:r>
              <a:rPr lang="en-US" sz="2400" dirty="0" smtClean="0">
                <a:latin typeface="Nunito Sans" panose="00000500000000000000"/>
              </a:rPr>
              <a:t>No order of priorities of operations is required. </a:t>
            </a:r>
            <a:endParaRPr lang="en-US" sz="2400" dirty="0" smtClean="0">
              <a:effectLst/>
              <a:latin typeface="Nunito Sans" panose="00000500000000000000"/>
            </a:endParaRPr>
          </a:p>
          <a:p>
            <a:r>
              <a:rPr lang="en-US" sz="2400" dirty="0" smtClean="0">
                <a:latin typeface="Nunito Sans" panose="00000500000000000000"/>
              </a:rPr>
              <a:t>Length of '</a:t>
            </a:r>
            <a:r>
              <a:rPr lang="en-US" sz="2400" dirty="0" err="1" smtClean="0">
                <a:latin typeface="Nunito Sans" panose="00000500000000000000"/>
              </a:rPr>
              <a:t>str</a:t>
            </a:r>
            <a:r>
              <a:rPr lang="en-US" sz="2400" dirty="0" smtClean="0">
                <a:latin typeface="Nunito Sans" panose="00000500000000000000"/>
              </a:rPr>
              <a:t>' is odd </a:t>
            </a:r>
            <a:endParaRPr lang="en-US" sz="2400" dirty="0" smtClean="0">
              <a:effectLst/>
              <a:latin typeface="Nunito Sans" panose="00000500000000000000"/>
            </a:endParaRPr>
          </a:p>
          <a:p>
            <a:r>
              <a:rPr lang="en-US" sz="2400" dirty="0" smtClean="0">
                <a:latin typeface="Nunito Sans" panose="00000500000000000000"/>
              </a:rPr>
              <a:t>If '</a:t>
            </a:r>
            <a:r>
              <a:rPr lang="en-US" sz="2400" dirty="0" err="1" smtClean="0">
                <a:latin typeface="Nunito Sans" panose="00000500000000000000"/>
              </a:rPr>
              <a:t>str</a:t>
            </a:r>
            <a:r>
              <a:rPr lang="en-US" sz="2400" dirty="0" smtClean="0">
                <a:latin typeface="Nunito Sans" panose="00000500000000000000"/>
              </a:rPr>
              <a:t>' is NULL or None(in case of python), return -1 </a:t>
            </a:r>
            <a:endParaRPr lang="en-US" sz="2400" dirty="0" smtClean="0">
              <a:effectLst/>
              <a:latin typeface="Nunito Sans" panose="00000500000000000000"/>
            </a:endParaRPr>
          </a:p>
          <a:p>
            <a:r>
              <a:rPr lang="en-US" sz="2400" b="1" dirty="0" smtClean="0">
                <a:latin typeface="Nunito Sans" panose="00000500000000000000"/>
              </a:rPr>
              <a:t>Example</a:t>
            </a:r>
            <a:r>
              <a:rPr lang="en-US" sz="2400" b="1" dirty="0">
                <a:latin typeface="Nunito Sans" panose="00000500000000000000"/>
              </a:rPr>
              <a:t/>
            </a:r>
            <a:br>
              <a:rPr lang="en-US" sz="2400" b="1" dirty="0">
                <a:latin typeface="Nunito Sans" panose="00000500000000000000"/>
              </a:rPr>
            </a:br>
            <a:r>
              <a:rPr lang="en-US" sz="2400" b="1" dirty="0" smtClean="0">
                <a:latin typeface="Nunito Sans" panose="00000500000000000000"/>
              </a:rPr>
              <a:t>Input</a:t>
            </a:r>
            <a:r>
              <a:rPr lang="en-US" sz="2400" b="1" dirty="0">
                <a:latin typeface="Nunito Sans" panose="00000500000000000000"/>
              </a:rPr>
              <a:t>: </a:t>
            </a:r>
          </a:p>
          <a:p>
            <a:r>
              <a:rPr lang="en-US" sz="2400" dirty="0" smtClean="0">
                <a:latin typeface="Nunito Sans" panose="00000500000000000000"/>
              </a:rPr>
              <a:t>ICOCICIAOBI</a:t>
            </a:r>
            <a:r>
              <a:rPr lang="en-US" sz="2400" dirty="0">
                <a:latin typeface="Nunito Sans" panose="00000500000000000000"/>
              </a:rPr>
              <a:t> </a:t>
            </a:r>
          </a:p>
          <a:p>
            <a:r>
              <a:rPr lang="en-US" sz="2400" b="1" dirty="0" smtClean="0">
                <a:latin typeface="Nunito Sans" panose="00000500000000000000"/>
              </a:rPr>
              <a:t>Output</a:t>
            </a:r>
            <a:r>
              <a:rPr lang="en-US" sz="2400" b="1" dirty="0">
                <a:latin typeface="Nunito Sans" panose="00000500000000000000"/>
              </a:rPr>
              <a:t>:</a:t>
            </a:r>
            <a:r>
              <a:rPr lang="en-US" sz="2400" dirty="0">
                <a:latin typeface="Nunito Sans" panose="00000500000000000000"/>
              </a:rPr>
              <a:t> </a:t>
            </a:r>
          </a:p>
          <a:p>
            <a:r>
              <a:rPr lang="en-US" sz="2400" dirty="0">
                <a:latin typeface="Nunito Sans" panose="00000500000000000000"/>
              </a:rPr>
              <a:t>1 </a:t>
            </a:r>
          </a:p>
          <a:p>
            <a:r>
              <a:rPr lang="en-US" sz="2400" b="1" dirty="0" smtClean="0">
                <a:latin typeface="Nunito Sans" panose="00000500000000000000"/>
              </a:rPr>
              <a:t>Explanation</a:t>
            </a:r>
            <a:r>
              <a:rPr lang="en-US" sz="2400" b="1" dirty="0">
                <a:latin typeface="Nunito Sans" panose="00000500000000000000"/>
              </a:rPr>
              <a:t>: </a:t>
            </a:r>
          </a:p>
          <a:p>
            <a:r>
              <a:rPr lang="en-US" sz="2400" dirty="0">
                <a:latin typeface="Nunito Sans" panose="00000500000000000000"/>
              </a:rPr>
              <a:t>The alphabet in '</a:t>
            </a:r>
            <a:r>
              <a:rPr lang="en-US" sz="2400" dirty="0" err="1">
                <a:latin typeface="Nunito Sans" panose="00000500000000000000"/>
              </a:rPr>
              <a:t>str</a:t>
            </a:r>
            <a:r>
              <a:rPr lang="en-US" sz="2400" dirty="0">
                <a:latin typeface="Nunito Sans" panose="00000500000000000000"/>
              </a:rPr>
              <a:t>' when expanded becomes "1 XOR 0 XOR 1 XOR 1 AND 0 OR 1", the result of the expression becomes 1, hence 1 is returned. </a:t>
            </a:r>
          </a:p>
          <a:p>
            <a:endParaRPr lang="en-US" sz="2400" dirty="0">
              <a:latin typeface="Nunito Sans" panose="00000500000000000000"/>
              <a:sym typeface="+mn-ea"/>
            </a:endParaRPr>
          </a:p>
        </p:txBody>
      </p:sp>
    </p:spTree>
    <p:extLst>
      <p:ext uri="{BB962C8B-B14F-4D97-AF65-F5344CB8AC3E}">
        <p14:creationId xmlns:p14="http://schemas.microsoft.com/office/powerpoint/2010/main" val="22502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import </a:t>
            </a:r>
            <a:r>
              <a:rPr lang="en-US" sz="2000" dirty="0" err="1">
                <a:latin typeface="Nunito Sans" panose="020B0604020202020204" charset="0"/>
              </a:rPr>
              <a:t>java.lang</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OperationsBinaryString</a:t>
            </a:r>
            <a:r>
              <a:rPr lang="en-US" sz="2000" dirty="0">
                <a:latin typeface="Nunito Sans" panose="020B0604020202020204" charset="0"/>
              </a:rPr>
              <a:t>(char[] </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len</a:t>
            </a:r>
            <a:r>
              <a:rPr lang="en-US" sz="2000" dirty="0">
                <a:latin typeface="Nunito Sans" panose="020B0604020202020204" charset="0"/>
              </a:rPr>
              <a:t>=</a:t>
            </a:r>
            <a:r>
              <a:rPr lang="en-US" sz="2000" dirty="0" err="1">
                <a:latin typeface="Nunito Sans" panose="020B0604020202020204" charset="0"/>
              </a:rPr>
              <a:t>str.length</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a:t>
            </a:r>
            <a:r>
              <a:rPr lang="en-US" sz="2000" dirty="0" err="1">
                <a:latin typeface="Nunito Sans" panose="020B0604020202020204" charset="0"/>
              </a:rPr>
              <a:t>str</a:t>
            </a:r>
            <a:r>
              <a:rPr lang="en-US" sz="2000" dirty="0">
                <a:latin typeface="Nunito Sans" panose="020B0604020202020204" charset="0"/>
              </a:rPr>
              <a:t>[0]-'0';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=1;i&lt;len-1;i+=2)</a:t>
            </a:r>
          </a:p>
          <a:p>
            <a:r>
              <a:rPr lang="en-US" sz="2000" dirty="0">
                <a:latin typeface="Nunito Sans" panose="020B0604020202020204" charset="0"/>
              </a:rPr>
              <a:t>        {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j=i+1;</a:t>
            </a:r>
          </a:p>
          <a:p>
            <a:r>
              <a:rPr lang="en-US" sz="2000" dirty="0">
                <a:latin typeface="Nunito Sans" panose="020B0604020202020204" charset="0"/>
              </a:rPr>
              <a:t>            if(</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ans</a:t>
            </a:r>
            <a:r>
              <a:rPr lang="en-US" sz="2000" dirty="0">
                <a:latin typeface="Nunito Sans" panose="020B0604020202020204" charset="0"/>
              </a:rPr>
              <a:t> &amp; (</a:t>
            </a:r>
            <a:r>
              <a:rPr lang="en-US" sz="2000" dirty="0" err="1">
                <a:latin typeface="Nunito Sans" panose="020B0604020202020204" charset="0"/>
              </a:rPr>
              <a:t>str</a:t>
            </a:r>
            <a:r>
              <a:rPr lang="en-US" sz="2000" dirty="0">
                <a:latin typeface="Nunito Sans" panose="020B0604020202020204" charset="0"/>
              </a:rPr>
              <a:t>[j]-'0');</a:t>
            </a:r>
          </a:p>
          <a:p>
            <a:r>
              <a:rPr lang="en-US" sz="2000" dirty="0">
                <a:latin typeface="Nunito Sans" panose="020B0604020202020204" charset="0"/>
              </a:rPr>
              <a:t>            }</a:t>
            </a:r>
          </a:p>
          <a:p>
            <a:r>
              <a:rPr lang="en-US" sz="2000" dirty="0">
                <a:latin typeface="Nunito Sans" panose="020B0604020202020204" charset="0"/>
              </a:rPr>
              <a:t>            else if(</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]=='B')</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str</a:t>
            </a:r>
            <a:r>
              <a:rPr lang="en-US" sz="2000" dirty="0">
                <a:latin typeface="Nunito Sans" panose="020B0604020202020204" charset="0"/>
              </a:rPr>
              <a:t>[j]-'0');</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8045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else if(</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]=='C')</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str</a:t>
            </a:r>
            <a:r>
              <a:rPr lang="en-US" sz="2000" dirty="0">
                <a:latin typeface="Nunito Sans" panose="020B0604020202020204" charset="0"/>
              </a:rPr>
              <a:t>[j]-'0');</a:t>
            </a:r>
          </a:p>
          <a:p>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return </a:t>
            </a:r>
            <a:r>
              <a:rPr lang="en-US" sz="2000" dirty="0" err="1">
                <a:latin typeface="Nunito Sans" panose="020B0604020202020204" charset="0"/>
              </a:rPr>
              <a:t>ans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=new Scanner(System.in);</a:t>
            </a:r>
          </a:p>
          <a:p>
            <a:r>
              <a:rPr lang="en-US" sz="2000" dirty="0">
                <a:latin typeface="Nunito Sans" panose="020B0604020202020204" charset="0"/>
              </a:rPr>
              <a:t>        String s=</a:t>
            </a:r>
            <a:r>
              <a:rPr lang="en-US" sz="2000" dirty="0" err="1">
                <a:latin typeface="Nunito Sans" panose="020B0604020202020204" charset="0"/>
              </a:rPr>
              <a:t>sc.nextLine</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s.toCharArray</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System.out.printf</a:t>
            </a:r>
            <a:r>
              <a:rPr lang="en-US" sz="2000" dirty="0">
                <a:latin typeface="Nunito Sans" panose="020B0604020202020204" charset="0"/>
              </a:rPr>
              <a:t>("%d",</a:t>
            </a:r>
            <a:r>
              <a:rPr lang="en-US" sz="2000" dirty="0" err="1">
                <a:latin typeface="Nunito Sans" panose="020B0604020202020204" charset="0"/>
              </a:rPr>
              <a:t>OperationsBinaryString</a:t>
            </a:r>
            <a:r>
              <a:rPr lang="en-US" sz="2000" dirty="0">
                <a:latin typeface="Nunito Sans" panose="020B0604020202020204" charset="0"/>
              </a:rPr>
              <a:t>(</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13468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2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632311"/>
          </a:xfrm>
          <a:prstGeom prst="rect">
            <a:avLst/>
          </a:prstGeom>
          <a:noFill/>
        </p:spPr>
        <p:txBody>
          <a:bodyPr wrap="square" rtlCol="0">
            <a:spAutoFit/>
          </a:bodyPr>
          <a:lstStyle/>
          <a:p>
            <a:r>
              <a:rPr lang="en-IN" sz="2400" b="1" dirty="0" smtClean="0">
                <a:latin typeface="Nunito Sans"/>
              </a:rPr>
              <a:t>Problem statement</a:t>
            </a:r>
          </a:p>
          <a:p>
            <a:r>
              <a:rPr lang="en-IN" sz="2400" dirty="0" smtClean="0">
                <a:latin typeface="Nunito Sans"/>
              </a:rPr>
              <a:t>A palindrome is a sequence of characters that has the property of reading the same in either direction. You are given a function,</a:t>
            </a:r>
          </a:p>
          <a:p>
            <a:r>
              <a:rPr lang="en-IN" sz="2400" b="1" dirty="0" smtClean="0">
                <a:latin typeface="Nunito Sans"/>
              </a:rPr>
              <a:t>char* </a:t>
            </a:r>
            <a:r>
              <a:rPr lang="en-IN" sz="2400" b="1" dirty="0" err="1" smtClean="0">
                <a:latin typeface="Nunito Sans"/>
              </a:rPr>
              <a:t>ConvertToPalindrome</a:t>
            </a:r>
            <a:r>
              <a:rPr lang="en-IN" sz="2400" b="1" dirty="0" smtClean="0">
                <a:latin typeface="Nunito Sans"/>
              </a:rPr>
              <a:t>(char*</a:t>
            </a:r>
            <a:r>
              <a:rPr lang="en-IN" sz="2400" b="1" dirty="0" err="1" smtClean="0">
                <a:latin typeface="Nunito Sans"/>
              </a:rPr>
              <a:t>str</a:t>
            </a:r>
            <a:r>
              <a:rPr lang="en-IN" sz="2400" b="1" dirty="0" smtClean="0">
                <a:latin typeface="Nunito Sans"/>
              </a:rPr>
              <a:t>);</a:t>
            </a:r>
          </a:p>
          <a:p>
            <a:r>
              <a:rPr lang="en-IN" sz="2400" dirty="0" smtClean="0">
                <a:latin typeface="Nunito Sans"/>
              </a:rPr>
              <a:t>The function accepts a string ‘</a:t>
            </a:r>
            <a:r>
              <a:rPr lang="en-IN" sz="2400" dirty="0" err="1" smtClean="0">
                <a:latin typeface="Nunito Sans"/>
              </a:rPr>
              <a:t>str</a:t>
            </a:r>
            <a:r>
              <a:rPr lang="en-IN" sz="2400" dirty="0" smtClean="0">
                <a:latin typeface="Nunito Sans"/>
              </a:rPr>
              <a:t>’. Implement the function to find and return the minimum characters required to append at the end of string ‘</a:t>
            </a:r>
            <a:r>
              <a:rPr lang="en-IN" sz="2400" dirty="0" err="1" smtClean="0">
                <a:latin typeface="Nunito Sans"/>
              </a:rPr>
              <a:t>str</a:t>
            </a:r>
            <a:r>
              <a:rPr lang="en-IN" sz="2400" dirty="0" smtClean="0">
                <a:latin typeface="Nunito Sans"/>
              </a:rPr>
              <a:t>’ to make it palindrome.</a:t>
            </a:r>
          </a:p>
          <a:p>
            <a:r>
              <a:rPr lang="en-IN" sz="2400" b="1" dirty="0" smtClean="0">
                <a:latin typeface="Nunito Sans"/>
              </a:rPr>
              <a:t>Assumption:</a:t>
            </a:r>
          </a:p>
          <a:p>
            <a:pPr marL="514350" indent="-514350">
              <a:buFont typeface="+mj-lt"/>
              <a:buAutoNum type="arabicPeriod"/>
            </a:pPr>
            <a:r>
              <a:rPr lang="en-IN" sz="2400" dirty="0" smtClean="0">
                <a:latin typeface="Nunito Sans"/>
              </a:rPr>
              <a:t>String will contain only lower case English alphabets.</a:t>
            </a:r>
          </a:p>
          <a:p>
            <a:pPr marL="514350" indent="-514350">
              <a:buFont typeface="+mj-lt"/>
              <a:buAutoNum type="arabicPeriod"/>
            </a:pPr>
            <a:r>
              <a:rPr lang="en-IN" sz="2400" dirty="0" smtClean="0">
                <a:latin typeface="Nunito Sans"/>
              </a:rPr>
              <a:t>Length of string is greater than equal to 1</a:t>
            </a:r>
            <a:r>
              <a:rPr lang="en-IN" sz="2400" dirty="0" smtClean="0"/>
              <a:t>.</a:t>
            </a:r>
          </a:p>
          <a:p>
            <a:r>
              <a:rPr lang="en-IN" sz="2400" b="1" dirty="0" smtClean="0">
                <a:latin typeface="Nunito Sans"/>
              </a:rPr>
              <a:t>Note:</a:t>
            </a:r>
          </a:p>
          <a:p>
            <a:r>
              <a:rPr lang="en-IN" sz="2400" dirty="0" smtClean="0">
                <a:latin typeface="Nunito Sans"/>
              </a:rPr>
              <a:t>If string is already palindrome then return “NULL”.</a:t>
            </a:r>
          </a:p>
          <a:p>
            <a:r>
              <a:rPr lang="en-IN" sz="2400" dirty="0" smtClean="0">
                <a:latin typeface="Nunito Sans"/>
              </a:rPr>
              <a:t>You have to find the minimum characters required to append at the end of string to make it palindrome</a:t>
            </a:r>
          </a:p>
          <a:p>
            <a:pPr marL="514350" indent="-514350">
              <a:buFont typeface="+mj-lt"/>
              <a:buAutoNum type="arabicPeriod"/>
            </a:pPr>
            <a:endParaRPr lang="en-IN"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6218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smtClean="0">
                <a:solidFill>
                  <a:schemeClr val="bg1"/>
                </a:solidFill>
                <a:latin typeface="Nunito Sans" pitchFamily="2" charset="0"/>
                <a:sym typeface="+mn-ea"/>
              </a:rPr>
              <a:t>2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4893647"/>
          </a:xfrm>
          <a:prstGeom prst="rect">
            <a:avLst/>
          </a:prstGeom>
          <a:noFill/>
        </p:spPr>
        <p:txBody>
          <a:bodyPr wrap="square" rtlCol="0">
            <a:spAutoFit/>
          </a:bodyPr>
          <a:lstStyle/>
          <a:p>
            <a:r>
              <a:rPr lang="en-IN" sz="2400" b="1" dirty="0" smtClean="0">
                <a:latin typeface="Nunito Sans"/>
              </a:rPr>
              <a:t>Example:</a:t>
            </a:r>
          </a:p>
          <a:p>
            <a:r>
              <a:rPr lang="en-IN" sz="2400" b="1" dirty="0" smtClean="0">
                <a:latin typeface="Nunito Sans"/>
              </a:rPr>
              <a:t>Input:</a:t>
            </a:r>
          </a:p>
          <a:p>
            <a:r>
              <a:rPr lang="en-IN" sz="2400" dirty="0" err="1" smtClean="0">
                <a:latin typeface="Nunito Sans"/>
              </a:rPr>
              <a:t>abcdc</a:t>
            </a:r>
            <a:endParaRPr lang="en-IN" sz="2400" dirty="0" smtClean="0">
              <a:latin typeface="Nunito Sans"/>
            </a:endParaRPr>
          </a:p>
          <a:p>
            <a:r>
              <a:rPr lang="en-IN" sz="2400" b="1" dirty="0" smtClean="0">
                <a:latin typeface="Nunito Sans"/>
              </a:rPr>
              <a:t>Output:</a:t>
            </a:r>
          </a:p>
          <a:p>
            <a:r>
              <a:rPr lang="en-IN" sz="2400" dirty="0" err="1" smtClean="0">
                <a:latin typeface="Nunito Sans"/>
              </a:rPr>
              <a:t>ba</a:t>
            </a:r>
            <a:endParaRPr lang="en-IN" sz="2400" dirty="0" smtClean="0">
              <a:latin typeface="Nunito Sans"/>
            </a:endParaRPr>
          </a:p>
          <a:p>
            <a:r>
              <a:rPr lang="en-IN" sz="2400" b="1" dirty="0" smtClean="0">
                <a:latin typeface="Nunito Sans"/>
              </a:rPr>
              <a:t>Explanation:</a:t>
            </a:r>
          </a:p>
          <a:p>
            <a:r>
              <a:rPr lang="en-IN" sz="2400" dirty="0" smtClean="0">
                <a:latin typeface="Nunito Sans"/>
              </a:rPr>
              <a:t>If we append ‘</a:t>
            </a:r>
            <a:r>
              <a:rPr lang="en-IN" sz="2400" dirty="0" err="1" smtClean="0">
                <a:latin typeface="Nunito Sans"/>
              </a:rPr>
              <a:t>ba</a:t>
            </a:r>
            <a:r>
              <a:rPr lang="en-IN" sz="2400" dirty="0" smtClean="0">
                <a:latin typeface="Nunito Sans"/>
              </a:rPr>
              <a:t>’ at the end of the string ‘</a:t>
            </a:r>
            <a:r>
              <a:rPr lang="en-IN" sz="2400" dirty="0" err="1" smtClean="0">
                <a:latin typeface="Nunito Sans"/>
              </a:rPr>
              <a:t>abcdc</a:t>
            </a:r>
            <a:r>
              <a:rPr lang="en-IN" sz="2400" dirty="0" smtClean="0">
                <a:latin typeface="Nunito Sans"/>
              </a:rPr>
              <a:t>’ it becomes ‘</a:t>
            </a:r>
            <a:r>
              <a:rPr lang="en-IN" sz="2400" dirty="0" err="1" smtClean="0">
                <a:latin typeface="Nunito Sans"/>
              </a:rPr>
              <a:t>abcdcba</a:t>
            </a:r>
            <a:r>
              <a:rPr lang="en-IN" sz="2400" dirty="0" smtClean="0">
                <a:latin typeface="Nunito Sans"/>
              </a:rPr>
              <a:t>’(</a:t>
            </a:r>
            <a:r>
              <a:rPr lang="en-IN" sz="2400" dirty="0" err="1" smtClean="0">
                <a:latin typeface="Nunito Sans"/>
              </a:rPr>
              <a:t>i.e</a:t>
            </a:r>
            <a:r>
              <a:rPr lang="en-IN" sz="2400" dirty="0" smtClean="0">
                <a:latin typeface="Nunito Sans"/>
              </a:rPr>
              <a:t> A palindrome string)</a:t>
            </a:r>
          </a:p>
          <a:p>
            <a:endParaRPr lang="en-IN" sz="2400" dirty="0" smtClean="0">
              <a:latin typeface="Nunito Sans"/>
            </a:endParaRPr>
          </a:p>
          <a:p>
            <a:endParaRPr lang="en-IN" sz="2400" dirty="0" smtClean="0"/>
          </a:p>
          <a:p>
            <a:endParaRPr lang="en-IN" sz="2400" dirty="0" smtClean="0"/>
          </a:p>
          <a:p>
            <a:endParaRPr lang="en-IN"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33575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char[] append(String s)</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l =</a:t>
            </a:r>
            <a:r>
              <a:rPr lang="en-US" sz="2000" dirty="0" err="1">
                <a:latin typeface="Nunito Sans" panose="020B0604020202020204" charset="0"/>
              </a:rPr>
              <a:t>s.length</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j=l-1,count=0;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=0;i&lt;</a:t>
            </a:r>
            <a:r>
              <a:rPr lang="en-US" sz="2000" dirty="0" err="1">
                <a:latin typeface="Nunito Sans" panose="020B0604020202020204" charset="0"/>
              </a:rPr>
              <a:t>l;i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while(</a:t>
            </a:r>
            <a:r>
              <a:rPr lang="en-US" sz="2000" dirty="0" err="1">
                <a:latin typeface="Nunito Sans" panose="020B0604020202020204" charset="0"/>
              </a:rPr>
              <a:t>s.charAt</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t>
            </a:r>
            <a:r>
              <a:rPr lang="en-US" sz="2000" dirty="0" err="1">
                <a:latin typeface="Nunito Sans" panose="020B0604020202020204" charset="0"/>
              </a:rPr>
              <a:t>s.charAt</a:t>
            </a:r>
            <a:r>
              <a:rPr lang="en-US" sz="2000" dirty="0">
                <a:latin typeface="Nunito Sans" panose="020B0604020202020204" charset="0"/>
              </a:rPr>
              <a:t>(j))</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count++;</a:t>
            </a:r>
          </a:p>
          <a:p>
            <a:r>
              <a:rPr lang="en-US" sz="2000" dirty="0">
                <a:latin typeface="Nunito Sans" panose="020B0604020202020204" charset="0"/>
              </a:rPr>
              <a:t>            }</a:t>
            </a:r>
          </a:p>
          <a:p>
            <a:r>
              <a:rPr lang="en-US" sz="2000" dirty="0">
                <a:latin typeface="Nunito Sans" panose="020B0604020202020204" charset="0"/>
              </a:rPr>
              <a:t>            j--;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StringBuffer</a:t>
            </a:r>
            <a:r>
              <a:rPr lang="en-US" sz="2000" dirty="0">
                <a:latin typeface="Nunito Sans" panose="020B0604020202020204" charset="0"/>
              </a:rPr>
              <a:t> </a:t>
            </a:r>
            <a:r>
              <a:rPr lang="en-US" sz="2000" dirty="0" err="1">
                <a:latin typeface="Nunito Sans" panose="020B0604020202020204" charset="0"/>
              </a:rPr>
              <a:t>str</a:t>
            </a:r>
            <a:r>
              <a:rPr lang="en-US" sz="2000" dirty="0">
                <a:latin typeface="Nunito Sans" panose="020B0604020202020204" charset="0"/>
              </a:rPr>
              <a:t>=new </a:t>
            </a:r>
            <a:r>
              <a:rPr lang="en-US" sz="2000" dirty="0" err="1">
                <a:latin typeface="Nunito Sans" panose="020B0604020202020204" charset="0"/>
              </a:rPr>
              <a:t>StringBuffer</a:t>
            </a:r>
            <a:r>
              <a:rPr lang="en-US" sz="2000" dirty="0">
                <a:latin typeface="Nunito Sans" panose="020B0604020202020204" charset="0"/>
              </a:rPr>
              <a:t>(</a:t>
            </a:r>
            <a:r>
              <a:rPr lang="en-US" sz="2000" dirty="0" err="1">
                <a:latin typeface="Nunito Sans" panose="020B0604020202020204" charset="0"/>
              </a:rPr>
              <a:t>s.substring</a:t>
            </a:r>
            <a:r>
              <a:rPr lang="en-US" sz="2000" dirty="0">
                <a:latin typeface="Nunito Sans" panose="020B0604020202020204" charset="0"/>
              </a:rPr>
              <a:t>(0,count));</a:t>
            </a:r>
          </a:p>
          <a:p>
            <a:r>
              <a:rPr lang="en-US" sz="2000" dirty="0">
                <a:latin typeface="Nunito Sans" panose="020B0604020202020204" charset="0"/>
              </a:rPr>
              <a:t>        String </a:t>
            </a:r>
            <a:r>
              <a:rPr lang="en-US" sz="2000" dirty="0" err="1">
                <a:latin typeface="Nunito Sans" panose="020B0604020202020204" charset="0"/>
              </a:rPr>
              <a:t>st</a:t>
            </a:r>
            <a:r>
              <a:rPr lang="en-US" sz="2000" dirty="0">
                <a:latin typeface="Nunito Sans" panose="020B0604020202020204" charset="0"/>
              </a:rPr>
              <a:t>=</a:t>
            </a:r>
            <a:r>
              <a:rPr lang="en-US" sz="2000" dirty="0" err="1">
                <a:latin typeface="Nunito Sans" panose="020B0604020202020204" charset="0"/>
              </a:rPr>
              <a:t>str.toString</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pali</a:t>
            </a:r>
            <a:r>
              <a:rPr lang="en-US" sz="2000" dirty="0">
                <a:latin typeface="Nunito Sans" panose="020B0604020202020204" charset="0"/>
              </a:rPr>
              <a:t> = </a:t>
            </a:r>
            <a:r>
              <a:rPr lang="en-US" sz="2000" dirty="0" err="1">
                <a:latin typeface="Nunito Sans" panose="020B0604020202020204" charset="0"/>
              </a:rPr>
              <a:t>st.toCharArray</a:t>
            </a:r>
            <a:r>
              <a:rPr lang="en-US" sz="2000" dirty="0">
                <a:latin typeface="Nunito Sans" panose="020B0604020202020204" charset="0"/>
              </a:rPr>
              <a:t>();</a:t>
            </a:r>
          </a:p>
          <a:p>
            <a:r>
              <a:rPr lang="en-US" sz="2000" dirty="0">
                <a:latin typeface="Nunito Sans" panose="020B0604020202020204" charset="0"/>
              </a:rPr>
              <a:t>        return </a:t>
            </a:r>
            <a:r>
              <a:rPr lang="en-US" sz="2000" dirty="0" err="1">
                <a:latin typeface="Nunito Sans" panose="020B0604020202020204" charset="0"/>
              </a:rPr>
              <a:t>pali</a:t>
            </a:r>
            <a:r>
              <a:rPr lang="en-US" sz="2000" dirty="0">
                <a:latin typeface="Nunito Sans" panose="020B0604020202020204" charset="0"/>
              </a:rPr>
              <a:t>;</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73826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1588</Words>
  <Application>Microsoft Office PowerPoint</Application>
  <PresentationFormat>Widescreen</PresentationFormat>
  <Paragraphs>649</Paragraphs>
  <Slides>29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2023-07-17T11:12:04Z</dcterms:created>
  <dcterms:modified xsi:type="dcterms:W3CDTF">2023-07-17T11:30:34Z</dcterms:modified>
</cp:coreProperties>
</file>