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BD77C-A6AE-4CF8-B93E-9455EB6AA1BC}"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4E48D-F293-4B8F-A784-DD466E26A0B7}" type="slidenum">
              <a:rPr lang="en-US" smtClean="0"/>
              <a:t>‹#›</a:t>
            </a:fld>
            <a:endParaRPr lang="en-US"/>
          </a:p>
        </p:txBody>
      </p:sp>
    </p:spTree>
    <p:extLst>
      <p:ext uri="{BB962C8B-B14F-4D97-AF65-F5344CB8AC3E}">
        <p14:creationId xmlns:p14="http://schemas.microsoft.com/office/powerpoint/2010/main" val="211479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Collision_domai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1</a:t>
            </a:r>
            <a:r>
              <a:rPr lang="en-US" b="1" baseline="30000" dirty="0"/>
              <a:t>st</a:t>
            </a:r>
            <a:r>
              <a:rPr lang="en-US" b="1" dirty="0"/>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extLst>
      <p:ext uri="{BB962C8B-B14F-4D97-AF65-F5344CB8AC3E}">
        <p14:creationId xmlns:p14="http://schemas.microsoft.com/office/powerpoint/2010/main" val="19483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a:t>
            </a:r>
            <a:r>
              <a:rPr lang="en-US" baseline="0" dirty="0" smtClean="0"/>
              <a:t> 128 bits</a:t>
            </a:r>
          </a:p>
          <a:p>
            <a:pPr marL="0" lvl="0" indent="0" algn="l" rtl="0">
              <a:spcBef>
                <a:spcPts val="0"/>
              </a:spcBef>
              <a:spcAft>
                <a:spcPts val="0"/>
              </a:spcAft>
              <a:buNone/>
            </a:pPr>
            <a:r>
              <a:rPr lang="en-US" sz="1200" b="1" i="0" u="none" strike="noStrike" cap="none" dirty="0" smtClean="0">
                <a:solidFill>
                  <a:schemeClr val="dk1"/>
                </a:solidFill>
                <a:effectLst/>
                <a:latin typeface="Calibri"/>
                <a:ea typeface="Calibri"/>
                <a:cs typeface="Calibri"/>
                <a:sym typeface="Calibri"/>
              </a:rPr>
              <a:t>Explanation: </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An IPv6 address is 128 bits long. Therefore, 2128 i.e. 340 </a:t>
            </a:r>
            <a:r>
              <a:rPr lang="en-US" sz="1200" b="0" i="0" u="none" strike="noStrike" cap="none" dirty="0" err="1" smtClean="0">
                <a:solidFill>
                  <a:schemeClr val="dk1"/>
                </a:solidFill>
                <a:effectLst/>
                <a:latin typeface="Calibri"/>
                <a:ea typeface="Calibri"/>
                <a:cs typeface="Calibri"/>
                <a:sym typeface="Calibri"/>
              </a:rPr>
              <a:t>undecillion</a:t>
            </a:r>
            <a:r>
              <a:rPr lang="en-US" sz="1200" b="0" i="0" u="none" strike="noStrike" cap="none" dirty="0" smtClean="0">
                <a:solidFill>
                  <a:schemeClr val="dk1"/>
                </a:solidFill>
                <a:effectLst/>
                <a:latin typeface="Calibri"/>
                <a:ea typeface="Calibri"/>
                <a:cs typeface="Calibri"/>
                <a:sym typeface="Calibri"/>
              </a:rPr>
              <a:t> addresses are possible in IPv6. IPv4 has only 4 billion possible addresses and IPv6 would be a brilliant alternative in case IPv4 runs out of possible new addresses.</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extLst>
      <p:ext uri="{BB962C8B-B14F-4D97-AF65-F5344CB8AC3E}">
        <p14:creationId xmlns:p14="http://schemas.microsoft.com/office/powerpoint/2010/main" val="161003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B)</a:t>
            </a:r>
            <a:r>
              <a:rPr lang="en-US" baseline="0" dirty="0" smtClean="0"/>
              <a:t> 1and 3</a:t>
            </a:r>
          </a:p>
          <a:p>
            <a:pPr marL="0" lvl="0" indent="0" algn="l" rtl="0">
              <a:spcBef>
                <a:spcPts val="0"/>
              </a:spcBef>
              <a:spcAft>
                <a:spcPts val="0"/>
              </a:spcAft>
              <a:buNone/>
            </a:pPr>
            <a:r>
              <a:rPr lang="en-US" b="1" baseline="0" dirty="0" smtClean="0"/>
              <a:t>Explanation:</a:t>
            </a:r>
          </a:p>
          <a:p>
            <a:pPr fontAlgn="base"/>
            <a:r>
              <a:rPr lang="en-US" sz="1200" b="1" i="0" u="none" strike="noStrike" cap="none" dirty="0" smtClean="0">
                <a:solidFill>
                  <a:schemeClr val="dk1"/>
                </a:solidFill>
                <a:effectLst/>
                <a:latin typeface="Calibri"/>
                <a:ea typeface="Calibri"/>
                <a:cs typeface="Calibri"/>
                <a:sym typeface="Calibri"/>
              </a:rPr>
              <a:t>1. Repeater</a:t>
            </a:r>
            <a:r>
              <a:rPr lang="en-US" sz="1200" b="0" i="0" u="none" strike="noStrike" cap="none" dirty="0" smtClean="0">
                <a:solidFill>
                  <a:schemeClr val="dk1"/>
                </a:solidFill>
                <a:effectLst/>
                <a:latin typeface="Calibri"/>
                <a:ea typeface="Calibri"/>
                <a:cs typeface="Calibri"/>
                <a:sym typeface="Calibri"/>
              </a:rPr>
              <a:t> – A repeater operates at the physical layer. Its job is to regenerate the signal over the same network before the signal becomes too weak or corrupted to extend the length to which the signal can be transmitted over the same network. An important point to be noted about repeaters is that they not only amplify the signal but also regenerate it. When the signal becomes weak, they copy it bit by bit and regenerate it at its star topology connectors connecting following the original strength. It is a 2-port device. </a:t>
            </a:r>
          </a:p>
          <a:p>
            <a:pPr fontAlgn="base"/>
            <a:r>
              <a:rPr lang="en-US" sz="1200" b="1" i="0" u="none" strike="noStrike" cap="none" dirty="0" smtClean="0">
                <a:solidFill>
                  <a:schemeClr val="dk1"/>
                </a:solidFill>
                <a:effectLst/>
                <a:latin typeface="Calibri"/>
                <a:ea typeface="Calibri"/>
                <a:cs typeface="Calibri"/>
                <a:sym typeface="Calibri"/>
              </a:rPr>
              <a:t>2. Hub</a:t>
            </a:r>
            <a:r>
              <a:rPr lang="en-US" sz="1200" b="0" i="0" u="none" strike="noStrike" cap="none" dirty="0" smtClean="0">
                <a:solidFill>
                  <a:schemeClr val="dk1"/>
                </a:solidFill>
                <a:effectLst/>
                <a:latin typeface="Calibri"/>
                <a:ea typeface="Calibri"/>
                <a:cs typeface="Calibri"/>
                <a:sym typeface="Calibri"/>
              </a:rPr>
              <a:t> –  A hub is a basically multi-port repeater. A hub connects multiple wires coming from different branches, for example, the connector in star topology which connects different stations. Hubs cannot filter data, so data packets are sent to all connected devices.  In other words, the </a:t>
            </a:r>
            <a:r>
              <a:rPr lang="en-US" sz="1200" b="0" i="0" u="sng" strike="noStrike" cap="none" dirty="0" smtClean="0">
                <a:solidFill>
                  <a:schemeClr val="dk1"/>
                </a:solidFill>
                <a:effectLst/>
                <a:latin typeface="Calibri"/>
                <a:ea typeface="Calibri"/>
                <a:cs typeface="Calibri"/>
                <a:sym typeface="Calibri"/>
                <a:hlinkClick r:id="rId3"/>
              </a:rPr>
              <a:t>collision domain</a:t>
            </a:r>
            <a:r>
              <a:rPr lang="en-US" sz="1200" b="0" i="0" u="none" strike="noStrike" cap="none" dirty="0" smtClean="0">
                <a:solidFill>
                  <a:schemeClr val="dk1"/>
                </a:solidFill>
                <a:effectLst/>
                <a:latin typeface="Calibri"/>
                <a:ea typeface="Calibri"/>
                <a:cs typeface="Calibri"/>
                <a:sym typeface="Calibri"/>
              </a:rPr>
              <a:t> of all hosts connected through Hub remains one.  Also, they do not have the intelligence to find out the best path for data packets which leads to inefficiencies and wastage. </a:t>
            </a:r>
          </a:p>
          <a:p>
            <a:pPr marL="0" lvl="0" indent="0" algn="l" rtl="0">
              <a:spcBef>
                <a:spcPts val="0"/>
              </a:spcBef>
              <a:spcAft>
                <a:spcPts val="0"/>
              </a:spcAft>
              <a:buNone/>
            </a:pPr>
            <a:r>
              <a:rPr lang="en-US" dirty="0" smtClean="0"/>
              <a:t>       </a:t>
            </a:r>
            <a:r>
              <a:rPr lang="en-US" sz="1200" b="1" i="0" u="none" strike="noStrike" cap="none" dirty="0" smtClean="0">
                <a:solidFill>
                  <a:schemeClr val="dk1"/>
                </a:solidFill>
                <a:effectLst/>
                <a:latin typeface="Calibri"/>
                <a:ea typeface="Calibri"/>
                <a:cs typeface="Calibri"/>
                <a:sym typeface="Calibri"/>
              </a:rPr>
              <a:t>3. Bridge</a:t>
            </a:r>
            <a:r>
              <a:rPr lang="en-US" sz="1200" b="0" i="0" u="none" strike="noStrike" cap="none" dirty="0" smtClean="0">
                <a:solidFill>
                  <a:schemeClr val="dk1"/>
                </a:solidFill>
                <a:effectLst/>
                <a:latin typeface="Calibri"/>
                <a:ea typeface="Calibri"/>
                <a:cs typeface="Calibri"/>
                <a:sym typeface="Calibri"/>
              </a:rPr>
              <a:t> – A bridge operates at the data link layer. A bridge is a repeater, with add on the functionality of filtering content by reading the MAC addresses of the source and destination. It is also used for interconnecting two LANs working on the same protocol. It has a single input and single output port, thus making it a 2 port device.</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p14="http://schemas.microsoft.com/office/powerpoint/2010/main" val="158708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aseline="-25000" dirty="0" smtClean="0"/>
              <a:t> </a:t>
            </a:r>
            <a:r>
              <a:rPr lang="en-US" baseline="0" dirty="0" smtClean="0"/>
              <a:t> D) 7</a:t>
            </a:r>
          </a:p>
          <a:p>
            <a:pPr marL="0" lvl="0" indent="0" algn="l" rtl="0">
              <a:spcBef>
                <a:spcPts val="0"/>
              </a:spcBef>
              <a:spcAft>
                <a:spcPts val="0"/>
              </a:spcAft>
              <a:buNone/>
            </a:pPr>
            <a:r>
              <a:rPr lang="en-US" b="1" baseline="0" dirty="0" smtClean="0"/>
              <a:t>Explanation: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smtClean="0">
                <a:solidFill>
                  <a:schemeClr val="dk1"/>
                </a:solidFill>
                <a:effectLst/>
                <a:latin typeface="Calibri"/>
                <a:ea typeface="Calibri"/>
                <a:cs typeface="Calibri"/>
                <a:sym typeface="Calibri"/>
              </a:rPr>
              <a:t>Hamming distance can be done by taking the XOR of the codes</a:t>
            </a:r>
            <a:r>
              <a:rPr lang="en-US" sz="1200" b="0" i="0" u="none" strike="noStrike" cap="none" baseline="0" dirty="0" smtClean="0">
                <a:solidFill>
                  <a:schemeClr val="dk1"/>
                </a:solidFill>
                <a:effectLst/>
                <a:latin typeface="Calibri"/>
                <a:ea typeface="Calibri"/>
                <a:cs typeface="Calibri"/>
                <a:sym typeface="Calibri"/>
              </a:rPr>
              <a:t> (</a:t>
            </a:r>
            <a:r>
              <a:rPr lang="en-US" sz="1200" dirty="0" smtClean="0">
                <a:solidFill>
                  <a:schemeClr val="dk1"/>
                </a:solidFill>
                <a:latin typeface="Nunito Sans"/>
                <a:ea typeface="Nunito Sans"/>
                <a:cs typeface="Nunito Sans"/>
                <a:sym typeface="Nunito Sans"/>
              </a:rPr>
              <a:t>11111000 and 10000111</a:t>
            </a:r>
            <a:r>
              <a:rPr lang="en-US" sz="1200" b="0" i="0" u="none" strike="noStrike" cap="none" dirty="0" smtClean="0">
                <a:solidFill>
                  <a:schemeClr val="dk1"/>
                </a:solidFill>
                <a:effectLst/>
                <a:latin typeface="Calibri"/>
                <a:ea typeface="Nunito Sans"/>
                <a:cs typeface="Calibri"/>
                <a:sym typeface="Calibri"/>
              </a:rPr>
              <a:t>)</a:t>
            </a:r>
            <a:endParaRPr lang="en-US"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The number of 1's in XOR is 7. </a:t>
            </a:r>
          </a:p>
          <a:p>
            <a:pPr marL="0" lvl="0" indent="0" algn="l" rtl="0">
              <a:spcBef>
                <a:spcPts val="0"/>
              </a:spcBef>
              <a:spcAft>
                <a:spcPts val="0"/>
              </a:spcAft>
              <a:buNone/>
            </a:pPr>
            <a:endParaRPr b="0" baseline="-25000"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3537672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AutoNum type="alphaUcParenR"/>
            </a:pPr>
            <a:r>
              <a:rPr lang="en-US" baseline="0" dirty="0" smtClean="0"/>
              <a:t>TCP Connections</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In Computer Networking, P2P (Peer-to-Peer) is a file-sharing technology, that allows users to access mainly the multimedia files like videos, music, e-books, games, etc. The individual users in this network are referred to as peers. The peers request files from other peers by establishing TCP or UDP connections. </a:t>
            </a:r>
            <a:endParaRPr lang="en-US" baseline="0" dirty="0" smtClean="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extLst>
      <p:ext uri="{BB962C8B-B14F-4D97-AF65-F5344CB8AC3E}">
        <p14:creationId xmlns:p14="http://schemas.microsoft.com/office/powerpoint/2010/main" val="4077066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B)</a:t>
            </a:r>
            <a:r>
              <a:rPr lang="en-US" baseline="0" dirty="0" smtClean="0"/>
              <a:t> IaaS</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Infrastructure as service or IaaS is the basic layer in cloud computing model. Common examples: </a:t>
            </a:r>
            <a:r>
              <a:rPr lang="en-US" sz="1200" b="0" i="0" u="none" strike="noStrike" cap="none" dirty="0" err="1" smtClean="0">
                <a:solidFill>
                  <a:schemeClr val="dk1"/>
                </a:solidFill>
                <a:effectLst/>
                <a:latin typeface="Calibri"/>
                <a:ea typeface="Calibri"/>
                <a:cs typeface="Calibri"/>
                <a:sym typeface="Calibri"/>
              </a:rPr>
              <a:t>DigitalOcean</a:t>
            </a: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Linode</a:t>
            </a:r>
            <a:r>
              <a:rPr lang="en-US" sz="1200" b="0" i="0" u="none" strike="noStrike" cap="none" dirty="0" smtClean="0">
                <a:solidFill>
                  <a:schemeClr val="dk1"/>
                </a:solidFill>
                <a:effectLst/>
                <a:latin typeface="Calibri"/>
                <a:ea typeface="Calibri"/>
                <a:cs typeface="Calibri"/>
                <a:sym typeface="Calibri"/>
              </a:rPr>
              <a:t>, Rackspace, Amazon Web Services (AWS), Cisco </a:t>
            </a:r>
            <a:r>
              <a:rPr lang="en-US" sz="1200" b="0" i="0" u="none" strike="noStrike" cap="none" dirty="0" err="1" smtClean="0">
                <a:solidFill>
                  <a:schemeClr val="dk1"/>
                </a:solidFill>
                <a:effectLst/>
                <a:latin typeface="Calibri"/>
                <a:ea typeface="Calibri"/>
                <a:cs typeface="Calibri"/>
                <a:sym typeface="Calibri"/>
              </a:rPr>
              <a:t>Metapod</a:t>
            </a:r>
            <a:r>
              <a:rPr lang="en-US" sz="1200" b="0" i="0" u="none" strike="noStrike" cap="none" dirty="0" smtClean="0">
                <a:solidFill>
                  <a:schemeClr val="dk1"/>
                </a:solidFill>
                <a:effectLst/>
                <a:latin typeface="Calibri"/>
                <a:ea typeface="Calibri"/>
                <a:cs typeface="Calibri"/>
                <a:sym typeface="Calibri"/>
              </a:rPr>
              <a:t>, Microsoft Azure, Google Compute Engine (GCE) are some popular examples of </a:t>
            </a:r>
            <a:r>
              <a:rPr lang="en-US" sz="1200" b="0" i="0" u="none" strike="noStrike" cap="none" dirty="0" err="1" smtClean="0">
                <a:solidFill>
                  <a:schemeClr val="dk1"/>
                </a:solidFill>
                <a:effectLst/>
                <a:latin typeface="Calibri"/>
                <a:ea typeface="Calibri"/>
                <a:cs typeface="Calibri"/>
                <a:sym typeface="Calibri"/>
              </a:rPr>
              <a:t>Iaas</a:t>
            </a:r>
            <a:r>
              <a:rPr lang="en-US" sz="1200" b="0" i="0" u="none" strike="noStrike" cap="none" dirty="0" smtClean="0">
                <a:solidFill>
                  <a:schemeClr val="dk1"/>
                </a:solidFill>
                <a:effectLst/>
                <a:latin typeface="Calibri"/>
                <a:ea typeface="Calibri"/>
                <a:cs typeface="Calibri"/>
                <a:sym typeface="Calibri"/>
              </a:rPr>
              <a:t>.</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extLst>
      <p:ext uri="{BB962C8B-B14F-4D97-AF65-F5344CB8AC3E}">
        <p14:creationId xmlns:p14="http://schemas.microsoft.com/office/powerpoint/2010/main" val="3264717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AutoNum type="alphaUcParenR"/>
            </a:pPr>
            <a:r>
              <a:rPr lang="en-US" baseline="0" dirty="0" smtClean="0"/>
              <a:t>DNS</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DNS primarily uses User Datagram Protocol (UDP) on port number 53 to serve requests. DNS queries consist of a single UDP request from the client followed by a single UDP reply from the server.</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Domain Name System (DNS) maps a name onto an IP address.</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An application program call a library procedure called the resolver, passing name as a parameter.</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The resolver sends a UDP packet to a load DNS server, which then looks up the name and returns the IP address to the resolver, which then returns it to caller.</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So DNS uses transport layer protocol UDP.</a:t>
            </a:r>
            <a:endParaRPr lang="en-US" baseline="0" dirty="0" smtClean="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extLst>
      <p:ext uri="{BB962C8B-B14F-4D97-AF65-F5344CB8AC3E}">
        <p14:creationId xmlns:p14="http://schemas.microsoft.com/office/powerpoint/2010/main" val="375423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D)</a:t>
            </a:r>
            <a:r>
              <a:rPr lang="en-US" baseline="0" dirty="0" smtClean="0"/>
              <a:t> Network layer</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The network layer uses network addresses (typically Internet Protocol addresses) to route packets to a destination node. The data link layer establishes and terminates a connection between two physically-connected nodes on a network. It breaks up packets into frames and sends them from source to destination.</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extLst>
      <p:ext uri="{BB962C8B-B14F-4D97-AF65-F5344CB8AC3E}">
        <p14:creationId xmlns:p14="http://schemas.microsoft.com/office/powerpoint/2010/main" val="4275493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C)</a:t>
            </a:r>
            <a:r>
              <a:rPr lang="en-US" baseline="0" dirty="0" smtClean="0"/>
              <a:t> </a:t>
            </a:r>
            <a:r>
              <a:rPr lang="en-US" sz="1200" dirty="0" smtClean="0">
                <a:solidFill>
                  <a:schemeClr val="dk1"/>
                </a:solidFill>
                <a:latin typeface="Nunito Sans"/>
                <a:ea typeface="Nunito Sans"/>
                <a:cs typeface="Nunito Sans"/>
                <a:sym typeface="Nunito Sans"/>
              </a:rPr>
              <a:t>1,2 and 3</a:t>
            </a:r>
            <a:endParaRPr lang="en-US" sz="1200" dirty="0" smtClean="0"/>
          </a:p>
          <a:p>
            <a:pPr marL="0" lvl="0" indent="0" algn="l" rtl="0">
              <a:spcBef>
                <a:spcPts val="0"/>
              </a:spcBef>
              <a:spcAft>
                <a:spcPts val="0"/>
              </a:spcAft>
              <a:buNone/>
            </a:pPr>
            <a:r>
              <a:rPr lang="en-US" b="1"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PaaS stands for Platform-as-a-Service. In PaaS, the users receive hardware or software tools from the users on the internet. AWS Elastic Beanstalk, Windows Azure, </a:t>
            </a:r>
            <a:r>
              <a:rPr lang="en-US" sz="1200" b="0" i="0" u="none" strike="noStrike" cap="none" dirty="0" err="1" smtClean="0">
                <a:solidFill>
                  <a:schemeClr val="dk1"/>
                </a:solidFill>
                <a:effectLst/>
                <a:latin typeface="Calibri"/>
                <a:ea typeface="Calibri"/>
                <a:cs typeface="Calibri"/>
                <a:sym typeface="Calibri"/>
              </a:rPr>
              <a:t>Heroku</a:t>
            </a:r>
            <a:r>
              <a:rPr lang="en-US" sz="1200" b="0" i="0" u="none" strike="noStrike" cap="none" dirty="0" smtClean="0">
                <a:solidFill>
                  <a:schemeClr val="dk1"/>
                </a:solidFill>
                <a:effectLst/>
                <a:latin typeface="Calibri"/>
                <a:ea typeface="Calibri"/>
                <a:cs typeface="Calibri"/>
                <a:sym typeface="Calibri"/>
              </a:rPr>
              <a:t> are example of a PaaS service.</a:t>
            </a:r>
            <a:endParaRPr b="1"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extLst>
      <p:ext uri="{BB962C8B-B14F-4D97-AF65-F5344CB8AC3E}">
        <p14:creationId xmlns:p14="http://schemas.microsoft.com/office/powerpoint/2010/main" val="3726227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AutoNum type="alphaUcParenR"/>
            </a:pPr>
            <a:r>
              <a:rPr lang="en-US" baseline="0" dirty="0" smtClean="0"/>
              <a:t>1 and 2</a:t>
            </a:r>
            <a:endParaRPr lang="en-US" baseline="0" dirty="0"/>
          </a:p>
          <a:p>
            <a:pPr marL="0" lvl="0" indent="0" algn="l" rtl="0">
              <a:spcBef>
                <a:spcPts val="0"/>
              </a:spcBef>
              <a:spcAft>
                <a:spcPts val="0"/>
              </a:spcAft>
              <a:buNone/>
            </a:pPr>
            <a:r>
              <a:rPr lang="en-US" b="1" baseline="0" dirty="0" smtClean="0"/>
              <a:t>Explanation:</a:t>
            </a:r>
          </a:p>
          <a:p>
            <a:r>
              <a:rPr lang="en-US" sz="1200" b="0" i="0" u="none" strike="noStrike" cap="none" dirty="0" smtClean="0">
                <a:solidFill>
                  <a:schemeClr val="dk1"/>
                </a:solidFill>
                <a:effectLst/>
                <a:latin typeface="Calibri"/>
                <a:ea typeface="Calibri"/>
                <a:cs typeface="Calibri"/>
                <a:sym typeface="Calibri"/>
              </a:rPr>
              <a:t>The </a:t>
            </a:r>
            <a:r>
              <a:rPr lang="en-US" sz="1200" b="1" i="0" u="none" strike="noStrike" cap="none" dirty="0" smtClean="0">
                <a:solidFill>
                  <a:schemeClr val="dk1"/>
                </a:solidFill>
                <a:effectLst/>
                <a:latin typeface="Calibri"/>
                <a:ea typeface="Calibri"/>
                <a:cs typeface="Calibri"/>
                <a:sym typeface="Calibri"/>
              </a:rPr>
              <a:t>Time Division Multiplexing </a:t>
            </a:r>
            <a:r>
              <a:rPr lang="en-US" sz="1200" b="0" i="0" u="none" strike="noStrike" cap="none" dirty="0" smtClean="0">
                <a:solidFill>
                  <a:schemeClr val="dk1"/>
                </a:solidFill>
                <a:effectLst/>
                <a:latin typeface="Calibri"/>
                <a:ea typeface="Calibri"/>
                <a:cs typeface="Calibri"/>
                <a:sym typeface="Calibri"/>
              </a:rPr>
              <a:t>(TDM) is a digital procedure. Here, each sender is given the entire possession of the whole bandwidth of the channel for a fixed duration of time. After this, the control is moved to the next sender, and the process continues on a round-robin basis.</a:t>
            </a:r>
          </a:p>
          <a:p>
            <a:r>
              <a:rPr lang="en-US" sz="1200" b="0" i="0" u="none" strike="noStrike" cap="none" dirty="0" smtClean="0">
                <a:solidFill>
                  <a:schemeClr val="dk1"/>
                </a:solidFill>
                <a:effectLst/>
                <a:latin typeface="Calibri"/>
                <a:ea typeface="Calibri"/>
                <a:cs typeface="Calibri"/>
                <a:sym typeface="Calibri"/>
              </a:rPr>
              <a:t>An example of TDM is the television broadcast. In a television serial, generally, a 10 minutes' serial is followed by a 5 minutes' advertisement. The time in which the serial is being broadcasted, the total frequency is dedicated to the serial.</a:t>
            </a:r>
          </a:p>
          <a:p>
            <a:pPr marL="0" lvl="0" indent="0" algn="l" rtl="0">
              <a:spcBef>
                <a:spcPts val="0"/>
              </a:spcBef>
              <a:spcAft>
                <a:spcPts val="0"/>
              </a:spcAft>
              <a:buNone/>
            </a:pPr>
            <a:endParaRPr lang="en-US" b="1" baseline="0" dirty="0" smtClean="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2328504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i="0" u="none" strike="noStrike" cap="none" dirty="0" smtClean="0">
                <a:solidFill>
                  <a:schemeClr val="dk1"/>
                </a:solidFill>
                <a:effectLst/>
                <a:latin typeface="Calibri"/>
                <a:ea typeface="Calibri"/>
                <a:cs typeface="Calibri"/>
                <a:sym typeface="Calibri"/>
              </a:rPr>
              <a:t>D) Channel Coding</a:t>
            </a:r>
          </a:p>
          <a:p>
            <a:pPr marL="0" lvl="0" indent="0" algn="l" rtl="0">
              <a:spcBef>
                <a:spcPts val="0"/>
              </a:spcBef>
              <a:spcAft>
                <a:spcPts val="0"/>
              </a:spcAft>
              <a:buNone/>
            </a:pPr>
            <a:r>
              <a:rPr lang="en-US" sz="1200" b="1" i="0" u="none" strike="noStrike" cap="none" dirty="0" smtClean="0">
                <a:solidFill>
                  <a:schemeClr val="dk1"/>
                </a:solidFill>
                <a:effectLst/>
                <a:latin typeface="Calibri"/>
                <a:ea typeface="Calibri"/>
                <a:cs typeface="Calibri"/>
                <a:sym typeface="Calibri"/>
              </a:rPr>
              <a:t>Explanation: </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Channel coding is the function of physical layer. Data link layer mainly deals with framing, error control and flow control. Data link layer is the layer where the packets are encapsulated into frames.</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extLst>
      <p:ext uri="{BB962C8B-B14F-4D97-AF65-F5344CB8AC3E}">
        <p14:creationId xmlns:p14="http://schemas.microsoft.com/office/powerpoint/2010/main" val="310005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Nunito Sans"/>
                <a:ea typeface="Nunito Sans"/>
                <a:cs typeface="Nunito Sans"/>
                <a:sym typeface="Nunito Sans"/>
              </a:rPr>
              <a:t>Cover Page</a:t>
            </a:r>
            <a:endParaRPr/>
          </a:p>
          <a:p>
            <a:pPr marL="0" lvl="0" indent="0" algn="l" rtl="0">
              <a:spcBef>
                <a:spcPts val="0"/>
              </a:spcBef>
              <a:spcAft>
                <a:spcPts val="0"/>
              </a:spcAft>
              <a:buNone/>
            </a:pPr>
            <a:r>
              <a:rPr lang="en-US" dirty="0">
                <a:latin typeface="Nunito Sans"/>
                <a:ea typeface="Nunito Sans"/>
                <a:cs typeface="Nunito Sans"/>
                <a:sym typeface="Nunito Sans"/>
              </a:rPr>
              <a:t>Font: </a:t>
            </a:r>
            <a:r>
              <a:rPr lang="en-US" dirty="0" err="1">
                <a:latin typeface="Nunito Sans"/>
                <a:ea typeface="Nunito Sans"/>
                <a:cs typeface="Nunito Sans"/>
                <a:sym typeface="Nunito Sans"/>
              </a:rPr>
              <a:t>Nunito</a:t>
            </a:r>
            <a:r>
              <a:rPr lang="en-US">
                <a:latin typeface="Nunito Sans"/>
                <a:ea typeface="Nunito Sans"/>
                <a:cs typeface="Nunito Sans"/>
                <a:sym typeface="Nunito Sans"/>
              </a:rPr>
              <a:t> Sans</a:t>
            </a:r>
            <a:endParaRPr/>
          </a:p>
          <a:p>
            <a:pPr marL="0" lvl="0" indent="0" algn="l" rtl="0">
              <a:spcBef>
                <a:spcPts val="0"/>
              </a:spcBef>
              <a:spcAft>
                <a:spcPts val="0"/>
              </a:spcAft>
              <a:buNone/>
            </a:pPr>
            <a:r>
              <a:rPr lang="en-US">
                <a:latin typeface="Nunito Sans"/>
                <a:ea typeface="Nunito Sans"/>
                <a:cs typeface="Nunito Sans"/>
                <a:sym typeface="Nunito Sans"/>
              </a:rPr>
              <a:t>Primary colors: Black, White and Red (#F05136)</a:t>
            </a:r>
            <a:endParaRPr/>
          </a:p>
          <a:p>
            <a:pPr marL="0" lvl="0" indent="0" algn="l" rtl="0">
              <a:spcBef>
                <a:spcPts val="0"/>
              </a:spcBef>
              <a:spcAft>
                <a:spcPts val="0"/>
              </a:spcAft>
              <a:buNone/>
            </a:pPr>
            <a:r>
              <a:rPr lang="en-US" b="1">
                <a:latin typeface="Nunito Sans"/>
                <a:ea typeface="Nunito Sans"/>
                <a:cs typeface="Nunito Sans"/>
                <a:sym typeface="Nunito Sans"/>
              </a:rPr>
              <a:t>General Instruction:</a:t>
            </a:r>
            <a:endParaRPr/>
          </a:p>
          <a:p>
            <a:pPr marL="0" lvl="0" indent="0" algn="l" rtl="0">
              <a:spcBef>
                <a:spcPts val="0"/>
              </a:spcBef>
              <a:spcAft>
                <a:spcPts val="0"/>
              </a:spcAft>
              <a:buNone/>
            </a:pPr>
            <a:r>
              <a:rPr lang="en-US">
                <a:latin typeface="Nunito Sans"/>
                <a:ea typeface="Nunito Sans"/>
                <a:cs typeface="Nunito Sans"/>
                <a:sym typeface="Nunito Sans"/>
              </a:rPr>
              <a:t>Don’t edit this PPT (keep it for future reference) </a:t>
            </a:r>
            <a:endParaRPr/>
          </a:p>
          <a:p>
            <a:pPr marL="0" lvl="0" indent="0" algn="l" rtl="0">
              <a:spcBef>
                <a:spcPts val="0"/>
              </a:spcBef>
              <a:spcAft>
                <a:spcPts val="0"/>
              </a:spcAft>
              <a:buNone/>
            </a:pPr>
            <a:r>
              <a:rPr lang="en-US">
                <a:latin typeface="Nunito Sans"/>
                <a:ea typeface="Nunito Sans"/>
                <a:cs typeface="Nunito Sans"/>
                <a:sym typeface="Nunito Sans"/>
              </a:rPr>
              <a:t>Copy paste the required slide into your PPT. Format it there.</a:t>
            </a:r>
            <a:endParaRPr/>
          </a:p>
          <a:p>
            <a:pPr marL="0" lvl="0" indent="0" algn="l" rtl="0">
              <a:spcBef>
                <a:spcPts val="0"/>
              </a:spcBef>
              <a:spcAft>
                <a:spcPts val="0"/>
              </a:spcAft>
              <a:buNone/>
            </a:pPr>
            <a:r>
              <a:rPr lang="en-US">
                <a:latin typeface="Nunito Sans"/>
                <a:ea typeface="Nunito Sans"/>
                <a:cs typeface="Nunito Sans"/>
                <a:sym typeface="Nunito Sans"/>
              </a:rPr>
              <a:t>Write less, talk/present more</a:t>
            </a:r>
            <a:endParaRPr/>
          </a:p>
          <a:p>
            <a:pPr marL="0" lvl="0" indent="0" algn="l" rtl="0">
              <a:spcBef>
                <a:spcPts val="0"/>
              </a:spcBef>
              <a:spcAft>
                <a:spcPts val="0"/>
              </a:spcAft>
              <a:buNone/>
            </a:pPr>
            <a:r>
              <a:rPr lang="en-US">
                <a:latin typeface="Nunito Sans"/>
                <a:ea typeface="Nunito Sans"/>
                <a:cs typeface="Nunito Sans"/>
                <a:sym typeface="Nunito Sans"/>
              </a:rPr>
              <a:t>Use the font </a:t>
            </a:r>
            <a:r>
              <a:rPr lang="en-US" b="1">
                <a:latin typeface="Nunito Sans"/>
                <a:ea typeface="Nunito Sans"/>
                <a:cs typeface="Nunito Sans"/>
                <a:sym typeface="Nunito Sans"/>
              </a:rPr>
              <a:t>Nunito Sans Regular</a:t>
            </a:r>
            <a:r>
              <a:rPr lang="en-US">
                <a:latin typeface="Nunito Sans"/>
                <a:ea typeface="Nunito Sans"/>
                <a:cs typeface="Nunito Sans"/>
                <a:sym typeface="Nunito Sans"/>
              </a:rPr>
              <a:t>. You can download it from google fonts (</a:t>
            </a:r>
            <a:r>
              <a:rPr lang="en-US" i="1" u="sng">
                <a:solidFill>
                  <a:srgbClr val="0070C0"/>
                </a:solidFill>
                <a:latin typeface="Nunito Sans"/>
                <a:ea typeface="Nunito Sans"/>
                <a:cs typeface="Nunito Sans"/>
                <a:sym typeface="Nunito Sans"/>
              </a:rPr>
              <a:t>https://fonts.google.com/specimen/Nunito+Sans</a:t>
            </a:r>
            <a:r>
              <a:rPr lang="en-US">
                <a:latin typeface="Nunito Sans"/>
                <a:ea typeface="Nunito Sans"/>
                <a:cs typeface="Nunito Sans"/>
                <a:sym typeface="Nunito Sans"/>
              </a:rPr>
              <a:t>). </a:t>
            </a:r>
            <a:endParaRPr/>
          </a:p>
          <a:p>
            <a:pPr marL="0" lvl="0" indent="0" algn="l" rtl="0">
              <a:spcBef>
                <a:spcPts val="0"/>
              </a:spcBef>
              <a:spcAft>
                <a:spcPts val="0"/>
              </a:spcAft>
              <a:buNone/>
            </a:pPr>
            <a:r>
              <a:rPr lang="en-US">
                <a:latin typeface="Nunito Sans"/>
                <a:ea typeface="Nunito Sans"/>
                <a:cs typeface="Nunito Sans"/>
                <a:sym typeface="Nunito Sans"/>
              </a:rPr>
              <a:t>Don’t change the size and/or positions of headings, texts, unless absolutely necessary. (minimum size: 20)</a:t>
            </a:r>
            <a:endParaRPr/>
          </a:p>
          <a:p>
            <a:pPr marL="0" lvl="0" indent="0" algn="l" rtl="0">
              <a:spcBef>
                <a:spcPts val="0"/>
              </a:spcBef>
              <a:spcAft>
                <a:spcPts val="0"/>
              </a:spcAft>
              <a:buNone/>
            </a:pPr>
            <a:r>
              <a:rPr lang="en-US">
                <a:latin typeface="Nunito Sans"/>
                <a:ea typeface="Nunito Sans"/>
                <a:cs typeface="Nunito Sans"/>
                <a:sym typeface="Nunito Sans"/>
              </a:rPr>
              <a:t>The size of the image must be adjusted according to the text. (try to make it look visually attractive)</a:t>
            </a:r>
            <a:endParaRPr/>
          </a:p>
          <a:p>
            <a:pPr marL="0" lvl="0" indent="0" algn="l" rtl="0">
              <a:spcBef>
                <a:spcPts val="0"/>
              </a:spcBef>
              <a:spcAft>
                <a:spcPts val="0"/>
              </a:spcAft>
              <a:buNone/>
            </a:pPr>
            <a:r>
              <a:rPr lang="en-US">
                <a:latin typeface="Nunito Sans"/>
                <a:ea typeface="Nunito Sans"/>
                <a:cs typeface="Nunito Sans"/>
                <a:sym typeface="Nunito Sans"/>
              </a:rPr>
              <a:t>1 image per slide. No more than 4 points per slide.</a:t>
            </a:r>
            <a:endParaRPr/>
          </a:p>
          <a:p>
            <a:pPr marL="0" lvl="0" indent="0" algn="l" rtl="0">
              <a:spcBef>
                <a:spcPts val="0"/>
              </a:spcBef>
              <a:spcAft>
                <a:spcPts val="0"/>
              </a:spcAft>
              <a:buNone/>
            </a:pPr>
            <a:endParaRPr>
              <a:latin typeface="Nunito Sans"/>
              <a:ea typeface="Nunito Sans"/>
              <a:cs typeface="Nunito Sans"/>
              <a:sym typeface="Nunito Sans"/>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51099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D)</a:t>
            </a:r>
            <a:r>
              <a:rPr lang="en-US" baseline="0" dirty="0" smtClean="0"/>
              <a:t> 512 bits</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Td </a:t>
            </a:r>
            <a:r>
              <a:rPr lang="en-US" sz="1200" b="0" i="0" u="sng" strike="noStrike" cap="none" dirty="0" smtClean="0">
                <a:solidFill>
                  <a:schemeClr val="dk1"/>
                </a:solidFill>
                <a:effectLst/>
                <a:latin typeface="Calibri"/>
                <a:ea typeface="Calibri"/>
                <a:cs typeface="Calibri"/>
                <a:sym typeface="Calibri"/>
              </a:rPr>
              <a:t>&gt;</a:t>
            </a:r>
            <a:r>
              <a:rPr lang="en-US" sz="1200" b="0" i="0" u="none" strike="noStrike" cap="none" dirty="0" smtClean="0">
                <a:solidFill>
                  <a:schemeClr val="dk1"/>
                </a:solidFill>
                <a:effectLst/>
                <a:latin typeface="Calibri"/>
                <a:ea typeface="Calibri"/>
                <a:cs typeface="Calibri"/>
                <a:sym typeface="Calibri"/>
              </a:rPr>
              <a:t>   2 × </a:t>
            </a:r>
            <a:r>
              <a:rPr lang="en-US" sz="1200" b="0" i="0" u="none" strike="noStrike" cap="none" dirty="0" err="1" smtClean="0">
                <a:solidFill>
                  <a:schemeClr val="dk1"/>
                </a:solidFill>
                <a:effectLst/>
                <a:latin typeface="Calibri"/>
                <a:ea typeface="Calibri"/>
                <a:cs typeface="Calibri"/>
                <a:sym typeface="Calibri"/>
              </a:rPr>
              <a:t>Tp</a:t>
            </a:r>
            <a:r>
              <a:rPr lang="en-US" sz="1200" b="0" i="0" u="none" strike="noStrike" cap="none" dirty="0" smtClean="0">
                <a:solidFill>
                  <a:schemeClr val="dk1"/>
                </a:solidFill>
                <a:effectLst/>
                <a:latin typeface="Calibri"/>
                <a:ea typeface="Calibri"/>
                <a:cs typeface="Calibri"/>
                <a:sym typeface="Calibri"/>
              </a:rPr>
              <a:t>  + Td( for jam signal)                                                                   </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Td </a:t>
            </a:r>
            <a:r>
              <a:rPr lang="en-US" sz="1200" b="0" i="0" u="sng" strike="noStrike" cap="none" dirty="0" smtClean="0">
                <a:solidFill>
                  <a:schemeClr val="dk1"/>
                </a:solidFill>
                <a:effectLst/>
                <a:latin typeface="Calibri"/>
                <a:ea typeface="Calibri"/>
                <a:cs typeface="Calibri"/>
                <a:sym typeface="Calibri"/>
              </a:rPr>
              <a:t>&gt;</a:t>
            </a: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Rtt</a:t>
            </a:r>
            <a:r>
              <a:rPr lang="en-US" sz="1200" b="0" i="0" u="none" strike="noStrike" cap="none" dirty="0" smtClean="0">
                <a:solidFill>
                  <a:schemeClr val="dk1"/>
                </a:solidFill>
                <a:effectLst/>
                <a:latin typeface="Calibri"/>
                <a:ea typeface="Calibri"/>
                <a:cs typeface="Calibri"/>
                <a:sym typeface="Calibri"/>
              </a:rPr>
              <a:t>  + ( Length of jam signal  / Bandwidth )                                            </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 Td  </a:t>
            </a:r>
            <a:r>
              <a:rPr lang="en-US" sz="1200" b="0" i="0" u="sng" strike="noStrike" cap="none" dirty="0" smtClean="0">
                <a:solidFill>
                  <a:schemeClr val="dk1"/>
                </a:solidFill>
                <a:effectLst/>
                <a:latin typeface="Calibri"/>
                <a:ea typeface="Calibri"/>
                <a:cs typeface="Calibri"/>
                <a:sym typeface="Calibri"/>
              </a:rPr>
              <a:t>&gt;</a:t>
            </a:r>
            <a:r>
              <a:rPr lang="en-US" sz="1200" b="0" i="0" u="none" strike="noStrike" cap="none" dirty="0" smtClean="0">
                <a:solidFill>
                  <a:schemeClr val="dk1"/>
                </a:solidFill>
                <a:effectLst/>
                <a:latin typeface="Calibri"/>
                <a:ea typeface="Calibri"/>
                <a:cs typeface="Calibri"/>
                <a:sym typeface="Calibri"/>
              </a:rPr>
              <a:t>  46.4</a:t>
            </a:r>
            <a:r>
              <a:rPr lang="el-GR" sz="1200" b="0" i="0" u="none" strike="noStrike" cap="none" dirty="0" smtClean="0">
                <a:solidFill>
                  <a:schemeClr val="dk1"/>
                </a:solidFill>
                <a:effectLst/>
                <a:latin typeface="Calibri"/>
                <a:ea typeface="Calibri"/>
                <a:cs typeface="Calibri"/>
                <a:sym typeface="Calibri"/>
              </a:rPr>
              <a:t>μ</a:t>
            </a:r>
            <a:r>
              <a:rPr lang="en-US" sz="1200" b="0" i="0" u="none" strike="noStrike" cap="none" dirty="0" smtClean="0">
                <a:solidFill>
                  <a:schemeClr val="dk1"/>
                </a:solidFill>
                <a:effectLst/>
                <a:latin typeface="Calibri"/>
                <a:ea typeface="Calibri"/>
                <a:cs typeface="Calibri"/>
                <a:sym typeface="Calibri"/>
              </a:rPr>
              <a:t>s +  ( 48 bit / 10 × 10</a:t>
            </a:r>
            <a:r>
              <a:rPr lang="en-US" sz="1200" b="0" i="0" u="none" strike="noStrike" cap="none" baseline="30000" dirty="0" smtClean="0">
                <a:solidFill>
                  <a:schemeClr val="dk1"/>
                </a:solidFill>
                <a:effectLst/>
                <a:latin typeface="Calibri"/>
                <a:ea typeface="Calibri"/>
                <a:cs typeface="Calibri"/>
                <a:sym typeface="Calibri"/>
              </a:rPr>
              <a:t>6</a:t>
            </a:r>
            <a:r>
              <a:rPr lang="en-US" sz="1200" b="0" i="0" u="none" strike="noStrike" cap="none" dirty="0" smtClean="0">
                <a:solidFill>
                  <a:schemeClr val="dk1"/>
                </a:solidFill>
                <a:effectLst/>
                <a:latin typeface="Calibri"/>
                <a:ea typeface="Calibri"/>
                <a:cs typeface="Calibri"/>
                <a:sym typeface="Calibri"/>
              </a:rPr>
              <a:t> bits/sec) </a:t>
            </a:r>
          </a:p>
          <a:p>
            <a:pPr fontAlgn="base"/>
            <a:r>
              <a:rPr lang="en-US" sz="1200" b="0" i="0" u="none" strike="noStrike" cap="none" dirty="0" smtClean="0">
                <a:solidFill>
                  <a:schemeClr val="dk1"/>
                </a:solidFill>
                <a:effectLst/>
                <a:latin typeface="Calibri"/>
                <a:ea typeface="Calibri"/>
                <a:cs typeface="Calibri"/>
                <a:sym typeface="Calibri"/>
              </a:rPr>
              <a:t>Td  </a:t>
            </a:r>
            <a:r>
              <a:rPr lang="en-US" sz="1200" b="0" i="0" u="sng" strike="noStrike" cap="none" dirty="0" smtClean="0">
                <a:solidFill>
                  <a:schemeClr val="dk1"/>
                </a:solidFill>
                <a:effectLst/>
                <a:latin typeface="Calibri"/>
                <a:ea typeface="Calibri"/>
                <a:cs typeface="Calibri"/>
                <a:sym typeface="Calibri"/>
              </a:rPr>
              <a:t>&gt;</a:t>
            </a:r>
            <a:r>
              <a:rPr lang="en-US" sz="1200" b="0" i="0" u="none" strike="noStrike" cap="none" dirty="0" smtClean="0">
                <a:solidFill>
                  <a:schemeClr val="dk1"/>
                </a:solidFill>
                <a:effectLst/>
                <a:latin typeface="Calibri"/>
                <a:ea typeface="Calibri"/>
                <a:cs typeface="Calibri"/>
                <a:sym typeface="Calibri"/>
              </a:rPr>
              <a:t>  46.4 × 10</a:t>
            </a:r>
            <a:r>
              <a:rPr lang="en-US" sz="1200" b="0" i="0" u="none" strike="noStrike" cap="none" baseline="30000" dirty="0" smtClean="0">
                <a:solidFill>
                  <a:schemeClr val="dk1"/>
                </a:solidFill>
                <a:effectLst/>
                <a:latin typeface="Calibri"/>
                <a:ea typeface="Calibri"/>
                <a:cs typeface="Calibri"/>
                <a:sym typeface="Calibri"/>
              </a:rPr>
              <a:t>-6</a:t>
            </a:r>
            <a:r>
              <a:rPr lang="en-US" sz="1200" b="0" i="0" u="none" strike="noStrike" cap="none" dirty="0" smtClean="0">
                <a:solidFill>
                  <a:schemeClr val="dk1"/>
                </a:solidFill>
                <a:effectLst/>
                <a:latin typeface="Calibri"/>
                <a:ea typeface="Calibri"/>
                <a:cs typeface="Calibri"/>
                <a:sym typeface="Calibri"/>
              </a:rPr>
              <a:t> sec   + (4.8 × 10</a:t>
            </a:r>
            <a:r>
              <a:rPr lang="en-US" sz="1200" b="0" i="0" u="none" strike="noStrike" cap="none" baseline="30000" dirty="0" smtClean="0">
                <a:solidFill>
                  <a:schemeClr val="dk1"/>
                </a:solidFill>
                <a:effectLst/>
                <a:latin typeface="Calibri"/>
                <a:ea typeface="Calibri"/>
                <a:cs typeface="Calibri"/>
                <a:sym typeface="Calibri"/>
              </a:rPr>
              <a:t>-6</a:t>
            </a:r>
            <a:r>
              <a:rPr lang="en-US" sz="1200" b="0" i="0" u="none" strike="noStrike" cap="none" dirty="0" smtClean="0">
                <a:solidFill>
                  <a:schemeClr val="dk1"/>
                </a:solidFill>
                <a:effectLst/>
                <a:latin typeface="Calibri"/>
                <a:ea typeface="Calibri"/>
                <a:cs typeface="Calibri"/>
                <a:sym typeface="Calibri"/>
              </a:rPr>
              <a:t> sec)</a:t>
            </a:r>
          </a:p>
          <a:p>
            <a:pPr fontAlgn="base"/>
            <a:r>
              <a:rPr lang="en-US" sz="1200" b="0" i="0" u="none" strike="noStrike" cap="none" dirty="0" smtClean="0">
                <a:solidFill>
                  <a:schemeClr val="dk1"/>
                </a:solidFill>
                <a:effectLst/>
                <a:latin typeface="Calibri"/>
                <a:ea typeface="Calibri"/>
                <a:cs typeface="Calibri"/>
                <a:sym typeface="Calibri"/>
              </a:rPr>
              <a:t>                          Td  </a:t>
            </a:r>
            <a:r>
              <a:rPr lang="en-US" sz="1200" b="0" i="0" u="sng" strike="noStrike" cap="none" dirty="0" smtClean="0">
                <a:solidFill>
                  <a:schemeClr val="dk1"/>
                </a:solidFill>
                <a:effectLst/>
                <a:latin typeface="Calibri"/>
                <a:ea typeface="Calibri"/>
                <a:cs typeface="Calibri"/>
                <a:sym typeface="Calibri"/>
              </a:rPr>
              <a:t>&gt;</a:t>
            </a:r>
            <a:r>
              <a:rPr lang="en-US" sz="1200" b="0" i="0" u="none" strike="noStrike" cap="none" dirty="0" smtClean="0">
                <a:solidFill>
                  <a:schemeClr val="dk1"/>
                </a:solidFill>
                <a:effectLst/>
                <a:latin typeface="Calibri"/>
                <a:ea typeface="Calibri"/>
                <a:cs typeface="Calibri"/>
                <a:sym typeface="Calibri"/>
              </a:rPr>
              <a:t>  51.2 × 10</a:t>
            </a:r>
            <a:r>
              <a:rPr lang="en-US" sz="1200" b="0" i="0" u="none" strike="noStrike" cap="none" baseline="30000" dirty="0" smtClean="0">
                <a:solidFill>
                  <a:schemeClr val="dk1"/>
                </a:solidFill>
                <a:effectLst/>
                <a:latin typeface="Calibri"/>
                <a:ea typeface="Calibri"/>
                <a:cs typeface="Calibri"/>
                <a:sym typeface="Calibri"/>
              </a:rPr>
              <a:t>-6</a:t>
            </a:r>
            <a:r>
              <a:rPr lang="en-US" sz="1200" b="0" i="0" u="none" strike="noStrike" cap="none" dirty="0" smtClean="0">
                <a:solidFill>
                  <a:schemeClr val="dk1"/>
                </a:solidFill>
                <a:effectLst/>
                <a:latin typeface="Calibri"/>
                <a:ea typeface="Calibri"/>
                <a:cs typeface="Calibri"/>
                <a:sym typeface="Calibri"/>
              </a:rPr>
              <a:t> sec  </a:t>
            </a:r>
          </a:p>
          <a:p>
            <a:pPr fontAlgn="base"/>
            <a:r>
              <a:rPr lang="en-US" sz="1200" b="0" i="0" u="none" strike="noStrike" cap="none" dirty="0" smtClean="0">
                <a:solidFill>
                  <a:schemeClr val="dk1"/>
                </a:solidFill>
                <a:effectLst/>
                <a:latin typeface="Calibri"/>
                <a:ea typeface="Calibri"/>
                <a:cs typeface="Calibri"/>
                <a:sym typeface="Calibri"/>
              </a:rPr>
              <a:t>                          ( Frame Size / Bandwidth)  </a:t>
            </a:r>
            <a:r>
              <a:rPr lang="en-US" sz="1200" b="0" i="0" u="sng" strike="noStrike" cap="none" dirty="0" smtClean="0">
                <a:solidFill>
                  <a:schemeClr val="dk1"/>
                </a:solidFill>
                <a:effectLst/>
                <a:latin typeface="Calibri"/>
                <a:ea typeface="Calibri"/>
                <a:cs typeface="Calibri"/>
                <a:sym typeface="Calibri"/>
              </a:rPr>
              <a:t>&gt;</a:t>
            </a:r>
            <a:r>
              <a:rPr lang="en-US" sz="1200" b="0" i="0" u="none" strike="noStrike" cap="none" dirty="0" smtClean="0">
                <a:solidFill>
                  <a:schemeClr val="dk1"/>
                </a:solidFill>
                <a:effectLst/>
                <a:latin typeface="Calibri"/>
                <a:ea typeface="Calibri"/>
                <a:cs typeface="Calibri"/>
                <a:sym typeface="Calibri"/>
              </a:rPr>
              <a:t>  51.2 × 10</a:t>
            </a:r>
            <a:r>
              <a:rPr lang="en-US" sz="1200" b="0" i="0" u="none" strike="noStrike" cap="none" baseline="30000" dirty="0" smtClean="0">
                <a:solidFill>
                  <a:schemeClr val="dk1"/>
                </a:solidFill>
                <a:effectLst/>
                <a:latin typeface="Calibri"/>
                <a:ea typeface="Calibri"/>
                <a:cs typeface="Calibri"/>
                <a:sym typeface="Calibri"/>
              </a:rPr>
              <a:t>-6</a:t>
            </a:r>
            <a:r>
              <a:rPr lang="en-US" sz="1200" b="0" i="0" u="none" strike="noStrike" cap="none" dirty="0" smtClean="0">
                <a:solidFill>
                  <a:schemeClr val="dk1"/>
                </a:solidFill>
                <a:effectLst/>
                <a:latin typeface="Calibri"/>
                <a:ea typeface="Calibri"/>
                <a:cs typeface="Calibri"/>
                <a:sym typeface="Calibri"/>
              </a:rPr>
              <a:t> sec</a:t>
            </a:r>
          </a:p>
          <a:p>
            <a:pPr fontAlgn="base"/>
            <a:r>
              <a:rPr lang="en-US" sz="1200" b="0" i="0" u="none" strike="noStrike" cap="none" dirty="0" smtClean="0">
                <a:solidFill>
                  <a:schemeClr val="dk1"/>
                </a:solidFill>
                <a:effectLst/>
                <a:latin typeface="Calibri"/>
                <a:ea typeface="Calibri"/>
                <a:cs typeface="Calibri"/>
                <a:sym typeface="Calibri"/>
              </a:rPr>
              <a:t>                          Frame Size </a:t>
            </a:r>
            <a:r>
              <a:rPr lang="en-US" sz="1200" b="0" i="0" u="sng" strike="noStrike" cap="none" dirty="0" smtClean="0">
                <a:solidFill>
                  <a:schemeClr val="dk1"/>
                </a:solidFill>
                <a:effectLst/>
                <a:latin typeface="Calibri"/>
                <a:ea typeface="Calibri"/>
                <a:cs typeface="Calibri"/>
                <a:sym typeface="Calibri"/>
              </a:rPr>
              <a:t>&gt;</a:t>
            </a:r>
            <a:r>
              <a:rPr lang="en-US" sz="1200" b="0" i="0" u="none" strike="noStrike" cap="none" dirty="0" smtClean="0">
                <a:solidFill>
                  <a:schemeClr val="dk1"/>
                </a:solidFill>
                <a:effectLst/>
                <a:latin typeface="Calibri"/>
                <a:ea typeface="Calibri"/>
                <a:cs typeface="Calibri"/>
                <a:sym typeface="Calibri"/>
              </a:rPr>
              <a:t>  51.2 × 10</a:t>
            </a:r>
            <a:r>
              <a:rPr lang="en-US" sz="1200" b="0" i="0" u="none" strike="noStrike" cap="none" baseline="30000" dirty="0" smtClean="0">
                <a:solidFill>
                  <a:schemeClr val="dk1"/>
                </a:solidFill>
                <a:effectLst/>
                <a:latin typeface="Calibri"/>
                <a:ea typeface="Calibri"/>
                <a:cs typeface="Calibri"/>
                <a:sym typeface="Calibri"/>
              </a:rPr>
              <a:t>-6</a:t>
            </a:r>
            <a:r>
              <a:rPr lang="en-US" sz="1200" b="0" i="0" u="none" strike="noStrike" cap="none" dirty="0" smtClean="0">
                <a:solidFill>
                  <a:schemeClr val="dk1"/>
                </a:solidFill>
                <a:effectLst/>
                <a:latin typeface="Calibri"/>
                <a:ea typeface="Calibri"/>
                <a:cs typeface="Calibri"/>
                <a:sym typeface="Calibri"/>
              </a:rPr>
              <a:t> sec  ×  Bandwidth</a:t>
            </a:r>
          </a:p>
          <a:p>
            <a:pPr fontAlgn="base"/>
            <a:r>
              <a:rPr lang="en-US" sz="1200" b="0" i="0" u="none" strike="noStrike" cap="none" dirty="0" smtClean="0">
                <a:solidFill>
                  <a:schemeClr val="dk1"/>
                </a:solidFill>
                <a:effectLst/>
                <a:latin typeface="Calibri"/>
                <a:ea typeface="Calibri"/>
                <a:cs typeface="Calibri"/>
                <a:sym typeface="Calibri"/>
              </a:rPr>
              <a:t>                          Frame Size </a:t>
            </a:r>
            <a:r>
              <a:rPr lang="en-US" sz="1200" b="0" i="0" u="sng" strike="noStrike" cap="none" dirty="0" smtClean="0">
                <a:solidFill>
                  <a:schemeClr val="dk1"/>
                </a:solidFill>
                <a:effectLst/>
                <a:latin typeface="Calibri"/>
                <a:ea typeface="Calibri"/>
                <a:cs typeface="Calibri"/>
                <a:sym typeface="Calibri"/>
              </a:rPr>
              <a:t>&gt;</a:t>
            </a:r>
            <a:r>
              <a:rPr lang="en-US" sz="1200" b="0" i="0" u="none" strike="noStrike" cap="none" dirty="0" smtClean="0">
                <a:solidFill>
                  <a:schemeClr val="dk1"/>
                </a:solidFill>
                <a:effectLst/>
                <a:latin typeface="Calibri"/>
                <a:ea typeface="Calibri"/>
                <a:cs typeface="Calibri"/>
                <a:sym typeface="Calibri"/>
              </a:rPr>
              <a:t>  51.2 × 10</a:t>
            </a:r>
            <a:r>
              <a:rPr lang="en-US" sz="1200" b="0" i="0" u="none" strike="noStrike" cap="none" baseline="30000" dirty="0" smtClean="0">
                <a:solidFill>
                  <a:schemeClr val="dk1"/>
                </a:solidFill>
                <a:effectLst/>
                <a:latin typeface="Calibri"/>
                <a:ea typeface="Calibri"/>
                <a:cs typeface="Calibri"/>
                <a:sym typeface="Calibri"/>
              </a:rPr>
              <a:t>-6</a:t>
            </a:r>
            <a:r>
              <a:rPr lang="en-US" sz="1200" b="0" i="0" u="none" strike="noStrike" cap="none" dirty="0" smtClean="0">
                <a:solidFill>
                  <a:schemeClr val="dk1"/>
                </a:solidFill>
                <a:effectLst/>
                <a:latin typeface="Calibri"/>
                <a:ea typeface="Calibri"/>
                <a:cs typeface="Calibri"/>
                <a:sym typeface="Calibri"/>
              </a:rPr>
              <a:t> sec  ×  10 × 10</a:t>
            </a:r>
            <a:r>
              <a:rPr lang="en-US" sz="1200" b="0" i="0" u="none" strike="noStrike" cap="none" baseline="30000" dirty="0" smtClean="0">
                <a:solidFill>
                  <a:schemeClr val="dk1"/>
                </a:solidFill>
                <a:effectLst/>
                <a:latin typeface="Calibri"/>
                <a:ea typeface="Calibri"/>
                <a:cs typeface="Calibri"/>
                <a:sym typeface="Calibri"/>
              </a:rPr>
              <a:t>6</a:t>
            </a:r>
            <a:r>
              <a:rPr lang="en-US" sz="1200" b="0" i="0" u="none" strike="noStrike" cap="none" dirty="0" smtClean="0">
                <a:solidFill>
                  <a:schemeClr val="dk1"/>
                </a:solidFill>
                <a:effectLst/>
                <a:latin typeface="Calibri"/>
                <a:ea typeface="Calibri"/>
                <a:cs typeface="Calibri"/>
                <a:sym typeface="Calibri"/>
              </a:rPr>
              <a:t> bits/second</a:t>
            </a:r>
          </a:p>
          <a:p>
            <a:pPr fontAlgn="base"/>
            <a:r>
              <a:rPr lang="en-US" sz="1200" b="0" i="0" u="none" strike="noStrike" cap="none" dirty="0" smtClean="0">
                <a:solidFill>
                  <a:schemeClr val="dk1"/>
                </a:solidFill>
                <a:effectLst/>
                <a:latin typeface="Calibri"/>
                <a:ea typeface="Calibri"/>
                <a:cs typeface="Calibri"/>
                <a:sym typeface="Calibri"/>
              </a:rPr>
              <a:t>                          Frame Size </a:t>
            </a:r>
            <a:r>
              <a:rPr lang="en-US" sz="1200" b="0" i="0" u="sng" strike="noStrike" cap="none" dirty="0" smtClean="0">
                <a:solidFill>
                  <a:schemeClr val="dk1"/>
                </a:solidFill>
                <a:effectLst/>
                <a:latin typeface="Calibri"/>
                <a:ea typeface="Calibri"/>
                <a:cs typeface="Calibri"/>
                <a:sym typeface="Calibri"/>
              </a:rPr>
              <a:t>&gt;</a:t>
            </a:r>
            <a:r>
              <a:rPr lang="en-US" sz="1200" b="0" i="0" u="none" strike="noStrike" cap="none" dirty="0" smtClean="0">
                <a:solidFill>
                  <a:schemeClr val="dk1"/>
                </a:solidFill>
                <a:effectLst/>
                <a:latin typeface="Calibri"/>
                <a:ea typeface="Calibri"/>
                <a:cs typeface="Calibri"/>
                <a:sym typeface="Calibri"/>
              </a:rPr>
              <a:t>  512 bits</a:t>
            </a:r>
          </a:p>
          <a:p>
            <a:pPr fontAlgn="base"/>
            <a:r>
              <a:rPr lang="en-US" sz="1200" b="0" i="0" u="none" strike="noStrike" cap="none" dirty="0" smtClean="0">
                <a:solidFill>
                  <a:schemeClr val="dk1"/>
                </a:solidFill>
                <a:effectLst/>
                <a:latin typeface="Calibri"/>
                <a:ea typeface="Calibri"/>
                <a:cs typeface="Calibri"/>
                <a:sym typeface="Calibri"/>
              </a:rPr>
              <a:t>                          So , minimum frame size is  512 bits.      </a:t>
            </a:r>
          </a:p>
          <a:p>
            <a:pPr fontAlgn="base"/>
            <a:r>
              <a:rPr lang="en-US" sz="1200" b="0" i="0" u="none" strike="noStrike" cap="none" dirty="0" smtClean="0">
                <a:solidFill>
                  <a:schemeClr val="dk1"/>
                </a:solidFill>
                <a:effectLst/>
                <a:latin typeface="Calibri"/>
                <a:ea typeface="Calibri"/>
                <a:cs typeface="Calibri"/>
                <a:sym typeface="Calibri"/>
              </a:rPr>
              <a:t>                  NOTE :-</a:t>
            </a:r>
          </a:p>
          <a:p>
            <a:pPr fontAlgn="base"/>
            <a:r>
              <a:rPr lang="en-US" sz="1200" b="0" i="0" u="none" strike="noStrike" cap="none" dirty="0" smtClean="0">
                <a:solidFill>
                  <a:schemeClr val="dk1"/>
                </a:solidFill>
                <a:effectLst/>
                <a:latin typeface="Calibri"/>
                <a:ea typeface="Calibri"/>
                <a:cs typeface="Calibri"/>
                <a:sym typeface="Calibri"/>
              </a:rPr>
              <a:t>                             Transmission delay = Td</a:t>
            </a:r>
          </a:p>
          <a:p>
            <a:pPr fontAlgn="base"/>
            <a:r>
              <a:rPr lang="en-US" sz="1200" b="0" i="0" u="none" strike="noStrike" cap="none" dirty="0" smtClean="0">
                <a:solidFill>
                  <a:schemeClr val="dk1"/>
                </a:solidFill>
                <a:effectLst/>
                <a:latin typeface="Calibri"/>
                <a:ea typeface="Calibri"/>
                <a:cs typeface="Calibri"/>
                <a:sym typeface="Calibri"/>
              </a:rPr>
              <a:t>                             Propagation  delay = </a:t>
            </a:r>
            <a:r>
              <a:rPr lang="en-US" sz="1200" b="0" i="0" u="none" strike="noStrike" cap="none" dirty="0" err="1" smtClean="0">
                <a:solidFill>
                  <a:schemeClr val="dk1"/>
                </a:solidFill>
                <a:effectLst/>
                <a:latin typeface="Calibri"/>
                <a:ea typeface="Calibri"/>
                <a:cs typeface="Calibri"/>
                <a:sym typeface="Calibri"/>
              </a:rPr>
              <a:t>Tp</a:t>
            </a: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Round Trip Time = </a:t>
            </a:r>
            <a:r>
              <a:rPr lang="en-US" sz="1200" b="0" i="0" u="none" strike="noStrike" cap="none" dirty="0" err="1" smtClean="0">
                <a:solidFill>
                  <a:schemeClr val="dk1"/>
                </a:solidFill>
                <a:effectLst/>
                <a:latin typeface="Calibri"/>
                <a:ea typeface="Calibri"/>
                <a:cs typeface="Calibri"/>
                <a:sym typeface="Calibri"/>
              </a:rPr>
              <a:t>Rtt</a:t>
            </a:r>
            <a:r>
              <a:rPr lang="en-US" sz="1200" b="0" i="0" u="none" strike="noStrike" cap="none" dirty="0" smtClean="0">
                <a:solidFill>
                  <a:schemeClr val="dk1"/>
                </a:solidFill>
                <a:effectLst/>
                <a:latin typeface="Calibri"/>
                <a:ea typeface="Calibri"/>
                <a:cs typeface="Calibri"/>
                <a:sym typeface="Calibri"/>
              </a:rPr>
              <a:t> = 2 × </a:t>
            </a:r>
            <a:r>
              <a:rPr lang="en-US" sz="1200" b="0" i="0" u="none" strike="noStrike" cap="none" dirty="0" err="1" smtClean="0">
                <a:solidFill>
                  <a:schemeClr val="dk1"/>
                </a:solidFill>
                <a:effectLst/>
                <a:latin typeface="Calibri"/>
                <a:ea typeface="Calibri"/>
                <a:cs typeface="Calibri"/>
                <a:sym typeface="Calibri"/>
              </a:rPr>
              <a:t>Tp</a:t>
            </a:r>
            <a:endParaRPr lang="en-US" sz="1200" b="0" i="0" u="none" strike="noStrike" cap="none" dirty="0" smtClean="0">
              <a:solidFill>
                <a:schemeClr val="dk1"/>
              </a:solidFill>
              <a:effectLst/>
              <a:latin typeface="Calibri"/>
              <a:ea typeface="Calibri"/>
              <a:cs typeface="Calibri"/>
              <a:sym typeface="Calibri"/>
            </a:endParaRPr>
          </a:p>
          <a:p>
            <a:pPr fontAlgn="base"/>
            <a:r>
              <a:rPr lang="en-US" sz="1200" b="0" i="0" u="none" strike="noStrike" cap="none" dirty="0" smtClean="0">
                <a:solidFill>
                  <a:schemeClr val="dk1"/>
                </a:solidFill>
                <a:effectLst/>
                <a:latin typeface="Calibri"/>
                <a:ea typeface="Calibri"/>
                <a:cs typeface="Calibri"/>
                <a:sym typeface="Calibri"/>
              </a:rPr>
              <a:t>                             Td = ( Frame Size / Bandwidth)   </a:t>
            </a:r>
          </a:p>
          <a:p>
            <a:pPr marL="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endParaRPr b="1"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extLst>
      <p:ext uri="{BB962C8B-B14F-4D97-AF65-F5344CB8AC3E}">
        <p14:creationId xmlns:p14="http://schemas.microsoft.com/office/powerpoint/2010/main" val="125633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D) </a:t>
            </a:r>
            <a:r>
              <a:rPr lang="en-US" sz="1200" dirty="0" smtClean="0">
                <a:latin typeface="Nunito Sans" panose="020B0604020202020204" charset="0"/>
              </a:rPr>
              <a:t>192.168.24.43</a:t>
            </a:r>
            <a:endParaRPr lang="en-US" dirty="0" smtClean="0"/>
          </a:p>
          <a:p>
            <a:pPr marL="0" lvl="0" indent="0" algn="l" rtl="0">
              <a:spcBef>
                <a:spcPts val="0"/>
              </a:spcBef>
              <a:spcAft>
                <a:spcPts val="0"/>
              </a:spcAft>
              <a:buNone/>
            </a:pPr>
            <a:r>
              <a:rPr lang="en-US" b="1" dirty="0" smtClean="0"/>
              <a:t>Explanation</a:t>
            </a:r>
            <a:r>
              <a:rPr lang="en-US" dirty="0" smtClean="0"/>
              <a:t>:</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Class A private address range is 10.0.0.0 through 10.255.255.255. Class B private address range is 172.16.0.0 through 172.31.255.255, and Class C private address range is 192.168.0.0 through 192.168.255.255.</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extLst>
      <p:ext uri="{BB962C8B-B14F-4D97-AF65-F5344CB8AC3E}">
        <p14:creationId xmlns:p14="http://schemas.microsoft.com/office/powerpoint/2010/main" val="11422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A) </a:t>
            </a:r>
            <a:r>
              <a:rPr lang="en-US" sz="1200" dirty="0" smtClean="0">
                <a:solidFill>
                  <a:schemeClr val="dk1"/>
                </a:solidFill>
                <a:latin typeface="Nunito Sans"/>
                <a:ea typeface="Nunito Sans"/>
                <a:cs typeface="Nunito Sans"/>
                <a:sym typeface="Nunito Sans"/>
              </a:rPr>
              <a:t>PaaS (platform-As-A-Service)</a:t>
            </a:r>
            <a:endParaRPr lang="en-US" dirty="0" smtClean="0"/>
          </a:p>
          <a:p>
            <a:pPr marL="0" lvl="0" indent="0" algn="l" rtl="0">
              <a:spcBef>
                <a:spcPts val="0"/>
              </a:spcBef>
              <a:spcAft>
                <a:spcPts val="0"/>
              </a:spcAft>
              <a:buNone/>
            </a:pPr>
            <a:r>
              <a:rPr lang="en-US" b="1" dirty="0" smtClean="0"/>
              <a:t>Explanation:</a:t>
            </a:r>
          </a:p>
          <a:p>
            <a:r>
              <a:rPr lang="en-US" sz="1200" b="0" i="0" u="none" strike="noStrike" cap="none" dirty="0" smtClean="0">
                <a:solidFill>
                  <a:schemeClr val="dk1"/>
                </a:solidFill>
                <a:effectLst/>
                <a:latin typeface="Calibri"/>
                <a:ea typeface="Calibri"/>
                <a:cs typeface="Calibri"/>
                <a:sym typeface="Calibri"/>
              </a:rPr>
              <a:t>Platform as a Service (PaaS) is a cloud computing model where the cloud provider offers a platform that includes runtime environments, development frameworks, and deployment tools for building, testing, and deploying applications. PaaS abstracts away the underlying infrastructure and provides developers with an environment to focus on application development without having to manage the underlying hardware or software stack.</a:t>
            </a:r>
          </a:p>
          <a:p>
            <a:r>
              <a:rPr lang="en-US" sz="1200" b="0" i="0" u="none" strike="noStrike" cap="none" dirty="0" smtClean="0">
                <a:solidFill>
                  <a:schemeClr val="dk1"/>
                </a:solidFill>
                <a:effectLst/>
                <a:latin typeface="Calibri"/>
                <a:ea typeface="Calibri"/>
                <a:cs typeface="Calibri"/>
                <a:sym typeface="Calibri"/>
              </a:rPr>
              <a:t>With PaaS, developers can leverage pre-configured environments, development tools, and runtime platforms to build and deploy their applications more efficiently. The cloud provider takes care of managing the underlying infrastructure, including hardware, networking, and server resources, allowing developers to focus on writing code and deploying their applications.</a:t>
            </a:r>
          </a:p>
          <a:p>
            <a:r>
              <a:rPr lang="en-US" sz="1200" b="0" i="0" u="none" strike="noStrike" cap="none" dirty="0" smtClean="0">
                <a:solidFill>
                  <a:schemeClr val="dk1"/>
                </a:solidFill>
                <a:effectLst/>
                <a:latin typeface="Calibri"/>
                <a:ea typeface="Calibri"/>
                <a:cs typeface="Calibri"/>
                <a:sym typeface="Calibri"/>
              </a:rPr>
              <a:t>PaaS offerings often include features such as automatic scaling, load balancing, database integration, and version control. Popular examples of PaaS platforms include Microsoft Azure App Service, Google App Engine, and </a:t>
            </a:r>
            <a:r>
              <a:rPr lang="en-US" sz="1200" b="0" i="0" u="none" strike="noStrike" cap="none" dirty="0" err="1" smtClean="0">
                <a:solidFill>
                  <a:schemeClr val="dk1"/>
                </a:solidFill>
                <a:effectLst/>
                <a:latin typeface="Calibri"/>
                <a:ea typeface="Calibri"/>
                <a:cs typeface="Calibri"/>
                <a:sym typeface="Calibri"/>
              </a:rPr>
              <a:t>Heroku</a:t>
            </a:r>
            <a:r>
              <a:rPr lang="en-US" sz="1200" b="0" i="0" u="none" strike="noStrike" cap="none" dirty="0" smtClean="0">
                <a:solidFill>
                  <a:schemeClr val="dk1"/>
                </a:solidFill>
                <a:effectLst/>
                <a:latin typeface="Calibri"/>
                <a:ea typeface="Calibri"/>
                <a:cs typeface="Calibri"/>
                <a:sym typeface="Calibri"/>
              </a:rPr>
              <a:t>.</a:t>
            </a:r>
          </a:p>
          <a:p>
            <a:pPr marL="0" lvl="0" indent="0" algn="l" rtl="0">
              <a:spcBef>
                <a:spcPts val="0"/>
              </a:spcBef>
              <a:spcAft>
                <a:spcPts val="0"/>
              </a:spcAft>
              <a:buNone/>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extLst>
      <p:ext uri="{BB962C8B-B14F-4D97-AF65-F5344CB8AC3E}">
        <p14:creationId xmlns:p14="http://schemas.microsoft.com/office/powerpoint/2010/main" val="880032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smtClean="0"/>
              <a:t>C)</a:t>
            </a:r>
            <a:r>
              <a:rPr lang="en-US" sz="1200" dirty="0" smtClean="0">
                <a:solidFill>
                  <a:schemeClr val="dk1"/>
                </a:solidFill>
                <a:latin typeface="Nunito Sans"/>
                <a:ea typeface="Nunito Sans"/>
                <a:cs typeface="Nunito Sans"/>
                <a:sym typeface="Nunito Sans"/>
              </a:rPr>
              <a:t> IaaS(Infrastructure-As-A-Service)</a:t>
            </a:r>
            <a:endParaRPr lang="en-US" b="1" dirty="0" smtClean="0"/>
          </a:p>
          <a:p>
            <a:pPr marL="0" lvl="0" indent="0" algn="l" rtl="0">
              <a:spcBef>
                <a:spcPts val="0"/>
              </a:spcBef>
              <a:spcAft>
                <a:spcPts val="0"/>
              </a:spcAft>
              <a:buNone/>
            </a:pPr>
            <a:r>
              <a:rPr lang="en-US" b="1" dirty="0" smtClean="0"/>
              <a:t>Explanation:</a:t>
            </a:r>
          </a:p>
          <a:p>
            <a:r>
              <a:rPr lang="en-US" sz="1200" b="0" i="0" u="none" strike="noStrike" cap="none" dirty="0" smtClean="0">
                <a:solidFill>
                  <a:schemeClr val="dk1"/>
                </a:solidFill>
                <a:effectLst/>
                <a:latin typeface="Calibri"/>
                <a:ea typeface="Calibri"/>
                <a:cs typeface="Calibri"/>
                <a:sym typeface="Calibri"/>
              </a:rPr>
              <a:t>Infrastructure as a Service (IaaS) is a cloud computing model that provides virtualized computing resources over the internet. It allows users, including network architects, to rent and manage virtualized infrastructure resources such as virtual machines (VMs), storage, and networks.</a:t>
            </a:r>
          </a:p>
          <a:p>
            <a:r>
              <a:rPr lang="en-US" sz="1200" b="0" i="0" u="none" strike="noStrike" cap="none" dirty="0" smtClean="0">
                <a:solidFill>
                  <a:schemeClr val="dk1"/>
                </a:solidFill>
                <a:effectLst/>
                <a:latin typeface="Calibri"/>
                <a:ea typeface="Calibri"/>
                <a:cs typeface="Calibri"/>
                <a:sym typeface="Calibri"/>
              </a:rPr>
              <a:t>Network architects typically leverage IaaS to design, build, and manage the networking components of a cloud-based infrastructure. They can configure and manage virtual networks, set up VPN connections, implement firewall rules, and handle other networking-related tasks using the IaaS platform.</a:t>
            </a:r>
          </a:p>
          <a:p>
            <a:r>
              <a:rPr lang="en-US" sz="1200" b="0" i="0" u="none" strike="noStrike" cap="none" dirty="0" smtClean="0">
                <a:solidFill>
                  <a:schemeClr val="dk1"/>
                </a:solidFill>
                <a:effectLst/>
                <a:latin typeface="Calibri"/>
                <a:ea typeface="Calibri"/>
                <a:cs typeface="Calibri"/>
                <a:sym typeface="Calibri"/>
              </a:rPr>
              <a:t>IaaS provides flexibility and control over the infrastructure, allowing network architects to customize and optimize the network architecture according to their requirements. They can define network topologies, allocate IP addresses, configure load balancers, and manage network security within the IaaS environment.</a:t>
            </a:r>
          </a:p>
          <a:p>
            <a:pPr marL="0" lvl="0" indent="0" algn="l" rtl="0">
              <a:spcBef>
                <a:spcPts val="0"/>
              </a:spcBef>
              <a:spcAft>
                <a:spcPts val="0"/>
              </a:spcAft>
              <a:buNone/>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extLst>
      <p:ext uri="{BB962C8B-B14F-4D97-AF65-F5344CB8AC3E}">
        <p14:creationId xmlns:p14="http://schemas.microsoft.com/office/powerpoint/2010/main" val="2978172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a:t>
            </a:r>
            <a:r>
              <a:rPr lang="en-US" baseline="0" dirty="0" smtClean="0"/>
              <a:t> Switch</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Switch is a device that takes data sent from one network device and forwards it to the destination node based on MAC address.</a:t>
            </a:r>
          </a:p>
          <a:p>
            <a:pPr marL="0" lvl="0" indent="0" algn="l" rtl="0">
              <a:spcBef>
                <a:spcPts val="0"/>
              </a:spcBef>
              <a:spcAft>
                <a:spcPts val="0"/>
              </a:spcAft>
              <a:buNone/>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extLst>
      <p:ext uri="{BB962C8B-B14F-4D97-AF65-F5344CB8AC3E}">
        <p14:creationId xmlns:p14="http://schemas.microsoft.com/office/powerpoint/2010/main" val="805020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D)</a:t>
            </a:r>
            <a:r>
              <a:rPr lang="en-US" baseline="0" dirty="0" smtClean="0"/>
              <a:t> 1and 2</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Bandwidth required is less</a:t>
            </a:r>
            <a:r>
              <a:rPr lang="en-US" sz="1200" b="0" i="0" u="none" strike="noStrike" cap="none" baseline="0" dirty="0" smtClean="0">
                <a:solidFill>
                  <a:schemeClr val="dk1"/>
                </a:solidFill>
                <a:effectLst/>
                <a:latin typeface="Calibri"/>
                <a:ea typeface="Calibri"/>
                <a:cs typeface="Calibri"/>
                <a:sym typeface="Calibri"/>
              </a:rPr>
              <a:t> in Distance vector routing</a:t>
            </a:r>
            <a:r>
              <a:rPr lang="en-US" sz="1200" b="0" i="0" u="none" strike="noStrike" cap="none" dirty="0" smtClean="0">
                <a:solidFill>
                  <a:schemeClr val="dk1"/>
                </a:solidFill>
                <a:effectLst/>
                <a:latin typeface="Calibri"/>
                <a:ea typeface="Calibri"/>
                <a:cs typeface="Calibri"/>
                <a:sym typeface="Calibri"/>
              </a:rPr>
              <a:t> due to local sharing, small packets and no flooding. Bandwidth required is more due to flooding and sending of large link state packets.</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extLst>
      <p:ext uri="{BB962C8B-B14F-4D97-AF65-F5344CB8AC3E}">
        <p14:creationId xmlns:p14="http://schemas.microsoft.com/office/powerpoint/2010/main" val="196586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i="0" u="none" strike="noStrike" cap="none" dirty="0" smtClean="0">
                <a:solidFill>
                  <a:schemeClr val="dk1"/>
                </a:solidFill>
                <a:effectLst/>
                <a:latin typeface="Calibri"/>
                <a:ea typeface="Calibri"/>
                <a:cs typeface="Calibri"/>
                <a:sym typeface="Calibri"/>
              </a:rPr>
              <a:t>B) AES</a:t>
            </a:r>
          </a:p>
          <a:p>
            <a:pPr marL="0" lvl="0" indent="0" algn="l" rtl="0">
              <a:spcBef>
                <a:spcPts val="0"/>
              </a:spcBef>
              <a:spcAft>
                <a:spcPts val="0"/>
              </a:spcAft>
              <a:buNone/>
            </a:pPr>
            <a:r>
              <a:rPr lang="en-US" sz="1200" b="1" i="0" u="none" strike="noStrike" cap="none" dirty="0" smtClean="0">
                <a:solidFill>
                  <a:schemeClr val="dk1"/>
                </a:solidFill>
                <a:effectLst/>
                <a:latin typeface="Calibri"/>
                <a:ea typeface="Calibri"/>
                <a:cs typeface="Calibri"/>
                <a:sym typeface="Calibri"/>
              </a:rPr>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AES performs operations on bytes of data rather than in bits. Since the block size is 128 bits, the cipher processes 128 bits (or 16 bytes) of the input data at a time. The number of rounds depends on the key length as follows : 128 bit key – 10 rounds.</a:t>
            </a:r>
          </a:p>
          <a:p>
            <a:pPr fontAlgn="base"/>
            <a:r>
              <a:rPr lang="en-US" sz="1200" b="0" i="0" u="none" strike="noStrike" cap="none" dirty="0" smtClean="0">
                <a:solidFill>
                  <a:schemeClr val="dk1"/>
                </a:solidFill>
                <a:effectLst/>
                <a:latin typeface="Calibri"/>
                <a:cs typeface="Calibri"/>
                <a:sym typeface="Calibri"/>
              </a:rPr>
              <a:t>It </a:t>
            </a:r>
            <a:r>
              <a:rPr lang="en-US" sz="1200" b="0" i="0" u="none" strike="noStrike" cap="none" dirty="0" smtClean="0">
                <a:solidFill>
                  <a:schemeClr val="dk1"/>
                </a:solidFill>
                <a:effectLst/>
                <a:latin typeface="Calibri"/>
                <a:ea typeface="Calibri"/>
                <a:cs typeface="Calibri"/>
                <a:sym typeface="Calibri"/>
              </a:rPr>
              <a:t>is a specification for the encryption of electronic data established by the U.S National Institute of Standards and Technology (NIST) in 2001. AES is widely used today as it is a much stronger than DES and triple DES despite being harder to implement.</a:t>
            </a:r>
          </a:p>
          <a:p>
            <a:pPr fontAlgn="base"/>
            <a:r>
              <a:rPr lang="en-US" sz="1200" b="0" i="0" u="none" strike="noStrike" cap="none" dirty="0" smtClean="0">
                <a:solidFill>
                  <a:schemeClr val="dk1"/>
                </a:solidFill>
                <a:effectLst/>
                <a:latin typeface="Calibri"/>
                <a:ea typeface="Calibri"/>
                <a:cs typeface="Calibri"/>
                <a:sym typeface="Calibri"/>
              </a:rPr>
              <a:t>Points to remember</a:t>
            </a:r>
          </a:p>
          <a:p>
            <a:pPr fontAlgn="base"/>
            <a:r>
              <a:rPr lang="en-US" sz="1200" b="0" i="0" u="none" strike="noStrike" cap="none" dirty="0" smtClean="0">
                <a:solidFill>
                  <a:schemeClr val="dk1"/>
                </a:solidFill>
                <a:effectLst/>
                <a:latin typeface="Calibri"/>
                <a:ea typeface="Calibri"/>
                <a:cs typeface="Calibri"/>
                <a:sym typeface="Calibri"/>
              </a:rPr>
              <a:t>AES is a block cipher.</a:t>
            </a:r>
          </a:p>
          <a:p>
            <a:pPr fontAlgn="base"/>
            <a:r>
              <a:rPr lang="en-US" sz="1200" b="0" i="0" u="none" strike="noStrike" cap="none" dirty="0" smtClean="0">
                <a:solidFill>
                  <a:schemeClr val="dk1"/>
                </a:solidFill>
                <a:effectLst/>
                <a:latin typeface="Calibri"/>
                <a:ea typeface="Calibri"/>
                <a:cs typeface="Calibri"/>
                <a:sym typeface="Calibri"/>
              </a:rPr>
              <a:t>The key size can be 128/192/256 bits.</a:t>
            </a:r>
          </a:p>
          <a:p>
            <a:pPr fontAlgn="base"/>
            <a:r>
              <a:rPr lang="en-US" sz="1200" b="0" i="0" u="none" strike="noStrike" cap="none" dirty="0" smtClean="0">
                <a:solidFill>
                  <a:schemeClr val="dk1"/>
                </a:solidFill>
                <a:effectLst/>
                <a:latin typeface="Calibri"/>
                <a:ea typeface="Calibri"/>
                <a:cs typeface="Calibri"/>
                <a:sym typeface="Calibri"/>
              </a:rPr>
              <a:t>Encrypts data in blocks of 128 bits each.</a:t>
            </a:r>
          </a:p>
          <a:p>
            <a:pPr fontAlgn="base"/>
            <a:r>
              <a:rPr lang="en-US" sz="1200" b="0" i="0" u="none" strike="noStrike" cap="none" dirty="0" smtClean="0">
                <a:solidFill>
                  <a:schemeClr val="dk1"/>
                </a:solidFill>
                <a:effectLst/>
                <a:latin typeface="Calibri"/>
                <a:ea typeface="Calibri"/>
                <a:cs typeface="Calibri"/>
                <a:sym typeface="Calibri"/>
              </a:rPr>
              <a:t>That means it takes 128 bits as input and outputs 128 bits of encrypted cipher text as output. AES relies on substitution-permutation network principle which means it is performed using a series of linked operations which involves replacing and shuffling of the input data.</a:t>
            </a:r>
          </a:p>
          <a:p>
            <a:pPr marL="0" lvl="0" indent="0" algn="l" rtl="0">
              <a:spcBef>
                <a:spcPts val="0"/>
              </a:spcBef>
              <a:spcAft>
                <a:spcPts val="0"/>
              </a:spcAft>
              <a:buNone/>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extLst>
      <p:ext uri="{BB962C8B-B14F-4D97-AF65-F5344CB8AC3E}">
        <p14:creationId xmlns:p14="http://schemas.microsoft.com/office/powerpoint/2010/main" val="3787758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A)192</a:t>
            </a:r>
            <a:r>
              <a:rPr lang="en-US" baseline="0" dirty="0" smtClean="0"/>
              <a:t> bits</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All key lengths can be used to protect the Confidential and Secret level. Top Secret information requires either 192- or 256-bit key lengths. There are 10 rounds for 128-bit keys, 12 rounds for 192-bit keys and 14 rounds for 256-bit keys.</a:t>
            </a:r>
            <a:endParaRPr lang="en-US" b="1" baseline="0" dirty="0" smtClean="0"/>
          </a:p>
          <a:p>
            <a:pPr marL="0" lvl="0" indent="0" algn="l" rtl="0">
              <a:spcBef>
                <a:spcPts val="0"/>
              </a:spcBef>
              <a:spcAft>
                <a:spcPts val="0"/>
              </a:spcAft>
              <a:buNone/>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Tree>
    <p:extLst>
      <p:ext uri="{BB962C8B-B14F-4D97-AF65-F5344CB8AC3E}">
        <p14:creationId xmlns:p14="http://schemas.microsoft.com/office/powerpoint/2010/main" val="2024348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b)</a:t>
            </a:r>
            <a:r>
              <a:rPr lang="en-US" baseline="0" dirty="0" smtClean="0"/>
              <a:t> Rapid elasticity</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Cloud computing resources can scale up or down rapidly and, in some cases, automatically, in response to business demands. It is a key feature of cloud computing. The usage, capacity, and therefore cost, can be scaled up or down with no additional contract or penalties.</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extLst>
      <p:ext uri="{BB962C8B-B14F-4D97-AF65-F5344CB8AC3E}">
        <p14:creationId xmlns:p14="http://schemas.microsoft.com/office/powerpoint/2010/main" val="30356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AutoNum type="alphaUcParenR"/>
            </a:pPr>
            <a:r>
              <a:rPr lang="en-US" baseline="0" dirty="0" smtClean="0"/>
              <a:t>Only 1 and 3 are true</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b="1" baseline="0" dirty="0" smtClean="0"/>
              <a:t>Statement 1: Wired Equivalent Privacy (WEP) uses the initialization vector (IV) </a:t>
            </a:r>
            <a:r>
              <a:rPr lang="en-US" b="1" baseline="0" dirty="0" err="1" smtClean="0"/>
              <a:t>method.This</a:t>
            </a:r>
            <a:r>
              <a:rPr lang="en-US" b="1" baseline="0" dirty="0" smtClean="0"/>
              <a:t> statement is correct. WEP does use the initialization vector (IV) </a:t>
            </a:r>
            <a:r>
              <a:rPr lang="en-US" b="1" baseline="0" dirty="0" err="1" smtClean="0"/>
              <a:t>method.Statement</a:t>
            </a:r>
            <a:r>
              <a:rPr lang="en-US" b="1" baseline="0" dirty="0" smtClean="0"/>
              <a:t> 2: Wired Equivalent Privacy (WEP) uses the AES algorithm to encrypt the </a:t>
            </a:r>
            <a:r>
              <a:rPr lang="en-US" b="1" baseline="0" dirty="0" err="1" smtClean="0"/>
              <a:t>data.This</a:t>
            </a:r>
            <a:r>
              <a:rPr lang="en-US" b="1" baseline="0" dirty="0" smtClean="0"/>
              <a:t> statement is incorrect. WEP does not use the AES algorithm. It typically uses the RC4 stream cipher for </a:t>
            </a:r>
            <a:r>
              <a:rPr lang="en-US" b="1" baseline="0" dirty="0" err="1" smtClean="0"/>
              <a:t>encryption.Statement</a:t>
            </a:r>
            <a:r>
              <a:rPr lang="en-US" b="1" baseline="0" dirty="0" smtClean="0"/>
              <a:t> 3: Wired Equivalent Privacy (WEP) was initially restricted to 64-bit encryption </a:t>
            </a:r>
            <a:r>
              <a:rPr lang="en-US" b="1" baseline="0" dirty="0" err="1" smtClean="0"/>
              <a:t>only.This</a:t>
            </a:r>
            <a:r>
              <a:rPr lang="en-US" b="1" baseline="0" dirty="0" smtClean="0"/>
              <a:t> statement is correct. WEP was initially limited to 64-bit encryption. Later, a 128-bit key option was </a:t>
            </a:r>
            <a:r>
              <a:rPr lang="en-US" b="1" baseline="0" dirty="0" err="1" smtClean="0"/>
              <a:t>added.Statement</a:t>
            </a:r>
            <a:r>
              <a:rPr lang="en-US" b="1" baseline="0" dirty="0" smtClean="0"/>
              <a:t> 4: Wi-Fi Protected Access II (WPA2) uses 384-bit Hashed Message Authentication Mode (HMAC).This statement is incorrect. WPA2 does not use a 384-bit HMAC. It uses the HMAC-SHA1 algorithm for message authentication.</a:t>
            </a:r>
          </a:p>
          <a:p>
            <a:pPr marL="228600" lvl="0" indent="-228600" algn="l" rtl="0">
              <a:spcBef>
                <a:spcPts val="0"/>
              </a:spcBef>
              <a:spcAft>
                <a:spcPts val="0"/>
              </a:spcAft>
              <a:buAutoNum type="alphaUcParenR"/>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extLst>
      <p:ext uri="{BB962C8B-B14F-4D97-AF65-F5344CB8AC3E}">
        <p14:creationId xmlns:p14="http://schemas.microsoft.com/office/powerpoint/2010/main" val="291498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B)</a:t>
            </a:r>
            <a:r>
              <a:rPr lang="en-US" baseline="0" dirty="0" smtClean="0"/>
              <a:t> 1,2 and 3</a:t>
            </a:r>
          </a:p>
          <a:p>
            <a:pPr marL="0" lvl="0" indent="0" algn="l" rtl="0">
              <a:spcBef>
                <a:spcPts val="0"/>
              </a:spcBef>
              <a:spcAft>
                <a:spcPts val="0"/>
              </a:spcAft>
              <a:buNone/>
            </a:pPr>
            <a:r>
              <a:rPr lang="en-US" baseline="0" dirty="0" smtClean="0"/>
              <a:t>Explanation:</a:t>
            </a:r>
          </a:p>
          <a:p>
            <a:r>
              <a:rPr lang="en-US" sz="1200" b="0" i="0" u="none" strike="noStrike" cap="none" dirty="0" smtClean="0">
                <a:solidFill>
                  <a:schemeClr val="dk1"/>
                </a:solidFill>
                <a:effectLst/>
                <a:latin typeface="Calibri"/>
                <a:ea typeface="Calibri"/>
                <a:cs typeface="Calibri"/>
                <a:sym typeface="Calibri"/>
              </a:rPr>
              <a:t>Software assisted full virtualization: In this scenario, the hypervisor is installed on the physical server (host) as a software layer that runs on top of the host operating system. The guest operating systems run on top of the hypervisor.</a:t>
            </a:r>
          </a:p>
          <a:p>
            <a:r>
              <a:rPr lang="en-US" sz="1200" b="0" i="0" u="none" strike="noStrike" cap="none" dirty="0" smtClean="0">
                <a:solidFill>
                  <a:schemeClr val="dk1"/>
                </a:solidFill>
                <a:effectLst/>
                <a:latin typeface="Calibri"/>
                <a:ea typeface="Calibri"/>
                <a:cs typeface="Calibri"/>
                <a:sym typeface="Calibri"/>
              </a:rPr>
              <a:t>Hardware assisted full virtualization: In hardware assisted full virtualization, the hypervisor is installed on the physical server (host) directly, leveraging hardware support from the CPU and other components. The hypervisor runs directly on the hardware, and the guest operating systems are installed on top of the hypervisor.</a:t>
            </a:r>
          </a:p>
          <a:p>
            <a:r>
              <a:rPr lang="en-US" sz="1200" b="0" i="0" u="none" strike="noStrike" cap="none" dirty="0" smtClean="0">
                <a:solidFill>
                  <a:schemeClr val="dk1"/>
                </a:solidFill>
                <a:effectLst/>
                <a:latin typeface="Calibri"/>
                <a:ea typeface="Calibri"/>
                <a:cs typeface="Calibri"/>
                <a:sym typeface="Calibri"/>
              </a:rPr>
              <a:t>Para virtualization: In para virtualization, the hypervisor is also installed on the physical server (host) directly, similar to hardware assisted full virtualization. However, para virtualization requires modifications to the guest operating systems. The guest operating systems are aware of the hypervisor and are specifically adapted to run in a para virtualized environment.</a:t>
            </a:r>
          </a:p>
          <a:p>
            <a:pPr marL="0" lvl="0" indent="0" algn="l" rtl="0">
              <a:spcBef>
                <a:spcPts val="0"/>
              </a:spcBef>
              <a:spcAft>
                <a:spcPts val="0"/>
              </a:spcAft>
              <a:buNone/>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extLst>
      <p:ext uri="{BB962C8B-B14F-4D97-AF65-F5344CB8AC3E}">
        <p14:creationId xmlns:p14="http://schemas.microsoft.com/office/powerpoint/2010/main" val="2712689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D)</a:t>
            </a:r>
            <a:r>
              <a:rPr lang="en-US" baseline="0" dirty="0" smtClean="0"/>
              <a:t> 13</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Public Key = (</a:t>
            </a:r>
            <a:r>
              <a:rPr lang="en-US" sz="1200" b="0" i="0" u="none" strike="noStrike" cap="none" dirty="0" err="1" smtClean="0">
                <a:solidFill>
                  <a:schemeClr val="dk1"/>
                </a:solidFill>
                <a:effectLst/>
                <a:latin typeface="Calibri"/>
                <a:ea typeface="Calibri"/>
                <a:cs typeface="Calibri"/>
                <a:sym typeface="Calibri"/>
              </a:rPr>
              <a:t>n,e</a:t>
            </a:r>
            <a:r>
              <a:rPr lang="en-US" sz="1200" b="0" i="0" u="none" strike="noStrike" cap="none" dirty="0" smtClean="0">
                <a:solidFill>
                  <a:schemeClr val="dk1"/>
                </a:solidFill>
                <a:effectLst/>
                <a:latin typeface="Calibri"/>
                <a:ea typeface="Calibri"/>
                <a:cs typeface="Calibri"/>
                <a:sym typeface="Calibri"/>
              </a:rPr>
              <a:t>)</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Private Key = (</a:t>
            </a:r>
            <a:r>
              <a:rPr lang="en-US" sz="1200" b="0" i="0" u="none" strike="noStrike" cap="none" dirty="0" err="1" smtClean="0">
                <a:solidFill>
                  <a:schemeClr val="dk1"/>
                </a:solidFill>
                <a:effectLst/>
                <a:latin typeface="Calibri"/>
                <a:ea typeface="Calibri"/>
                <a:cs typeface="Calibri"/>
                <a:sym typeface="Calibri"/>
              </a:rPr>
              <a:t>n,d</a:t>
            </a:r>
            <a:r>
              <a:rPr lang="en-US" sz="1200" b="0" i="0" u="none" strike="noStrike" cap="none" dirty="0" smtClean="0">
                <a:solidFill>
                  <a:schemeClr val="dk1"/>
                </a:solidFill>
                <a:effectLst/>
                <a:latin typeface="Calibri"/>
                <a:ea typeface="Calibri"/>
                <a:cs typeface="Calibri"/>
                <a:sym typeface="Calibri"/>
              </a:rPr>
              <a:t>)</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n = </a:t>
            </a:r>
            <a:r>
              <a:rPr lang="en-US" sz="1200" b="0" i="0" u="none" strike="noStrike" cap="none" dirty="0" err="1" smtClean="0">
                <a:solidFill>
                  <a:schemeClr val="dk1"/>
                </a:solidFill>
                <a:effectLst/>
                <a:latin typeface="Calibri"/>
                <a:ea typeface="Calibri"/>
                <a:cs typeface="Calibri"/>
                <a:sym typeface="Calibri"/>
              </a:rPr>
              <a:t>pq</a:t>
            </a:r>
            <a:r>
              <a:rPr lang="en-US" sz="1200" b="0" i="0" u="none" strike="noStrike" cap="none" dirty="0" smtClean="0">
                <a:solidFill>
                  <a:schemeClr val="dk1"/>
                </a:solidFill>
                <a:effectLst/>
                <a:latin typeface="Calibri"/>
                <a:ea typeface="Calibri"/>
                <a:cs typeface="Calibri"/>
                <a:sym typeface="Calibri"/>
              </a:rPr>
              <a:t> = 143</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z = (p-1)(q-1) = 120</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Given e = 37</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Using </a:t>
            </a:r>
            <a:r>
              <a:rPr lang="en-US" sz="1200" b="0" i="0" u="none" strike="noStrike" cap="none" dirty="0" err="1" smtClean="0">
                <a:solidFill>
                  <a:schemeClr val="dk1"/>
                </a:solidFill>
                <a:effectLst/>
                <a:latin typeface="Calibri"/>
                <a:ea typeface="Calibri"/>
                <a:cs typeface="Calibri"/>
                <a:sym typeface="Calibri"/>
              </a:rPr>
              <a:t>ed</a:t>
            </a:r>
            <a:r>
              <a:rPr lang="en-US" sz="1200" b="0" i="0" u="none" strike="noStrike" cap="none" dirty="0" smtClean="0">
                <a:solidFill>
                  <a:schemeClr val="dk1"/>
                </a:solidFill>
                <a:effectLst/>
                <a:latin typeface="Calibri"/>
                <a:ea typeface="Calibri"/>
                <a:cs typeface="Calibri"/>
                <a:sym typeface="Calibri"/>
              </a:rPr>
              <a:t> mod z = 1</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Candidates for 1 mod z = 121 241 361 481 601 721 841 961 1081 1201 1321 1441 1561 1681 1801 1921 2041 2161 2281 2401 2521 2641 2761 2881 3001 3121 3241 3361 3481 3601</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Smallest number which is a multiple of 37 is 481</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and 481/37 = 13</a:t>
            </a:r>
            <a:r>
              <a:rPr lang="en-US" dirty="0" smtClean="0"/>
              <a:t/>
            </a:r>
            <a:br>
              <a:rPr lang="en-US" dirty="0" smtClean="0"/>
            </a:br>
            <a:r>
              <a:rPr lang="en-US" sz="1200" b="0" i="0" u="none" strike="noStrike" cap="none" dirty="0" smtClean="0">
                <a:solidFill>
                  <a:schemeClr val="dk1"/>
                </a:solidFill>
                <a:effectLst/>
                <a:latin typeface="Calibri"/>
                <a:ea typeface="Calibri"/>
                <a:cs typeface="Calibri"/>
                <a:sym typeface="Calibri"/>
              </a:rPr>
              <a:t>So the private key is 13.</a:t>
            </a:r>
            <a:endParaRPr b="1"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extLst>
      <p:ext uri="{BB962C8B-B14F-4D97-AF65-F5344CB8AC3E}">
        <p14:creationId xmlns:p14="http://schemas.microsoft.com/office/powerpoint/2010/main" val="3109327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B)</a:t>
            </a:r>
            <a:r>
              <a:rPr lang="en-US" baseline="0" dirty="0" smtClean="0"/>
              <a:t> 1,2 and 3</a:t>
            </a:r>
          </a:p>
          <a:p>
            <a:r>
              <a:rPr lang="en-US" sz="1200" b="0" i="0" u="none" strike="noStrike" cap="none" dirty="0" smtClean="0">
                <a:solidFill>
                  <a:schemeClr val="dk1"/>
                </a:solidFill>
                <a:effectLst/>
                <a:latin typeface="Calibri"/>
                <a:ea typeface="Calibri"/>
                <a:cs typeface="Calibri"/>
                <a:sym typeface="Calibri"/>
              </a:rPr>
              <a:t>RAM size: Users can select the amount of RAM (Random Access Memory) allocated to their EC2 instances. Different instance types offer varying RAM capacities, allowing users to choose the appropriate amount based on their application's memory requirements.</a:t>
            </a:r>
          </a:p>
          <a:p>
            <a:r>
              <a:rPr lang="en-US" sz="1200" b="0" i="0" u="none" strike="noStrike" cap="none" dirty="0" smtClean="0">
                <a:solidFill>
                  <a:schemeClr val="dk1"/>
                </a:solidFill>
                <a:effectLst/>
                <a:latin typeface="Calibri"/>
                <a:ea typeface="Calibri"/>
                <a:cs typeface="Calibri"/>
                <a:sym typeface="Calibri"/>
              </a:rPr>
              <a:t>Local disk size: EC2 instances come with different storage options, including instance store volumes and Amazon Elastic Block Store (EBS) volumes. Users can select the appropriate storage size and type based on their application's needs. Instance store volumes provide temporary, high-performance storage directly attached to the instance, while EBS volumes offer persistent, network-attached storage.</a:t>
            </a:r>
          </a:p>
          <a:p>
            <a:r>
              <a:rPr lang="en-US" sz="1200" b="0" i="0" u="none" strike="noStrike" cap="none" dirty="0" smtClean="0">
                <a:solidFill>
                  <a:schemeClr val="dk1"/>
                </a:solidFill>
                <a:effectLst/>
                <a:latin typeface="Calibri"/>
                <a:ea typeface="Calibri"/>
                <a:cs typeface="Calibri"/>
                <a:sym typeface="Calibri"/>
              </a:rPr>
              <a:t>Processor speed: While users cannot directly specify the processor speed, they can choose from various EC2 instance types that have different underlying processors with varying performance capabilities. Each instance type is associated with a specific processor family, such as Intel Xeon or AMD EPYC, which determines the overall performance and capabilities of the instance.</a:t>
            </a:r>
          </a:p>
          <a:p>
            <a:pPr marL="0" lvl="0" indent="0" algn="l" rtl="0">
              <a:spcBef>
                <a:spcPts val="0"/>
              </a:spcBef>
              <a:spcAft>
                <a:spcPts val="0"/>
              </a:spcAft>
              <a:buNone/>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extLst>
      <p:ext uri="{BB962C8B-B14F-4D97-AF65-F5344CB8AC3E}">
        <p14:creationId xmlns:p14="http://schemas.microsoft.com/office/powerpoint/2010/main" val="1984458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B)</a:t>
            </a:r>
            <a:r>
              <a:rPr lang="en-US" baseline="0" dirty="0" smtClean="0"/>
              <a:t> Both 1 and 2</a:t>
            </a:r>
          </a:p>
          <a:p>
            <a:pPr marL="0" lvl="0" indent="0" algn="l" rtl="0">
              <a:spcBef>
                <a:spcPts val="0"/>
              </a:spcBef>
              <a:spcAft>
                <a:spcPts val="0"/>
              </a:spcAft>
              <a:buNone/>
            </a:pPr>
            <a:r>
              <a:rPr lang="en-US" b="1" baseline="0" dirty="0" smtClean="0"/>
              <a:t>Explanation:</a:t>
            </a:r>
          </a:p>
          <a:p>
            <a:r>
              <a:rPr lang="en-US" sz="1200" b="0" i="0" u="none" strike="noStrike" cap="none" dirty="0" smtClean="0">
                <a:solidFill>
                  <a:schemeClr val="dk1"/>
                </a:solidFill>
                <a:effectLst/>
                <a:latin typeface="Calibri"/>
                <a:ea typeface="Calibri"/>
                <a:cs typeface="Calibri"/>
                <a:sym typeface="Calibri"/>
              </a:rPr>
              <a:t>SaaS makes the software available over the internet: SaaS is a cloud computing model where software applications are delivered over the internet. Users can access and use the software through web browsers or other client applications without the need for local installation.</a:t>
            </a:r>
          </a:p>
          <a:p>
            <a:r>
              <a:rPr lang="en-US" sz="1200" b="0" i="0" u="none" strike="noStrike" cap="none" dirty="0" smtClean="0">
                <a:solidFill>
                  <a:schemeClr val="dk1"/>
                </a:solidFill>
                <a:effectLst/>
                <a:latin typeface="Calibri"/>
                <a:ea typeface="Calibri"/>
                <a:cs typeface="Calibri"/>
                <a:sym typeface="Calibri"/>
              </a:rPr>
              <a:t>The software and the service are monitored and maintained by the vendor: There may be executable client-side code, but the user isn’t responsible for maintaining that code or its interaction with the service.</a:t>
            </a:r>
            <a:endParaRPr lang="en-US" baseline="0" dirty="0" smtClean="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extLst>
      <p:ext uri="{BB962C8B-B14F-4D97-AF65-F5344CB8AC3E}">
        <p14:creationId xmlns:p14="http://schemas.microsoft.com/office/powerpoint/2010/main" val="4068466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Thank you slide</a:t>
            </a:r>
            <a:endParaRPr/>
          </a:p>
        </p:txBody>
      </p:sp>
      <p:sp>
        <p:nvSpPr>
          <p:cNvPr id="220" name="Google Shape;22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Tree>
    <p:extLst>
      <p:ext uri="{BB962C8B-B14F-4D97-AF65-F5344CB8AC3E}">
        <p14:creationId xmlns:p14="http://schemas.microsoft.com/office/powerpoint/2010/main" val="372160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a:t>
            </a:r>
            <a:r>
              <a:rPr lang="en-US" baseline="0" dirty="0" smtClean="0"/>
              <a:t> Class B</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Class B IP Addresses range from 128.0. </a:t>
            </a:r>
            <a:r>
              <a:rPr lang="en-US" sz="1200" b="0" i="0" u="none" strike="noStrike" cap="none" dirty="0" err="1" smtClean="0">
                <a:solidFill>
                  <a:schemeClr val="dk1"/>
                </a:solidFill>
                <a:effectLst/>
                <a:latin typeface="Calibri"/>
                <a:ea typeface="Calibri"/>
                <a:cs typeface="Calibri"/>
                <a:sym typeface="Calibri"/>
              </a:rPr>
              <a:t>x.x</a:t>
            </a:r>
            <a:r>
              <a:rPr lang="en-US" sz="1200" b="0" i="0" u="none" strike="noStrike" cap="none" dirty="0" smtClean="0">
                <a:solidFill>
                  <a:schemeClr val="dk1"/>
                </a:solidFill>
                <a:effectLst/>
                <a:latin typeface="Calibri"/>
                <a:ea typeface="Calibri"/>
                <a:cs typeface="Calibri"/>
                <a:sym typeface="Calibri"/>
              </a:rPr>
              <a:t> to 191.255. </a:t>
            </a:r>
            <a:r>
              <a:rPr lang="en-US" sz="1200" b="0" i="0" u="none" strike="noStrike" cap="none" dirty="0" err="1" smtClean="0">
                <a:solidFill>
                  <a:schemeClr val="dk1"/>
                </a:solidFill>
                <a:effectLst/>
                <a:latin typeface="Calibri"/>
                <a:ea typeface="Calibri"/>
                <a:cs typeface="Calibri"/>
                <a:sym typeface="Calibri"/>
              </a:rPr>
              <a:t>x.x</a:t>
            </a:r>
            <a:r>
              <a:rPr lang="en-US" sz="1200" b="0" i="0" u="none" strike="noStrike" cap="none" dirty="0" smtClean="0">
                <a:solidFill>
                  <a:schemeClr val="dk1"/>
                </a:solidFill>
                <a:effectLst/>
                <a:latin typeface="Calibri"/>
                <a:ea typeface="Calibri"/>
                <a:cs typeface="Calibri"/>
                <a:sym typeface="Calibri"/>
              </a:rPr>
              <a:t>. The default subnet mask for Class B is 255.255. </a:t>
            </a:r>
            <a:r>
              <a:rPr lang="en-US" sz="1200" b="0" i="0" u="none" strike="noStrike" cap="none" dirty="0" err="1" smtClean="0">
                <a:solidFill>
                  <a:schemeClr val="dk1"/>
                </a:solidFill>
                <a:effectLst/>
                <a:latin typeface="Calibri"/>
                <a:ea typeface="Calibri"/>
                <a:cs typeface="Calibri"/>
                <a:sym typeface="Calibri"/>
              </a:rPr>
              <a:t>x.x</a:t>
            </a:r>
            <a:r>
              <a:rPr lang="en-US" sz="1200" b="0" i="0" u="none" strike="noStrike" cap="none" dirty="0" smtClean="0">
                <a:solidFill>
                  <a:schemeClr val="dk1"/>
                </a:solidFill>
                <a:effectLst/>
                <a:latin typeface="Calibri"/>
                <a:ea typeface="Calibri"/>
                <a:cs typeface="Calibri"/>
                <a:sym typeface="Calibri"/>
              </a:rPr>
              <a:t>.</a:t>
            </a:r>
          </a:p>
          <a:p>
            <a:pPr marL="0" lvl="0" indent="0" algn="l" rtl="0">
              <a:spcBef>
                <a:spcPts val="0"/>
              </a:spcBef>
              <a:spcAft>
                <a:spcPts val="0"/>
              </a:spcAft>
              <a:buNone/>
            </a:pPr>
            <a:r>
              <a:rPr lang="en-US" sz="1200" b="1" i="0" u="none" strike="noStrike" cap="none" dirty="0" smtClean="0">
                <a:solidFill>
                  <a:schemeClr val="dk1"/>
                </a:solidFill>
                <a:effectLst/>
                <a:latin typeface="Calibri"/>
                <a:ea typeface="Calibri"/>
                <a:cs typeface="Calibri"/>
                <a:sym typeface="Calibri"/>
              </a:rPr>
              <a:t>Class B</a:t>
            </a:r>
            <a:r>
              <a:rPr lang="en-US" sz="1200" b="0" i="0" u="none" strike="noStrike" cap="none" dirty="0" smtClean="0">
                <a:solidFill>
                  <a:schemeClr val="dk1"/>
                </a:solidFill>
                <a:effectLst/>
                <a:latin typeface="Calibri"/>
                <a:ea typeface="Calibri"/>
                <a:cs typeface="Calibri"/>
                <a:sym typeface="Calibri"/>
              </a:rPr>
              <a:t> addresses use the initial two octets (two bytes) to identify the network prefix, and the remaining two octets (two bytes) define host addresses. The class B addresses are range between 128.0.0.0 to 191.255.255.255. The first two bits of the first higher octet is always set to 10 (one and zero bit), and next 14 bits determines the network address and remaining 16 bits determines the host address. So the first octet ranges from 128 to 191 (10000000 to 10111111).</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extLst>
      <p:ext uri="{BB962C8B-B14F-4D97-AF65-F5344CB8AC3E}">
        <p14:creationId xmlns:p14="http://schemas.microsoft.com/office/powerpoint/2010/main" val="3703302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aseline="0" dirty="0" smtClean="0"/>
              <a:t>B) Class A</a:t>
            </a:r>
            <a:br>
              <a:rPr lang="en-US" baseline="0" dirty="0" smtClean="0"/>
            </a:b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Class A IP addresses, where the 1</a:t>
            </a:r>
            <a:r>
              <a:rPr lang="en-US" sz="1200" b="0" i="0" u="none" strike="noStrike" cap="none" baseline="30000" dirty="0" smtClean="0">
                <a:solidFill>
                  <a:schemeClr val="dk1"/>
                </a:solidFill>
                <a:effectLst/>
                <a:latin typeface="Calibri"/>
                <a:ea typeface="Calibri"/>
                <a:cs typeface="Calibri"/>
                <a:sym typeface="Calibri"/>
              </a:rPr>
              <a:t>st</a:t>
            </a:r>
            <a:r>
              <a:rPr lang="en-US" sz="1200" b="0" i="0" u="none" strike="noStrike" cap="none" dirty="0" smtClean="0">
                <a:solidFill>
                  <a:schemeClr val="dk1"/>
                </a:solidFill>
                <a:effectLst/>
                <a:latin typeface="Calibri"/>
                <a:ea typeface="Calibri"/>
                <a:cs typeface="Calibri"/>
                <a:sym typeface="Calibri"/>
              </a:rPr>
              <a:t> bit is 0, encompass the range of 0.0. 0.0 to 127.255. 255.255. This class is for large networks and has 8 bits for network and 24 bits for hosts.</a:t>
            </a:r>
            <a:r>
              <a:rPr lang="en-US" baseline="0" dirty="0" smtClean="0"/>
              <a:t/>
            </a:r>
            <a:br>
              <a:rPr lang="en-US" baseline="0" dirty="0" smtClean="0"/>
            </a:br>
            <a:r>
              <a:rPr lang="en-US" sz="1200" b="1" i="0" u="none" strike="noStrike" cap="none" dirty="0" smtClean="0">
                <a:solidFill>
                  <a:schemeClr val="dk1"/>
                </a:solidFill>
                <a:effectLst/>
                <a:latin typeface="Calibri"/>
                <a:ea typeface="Calibri"/>
                <a:cs typeface="Calibri"/>
                <a:sym typeface="Calibri"/>
              </a:rPr>
              <a:t>Class A</a:t>
            </a:r>
            <a:r>
              <a:rPr lang="en-US" sz="1200" b="0" i="0" u="none" strike="noStrike" cap="none" dirty="0" smtClean="0">
                <a:solidFill>
                  <a:schemeClr val="dk1"/>
                </a:solidFill>
                <a:effectLst/>
                <a:latin typeface="Calibri"/>
                <a:ea typeface="Calibri"/>
                <a:cs typeface="Calibri"/>
                <a:sym typeface="Calibri"/>
              </a:rPr>
              <a:t> address uses only first higher order octet (byte) to identify the network prefix, and remaining three octets (bytes) are used to define the individual host addresses. The class A address ranges between 0.0.0.0 to 127.255.255.255. The first bit of the first octet is always set to 0 (zero), and next 7 bits determine network address, and the remaining 24 bits determine host address. So the first octet ranges from 0 to 127 (00000000 to 01111111).</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extLst>
      <p:ext uri="{BB962C8B-B14F-4D97-AF65-F5344CB8AC3E}">
        <p14:creationId xmlns:p14="http://schemas.microsoft.com/office/powerpoint/2010/main" val="3469242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sz="1200" b="0" i="0" u="none" strike="noStrike" cap="none" dirty="0" smtClean="0">
                <a:solidFill>
                  <a:schemeClr val="dk1"/>
                </a:solidFill>
                <a:effectLst/>
                <a:latin typeface="Calibri"/>
                <a:ea typeface="Calibri"/>
                <a:cs typeface="Calibri"/>
                <a:sym typeface="Calibri"/>
              </a:rPr>
              <a:t>C)</a:t>
            </a:r>
            <a:r>
              <a:rPr lang="en-US" sz="1200" b="0" i="0" u="none" strike="noStrike" cap="none" baseline="0" dirty="0" smtClean="0">
                <a:solidFill>
                  <a:schemeClr val="dk1"/>
                </a:solidFill>
                <a:effectLst/>
                <a:latin typeface="Calibri"/>
                <a:ea typeface="Calibri"/>
                <a:cs typeface="Calibri"/>
                <a:sym typeface="Calibri"/>
              </a:rPr>
              <a:t> 1,2 and 3</a:t>
            </a:r>
          </a:p>
          <a:p>
            <a:r>
              <a:rPr lang="en-US" sz="1200" b="1" i="0" u="none" strike="noStrike" cap="none" baseline="0" dirty="0" smtClean="0">
                <a:solidFill>
                  <a:schemeClr val="dk1"/>
                </a:solidFill>
                <a:effectLst/>
                <a:latin typeface="Calibri"/>
                <a:ea typeface="Calibri"/>
                <a:cs typeface="Calibri"/>
                <a:sym typeface="Calibri"/>
              </a:rPr>
              <a:t>Explanation:</a:t>
            </a:r>
          </a:p>
          <a:p>
            <a:r>
              <a:rPr lang="en-US" sz="1200" b="0" i="0" u="none" strike="noStrike" cap="none" dirty="0" smtClean="0">
                <a:solidFill>
                  <a:schemeClr val="dk1"/>
                </a:solidFill>
                <a:effectLst/>
                <a:latin typeface="Calibri"/>
                <a:ea typeface="Calibri"/>
                <a:cs typeface="Calibri"/>
                <a:sym typeface="Calibri"/>
              </a:rPr>
              <a:t>The size of the frame is variable in this type of framing. In variable size framing, we need a way to define the end of the frame and the beginning of the next frame. This is used in local area networks.</a:t>
            </a:r>
          </a:p>
          <a:p>
            <a:r>
              <a:rPr lang="en-US" sz="1200" b="0" i="0" u="none" strike="noStrike" cap="none" dirty="0" smtClean="0">
                <a:solidFill>
                  <a:schemeClr val="dk1"/>
                </a:solidFill>
                <a:effectLst/>
                <a:latin typeface="Calibri"/>
                <a:ea typeface="Calibri"/>
                <a:cs typeface="Calibri"/>
                <a:sym typeface="Calibri"/>
              </a:rPr>
              <a:t>There are two methods to define the frame boundaries, such as length field and end decimeter.</a:t>
            </a:r>
          </a:p>
          <a:p>
            <a:r>
              <a:rPr lang="en-US" sz="1200" b="0" i="0" u="none" strike="noStrike" cap="none" dirty="0" smtClean="0">
                <a:solidFill>
                  <a:schemeClr val="dk1"/>
                </a:solidFill>
                <a:effectLst/>
                <a:latin typeface="Calibri"/>
                <a:ea typeface="Calibri"/>
                <a:cs typeface="Calibri"/>
                <a:sym typeface="Calibri"/>
              </a:rPr>
              <a:t>Length field–To determine the length of the field, a length field is used. It is used in Ethernet (1EEE 802.3)</a:t>
            </a:r>
          </a:p>
          <a:p>
            <a:r>
              <a:rPr lang="en-US" sz="1200" b="0" i="0" u="none" strike="noStrike" cap="none" dirty="0" smtClean="0">
                <a:solidFill>
                  <a:schemeClr val="dk1"/>
                </a:solidFill>
                <a:effectLst/>
                <a:latin typeface="Calibri"/>
                <a:ea typeface="Calibri"/>
                <a:cs typeface="Calibri"/>
                <a:sym typeface="Calibri"/>
              </a:rPr>
              <a:t>End </a:t>
            </a:r>
            <a:r>
              <a:rPr lang="en-US" sz="1200" b="0" i="0" u="none" strike="noStrike" cap="none" dirty="0" err="1" smtClean="0">
                <a:solidFill>
                  <a:schemeClr val="dk1"/>
                </a:solidFill>
                <a:effectLst/>
                <a:latin typeface="Calibri"/>
                <a:ea typeface="Calibri"/>
                <a:cs typeface="Calibri"/>
                <a:sym typeface="Calibri"/>
              </a:rPr>
              <a:t>Delimeter</a:t>
            </a:r>
            <a:r>
              <a:rPr lang="en-US" sz="1200" b="0" i="0" u="none" strike="noStrike" cap="none" dirty="0" smtClean="0">
                <a:solidFill>
                  <a:schemeClr val="dk1"/>
                </a:solidFill>
                <a:effectLst/>
                <a:latin typeface="Calibri"/>
                <a:ea typeface="Calibri"/>
                <a:cs typeface="Calibri"/>
                <a:sym typeface="Calibri"/>
              </a:rPr>
              <a:t>–To identify the size of the frame, a pattern is used as a delimiter. This method is used in the token ring. In short, it is called an ED. Two methods are used to avoid this situation if the pattern occurs in the message.</a:t>
            </a:r>
          </a:p>
          <a:p>
            <a:r>
              <a:rPr lang="en-US" sz="1200" b="0" i="0" u="none" strike="noStrike" cap="none" dirty="0" smtClean="0">
                <a:solidFill>
                  <a:schemeClr val="dk1"/>
                </a:solidFill>
                <a:effectLst/>
                <a:latin typeface="Calibri"/>
                <a:ea typeface="Calibri"/>
                <a:cs typeface="Calibri"/>
                <a:sym typeface="Calibri"/>
              </a:rPr>
              <a:t>Character Oriented Approach ( Byte Stuffing)</a:t>
            </a:r>
          </a:p>
          <a:p>
            <a:r>
              <a:rPr lang="en-US" sz="1200" b="0" i="0" u="none" strike="noStrike" cap="none" dirty="0" smtClean="0">
                <a:solidFill>
                  <a:schemeClr val="dk1"/>
                </a:solidFill>
                <a:effectLst/>
                <a:latin typeface="Calibri"/>
                <a:ea typeface="Calibri"/>
                <a:cs typeface="Calibri"/>
                <a:sym typeface="Calibri"/>
              </a:rPr>
              <a:t>Bit Oriented Approach (Bit Stuffing)</a:t>
            </a:r>
          </a:p>
          <a:p>
            <a:pPr marL="0" lvl="0" indent="0" algn="l" rtl="0">
              <a:spcBef>
                <a:spcPts val="0"/>
              </a:spcBef>
              <a:spcAft>
                <a:spcPts val="0"/>
              </a:spcAft>
              <a:buNone/>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extLst>
      <p:ext uri="{BB962C8B-B14F-4D97-AF65-F5344CB8AC3E}">
        <p14:creationId xmlns:p14="http://schemas.microsoft.com/office/powerpoint/2010/main" val="353590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B)</a:t>
            </a:r>
            <a:r>
              <a:rPr lang="en-US" baseline="0" dirty="0" smtClean="0"/>
              <a:t> Virtualization</a:t>
            </a:r>
            <a:br>
              <a:rPr lang="en-US" baseline="0" dirty="0" smtClean="0"/>
            </a:br>
            <a:r>
              <a:rPr lang="en-US" b="1" baseline="0" dirty="0" smtClean="0"/>
              <a:t>Explanation:</a:t>
            </a:r>
          </a:p>
          <a:p>
            <a:r>
              <a:rPr lang="en-US" sz="1200" b="1" i="0" u="none" strike="noStrike" cap="none" dirty="0" smtClean="0">
                <a:solidFill>
                  <a:schemeClr val="dk1"/>
                </a:solidFill>
                <a:effectLst/>
                <a:latin typeface="Calibri"/>
                <a:ea typeface="Calibri"/>
                <a:cs typeface="Calibri"/>
                <a:sym typeface="Calibri"/>
              </a:rPr>
              <a:t>Virtualization is related to pooling and sharing in a cloud concept.</a:t>
            </a:r>
            <a:endParaRPr lang="en-US" sz="1200" b="0" i="0" u="none" strike="noStrike" cap="none" dirty="0" smtClean="0">
              <a:solidFill>
                <a:schemeClr val="dk1"/>
              </a:solidFill>
              <a:effectLst/>
              <a:latin typeface="Calibri"/>
              <a:ea typeface="Calibri"/>
              <a:cs typeface="Calibri"/>
              <a:sym typeface="Calibri"/>
            </a:endParaRPr>
          </a:p>
          <a:p>
            <a:r>
              <a:rPr lang="en-US" sz="1200" b="0" i="0" u="none" strike="noStrike" cap="none" dirty="0" smtClean="0">
                <a:solidFill>
                  <a:schemeClr val="dk1"/>
                </a:solidFill>
                <a:effectLst/>
                <a:latin typeface="Calibri"/>
                <a:ea typeface="Calibri"/>
                <a:cs typeface="Calibri"/>
                <a:sym typeface="Calibri"/>
              </a:rPr>
              <a:t>Through this, the resources are shared.</a:t>
            </a:r>
          </a:p>
          <a:p>
            <a:r>
              <a:rPr lang="en-US" sz="1200" b="0" i="0" u="none" strike="noStrike" cap="none" dirty="0" smtClean="0">
                <a:solidFill>
                  <a:schemeClr val="dk1"/>
                </a:solidFill>
                <a:effectLst/>
                <a:latin typeface="Calibri"/>
                <a:ea typeface="Calibri"/>
                <a:cs typeface="Calibri"/>
                <a:sym typeface="Calibri"/>
              </a:rPr>
              <a:t>Through this </a:t>
            </a:r>
            <a:r>
              <a:rPr lang="en-US" sz="1200" b="1" i="0" u="none" strike="noStrike" cap="none" dirty="0" smtClean="0">
                <a:solidFill>
                  <a:schemeClr val="dk1"/>
                </a:solidFill>
                <a:effectLst/>
                <a:latin typeface="Calibri"/>
                <a:ea typeface="Calibri"/>
                <a:cs typeface="Calibri"/>
                <a:sym typeface="Calibri"/>
              </a:rPr>
              <a:t>type of computation,</a:t>
            </a:r>
            <a:r>
              <a:rPr lang="en-US" sz="1200" b="0" i="0" u="none" strike="noStrike" cap="none" dirty="0" smtClean="0">
                <a:solidFill>
                  <a:schemeClr val="dk1"/>
                </a:solidFill>
                <a:effectLst/>
                <a:latin typeface="Calibri"/>
                <a:ea typeface="Calibri"/>
                <a:cs typeface="Calibri"/>
                <a:sym typeface="Calibri"/>
              </a:rPr>
              <a:t> it is possible to run applications and services on a common</a:t>
            </a:r>
            <a:r>
              <a:rPr lang="en-US" sz="1200" b="1" i="0" u="none" strike="noStrike" cap="none" dirty="0" smtClean="0">
                <a:solidFill>
                  <a:schemeClr val="dk1"/>
                </a:solidFill>
                <a:effectLst/>
                <a:latin typeface="Calibri"/>
                <a:ea typeface="Calibri"/>
                <a:cs typeface="Calibri"/>
                <a:sym typeface="Calibri"/>
              </a:rPr>
              <a:t> distributed network.</a:t>
            </a:r>
            <a:endParaRPr lang="en-US"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extLst>
      <p:ext uri="{BB962C8B-B14F-4D97-AF65-F5344CB8AC3E}">
        <p14:creationId xmlns:p14="http://schemas.microsoft.com/office/powerpoint/2010/main" val="3009853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baseline="0" dirty="0" smtClean="0"/>
              <a:t>C) Routing table</a:t>
            </a:r>
          </a:p>
          <a:p>
            <a:pPr marL="0" lvl="0" indent="0" algn="l" rtl="0">
              <a:spcBef>
                <a:spcPts val="0"/>
              </a:spcBef>
              <a:spcAft>
                <a:spcPts val="0"/>
              </a:spcAft>
              <a:buNone/>
            </a:pPr>
            <a:endParaRPr lang="en-US" b="1" baseline="0" dirty="0" smtClean="0"/>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The routing table basically gives the state of each connection i.e. whether the connection is active or not. A routing table ensures the best performance for the </a:t>
            </a:r>
            <a:r>
              <a:rPr lang="en-US" sz="1200" b="0" i="0" u="none" strike="noStrike" cap="none" dirty="0" err="1" smtClean="0">
                <a:solidFill>
                  <a:schemeClr val="dk1"/>
                </a:solidFill>
                <a:effectLst/>
                <a:latin typeface="Calibri"/>
                <a:ea typeface="Calibri"/>
                <a:cs typeface="Calibri"/>
                <a:sym typeface="Calibri"/>
              </a:rPr>
              <a:t>stateful</a:t>
            </a:r>
            <a:r>
              <a:rPr lang="en-US" sz="1200" b="0" i="0" u="none" strike="noStrike" cap="none" dirty="0" smtClean="0">
                <a:solidFill>
                  <a:schemeClr val="dk1"/>
                </a:solidFill>
                <a:effectLst/>
                <a:latin typeface="Calibri"/>
                <a:ea typeface="Calibri"/>
                <a:cs typeface="Calibri"/>
                <a:sym typeface="Calibri"/>
              </a:rPr>
              <a:t> firewall.</a:t>
            </a:r>
            <a:endParaRPr b="1"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1594081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7c04804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b7c04804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AutoNum type="alphaUcParenR"/>
            </a:pPr>
            <a:r>
              <a:rPr lang="en-US" baseline="0" dirty="0" smtClean="0"/>
              <a:t>Address Format</a:t>
            </a:r>
          </a:p>
          <a:p>
            <a:pPr marL="0" lvl="0" indent="0" algn="l" rtl="0">
              <a:spcBef>
                <a:spcPts val="0"/>
              </a:spcBef>
              <a:spcAft>
                <a:spcPts val="0"/>
              </a:spcAft>
              <a:buNone/>
            </a:pPr>
            <a:r>
              <a:rPr lang="en-US" b="1" baseline="0" dirty="0" smtClean="0"/>
              <a:t>Explanation:</a:t>
            </a:r>
          </a:p>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An IPv4 is a 32-bit decimal address. It contains 4 octets or fields separated by 'dot', and each field is 8-bit in size. The number that each field contains should be in the range of 0-255. Whereas an IPv6 is a 128-bit hexadecimal address.</a:t>
            </a:r>
            <a:endParaRPr dirty="0"/>
          </a:p>
        </p:txBody>
      </p:sp>
      <p:sp>
        <p:nvSpPr>
          <p:cNvPr id="166" name="Google Shape;166;gfb7c04804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extLst>
      <p:ext uri="{BB962C8B-B14F-4D97-AF65-F5344CB8AC3E}">
        <p14:creationId xmlns:p14="http://schemas.microsoft.com/office/powerpoint/2010/main" val="415537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5A25D-A60A-4442-88D7-50F92B5F2E52}"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421440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5A25D-A60A-4442-88D7-50F92B5F2E52}"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342165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5A25D-A60A-4442-88D7-50F92B5F2E52}"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145530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5A25D-A60A-4442-88D7-50F92B5F2E52}"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254907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5A25D-A60A-4442-88D7-50F92B5F2E52}"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363289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5A25D-A60A-4442-88D7-50F92B5F2E52}"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342940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5A25D-A60A-4442-88D7-50F92B5F2E52}"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280864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5A25D-A60A-4442-88D7-50F92B5F2E52}"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100267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5A25D-A60A-4442-88D7-50F92B5F2E52}"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28528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5A25D-A60A-4442-88D7-50F92B5F2E52}"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414069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5A25D-A60A-4442-88D7-50F92B5F2E52}"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D6645-0142-4DAD-A9F5-4E64A2633D17}" type="slidenum">
              <a:rPr lang="en-US" smtClean="0"/>
              <a:t>‹#›</a:t>
            </a:fld>
            <a:endParaRPr lang="en-US"/>
          </a:p>
        </p:txBody>
      </p:sp>
    </p:spTree>
    <p:extLst>
      <p:ext uri="{BB962C8B-B14F-4D97-AF65-F5344CB8AC3E}">
        <p14:creationId xmlns:p14="http://schemas.microsoft.com/office/powerpoint/2010/main" val="84777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5A25D-A60A-4442-88D7-50F92B5F2E52}" type="datetimeFigureOut">
              <a:rPr lang="en-US" smtClean="0"/>
              <a:t>7/17/2023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D6645-0142-4DAD-A9F5-4E64A2633D17}" type="slidenum">
              <a:rPr lang="en-US" smtClean="0"/>
              <a:t>‹#›</a:t>
            </a:fld>
            <a:endParaRPr lang="en-US"/>
          </a:p>
        </p:txBody>
      </p:sp>
    </p:spTree>
    <p:extLst>
      <p:ext uri="{BB962C8B-B14F-4D97-AF65-F5344CB8AC3E}">
        <p14:creationId xmlns:p14="http://schemas.microsoft.com/office/powerpoint/2010/main" val="334137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3540578" y="3105000"/>
            <a:ext cx="5110844" cy="648000"/>
          </a:xfrm>
          <a:prstGeom prst="rect">
            <a:avLst/>
          </a:prstGeom>
          <a:noFill/>
          <a:ln>
            <a:noFill/>
          </a:ln>
        </p:spPr>
      </p:pic>
    </p:spTree>
    <p:extLst>
      <p:ext uri="{BB962C8B-B14F-4D97-AF65-F5344CB8AC3E}">
        <p14:creationId xmlns:p14="http://schemas.microsoft.com/office/powerpoint/2010/main" val="2437067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90079" y="991807"/>
            <a:ext cx="9365121" cy="461624"/>
          </a:xfrm>
          <a:prstGeom prst="rect">
            <a:avLst/>
          </a:prstGeom>
          <a:noFill/>
          <a:ln>
            <a:noFill/>
          </a:ln>
        </p:spPr>
        <p:txBody>
          <a:bodyPr spcFirstLastPara="1" wrap="square" lIns="91425" tIns="45700" rIns="91425" bIns="45700" anchor="t" anchorCtr="0">
            <a:spAutoFit/>
          </a:bodyPr>
          <a:lstStyle/>
          <a:p>
            <a:pPr lvl="0"/>
            <a:r>
              <a:rPr lang="en-US" sz="2400" dirty="0">
                <a:latin typeface="Nunito Sans" panose="020B0604020202020204" charset="0"/>
              </a:rPr>
              <a:t>The size of an IP address in IPv6 is </a:t>
            </a:r>
            <a:endParaRPr sz="2400" dirty="0">
              <a:latin typeface="Nunito Sans" panose="020B0604020202020204" charset="0"/>
            </a:endParaRPr>
          </a:p>
        </p:txBody>
      </p:sp>
      <p:sp>
        <p:nvSpPr>
          <p:cNvPr id="169" name="Google Shape;169;gfb7c048040_0_0"/>
          <p:cNvSpPr/>
          <p:nvPr/>
        </p:nvSpPr>
        <p:spPr>
          <a:xfrm>
            <a:off x="619898" y="39497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35091" y="45625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19898" y="52008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16528" y="5879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68798" y="39878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400" dirty="0">
                <a:latin typeface="Nunito Sans" panose="020B0604020202020204" charset="0"/>
              </a:rPr>
              <a:t>4 bytes</a:t>
            </a:r>
          </a:p>
        </p:txBody>
      </p:sp>
      <p:sp>
        <p:nvSpPr>
          <p:cNvPr id="175" name="Google Shape;175;gfb7c048040_0_0"/>
          <p:cNvSpPr/>
          <p:nvPr/>
        </p:nvSpPr>
        <p:spPr>
          <a:xfrm>
            <a:off x="1458591" y="46514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400" dirty="0">
                <a:latin typeface="Nunito Sans" panose="020B0604020202020204" charset="0"/>
              </a:rPr>
              <a:t>8</a:t>
            </a:r>
            <a:r>
              <a:rPr lang="en-US" sz="2400" dirty="0" smtClean="0">
                <a:latin typeface="Nunito Sans" panose="020B0604020202020204" charset="0"/>
              </a:rPr>
              <a:t> </a:t>
            </a:r>
            <a:r>
              <a:rPr lang="en-US" sz="2400" dirty="0">
                <a:latin typeface="Nunito Sans" panose="020B0604020202020204" charset="0"/>
              </a:rPr>
              <a:t>bytes</a:t>
            </a:r>
          </a:p>
        </p:txBody>
      </p:sp>
      <p:sp>
        <p:nvSpPr>
          <p:cNvPr id="176" name="Google Shape;176;gfb7c048040_0_0"/>
          <p:cNvSpPr/>
          <p:nvPr/>
        </p:nvSpPr>
        <p:spPr>
          <a:xfrm>
            <a:off x="1443398" y="52389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400" dirty="0" smtClean="0">
                <a:latin typeface="Nunito Sans" panose="020B0604020202020204" charset="0"/>
              </a:rPr>
              <a:t>128 bits</a:t>
            </a:r>
            <a:endParaRPr lang="en-US" sz="2400" dirty="0">
              <a:latin typeface="Nunito Sans" panose="020B0604020202020204" charset="0"/>
            </a:endParaRPr>
          </a:p>
        </p:txBody>
      </p:sp>
      <p:sp>
        <p:nvSpPr>
          <p:cNvPr id="177" name="Google Shape;177;gfb7c048040_0_0"/>
          <p:cNvSpPr/>
          <p:nvPr/>
        </p:nvSpPr>
        <p:spPr>
          <a:xfrm>
            <a:off x="1452728" y="58412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400" dirty="0" smtClean="0">
                <a:latin typeface="Nunito Sans" panose="020B0604020202020204" charset="0"/>
              </a:rPr>
              <a:t>100 bits</a:t>
            </a:r>
            <a:endParaRPr lang="en-US" sz="2400" dirty="0">
              <a:latin typeface="Nunito Sans" panose="020B0604020202020204" charset="0"/>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8</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47199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90079" y="991807"/>
            <a:ext cx="9365121"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smtClean="0">
                <a:solidFill>
                  <a:schemeClr val="dk1"/>
                </a:solidFill>
                <a:latin typeface="Nunito Sans"/>
                <a:ea typeface="Nunito Sans"/>
                <a:cs typeface="Nunito Sans"/>
                <a:sym typeface="Nunito Sans"/>
              </a:rPr>
              <a:t>Which of the following is a 2 port networking device?</a:t>
            </a:r>
          </a:p>
          <a:p>
            <a:pPr marL="0" marR="0" lvl="0" indent="0" algn="l" rtl="0">
              <a:spcBef>
                <a:spcPts val="0"/>
              </a:spcBef>
              <a:spcAft>
                <a:spcPts val="0"/>
              </a:spcAft>
              <a:buNone/>
            </a:pPr>
            <a:endParaRPr lang="en-US" sz="2400" dirty="0" smtClean="0">
              <a:solidFill>
                <a:schemeClr val="dk1"/>
              </a:solidFill>
              <a:latin typeface="Nunito Sans"/>
              <a:sym typeface="Nunito Sans"/>
            </a:endParaRPr>
          </a:p>
          <a:p>
            <a:pPr marL="0" marR="0" lvl="0" indent="0" algn="l" rtl="0">
              <a:spcBef>
                <a:spcPts val="0"/>
              </a:spcBef>
              <a:spcAft>
                <a:spcPts val="0"/>
              </a:spcAft>
              <a:buNone/>
            </a:pPr>
            <a:r>
              <a:rPr lang="en-US" sz="2400" dirty="0" smtClean="0">
                <a:solidFill>
                  <a:schemeClr val="dk1"/>
                </a:solidFill>
                <a:latin typeface="Nunito Sans"/>
                <a:sym typeface="Nunito Sans"/>
              </a:rPr>
              <a:t>1.Repeater</a:t>
            </a:r>
          </a:p>
          <a:p>
            <a:pPr marL="0" marR="0" lvl="0" indent="0" algn="l" rtl="0">
              <a:spcBef>
                <a:spcPts val="0"/>
              </a:spcBef>
              <a:spcAft>
                <a:spcPts val="0"/>
              </a:spcAft>
              <a:buNone/>
            </a:pPr>
            <a:endParaRPr lang="en-US" sz="2400" dirty="0" smtClean="0">
              <a:solidFill>
                <a:schemeClr val="dk1"/>
              </a:solidFill>
              <a:latin typeface="Nunito Sans"/>
              <a:sym typeface="Nunito Sans"/>
            </a:endParaRPr>
          </a:p>
          <a:p>
            <a:pPr marL="0" marR="0" lvl="0" indent="0" algn="l" rtl="0">
              <a:spcBef>
                <a:spcPts val="0"/>
              </a:spcBef>
              <a:spcAft>
                <a:spcPts val="0"/>
              </a:spcAft>
              <a:buNone/>
            </a:pPr>
            <a:r>
              <a:rPr lang="en-US" sz="2400" dirty="0" smtClean="0">
                <a:solidFill>
                  <a:schemeClr val="dk1"/>
                </a:solidFill>
                <a:latin typeface="Nunito Sans"/>
                <a:sym typeface="Nunito Sans"/>
              </a:rPr>
              <a:t>2.Hub</a:t>
            </a:r>
          </a:p>
          <a:p>
            <a:pPr marL="0" marR="0" lvl="0" indent="0" algn="l" rtl="0">
              <a:spcBef>
                <a:spcPts val="0"/>
              </a:spcBef>
              <a:spcAft>
                <a:spcPts val="0"/>
              </a:spcAft>
              <a:buNone/>
            </a:pPr>
            <a:endParaRPr lang="en-US" sz="2400" dirty="0" smtClean="0">
              <a:solidFill>
                <a:schemeClr val="dk1"/>
              </a:solidFill>
              <a:latin typeface="Nunito Sans"/>
              <a:sym typeface="Nunito Sans"/>
            </a:endParaRPr>
          </a:p>
          <a:p>
            <a:pPr marL="0" marR="0" lvl="0" indent="0" algn="l" rtl="0">
              <a:spcBef>
                <a:spcPts val="0"/>
              </a:spcBef>
              <a:spcAft>
                <a:spcPts val="0"/>
              </a:spcAft>
              <a:buNone/>
            </a:pPr>
            <a:r>
              <a:rPr lang="en-US" sz="2400" dirty="0" smtClean="0">
                <a:solidFill>
                  <a:schemeClr val="dk1"/>
                </a:solidFill>
                <a:latin typeface="Nunito Sans"/>
                <a:sym typeface="Nunito Sans"/>
              </a:rPr>
              <a:t>3.Bridge</a:t>
            </a:r>
            <a:endParaRPr sz="2000" dirty="0"/>
          </a:p>
        </p:txBody>
      </p:sp>
      <p:sp>
        <p:nvSpPr>
          <p:cNvPr id="169" name="Google Shape;169;gfb7c048040_0_0"/>
          <p:cNvSpPr/>
          <p:nvPr/>
        </p:nvSpPr>
        <p:spPr>
          <a:xfrm>
            <a:off x="530998" y="39497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520791" y="45625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505598" y="52008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514928" y="58285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354498" y="39624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2</a:t>
            </a:r>
            <a:endParaRPr lang="en-US" sz="2800" dirty="0"/>
          </a:p>
        </p:txBody>
      </p:sp>
      <p:sp>
        <p:nvSpPr>
          <p:cNvPr id="175" name="Google Shape;175;gfb7c048040_0_0"/>
          <p:cNvSpPr/>
          <p:nvPr/>
        </p:nvSpPr>
        <p:spPr>
          <a:xfrm>
            <a:off x="1369691" y="45879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3</a:t>
            </a:r>
            <a:endParaRPr lang="en-US" sz="2800" dirty="0"/>
          </a:p>
        </p:txBody>
      </p:sp>
      <p:sp>
        <p:nvSpPr>
          <p:cNvPr id="176" name="Google Shape;176;gfb7c048040_0_0"/>
          <p:cNvSpPr/>
          <p:nvPr/>
        </p:nvSpPr>
        <p:spPr>
          <a:xfrm>
            <a:off x="1367198" y="52135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1,2 and 3</a:t>
            </a:r>
            <a:endParaRPr lang="en-US" sz="2800" dirty="0"/>
          </a:p>
        </p:txBody>
      </p:sp>
      <p:sp>
        <p:nvSpPr>
          <p:cNvPr id="177" name="Google Shape;177;gfb7c048040_0_0"/>
          <p:cNvSpPr/>
          <p:nvPr/>
        </p:nvSpPr>
        <p:spPr>
          <a:xfrm>
            <a:off x="1389228" y="58285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2 and 3</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9</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073309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28406"/>
            <a:ext cx="109071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Find the Hamming distance between 11111000 and 10000111?</a:t>
            </a:r>
            <a:endParaRPr dirty="0"/>
          </a:p>
        </p:txBody>
      </p:sp>
      <p:sp>
        <p:nvSpPr>
          <p:cNvPr id="169" name="Google Shape;169;gfb7c048040_0_0"/>
          <p:cNvSpPr/>
          <p:nvPr/>
        </p:nvSpPr>
        <p:spPr>
          <a:xfrm>
            <a:off x="657998" y="33909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35091" y="40418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32598" y="47309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4163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5</a:t>
            </a:r>
            <a:endParaRPr/>
          </a:p>
        </p:txBody>
      </p:sp>
      <p:sp>
        <p:nvSpPr>
          <p:cNvPr id="175" name="Google Shape;175;gfb7c048040_0_0"/>
          <p:cNvSpPr/>
          <p:nvPr/>
        </p:nvSpPr>
        <p:spPr>
          <a:xfrm>
            <a:off x="1433191" y="40672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4</a:t>
            </a:r>
            <a:endParaRPr/>
          </a:p>
        </p:txBody>
      </p:sp>
      <p:sp>
        <p:nvSpPr>
          <p:cNvPr id="176" name="Google Shape;176;gfb7c048040_0_0"/>
          <p:cNvSpPr/>
          <p:nvPr/>
        </p:nvSpPr>
        <p:spPr>
          <a:xfrm>
            <a:off x="1405298" y="47182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6</a:t>
            </a:r>
            <a:endParaRPr/>
          </a:p>
        </p:txBody>
      </p:sp>
      <p:sp>
        <p:nvSpPr>
          <p:cNvPr id="177" name="Google Shape;177;gfb7c048040_0_0"/>
          <p:cNvSpPr/>
          <p:nvPr/>
        </p:nvSpPr>
        <p:spPr>
          <a:xfrm>
            <a:off x="1389228" y="53840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7</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10</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1077835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66506"/>
            <a:ext cx="109071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In P2P file sharing the peers request files from other peers by establishing-</a:t>
            </a:r>
            <a:endParaRPr dirty="0"/>
          </a:p>
        </p:txBody>
      </p:sp>
      <p:sp>
        <p:nvSpPr>
          <p:cNvPr id="169" name="Google Shape;169;gfb7c048040_0_0"/>
          <p:cNvSpPr/>
          <p:nvPr/>
        </p:nvSpPr>
        <p:spPr>
          <a:xfrm>
            <a:off x="657998" y="35179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1942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32598" y="47817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30698" y="35179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TCP connections</a:t>
            </a:r>
            <a:endParaRPr/>
          </a:p>
        </p:txBody>
      </p:sp>
      <p:sp>
        <p:nvSpPr>
          <p:cNvPr id="175" name="Google Shape;175;gfb7c048040_0_0"/>
          <p:cNvSpPr/>
          <p:nvPr/>
        </p:nvSpPr>
        <p:spPr>
          <a:xfrm>
            <a:off x="1445891" y="41688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HTTP connections</a:t>
            </a:r>
            <a:endParaRPr/>
          </a:p>
        </p:txBody>
      </p:sp>
      <p:sp>
        <p:nvSpPr>
          <p:cNvPr id="176" name="Google Shape;176;gfb7c048040_0_0"/>
          <p:cNvSpPr/>
          <p:nvPr/>
        </p:nvSpPr>
        <p:spPr>
          <a:xfrm>
            <a:off x="1456098" y="47817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FTP connections</a:t>
            </a:r>
            <a:endParaRPr/>
          </a:p>
        </p:txBody>
      </p:sp>
      <p:sp>
        <p:nvSpPr>
          <p:cNvPr id="177" name="Google Shape;177;gfb7c048040_0_0"/>
          <p:cNvSpPr/>
          <p:nvPr/>
        </p:nvSpPr>
        <p:spPr>
          <a:xfrm>
            <a:off x="1427328" y="5371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SMTP connections</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11</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229814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66506"/>
            <a:ext cx="10907100"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Microsoft Azure is an example of which of the following type of cloud service model?</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325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30698" y="36576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IDaaS</a:t>
            </a:r>
            <a:endParaRPr/>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IaaS</a:t>
            </a:r>
            <a:endParaRPr/>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PaaS</a:t>
            </a:r>
            <a:endParaRPr/>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SaaS</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12</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24953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66506"/>
            <a:ext cx="10907100"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Which of the following implementation(s) uses UDP as a transport layer protocol?</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325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DNS</a:t>
            </a:r>
            <a:endParaRPr/>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SMTP</a:t>
            </a:r>
            <a:endParaRPr/>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HTTPS</a:t>
            </a:r>
            <a:endParaRPr/>
          </a:p>
        </p:txBody>
      </p:sp>
      <p:sp>
        <p:nvSpPr>
          <p:cNvPr id="177" name="Google Shape;177;gfb7c048040_0_0"/>
          <p:cNvSpPr/>
          <p:nvPr/>
        </p:nvSpPr>
        <p:spPr>
          <a:xfrm>
            <a:off x="1465428" y="5371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HTTP</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13</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95975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66506"/>
            <a:ext cx="10907100"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Which of the following layer decides the ideal topology type for node arrangement in network?</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325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Physical layer</a:t>
            </a:r>
            <a:endParaRPr/>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Transport Layer</a:t>
            </a:r>
            <a:endParaRPr/>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Presentation Layer</a:t>
            </a:r>
            <a:endParaRPr/>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Network Layer</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14</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2587176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90079" y="991807"/>
            <a:ext cx="9365121"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smtClean="0">
                <a:solidFill>
                  <a:schemeClr val="dk1"/>
                </a:solidFill>
                <a:latin typeface="Nunito Sans" panose="020B0604020202020204" charset="0"/>
                <a:ea typeface="Nunito Sans"/>
                <a:cs typeface="Nunito Sans"/>
                <a:sym typeface="Nunito Sans"/>
              </a:rPr>
              <a:t>Which of the following are the examples of PaaS model of cloud?</a:t>
            </a:r>
          </a:p>
          <a:p>
            <a:pPr marL="0" marR="0" lvl="0" indent="0" algn="l" rtl="0">
              <a:spcBef>
                <a:spcPts val="0"/>
              </a:spcBef>
              <a:spcAft>
                <a:spcPts val="0"/>
              </a:spcAft>
              <a:buNone/>
            </a:pPr>
            <a:endParaRPr lang="en-US" sz="2400" dirty="0" smtClean="0">
              <a:solidFill>
                <a:schemeClr val="dk1"/>
              </a:solidFill>
              <a:latin typeface="Nunito Sans" panose="020B0604020202020204" charset="0"/>
              <a:sym typeface="Nunito Sans"/>
            </a:endParaRPr>
          </a:p>
          <a:p>
            <a:pPr lvl="0"/>
            <a:r>
              <a:rPr lang="en-US" sz="2400" dirty="0" smtClean="0">
                <a:solidFill>
                  <a:schemeClr val="dk1"/>
                </a:solidFill>
                <a:latin typeface="Nunito Sans" panose="020B0604020202020204" charset="0"/>
                <a:sym typeface="Nunito Sans"/>
              </a:rPr>
              <a:t>1.</a:t>
            </a:r>
            <a:r>
              <a:rPr lang="en-US" sz="2400" dirty="0">
                <a:latin typeface="Nunito Sans" panose="020B0604020202020204" charset="0"/>
              </a:rPr>
              <a:t> AWS Elastic Beanstalk</a:t>
            </a:r>
            <a:endParaRPr lang="en-US" sz="2400" dirty="0" smtClean="0">
              <a:solidFill>
                <a:schemeClr val="dk1"/>
              </a:solidFill>
              <a:latin typeface="Nunito Sans" panose="020B0604020202020204" charset="0"/>
              <a:sym typeface="Nunito Sans"/>
            </a:endParaRPr>
          </a:p>
          <a:p>
            <a:pPr lvl="0"/>
            <a:r>
              <a:rPr lang="en-US" sz="2400" dirty="0" smtClean="0">
                <a:solidFill>
                  <a:schemeClr val="dk1"/>
                </a:solidFill>
                <a:latin typeface="Nunito Sans" panose="020B0604020202020204" charset="0"/>
                <a:sym typeface="Nunito Sans"/>
              </a:rPr>
              <a:t>2.</a:t>
            </a:r>
            <a:r>
              <a:rPr lang="en-US" sz="2400" dirty="0">
                <a:latin typeface="Nunito Sans" panose="020B0604020202020204" charset="0"/>
              </a:rPr>
              <a:t> Windows Azure</a:t>
            </a:r>
            <a:endParaRPr lang="en-US" sz="2400" dirty="0" smtClean="0">
              <a:solidFill>
                <a:schemeClr val="dk1"/>
              </a:solidFill>
              <a:latin typeface="Nunito Sans" panose="020B0604020202020204" charset="0"/>
              <a:sym typeface="Nunito Sans"/>
            </a:endParaRPr>
          </a:p>
          <a:p>
            <a:pPr marL="0" marR="0" lvl="0" indent="0" algn="l" rtl="0">
              <a:spcBef>
                <a:spcPts val="0"/>
              </a:spcBef>
              <a:spcAft>
                <a:spcPts val="0"/>
              </a:spcAft>
              <a:buNone/>
            </a:pPr>
            <a:r>
              <a:rPr lang="en-US" sz="2400" dirty="0" smtClean="0">
                <a:solidFill>
                  <a:schemeClr val="dk1"/>
                </a:solidFill>
                <a:latin typeface="Nunito Sans" panose="020B0604020202020204" charset="0"/>
                <a:sym typeface="Nunito Sans"/>
              </a:rPr>
              <a:t>3.Heroku</a:t>
            </a:r>
            <a:endParaRPr sz="2400" dirty="0">
              <a:latin typeface="Nunito Sans" panose="020B0604020202020204" charset="0"/>
            </a:endParaRPr>
          </a:p>
        </p:txBody>
      </p:sp>
      <p:sp>
        <p:nvSpPr>
          <p:cNvPr id="169" name="Google Shape;169;gfb7c048040_0_0"/>
          <p:cNvSpPr/>
          <p:nvPr/>
        </p:nvSpPr>
        <p:spPr>
          <a:xfrm>
            <a:off x="632598" y="39624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35091" y="45625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19898" y="52008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16528" y="5879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68798" y="39878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2</a:t>
            </a:r>
            <a:endParaRPr lang="en-US" sz="2800" dirty="0"/>
          </a:p>
        </p:txBody>
      </p:sp>
      <p:sp>
        <p:nvSpPr>
          <p:cNvPr id="175" name="Google Shape;175;gfb7c048040_0_0"/>
          <p:cNvSpPr/>
          <p:nvPr/>
        </p:nvSpPr>
        <p:spPr>
          <a:xfrm>
            <a:off x="1458591" y="46514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3</a:t>
            </a:r>
            <a:endParaRPr lang="en-US" sz="2800" dirty="0"/>
          </a:p>
        </p:txBody>
      </p:sp>
      <p:sp>
        <p:nvSpPr>
          <p:cNvPr id="176" name="Google Shape;176;gfb7c048040_0_0"/>
          <p:cNvSpPr/>
          <p:nvPr/>
        </p:nvSpPr>
        <p:spPr>
          <a:xfrm>
            <a:off x="1468798" y="52389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1,2 and 3</a:t>
            </a:r>
            <a:endParaRPr lang="en-US" sz="2800" dirty="0"/>
          </a:p>
        </p:txBody>
      </p:sp>
      <p:sp>
        <p:nvSpPr>
          <p:cNvPr id="177" name="Google Shape;177;gfb7c048040_0_0"/>
          <p:cNvSpPr/>
          <p:nvPr/>
        </p:nvSpPr>
        <p:spPr>
          <a:xfrm>
            <a:off x="1478128" y="58412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2 and 3</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15</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1920750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90079" y="991807"/>
            <a:ext cx="9365121" cy="30469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smtClean="0">
                <a:solidFill>
                  <a:schemeClr val="dk1"/>
                </a:solidFill>
                <a:latin typeface="Nunito Sans" panose="020B0604020202020204" charset="0"/>
                <a:ea typeface="Nunito Sans"/>
                <a:cs typeface="Nunito Sans"/>
                <a:sym typeface="Nunito Sans"/>
              </a:rPr>
              <a:t>Which of the following statement is correct for Time division multiplexing?</a:t>
            </a:r>
          </a:p>
          <a:p>
            <a:pPr marL="0" marR="0" lvl="0" indent="0" algn="l" rtl="0">
              <a:spcBef>
                <a:spcPts val="0"/>
              </a:spcBef>
              <a:spcAft>
                <a:spcPts val="0"/>
              </a:spcAft>
              <a:buNone/>
            </a:pPr>
            <a:endParaRPr lang="en-US" sz="2400" dirty="0" smtClean="0">
              <a:solidFill>
                <a:schemeClr val="dk1"/>
              </a:solidFill>
              <a:latin typeface="Nunito Sans" panose="020B0604020202020204" charset="0"/>
              <a:ea typeface="Nunito Sans"/>
              <a:cs typeface="Nunito Sans"/>
              <a:sym typeface="Nunito Sans"/>
            </a:endParaRPr>
          </a:p>
          <a:p>
            <a:r>
              <a:rPr lang="en-US" sz="2400" dirty="0" smtClean="0">
                <a:solidFill>
                  <a:schemeClr val="dk1"/>
                </a:solidFill>
                <a:latin typeface="Nunito Sans" panose="020B0604020202020204" charset="0"/>
                <a:sym typeface="Nunito Sans"/>
              </a:rPr>
              <a:t>1.</a:t>
            </a:r>
            <a:r>
              <a:rPr lang="en-US" sz="2400" dirty="0">
                <a:latin typeface="Nunito Sans" panose="020B0604020202020204" charset="0"/>
              </a:rPr>
              <a:t> Statistical TDM makes efficient use of the bandwidth only if the arrival pattern of the data stream is probabilistic.</a:t>
            </a:r>
          </a:p>
          <a:p>
            <a:pPr marL="0" marR="0" lvl="0" indent="0" algn="l" rtl="0">
              <a:spcBef>
                <a:spcPts val="0"/>
              </a:spcBef>
              <a:spcAft>
                <a:spcPts val="0"/>
              </a:spcAft>
              <a:buNone/>
            </a:pPr>
            <a:r>
              <a:rPr lang="en-US" sz="2400" dirty="0" smtClean="0">
                <a:solidFill>
                  <a:schemeClr val="dk1"/>
                </a:solidFill>
                <a:latin typeface="Nunito Sans" panose="020B0604020202020204" charset="0"/>
                <a:sym typeface="Nunito Sans"/>
              </a:rPr>
              <a:t>2.</a:t>
            </a:r>
            <a:r>
              <a:rPr lang="en-US" sz="2400" dirty="0">
                <a:latin typeface="Nunito Sans" panose="020B0604020202020204" charset="0"/>
              </a:rPr>
              <a:t> TDM requires the transmitter and receiver to be synchronized periodically.</a:t>
            </a:r>
          </a:p>
          <a:p>
            <a:pPr marL="0" marR="0" lvl="0" indent="0" algn="l" rtl="0">
              <a:spcBef>
                <a:spcPts val="0"/>
              </a:spcBef>
              <a:spcAft>
                <a:spcPts val="0"/>
              </a:spcAft>
              <a:buNone/>
            </a:pPr>
            <a:r>
              <a:rPr lang="en-US" sz="2400" dirty="0" smtClean="0">
                <a:solidFill>
                  <a:schemeClr val="dk1"/>
                </a:solidFill>
                <a:latin typeface="Nunito Sans" panose="020B0604020202020204" charset="0"/>
                <a:sym typeface="Nunito Sans"/>
              </a:rPr>
              <a:t>3.It is used in radio and television transmission</a:t>
            </a:r>
            <a:endParaRPr sz="2400" dirty="0">
              <a:latin typeface="Nunito Sans" panose="020B0604020202020204" charset="0"/>
            </a:endParaRPr>
          </a:p>
        </p:txBody>
      </p:sp>
      <p:sp>
        <p:nvSpPr>
          <p:cNvPr id="169" name="Google Shape;169;gfb7c048040_0_0"/>
          <p:cNvSpPr/>
          <p:nvPr/>
        </p:nvSpPr>
        <p:spPr>
          <a:xfrm>
            <a:off x="619898" y="39497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35091" y="45625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19898" y="52008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16528" y="5879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68798" y="39878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2</a:t>
            </a:r>
            <a:endParaRPr lang="en-US" sz="2800" dirty="0"/>
          </a:p>
        </p:txBody>
      </p:sp>
      <p:sp>
        <p:nvSpPr>
          <p:cNvPr id="175" name="Google Shape;175;gfb7c048040_0_0"/>
          <p:cNvSpPr/>
          <p:nvPr/>
        </p:nvSpPr>
        <p:spPr>
          <a:xfrm>
            <a:off x="1458591" y="46514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3</a:t>
            </a:r>
            <a:endParaRPr lang="en-US" sz="2800" dirty="0"/>
          </a:p>
        </p:txBody>
      </p:sp>
      <p:sp>
        <p:nvSpPr>
          <p:cNvPr id="176" name="Google Shape;176;gfb7c048040_0_0"/>
          <p:cNvSpPr/>
          <p:nvPr/>
        </p:nvSpPr>
        <p:spPr>
          <a:xfrm>
            <a:off x="1468798" y="52389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1,2 and 3</a:t>
            </a:r>
            <a:endParaRPr lang="en-US" sz="2800" dirty="0"/>
          </a:p>
        </p:txBody>
      </p:sp>
      <p:sp>
        <p:nvSpPr>
          <p:cNvPr id="177" name="Google Shape;177;gfb7c048040_0_0"/>
          <p:cNvSpPr/>
          <p:nvPr/>
        </p:nvSpPr>
        <p:spPr>
          <a:xfrm>
            <a:off x="1478128" y="58412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2 and 3</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16</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049536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66506"/>
            <a:ext cx="10907100" cy="523180"/>
          </a:xfrm>
          <a:prstGeom prst="rect">
            <a:avLst/>
          </a:prstGeom>
          <a:noFill/>
          <a:ln>
            <a:noFill/>
          </a:ln>
        </p:spPr>
        <p:txBody>
          <a:bodyPr spcFirstLastPara="1" wrap="square" lIns="91425" tIns="45700" rIns="91425" bIns="45700" anchor="t" anchorCtr="0">
            <a:spAutoFit/>
          </a:bodyPr>
          <a:lstStyle/>
          <a:p>
            <a:pPr lvl="0"/>
            <a:r>
              <a:rPr lang="en-US" sz="2800" dirty="0" smtClean="0">
                <a:latin typeface="Nunito Sans" panose="020B0604020202020204" charset="0"/>
              </a:rPr>
              <a:t>Which of the following tasks is not done by data link layer?</a:t>
            </a:r>
            <a:endParaRPr sz="2800" dirty="0">
              <a:latin typeface="Nunito Sans" panose="020B0604020202020204" charset="0"/>
            </a:endParaRPr>
          </a:p>
        </p:txBody>
      </p:sp>
      <p:sp>
        <p:nvSpPr>
          <p:cNvPr id="169" name="Google Shape;169;gfb7c048040_0_0"/>
          <p:cNvSpPr/>
          <p:nvPr/>
        </p:nvSpPr>
        <p:spPr>
          <a:xfrm>
            <a:off x="657998" y="32893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0418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57998" y="47182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54628" y="53459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43398" y="33147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800" dirty="0">
                <a:latin typeface="Nunito Sans" panose="020B0604020202020204" charset="0"/>
              </a:rPr>
              <a:t>framing</a:t>
            </a:r>
            <a:endParaRPr sz="2800" dirty="0">
              <a:latin typeface="Nunito Sans" panose="020B0604020202020204" charset="0"/>
            </a:endParaRPr>
          </a:p>
        </p:txBody>
      </p:sp>
      <p:sp>
        <p:nvSpPr>
          <p:cNvPr id="175" name="Google Shape;175;gfb7c048040_0_0"/>
          <p:cNvSpPr/>
          <p:nvPr/>
        </p:nvSpPr>
        <p:spPr>
          <a:xfrm>
            <a:off x="1420491" y="40164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800" dirty="0">
                <a:latin typeface="Nunito Sans" panose="020B0604020202020204" charset="0"/>
              </a:rPr>
              <a:t>error control</a:t>
            </a:r>
            <a:endParaRPr sz="2800" dirty="0">
              <a:latin typeface="Nunito Sans" panose="020B0604020202020204" charset="0"/>
            </a:endParaRPr>
          </a:p>
        </p:txBody>
      </p:sp>
      <p:sp>
        <p:nvSpPr>
          <p:cNvPr id="176" name="Google Shape;176;gfb7c048040_0_0"/>
          <p:cNvSpPr/>
          <p:nvPr/>
        </p:nvSpPr>
        <p:spPr>
          <a:xfrm>
            <a:off x="1417998" y="47182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800" dirty="0">
                <a:latin typeface="Nunito Sans" panose="020B0604020202020204" charset="0"/>
              </a:rPr>
              <a:t>flow control</a:t>
            </a:r>
            <a:endParaRPr sz="2800" dirty="0">
              <a:latin typeface="Nunito Sans" panose="020B0604020202020204" charset="0"/>
            </a:endParaRPr>
          </a:p>
        </p:txBody>
      </p:sp>
      <p:sp>
        <p:nvSpPr>
          <p:cNvPr id="177" name="Google Shape;177;gfb7c048040_0_0"/>
          <p:cNvSpPr/>
          <p:nvPr/>
        </p:nvSpPr>
        <p:spPr>
          <a:xfrm>
            <a:off x="1427328" y="53459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800" dirty="0">
                <a:latin typeface="Nunito Sans" panose="020B0604020202020204" charset="0"/>
              </a:rPr>
              <a:t>channel coding</a:t>
            </a:r>
            <a:endParaRPr sz="2800" dirty="0">
              <a:latin typeface="Nunito Sans" panose="020B0604020202020204" charset="0"/>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17</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270356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2228195" y="1789871"/>
            <a:ext cx="8458198" cy="746598"/>
          </a:xfrm>
          <a:prstGeom prst="rect">
            <a:avLst/>
          </a:prstGeom>
          <a:noFill/>
          <a:ln>
            <a:noFill/>
          </a:ln>
        </p:spPr>
        <p:txBody>
          <a:bodyPr spcFirstLastPara="1" wrap="square" lIns="26775" tIns="26775" rIns="26775" bIns="26775" anchor="t" anchorCtr="0">
            <a:spAutoFit/>
          </a:bodyPr>
          <a:lstStyle/>
          <a:p>
            <a:pPr marL="0" marR="0" lvl="0" indent="0" algn="l" rtl="0">
              <a:spcBef>
                <a:spcPts val="0"/>
              </a:spcBef>
              <a:spcAft>
                <a:spcPts val="0"/>
              </a:spcAft>
              <a:buNone/>
            </a:pPr>
            <a:r>
              <a:rPr lang="en-US" sz="4500" b="1" i="0" u="none" strike="noStrike" cap="none" dirty="0">
                <a:solidFill>
                  <a:schemeClr val="lt1"/>
                </a:solidFill>
                <a:latin typeface="Nunito Sans"/>
                <a:ea typeface="Nunito Sans"/>
                <a:cs typeface="Nunito Sans"/>
                <a:sym typeface="Nunito Sans"/>
              </a:rPr>
              <a:t>Topic/Course</a:t>
            </a:r>
            <a:endParaRPr sz="4500" b="1" i="0" u="none" strike="noStrike" cap="none">
              <a:solidFill>
                <a:schemeClr val="lt1"/>
              </a:solidFill>
              <a:latin typeface="Nunito Sans"/>
              <a:ea typeface="Nunito Sans"/>
              <a:cs typeface="Nunito Sans"/>
              <a:sym typeface="Nunito Sans"/>
            </a:endParaRPr>
          </a:p>
        </p:txBody>
      </p:sp>
      <p:sp>
        <p:nvSpPr>
          <p:cNvPr id="96" name="Google Shape;96;p2"/>
          <p:cNvSpPr txBox="1"/>
          <p:nvPr/>
        </p:nvSpPr>
        <p:spPr>
          <a:xfrm>
            <a:off x="2228196" y="2514600"/>
            <a:ext cx="6745013" cy="284934"/>
          </a:xfrm>
          <a:prstGeom prst="rect">
            <a:avLst/>
          </a:prstGeom>
          <a:noFill/>
          <a:ln>
            <a:noFill/>
          </a:ln>
        </p:spPr>
        <p:txBody>
          <a:bodyPr spcFirstLastPara="1" wrap="square" lIns="26775" tIns="26775" rIns="26775" bIns="26775" anchor="t" anchorCtr="0">
            <a:spAutoFit/>
          </a:bodyPr>
          <a:lstStyle/>
          <a:p>
            <a:pPr marL="0" marR="0" lvl="0" indent="0" algn="l" rtl="0">
              <a:spcBef>
                <a:spcPts val="0"/>
              </a:spcBef>
              <a:spcAft>
                <a:spcPts val="0"/>
              </a:spcAft>
              <a:buNone/>
            </a:pPr>
            <a:r>
              <a:rPr lang="en-US" sz="1500" b="1" i="0" u="none" strike="noStrike" cap="none" dirty="0">
                <a:solidFill>
                  <a:schemeClr val="lt1"/>
                </a:solidFill>
                <a:latin typeface="Nunito Sans"/>
                <a:ea typeface="Nunito Sans"/>
                <a:cs typeface="Nunito Sans"/>
                <a:sym typeface="Nunito Sans"/>
              </a:rPr>
              <a:t>Sub-Topic (Example: name of college)</a:t>
            </a:r>
            <a:endParaRPr sz="1500" b="1" i="0" u="none" strike="noStrike" cap="none">
              <a:solidFill>
                <a:schemeClr val="lt1"/>
              </a:solidFill>
              <a:latin typeface="Nunito Sans"/>
              <a:ea typeface="Nunito Sans"/>
              <a:cs typeface="Nunito Sans"/>
              <a:sym typeface="Nunito Sans"/>
            </a:endParaRPr>
          </a:p>
        </p:txBody>
      </p:sp>
      <p:sp>
        <p:nvSpPr>
          <p:cNvPr id="97" name="Google Shape;97;p2"/>
          <p:cNvSpPr txBox="1"/>
          <p:nvPr/>
        </p:nvSpPr>
        <p:spPr>
          <a:xfrm>
            <a:off x="888554" y="1588539"/>
            <a:ext cx="12217846"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0" i="0" u="none" strike="noStrike" cap="none" dirty="0" smtClean="0">
                <a:solidFill>
                  <a:schemeClr val="dk1"/>
                </a:solidFill>
                <a:latin typeface="Nunito Sans SemiBold"/>
                <a:ea typeface="Nunito Sans SemiBold"/>
                <a:cs typeface="Nunito Sans SemiBold"/>
                <a:sym typeface="Nunito Sans SemiBold"/>
              </a:rPr>
              <a:t>Network Security and Clouds</a:t>
            </a:r>
            <a:endParaRPr/>
          </a:p>
        </p:txBody>
      </p:sp>
      <p:sp>
        <p:nvSpPr>
          <p:cNvPr id="99" name="Google Shape;99;p2"/>
          <p:cNvSpPr/>
          <p:nvPr/>
        </p:nvSpPr>
        <p:spPr>
          <a:xfrm>
            <a:off x="1110149" y="1640233"/>
            <a:ext cx="794852" cy="57773"/>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9525600" y="6202800"/>
            <a:ext cx="2358000" cy="298969"/>
          </a:xfrm>
          <a:prstGeom prst="rect">
            <a:avLst/>
          </a:prstGeom>
          <a:noFill/>
          <a:ln>
            <a:noFill/>
          </a:ln>
        </p:spPr>
      </p:pic>
    </p:spTree>
    <p:extLst>
      <p:ext uri="{BB962C8B-B14F-4D97-AF65-F5344CB8AC3E}">
        <p14:creationId xmlns:p14="http://schemas.microsoft.com/office/powerpoint/2010/main" val="3700847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66506"/>
            <a:ext cx="10907100" cy="1384954"/>
          </a:xfrm>
          <a:prstGeom prst="rect">
            <a:avLst/>
          </a:prstGeom>
          <a:noFill/>
          <a:ln>
            <a:noFill/>
          </a:ln>
        </p:spPr>
        <p:txBody>
          <a:bodyPr spcFirstLastPara="1" wrap="square" lIns="91425" tIns="45700" rIns="91425" bIns="45700" anchor="t" anchorCtr="0">
            <a:spAutoFit/>
          </a:bodyPr>
          <a:lstStyle/>
          <a:p>
            <a:pPr lvl="0"/>
            <a:r>
              <a:rPr lang="en-US" sz="2800" dirty="0">
                <a:latin typeface="Nunito Sans" panose="020B0604020202020204" charset="0"/>
              </a:rPr>
              <a:t>Suppose the round trip propagation delay for a 10 Mbps Ethernet having 48-bit jamming signal is 46.4 </a:t>
            </a:r>
            <a:r>
              <a:rPr lang="en-US" sz="2800" dirty="0" err="1">
                <a:latin typeface="Nunito Sans" panose="020B0604020202020204" charset="0"/>
              </a:rPr>
              <a:t>ms.</a:t>
            </a:r>
            <a:r>
              <a:rPr lang="en-US" sz="2800" dirty="0">
                <a:latin typeface="Nunito Sans" panose="020B0604020202020204" charset="0"/>
              </a:rPr>
              <a:t> The minimum frame size is</a:t>
            </a:r>
            <a:endParaRPr sz="2800" dirty="0">
              <a:latin typeface="Nunito Sans" panose="020B0604020202020204" charset="0"/>
            </a:endParaRPr>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579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45.2 bits</a:t>
            </a:r>
            <a:endParaRPr dirty="0"/>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25.2 bits</a:t>
            </a:r>
            <a:endParaRPr dirty="0"/>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452 bits</a:t>
            </a:r>
            <a:endParaRPr/>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512 bits</a:t>
            </a:r>
            <a:endParaRPr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18</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48427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66506"/>
            <a:ext cx="10907100" cy="523180"/>
          </a:xfrm>
          <a:prstGeom prst="rect">
            <a:avLst/>
          </a:prstGeom>
          <a:noFill/>
          <a:ln>
            <a:noFill/>
          </a:ln>
        </p:spPr>
        <p:txBody>
          <a:bodyPr spcFirstLastPara="1" wrap="square" lIns="91425" tIns="45700" rIns="91425" bIns="45700" anchor="t" anchorCtr="0">
            <a:spAutoFit/>
          </a:bodyPr>
          <a:lstStyle/>
          <a:p>
            <a:pPr lvl="0"/>
            <a:r>
              <a:rPr lang="en-US" sz="2800" dirty="0">
                <a:latin typeface="Nunito Sans" panose="020B0604020202020204" charset="0"/>
              </a:rPr>
              <a:t>Which of the following is private IP address?</a:t>
            </a:r>
            <a:endParaRPr sz="2800" dirty="0">
              <a:latin typeface="Nunito Sans" panose="020B0604020202020204" charset="0"/>
            </a:endParaRPr>
          </a:p>
        </p:txBody>
      </p:sp>
      <p:sp>
        <p:nvSpPr>
          <p:cNvPr id="169" name="Google Shape;169;gfb7c048040_0_0"/>
          <p:cNvSpPr/>
          <p:nvPr/>
        </p:nvSpPr>
        <p:spPr>
          <a:xfrm>
            <a:off x="657998" y="33655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0672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45298" y="47690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840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354498" y="33782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800" dirty="0">
                <a:latin typeface="Nunito Sans" panose="020B0604020202020204" charset="0"/>
              </a:rPr>
              <a:t>12.0.0.1</a:t>
            </a:r>
            <a:endParaRPr sz="2800" dirty="0">
              <a:latin typeface="Nunito Sans" panose="020B0604020202020204" charset="0"/>
            </a:endParaRPr>
          </a:p>
        </p:txBody>
      </p:sp>
      <p:sp>
        <p:nvSpPr>
          <p:cNvPr id="175" name="Google Shape;175;gfb7c048040_0_0"/>
          <p:cNvSpPr/>
          <p:nvPr/>
        </p:nvSpPr>
        <p:spPr>
          <a:xfrm>
            <a:off x="1344291" y="40926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800" dirty="0">
                <a:latin typeface="Nunito Sans" panose="020B0604020202020204" charset="0"/>
              </a:rPr>
              <a:t>168.172.19.39</a:t>
            </a:r>
            <a:endParaRPr sz="2800" dirty="0">
              <a:latin typeface="Nunito Sans" panose="020B0604020202020204" charset="0"/>
            </a:endParaRPr>
          </a:p>
        </p:txBody>
      </p:sp>
      <p:sp>
        <p:nvSpPr>
          <p:cNvPr id="176" name="Google Shape;176;gfb7c048040_0_0"/>
          <p:cNvSpPr/>
          <p:nvPr/>
        </p:nvSpPr>
        <p:spPr>
          <a:xfrm>
            <a:off x="1379898" y="47690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800" dirty="0">
                <a:latin typeface="Nunito Sans" panose="020B0604020202020204" charset="0"/>
              </a:rPr>
              <a:t>172.15.14.36</a:t>
            </a:r>
            <a:endParaRPr sz="2800" dirty="0">
              <a:latin typeface="Nunito Sans" panose="020B0604020202020204" charset="0"/>
            </a:endParaRPr>
          </a:p>
        </p:txBody>
      </p:sp>
      <p:sp>
        <p:nvSpPr>
          <p:cNvPr id="177" name="Google Shape;177;gfb7c048040_0_0"/>
          <p:cNvSpPr/>
          <p:nvPr/>
        </p:nvSpPr>
        <p:spPr>
          <a:xfrm>
            <a:off x="1363828" y="53713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800" dirty="0">
                <a:latin typeface="Nunito Sans" panose="020B0604020202020204" charset="0"/>
              </a:rPr>
              <a:t>192.168.24.43</a:t>
            </a:r>
            <a:endParaRPr sz="2800" dirty="0">
              <a:latin typeface="Nunito Sans" panose="020B0604020202020204" charset="0"/>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19</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696060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66506"/>
            <a:ext cx="10907100"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Which of the following cloud computing service model provides runtime environments and deployment tools for applications?</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579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PaaS (platform-As-A-Service)</a:t>
            </a:r>
            <a:endParaRPr dirty="0"/>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SaaS(Software-As-A-Service)</a:t>
            </a:r>
            <a:endParaRPr/>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IaaS(Infrastructure-As-A-Service)</a:t>
            </a:r>
            <a:endParaRPr/>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All of the mentioned options</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20</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520327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766506"/>
            <a:ext cx="10907100"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Which of the following cloud computing service model is used by network architects?</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579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PaaS (platform-As-A-Service)</a:t>
            </a:r>
            <a:endParaRPr/>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SaaS(Software-As-A-Service)</a:t>
            </a:r>
            <a:endParaRPr/>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IaaS(Infrastructure-As-A-Service)</a:t>
            </a:r>
            <a:endParaRPr dirty="0"/>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All of the mentioned options</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21</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358272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28179" y="1512507"/>
            <a:ext cx="9365121"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smtClean="0">
                <a:solidFill>
                  <a:schemeClr val="dk1"/>
                </a:solidFill>
                <a:latin typeface="Nunito Sans"/>
                <a:ea typeface="Nunito Sans"/>
                <a:cs typeface="Nunito Sans"/>
                <a:sym typeface="Nunito Sans"/>
              </a:rPr>
              <a:t>Which  of the following network device uses Media Access Control(MAC) addresses for transferring frames? </a:t>
            </a:r>
            <a:endParaRPr sz="2000" dirty="0"/>
          </a:p>
        </p:txBody>
      </p:sp>
      <p:sp>
        <p:nvSpPr>
          <p:cNvPr id="169" name="Google Shape;169;gfb7c048040_0_0"/>
          <p:cNvSpPr/>
          <p:nvPr/>
        </p:nvSpPr>
        <p:spPr>
          <a:xfrm>
            <a:off x="645298" y="33655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1434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19898" y="49468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6888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379898" y="33655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Repeater</a:t>
            </a:r>
            <a:endParaRPr lang="en-US" sz="2800" dirty="0"/>
          </a:p>
        </p:txBody>
      </p:sp>
      <p:sp>
        <p:nvSpPr>
          <p:cNvPr id="175" name="Google Shape;175;gfb7c048040_0_0"/>
          <p:cNvSpPr/>
          <p:nvPr/>
        </p:nvSpPr>
        <p:spPr>
          <a:xfrm>
            <a:off x="1407791" y="41561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Router</a:t>
            </a:r>
            <a:endParaRPr lang="en-US" sz="2800" dirty="0"/>
          </a:p>
        </p:txBody>
      </p:sp>
      <p:sp>
        <p:nvSpPr>
          <p:cNvPr id="176" name="Google Shape;176;gfb7c048040_0_0"/>
          <p:cNvSpPr/>
          <p:nvPr/>
        </p:nvSpPr>
        <p:spPr>
          <a:xfrm>
            <a:off x="1367198" y="49214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800" dirty="0" smtClean="0"/>
              <a:t>Switch</a:t>
            </a:r>
            <a:endParaRPr lang="en-US" sz="2800" dirty="0"/>
          </a:p>
        </p:txBody>
      </p:sp>
      <p:sp>
        <p:nvSpPr>
          <p:cNvPr id="177" name="Google Shape;177;gfb7c048040_0_0"/>
          <p:cNvSpPr/>
          <p:nvPr/>
        </p:nvSpPr>
        <p:spPr>
          <a:xfrm>
            <a:off x="1414628" y="56634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Bridge</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22</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2004144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77379" y="1233107"/>
            <a:ext cx="10609721" cy="24006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In Distance vector routing bandwidth required is less than Link state routing due to -</a:t>
            </a:r>
          </a:p>
          <a:p>
            <a:pPr marL="0" marR="0" lvl="0" indent="0" algn="l" rtl="0">
              <a:spcBef>
                <a:spcPts val="0"/>
              </a:spcBef>
              <a:spcAft>
                <a:spcPts val="0"/>
              </a:spcAft>
              <a:buNone/>
            </a:pPr>
            <a:endParaRPr lang="en-US" sz="2500" dirty="0" smtClean="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500" dirty="0" smtClean="0">
                <a:solidFill>
                  <a:schemeClr val="dk1"/>
                </a:solidFill>
                <a:latin typeface="Nunito Sans"/>
                <a:sym typeface="Nunito Sans"/>
              </a:rPr>
              <a:t>1. Local Sharing</a:t>
            </a:r>
          </a:p>
          <a:p>
            <a:pPr marL="0" marR="0" lvl="0" indent="0" algn="l" rtl="0">
              <a:spcBef>
                <a:spcPts val="0"/>
              </a:spcBef>
              <a:spcAft>
                <a:spcPts val="0"/>
              </a:spcAft>
              <a:buNone/>
            </a:pPr>
            <a:r>
              <a:rPr lang="en-US" sz="2500" dirty="0" smtClean="0">
                <a:solidFill>
                  <a:schemeClr val="dk1"/>
                </a:solidFill>
                <a:latin typeface="Nunito Sans"/>
                <a:sym typeface="Nunito Sans"/>
              </a:rPr>
              <a:t>2. Small packets</a:t>
            </a:r>
          </a:p>
          <a:p>
            <a:pPr marL="0" marR="0" lvl="0" indent="0" algn="l" rtl="0">
              <a:spcBef>
                <a:spcPts val="0"/>
              </a:spcBef>
              <a:spcAft>
                <a:spcPts val="0"/>
              </a:spcAft>
              <a:buNone/>
            </a:pPr>
            <a:r>
              <a:rPr lang="en-US" sz="2500" dirty="0" smtClean="0">
                <a:solidFill>
                  <a:schemeClr val="dk1"/>
                </a:solidFill>
                <a:latin typeface="Nunito Sans"/>
                <a:sym typeface="Nunito Sans"/>
              </a:rPr>
              <a:t>3. Flooding</a:t>
            </a:r>
            <a:endParaRPr dirty="0"/>
          </a:p>
        </p:txBody>
      </p:sp>
      <p:sp>
        <p:nvSpPr>
          <p:cNvPr id="169" name="Google Shape;169;gfb7c048040_0_0"/>
          <p:cNvSpPr/>
          <p:nvPr/>
        </p:nvSpPr>
        <p:spPr>
          <a:xfrm>
            <a:off x="619898" y="39370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35091" y="45498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07198" y="51119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16528" y="5752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5842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354498" y="39497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3</a:t>
            </a:r>
            <a:endParaRPr lang="en-US" sz="2800" dirty="0"/>
          </a:p>
        </p:txBody>
      </p:sp>
      <p:sp>
        <p:nvSpPr>
          <p:cNvPr id="175" name="Google Shape;175;gfb7c048040_0_0"/>
          <p:cNvSpPr/>
          <p:nvPr/>
        </p:nvSpPr>
        <p:spPr>
          <a:xfrm>
            <a:off x="1344291" y="45625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1,2 and 3</a:t>
            </a:r>
            <a:endParaRPr lang="en-US" sz="2800" dirty="0"/>
          </a:p>
        </p:txBody>
      </p:sp>
      <p:sp>
        <p:nvSpPr>
          <p:cNvPr id="176" name="Google Shape;176;gfb7c048040_0_0"/>
          <p:cNvSpPr/>
          <p:nvPr/>
        </p:nvSpPr>
        <p:spPr>
          <a:xfrm>
            <a:off x="1341798" y="51500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2 and 3</a:t>
            </a:r>
            <a:endParaRPr/>
          </a:p>
        </p:txBody>
      </p:sp>
      <p:sp>
        <p:nvSpPr>
          <p:cNvPr id="177" name="Google Shape;177;gfb7c048040_0_0"/>
          <p:cNvSpPr/>
          <p:nvPr/>
        </p:nvSpPr>
        <p:spPr>
          <a:xfrm>
            <a:off x="1338428" y="5752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1 and 2</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23</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051565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66279" y="1728407"/>
            <a:ext cx="10609721"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Which of the following encryption algorithm use Block cipher with the 16 bytes data block?</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579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Data Encryption Standard</a:t>
            </a:r>
            <a:endParaRPr lang="en-US" sz="2800" dirty="0"/>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Advanced Encryption Standard</a:t>
            </a:r>
            <a:endParaRPr lang="en-US" sz="2800" dirty="0"/>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sym typeface="Nunito Sans"/>
              </a:rPr>
              <a:t>Rivest Cipher 4</a:t>
            </a:r>
            <a:endParaRPr lang="en-US" sz="2800" dirty="0"/>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None of the above</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24</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768023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40879" y="1563307"/>
            <a:ext cx="10609721" cy="12464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If you have to encrypt the message in the Advance Encryption Algorithm (AES) which consists of 12 rounds then what is the size of the key to encrypt the message?</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579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192 bits</a:t>
            </a:r>
            <a:endParaRPr lang="en-US" sz="2800" dirty="0"/>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256 bits</a:t>
            </a:r>
            <a:endParaRPr lang="en-US" sz="2800" dirty="0"/>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sym typeface="Nunito Sans"/>
              </a:rPr>
              <a:t>127 bits</a:t>
            </a:r>
            <a:endParaRPr lang="en-US" sz="2800" dirty="0"/>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128 bits</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25</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421825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40879" y="1449006"/>
            <a:ext cx="10907100" cy="830956"/>
          </a:xfrm>
          <a:prstGeom prst="rect">
            <a:avLst/>
          </a:prstGeom>
          <a:noFill/>
          <a:ln>
            <a:noFill/>
          </a:ln>
        </p:spPr>
        <p:txBody>
          <a:bodyPr spcFirstLastPara="1" wrap="square" lIns="91425" tIns="45700" rIns="91425" bIns="45700" anchor="t" anchorCtr="0">
            <a:spAutoFit/>
          </a:bodyPr>
          <a:lstStyle/>
          <a:p>
            <a:pPr lvl="0"/>
            <a:r>
              <a:rPr lang="en-US" sz="2400" dirty="0">
                <a:latin typeface="Nunito Sans" panose="020B0604020202020204" charset="0"/>
              </a:rPr>
              <a:t>Which characteristics of cloud is used to increase or decrease the resources based on the requirements?</a:t>
            </a:r>
            <a:endParaRPr sz="2400" dirty="0">
              <a:latin typeface="Nunito Sans" panose="020B0604020202020204" charset="0"/>
            </a:endParaRPr>
          </a:p>
        </p:txBody>
      </p:sp>
      <p:sp>
        <p:nvSpPr>
          <p:cNvPr id="169" name="Google Shape;169;gfb7c048040_0_0"/>
          <p:cNvSpPr/>
          <p:nvPr/>
        </p:nvSpPr>
        <p:spPr>
          <a:xfrm>
            <a:off x="645298" y="34163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1434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32598" y="47182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2824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4163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Metered usage</a:t>
            </a:r>
            <a:endParaRPr/>
          </a:p>
        </p:txBody>
      </p:sp>
      <p:sp>
        <p:nvSpPr>
          <p:cNvPr id="175" name="Google Shape;175;gfb7c048040_0_0"/>
          <p:cNvSpPr/>
          <p:nvPr/>
        </p:nvSpPr>
        <p:spPr>
          <a:xfrm>
            <a:off x="1445891" y="41053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Rapid elasticity</a:t>
            </a:r>
            <a:endParaRPr/>
          </a:p>
        </p:txBody>
      </p:sp>
      <p:sp>
        <p:nvSpPr>
          <p:cNvPr id="176" name="Google Shape;176;gfb7c048040_0_0"/>
          <p:cNvSpPr/>
          <p:nvPr/>
        </p:nvSpPr>
        <p:spPr>
          <a:xfrm>
            <a:off x="1430698" y="47055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On-demand self-service</a:t>
            </a:r>
            <a:endParaRPr/>
          </a:p>
        </p:txBody>
      </p:sp>
      <p:sp>
        <p:nvSpPr>
          <p:cNvPr id="177" name="Google Shape;177;gfb7c048040_0_0"/>
          <p:cNvSpPr/>
          <p:nvPr/>
        </p:nvSpPr>
        <p:spPr>
          <a:xfrm>
            <a:off x="1440028" y="52951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None of the above</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26</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908719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604379" y="1042607"/>
            <a:ext cx="10609721"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dirty="0" smtClean="0">
                <a:solidFill>
                  <a:schemeClr val="dk1"/>
                </a:solidFill>
                <a:latin typeface="Nunito Sans"/>
                <a:ea typeface="Nunito Sans"/>
                <a:cs typeface="Nunito Sans"/>
                <a:sym typeface="Nunito Sans"/>
              </a:rPr>
              <a:t>Which of the following option is correct based on the following statements?</a:t>
            </a:r>
          </a:p>
          <a:p>
            <a:pPr marL="0" marR="0" lvl="0" indent="0" algn="l" rtl="0">
              <a:spcBef>
                <a:spcPts val="0"/>
              </a:spcBef>
              <a:spcAft>
                <a:spcPts val="0"/>
              </a:spcAft>
              <a:buNone/>
            </a:pPr>
            <a:endParaRPr lang="en-US" sz="2200" dirty="0" smtClean="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200" dirty="0" smtClean="0">
                <a:solidFill>
                  <a:schemeClr val="dk1"/>
                </a:solidFill>
                <a:latin typeface="Nunito Sans"/>
                <a:sym typeface="Nunito Sans"/>
              </a:rPr>
              <a:t>Statement 1: Wired Equivalent Privacy uses the initialization vector (IV) method.</a:t>
            </a:r>
          </a:p>
          <a:p>
            <a:pPr lvl="0"/>
            <a:r>
              <a:rPr lang="en-US" sz="2200" dirty="0" smtClean="0">
                <a:solidFill>
                  <a:schemeClr val="dk1"/>
                </a:solidFill>
                <a:latin typeface="Nunito Sans"/>
                <a:sym typeface="Nunito Sans"/>
              </a:rPr>
              <a:t>Statement 2: Wired Equivalent Privacy uses the AES algorithms to encrypt the data.</a:t>
            </a:r>
          </a:p>
          <a:p>
            <a:pPr lvl="0"/>
            <a:r>
              <a:rPr lang="en-US" sz="2200" dirty="0" smtClean="0">
                <a:solidFill>
                  <a:schemeClr val="dk1"/>
                </a:solidFill>
                <a:latin typeface="Nunito Sans"/>
                <a:sym typeface="Nunito Sans"/>
              </a:rPr>
              <a:t>Statement 3: Wired Equivalent Privacy were initially restricted to 64-bit encryption only.</a:t>
            </a:r>
          </a:p>
          <a:p>
            <a:pPr marL="0" marR="0" lvl="0" indent="0" algn="l" rtl="0">
              <a:spcBef>
                <a:spcPts val="0"/>
              </a:spcBef>
              <a:spcAft>
                <a:spcPts val="0"/>
              </a:spcAft>
              <a:buNone/>
            </a:pPr>
            <a:r>
              <a:rPr lang="en-US" sz="2200" dirty="0" smtClean="0">
                <a:solidFill>
                  <a:schemeClr val="dk1"/>
                </a:solidFill>
                <a:latin typeface="Nunito Sans"/>
                <a:sym typeface="Nunito Sans"/>
              </a:rPr>
              <a:t>Statement 4: Wi-Fi protected Access II uses 384-bit Hashed Message Authentication Mode.</a:t>
            </a:r>
          </a:p>
          <a:p>
            <a:pPr marL="0" marR="0" lvl="0" indent="0" algn="l" rtl="0">
              <a:spcBef>
                <a:spcPts val="0"/>
              </a:spcBef>
              <a:spcAft>
                <a:spcPts val="0"/>
              </a:spcAft>
              <a:buNone/>
            </a:pPr>
            <a:endParaRPr sz="2200" dirty="0"/>
          </a:p>
        </p:txBody>
      </p:sp>
      <p:sp>
        <p:nvSpPr>
          <p:cNvPr id="169" name="Google Shape;169;gfb7c048040_0_0"/>
          <p:cNvSpPr/>
          <p:nvPr/>
        </p:nvSpPr>
        <p:spPr>
          <a:xfrm>
            <a:off x="581798" y="45212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200" b="1" dirty="0">
                <a:solidFill>
                  <a:schemeClr val="dk1"/>
                </a:solidFill>
                <a:latin typeface="Nunito Sans"/>
                <a:ea typeface="Nunito Sans"/>
                <a:cs typeface="Nunito Sans"/>
                <a:sym typeface="Nunito Sans"/>
              </a:rPr>
              <a:t>A</a:t>
            </a:r>
            <a:r>
              <a:rPr lang="en-US" sz="2500" b="1" dirty="0">
                <a:solidFill>
                  <a:schemeClr val="dk1"/>
                </a:solidFill>
                <a:latin typeface="Nunito Sans"/>
                <a:ea typeface="Nunito Sans"/>
                <a:cs typeface="Nunito Sans"/>
                <a:sym typeface="Nunito Sans"/>
              </a:rPr>
              <a:t>)</a:t>
            </a:r>
            <a:endParaRPr/>
          </a:p>
        </p:txBody>
      </p:sp>
      <p:sp>
        <p:nvSpPr>
          <p:cNvPr id="170" name="Google Shape;170;gfb7c048040_0_0"/>
          <p:cNvSpPr/>
          <p:nvPr/>
        </p:nvSpPr>
        <p:spPr>
          <a:xfrm>
            <a:off x="596991" y="5248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200" b="1" dirty="0">
                <a:solidFill>
                  <a:schemeClr val="dk1"/>
                </a:solidFill>
                <a:latin typeface="Nunito Sans"/>
                <a:ea typeface="Nunito Sans"/>
                <a:cs typeface="Nunito Sans"/>
                <a:sym typeface="Nunito Sans"/>
              </a:rPr>
              <a:t>B)</a:t>
            </a:r>
            <a:endParaRPr sz="2200"/>
          </a:p>
        </p:txBody>
      </p:sp>
      <p:sp>
        <p:nvSpPr>
          <p:cNvPr id="171" name="Google Shape;171;gfb7c048040_0_0"/>
          <p:cNvSpPr/>
          <p:nvPr/>
        </p:nvSpPr>
        <p:spPr>
          <a:xfrm>
            <a:off x="569098" y="58993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200" b="1" dirty="0">
                <a:solidFill>
                  <a:schemeClr val="dk1"/>
                </a:solidFill>
                <a:latin typeface="Nunito Sans"/>
                <a:ea typeface="Nunito Sans"/>
                <a:cs typeface="Nunito Sans"/>
                <a:sym typeface="Nunito Sans"/>
              </a:rPr>
              <a:t>C)</a:t>
            </a:r>
            <a:endParaRPr sz="2200"/>
          </a:p>
        </p:txBody>
      </p:sp>
      <p:sp>
        <p:nvSpPr>
          <p:cNvPr id="172" name="Google Shape;172;gfb7c048040_0_0"/>
          <p:cNvSpPr/>
          <p:nvPr/>
        </p:nvSpPr>
        <p:spPr>
          <a:xfrm>
            <a:off x="476828" y="59174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200"/>
          </a:p>
        </p:txBody>
      </p:sp>
      <p:sp>
        <p:nvSpPr>
          <p:cNvPr id="173" name="Google Shape;173;gfb7c048040_0_0"/>
          <p:cNvSpPr/>
          <p:nvPr/>
        </p:nvSpPr>
        <p:spPr>
          <a:xfrm>
            <a:off x="520790" y="60328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113198" y="45720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200" dirty="0" smtClean="0">
                <a:solidFill>
                  <a:schemeClr val="dk1"/>
                </a:solidFill>
                <a:latin typeface="Nunito Sans"/>
                <a:ea typeface="Nunito Sans"/>
                <a:cs typeface="Nunito Sans"/>
                <a:sym typeface="Nunito Sans"/>
              </a:rPr>
              <a:t>Only 1 and 3 are true</a:t>
            </a:r>
            <a:endParaRPr lang="en-US" sz="2200" dirty="0"/>
          </a:p>
        </p:txBody>
      </p:sp>
      <p:sp>
        <p:nvSpPr>
          <p:cNvPr id="175" name="Google Shape;175;gfb7c048040_0_0"/>
          <p:cNvSpPr/>
          <p:nvPr/>
        </p:nvSpPr>
        <p:spPr>
          <a:xfrm>
            <a:off x="1115691" y="52610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200" dirty="0" smtClean="0">
                <a:solidFill>
                  <a:schemeClr val="dk1"/>
                </a:solidFill>
                <a:latin typeface="Nunito Sans"/>
                <a:ea typeface="Nunito Sans"/>
                <a:cs typeface="Nunito Sans"/>
                <a:sym typeface="Nunito Sans"/>
              </a:rPr>
              <a:t>Only 2 and 4 are true </a:t>
            </a:r>
            <a:endParaRPr lang="en-US" sz="2200" dirty="0"/>
          </a:p>
        </p:txBody>
      </p:sp>
      <p:sp>
        <p:nvSpPr>
          <p:cNvPr id="177" name="Google Shape;177;gfb7c048040_0_0"/>
          <p:cNvSpPr/>
          <p:nvPr/>
        </p:nvSpPr>
        <p:spPr>
          <a:xfrm>
            <a:off x="1122528" y="58920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200" dirty="0" smtClean="0">
                <a:solidFill>
                  <a:schemeClr val="dk1"/>
                </a:solidFill>
                <a:latin typeface="Nunito Sans"/>
                <a:sym typeface="Nunito Sans"/>
              </a:rPr>
              <a:t>All statements are true</a:t>
            </a:r>
            <a:endParaRPr sz="220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27</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2656219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77379" y="1233107"/>
            <a:ext cx="10609721" cy="24006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In which of the following the hypervisor is installed on a physical server (host) and a guest OS?</a:t>
            </a:r>
          </a:p>
          <a:p>
            <a:pPr marL="0" marR="0" lvl="0" indent="0" algn="l" rtl="0">
              <a:spcBef>
                <a:spcPts val="0"/>
              </a:spcBef>
              <a:spcAft>
                <a:spcPts val="0"/>
              </a:spcAft>
              <a:buNone/>
            </a:pPr>
            <a:endParaRPr lang="en-US" sz="2500" dirty="0" smtClean="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500" dirty="0" smtClean="0">
                <a:solidFill>
                  <a:schemeClr val="dk1"/>
                </a:solidFill>
                <a:latin typeface="Nunito Sans"/>
                <a:sym typeface="Nunito Sans"/>
              </a:rPr>
              <a:t>1. Software assisted full virtualization</a:t>
            </a:r>
          </a:p>
          <a:p>
            <a:pPr marL="0" marR="0" lvl="0" indent="0" algn="l" rtl="0">
              <a:spcBef>
                <a:spcPts val="0"/>
              </a:spcBef>
              <a:spcAft>
                <a:spcPts val="0"/>
              </a:spcAft>
              <a:buNone/>
            </a:pPr>
            <a:r>
              <a:rPr lang="en-US" sz="2500" dirty="0" smtClean="0">
                <a:solidFill>
                  <a:schemeClr val="dk1"/>
                </a:solidFill>
                <a:latin typeface="Nunito Sans"/>
                <a:sym typeface="Nunito Sans"/>
              </a:rPr>
              <a:t>2. Hardware assisted full virtualization</a:t>
            </a:r>
          </a:p>
          <a:p>
            <a:pPr marL="0" marR="0" lvl="0" indent="0" algn="l" rtl="0">
              <a:spcBef>
                <a:spcPts val="0"/>
              </a:spcBef>
              <a:spcAft>
                <a:spcPts val="0"/>
              </a:spcAft>
              <a:buNone/>
            </a:pPr>
            <a:r>
              <a:rPr lang="en-US" sz="2500" dirty="0" smtClean="0">
                <a:solidFill>
                  <a:schemeClr val="dk1"/>
                </a:solidFill>
                <a:latin typeface="Nunito Sans"/>
                <a:sym typeface="Nunito Sans"/>
              </a:rPr>
              <a:t>3. Para virtualization</a:t>
            </a:r>
            <a:endParaRPr dirty="0"/>
          </a:p>
        </p:txBody>
      </p:sp>
      <p:sp>
        <p:nvSpPr>
          <p:cNvPr id="169" name="Google Shape;169;gfb7c048040_0_0"/>
          <p:cNvSpPr/>
          <p:nvPr/>
        </p:nvSpPr>
        <p:spPr>
          <a:xfrm>
            <a:off x="619898" y="39370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35091" y="45498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07198" y="51119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16528" y="5752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5842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367198" y="39497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2 and 3</a:t>
            </a:r>
            <a:endParaRPr lang="en-US" sz="2800" dirty="0"/>
          </a:p>
        </p:txBody>
      </p:sp>
      <p:sp>
        <p:nvSpPr>
          <p:cNvPr id="175" name="Google Shape;175;gfb7c048040_0_0"/>
          <p:cNvSpPr/>
          <p:nvPr/>
        </p:nvSpPr>
        <p:spPr>
          <a:xfrm>
            <a:off x="1356991" y="45625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1,2 and 3</a:t>
            </a:r>
            <a:endParaRPr lang="en-US" sz="2800" dirty="0"/>
          </a:p>
        </p:txBody>
      </p:sp>
      <p:sp>
        <p:nvSpPr>
          <p:cNvPr id="176" name="Google Shape;176;gfb7c048040_0_0"/>
          <p:cNvSpPr/>
          <p:nvPr/>
        </p:nvSpPr>
        <p:spPr>
          <a:xfrm>
            <a:off x="1354498" y="51500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Only 3</a:t>
            </a:r>
            <a:endParaRPr dirty="0"/>
          </a:p>
        </p:txBody>
      </p:sp>
      <p:sp>
        <p:nvSpPr>
          <p:cNvPr id="177" name="Google Shape;177;gfb7c048040_0_0"/>
          <p:cNvSpPr/>
          <p:nvPr/>
        </p:nvSpPr>
        <p:spPr>
          <a:xfrm>
            <a:off x="1351128" y="5752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1 and 2</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1</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149857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40879" y="1449006"/>
            <a:ext cx="10907100" cy="12464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sym typeface="Nunito Sans"/>
              </a:rPr>
              <a:t>You are using two prime numbers 13(P) and 11(Q) to generate public and private key in RSA cryptosystem. If the public key is 37 then find the private key.</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579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sym typeface="Nunito Sans"/>
              </a:rPr>
              <a:t>19</a:t>
            </a:r>
            <a:endParaRPr dirty="0"/>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sym typeface="Nunito Sans"/>
              </a:rPr>
              <a:t>11</a:t>
            </a:r>
            <a:endParaRPr dirty="0"/>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25</a:t>
            </a:r>
            <a:endParaRPr dirty="0"/>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sym typeface="Nunito Sans"/>
              </a:rPr>
              <a:t>13</a:t>
            </a:r>
            <a:endParaRPr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28</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1397615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77379" y="1080707"/>
            <a:ext cx="10609721" cy="27853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In EC2 the users can  choose which of the following configuration of the virtual machine</a:t>
            </a:r>
          </a:p>
          <a:p>
            <a:pPr marL="0" marR="0" lvl="0" indent="0" algn="l" rtl="0">
              <a:spcBef>
                <a:spcPts val="0"/>
              </a:spcBef>
              <a:spcAft>
                <a:spcPts val="0"/>
              </a:spcAft>
              <a:buNone/>
            </a:pPr>
            <a:r>
              <a:rPr lang="en-US" sz="2500" dirty="0" smtClean="0">
                <a:solidFill>
                  <a:schemeClr val="dk1"/>
                </a:solidFill>
                <a:latin typeface="Nunito Sans"/>
                <a:sym typeface="Nunito Sans"/>
              </a:rPr>
              <a:t>1.RAM size</a:t>
            </a:r>
          </a:p>
          <a:p>
            <a:pPr marL="0" marR="0" lvl="0" indent="0" algn="l" rtl="0">
              <a:spcBef>
                <a:spcPts val="0"/>
              </a:spcBef>
              <a:spcAft>
                <a:spcPts val="0"/>
              </a:spcAft>
              <a:buNone/>
            </a:pPr>
            <a:endParaRPr lang="en-US" sz="2500" dirty="0" smtClean="0">
              <a:solidFill>
                <a:schemeClr val="dk1"/>
              </a:solidFill>
              <a:latin typeface="Nunito Sans"/>
              <a:sym typeface="Nunito Sans"/>
            </a:endParaRPr>
          </a:p>
          <a:p>
            <a:pPr marL="0" marR="0" lvl="0" indent="0" algn="l" rtl="0">
              <a:spcBef>
                <a:spcPts val="0"/>
              </a:spcBef>
              <a:spcAft>
                <a:spcPts val="0"/>
              </a:spcAft>
              <a:buNone/>
            </a:pPr>
            <a:r>
              <a:rPr lang="en-US" sz="2500" dirty="0" smtClean="0">
                <a:solidFill>
                  <a:schemeClr val="dk1"/>
                </a:solidFill>
                <a:latin typeface="Nunito Sans"/>
                <a:sym typeface="Nunito Sans"/>
              </a:rPr>
              <a:t>2.Local disk size</a:t>
            </a:r>
          </a:p>
          <a:p>
            <a:pPr marL="0" marR="0" lvl="0" indent="0" algn="l" rtl="0">
              <a:spcBef>
                <a:spcPts val="0"/>
              </a:spcBef>
              <a:spcAft>
                <a:spcPts val="0"/>
              </a:spcAft>
              <a:buNone/>
            </a:pPr>
            <a:endParaRPr lang="en-US" sz="2500" dirty="0" smtClean="0">
              <a:solidFill>
                <a:schemeClr val="dk1"/>
              </a:solidFill>
              <a:latin typeface="Nunito Sans"/>
              <a:sym typeface="Nunito Sans"/>
            </a:endParaRPr>
          </a:p>
          <a:p>
            <a:pPr marL="0" marR="0" lvl="0" indent="0" algn="l" rtl="0">
              <a:spcBef>
                <a:spcPts val="0"/>
              </a:spcBef>
              <a:spcAft>
                <a:spcPts val="0"/>
              </a:spcAft>
              <a:buNone/>
            </a:pPr>
            <a:r>
              <a:rPr lang="en-US" sz="2500" dirty="0" smtClean="0">
                <a:solidFill>
                  <a:schemeClr val="dk1"/>
                </a:solidFill>
                <a:latin typeface="Nunito Sans"/>
                <a:sym typeface="Nunito Sans"/>
              </a:rPr>
              <a:t>3.Processor speed</a:t>
            </a:r>
            <a:endParaRPr dirty="0"/>
          </a:p>
        </p:txBody>
      </p:sp>
      <p:sp>
        <p:nvSpPr>
          <p:cNvPr id="169" name="Google Shape;169;gfb7c048040_0_0"/>
          <p:cNvSpPr/>
          <p:nvPr/>
        </p:nvSpPr>
        <p:spPr>
          <a:xfrm>
            <a:off x="619898" y="39370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35091" y="45498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07198" y="51119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16528" y="5752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5842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341798" y="39497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3</a:t>
            </a:r>
            <a:endParaRPr lang="en-US" sz="2800" dirty="0"/>
          </a:p>
        </p:txBody>
      </p:sp>
      <p:sp>
        <p:nvSpPr>
          <p:cNvPr id="175" name="Google Shape;175;gfb7c048040_0_0"/>
          <p:cNvSpPr/>
          <p:nvPr/>
        </p:nvSpPr>
        <p:spPr>
          <a:xfrm>
            <a:off x="1344291" y="45625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1,2 and 3</a:t>
            </a:r>
            <a:endParaRPr lang="en-US" sz="2800" dirty="0"/>
          </a:p>
        </p:txBody>
      </p:sp>
      <p:sp>
        <p:nvSpPr>
          <p:cNvPr id="176" name="Google Shape;176;gfb7c048040_0_0"/>
          <p:cNvSpPr/>
          <p:nvPr/>
        </p:nvSpPr>
        <p:spPr>
          <a:xfrm>
            <a:off x="1367198" y="51246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2 and 3</a:t>
            </a:r>
            <a:endParaRPr/>
          </a:p>
        </p:txBody>
      </p:sp>
      <p:sp>
        <p:nvSpPr>
          <p:cNvPr id="177" name="Google Shape;177;gfb7c048040_0_0"/>
          <p:cNvSpPr/>
          <p:nvPr/>
        </p:nvSpPr>
        <p:spPr>
          <a:xfrm>
            <a:off x="1351128" y="57396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1 and 2</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29</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868839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77379" y="1233107"/>
            <a:ext cx="10609721" cy="20158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smtClean="0">
                <a:solidFill>
                  <a:schemeClr val="dk1"/>
                </a:solidFill>
                <a:latin typeface="Nunito Sans" panose="020B0604020202020204" charset="0"/>
                <a:ea typeface="Nunito Sans"/>
                <a:cs typeface="Nunito Sans"/>
                <a:sym typeface="Nunito Sans"/>
              </a:rPr>
              <a:t>Which of the following statement(s) is/are correct for SaaS?</a:t>
            </a:r>
          </a:p>
          <a:p>
            <a:pPr marL="0" marR="0" lvl="0" indent="0" algn="l" rtl="0">
              <a:spcBef>
                <a:spcPts val="0"/>
              </a:spcBef>
              <a:spcAft>
                <a:spcPts val="0"/>
              </a:spcAft>
              <a:buNone/>
            </a:pPr>
            <a:endParaRPr lang="en-US" sz="2400" dirty="0" smtClean="0">
              <a:solidFill>
                <a:schemeClr val="dk1"/>
              </a:solidFill>
              <a:latin typeface="Nunito Sans" panose="020B0604020202020204" charset="0"/>
              <a:ea typeface="Nunito Sans"/>
              <a:cs typeface="Nunito Sans"/>
              <a:sym typeface="Nunito Sans"/>
            </a:endParaRPr>
          </a:p>
          <a:p>
            <a:pPr marL="457200" marR="0" lvl="0" indent="-457200" algn="l" rtl="0">
              <a:spcBef>
                <a:spcPts val="0"/>
              </a:spcBef>
              <a:spcAft>
                <a:spcPts val="0"/>
              </a:spcAft>
            </a:pPr>
            <a:r>
              <a:rPr lang="en-US" sz="2400" dirty="0" smtClean="0">
                <a:solidFill>
                  <a:schemeClr val="dk1"/>
                </a:solidFill>
                <a:latin typeface="Nunito Sans" panose="020B0604020202020204" charset="0"/>
                <a:sym typeface="Nunito Sans"/>
              </a:rPr>
              <a:t>1. SaaS makes the software available over the internet</a:t>
            </a:r>
          </a:p>
          <a:p>
            <a:pPr marL="457200" marR="0" lvl="0" indent="-457200" algn="l" rtl="0">
              <a:spcBef>
                <a:spcPts val="0"/>
              </a:spcBef>
              <a:spcAft>
                <a:spcPts val="0"/>
              </a:spcAft>
              <a:buAutoNum type="arabicPeriod"/>
            </a:pPr>
            <a:endParaRPr lang="en-US" sz="2400" dirty="0" smtClean="0">
              <a:solidFill>
                <a:schemeClr val="dk1"/>
              </a:solidFill>
              <a:latin typeface="Nunito Sans" panose="020B0604020202020204" charset="0"/>
              <a:sym typeface="Nunito Sans"/>
            </a:endParaRPr>
          </a:p>
          <a:p>
            <a:pPr lvl="0"/>
            <a:r>
              <a:rPr lang="en-US" sz="2400" dirty="0" smtClean="0">
                <a:solidFill>
                  <a:schemeClr val="dk1"/>
                </a:solidFill>
                <a:latin typeface="Nunito Sans" panose="020B0604020202020204" charset="0"/>
                <a:sym typeface="Nunito Sans"/>
              </a:rPr>
              <a:t>2. T</a:t>
            </a:r>
            <a:r>
              <a:rPr lang="en-US" sz="2400" dirty="0">
                <a:latin typeface="Nunito Sans" panose="020B0604020202020204" charset="0"/>
              </a:rPr>
              <a:t>he software and the service are monitored and maintained by the vendor</a:t>
            </a:r>
            <a:endParaRPr lang="en-US" sz="2400" dirty="0" smtClean="0">
              <a:solidFill>
                <a:schemeClr val="dk1"/>
              </a:solidFill>
              <a:latin typeface="Nunito Sans" panose="020B0604020202020204" charset="0"/>
              <a:sym typeface="Nunito Sans"/>
            </a:endParaRPr>
          </a:p>
        </p:txBody>
      </p:sp>
      <p:sp>
        <p:nvSpPr>
          <p:cNvPr id="169" name="Google Shape;169;gfb7c048040_0_0"/>
          <p:cNvSpPr/>
          <p:nvPr/>
        </p:nvSpPr>
        <p:spPr>
          <a:xfrm>
            <a:off x="619898" y="39370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35091" y="45498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07198" y="51119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16528" y="5752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5842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354498" y="39497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Neither 1 nor 2</a:t>
            </a:r>
            <a:endParaRPr lang="en-US" sz="2800" dirty="0"/>
          </a:p>
        </p:txBody>
      </p:sp>
      <p:sp>
        <p:nvSpPr>
          <p:cNvPr id="175" name="Google Shape;175;gfb7c048040_0_0"/>
          <p:cNvSpPr/>
          <p:nvPr/>
        </p:nvSpPr>
        <p:spPr>
          <a:xfrm>
            <a:off x="1356991" y="45625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Both 1 and  2</a:t>
            </a:r>
            <a:endParaRPr lang="en-US" sz="2800" dirty="0"/>
          </a:p>
        </p:txBody>
      </p:sp>
      <p:sp>
        <p:nvSpPr>
          <p:cNvPr id="176" name="Google Shape;176;gfb7c048040_0_0"/>
          <p:cNvSpPr/>
          <p:nvPr/>
        </p:nvSpPr>
        <p:spPr>
          <a:xfrm>
            <a:off x="1341798" y="5150020"/>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sym typeface="Nunito Sans"/>
              </a:rPr>
              <a:t>Only 1</a:t>
            </a:r>
            <a:endParaRPr/>
          </a:p>
        </p:txBody>
      </p:sp>
      <p:sp>
        <p:nvSpPr>
          <p:cNvPr id="177" name="Google Shape;177;gfb7c048040_0_0"/>
          <p:cNvSpPr/>
          <p:nvPr/>
        </p:nvSpPr>
        <p:spPr>
          <a:xfrm>
            <a:off x="1338428" y="5752329"/>
            <a:ext cx="100983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dirty="0" smtClean="0">
                <a:solidFill>
                  <a:schemeClr val="dk1"/>
                </a:solidFill>
                <a:latin typeface="Nunito Sans"/>
                <a:ea typeface="Nunito Sans"/>
                <a:cs typeface="Nunito Sans"/>
                <a:sym typeface="Nunito Sans"/>
              </a:rPr>
              <a:t>Only 2</a:t>
            </a:r>
            <a:endParaRPr/>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30</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709036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11"/>
          <p:cNvPicPr preferRelativeResize="0"/>
          <p:nvPr/>
        </p:nvPicPr>
        <p:blipFill rotWithShape="1">
          <a:blip r:embed="rId3">
            <a:alphaModFix/>
          </a:blip>
          <a:srcRect l="1110" b="848"/>
          <a:stretch/>
        </p:blipFill>
        <p:spPr>
          <a:xfrm rot="355158">
            <a:off x="-214550" y="3101269"/>
            <a:ext cx="4219796" cy="3942674"/>
          </a:xfrm>
          <a:custGeom>
            <a:avLst/>
            <a:gdLst/>
            <a:ahLst/>
            <a:cxnLst/>
            <a:rect l="l" t="t" r="r" b="b"/>
            <a:pathLst>
              <a:path w="4219796" h="3942674" extrusionOk="0">
                <a:moveTo>
                  <a:pt x="0" y="0"/>
                </a:moveTo>
                <a:lnTo>
                  <a:pt x="4219796" y="0"/>
                </a:lnTo>
                <a:lnTo>
                  <a:pt x="4219796" y="3547546"/>
                </a:lnTo>
                <a:lnTo>
                  <a:pt x="408778" y="3942674"/>
                </a:lnTo>
                <a:close/>
              </a:path>
            </a:pathLst>
          </a:custGeom>
          <a:noFill/>
          <a:ln>
            <a:noFill/>
          </a:ln>
        </p:spPr>
      </p:pic>
      <p:sp>
        <p:nvSpPr>
          <p:cNvPr id="223" name="Google Shape;223;p11"/>
          <p:cNvSpPr/>
          <p:nvPr/>
        </p:nvSpPr>
        <p:spPr>
          <a:xfrm>
            <a:off x="0" y="2438400"/>
            <a:ext cx="121920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1">
                <a:solidFill>
                  <a:srgbClr val="F05136"/>
                </a:solidFill>
                <a:latin typeface="Nunito Sans"/>
                <a:ea typeface="Nunito Sans"/>
                <a:cs typeface="Nunito Sans"/>
                <a:sym typeface="Nunito Sans"/>
              </a:rPr>
              <a:t>THANK YOU</a:t>
            </a:r>
            <a:endParaRPr sz="8000" b="1">
              <a:solidFill>
                <a:srgbClr val="F05136"/>
              </a:solidFill>
              <a:latin typeface="Calibri"/>
              <a:ea typeface="Calibri"/>
              <a:cs typeface="Calibri"/>
              <a:sym typeface="Calibri"/>
            </a:endParaRPr>
          </a:p>
        </p:txBody>
      </p:sp>
      <p:pic>
        <p:nvPicPr>
          <p:cNvPr id="224" name="Google Shape;224;p11"/>
          <p:cNvPicPr preferRelativeResize="0"/>
          <p:nvPr/>
        </p:nvPicPr>
        <p:blipFill rotWithShape="1">
          <a:blip r:embed="rId4">
            <a:alphaModFix/>
          </a:blip>
          <a:srcRect/>
          <a:stretch/>
        </p:blipFill>
        <p:spPr>
          <a:xfrm>
            <a:off x="9525600" y="6172200"/>
            <a:ext cx="2358000" cy="298969"/>
          </a:xfrm>
          <a:prstGeom prst="rect">
            <a:avLst/>
          </a:prstGeom>
          <a:noFill/>
          <a:ln>
            <a:noFill/>
          </a:ln>
        </p:spPr>
      </p:pic>
    </p:spTree>
    <p:extLst>
      <p:ext uri="{BB962C8B-B14F-4D97-AF65-F5344CB8AC3E}">
        <p14:creationId xmlns:p14="http://schemas.microsoft.com/office/powerpoint/2010/main" val="3007719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550607"/>
            <a:ext cx="10609721" cy="12464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Which class of IP address is shown below?</a:t>
            </a:r>
          </a:p>
          <a:p>
            <a:pPr marL="0" marR="0" lvl="0" indent="0" algn="l" rtl="0">
              <a:spcBef>
                <a:spcPts val="0"/>
              </a:spcBef>
              <a:spcAft>
                <a:spcPts val="0"/>
              </a:spcAft>
              <a:buNone/>
            </a:pPr>
            <a:endParaRPr lang="en-US" sz="2500" dirty="0" smtClean="0">
              <a:solidFill>
                <a:schemeClr val="dk1"/>
              </a:solidFill>
              <a:latin typeface="Nunito Sans"/>
              <a:sym typeface="Nunito Sans"/>
            </a:endParaRPr>
          </a:p>
          <a:p>
            <a:pPr marL="0" marR="0" lvl="0" indent="0" algn="l" rtl="0">
              <a:spcBef>
                <a:spcPts val="0"/>
              </a:spcBef>
              <a:spcAft>
                <a:spcPts val="0"/>
              </a:spcAft>
              <a:buNone/>
            </a:pPr>
            <a:r>
              <a:rPr lang="en-US" sz="2500" dirty="0" smtClean="0">
                <a:solidFill>
                  <a:schemeClr val="dk1"/>
                </a:solidFill>
                <a:latin typeface="Nunito Sans"/>
                <a:sym typeface="Nunito Sans"/>
              </a:rPr>
              <a:t>142.200.226.202</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325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Class C</a:t>
            </a:r>
            <a:endParaRPr lang="en-US" sz="2800" dirty="0"/>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Class A</a:t>
            </a:r>
            <a:endParaRPr lang="en-US" sz="2800" dirty="0"/>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Class B</a:t>
            </a:r>
            <a:endParaRPr lang="en-US" sz="2800" dirty="0"/>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Class D</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2</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411092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78979" y="1550607"/>
            <a:ext cx="10609721" cy="12464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Which class of IP address is shown below?</a:t>
            </a:r>
          </a:p>
          <a:p>
            <a:pPr marL="0" marR="0" lvl="0" indent="0" algn="l" rtl="0">
              <a:spcBef>
                <a:spcPts val="0"/>
              </a:spcBef>
              <a:spcAft>
                <a:spcPts val="0"/>
              </a:spcAft>
              <a:buNone/>
            </a:pPr>
            <a:endParaRPr lang="en-US" sz="2500" dirty="0" smtClean="0">
              <a:solidFill>
                <a:schemeClr val="dk1"/>
              </a:solidFill>
              <a:latin typeface="Nunito Sans"/>
              <a:sym typeface="Nunito Sans"/>
            </a:endParaRPr>
          </a:p>
          <a:p>
            <a:pPr marL="0" marR="0" lvl="0" indent="0" algn="l" rtl="0">
              <a:spcBef>
                <a:spcPts val="0"/>
              </a:spcBef>
              <a:spcAft>
                <a:spcPts val="0"/>
              </a:spcAft>
              <a:buNone/>
            </a:pPr>
            <a:r>
              <a:rPr lang="en-US" sz="2500" dirty="0" smtClean="0">
                <a:solidFill>
                  <a:schemeClr val="dk1"/>
                </a:solidFill>
                <a:latin typeface="Nunito Sans"/>
                <a:sym typeface="Nunito Sans"/>
              </a:rPr>
              <a:t>92.100.212.226</a:t>
            </a:r>
            <a:endParaRPr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579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56098" y="36576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Class C</a:t>
            </a:r>
            <a:endParaRPr lang="en-US" sz="2800" dirty="0"/>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Class A</a:t>
            </a:r>
            <a:endParaRPr lang="en-US" sz="2800" dirty="0"/>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Class B</a:t>
            </a:r>
            <a:endParaRPr lang="en-US" sz="2800" dirty="0"/>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Class D</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3</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643885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90079" y="991807"/>
            <a:ext cx="9365121" cy="29853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smtClean="0">
                <a:solidFill>
                  <a:schemeClr val="dk1"/>
                </a:solidFill>
                <a:latin typeface="Nunito Sans"/>
                <a:ea typeface="Nunito Sans"/>
                <a:cs typeface="Nunito Sans"/>
                <a:sym typeface="Nunito Sans"/>
              </a:rPr>
              <a:t>Which of the following statement is correct for variable size framing in data link layer?</a:t>
            </a:r>
          </a:p>
          <a:p>
            <a:pPr marL="0" marR="0" lvl="0" indent="0" algn="l" rtl="0">
              <a:spcBef>
                <a:spcPts val="0"/>
              </a:spcBef>
              <a:spcAft>
                <a:spcPts val="0"/>
              </a:spcAft>
              <a:buNone/>
            </a:pPr>
            <a:endParaRPr lang="en-US" sz="2400" dirty="0" smtClean="0">
              <a:solidFill>
                <a:schemeClr val="dk1"/>
              </a:solidFill>
              <a:latin typeface="Nunito Sans"/>
              <a:sym typeface="Nunito Sans"/>
            </a:endParaRPr>
          </a:p>
          <a:p>
            <a:pPr marL="0" marR="0" lvl="0" indent="0" algn="l" rtl="0">
              <a:spcBef>
                <a:spcPts val="0"/>
              </a:spcBef>
              <a:spcAft>
                <a:spcPts val="0"/>
              </a:spcAft>
              <a:buNone/>
            </a:pPr>
            <a:r>
              <a:rPr lang="en-US" sz="2400" dirty="0" smtClean="0">
                <a:solidFill>
                  <a:schemeClr val="dk1"/>
                </a:solidFill>
                <a:latin typeface="Nunito Sans"/>
                <a:sym typeface="Nunito Sans"/>
              </a:rPr>
              <a:t>1.A length field can be introduced in the frame to indicate the    length of the frame</a:t>
            </a:r>
          </a:p>
          <a:p>
            <a:pPr marL="0" marR="0" lvl="0" indent="0" algn="l" rtl="0">
              <a:spcBef>
                <a:spcPts val="0"/>
              </a:spcBef>
              <a:spcAft>
                <a:spcPts val="0"/>
              </a:spcAft>
              <a:buNone/>
            </a:pPr>
            <a:r>
              <a:rPr lang="en-US" sz="2400" dirty="0" smtClean="0">
                <a:solidFill>
                  <a:schemeClr val="dk1"/>
                </a:solidFill>
                <a:latin typeface="Nunito Sans"/>
                <a:sym typeface="Nunito Sans"/>
              </a:rPr>
              <a:t>2.End of the frame need to be defined</a:t>
            </a:r>
          </a:p>
          <a:p>
            <a:pPr marL="0" marR="0" lvl="0" indent="0" algn="l" rtl="0">
              <a:spcBef>
                <a:spcPts val="0"/>
              </a:spcBef>
              <a:spcAft>
                <a:spcPts val="0"/>
              </a:spcAft>
              <a:buNone/>
            </a:pPr>
            <a:r>
              <a:rPr lang="en-US" sz="2400" dirty="0" smtClean="0">
                <a:solidFill>
                  <a:schemeClr val="dk1"/>
                </a:solidFill>
                <a:latin typeface="Nunito Sans"/>
                <a:sym typeface="Nunito Sans"/>
              </a:rPr>
              <a:t>3.Beginning of the next frame need to  be defined</a:t>
            </a:r>
          </a:p>
          <a:p>
            <a:pPr marL="0" marR="0" lvl="0" indent="0" algn="l" rtl="0">
              <a:spcBef>
                <a:spcPts val="0"/>
              </a:spcBef>
              <a:spcAft>
                <a:spcPts val="0"/>
              </a:spcAft>
              <a:buNone/>
            </a:pPr>
            <a:endParaRPr sz="2000" dirty="0"/>
          </a:p>
        </p:txBody>
      </p:sp>
      <p:sp>
        <p:nvSpPr>
          <p:cNvPr id="169" name="Google Shape;169;gfb7c048040_0_0"/>
          <p:cNvSpPr/>
          <p:nvPr/>
        </p:nvSpPr>
        <p:spPr>
          <a:xfrm>
            <a:off x="619898" y="39497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35091" y="45625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19898" y="52008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16528" y="5879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68798" y="39878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2</a:t>
            </a:r>
            <a:endParaRPr lang="en-US" sz="2800" dirty="0"/>
          </a:p>
        </p:txBody>
      </p:sp>
      <p:sp>
        <p:nvSpPr>
          <p:cNvPr id="175" name="Google Shape;175;gfb7c048040_0_0"/>
          <p:cNvSpPr/>
          <p:nvPr/>
        </p:nvSpPr>
        <p:spPr>
          <a:xfrm>
            <a:off x="1458591" y="46514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 and 3</a:t>
            </a:r>
            <a:endParaRPr lang="en-US" sz="2800" dirty="0"/>
          </a:p>
        </p:txBody>
      </p:sp>
      <p:sp>
        <p:nvSpPr>
          <p:cNvPr id="176" name="Google Shape;176;gfb7c048040_0_0"/>
          <p:cNvSpPr/>
          <p:nvPr/>
        </p:nvSpPr>
        <p:spPr>
          <a:xfrm>
            <a:off x="1430698" y="52389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1,2 and 3</a:t>
            </a:r>
            <a:endParaRPr lang="en-US" sz="2800" dirty="0"/>
          </a:p>
        </p:txBody>
      </p:sp>
      <p:sp>
        <p:nvSpPr>
          <p:cNvPr id="177" name="Google Shape;177;gfb7c048040_0_0"/>
          <p:cNvSpPr/>
          <p:nvPr/>
        </p:nvSpPr>
        <p:spPr>
          <a:xfrm>
            <a:off x="1440028" y="58793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2 and 3</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4</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815109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439279" y="1550607"/>
            <a:ext cx="9365121" cy="8617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smtClean="0">
                <a:solidFill>
                  <a:schemeClr val="dk1"/>
                </a:solidFill>
                <a:latin typeface="Nunito Sans"/>
                <a:ea typeface="Nunito Sans"/>
                <a:cs typeface="Nunito Sans"/>
                <a:sym typeface="Nunito Sans"/>
              </a:rPr>
              <a:t>In cloud computing, the concept of    		helps in pooling and sharing of resources.</a:t>
            </a:r>
            <a:endParaRPr sz="2500" dirty="0"/>
          </a:p>
        </p:txBody>
      </p:sp>
      <p:sp>
        <p:nvSpPr>
          <p:cNvPr id="169" name="Google Shape;169;gfb7c048040_0_0"/>
          <p:cNvSpPr/>
          <p:nvPr/>
        </p:nvSpPr>
        <p:spPr>
          <a:xfrm>
            <a:off x="543698" y="34798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5334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505598" y="4934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514928" y="55745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7874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354498" y="34925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Polymorphism</a:t>
            </a:r>
            <a:endParaRPr lang="en-US" sz="2800" dirty="0"/>
          </a:p>
        </p:txBody>
      </p:sp>
      <p:sp>
        <p:nvSpPr>
          <p:cNvPr id="175" name="Google Shape;175;gfb7c048040_0_0"/>
          <p:cNvSpPr/>
          <p:nvPr/>
        </p:nvSpPr>
        <p:spPr>
          <a:xfrm>
            <a:off x="1344291" y="41942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Virtualization</a:t>
            </a:r>
            <a:endParaRPr lang="en-US" sz="2800" dirty="0"/>
          </a:p>
        </p:txBody>
      </p:sp>
      <p:sp>
        <p:nvSpPr>
          <p:cNvPr id="176" name="Google Shape;176;gfb7c048040_0_0"/>
          <p:cNvSpPr/>
          <p:nvPr/>
        </p:nvSpPr>
        <p:spPr>
          <a:xfrm>
            <a:off x="1367198" y="48960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Abstraction</a:t>
            </a:r>
            <a:endParaRPr lang="en-US" sz="2800" dirty="0"/>
          </a:p>
        </p:txBody>
      </p:sp>
      <p:sp>
        <p:nvSpPr>
          <p:cNvPr id="177" name="Google Shape;177;gfb7c048040_0_0"/>
          <p:cNvSpPr/>
          <p:nvPr/>
        </p:nvSpPr>
        <p:spPr>
          <a:xfrm>
            <a:off x="1338428" y="55745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All of the mentioned options</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5</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cxnSp>
        <p:nvCxnSpPr>
          <p:cNvPr id="22" name="Straight Connector 21"/>
          <p:cNvCxnSpPr/>
          <p:nvPr/>
        </p:nvCxnSpPr>
        <p:spPr>
          <a:xfrm flipV="1">
            <a:off x="5588000" y="1790700"/>
            <a:ext cx="1181100" cy="127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7835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53579" y="1893506"/>
            <a:ext cx="10907100" cy="861734"/>
          </a:xfrm>
          <a:prstGeom prst="rect">
            <a:avLst/>
          </a:prstGeom>
          <a:noFill/>
          <a:ln>
            <a:noFill/>
          </a:ln>
        </p:spPr>
        <p:txBody>
          <a:bodyPr spcFirstLastPara="1" wrap="square" lIns="91425" tIns="45700" rIns="91425" bIns="45700" anchor="t" anchorCtr="0">
            <a:spAutoFit/>
          </a:bodyPr>
          <a:lstStyle/>
          <a:p>
            <a:pPr lvl="0"/>
            <a:r>
              <a:rPr lang="en-US" sz="2500" dirty="0" smtClean="0">
                <a:solidFill>
                  <a:schemeClr val="dk1"/>
                </a:solidFill>
                <a:latin typeface="Nunito Sans"/>
                <a:ea typeface="Nunito Sans"/>
                <a:cs typeface="Nunito Sans"/>
                <a:sym typeface="Nunito Sans"/>
              </a:rPr>
              <a:t>A stateful firewall maintains which of the  following list of active connections? </a:t>
            </a:r>
            <a:endParaRPr lang="en-US" sz="2500" dirty="0"/>
          </a:p>
        </p:txBody>
      </p:sp>
      <p:sp>
        <p:nvSpPr>
          <p:cNvPr id="169" name="Google Shape;169;gfb7c048040_0_0"/>
          <p:cNvSpPr/>
          <p:nvPr/>
        </p:nvSpPr>
        <p:spPr>
          <a:xfrm>
            <a:off x="657998" y="36576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47791" y="42323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198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292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430698" y="36576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Bridging table</a:t>
            </a:r>
            <a:endParaRPr lang="en-US" sz="2800" dirty="0"/>
          </a:p>
        </p:txBody>
      </p:sp>
      <p:sp>
        <p:nvSpPr>
          <p:cNvPr id="175" name="Google Shape;175;gfb7c048040_0_0"/>
          <p:cNvSpPr/>
          <p:nvPr/>
        </p:nvSpPr>
        <p:spPr>
          <a:xfrm>
            <a:off x="1445891" y="42323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State table</a:t>
            </a:r>
            <a:endParaRPr lang="en-US" sz="2800" dirty="0"/>
          </a:p>
        </p:txBody>
      </p:sp>
      <p:sp>
        <p:nvSpPr>
          <p:cNvPr id="176" name="Google Shape;176;gfb7c048040_0_0"/>
          <p:cNvSpPr/>
          <p:nvPr/>
        </p:nvSpPr>
        <p:spPr>
          <a:xfrm>
            <a:off x="1456098" y="48071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Routing table</a:t>
            </a:r>
            <a:endParaRPr lang="en-US" sz="2800" dirty="0"/>
          </a:p>
        </p:txBody>
      </p:sp>
      <p:sp>
        <p:nvSpPr>
          <p:cNvPr id="177" name="Google Shape;177;gfb7c048040_0_0"/>
          <p:cNvSpPr/>
          <p:nvPr/>
        </p:nvSpPr>
        <p:spPr>
          <a:xfrm>
            <a:off x="1440028" y="53713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Connection table</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6</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3353765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b7c048040_0_0"/>
          <p:cNvSpPr txBox="1"/>
          <p:nvPr/>
        </p:nvSpPr>
        <p:spPr>
          <a:xfrm>
            <a:off x="553579" y="1550606"/>
            <a:ext cx="10907100" cy="861734"/>
          </a:xfrm>
          <a:prstGeom prst="rect">
            <a:avLst/>
          </a:prstGeom>
          <a:noFill/>
          <a:ln>
            <a:noFill/>
          </a:ln>
        </p:spPr>
        <p:txBody>
          <a:bodyPr spcFirstLastPara="1" wrap="square" lIns="91425" tIns="45700" rIns="91425" bIns="45700" anchor="t" anchorCtr="0">
            <a:spAutoFit/>
          </a:bodyPr>
          <a:lstStyle/>
          <a:p>
            <a:pPr lvl="0"/>
            <a:r>
              <a:rPr lang="en-US" sz="2500" dirty="0" smtClean="0">
                <a:solidFill>
                  <a:schemeClr val="dk1"/>
                </a:solidFill>
                <a:latin typeface="Nunito Sans"/>
                <a:ea typeface="Nunito Sans"/>
                <a:cs typeface="Nunito Sans"/>
                <a:sym typeface="Nunito Sans"/>
              </a:rPr>
              <a:t>Which of the following information  is present in the ipv4 header but  not in IPv6 header?</a:t>
            </a:r>
            <a:endParaRPr lang="en-US" sz="2500" dirty="0"/>
          </a:p>
        </p:txBody>
      </p:sp>
      <p:sp>
        <p:nvSpPr>
          <p:cNvPr id="169" name="Google Shape;169;gfb7c048040_0_0"/>
          <p:cNvSpPr/>
          <p:nvPr/>
        </p:nvSpPr>
        <p:spPr>
          <a:xfrm>
            <a:off x="657998" y="354330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A)</a:t>
            </a:r>
            <a:endParaRPr/>
          </a:p>
        </p:txBody>
      </p:sp>
      <p:sp>
        <p:nvSpPr>
          <p:cNvPr id="170" name="Google Shape;170;gfb7c048040_0_0"/>
          <p:cNvSpPr/>
          <p:nvPr/>
        </p:nvSpPr>
        <p:spPr>
          <a:xfrm>
            <a:off x="673191" y="419426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dirty="0">
                <a:solidFill>
                  <a:schemeClr val="dk1"/>
                </a:solidFill>
                <a:latin typeface="Nunito Sans"/>
                <a:ea typeface="Nunito Sans"/>
                <a:cs typeface="Nunito Sans"/>
                <a:sym typeface="Nunito Sans"/>
              </a:rPr>
              <a:t>B)</a:t>
            </a:r>
            <a:endParaRPr/>
          </a:p>
        </p:txBody>
      </p:sp>
      <p:sp>
        <p:nvSpPr>
          <p:cNvPr id="171" name="Google Shape;171;gfb7c048040_0_0"/>
          <p:cNvSpPr/>
          <p:nvPr/>
        </p:nvSpPr>
        <p:spPr>
          <a:xfrm>
            <a:off x="657998" y="480712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C)</a:t>
            </a:r>
            <a:endParaRPr/>
          </a:p>
        </p:txBody>
      </p:sp>
      <p:sp>
        <p:nvSpPr>
          <p:cNvPr id="172" name="Google Shape;172;gfb7c048040_0_0"/>
          <p:cNvSpPr/>
          <p:nvPr/>
        </p:nvSpPr>
        <p:spPr>
          <a:xfrm>
            <a:off x="641928" y="5371329"/>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Nunito Sans"/>
                <a:ea typeface="Nunito Sans"/>
                <a:cs typeface="Nunito Sans"/>
                <a:sym typeface="Nunito Sans"/>
              </a:rPr>
              <a:t>D)</a:t>
            </a:r>
            <a:endParaRPr/>
          </a:p>
        </p:txBody>
      </p:sp>
      <p:sp>
        <p:nvSpPr>
          <p:cNvPr id="173" name="Google Shape;173;gfb7c048040_0_0"/>
          <p:cNvSpPr/>
          <p:nvPr/>
        </p:nvSpPr>
        <p:spPr>
          <a:xfrm>
            <a:off x="647790" y="5956640"/>
            <a:ext cx="696600" cy="621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174" name="Google Shape;174;gfb7c048040_0_0"/>
          <p:cNvSpPr/>
          <p:nvPr/>
        </p:nvSpPr>
        <p:spPr>
          <a:xfrm>
            <a:off x="1379898" y="355600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400" dirty="0" smtClean="0">
                <a:latin typeface="Nunito Sans" panose="020B0604020202020204" charset="0"/>
              </a:rPr>
              <a:t>Address Format</a:t>
            </a:r>
            <a:endParaRPr lang="en-US" sz="2400" dirty="0">
              <a:latin typeface="Nunito Sans" panose="020B0604020202020204" charset="0"/>
            </a:endParaRPr>
          </a:p>
        </p:txBody>
      </p:sp>
      <p:sp>
        <p:nvSpPr>
          <p:cNvPr id="175" name="Google Shape;175;gfb7c048040_0_0"/>
          <p:cNvSpPr/>
          <p:nvPr/>
        </p:nvSpPr>
        <p:spPr>
          <a:xfrm>
            <a:off x="1407791" y="419426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Time to Live</a:t>
            </a:r>
            <a:endParaRPr lang="en-US" sz="2800" dirty="0"/>
          </a:p>
        </p:txBody>
      </p:sp>
      <p:sp>
        <p:nvSpPr>
          <p:cNvPr id="176" name="Google Shape;176;gfb7c048040_0_0"/>
          <p:cNvSpPr/>
          <p:nvPr/>
        </p:nvSpPr>
        <p:spPr>
          <a:xfrm>
            <a:off x="1417998" y="4807120"/>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HOP limit</a:t>
            </a:r>
            <a:endParaRPr lang="en-US" sz="2800" dirty="0"/>
          </a:p>
        </p:txBody>
      </p:sp>
      <p:sp>
        <p:nvSpPr>
          <p:cNvPr id="177" name="Google Shape;177;gfb7c048040_0_0"/>
          <p:cNvSpPr/>
          <p:nvPr/>
        </p:nvSpPr>
        <p:spPr>
          <a:xfrm>
            <a:off x="1427328" y="5371329"/>
            <a:ext cx="10098300" cy="621300"/>
          </a:xfrm>
          <a:prstGeom prst="rect">
            <a:avLst/>
          </a:prstGeom>
          <a:noFill/>
          <a:ln>
            <a:noFill/>
          </a:ln>
        </p:spPr>
        <p:txBody>
          <a:bodyPr spcFirstLastPara="1" wrap="square" lIns="91425" tIns="45700" rIns="91425" bIns="45700" anchor="t" anchorCtr="0">
            <a:noAutofit/>
          </a:bodyPr>
          <a:lstStyle/>
          <a:p>
            <a:pPr lvl="0">
              <a:lnSpc>
                <a:spcPct val="150000"/>
              </a:lnSpc>
            </a:pPr>
            <a:r>
              <a:rPr lang="en-US" sz="2500" dirty="0" smtClean="0">
                <a:solidFill>
                  <a:schemeClr val="dk1"/>
                </a:solidFill>
                <a:latin typeface="Nunito Sans"/>
                <a:ea typeface="Nunito Sans"/>
                <a:cs typeface="Nunito Sans"/>
                <a:sym typeface="Nunito Sans"/>
              </a:rPr>
              <a:t>Version</a:t>
            </a:r>
            <a:endParaRPr lang="en-US" sz="2800" dirty="0"/>
          </a:p>
        </p:txBody>
      </p:sp>
      <p:sp>
        <p:nvSpPr>
          <p:cNvPr id="179" name="Google Shape;179;gfb7c048040_0_0"/>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gfb7c048040_0_0"/>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b="1" dirty="0" smtClean="0">
                <a:solidFill>
                  <a:schemeClr val="lt1"/>
                </a:solidFill>
                <a:latin typeface="Nunito Sans"/>
                <a:ea typeface="Nunito Sans"/>
                <a:cs typeface="Nunito Sans"/>
                <a:sym typeface="Nunito Sans"/>
              </a:rPr>
              <a:t>Question 7</a:t>
            </a:r>
            <a:endParaRPr dirty="0"/>
          </a:p>
        </p:txBody>
      </p:sp>
      <p:pic>
        <p:nvPicPr>
          <p:cNvPr id="181" name="Google Shape;181;gfb7c048040_0_0"/>
          <p:cNvPicPr preferRelativeResize="0"/>
          <p:nvPr/>
        </p:nvPicPr>
        <p:blipFill rotWithShape="1">
          <a:blip r:embed="rId3">
            <a:alphaModFix/>
          </a:blip>
          <a:srcRect/>
          <a:stretch/>
        </p:blipFill>
        <p:spPr>
          <a:xfrm>
            <a:off x="9525600" y="6202800"/>
            <a:ext cx="2356665" cy="298800"/>
          </a:xfrm>
          <a:prstGeom prst="rect">
            <a:avLst/>
          </a:prstGeom>
          <a:noFill/>
          <a:ln>
            <a:noFill/>
          </a:ln>
        </p:spPr>
      </p:pic>
    </p:spTree>
    <p:extLst>
      <p:ext uri="{BB962C8B-B14F-4D97-AF65-F5344CB8AC3E}">
        <p14:creationId xmlns:p14="http://schemas.microsoft.com/office/powerpoint/2010/main" val="997518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3074</Words>
  <Application>Microsoft Office PowerPoint</Application>
  <PresentationFormat>Widescreen</PresentationFormat>
  <Paragraphs>522</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cp:revision>
  <dcterms:created xsi:type="dcterms:W3CDTF">2023-07-17T10:57:29Z</dcterms:created>
  <dcterms:modified xsi:type="dcterms:W3CDTF">2023-07-17T10:57:50Z</dcterms:modified>
</cp:coreProperties>
</file>