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4"/>
  </p:sldMasterIdLst>
  <p:notesMasterIdLst>
    <p:notesMasterId r:id="rId222"/>
  </p:notesMasterIdLst>
  <p:handoutMasterIdLst>
    <p:handoutMasterId r:id="rId223"/>
  </p:handoutMasterIdLst>
  <p:sldIdLst>
    <p:sldId id="2190" r:id="rId5"/>
    <p:sldId id="2217" r:id="rId6"/>
    <p:sldId id="2191" r:id="rId7"/>
    <p:sldId id="2218" r:id="rId8"/>
    <p:sldId id="2221" r:id="rId9"/>
    <p:sldId id="2222" r:id="rId10"/>
    <p:sldId id="2223" r:id="rId11"/>
    <p:sldId id="2224" r:id="rId12"/>
    <p:sldId id="2225" r:id="rId13"/>
    <p:sldId id="2226" r:id="rId14"/>
    <p:sldId id="2227" r:id="rId15"/>
    <p:sldId id="2228" r:id="rId16"/>
    <p:sldId id="2229" r:id="rId17"/>
    <p:sldId id="2230" r:id="rId18"/>
    <p:sldId id="2231" r:id="rId19"/>
    <p:sldId id="2232" r:id="rId20"/>
    <p:sldId id="2233" r:id="rId21"/>
    <p:sldId id="2234" r:id="rId22"/>
    <p:sldId id="2235" r:id="rId23"/>
    <p:sldId id="2236" r:id="rId24"/>
    <p:sldId id="2237" r:id="rId25"/>
    <p:sldId id="2238" r:id="rId26"/>
    <p:sldId id="2239" r:id="rId27"/>
    <p:sldId id="2240" r:id="rId28"/>
    <p:sldId id="2241" r:id="rId29"/>
    <p:sldId id="2242" r:id="rId30"/>
    <p:sldId id="2243" r:id="rId31"/>
    <p:sldId id="2244" r:id="rId32"/>
    <p:sldId id="2245" r:id="rId33"/>
    <p:sldId id="2246" r:id="rId34"/>
    <p:sldId id="2247" r:id="rId35"/>
    <p:sldId id="2248" r:id="rId36"/>
    <p:sldId id="2279" r:id="rId37"/>
    <p:sldId id="2437" r:id="rId38"/>
    <p:sldId id="2249" r:id="rId39"/>
    <p:sldId id="2250" r:id="rId40"/>
    <p:sldId id="2251" r:id="rId41"/>
    <p:sldId id="2252" r:id="rId42"/>
    <p:sldId id="2253" r:id="rId43"/>
    <p:sldId id="2254" r:id="rId44"/>
    <p:sldId id="2255" r:id="rId45"/>
    <p:sldId id="2256" r:id="rId46"/>
    <p:sldId id="2257" r:id="rId47"/>
    <p:sldId id="2258" r:id="rId48"/>
    <p:sldId id="2259" r:id="rId49"/>
    <p:sldId id="2260" r:id="rId50"/>
    <p:sldId id="2261" r:id="rId51"/>
    <p:sldId id="2262" r:id="rId52"/>
    <p:sldId id="2263" r:id="rId53"/>
    <p:sldId id="2264" r:id="rId54"/>
    <p:sldId id="2265" r:id="rId55"/>
    <p:sldId id="2266" r:id="rId56"/>
    <p:sldId id="2267" r:id="rId57"/>
    <p:sldId id="2268" r:id="rId58"/>
    <p:sldId id="2269" r:id="rId59"/>
    <p:sldId id="2270" r:id="rId60"/>
    <p:sldId id="2271" r:id="rId61"/>
    <p:sldId id="2272" r:id="rId62"/>
    <p:sldId id="2273" r:id="rId63"/>
    <p:sldId id="2274" r:id="rId64"/>
    <p:sldId id="2275" r:id="rId65"/>
    <p:sldId id="2276" r:id="rId66"/>
    <p:sldId id="2277" r:id="rId67"/>
    <p:sldId id="2278" r:id="rId68"/>
    <p:sldId id="2284" r:id="rId69"/>
    <p:sldId id="2282" r:id="rId70"/>
    <p:sldId id="2438" r:id="rId71"/>
    <p:sldId id="2285" r:id="rId72"/>
    <p:sldId id="2286" r:id="rId73"/>
    <p:sldId id="2287" r:id="rId74"/>
    <p:sldId id="2288" r:id="rId75"/>
    <p:sldId id="2290" r:id="rId76"/>
    <p:sldId id="2291" r:id="rId77"/>
    <p:sldId id="2292" r:id="rId78"/>
    <p:sldId id="2293" r:id="rId79"/>
    <p:sldId id="2294" r:id="rId80"/>
    <p:sldId id="2295" r:id="rId81"/>
    <p:sldId id="2296" r:id="rId82"/>
    <p:sldId id="2297" r:id="rId83"/>
    <p:sldId id="2298" r:id="rId84"/>
    <p:sldId id="2299" r:id="rId85"/>
    <p:sldId id="2300" r:id="rId86"/>
    <p:sldId id="2301" r:id="rId87"/>
    <p:sldId id="2302" r:id="rId88"/>
    <p:sldId id="2303" r:id="rId89"/>
    <p:sldId id="2304" r:id="rId90"/>
    <p:sldId id="2305" r:id="rId91"/>
    <p:sldId id="2306" r:id="rId92"/>
    <p:sldId id="2307" r:id="rId93"/>
    <p:sldId id="2308" r:id="rId94"/>
    <p:sldId id="2309" r:id="rId95"/>
    <p:sldId id="2310" r:id="rId96"/>
    <p:sldId id="2311" r:id="rId97"/>
    <p:sldId id="2312" r:id="rId98"/>
    <p:sldId id="2313" r:id="rId99"/>
    <p:sldId id="2314" r:id="rId100"/>
    <p:sldId id="2315" r:id="rId101"/>
    <p:sldId id="2316" r:id="rId102"/>
    <p:sldId id="2317" r:id="rId103"/>
    <p:sldId id="2318" r:id="rId104"/>
    <p:sldId id="2319" r:id="rId105"/>
    <p:sldId id="2320" r:id="rId106"/>
    <p:sldId id="2321" r:id="rId107"/>
    <p:sldId id="2322" r:id="rId108"/>
    <p:sldId id="2323" r:id="rId109"/>
    <p:sldId id="2324" r:id="rId110"/>
    <p:sldId id="2325" r:id="rId111"/>
    <p:sldId id="2326" r:id="rId112"/>
    <p:sldId id="2327" r:id="rId113"/>
    <p:sldId id="2328" r:id="rId114"/>
    <p:sldId id="2329" r:id="rId115"/>
    <p:sldId id="2330" r:id="rId116"/>
    <p:sldId id="2331" r:id="rId117"/>
    <p:sldId id="2332" r:id="rId118"/>
    <p:sldId id="2333" r:id="rId119"/>
    <p:sldId id="2334" r:id="rId120"/>
    <p:sldId id="2335" r:id="rId121"/>
    <p:sldId id="2336" r:id="rId122"/>
    <p:sldId id="2337" r:id="rId123"/>
    <p:sldId id="2338" r:id="rId124"/>
    <p:sldId id="2339" r:id="rId125"/>
    <p:sldId id="2340" r:id="rId126"/>
    <p:sldId id="2341" r:id="rId127"/>
    <p:sldId id="2342" r:id="rId128"/>
    <p:sldId id="2343" r:id="rId129"/>
    <p:sldId id="2344" r:id="rId130"/>
    <p:sldId id="2345" r:id="rId131"/>
    <p:sldId id="2346" r:id="rId132"/>
    <p:sldId id="2347" r:id="rId133"/>
    <p:sldId id="2348" r:id="rId134"/>
    <p:sldId id="2349" r:id="rId135"/>
    <p:sldId id="2350" r:id="rId136"/>
    <p:sldId id="2351" r:id="rId137"/>
    <p:sldId id="2352" r:id="rId138"/>
    <p:sldId id="2353" r:id="rId139"/>
    <p:sldId id="2354" r:id="rId140"/>
    <p:sldId id="2355" r:id="rId141"/>
    <p:sldId id="2356" r:id="rId142"/>
    <p:sldId id="2357" r:id="rId143"/>
    <p:sldId id="2358" r:id="rId144"/>
    <p:sldId id="2359" r:id="rId145"/>
    <p:sldId id="2360" r:id="rId146"/>
    <p:sldId id="2361" r:id="rId147"/>
    <p:sldId id="2362" r:id="rId148"/>
    <p:sldId id="2363" r:id="rId149"/>
    <p:sldId id="2364" r:id="rId150"/>
    <p:sldId id="2365" r:id="rId151"/>
    <p:sldId id="2366" r:id="rId152"/>
    <p:sldId id="2367" r:id="rId153"/>
    <p:sldId id="2368" r:id="rId154"/>
    <p:sldId id="2369" r:id="rId155"/>
    <p:sldId id="2370" r:id="rId156"/>
    <p:sldId id="2371" r:id="rId157"/>
    <p:sldId id="2372" r:id="rId158"/>
    <p:sldId id="2373" r:id="rId159"/>
    <p:sldId id="2374" r:id="rId160"/>
    <p:sldId id="2375" r:id="rId161"/>
    <p:sldId id="2376" r:id="rId162"/>
    <p:sldId id="2377" r:id="rId163"/>
    <p:sldId id="2378" r:id="rId164"/>
    <p:sldId id="2379" r:id="rId165"/>
    <p:sldId id="2380" r:id="rId166"/>
    <p:sldId id="2381" r:id="rId167"/>
    <p:sldId id="2382" r:id="rId168"/>
    <p:sldId id="2383" r:id="rId169"/>
    <p:sldId id="2384" r:id="rId170"/>
    <p:sldId id="2385" r:id="rId171"/>
    <p:sldId id="2386" r:id="rId172"/>
    <p:sldId id="2387" r:id="rId173"/>
    <p:sldId id="2388" r:id="rId174"/>
    <p:sldId id="2389" r:id="rId175"/>
    <p:sldId id="2390" r:id="rId176"/>
    <p:sldId id="2391" r:id="rId177"/>
    <p:sldId id="2392" r:id="rId178"/>
    <p:sldId id="2393" r:id="rId179"/>
    <p:sldId id="2394" r:id="rId180"/>
    <p:sldId id="2395" r:id="rId181"/>
    <p:sldId id="2396" r:id="rId182"/>
    <p:sldId id="2397" r:id="rId183"/>
    <p:sldId id="2398" r:id="rId184"/>
    <p:sldId id="2399" r:id="rId185"/>
    <p:sldId id="2400" r:id="rId186"/>
    <p:sldId id="2401" r:id="rId187"/>
    <p:sldId id="2402" r:id="rId188"/>
    <p:sldId id="2403" r:id="rId189"/>
    <p:sldId id="2404" r:id="rId190"/>
    <p:sldId id="2405" r:id="rId191"/>
    <p:sldId id="2406" r:id="rId192"/>
    <p:sldId id="2407" r:id="rId193"/>
    <p:sldId id="2408" r:id="rId194"/>
    <p:sldId id="2409" r:id="rId195"/>
    <p:sldId id="2410" r:id="rId196"/>
    <p:sldId id="2411" r:id="rId197"/>
    <p:sldId id="2412" r:id="rId198"/>
    <p:sldId id="2413" r:id="rId199"/>
    <p:sldId id="2414" r:id="rId200"/>
    <p:sldId id="2415" r:id="rId201"/>
    <p:sldId id="2416" r:id="rId202"/>
    <p:sldId id="2417" r:id="rId203"/>
    <p:sldId id="2418" r:id="rId204"/>
    <p:sldId id="2419" r:id="rId205"/>
    <p:sldId id="2420" r:id="rId206"/>
    <p:sldId id="2421" r:id="rId207"/>
    <p:sldId id="2422" r:id="rId208"/>
    <p:sldId id="2423" r:id="rId209"/>
    <p:sldId id="2424" r:id="rId210"/>
    <p:sldId id="2425" r:id="rId211"/>
    <p:sldId id="2426" r:id="rId212"/>
    <p:sldId id="2427" r:id="rId213"/>
    <p:sldId id="2428" r:id="rId214"/>
    <p:sldId id="2429" r:id="rId215"/>
    <p:sldId id="2430" r:id="rId216"/>
    <p:sldId id="2431" r:id="rId217"/>
    <p:sldId id="2433" r:id="rId218"/>
    <p:sldId id="2434" r:id="rId219"/>
    <p:sldId id="2435" r:id="rId220"/>
    <p:sldId id="2439" r:id="rId2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190"/>
            <p14:sldId id="2217"/>
            <p14:sldId id="2191"/>
            <p14:sldId id="2218"/>
            <p14:sldId id="2221"/>
            <p14:sldId id="2222"/>
            <p14:sldId id="2223"/>
            <p14:sldId id="2224"/>
            <p14:sldId id="2225"/>
            <p14:sldId id="2226"/>
            <p14:sldId id="2227"/>
            <p14:sldId id="2228"/>
            <p14:sldId id="2229"/>
            <p14:sldId id="2230"/>
            <p14:sldId id="2231"/>
            <p14:sldId id="2232"/>
            <p14:sldId id="2233"/>
            <p14:sldId id="2234"/>
            <p14:sldId id="2235"/>
            <p14:sldId id="2236"/>
            <p14:sldId id="2237"/>
            <p14:sldId id="2238"/>
            <p14:sldId id="2239"/>
            <p14:sldId id="2240"/>
            <p14:sldId id="2241"/>
            <p14:sldId id="2242"/>
            <p14:sldId id="2243"/>
            <p14:sldId id="2244"/>
            <p14:sldId id="2245"/>
            <p14:sldId id="2246"/>
            <p14:sldId id="2247"/>
            <p14:sldId id="2248"/>
            <p14:sldId id="2279"/>
            <p14:sldId id="2437"/>
            <p14:sldId id="2249"/>
            <p14:sldId id="2250"/>
            <p14:sldId id="2251"/>
            <p14:sldId id="2252"/>
            <p14:sldId id="2253"/>
            <p14:sldId id="2254"/>
            <p14:sldId id="2255"/>
            <p14:sldId id="2256"/>
            <p14:sldId id="2257"/>
            <p14:sldId id="2258"/>
            <p14:sldId id="2259"/>
            <p14:sldId id="2260"/>
            <p14:sldId id="2261"/>
            <p14:sldId id="2262"/>
            <p14:sldId id="2263"/>
            <p14:sldId id="2264"/>
            <p14:sldId id="2265"/>
            <p14:sldId id="2266"/>
            <p14:sldId id="2267"/>
            <p14:sldId id="2268"/>
            <p14:sldId id="2269"/>
            <p14:sldId id="2270"/>
            <p14:sldId id="2271"/>
            <p14:sldId id="2272"/>
            <p14:sldId id="2273"/>
            <p14:sldId id="2274"/>
            <p14:sldId id="2275"/>
            <p14:sldId id="2276"/>
            <p14:sldId id="2277"/>
            <p14:sldId id="2278"/>
            <p14:sldId id="2284"/>
            <p14:sldId id="2282"/>
            <p14:sldId id="2438"/>
            <p14:sldId id="2285"/>
            <p14:sldId id="2286"/>
            <p14:sldId id="2287"/>
            <p14:sldId id="2288"/>
            <p14:sldId id="2290"/>
            <p14:sldId id="2291"/>
            <p14:sldId id="2292"/>
            <p14:sldId id="2293"/>
            <p14:sldId id="2294"/>
            <p14:sldId id="2295"/>
            <p14:sldId id="2296"/>
            <p14:sldId id="2297"/>
            <p14:sldId id="2298"/>
            <p14:sldId id="2299"/>
            <p14:sldId id="2300"/>
            <p14:sldId id="2301"/>
            <p14:sldId id="2302"/>
            <p14:sldId id="2303"/>
            <p14:sldId id="2304"/>
            <p14:sldId id="2305"/>
            <p14:sldId id="2306"/>
            <p14:sldId id="2307"/>
            <p14:sldId id="2308"/>
            <p14:sldId id="2309"/>
            <p14:sldId id="2310"/>
            <p14:sldId id="2311"/>
            <p14:sldId id="2312"/>
            <p14:sldId id="2313"/>
            <p14:sldId id="2314"/>
            <p14:sldId id="2315"/>
            <p14:sldId id="2316"/>
            <p14:sldId id="2317"/>
            <p14:sldId id="2318"/>
            <p14:sldId id="2319"/>
            <p14:sldId id="2320"/>
            <p14:sldId id="2321"/>
            <p14:sldId id="2322"/>
            <p14:sldId id="2323"/>
            <p14:sldId id="2324"/>
            <p14:sldId id="2325"/>
            <p14:sldId id="2326"/>
            <p14:sldId id="2327"/>
            <p14:sldId id="2328"/>
            <p14:sldId id="2329"/>
            <p14:sldId id="2330"/>
            <p14:sldId id="2331"/>
            <p14:sldId id="2332"/>
            <p14:sldId id="2333"/>
            <p14:sldId id="2334"/>
            <p14:sldId id="2335"/>
            <p14:sldId id="2336"/>
            <p14:sldId id="2337"/>
            <p14:sldId id="2338"/>
            <p14:sldId id="2339"/>
            <p14:sldId id="2340"/>
            <p14:sldId id="2341"/>
            <p14:sldId id="2342"/>
            <p14:sldId id="2343"/>
            <p14:sldId id="2344"/>
            <p14:sldId id="2345"/>
            <p14:sldId id="2346"/>
            <p14:sldId id="2347"/>
            <p14:sldId id="2348"/>
            <p14:sldId id="2349"/>
            <p14:sldId id="2350"/>
            <p14:sldId id="2351"/>
            <p14:sldId id="2352"/>
            <p14:sldId id="2353"/>
            <p14:sldId id="2354"/>
            <p14:sldId id="2355"/>
            <p14:sldId id="2356"/>
            <p14:sldId id="2357"/>
            <p14:sldId id="2358"/>
            <p14:sldId id="2359"/>
            <p14:sldId id="2360"/>
            <p14:sldId id="2361"/>
            <p14:sldId id="2362"/>
            <p14:sldId id="2363"/>
            <p14:sldId id="2364"/>
            <p14:sldId id="2365"/>
            <p14:sldId id="2366"/>
            <p14:sldId id="2367"/>
            <p14:sldId id="2368"/>
            <p14:sldId id="2369"/>
            <p14:sldId id="2370"/>
            <p14:sldId id="2371"/>
            <p14:sldId id="2372"/>
            <p14:sldId id="2373"/>
            <p14:sldId id="2374"/>
            <p14:sldId id="2375"/>
            <p14:sldId id="2376"/>
            <p14:sldId id="2377"/>
            <p14:sldId id="2378"/>
            <p14:sldId id="2379"/>
            <p14:sldId id="2380"/>
            <p14:sldId id="2381"/>
            <p14:sldId id="2382"/>
            <p14:sldId id="2383"/>
            <p14:sldId id="2384"/>
            <p14:sldId id="2385"/>
            <p14:sldId id="2386"/>
            <p14:sldId id="2387"/>
            <p14:sldId id="2388"/>
            <p14:sldId id="2389"/>
            <p14:sldId id="2390"/>
            <p14:sldId id="2391"/>
            <p14:sldId id="2392"/>
            <p14:sldId id="2393"/>
            <p14:sldId id="2394"/>
            <p14:sldId id="2395"/>
            <p14:sldId id="2396"/>
            <p14:sldId id="2397"/>
            <p14:sldId id="2398"/>
            <p14:sldId id="2399"/>
            <p14:sldId id="2400"/>
            <p14:sldId id="2401"/>
            <p14:sldId id="2402"/>
            <p14:sldId id="2403"/>
            <p14:sldId id="2404"/>
            <p14:sldId id="2405"/>
            <p14:sldId id="2406"/>
            <p14:sldId id="2407"/>
            <p14:sldId id="2408"/>
            <p14:sldId id="2409"/>
            <p14:sldId id="2410"/>
            <p14:sldId id="2411"/>
            <p14:sldId id="2412"/>
            <p14:sldId id="2413"/>
            <p14:sldId id="2414"/>
            <p14:sldId id="2415"/>
            <p14:sldId id="2416"/>
            <p14:sldId id="2417"/>
            <p14:sldId id="2418"/>
            <p14:sldId id="2419"/>
            <p14:sldId id="2420"/>
            <p14:sldId id="2421"/>
            <p14:sldId id="2422"/>
            <p14:sldId id="2423"/>
            <p14:sldId id="2424"/>
            <p14:sldId id="2425"/>
            <p14:sldId id="2426"/>
            <p14:sldId id="2427"/>
            <p14:sldId id="2428"/>
            <p14:sldId id="2429"/>
            <p14:sldId id="2430"/>
            <p14:sldId id="2431"/>
            <p14:sldId id="2433"/>
            <p14:sldId id="2434"/>
            <p14:sldId id="2435"/>
            <p14:sldId id="2439"/>
          </p14:sldIdLst>
        </p14:section>
        <p14:section name="Appendix" id="{E35CCD6A-2288-476E-BC93-C75323AE1F32}">
          <p14:sldIdLst/>
        </p14:section>
      </p14:sectionLst>
    </p:ext>
    <p:ext uri="{EFAFB233-063F-42B5-8137-9DF3F51BA10A}">
      <p15:sldGuideLst xmlns:p15="http://schemas.microsoft.com/office/powerpoint/2012/main">
        <p15:guide id="1" orient="horz" pos="2052">
          <p15:clr>
            <a:srgbClr val="A4A3A4"/>
          </p15:clr>
        </p15:guide>
        <p15:guide id="2" orient="horz" pos="590">
          <p15:clr>
            <a:srgbClr val="A4A3A4"/>
          </p15:clr>
        </p15:guide>
        <p15:guide id="3" pos="2801">
          <p15:clr>
            <a:srgbClr val="A4A3A4"/>
          </p15:clr>
        </p15:guide>
        <p15:guide id="4" pos="300">
          <p15:clr>
            <a:srgbClr val="A4A3A4"/>
          </p15:clr>
        </p15:guide>
        <p15:guide id="5" pos="54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70484-918C-41CA-A520-6E32E5569A0F}" v="1" dt="2022-05-25T19:43:47.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88187" autoAdjust="0"/>
  </p:normalViewPr>
  <p:slideViewPr>
    <p:cSldViewPr showGuides="1">
      <p:cViewPr>
        <p:scale>
          <a:sx n="75" d="100"/>
          <a:sy n="75" d="100"/>
        </p:scale>
        <p:origin x="-1050" y="126"/>
      </p:cViewPr>
      <p:guideLst>
        <p:guide orient="horz" pos="2052"/>
        <p:guide orient="horz" pos="590"/>
        <p:guide pos="2801"/>
        <p:guide pos="300"/>
        <p:guide pos="54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45000" cy="450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theme" Target="theme/theme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tableStyles" Target="tableStyle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microsoft.com/office/2015/10/relationships/revisionInfo" Target="revisionInfo.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3" Type="http://schemas.openxmlformats.org/officeDocument/2006/relationships/customXml" Target="../customXml/item3.xml"/><Relationship Id="rId214" Type="http://schemas.openxmlformats.org/officeDocument/2006/relationships/slide" Target="slides/slide210.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slide" Target="slides/slide216.xml"/><Relationship Id="rId225"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notesMaster" Target="notesMasters/notesMaster1.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handoutMaster" Target="handoutMasters/handoutMaster1.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presProps" Target="presProps.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5/25/2022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anose="02040502050405020303"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anose="020405020504050203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anose="02040502050405020303"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anose="02040502050405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anose="020B0604020202020204" pitchFamily="34" charset="0"/>
              <a:buChar char="•"/>
              <a:defRPr sz="2000">
                <a:latin typeface="Georgia" panose="02040502050405020303" pitchFamily="18" charset="0"/>
              </a:defRPr>
            </a:lvl1pPr>
            <a:lvl2pPr marL="571500" indent="-228600">
              <a:lnSpc>
                <a:spcPct val="150000"/>
              </a:lnSpc>
              <a:spcBef>
                <a:spcPts val="0"/>
              </a:spcBef>
              <a:buSzPct val="60000"/>
              <a:buFont typeface="Courier New" panose="02070309020205020404" pitchFamily="49" charset="0"/>
              <a:buChar char="o"/>
              <a:defRPr sz="1800">
                <a:latin typeface="Georgia" panose="02040502050405020303" pitchFamily="18" charset="0"/>
              </a:defRPr>
            </a:lvl2pPr>
            <a:lvl3pPr>
              <a:defRPr sz="2000">
                <a:latin typeface="Georgia" panose="02040502050405020303" pitchFamily="18" charset="0"/>
              </a:defRPr>
            </a:lvl3pPr>
            <a:lvl4pPr>
              <a:defRPr sz="2000">
                <a:latin typeface="Georgia" panose="02040502050405020303" pitchFamily="18" charset="0"/>
              </a:defRPr>
            </a:lvl4pPr>
            <a:lvl5pPr>
              <a:defRPr sz="2000">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anose="02040502050405020303" pitchFamily="18" charset="0"/>
        </a:defRPr>
      </a:lvl2pPr>
      <a:lvl3pPr algn="l" rtl="0" eaLnBrk="1" fontAlgn="base" hangingPunct="1">
        <a:spcBef>
          <a:spcPct val="0"/>
        </a:spcBef>
        <a:spcAft>
          <a:spcPct val="0"/>
        </a:spcAft>
        <a:defRPr sz="2800">
          <a:solidFill>
            <a:schemeClr val="tx1"/>
          </a:solidFill>
          <a:latin typeface="Georgia" panose="02040502050405020303" pitchFamily="18" charset="0"/>
        </a:defRPr>
      </a:lvl3pPr>
      <a:lvl4pPr algn="l" rtl="0" eaLnBrk="1" fontAlgn="base" hangingPunct="1">
        <a:spcBef>
          <a:spcPct val="0"/>
        </a:spcBef>
        <a:spcAft>
          <a:spcPct val="0"/>
        </a:spcAft>
        <a:defRPr sz="2800">
          <a:solidFill>
            <a:schemeClr val="tx1"/>
          </a:solidFill>
          <a:latin typeface="Georgia" panose="02040502050405020303" pitchFamily="18" charset="0"/>
        </a:defRPr>
      </a:lvl4pPr>
      <a:lvl5pPr algn="l" rtl="0" eaLnBrk="1" fontAlgn="base" hangingPunct="1">
        <a:spcBef>
          <a:spcPct val="0"/>
        </a:spcBef>
        <a:spcAft>
          <a:spcPct val="0"/>
        </a:spcAft>
        <a:defRPr sz="2800">
          <a:solidFill>
            <a:schemeClr val="tx1"/>
          </a:solidFill>
          <a:latin typeface="Georgia" panose="02040502050405020303" pitchFamily="18" charset="0"/>
        </a:defRPr>
      </a:lvl5pPr>
      <a:lvl6pPr marL="457200" algn="l" rtl="0" eaLnBrk="1" fontAlgn="base" hangingPunct="1">
        <a:spcBef>
          <a:spcPct val="0"/>
        </a:spcBef>
        <a:spcAft>
          <a:spcPct val="0"/>
        </a:spcAft>
        <a:defRPr sz="2800">
          <a:solidFill>
            <a:schemeClr val="tx1"/>
          </a:solidFill>
          <a:latin typeface="Georgia" panose="02040502050405020303" pitchFamily="18" charset="0"/>
        </a:defRPr>
      </a:lvl6pPr>
      <a:lvl7pPr marL="914400" algn="l" rtl="0" eaLnBrk="1" fontAlgn="base" hangingPunct="1">
        <a:spcBef>
          <a:spcPct val="0"/>
        </a:spcBef>
        <a:spcAft>
          <a:spcPct val="0"/>
        </a:spcAft>
        <a:defRPr sz="2800">
          <a:solidFill>
            <a:schemeClr val="tx1"/>
          </a:solidFill>
          <a:latin typeface="Georgia" panose="02040502050405020303" pitchFamily="18" charset="0"/>
        </a:defRPr>
      </a:lvl7pPr>
      <a:lvl8pPr marL="1371600" algn="l" rtl="0" eaLnBrk="1" fontAlgn="base" hangingPunct="1">
        <a:spcBef>
          <a:spcPct val="0"/>
        </a:spcBef>
        <a:spcAft>
          <a:spcPct val="0"/>
        </a:spcAft>
        <a:defRPr sz="2800">
          <a:solidFill>
            <a:schemeClr val="tx1"/>
          </a:solidFill>
          <a:latin typeface="Georgia" panose="02040502050405020303" pitchFamily="18" charset="0"/>
        </a:defRPr>
      </a:lvl8pPr>
      <a:lvl9pPr marL="1828800" algn="l" rtl="0" eaLnBrk="1" fontAlgn="base" hangingPunct="1">
        <a:spcBef>
          <a:spcPct val="0"/>
        </a:spcBef>
        <a:spcAft>
          <a:spcPct val="0"/>
        </a:spcAft>
        <a:defRPr sz="2800">
          <a:solidFill>
            <a:schemeClr val="tx1"/>
          </a:solidFill>
          <a:latin typeface="Georgia" panose="02040502050405020303" pitchFamily="18"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18715" y="2933700"/>
            <a:ext cx="4063365" cy="645160"/>
          </a:xfrm>
          <a:prstGeom prst="rect">
            <a:avLst/>
          </a:prstGeom>
        </p:spPr>
        <p:txBody>
          <a:bodyPr wrap="square">
            <a:spAutoFit/>
          </a:bodyPr>
          <a:lstStyle/>
          <a:p>
            <a:pPr algn="ctr"/>
            <a:r>
              <a:rPr lang="en-US" sz="3600" b="1" dirty="0">
                <a:latin typeface="Georgia" panose="02040502050405020303" pitchFamily="18" charset="0"/>
                <a:cs typeface="Georgia" panose="02040502050405020303" pitchFamily="18" charset="0"/>
              </a:rPr>
              <a:t>TCS DIGITAL</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21853" y="302088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324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 . 	A and B completed a work together in 5 days. Had A worked at twice the speed and B at half the speed, it would have taken them four days to complete the job How much time would it take for A alone to do the work?</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10 days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11 days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12 days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13 days</a:t>
            </a:r>
          </a:p>
        </p:txBody>
      </p:sp>
    </p:spTree>
  </p:cSld>
  <p:clrMapOvr>
    <a:masterClrMapping/>
  </p:clrMapOvr>
  <p:transition spd="slow">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33.	Mother, daughter and an infant combined age is 74, and mother's age is 46 more than daughter and infant. If infant age is 0.4 times of daughter age, then find daughters age.</a:t>
            </a:r>
          </a:p>
        </p:txBody>
      </p:sp>
    </p:spTree>
  </p:cSld>
  <p:clrMapOvr>
    <a:masterClrMapping/>
  </p:clrMapOvr>
  <p:transition spd="slow">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34.	A Grocer bought 24 kg coffee beans at price X per kg. After a while one third of stock got spoiled so he sold the rest for $200 per kg and made a total profit of twice the cost. What must be the price of X?</a:t>
            </a:r>
          </a:p>
        </p:txBody>
      </p:sp>
    </p:spTree>
  </p:cSld>
  <p:clrMapOvr>
    <a:masterClrMapping/>
  </p:clrMapOvr>
  <p:transition spd="slow">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35.	Bhanu spends 30% of his income on petrol on scooter 20% of the remaining on house rent and the balance on food. If he spends Rs.300 on petrol then what is the expenditure on house rent? </a:t>
            </a:r>
          </a:p>
        </p:txBody>
      </p:sp>
    </p:spTree>
  </p:cSld>
  <p:clrMapOvr>
    <a:masterClrMapping/>
  </p:clrMapOvr>
  <p:transition spd="slow">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36.	Let exp(m, n) = m to the power n. If exp(10, m) = n exp(2, 2) where to and n are integers then n = </a:t>
            </a:r>
          </a:p>
        </p:txBody>
      </p:sp>
    </p:spTree>
  </p:cSld>
  <p:clrMapOvr>
    <a:masterClrMapping/>
  </p:clrMapOvr>
  <p:transition spd="slow">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37.	How many kgs. of wheat costing Rs.5 per kg must be mixed with 45 kg of rice costing Rs.6.40 per kg so that 20% gain may be obtained by selling the mixture at Rs.7.20 per kg ?</a:t>
            </a:r>
          </a:p>
        </p:txBody>
      </p:sp>
    </p:spTree>
  </p:cSld>
  <p:clrMapOvr>
    <a:masterClrMapping/>
  </p:clrMapOvr>
  <p:transition spd="slow">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38.	The diagonal of a square is twice the side of equilateral triangle then the ratio of Area of the Triangle to the Area of Square is</a:t>
            </a:r>
          </a:p>
        </p:txBody>
      </p:sp>
    </p:spTree>
  </p:cSld>
  <p:clrMapOvr>
    <a:masterClrMapping/>
  </p:clrMapOvr>
  <p:transition spd="slow">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39.	Raj tossed 3 dices and there results are noted down then what is the probability that Raj gets 10?</a:t>
            </a:r>
          </a:p>
        </p:txBody>
      </p:sp>
    </p:spTree>
  </p:cSld>
  <p:clrMapOvr>
    <a:masterClrMapping/>
  </p:clrMapOvr>
  <p:transition spd="slow">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03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40.	How many prime numbers between 1 and 100 are factors of 7150?</a:t>
            </a:r>
          </a:p>
        </p:txBody>
      </p:sp>
    </p:spTree>
  </p:cSld>
  <p:clrMapOvr>
    <a:masterClrMapping/>
  </p:clrMapOvr>
  <p:transition spd="slow">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41.	Country Club has an indoor swimming club. Thirty percent of the members of a swim club have passed the lifesaving test. Among the members who have not passed the test, 12 have taken the preparatory course and 30 have not taken the course. How many members are there in the swim club?</a:t>
            </a:r>
          </a:p>
        </p:txBody>
      </p:sp>
    </p:spTree>
  </p:cSld>
  <p:clrMapOvr>
    <a:masterClrMapping/>
  </p:clrMapOvr>
  <p:transition spd="slow">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42.	A necklace is made by stringing N individual beads together in the repeating pattern red bead, green bead, white bead, blue bead and yellow bead. If the necklace begins with a red bead and ends with a white bead, then N could be:</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2515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 . 	If given equation is 137+276=435,how much is 731+672=.... find the result.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537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3261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1623</a:t>
            </a:r>
          </a:p>
        </p:txBody>
      </p:sp>
    </p:spTree>
  </p:cSld>
  <p:clrMapOvr>
    <a:masterClrMapping/>
  </p:clrMapOvr>
  <p:transition spd="slow">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43.	A dog taken four leaps for every five leaps of hare but three leaps of the dog is equal to four leaps of the hare. Compare speed?</a:t>
            </a:r>
          </a:p>
        </p:txBody>
      </p:sp>
    </p:spTree>
  </p:cSld>
  <p:clrMapOvr>
    <a:masterClrMapping/>
  </p:clrMapOvr>
  <p:transition spd="slow">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44.	There are two boxes, one containing 39 red balls &amp; the other containing 26 green balls. You are allowed to move the balls b/w the boxes so that when you choose a box random &amp; a ball at random from the chosen box, the probability of getting a red ball is maximized. This maximum probability is</a:t>
            </a:r>
          </a:p>
        </p:txBody>
      </p:sp>
    </p:spTree>
  </p:cSld>
  <p:clrMapOvr>
    <a:masterClrMapping/>
  </p:clrMapOvr>
  <p:transition spd="slow">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03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45.	In how many ways can 3 postcards can be posted in 5 postboxes?</a:t>
            </a:r>
          </a:p>
        </p:txBody>
      </p:sp>
    </p:spTree>
  </p:cSld>
  <p:clrMapOvr>
    <a:masterClrMapping/>
  </p:clrMapOvr>
  <p:transition spd="slow">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46.	Apple costs L rupees per kilogram for first 30 kgs and Q rupees per kilogram for each additional kilogram. If the price of 33 kilograms is 11.67and for 36 kgs of Apples is 12.48 then the cost of first 10 kgs of Apples is</a:t>
            </a:r>
          </a:p>
        </p:txBody>
      </p:sp>
    </p:spTree>
  </p:cSld>
  <p:clrMapOvr>
    <a:masterClrMapping/>
  </p:clrMapOvr>
  <p:transition spd="slow">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47.	Letters in the word ABUSER are permuted in all possible ways and arranged in alphabetical order then find the word at position 49 in the permuted alphabetical order?</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ARBSEU</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ARBESU</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ARBSUE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ARBEUS</a:t>
            </a:r>
          </a:p>
        </p:txBody>
      </p:sp>
    </p:spTree>
  </p:cSld>
  <p:clrMapOvr>
    <a:masterClrMapping/>
  </p:clrMapOvr>
  <p:transition spd="slow">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48.	A is twice efficient than B. A and B can both work together to complete a work in 7 days. Then find in how many days A alone can complete the work?</a:t>
            </a:r>
          </a:p>
        </p:txBody>
      </p:sp>
    </p:spTree>
  </p:cSld>
  <p:clrMapOvr>
    <a:masterClrMapping/>
  </p:clrMapOvr>
  <p:transition spd="slow">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03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49.	In a 8 x 8 chess board what is the total number of squares.</a:t>
            </a:r>
          </a:p>
        </p:txBody>
      </p:sp>
    </p:spTree>
  </p:cSld>
  <p:clrMapOvr>
    <a:masterClrMapping/>
  </p:clrMapOvr>
  <p:transition spd="slow">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50.	X, Y, W and Z are intezers and the expressing X – Y – Z is even and Y – W – Z is odd. If X is even then which of the following is true?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Y must be odd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Y–Z must be odd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W must be odd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Z must be odd</a:t>
            </a:r>
          </a:p>
        </p:txBody>
      </p:sp>
    </p:spTree>
  </p:cSld>
  <p:clrMapOvr>
    <a:masterClrMapping/>
  </p:clrMapOvr>
  <p:transition spd="slow">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03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51.	The remainder when 1! + 2! + 3!... + 50! divided by 5! will be</a:t>
            </a:r>
          </a:p>
        </p:txBody>
      </p:sp>
    </p:spTree>
  </p:cSld>
  <p:clrMapOvr>
    <a:masterClrMapping/>
  </p:clrMapOvr>
  <p:transition spd="slow">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52.	If there are Six periods in each working day of a school, In how many ways can one arrange 5 subjects such that each subject is allowed at least one period?</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	A dealer buys a product at Rs.1920. he sells at a discount of 20% still he gets the profit of 20%. what is the selling price?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534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2300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2304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2403</a:t>
            </a:r>
          </a:p>
        </p:txBody>
      </p:sp>
    </p:spTree>
  </p:cSld>
  <p:clrMapOvr>
    <a:masterClrMapping/>
  </p:clrMapOvr>
  <p:transition spd="slow">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53.	Subjects can be arranged in 6 periods in 6P56P5 ways and now we have 1 period which we can fill with any of the 5 subjects in 5 ways. so 6P5 × 5 = 6P5 × 5 = 3600</a:t>
            </a:r>
          </a:p>
        </p:txBody>
      </p:sp>
    </p:spTree>
  </p:cSld>
  <p:clrMapOvr>
    <a:masterClrMapping/>
  </p:clrMapOvr>
  <p:transition spd="slow">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54.	An article manufactured by a company consists of two parts X and Y. In the process of manufacturing of part X, 9 out 100 parts many be defective. Similarly, 5 out of 100 are likely to be defective in the manufacturer of Y. Calculate the probability that the assembled product will not be defective?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0.6485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0.6565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0.8645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 of these</a:t>
            </a:r>
          </a:p>
        </p:txBody>
      </p:sp>
    </p:spTree>
  </p:cSld>
  <p:clrMapOvr>
    <a:masterClrMapping/>
  </p:clrMapOvr>
  <p:transition spd="slow">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55.	Adam sat with his friends in the Chinnaswamy stadium at Madurai to watch the 100 metres running race organized by the Asian athletics Association. Five rounds were run. After every round half the teams were eliminated. Finally, one team wins the game. How many teams participated in the race?</a:t>
            </a:r>
          </a:p>
        </p:txBody>
      </p:sp>
    </p:spTree>
  </p:cSld>
  <p:clrMapOvr>
    <a:masterClrMapping/>
  </p:clrMapOvr>
  <p:transition spd="slow">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56.	From the top of a 9 metres high building AB, the angle of elevation of the top of a tower CD is 30º and the angle of depression of the foot of the tower is 60º. What is the height of the tower?</a:t>
            </a:r>
          </a:p>
        </p:txBody>
      </p:sp>
    </p:spTree>
  </p:cSld>
  <p:clrMapOvr>
    <a:masterClrMapping/>
  </p:clrMapOvr>
  <p:transition spd="slow">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57.	49 members attended the party. In that 22 are males, 27 are females. The shake hands are done between males, females, male and female. Total 12 people given shake hands. How many such kinds of such shake hands are possible?</a:t>
            </a:r>
          </a:p>
        </p:txBody>
      </p:sp>
    </p:spTree>
  </p:cSld>
  <p:clrMapOvr>
    <a:masterClrMapping/>
  </p:clrMapOvr>
  <p:transition spd="slow">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15417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58.	Ferrari S.P.A is an Italian sports car manufacturer based in Maranello, Italy. Founded by Enzo Ferrari in 1928 as Scuderia Ferrari, the company sponsored drivers and manufactured race cars before moving into production of street–legal vehicles in 1947 as Ferrari S.P.A. Throughout its history, the company has been noted for its continued participation in racing, especially in Formula One where it has employed great success. Rohit once bought a Ferrari. It could go 4 times as fast as Mohan’s old Mercedes. If the speed of Mohan’s Mercedes is 35 km/hr and the distance traveled by the Ferrari is 490 km, find the total time taken for Rohit to drive that distance.</a:t>
            </a:r>
          </a:p>
        </p:txBody>
      </p:sp>
    </p:spTree>
  </p:cSld>
  <p:clrMapOvr>
    <a:masterClrMapping/>
  </p:clrMapOvr>
  <p:transition spd="slow">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59.	A sheet of paper has statements numbered from 1 to 40. For all values of n from 1 to 40, statement n says: ‘Exactly n of the statements on this sheet are false.’ Which statements are true and which are false?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The even numbered statements are true and the odd numbered 	statements are false.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The odd numbered statements are true and the even numbered 	statements are false.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All the statements are false.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The 39th statement is true and the rest are false</a:t>
            </a:r>
          </a:p>
        </p:txBody>
      </p:sp>
    </p:spTree>
  </p:cSld>
  <p:clrMapOvr>
    <a:masterClrMapping/>
  </p:clrMapOvr>
  <p:transition spd="slow">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60.	If there are 30 cans out of them one is poisoned if a person tastes very little he will die within 14 hours so if there are mice to test and 24 hours to test, what is the minimum no. of mice’s required to find poisoned can?</a:t>
            </a:r>
          </a:p>
        </p:txBody>
      </p:sp>
    </p:spTree>
  </p:cSld>
  <p:clrMapOvr>
    <a:masterClrMapping/>
  </p:clrMapOvr>
  <p:transition spd="slow">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61.	How many 9 digit numbers are possible by using the digits 1, 2, 3, 4, 5 which are divisible by 4 if the repetition is allowed?</a:t>
            </a:r>
          </a:p>
        </p:txBody>
      </p:sp>
    </p:spTree>
  </p:cSld>
  <p:clrMapOvr>
    <a:masterClrMapping/>
  </p:clrMapOvr>
  <p:transition spd="slow">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62.	A hare and a tortoise have a race along a circle of 100 yards diameter. The tortoise goes in one direction and the hare in the other. The hare starts after the tortoise has covered 1/5 of its distance and that too leisurely. The hare and tortoise meet when the hare has covered only 1/8 of the distance. By what factor should the hare increase its speed so as to tie the race?</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	How many 3-digit numbers can be formed from the digits 2,3,5,6,7 and 9 which are divisible by 5 and none of the digit is repeated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a:t>
            </a:r>
          </a:p>
        </p:txBody>
      </p:sp>
    </p:spTree>
  </p:cSld>
  <p:clrMapOvr>
    <a:masterClrMapping/>
  </p:clrMapOvr>
  <p:transition spd="slow">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03618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63.	For the FIFA world cup, Paul the octopus has been predicting the winner of each match with amazing success. It is rumored that in a match between 2 teams A and B, Paul picks A with the same probability as A’s chances of winning. Let’s assume such rumors to be true and that in a match between Ghana and Bolivia; Ghana the stronger team has a probability of 2/3 of winning the game. What is the probability that Paul will correctly pick the winner of the Ghana–Bolivia game?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5/9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2/3</a:t>
            </a:r>
          </a:p>
        </p:txBody>
      </p:sp>
    </p:spTree>
  </p:cSld>
  <p:clrMapOvr>
    <a:masterClrMapping/>
  </p:clrMapOvr>
  <p:transition spd="slow">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64.	36 people {a1, a2 … a36} meet and shake hands in a circular fashion. In other words, there are totally 36 handshakes involving the pairs, {a1, a2}, {a2, a3}, …, {a35, a36}, {a36, a1}. Then size of the smallest set of people such that the rest have shaken hands with at least one person in the set is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12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18</a:t>
            </a:r>
          </a:p>
        </p:txBody>
      </p:sp>
    </p:spTree>
  </p:cSld>
  <p:clrMapOvr>
    <a:masterClrMapping/>
  </p:clrMapOvr>
  <p:transition spd="slow">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65.	There are two boxes, one containing 10 red balls and the other containing 10 green balls. You are allowed to move the balls between the boxes so that when you choose a box at random and a ball at random from the chosen box, the probability of getting a red ball is maximized. This maximum probability is</a:t>
            </a:r>
          </a:p>
        </p:txBody>
      </p:sp>
    </p:spTree>
  </p:cSld>
  <p:clrMapOvr>
    <a:masterClrMapping/>
  </p:clrMapOvr>
  <p:transition spd="slow">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66.	The difference between two no is 9 and the product of the two is 14. What is the square of their sum?</a:t>
            </a:r>
          </a:p>
        </p:txBody>
      </p:sp>
    </p:spTree>
  </p:cSld>
  <p:clrMapOvr>
    <a:masterClrMapping/>
  </p:clrMapOvr>
  <p:transition spd="slow">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67.	There are two water tanks A and B, A is much smaller than B. While water fills at the rate of one liter every hour in A, it gets filled up like 10, 20, 40, 80, 160 in tank B. (At the end of first hour, B has 10 liters, second hour it has 20, third hour it has 40 and so on). If tank B is 1/32 filled after 21 hours, what is the total duration required to fill it completely?</a:t>
            </a:r>
          </a:p>
        </p:txBody>
      </p:sp>
    </p:spTree>
  </p:cSld>
  <p:clrMapOvr>
    <a:masterClrMapping/>
  </p:clrMapOvr>
  <p:transition spd="slow">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68.	3 friends A, B, C went for week end party to McDonald’s restaurant and there they measure there weights in some order In 7 rounds. A, B, C, AB, BC, AC, ABC. Final round measure is 155kg then find the average weight of all the 7 rounds?</a:t>
            </a:r>
          </a:p>
        </p:txBody>
      </p:sp>
    </p:spTree>
  </p:cSld>
  <p:clrMapOvr>
    <a:masterClrMapping/>
  </p:clrMapOvr>
  <p:transition spd="slow">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69.	A grand father has 3 grand children. Age difference of two children among them is 3. Eldest child age is 3 times the youngest child’s age and the eldest child age is two year more than the sum of age of other two children. What is the age of the eldest child?</a:t>
            </a:r>
          </a:p>
        </p:txBody>
      </p:sp>
    </p:spTree>
  </p:cSld>
  <p:clrMapOvr>
    <a:masterClrMapping/>
  </p:clrMapOvr>
  <p:transition spd="slow">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70.	In a mixture of a, b and c, if a and b are mixed in 3:5 ratio and b and c are mixed in 8:5 ratio and if the final mixture is 35 liters, find the amount of b?</a:t>
            </a:r>
          </a:p>
        </p:txBody>
      </p:sp>
    </p:spTree>
  </p:cSld>
  <p:clrMapOvr>
    <a:masterClrMapping/>
  </p:clrMapOvr>
  <p:transition spd="slow">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71.	After the typist writes 12 letters and addresses 12 envelopes, she inserts the letters randomly into the envelopes (1 letter per envelope). What is the probability that exactly 1 letter is inserted in an improper envelope?</a:t>
            </a:r>
          </a:p>
        </p:txBody>
      </p:sp>
    </p:spTree>
  </p:cSld>
  <p:clrMapOvr>
    <a:masterClrMapping/>
  </p:clrMapOvr>
  <p:transition spd="slow">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72.	10 suspects are rounded by the police and questioned about a bank robbery. Only one of them is guilty. The suspects are made to stand in a line and each person declares that the person next to him on his right is guilty. The rightmost person is not questioned. Which of the following possibilities are true?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All suspects are lying.</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leftmost suspect is innocent.</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leftmost suspect is guilty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A only		(b) A or C	(c) A or B 	(d) B only</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	A die is rolled and a coin is tossed .find the probability that the die shows an odd number and the coin shows a head.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2/3</a:t>
            </a:r>
          </a:p>
        </p:txBody>
      </p:sp>
    </p:spTree>
  </p:cSld>
  <p:clrMapOvr>
    <a:masterClrMapping/>
  </p:clrMapOvr>
  <p:transition spd="slow">
    <p:fad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73.	A hollow cube of size 5 cm is taken, with a thickness of 1 cm. It is made of smaller cubes of size 1 cm. If 4 faces of the outer surface of the cube are painted, totally how many faces of the smaller cubes remain unpainted?</a:t>
            </a:r>
          </a:p>
        </p:txBody>
      </p:sp>
    </p:spTree>
  </p:cSld>
  <p:clrMapOvr>
    <a:masterClrMapping/>
  </p:clrMapOvr>
  <p:transition spd="slow">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74.	My flight takes of at 2am from a place at 18N 10E and landed 10 Hrs later at a place with coordinates 36N70W. What is the local time when my plane landed?</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12 noon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6:40 AM</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5:20 PM</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6:50 AM</a:t>
            </a:r>
          </a:p>
        </p:txBody>
      </p:sp>
    </p:spTree>
  </p:cSld>
  <p:clrMapOvr>
    <a:masterClrMapping/>
  </p:clrMapOvr>
  <p:transition spd="slow">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75.	Ray writes a two digit number. He sees that the number exceeds 4 times the sum of its digits by 3. If the number is increased by 18, the result is the same as the number formed by reversing the digits. Find the number.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57</a:t>
            </a:r>
          </a:p>
        </p:txBody>
      </p:sp>
    </p:spTree>
  </p:cSld>
  <p:clrMapOvr>
    <a:masterClrMapping/>
  </p:clrMapOvr>
  <p:transition spd="slow">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76.	a, b, c are non negative integers such that 28a + 30b + 31c = 365. a + b + c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Greater than 14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less than or equal to 11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13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12</a:t>
            </a:r>
          </a:p>
        </p:txBody>
      </p:sp>
    </p:spTree>
  </p:cSld>
  <p:clrMapOvr>
    <a:masterClrMapping/>
  </p:clrMapOvr>
  <p:transition spd="slow">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77.	George can do a piece of work in 8 hours. Paul can do the same work in 10 hours, Hari can do the same work in 12 hours. George, Paul and Hari start the same work at 9 am, while George stops at 11 am, the remaining two complete the work. What time will the work complete?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11.30 am</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12 noon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12.30 pm</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 pm</a:t>
            </a:r>
          </a:p>
        </p:txBody>
      </p:sp>
    </p:spTree>
  </p:cSld>
  <p:clrMapOvr>
    <a:masterClrMapping/>
  </p:clrMapOvr>
  <p:transition spd="slow">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78.	If x</a:t>
            </a:r>
            <a:r>
              <a:rPr lang="en-US" sz="2000" baseline="30000" dirty="0">
                <a:latin typeface="Georgia" panose="02040502050405020303" pitchFamily="18" charset="0"/>
                <a:cs typeface="Georgia" panose="02040502050405020303" pitchFamily="18" charset="0"/>
                <a:sym typeface="+mn-ea"/>
              </a:rPr>
              <a:t>y</a:t>
            </a:r>
            <a:r>
              <a:rPr lang="en-US" sz="2000" dirty="0">
                <a:latin typeface="Georgia" panose="02040502050405020303" pitchFamily="18" charset="0"/>
                <a:cs typeface="Georgia" panose="02040502050405020303" pitchFamily="18" charset="0"/>
                <a:sym typeface="+mn-ea"/>
              </a:rPr>
              <a:t> denotes x raised to the power y, Find last two digits of (1141</a:t>
            </a:r>
            <a:r>
              <a:rPr lang="en-US" sz="2000" baseline="30000" dirty="0">
                <a:latin typeface="Georgia" panose="02040502050405020303" pitchFamily="18" charset="0"/>
                <a:cs typeface="Georgia" panose="02040502050405020303" pitchFamily="18" charset="0"/>
                <a:sym typeface="+mn-ea"/>
              </a:rPr>
              <a:t>3843</a:t>
            </a:r>
            <a:r>
              <a:rPr lang="en-US" sz="2000" dirty="0">
                <a:latin typeface="Georgia" panose="02040502050405020303" pitchFamily="18" charset="0"/>
                <a:cs typeface="Georgia" panose="02040502050405020303" pitchFamily="18" charset="0"/>
                <a:sym typeface="+mn-ea"/>
              </a:rPr>
              <a:t>) + (1961</a:t>
            </a:r>
            <a:r>
              <a:rPr lang="en-US" sz="2000" baseline="30000" dirty="0">
                <a:latin typeface="Georgia" panose="02040502050405020303" pitchFamily="18" charset="0"/>
                <a:cs typeface="Georgia" panose="02040502050405020303" pitchFamily="18" charset="0"/>
                <a:sym typeface="+mn-ea"/>
              </a:rPr>
              <a:t>4181</a:t>
            </a:r>
            <a:r>
              <a:rPr lang="en-US" sz="2000" dirty="0">
                <a:latin typeface="Georgia" panose="02040502050405020303" pitchFamily="18" charset="0"/>
                <a:cs typeface="Georgia" panose="02040502050405020303" pitchFamily="18" charset="0"/>
                <a:sym typeface="+mn-ea"/>
              </a:rPr>
              <a:t>)</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02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22</a:t>
            </a:r>
          </a:p>
        </p:txBody>
      </p:sp>
    </p:spTree>
  </p:cSld>
  <p:clrMapOvr>
    <a:masterClrMapping/>
  </p:clrMapOvr>
  <p:transition spd="slow">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79.	J can dig a well in 16 days. P can dig a well in 24 days. J, P, H dig in 8 days. H alone can dig the well in How many days?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96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24</a:t>
            </a:r>
          </a:p>
        </p:txBody>
      </p:sp>
    </p:spTree>
  </p:cSld>
  <p:clrMapOvr>
    <a:masterClrMapping/>
  </p:clrMapOvr>
  <p:transition spd="slow">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80.	If a lemon and apple together costs Rs.12, tomato and a lemon cost Rs.4 and an apple costs Rs.8 more than a lemon. What is the cost of lemon?</a:t>
            </a:r>
          </a:p>
        </p:txBody>
      </p:sp>
    </p:spTree>
  </p:cSld>
  <p:clrMapOvr>
    <a:masterClrMapping/>
  </p:clrMapOvr>
  <p:transition spd="slow">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81.	3 mangoes and 4 apples costs Rs.85. 5 apples and 6 peaches costs 122. 6 mangoes and 2 peaches costs Rs.144. What is the combined price of 1 apple, 1 peach, and 1 mango.</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36</a:t>
            </a:r>
          </a:p>
        </p:txBody>
      </p:sp>
    </p:spTree>
  </p:cSld>
  <p:clrMapOvr>
    <a:masterClrMapping/>
  </p:clrMapOvr>
  <p:transition spd="slow">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82.	An organisation has 3 committees, only 2 persons are members of all 3 committee but every pair of committee has 3 members in common. What is the least possible number of members on any one committee?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2452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 .	 Find last two digit of (1021^3921)+(3081^3921)?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02</a:t>
            </a:r>
          </a:p>
        </p:txBody>
      </p:sp>
    </p:spTree>
  </p:cSld>
  <p:clrMapOvr>
    <a:masterClrMapping/>
  </p:clrMapOvr>
  <p:transition spd="slow">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1846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83.	There are 5 sweets – Jammun, Kaju, Peda, Ladu, Jilebi which can be consumed in 5 consecutive days. Monday to Friday. A person eats one sweet a day, based on the following constraints.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 Ladu not eaten on Monday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(ii) If Jamun is eaten on Monday, Ladu should be eaten on Friday.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(iii) Peda is eaten the day following the day of eating Jilebi</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(iv) If Ladu eaten on Tuesday, Kaju should be eaten on Monday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Based on above, Peda can be eaten on any day except</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Tuesday 	(b) Monday	(c) Wednesday	(d) Friday</a:t>
            </a:r>
          </a:p>
        </p:txBody>
      </p:sp>
    </p:spTree>
  </p:cSld>
  <p:clrMapOvr>
    <a:masterClrMapping/>
  </p:clrMapOvr>
  <p:transition spd="slow">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84.	If YWVSQ is 25 – 23 – 21 – 19 – 17, Then MKIGF</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13 – 11 – 8 – 7 – 6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 – 2 – 3 – 5 – 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9 – 8 – 7 – 6 – 5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 – 8 – 5 – 3</a:t>
            </a:r>
          </a:p>
        </p:txBody>
      </p:sp>
    </p:spTree>
  </p:cSld>
  <p:clrMapOvr>
    <a:masterClrMapping/>
  </p:clrMapOvr>
  <p:transition spd="slow">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85.	Addition of 641 + 852 + 973 = 2456 is incorrect. What is the largest digit that can be changed to make the addition correct?</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a:t>
            </a:r>
          </a:p>
        </p:txBody>
      </p:sp>
    </p:spTree>
  </p:cSld>
  <p:clrMapOvr>
    <a:masterClrMapping/>
  </p:clrMapOvr>
  <p:transition spd="slow">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86.	Value of a scooter depreciates in such a way that its value at the end of each year is 3/4th of its value at the beginning of the same year. If the initial value of scooter is 40,000, what is the value of the scooter at the end of 3 years?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23125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19000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13435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16875</a:t>
            </a:r>
          </a:p>
        </p:txBody>
      </p:sp>
    </p:spTree>
  </p:cSld>
  <p:clrMapOvr>
    <a:masterClrMapping/>
  </p:clrMapOvr>
  <p:transition spd="slow">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87.	At the end of 1994, R was half as old as his grandmother. The sum of the years in which they were born is 3844. How old R was at the end of 1999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53</a:t>
            </a:r>
          </a:p>
        </p:txBody>
      </p:sp>
    </p:spTree>
  </p:cSld>
  <p:clrMapOvr>
    <a:masterClrMapping/>
  </p:clrMapOvr>
  <p:transition spd="slow">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88.	When numbers are written in base b, we have 12 x 25 = 333, the value of b is?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None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a:t>
            </a:r>
          </a:p>
        </p:txBody>
      </p:sp>
    </p:spTree>
  </p:cSld>
  <p:clrMapOvr>
    <a:masterClrMapping/>
  </p:clrMapOvr>
  <p:transition spd="slow">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89.	How many polynomials of degree &gt; = 1 satisfy f(x2) = [f(x)]2 = f(f(x)f(x2) = [f(x)]2 = f(f(x)</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more than 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a:t>
            </a:r>
          </a:p>
        </p:txBody>
      </p:sp>
    </p:spTree>
  </p:cSld>
  <p:clrMapOvr>
    <a:masterClrMapping/>
  </p:clrMapOvr>
  <p:transition spd="slow">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6661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90.	Figure shows an equilateral triangle of side of length 5 which is divided into several unit triangles. A valid path is a path from the triangle in the top row to the middle triangle in the bottom row such that the adjacent triangles in our path share a common edge and the path never travels up (from a lower row to a higher row) or revisits a triangle. An example is given below. How many such valid paths are there?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24</a:t>
            </a:r>
          </a:p>
        </p:txBody>
      </p:sp>
    </p:spTree>
  </p:cSld>
  <p:clrMapOvr>
    <a:masterClrMapping/>
  </p:clrMapOvr>
  <p:transition spd="slow">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3178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91.	In the question, AB means, A raised to power B. If x * y2 * z &lt; 0, then which one of the following statements must be true?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 xz &lt; 0	(ii) z &lt; 0	(iii) xyz &lt; 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(i) and (iii)</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(iii) only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None of these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(i) only</a:t>
            </a:r>
          </a:p>
        </p:txBody>
      </p:sp>
    </p:spTree>
  </p:cSld>
  <p:clrMapOvr>
    <a:masterClrMapping/>
  </p:clrMapOvr>
  <p:transition spd="slow">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92.	The marked price of a coat was 40% less than the suggested retail price. Eesha purchased the coat for half the marked price at the fiftieth anniversary sale. What percentage less than the suggested retail price did Eesha pay?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60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70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30</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896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	(40*40*40 - 31*31*31)/ (40*40+40*31+31*31) =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71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51</a:t>
            </a:r>
          </a:p>
        </p:txBody>
      </p:sp>
    </p:spTree>
  </p:cSld>
  <p:clrMapOvr>
    <a:masterClrMapping/>
  </p:clrMapOvr>
  <p:transition spd="slow">
    <p:fad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93.	A cow and horse are bought for Rs.2,00,000. The cow is sold at a profit of 20% and the horse is sold a t a loss of 10%. The overall gain is Rs.4000, the Cost price of cow?</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130000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80000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70000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120000</a:t>
            </a:r>
          </a:p>
        </p:txBody>
      </p:sp>
    </p:spTree>
  </p:cSld>
  <p:clrMapOvr>
    <a:masterClrMapping/>
  </p:clrMapOvr>
  <p:transition spd="slow">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94.	A circle has 29 points arranged in a clock wise manner from o to 28. A bug moves clockwise manner from 0 to 28. A bug moves clockwise on the circle according to following rule. If it is at a point i on the circle, it moves clockwise in 1 sec by (1 + r) places, where r is the remainder (possibly 0) when i is divided by 11. If it starts in 23rd position, at what position will it be after 2012 sec.</a:t>
            </a:r>
          </a:p>
        </p:txBody>
      </p:sp>
    </p:spTree>
  </p:cSld>
  <p:clrMapOvr>
    <a:masterClrMapping/>
  </p:clrMapOvr>
  <p:transition spd="slow">
    <p:fad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95.	In a city 100% votes are registered, in which 60% vote for congress and 40% vote for BJP. There is a person A, who gets 75% of congress votes and 8% of BJP votes. How many votes got by A?</a:t>
            </a:r>
          </a:p>
        </p:txBody>
      </p:sp>
    </p:spTree>
  </p:cSld>
  <p:clrMapOvr>
    <a:masterClrMapping/>
  </p:clrMapOvr>
  <p:transition spd="slow">
    <p:fad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96.	Mean of 3 numbers is 10 more than the least of the numbers and 15 less than greatest of the 3. If the median of 3 numbers is 5, Find the sum of the 3 numbers?</a:t>
            </a:r>
          </a:p>
        </p:txBody>
      </p:sp>
    </p:spTree>
  </p:cSld>
  <p:clrMapOvr>
    <a:masterClrMapping/>
  </p:clrMapOvr>
  <p:transition spd="slow">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97.	A and B start from house at 10 am. They travel fro their house on the MG road at 20 kmph and 40 kmph. There is a Junction T on their path. A turns left at T junction at 12:00 noon, B reaches T earlier, and turns right. Both of them continue to travel till 2 pm. What is the distance between A and B at 2 pm.</a:t>
            </a:r>
          </a:p>
        </p:txBody>
      </p:sp>
    </p:spTree>
  </p:cSld>
  <p:clrMapOvr>
    <a:masterClrMapping/>
  </p:clrMapOvr>
  <p:transition spd="slow">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98.	In a particular year, the month of January had exactly 4 Thursdays, and 4 Sundays. On which day of the week did January 1st occur in the year?</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Monday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Tuesday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Wednesday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Thursday</a:t>
            </a:r>
          </a:p>
        </p:txBody>
      </p:sp>
    </p:spTree>
  </p:cSld>
  <p:clrMapOvr>
    <a:masterClrMapping/>
  </p:clrMapOvr>
  <p:transition spd="slow">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8150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99.	A, E, F, and G ran a race.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said "I did not finish 1st /4th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E said "I did not finish 4th"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F said "I finished 1st"</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G said "I finished 4th"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If there were no ties and exactly 3 children told the truth, when who finishes 4th?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A		(b) E		(c) F		(d) G</a:t>
            </a:r>
          </a:p>
        </p:txBody>
      </p:sp>
    </p:spTree>
  </p:cSld>
  <p:clrMapOvr>
    <a:masterClrMapping/>
  </p:clrMapOvr>
  <p:transition spd="slow">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100.	A child was looking for his father. He went 90 m in the east before turning to his right. He went 20 m before turning to his right afain to lok for his father at his uncles place 30 m from this point. His father was not there. From there he went 100m north before meeting hiss father in a street. How far did the son meet his father from the starting point?</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90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80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100</a:t>
            </a:r>
          </a:p>
        </p:txBody>
      </p:sp>
    </p:spTree>
  </p:cSld>
  <p:clrMapOvr>
    <a:masterClrMapping/>
  </p:clrMapOvr>
  <p:transition spd="slow">
    <p:fad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101.	In an office, at various times during the day the boss gives the secretary a letter to type, each time putting the letter on top of the pile in the secretary's inbox. Secretary takes the top letter and types it. Boss delivers in the order 1, 2, 3, 4, 5 which cannot be the order in which secretary types?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 4, 3, 5, 1</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 5, 2, 3, 1</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 2, 4, 1, 5</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 2, 3, 4, 5</a:t>
            </a:r>
          </a:p>
        </p:txBody>
      </p:sp>
    </p:spTree>
  </p:cSld>
  <p:clrMapOvr>
    <a:masterClrMapping/>
  </p:clrMapOvr>
  <p:transition spd="slow">
    <p:fad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102.	At 12.00 hours, J starts to walk from his house at 6 kmph. At 13.30, P follows him from J's house on his bicycle at 8 kmph. When will J be 3 km behind P?</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7943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 .	Ram goes a to b . if he takes 1/4 time less than to cover the same distance when run at normal speed by what % he has increased his speed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17.6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33.3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48.6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66.6</a:t>
            </a:r>
          </a:p>
        </p:txBody>
      </p:sp>
    </p:spTree>
  </p:cSld>
  <p:clrMapOvr>
    <a:masterClrMapping/>
  </p:clrMapOvr>
  <p:transition spd="slow">
    <p:fade/>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103.	J is faster than P. J and P each walk 24 km. Sum of the speeds of J and P is 7 kmph. Sum of time taken by them is 14 hours. Then J speed is equal to</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7 kmph</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 kmph</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5 kmph</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 kmph</a:t>
            </a:r>
          </a:p>
        </p:txBody>
      </p:sp>
    </p:spTree>
  </p:cSld>
  <p:clrMapOvr>
    <a:masterClrMapping/>
  </p:clrMapOvr>
  <p:transition spd="slow">
    <p:fade/>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05142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104.	In a G6 summit held at London. A French, a German, an Italian, a British, a Spanish, a polish diplomat represent their respective countries.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 Polish sits immediately next to British</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(ii) German sits immediately next to Italian, British or both</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(iii) French does not sit immediately next to Italian</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(iv) If Spanish sits immediately next to polish, Spanish does not sit immediately next to Italian</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Which of the following does not violate the stated conditions?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FPBISG	(b) FGIPBS	(c) FGISPB</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FSPBGI	(e) FBGSIP</a:t>
            </a:r>
          </a:p>
        </p:txBody>
      </p:sp>
    </p:spTree>
  </p:cSld>
  <p:clrMapOvr>
    <a:masterClrMapping/>
  </p:clrMapOvr>
  <p:transition spd="slow">
    <p:fade/>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105.	Raj drives slowly along the perimeter of a rectangular park at 24 kmph and completes one full round in 4 min. If the ratio of length to breadth of the park is 3: 2, what are the dimensions?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450 m x 300 m</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150 m x 100 m</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480 m x 320 m</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100 m x 100 m</a:t>
            </a:r>
          </a:p>
        </p:txBody>
      </p:sp>
    </p:spTree>
  </p:cSld>
  <p:clrMapOvr>
    <a:masterClrMapping/>
  </p:clrMapOvr>
  <p:transition spd="slow">
    <p:fade/>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44119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106.	M is 30% of Q, Q is 20% of P and N is 50% of P. What is M / N</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107.	At what time between 6 and 7 are the hands of the clock coincide?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108.	Series 1, 4, 2, 8, 6, 24, 22, 88 ?</a:t>
            </a:r>
          </a:p>
        </p:txBody>
      </p:sp>
    </p:spTree>
  </p:cSld>
  <p:clrMapOvr>
    <a:masterClrMapping/>
  </p:clrMapOvr>
  <p:transition spd="slow">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55422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109.	4 Women &amp; 6 men have to be seated in a row given that no two women can sit together. How many different arrangements are there?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110.	xy + yx = 46xy + yx = 46. Find x &amp; y values.</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111.	In 10 years, A will be twice as old as B was 10 years ago. If A is now 9 years older than B the present age of B is </a:t>
            </a:r>
          </a:p>
        </p:txBody>
      </p:sp>
    </p:spTree>
  </p:cSld>
  <p:clrMapOvr>
    <a:masterClrMapping/>
  </p:clrMapOvr>
  <p:transition spd="slow">
    <p:fade/>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112.	A student can select one of 6 different math book, one of 3 different chemistry book &amp; one of 4 different science book. In how many different ways students can select book of math, chemistry &amp; science?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113.	Sum of two number is 50 &amp; sum of three reciprocal is 1/12 so find these two numbers</a:t>
            </a:r>
          </a:p>
        </p:txBody>
      </p:sp>
    </p:spTree>
  </p:cSld>
  <p:clrMapOvr>
    <a:masterClrMapping/>
  </p:clrMapOvr>
  <p:transition spd="slow">
    <p:fade/>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6661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114.	Dinalal divides his property among his four sons after donating Rs.20,000 and 10% of his remaining property. The amounts received by the last three sons are in arithmetic progression and the amount received by the fourth son is equal to the total amount donated. The first son receives as his share RS.20,000 more than the share of the second son. The last son received RS.1 lakh less than the eldest son. 10. Find the share of the third son.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Rs.80,000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Rs.1,00,000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Rs.1,20,000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Rs.1,50,000</a:t>
            </a:r>
          </a:p>
        </p:txBody>
      </p:sp>
    </p:spTree>
  </p:cSld>
  <p:clrMapOvr>
    <a:masterClrMapping/>
  </p:clrMapOvr>
  <p:transition spd="slow">
    <p:fade/>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115.	In a quadratic equation, (whose coefficients are not necessarily real) the constant term is not 0. The cube of the sum of the squares of its roots is equal to the square of the sum of the cubes of its roots. Which of the following is true?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Both roots are real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Neither of the roots is real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At least one root is non–real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At least one root is real</a:t>
            </a:r>
          </a:p>
        </p:txBody>
      </p:sp>
    </p:spTree>
  </p:cSld>
  <p:clrMapOvr>
    <a:masterClrMapping/>
  </p:clrMapOvr>
  <p:transition spd="slow">
    <p:fade/>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55422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116.	A man sold 12 candies in $10 had loss of b% then again sold 12 candies at $12 had profit of b% find the value of b.</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117.	Find the total number of combinations of 5 letters a, b, a, b, b taking some or all at a time?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118.	What is the sum of all the 4 digit numbers that can be formed using all of the digits 2, 3, 5 and 7?</a:t>
            </a:r>
          </a:p>
        </p:txBody>
      </p:sp>
    </p:spTree>
  </p:cSld>
  <p:clrMapOvr>
    <a:masterClrMapping/>
  </p:clrMapOvr>
  <p:transition spd="slow">
    <p:fad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119.	30^72^87 divided by 11 gives remainder</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120.	1234567891011121314151617181920......424344 what is remainder when divided by 45?</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6265"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 . 	What is the remainder of (16937^30)/31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a:t>
            </a:r>
          </a:p>
        </p:txBody>
      </p:sp>
    </p:spTree>
  </p:cSld>
  <p:clrMapOvr>
    <a:masterClrMapping/>
  </p:clrMapOvr>
  <p:transition spd="slow">
    <p:fade/>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121.	The wages of 24 men and 16 women amounts to Rs.11600 per day. Half the number of men and 37 women earn the same amount per day. What is the daily wage of a man?</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375</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400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350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325</a:t>
            </a:r>
          </a:p>
        </p:txBody>
      </p:sp>
    </p:spTree>
  </p:cSld>
  <p:clrMapOvr>
    <a:masterClrMapping/>
  </p:clrMapOvr>
  <p:transition spd="slow">
    <p:fade/>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53834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122.	The sum of three digits a number is 17. The sum of square of the digits is 109. If we subtract 495 from the number, the number is reversed. Find the number.</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123.	A calculator has a key for squaring and another key for inverting. So if x is the displayed number, then pressing the square key will replace x by x2 and pressing the invert key will replace x by 1/x. If initially the number displayed is 6 and one alternatively presses the invert and square key 16 times each, then the final number displayed (assuming no round off or overflow errors) will be</a:t>
            </a:r>
          </a:p>
        </p:txBody>
      </p:sp>
    </p:spTree>
  </p:cSld>
  <p:clrMapOvr>
    <a:masterClrMapping/>
  </p:clrMapOvr>
  <p:transition spd="slow">
    <p:fade/>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124.	How many two digit numbers are there which when subtracted from the number formed by reversing it's digits as well as when added to the number formed by reversing its digits, result in a perfect square. </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125.	Find the 55th word of SHUVANK in dictionary</a:t>
            </a:r>
          </a:p>
        </p:txBody>
      </p:sp>
    </p:spTree>
  </p:cSld>
  <p:clrMapOvr>
    <a:masterClrMapping/>
  </p:clrMapOvr>
  <p:transition spd="slow">
    <p:fade/>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29272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126.	Car A leaves city C at 5pm and is driven at a speed of 40kmph. 2 hours later another car B leaves city C and is driven in the same direction as car A. In how much time will car B be 9 kms ahead of car A if the speed of car is 60 kmph</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127.	Find the average of the terms in the series 1–2 + 3–4 + 5.... + 199–200</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128.	n is a natural number and n3 has 16 factors. Then how many factors can n4 have?</a:t>
            </a:r>
          </a:p>
        </p:txBody>
      </p:sp>
    </p:spTree>
  </p:cSld>
  <p:clrMapOvr>
    <a:masterClrMapping/>
  </p:clrMapOvr>
  <p:transition spd="slow">
    <p:fade/>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67157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129.	Two cars start from the same point at the same time towards the same destination which is 420 km away. The first and second car travel at respective speeds of 60 kmph and 90 kmph. After travelling for sometime the speeds of the two cars get interchanged. Finally the second car reaches the destination one hour earlier than the first. Find the time after which the speeds get interchanged?</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p:txBody>
      </p:sp>
    </p:spTree>
  </p:cSld>
  <p:clrMapOvr>
    <a:masterClrMapping/>
  </p:clrMapOvr>
  <p:transition spd="slow">
    <p:fade/>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130.	A and B run a 1 km race. If A gives B a start of 50m, A wins by 14 seconds and if A gives B a start of 22 seconds, B wins by 20 meters. Find the time taken by A to run 1 km. </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131.	A owes B Rs.50. He agrees to pay B over a number of consecutive days on a Monday, paying single note or Rs.10 or Rs.20 on each day. In how many different ways can A repay B.</a:t>
            </a:r>
          </a:p>
        </p:txBody>
      </p:sp>
    </p:spTree>
  </p:cSld>
  <p:clrMapOvr>
    <a:masterClrMapping/>
  </p:clrMapOvr>
  <p:transition spd="slow">
    <p:fade/>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132.	W, X, Y, Z are integers. The expression X – Y – Z is even and the expression Y – Z – W is odd. If X is even what must be true?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W must be odd</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Y – Z must be odd</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Z must be even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Z must be odd</a:t>
            </a:r>
          </a:p>
        </p:txBody>
      </p:sp>
    </p:spTree>
  </p:cSld>
  <p:clrMapOvr>
    <a:masterClrMapping/>
  </p:clrMapOvr>
  <p:transition spd="slow">
    <p:fade/>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133.	Raj writes a number. He sees that the number of two digits exceeds four times the sum of its digits by 3. If the number is increased by 18, the results is the same as the number formed by reversing the digits. Find the next immediate prime greater than the number.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35</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57</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49 </a:t>
            </a:r>
          </a:p>
        </p:txBody>
      </p:sp>
    </p:spTree>
  </p:cSld>
  <p:clrMapOvr>
    <a:masterClrMapping/>
  </p:clrMapOvr>
  <p:transition spd="slow">
    <p:fade/>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92811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134.	Kate wanted to buy 2 kgs of apples. The vendor kept the 2 kg weight on the right side and weighed 4 apples for that. She doubted on the correctness of the balance and placed 2 kg weight on the left side and she could weight 14 apples for 2 kgs. If the balance was correct how many apples she would have got?</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135.	Find the remainder when 32^33^34 is divided by 11</a:t>
            </a:r>
          </a:p>
        </p:txBody>
      </p:sp>
    </p:spTree>
  </p:cSld>
  <p:clrMapOvr>
    <a:masterClrMapping/>
  </p:clrMapOvr>
  <p:transition spd="slow">
    <p:fade/>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31787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136.	Find the option to replace the question mark in the series below</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5 ? 15 75 525 4725</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137.	There are several bags of same weight. A bag is 6 kgs plus three fourth of the weight of an other bag. What is the weight of a bag?</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5340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 .	 If meeting O is on Saturday, then meeting K must take place on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Thursday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Wednesday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Tuesday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Monday </a:t>
            </a:r>
          </a:p>
        </p:txBody>
      </p:sp>
    </p:spTree>
  </p:cSld>
  <p:clrMapOvr>
    <a:masterClrMapping/>
  </p:clrMapOvr>
  <p:transition spd="slow">
    <p:fade/>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31787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138.	Find the remainder when 6^50 is divided by 215</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139.	Find last two digits of the following expression (201 * 202 * 203 * 204 * 246 * 247 * 248 * 249)</a:t>
            </a:r>
            <a:r>
              <a:rPr lang="en-US" sz="2000" baseline="30000" dirty="0">
                <a:latin typeface="Georgia" panose="02040502050405020303" pitchFamily="18" charset="0"/>
                <a:cs typeface="Georgia" panose="02040502050405020303" pitchFamily="18" charset="0"/>
                <a:sym typeface="+mn-ea"/>
              </a:rPr>
              <a:t>2</a:t>
            </a:r>
          </a:p>
        </p:txBody>
      </p:sp>
    </p:spTree>
  </p:cSld>
  <p:clrMapOvr>
    <a:masterClrMapping/>
  </p:clrMapOvr>
  <p:transition spd="slow">
    <p:fade/>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03618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140.	Ahmed, Babu, Chitra, David and Eesha each choose a large different number. Ahmed says, “My number is not the largest and not the smallest”. Babu says, “My number is not the largest and not the smallest”. Chitra says, “My number is the largest”. David says, “ My number is the smallest”. Eesha says, “My number is not the smallest”. Exactly one of the five children is lying. The others are telling the truth. Who has the largest number?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Eesha</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David</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Chitra</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Babu </a:t>
            </a:r>
          </a:p>
        </p:txBody>
      </p:sp>
    </p:spTree>
  </p:cSld>
  <p:clrMapOvr>
    <a:masterClrMapping/>
  </p:clrMapOvr>
  <p:transition spd="slow">
    <p:fade/>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141.	In the equation A + B + C + D + E = FG where FG is the two digit number whose value is 10F + G and letters A, B , C , D , E, F and G each represent different digits. If FG is as large as possible. What is the value of G?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 </a:t>
            </a:r>
          </a:p>
        </p:txBody>
      </p:sp>
    </p:spTree>
  </p:cSld>
  <p:clrMapOvr>
    <a:masterClrMapping/>
  </p:clrMapOvr>
  <p:transition spd="slow">
    <p:fade/>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03618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142.	A farmer has a rose garden. Every day he either plucks 7 or 6 or 24 or 23 roses. The rose plants are intelligent and when the farmer plucks these numbers of roses, the next day 37 or 36 or 9 or 18 new roses bloom in the garden respectively. On Monday, he counts 189 roses in the garden. He plucks the roses as per his plan on consecutive days and the new roses bloom as per intelligence of the plants mentioned above. After some days which of the following can be the number of roses in the garden?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7</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37 </a:t>
            </a:r>
          </a:p>
        </p:txBody>
      </p:sp>
    </p:spTree>
  </p:cSld>
  <p:clrMapOvr>
    <a:masterClrMapping/>
  </p:clrMapOvr>
  <p:transition spd="slow">
    <p:fade/>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143.	What is the value of (44444445 * 88888885 * 44444442 + 44444438)/444444442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88888883</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88888884</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88888888</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44444443 </a:t>
            </a:r>
          </a:p>
        </p:txBody>
      </p:sp>
    </p:spTree>
  </p:cSld>
  <p:clrMapOvr>
    <a:masterClrMapping/>
  </p:clrMapOvr>
  <p:transition spd="slow">
    <p:fade/>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144.	For which of the following “n” is the number 2^74 + 2^2058 + 2^2n is a perfect square?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2012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2100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2011</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2020 </a:t>
            </a:r>
          </a:p>
        </p:txBody>
      </p:sp>
    </p:spTree>
  </p:cSld>
  <p:clrMapOvr>
    <a:masterClrMapping/>
  </p:clrMapOvr>
  <p:transition spd="slow">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145.	Weight of M, D and I is 74. Sum of D and I is 46 greater than M. I is 60% less than D. What is D's weight.</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146.	A beaker contains 180 liters of alcohol. On 1st day, 60 l of alcohol is taken out and replaced by water. 2nd day, 60 l of mixture is taken out and replaced by water and the process continues day after day. What will be the quantity of alcohol in beaker after 3 days</a:t>
            </a:r>
          </a:p>
        </p:txBody>
      </p:sp>
    </p:spTree>
  </p:cSld>
  <p:clrMapOvr>
    <a:masterClrMapping/>
  </p:clrMapOvr>
  <p:transition spd="slow">
    <p:fade/>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147.	Father is 5 times faster than son. Father completes a work in 40 days before son. If both of them work together, when will the work get complete?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 days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8(1/3) days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10 days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 days</a:t>
            </a:r>
          </a:p>
        </p:txBody>
      </p:sp>
    </p:spTree>
  </p:cSld>
  <p:clrMapOvr>
    <a:masterClrMapping/>
  </p:clrMapOvr>
  <p:transition spd="slow">
    <p:fade/>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44614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148.	If f(f(n)) + f(n) = 2n + 3, f(0) = 1 then f(2012) = ?</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149.	What will be in the next series?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1, 7, 8, 49, 56, 57, 343, ...</a:t>
            </a:r>
          </a:p>
        </p:txBody>
      </p:sp>
    </p:spTree>
  </p:cSld>
  <p:clrMapOvr>
    <a:masterClrMapping/>
  </p:clrMapOvr>
  <p:transition spd="slow">
    <p:fade/>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150.	In a 3 x 3 grid, comprising 9 tiles can be painted in red or blue. When tile is rotated by 180 degrees, there is no difference which can be spotted. How many such possibilities are there?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16</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64</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256</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8615" y="2933700"/>
            <a:ext cx="5661660" cy="1568450"/>
          </a:xfrm>
          <a:prstGeom prst="rect">
            <a:avLst/>
          </a:prstGeom>
        </p:spPr>
        <p:txBody>
          <a:bodyPr wrap="square">
            <a:spAutoFit/>
          </a:bodyPr>
          <a:lstStyle/>
          <a:p>
            <a:pPr algn="ctr"/>
            <a:r>
              <a:rPr lang="en-US" sz="3200" b="1" dirty="0">
                <a:latin typeface="Georgia" panose="02040502050405020303" pitchFamily="18" charset="0"/>
                <a:cs typeface="Georgia" panose="02040502050405020303" pitchFamily="18" charset="0"/>
              </a:rPr>
              <a:t>QUANTITATIVE ABILITY &amp; REASONING ABILITY</a:t>
            </a:r>
          </a:p>
          <a:p>
            <a:pPr algn="ctr"/>
            <a:r>
              <a:rPr lang="en-US" sz="3200" b="1" dirty="0">
                <a:latin typeface="Georgia" panose="02040502050405020303" pitchFamily="18" charset="0"/>
                <a:cs typeface="Georgia" panose="02040502050405020303" pitchFamily="18" charset="0"/>
              </a:rPr>
              <a:t>SESSION 1</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21853" y="302088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18 .	3 15 _ 51 53 159 161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33</a:t>
            </a:r>
          </a:p>
        </p:txBody>
      </p:sp>
    </p:spTree>
  </p:cSld>
  <p:clrMapOvr>
    <a:masterClrMapping/>
  </p:clrMapOvr>
  <p:transition spd="slow">
    <p:fade/>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151.	In a staircase, there ar 10 steps. A child is attempting to climb the staircase. Each time she can either make 1 step or 2 steps. In how many different ways can she climb the staircase?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21</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36</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 of these</a:t>
            </a:r>
          </a:p>
        </p:txBody>
      </p:sp>
    </p:spTree>
  </p:cSld>
  <p:clrMapOvr>
    <a:masterClrMapping/>
  </p:clrMapOvr>
  <p:transition spd="slow">
    <p:fade/>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55854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152.	A boy buys 18 sharpners, (Brown/white) for Rs.100. For every white sharpener, he pays one rupee more than the brown sharpener. What is the cost of white sharpener and how much did he buy?</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 13</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 10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 10</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 of these</a:t>
            </a:r>
          </a:p>
        </p:txBody>
      </p:sp>
    </p:spTree>
  </p:cSld>
  <p:clrMapOvr>
    <a:masterClrMapping/>
  </p:clrMapOvr>
  <p:transition spd="slow">
    <p:fade/>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90791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153.	Letters of alphabets no from 1 to 26 are consecutively with 1 assigned to A and 26 to Z. By 27th letter we mean A, 28th B. In general 26m + n, m and n negative intezers is same as the letters numbered n.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Let P = 6, strange country military general sends this secret message according of the following codification scheme. In codifying a sentence, the 1st time a letter occurs it is replaced by the pth letter from it. 2nd time if occurred it is replaced by P^2 letter from it. 3rd time it occurred it is replaced by p^3 letter from it. What is the code word for ABBATIAL</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GHNNZOOR			(b) GHKJZOHR</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GHHGZOGR			(d) GHLKZOIR</a:t>
            </a:r>
          </a:p>
        </p:txBody>
      </p:sp>
    </p:spTree>
  </p:cSld>
  <p:clrMapOvr>
    <a:masterClrMapping/>
  </p:clrMapOvr>
  <p:transition spd="slow">
    <p:fade/>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154.	Of a set of 30 numbers, average of 1st 10 numbers is equal to average of last 20 numbers. The sum of last 20 numbers is?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 x sum of last 10 numbers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 x sum of 1st 10 numbers</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sum of 1st 10 numbers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Cannot be determined</a:t>
            </a:r>
          </a:p>
        </p:txBody>
      </p:sp>
    </p:spTree>
  </p:cSld>
  <p:clrMapOvr>
    <a:masterClrMapping/>
  </p:clrMapOvr>
  <p:transition spd="slow">
    <p:fade/>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155.	In how many ways a team of 11 must be selected a team 5 men and 11 women such that the team must comprise of not more than 3 men.</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1565</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2256</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2456</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1243</a:t>
            </a:r>
          </a:p>
        </p:txBody>
      </p:sp>
    </p:spTree>
  </p:cSld>
  <p:clrMapOvr>
    <a:masterClrMapping/>
  </p:clrMapOvr>
  <p:transition spd="slow">
    <p:fade/>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156.	A number when successively divided by 5, 3, 2 gives remainder 0, 2, 1 respectively in that order. What will be the remainder when the same number is divided successively by 2, 3, 5 in that order?</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 3, 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 0, 4</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 1, 3</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 1, 2</a:t>
            </a:r>
          </a:p>
        </p:txBody>
      </p:sp>
    </p:spTree>
  </p:cSld>
  <p:clrMapOvr>
    <a:masterClrMapping/>
  </p:clrMapOvr>
  <p:transition spd="slow">
    <p:fade/>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0563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157.	a, b, c, d, e are distinct numbers. if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75–a)(75–b)(75–c)(75–d)(75–e) = 2299 then a + b + c + d = ?</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158.	One day Eesha started 30 min late from home and reached her office 50 min late while driving 25% slower than her usual speed. How much time in min does eesha usually take to reach her office from home?</a:t>
            </a:r>
          </a:p>
        </p:txBody>
      </p:sp>
    </p:spTree>
  </p:cSld>
  <p:clrMapOvr>
    <a:masterClrMapping/>
  </p:clrMapOvr>
  <p:transition spd="slow">
    <p:fade/>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2003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159.	If A ^B means A raised to the power of B, in which of the following choices must P be greater than Q</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0.9^P = 0.9^Q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0.9^P = 0.92^Q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0.9^P&gt;0.9^q	</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Option A is wrong as P = Q</a:t>
            </a:r>
          </a:p>
        </p:txBody>
      </p:sp>
    </p:spTree>
  </p:cSld>
  <p:clrMapOvr>
    <a:masterClrMapping/>
  </p:clrMapOvr>
  <p:transition spd="slow">
    <p:fade/>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160.	2 gears one with 12 teeth and other one with 14 teeth are engaged with each other. One teeth in smaller and one tooth in bigger are marked and initially those 2 marked teeth are in contact with each other. After how many rotations of the smaller gear with the marked teeth in the other gear will again come into contact for the first time?</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7</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12</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Data insufficient</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84</a:t>
            </a:r>
          </a:p>
        </p:txBody>
      </p:sp>
    </p:spTree>
  </p:cSld>
  <p:clrMapOvr>
    <a:masterClrMapping/>
  </p:clrMapOvr>
  <p:transition spd="slow">
    <p:fade/>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161.	In 2003 there are 28 days in February and 365 days in a year in 2004 there are 29 days in February and 366 days in the year. If the date march 11 2003 is Tuesday, then which one of the following would the date march 11 2004 would be?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162.	A circular swimming pool is surrounded by a concrete wall 4 feet wide. If the area of the wall is 11/25 of the area of the pool, then the radius of the pool in feet is</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19.	55th word of SHUVANK in dictionary??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AHSNKUV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AHNKSVU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AHNKUSV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AHNKUVS </a:t>
            </a:r>
          </a:p>
        </p:txBody>
      </p:sp>
    </p:spTree>
  </p:cSld>
  <p:clrMapOvr>
    <a:masterClrMapping/>
  </p:clrMapOvr>
  <p:transition spd="slow">
    <p:fade/>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163.	A survey of n people in the town of badaville found that 50% of them prefer brand A. Another survey of 100 people in the town of chottaville found that 60% prefer brand A. In total 55% of all the people surveyed together prefer Brand A. What is the total number of people surveyed?</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164.	In the simple subtraction problem below some single digits are replaced by letters. Fined the value of 7A + 5D + 6CD?</a:t>
            </a:r>
          </a:p>
        </p:txBody>
      </p:sp>
    </p:spTree>
  </p:cSld>
  <p:clrMapOvr>
    <a:masterClrMapping/>
  </p:clrMapOvr>
  <p:transition spd="slow">
    <p:fade/>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80479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165.	Two full tanks one shaped like the cylinder and the other like a cone contain liquid fuel the cylindrical tank held 500 lts more then the conical tank After 200 lts of fuel is pumped out from each tank the cylindrical tank now contains twice the amount of fuel in the canonical tank How many lts of fuel did the cylindrical tank have when it was full?</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p:txBody>
      </p:sp>
    </p:spTree>
  </p:cSld>
  <p:clrMapOvr>
    <a:masterClrMapping/>
  </p:clrMapOvr>
  <p:transition spd="slow">
    <p:fade/>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166.	A shop sells chocolates It is used to sell chocolates for Rs.2 each but there were no sales at that price. When it reduced the price all the chocolates sold out enabling the shopkeeper to realize Rs.164.90 from the chocolates alone if the new price was not less than half the original price quoted How many chocolates were sold?</a:t>
            </a:r>
          </a:p>
        </p:txBody>
      </p:sp>
    </p:spTree>
  </p:cSld>
  <p:clrMapOvr>
    <a:masterClrMapping/>
  </p:clrMapOvr>
  <p:transition spd="slow">
    <p:fade/>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0563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167.	Eesha bought two varieties of rice costing 50Rs per kg and 60 Rs.per kg and mixed them in some ratio. Then she sold that mixture at 70 Rs.per kg making a profit of 20%. What was the ratio of the mixture?</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168.	Star question:</a:t>
            </a: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If f(1) = 4 and f(x + y) = f(x) + f(y) + 7xy + 4,then f(2) + f(5) = ?</a:t>
            </a:r>
          </a:p>
        </p:txBody>
      </p:sp>
    </p:spTree>
  </p:cSld>
  <p:clrMapOvr>
    <a:masterClrMapping/>
  </p:clrMapOvr>
  <p:transition spd="slow">
    <p:fade/>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0563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170.	If 5 + 3 + 2 = 151022, 9 + 2 + 4 = 183652, then 7 + 2 + 5 = ?</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171.	The savings of employee equals income minus expenditure. If the income of A, B, C are in the ratio 1:2:3 and their expense ratio 3:2:1 then what is the order of the employees in increasing order of their size of their savings?</a:t>
            </a:r>
          </a:p>
        </p:txBody>
      </p:sp>
    </p:spTree>
  </p:cSld>
  <p:clrMapOvr>
    <a:masterClrMapping/>
  </p:clrMapOvr>
  <p:transition spd="slow">
    <p:fade/>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297680"/>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172.	Entry fee is Re.1.there are 3 rides each is of Re.1. total boys entering are 3000.total income is Rs.7200. 800 students do all 3 rides. 1400 go for atleast 2 rides. None go the same ride twice. then no of students who do not go any ride is?</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173.	The average mark obtained by 22 candidates in an examination is 45. The average of the first ten is 55 while the last eleven is 40.The marks obtained by the 11th candidate is</a:t>
            </a:r>
          </a:p>
        </p:txBody>
      </p:sp>
    </p:spTree>
  </p:cSld>
  <p:clrMapOvr>
    <a:masterClrMapping/>
  </p:clrMapOvr>
  <p:transition spd="slow">
    <p:fade/>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948305"/>
          </a:xfrm>
          <a:prstGeom prst="rect">
            <a:avLst/>
          </a:prstGeom>
        </p:spPr>
        <p:txBody>
          <a:bodyPr wrap="square">
            <a:spAutoFit/>
          </a:bodyPr>
          <a:lstStyle/>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174.	What is the largest positive integer n for which 3n divides 4444?</a:t>
            </a: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a:p>
            <a:pPr marL="685800" lvl="0" indent="-685800" algn="just" fontAlgn="auto">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175.	1(1!) + 2(2!) + 3(3!) .... 2012(2012!) = ?</a:t>
            </a:r>
          </a:p>
        </p:txBody>
      </p:sp>
    </p:spTree>
  </p:cSld>
  <p:clrMapOvr>
    <a:masterClrMapping/>
  </p:clrMapOvr>
  <p:transition spd="slow">
    <p:fade/>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430" y="2603500"/>
            <a:ext cx="3841750" cy="1250315"/>
          </a:xfrm>
          <a:prstGeom prst="rect">
            <a:avLst/>
          </a:prstGeom>
        </p:spPr>
        <p:txBody>
          <a:bodyPr wrap="square">
            <a:spAutoFit/>
          </a:bodyPr>
          <a:lstStyle/>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End of Session 3</a:t>
            </a:r>
          </a:p>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Thank You …</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563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20 .	Mani sells vegetables and he marks up the prices at 5% above his cost price. Also the weighing stones used by him weigh only 90% of the correct weight. Find his effective percentage of mark-up.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50/3 %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49/2 %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20 %</a:t>
            </a: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21 .	Car A leaves city C at 5 pm and drives at a speed of 40 kmph. 2 hours later another car B leaves city C and drives in the same direction as car A In how much time will car B be 9 km ahead of car A Speed of car B is 60 kmph.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4.15 hrs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4.25 hrs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4.35 hrs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4.45 hrs </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22 .	n is a natural number and n^3 has 16 factors then how many max factors can n^4 have?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27</a:t>
            </a: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23 .	6, 24, 60, 120, 210, ___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420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240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363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336</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24.	In how many ways 1.can we distribute 10 identical looking pencils to 4 students so that each student gets at least one pencil?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86</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25.	Sum of three digit number is 17. sum of squared of digits of the given num is 109. If we subtract 495 from that num we will get a number written in square order. find the num?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296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863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980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179</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959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26 .	The least number that must be subtracted from 63520 to make the result a perfect square, is: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30</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896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27.	Find the missing numbers in the series: 0,2,5,?,17,28,?,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11,31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31,51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10,41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21,40</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820035"/>
          </a:xfrm>
          <a:prstGeom prst="rect">
            <a:avLst/>
          </a:prstGeom>
        </p:spPr>
        <p:txBody>
          <a:bodyPr wrap="square">
            <a:spAutoFit/>
          </a:bodyPr>
          <a:lstStyle/>
          <a:p>
            <a:pPr marL="466090" indent="-466090" algn="just" fontAlgn="auto">
              <a:lnSpc>
                <a:spcPct val="120000"/>
              </a:lnSpc>
              <a:spcBef>
                <a:spcPts val="500"/>
              </a:spcBef>
              <a:spcAft>
                <a:spcPts val="500"/>
              </a:spcAft>
            </a:pPr>
            <a:r>
              <a:rPr lang="en-US" sz="2000" dirty="0">
                <a:latin typeface="Georgia" panose="02040502050405020303" pitchFamily="18" charset="0"/>
                <a:cs typeface="Georgia" panose="02040502050405020303" pitchFamily="18" charset="0"/>
              </a:rPr>
              <a:t>1.	A person starts writing all 4 digits numbers.how many times had he written the digit 2?  </a:t>
            </a:r>
          </a:p>
          <a:p>
            <a:pPr marL="466090" indent="-466090" algn="just" fontAlgn="auto">
              <a:lnSpc>
                <a:spcPct val="120000"/>
              </a:lnSpc>
              <a:spcBef>
                <a:spcPts val="500"/>
              </a:spcBef>
              <a:spcAft>
                <a:spcPts val="500"/>
              </a:spcAft>
            </a:pPr>
            <a:r>
              <a:rPr lang="en-US" sz="2000" dirty="0">
                <a:latin typeface="Georgia" panose="02040502050405020303" pitchFamily="18" charset="0"/>
                <a:cs typeface="Georgia" panose="02040502050405020303" pitchFamily="18" charset="0"/>
              </a:rPr>
              <a:t>	(a) 3700</a:t>
            </a:r>
          </a:p>
          <a:p>
            <a:pPr marL="466090" indent="-466090" algn="just" fontAlgn="auto">
              <a:lnSpc>
                <a:spcPct val="120000"/>
              </a:lnSpc>
              <a:spcBef>
                <a:spcPts val="500"/>
              </a:spcBef>
              <a:spcAft>
                <a:spcPts val="500"/>
              </a:spcAft>
            </a:pPr>
            <a:r>
              <a:rPr lang="en-US" sz="2000" dirty="0">
                <a:latin typeface="Georgia" panose="02040502050405020303" pitchFamily="18" charset="0"/>
                <a:cs typeface="Georgia" panose="02040502050405020303" pitchFamily="18" charset="0"/>
              </a:rPr>
              <a:t>	(b) 32000</a:t>
            </a:r>
          </a:p>
          <a:p>
            <a:pPr marL="466090" indent="-466090" algn="just" fontAlgn="auto">
              <a:lnSpc>
                <a:spcPct val="120000"/>
              </a:lnSpc>
              <a:spcBef>
                <a:spcPts val="500"/>
              </a:spcBef>
              <a:spcAft>
                <a:spcPts val="500"/>
              </a:spcAft>
            </a:pPr>
            <a:r>
              <a:rPr lang="en-US" sz="2000" dirty="0">
                <a:latin typeface="Georgia" panose="02040502050405020303" pitchFamily="18" charset="0"/>
                <a:cs typeface="Georgia" panose="02040502050405020303" pitchFamily="18" charset="0"/>
              </a:rPr>
              <a:t>	(c) 37000</a:t>
            </a:r>
          </a:p>
          <a:p>
            <a:pPr marL="466090" indent="-466090" algn="just" fontAlgn="auto">
              <a:lnSpc>
                <a:spcPct val="120000"/>
              </a:lnSpc>
              <a:spcBef>
                <a:spcPts val="500"/>
              </a:spcBef>
              <a:spcAft>
                <a:spcPts val="500"/>
              </a:spcAft>
            </a:pPr>
            <a:r>
              <a:rPr lang="en-US" sz="2000" dirty="0">
                <a:latin typeface="Georgia" panose="02040502050405020303" pitchFamily="18" charset="0"/>
                <a:cs typeface="Georgia" panose="02040502050405020303" pitchFamily="18" charset="0"/>
              </a:rPr>
              <a:t>	(d) 3200</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896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28.	A motor boat covers a certain distance downstream in 30 minutes, while it comes back in 45 minutes. If the speed of the stream is 5 kmph what is the speed of the boat in still water?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10 kmph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15 kmph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20 kmph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25 kmph </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5630"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29. 	20 passengers are to traveled by a doubled decked bus which can accommodate 13 in the upper deck and 7 in the lower deck. The number of ways that they can be distributed if 5 refuse to sit in the upper deck and 8 refuse to sit in the lower deck is: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15</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25155"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30.	Two merchants sell an article each for Rs.1000.one of them computes profit as a % of cost price, while the second calculates it incorrectly as a % of selling price. If both of them claim to have made a profit of 10%, who made more profit and by what amount?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second and 9 rs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second and 10 rs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first and 9 rs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first and 10 rs </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430" y="2603500"/>
            <a:ext cx="3841750" cy="1250315"/>
          </a:xfrm>
          <a:prstGeom prst="rect">
            <a:avLst/>
          </a:prstGeom>
        </p:spPr>
        <p:txBody>
          <a:bodyPr wrap="square">
            <a:spAutoFit/>
          </a:bodyPr>
          <a:lstStyle/>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End of Session 1</a:t>
            </a:r>
          </a:p>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Thank You …</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8615" y="2933700"/>
            <a:ext cx="5661660" cy="1568450"/>
          </a:xfrm>
          <a:prstGeom prst="rect">
            <a:avLst/>
          </a:prstGeom>
        </p:spPr>
        <p:txBody>
          <a:bodyPr wrap="square">
            <a:spAutoFit/>
          </a:bodyPr>
          <a:lstStyle/>
          <a:p>
            <a:pPr algn="ctr"/>
            <a:r>
              <a:rPr lang="en-US" sz="3200" b="1" dirty="0">
                <a:latin typeface="Georgia" panose="02040502050405020303" pitchFamily="18" charset="0"/>
                <a:cs typeface="Georgia" panose="02040502050405020303" pitchFamily="18" charset="0"/>
              </a:rPr>
              <a:t>QUANTITATIVE ABILITY &amp; REASONING ABILITY</a:t>
            </a:r>
          </a:p>
          <a:p>
            <a:pPr algn="ctr"/>
            <a:r>
              <a:rPr lang="en-US" sz="3200" b="1" dirty="0">
                <a:latin typeface="Georgia" panose="02040502050405020303" pitchFamily="18" charset="0"/>
                <a:cs typeface="Georgia" panose="02040502050405020303" pitchFamily="18" charset="0"/>
              </a:rPr>
              <a:t>SESSION 2</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21853" y="302088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	What will be the reminder when (1234567890123456789)^24 is divided by 6561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	There is a 3*3 matrix . u have 2 colors red and blue. in how many ways u can fill the colors in the boxes so that if u rotate the matrix by 180 degree we get the same matrix?</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48</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959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	A bag contains 6 balls of one or more colors. A ball is picked and is found to be re(d) What is the probability that the bag initially had exactly 6 red balls?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4/5</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3468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	2 oranges, 3 bananas and 4 apples cost rs.15. 3 oranges,2 bananas and 1 apples cost rs.10. what is the cost of 3 oranges, 3 bananas and 3 apples?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a:t>
            </a: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213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 	A number when successively divided by 5, 3, 2 gives remainder 0, 2, 1 respectively in that order. What will be the remainder when the same number is divided successively by 2, 3, 5 in that order</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4,0,1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2,1,0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1,0,4</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44259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	2 workers ,one old and one young,live together and work at the same office.the old man takes 30 mins where as the young man takes only 20 mins to reach the office.when will the young man catch up the old man ,if the old man starts at 10.00am and the young man starts at 10.05am?</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10:25 AM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10:10 AM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10:05 AM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10:15 AM </a:t>
            </a:r>
          </a:p>
          <a:p>
            <a:pPr marL="466090" lvl="0" indent="-466090" algn="just">
              <a:lnSpc>
                <a:spcPct val="120000"/>
              </a:lnSpc>
              <a:spcBef>
                <a:spcPts val="500"/>
              </a:spcBef>
              <a:spcAft>
                <a:spcPts val="500"/>
              </a:spcAft>
              <a:buClrTx/>
              <a:buSzTx/>
              <a:buFontTx/>
            </a:pPr>
            <a:endParaRPr lang="en-US" sz="2000" dirty="0">
              <a:latin typeface="Georgia" panose="02040502050405020303" pitchFamily="18" charset="0"/>
              <a:cs typeface="Georgia" panose="02040502050405020303" pitchFamily="18" charset="0"/>
              <a:sym typeface="+mn-ea"/>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	What is the sum(in base 7)  having 1234 and 6534 in base 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11011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11101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111101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11111</a:t>
            </a: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3341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	Two trains for mumbai leave Delhi at 6 am. and 6:45 am and travel at 100 kmph and 136 kmph respectively.How many kilometers from Delhi will the two trains be together?</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83.33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183.33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283.33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383.33</a:t>
            </a: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54057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	Sehwag and Ganguly were sharing an apartment and cooked the food by themselves. One day Sehwag made 5 pizzas for himself and Ganguly made 3 for himself. At the time of lunch Tendulkar came in. So all three of them sat together and ate all the pizzas equally. After eating them Tendulkar gave them 8 expensive cricket bats and left. As Ganguly was running out of form he started quarrelling and asked for 4 bats which Sehwag refused to give. Finally David shepherd was called to give the right decision which he di(d) How many bats Sehwag and Ganguly were given finally?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7,1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3,5</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	Veena wants to make a cuboidal box with length 8cm, width 7 cm and height 6 cm, using 1 cubic cm cubes. What is the number of cubes she would require to make the box?</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136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236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336</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817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	5 printers can print 5 sheets in 5 seconds. If I need to print 20 sheets in 20 seconds, how many additional printers should I install in my office?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	A three digit number was divided successively in order by 4, 5 and 6 leaving out the remainders. The remainders were respectively 2, 3 and 4. How many such three digit numbers are possible?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9</a:t>
            </a: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150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	Jack, twenty one years old, is three times as old as his brother. How old will Jack be when he is twice as old as his brother?</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36</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2515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	If x and y are the two digits of the number 653xy such that this number is divisible by 80, then what is x + y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 or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 or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8</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	If x and y are the two digits of the number 653xy such that this number is divisible by 80, then what is x + y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 or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 or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8</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	A man has three grand children.The age of the eldest grand child is four times the age of youngest grand child The second grand child's age is half of the eldest grand child The sum of the ages of all three grandchildren is 63. What is the age of eldest grand child?</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36</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563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	What is the next three numbers for the given series? 11 23 47 83 131 __ __ __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181, 364, 478</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191, 263, 347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171, 253, 214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201, 312, 247</a:t>
            </a: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896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	The cost price of a cow and a horse is 3 lakhs. The cow is sold at 20% profit and horse at 10% loss. Overall gain is Rs.4200. What is the cost price of the cow?</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114000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140000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141000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144000</a:t>
            </a: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2515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	Vinod ordered for 6 blue toys and some green toys. The price of a blue toy is 2.5 times that of a green toy. While preparing the bill, the clerk interchanged the number of blue and green toys which increased the bill by 145%. Find the number of green toys.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9</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15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18</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18.	Mahesh spends 30% of his income on petrol. 1/4th of the remaining on house rent and the balance on foo(d) If he spends Rs.300 on petrol then what is the expenditure on food?</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525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450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325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175</a:t>
            </a: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19.	60 men can complete a work in 40 days. 60 men start the work but after every 5 days, 5 men leave. In how many days the work will be completed?</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60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75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 of these</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5630"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20.	Divide 50 into two parts so that sum of the reciprocal is 1/12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10,40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15,35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30,20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22,28</a:t>
            </a: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21.	What is the maximum value of n such that 146! is perfect divisible by 5n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37</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959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22.	Tim and Elan are 90 km from each other. They start to move towards each other simultaneously tim at speed 10kmph and elan 5kmph. If every hour they double their speed what is the distance that Tim will pass until he meet Elan.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57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60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66</a:t>
            </a:r>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16265"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23.	3 persons A, B and C are standing in a queue. There are 5 persons between A and B and 8 persons between B and (c) If there are 3 persons ahead of C and 21 persons behind A, what could be the minimum number of persons in the queue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28</a:t>
            </a: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62290"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24.	In a hotel where rooms are numbered from 101 to 130, each room gives an earning of Rs. 3000 for the first fifteen days of a month and for the latter half, Rs. 2000 per room. Find the average earning per room per day over the month. (Assume 30 day month)</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2500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2250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2750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3000</a:t>
            </a: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392811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25.	Lion tells lie on Monday, Tuesday, and Wednesday. Rat tells lie on Thursday, Friday and Saturday. Both of them speak truth on other days. Lion tells, “Yesterday was one of the days which I tell lying”. Rat also tells, “Yesterday was one of the days which I tell lying”. What day was yesterday?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Monday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Tuesday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Wednesday</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Thursday</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4.	What is the chance that a leap year selected at random contains 53 Fridays?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3/7</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4/7</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3468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26.	After allowing a discount of 11.11%, a trader still makes a gain of 14.28%. At how many per cent above the cost price does he mark on his goods?</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28.56%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a:t>
            </a: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785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27.	If ‘n‘ integers taken at random and multiplied together, then what is the probability that the last digit of the product is 1, 3, 7 or 9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(2/5)n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(4/5)n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(2/10)n</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None</a:t>
            </a:r>
          </a:p>
        </p:txBody>
      </p:sp>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9595" cy="24511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28.	Number of prime factors in (216)3/5 x (2500) 2/5 x (300) 1/5 is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a:t>
            </a: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9280" cy="355854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29.	In June, a baseball team that played 60 games had won 30% of its game playe(d) After a phenomenal winning streak, this team raised its average to 50%. How many games must the team have won in a row to attain this average?</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20</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24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30</a:t>
            </a: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30.	A grocer bought 24 kg coffee beans at price x per kg.after a while one third of stock got spoiled so he sold the rest for $200 per kg and made a total profit of twice the cost what must be the price of x</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44.44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55.55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66.66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77.77</a:t>
            </a: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30.	A grocer bought 24 kg coffee beans at price x per kg.after a while one third of stock got spoiled so he sold the rest for $200 per kg and made a total profit of twice the cost what must be the price of x</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44.44</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55.55</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66.66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77.77</a:t>
            </a: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430" y="2603500"/>
            <a:ext cx="3841750" cy="1250315"/>
          </a:xfrm>
          <a:prstGeom prst="rect">
            <a:avLst/>
          </a:prstGeom>
        </p:spPr>
        <p:txBody>
          <a:bodyPr wrap="square">
            <a:spAutoFit/>
          </a:bodyPr>
          <a:lstStyle/>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End of Session 2</a:t>
            </a:r>
          </a:p>
          <a:p>
            <a:pPr marL="467995" indent="-467995" algn="ctr">
              <a:lnSpc>
                <a:spcPct val="120000"/>
              </a:lnSpc>
              <a:spcBef>
                <a:spcPts val="200"/>
              </a:spcBef>
              <a:spcAft>
                <a:spcPts val="200"/>
              </a:spcAft>
            </a:pPr>
            <a:r>
              <a:rPr lang="en-US" sz="3000" b="1" dirty="0">
                <a:latin typeface="+mj-lt"/>
                <a:ea typeface="Times New Roman" panose="02020603050405020304" pitchFamily="18" charset="0"/>
                <a:cs typeface="Times New Roman" panose="02020603050405020304" pitchFamily="18" charset="0"/>
              </a:rPr>
              <a:t>Thank You …</a:t>
            </a:r>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18615" y="2933700"/>
            <a:ext cx="5661660" cy="1568450"/>
          </a:xfrm>
          <a:prstGeom prst="rect">
            <a:avLst/>
          </a:prstGeom>
        </p:spPr>
        <p:txBody>
          <a:bodyPr wrap="square">
            <a:spAutoFit/>
          </a:bodyPr>
          <a:lstStyle/>
          <a:p>
            <a:pPr algn="ctr"/>
            <a:r>
              <a:rPr lang="en-US" sz="3200" b="1" dirty="0">
                <a:latin typeface="Georgia" panose="02040502050405020303" pitchFamily="18" charset="0"/>
                <a:cs typeface="Georgia" panose="02040502050405020303" pitchFamily="18" charset="0"/>
              </a:rPr>
              <a:t>QUANTITATIVE ABILITY &amp; REASONING ABILITY</a:t>
            </a:r>
          </a:p>
          <a:p>
            <a:pPr algn="ctr"/>
            <a:r>
              <a:rPr lang="en-US" sz="3200" b="1" dirty="0">
                <a:latin typeface="Georgia" panose="02040502050405020303" pitchFamily="18" charset="0"/>
                <a:cs typeface="Georgia" panose="02040502050405020303" pitchFamily="18" charset="0"/>
              </a:rPr>
              <a:t>SESSION 3</a:t>
            </a:r>
          </a:p>
        </p:txBody>
      </p:sp>
      <p:sp>
        <p:nvSpPr>
          <p:cNvPr id="4" name="Rectangle 3">
            <a:hlinkClick r:id="" action="ppaction://noaction"/>
          </p:cNvPr>
          <p:cNvSpPr/>
          <p:nvPr/>
        </p:nvSpPr>
        <p:spPr>
          <a:xfrm>
            <a:off x="1521853" y="2342137"/>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hlinkClick r:id="" action="ppaction://noaction"/>
          </p:cNvPr>
          <p:cNvSpPr/>
          <p:nvPr/>
        </p:nvSpPr>
        <p:spPr>
          <a:xfrm>
            <a:off x="1521853" y="3020880"/>
            <a:ext cx="652530" cy="5216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hlinkClick r:id="" action="ppaction://noaction"/>
          </p:cNvPr>
          <p:cNvSpPr/>
          <p:nvPr/>
        </p:nvSpPr>
        <p:spPr>
          <a:xfrm>
            <a:off x="1521853" y="3681971"/>
            <a:ext cx="652530" cy="599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hlinkClick r:id="" action="ppaction://noaction"/>
          </p:cNvPr>
          <p:cNvSpPr/>
          <p:nvPr/>
        </p:nvSpPr>
        <p:spPr>
          <a:xfrm>
            <a:off x="1521852" y="4421259"/>
            <a:ext cx="65252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hlinkClick r:id="" action="ppaction://noaction"/>
          </p:cNvPr>
          <p:cNvSpPr/>
          <p:nvPr/>
        </p:nvSpPr>
        <p:spPr>
          <a:xfrm>
            <a:off x="1574444" y="5082353"/>
            <a:ext cx="603159" cy="521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hlinkClick r:id="" action="ppaction://noaction"/>
          </p:cNvPr>
          <p:cNvSpPr/>
          <p:nvPr/>
        </p:nvSpPr>
        <p:spPr>
          <a:xfrm>
            <a:off x="1608784" y="5761096"/>
            <a:ext cx="516230" cy="49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	The water from one outlet, flowing at a constant rate, can fill the swimming pool in 9 hours. The water from second outlet, flowing at a constant rate can fill up the same pool in approximately in 5 hours. If both the outlets are used at the same time, approximately what is the number of hours required to fill the pool?</a:t>
            </a: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	If 75 % of a class answered the first question on a certain test correctly, 55 percent answered the second question on the test correctly, and 20 percent answered neither of the questions correctly, what percentage answered both correctly?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6740" cy="282003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	A two digit number is 18 less than the square of the sum of its digits. How many such numbers are there?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a:t>
            </a:r>
          </a:p>
        </p:txBody>
      </p:sp>
    </p:spTree>
  </p:cSld>
  <p:clrMapOvr>
    <a:masterClrMapping/>
  </p:clrMapOvr>
  <p:transition spd="slow">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	A student's average (arithmetic mean) test score on 4 tests is 78. What must be the students score on a 5th test for the students average score on the 5th test to be 80?</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543560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4.	Rural households have more purchasing power than do urban households at the same income level, since some of the income urban and suburban households use for food and shelter can be used by the rural households for other needs. Which of the following inferences is best supported by the statement made above?</a:t>
            </a:r>
          </a:p>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	(a)	The average rural household includes more people than does the average 	urban or suburban household.</a:t>
            </a:r>
          </a:p>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	(b)	Rural households have lower food and housing costs than do either urban 	or suburban households.</a:t>
            </a:r>
          </a:p>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	(c)	Suburban households generally have more purchasing power than do 	either rural or urban households.</a:t>
            </a:r>
          </a:p>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	(d)	The median income of urban and suburban households is generally higher 	than that of rural households.</a:t>
            </a:r>
          </a:p>
          <a:p>
            <a:pPr marL="466090" lvl="0" indent="-466090" algn="just">
              <a:lnSpc>
                <a:spcPct val="120000"/>
              </a:lnSpc>
              <a:spcBef>
                <a:spcPts val="500"/>
              </a:spcBef>
              <a:spcAft>
                <a:spcPts val="500"/>
              </a:spcAft>
              <a:buClrTx/>
              <a:buSzTx/>
              <a:buFontTx/>
            </a:pPr>
            <a:r>
              <a:rPr lang="en-US" sz="1700" dirty="0">
                <a:latin typeface="Georgia" panose="02040502050405020303" pitchFamily="18" charset="0"/>
                <a:cs typeface="Georgia" panose="02040502050405020303" pitchFamily="18" charset="0"/>
                <a:sym typeface="+mn-ea"/>
              </a:rPr>
              <a:t>	(e)	All three types of households spend more of their income on housing than 	on all other purchases combined.</a:t>
            </a:r>
          </a:p>
        </p:txBody>
      </p:sp>
    </p:spTree>
  </p:cSld>
  <p:clrMapOvr>
    <a:masterClrMapping/>
  </p:clrMapOvr>
  <p:transition spd="slow">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5.	Jose is a student of horticulture in the University of Hose. In a horticultural experiment in his final year, 200 seeds were planted in plot I and 300 were planted in plot II. If 57% of the seeds in plot I germinated and 42% of the seeds in plot II germinated, what percent of the total number of planted seeds germinated?</a:t>
            </a:r>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	A closed cylindrical tank contains 36π cubic feet of water and its filled to half its capacity. When the tank is placed upright on its circular base on level ground, the height of water in the tank is 4 feet. When the tank is placed on its side on level ground, what is the height, in feet, of the surface of the water above the ground?</a:t>
            </a: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	The present ratio of students to teachers at a certain school is 30 to 1. If the student enrollment were to increase by 50 students and the number of teachers were to increase by 5, the ratio of the teachers would then be 25 to 1. What is the present number of teachers?</a:t>
            </a:r>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8.	College T has 1000 students. Of the 200 students majoring in one or more of the sciences, 130 are majoring in Chemistry and 150 are majoring in Biology. If at least 30 of the students are not majoring in either Chemistry or Biology, then the number of students majoring in both Chemistry and Biology could be any number from</a:t>
            </a: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9.	Kelly and Chris are moving into a new city. Both of them love books and thus packed several boxes with books. If Chris packed 60% of the total number of boxes, what was the ratio of the number of boxes Kelly packed to the number of boxes Chris packed?</a:t>
            </a:r>
          </a:p>
        </p:txBody>
      </p:sp>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10.	Among a group of 2500 people, 35 percent invest in municipal bonds, 18 percent invest in oil stocks, and 7 percent invest in both municipal bonds and oil stocks. If 1 person is to be randomly selected from 2500 people, what is the probability that the person selected will be one who invests in municipal bonds but not in oil stocks?</a:t>
            </a:r>
          </a:p>
        </p:txBody>
      </p:sp>
    </p:spTree>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11.	Machine A produces bolts at a uniform rate of 120 every 40 second, and Machine B produces bolts at a uniform rate of 100 every 20 seconds. If the two machines run simultaneously, how many seconds will it take for them to produce a total of 200 bolts?</a:t>
            </a:r>
          </a:p>
        </p:txBody>
      </p:sp>
    </p:spTree>
  </p:cSld>
  <p:clrMapOvr>
    <a:masterClrMapping/>
  </p:clrMapOvr>
  <p:transition spd="slow">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46037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12.	How many prime numbers between 1 and 100 are factors of 7150?</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80070" cy="318960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6. 	A boy is cycling such that the wheel of the cycle are making 420 revolutions per minute. If the diameter of the wheel is 50 cm, find the speed of the boy.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39.6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38.6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37.6</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36.6</a:t>
            </a:r>
          </a:p>
        </p:txBody>
      </p:sp>
    </p:spTree>
  </p:cSld>
  <p:clrMapOvr>
    <a:masterClrMapping/>
  </p:clrMapOvr>
  <p:transition spd="slow">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13.	Analyzing the good returns that Halocircle Insurance Pvt Ltd was giving, Ratika bought a 1–year, Rs.10,000 certificate of deposit that paid interest at an annual rate of 8% compounded semi–annually. What was the total amount of interest paid on this certificate at maturity?</a:t>
            </a:r>
          </a:p>
        </p:txBody>
      </p:sp>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14.	Juan is a gold medalist in athletics. In the month of May, if Juan takes 11 seconds to run y yards, how many seconds will it take him to run x yards at the same rate?</a:t>
            </a:r>
          </a:p>
        </p:txBody>
      </p:sp>
    </p:spTree>
  </p:cSld>
  <p:clrMapOvr>
    <a:masterClrMapping/>
  </p:clrMapOvr>
  <p:transition spd="slow">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15.	A certain company retirement plan has a rule of 70 provision that allows an employee to retire when the employee's age plus years of employment with the company total at least 70. In what year could a female employee hired in 1986 on her 32nd birthday first be eligible to retire under this provision?</a:t>
            </a:r>
          </a:p>
        </p:txBody>
      </p:sp>
    </p:spTree>
  </p:cSld>
  <p:clrMapOvr>
    <a:masterClrMapping/>
  </p:clrMapOvr>
  <p:transition spd="slow">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16.	Of the following, which is the closest approximation of (50.2 * 0.49)/199.8 ?</a:t>
            </a:r>
          </a:p>
        </p:txBody>
      </p:sp>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230695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17.	Andalusia has been promoting the importance of health maintenance. From January 1, 1991 to January 1, 1993, the number of people enrolled in health maintenance organizations increased by 15 percent. The enrollment on January 1, 1993 was 45 million. How many million people (to the nearest million) was enrolled in health maintenance organizations on January 1, 1991?</a:t>
            </a:r>
          </a:p>
        </p:txBody>
      </p:sp>
    </p:spTree>
  </p:cSld>
  <p:clrMapOvr>
    <a:masterClrMapping/>
  </p:clrMapOvr>
  <p:transition spd="slow">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18.	What is the lowest possible integer that is divisible by each of the integers 1 through 7, inclusive?</a:t>
            </a:r>
          </a:p>
        </p:txBody>
      </p:sp>
    </p:spTree>
  </p:cSld>
  <p:clrMapOvr>
    <a:masterClrMapping/>
  </p:clrMapOvr>
  <p:transition spd="slow">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19.	If the area of a square region having sides of length 6 cms is equal to the area of a rectangular region having width 2.5 cms, then the length of the rectangle, in cms, is</a:t>
            </a:r>
          </a:p>
        </p:txBody>
      </p:sp>
    </p:spTree>
  </p:cSld>
  <p:clrMapOvr>
    <a:masterClrMapping/>
  </p:clrMapOvr>
  <p:transition spd="slow">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20.	A tank contains 10,000 gallons of a solution that is 5 percent sodium chloride by volume. If 2500 gallons of water evaporate from the tank, the remaining solution will be approximately what percentage of sodium chloride?</a:t>
            </a:r>
          </a:p>
        </p:txBody>
      </p:sp>
    </p:spTree>
  </p:cSld>
  <p:clrMapOvr>
    <a:masterClrMapping/>
  </p:clrMapOvr>
  <p:transition spd="slow">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21.	After loading a dock, each worker on the night crew loaded 3/4 as many boxes as each worker on the day of the crew. If the night crew has 4/5 as many workers as the day crew, what fraction of all the boxes loaded by two crews did the day crew load?</a:t>
            </a:r>
          </a:p>
        </p:txBody>
      </p:sp>
    </p:spTree>
  </p:cSld>
  <p:clrMapOvr>
    <a:masterClrMapping/>
  </p:clrMapOvr>
  <p:transition spd="slow">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22.	A bakery opened yesterday with its daily supply of 40 dozen rolls. Half of the rolls were sold by noon and 80 % of the remaining rolls were sold between noon and closing time. How many dozen rolls had not been sold when the bakery closed yesterday?</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198485" cy="41846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7.	B moves by taking 3 steps forward and 1 step backward (each step in one second )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He walks up a stationary escalator in 118 sec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However on moving escalator he takes 40 sec to reach top . Find speed of escalator.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(a) 1 step/sec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(b)  2 step/sec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(c)  3 step/sec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(d) 4 step/sec </a:t>
            </a:r>
          </a:p>
        </p:txBody>
      </p:sp>
    </p:spTree>
  </p:cSld>
  <p:clrMapOvr>
    <a:masterClrMapping/>
  </p:clrMapOvr>
  <p:transition spd="slow">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23.	If N = 4P, where P is a prime number greater than 2, how many different positive even divisors does n have including n?</a:t>
            </a:r>
          </a:p>
        </p:txBody>
      </p:sp>
    </p:spTree>
  </p:cSld>
  <p:clrMapOvr>
    <a:masterClrMapping/>
  </p:clrMapOvr>
  <p:transition spd="slow">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56845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24.	A dealer originally bought 100 identical batteries at a total cost of q rupees. If each battery was sold at 50 percent above the original cost per battery, then, in terms of q, for how many rupees was each battery sold?</a:t>
            </a:r>
          </a:p>
        </p:txBody>
      </p:sp>
    </p:spTree>
  </p:cSld>
  <p:clrMapOvr>
    <a:masterClrMapping/>
  </p:clrMapOvr>
  <p:transition spd="slow">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25.	The price of lunch for 15 people was 207 pounds, including a 15 percent gratuity of service. What was the average price per person, EXCLUDING the gratuity?</a:t>
            </a:r>
          </a:p>
        </p:txBody>
      </p:sp>
    </p:spTree>
  </p:cSld>
  <p:clrMapOvr>
    <a:masterClrMapping/>
  </p:clrMapOvr>
  <p:transition spd="slow">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82499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26.	If f(x) = (1 + x + x2 + x3 +.......x2012)2 – x2012(1 + x + x2 + x3 +.......x2012)2 − x2012</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g(x) = 1 + x + x2 + x3 +.......x20111 + x + x2 + x3 +.......x2011 </a:t>
            </a:r>
          </a:p>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	Then what is the remainder when f(x) is divided by g(x)</a:t>
            </a:r>
          </a:p>
        </p:txBody>
      </p:sp>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27.	A number has exactly 3 prime factors, 125 factors of this number are perfect squares and 27 factors of this number are perfect cubes. overall how many factors does the number have?</a:t>
            </a:r>
          </a:p>
        </p:txBody>
      </p:sp>
    </p:spTree>
  </p:cSld>
  <p:clrMapOvr>
    <a:masterClrMapping/>
  </p:clrMapOvr>
  <p:transition spd="slow">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829945"/>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28.	In a class there are 60% of girls of which 25% poor. What is the probability that a poor girl is selected is leader?</a:t>
            </a:r>
          </a:p>
        </p:txBody>
      </p:sp>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29.	A and B are running around a circular track of length 120 meters with speeds 12 m/s and 6 m/s in the same direction. When will they meet for the first time?</a:t>
            </a:r>
          </a:p>
        </p:txBody>
      </p:sp>
    </p:spTree>
  </p:cSld>
  <p:clrMapOvr>
    <a:masterClrMapping/>
  </p:clrMapOvr>
  <p:transition spd="slow">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30.	A completes a work in 20 days B in 60 days C in 45 days. All three persons working together on a project got a profit of Rs.26000 what is the profit of B?</a:t>
            </a:r>
          </a:p>
        </p:txBody>
      </p:sp>
    </p:spTree>
  </p:cSld>
  <p:clrMapOvr>
    <a:masterClrMapping/>
  </p:clrMapOvr>
  <p:transition spd="slow">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19888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31.	A completes a piece of work in 3/4 of the time in B does, B takes 4/5 of the time in C does. They got a profit of Rs.40000 how much B gets?</a:t>
            </a:r>
          </a:p>
        </p:txBody>
      </p:sp>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36625"/>
            <a:ext cx="8207375" cy="1938020"/>
          </a:xfrm>
          <a:prstGeom prst="rect">
            <a:avLst/>
          </a:prstGeom>
        </p:spPr>
        <p:txBody>
          <a:bodyPr wrap="square">
            <a:spAutoFit/>
          </a:bodyPr>
          <a:lstStyle/>
          <a:p>
            <a:pPr marL="466090" lvl="0" indent="-466090" algn="just">
              <a:lnSpc>
                <a:spcPct val="120000"/>
              </a:lnSpc>
              <a:spcBef>
                <a:spcPts val="500"/>
              </a:spcBef>
              <a:spcAft>
                <a:spcPts val="500"/>
              </a:spcAft>
              <a:buClrTx/>
              <a:buSzTx/>
              <a:buFontTx/>
            </a:pPr>
            <a:r>
              <a:rPr lang="en-US" sz="2000" dirty="0">
                <a:latin typeface="Georgia" panose="02040502050405020303" pitchFamily="18" charset="0"/>
                <a:cs typeface="Georgia" panose="02040502050405020303" pitchFamily="18" charset="0"/>
                <a:sym typeface="+mn-ea"/>
              </a:rPr>
              <a:t>32.	An empty tank be filled with an inlet pipe ‘A’ in 42 minutes. After 12 minutes an outlet pipe ‘B’ is opened which can empty the tank in 30 minutes. After 6 minutes another inlet pipe ‘C’ opened into the same tank, which can fill the tank in 35 minutes and the tank is filled. Find the time taken to fill the tank?</a:t>
            </a:r>
          </a:p>
        </p:txBody>
      </p:sp>
    </p:spTree>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EDA872-DA51-4274-A5A5-BC9F797580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55ba8d-052e-4737-a9cf-8c92fb117e05"/>
    <ds:schemaRef ds:uri="18b4b233-df81-47dc-8298-a0d0d8a8aa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478B5-4034-4AB7-BB28-14ECF9347060}">
  <ds:schemaRefs>
    <ds:schemaRef ds:uri="http://schemas.microsoft.com/sharepoint/v3/contenttype/forms"/>
  </ds:schemaRefs>
</ds:datastoreItem>
</file>

<file path=customXml/itemProps3.xml><?xml version="1.0" encoding="utf-8"?>
<ds:datastoreItem xmlns:ds="http://schemas.openxmlformats.org/officeDocument/2006/customXml" ds:itemID="{C8C74D8C-9BF4-4D3B-9C97-B1A9B21AD9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50593</Words>
  <Application>Microsoft Office PowerPoint</Application>
  <PresentationFormat>On-screen Show (4:3)</PresentationFormat>
  <Paragraphs>1025</Paragraphs>
  <Slides>217</Slides>
  <Notes>151</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Smart_ppt_Theme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venkat</cp:lastModifiedBy>
  <cp:revision>222</cp:revision>
  <dcterms:created xsi:type="dcterms:W3CDTF">2016-08-04T05:36:00Z</dcterms:created>
  <dcterms:modified xsi:type="dcterms:W3CDTF">2022-05-25T19:43:48Z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y fmtid="{D5CDD505-2E9C-101B-9397-08002B2CF9AE}" pid="3" name="ContentTypeId">
    <vt:lpwstr>0x0101003CE3D878B552414980DBD99FCA84F62B</vt:lpwstr>
  </property>
</Properties>
</file>