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6"/>
  </p:notesMasterIdLst>
  <p:sldIdLst>
    <p:sldId id="272" r:id="rId2"/>
    <p:sldId id="271" r:id="rId3"/>
    <p:sldId id="380" r:id="rId4"/>
    <p:sldId id="384" r:id="rId5"/>
    <p:sldId id="890" r:id="rId6"/>
    <p:sldId id="390" r:id="rId7"/>
    <p:sldId id="891" r:id="rId8"/>
    <p:sldId id="395" r:id="rId9"/>
    <p:sldId id="893" r:id="rId10"/>
    <p:sldId id="401" r:id="rId11"/>
    <p:sldId id="895" r:id="rId12"/>
    <p:sldId id="406" r:id="rId13"/>
    <p:sldId id="896" r:id="rId14"/>
    <p:sldId id="897" r:id="rId15"/>
    <p:sldId id="411" r:id="rId16"/>
    <p:sldId id="898" r:id="rId17"/>
    <p:sldId id="417" r:id="rId18"/>
    <p:sldId id="899" r:id="rId19"/>
    <p:sldId id="428" r:id="rId20"/>
    <p:sldId id="900" r:id="rId21"/>
    <p:sldId id="433" r:id="rId22"/>
    <p:sldId id="901" r:id="rId23"/>
    <p:sldId id="439" r:id="rId24"/>
    <p:sldId id="902" r:id="rId25"/>
    <p:sldId id="443" r:id="rId26"/>
    <p:sldId id="903" r:id="rId27"/>
    <p:sldId id="448" r:id="rId28"/>
    <p:sldId id="904" r:id="rId29"/>
    <p:sldId id="453" r:id="rId30"/>
    <p:sldId id="905" r:id="rId31"/>
    <p:sldId id="458" r:id="rId32"/>
    <p:sldId id="906" r:id="rId33"/>
    <p:sldId id="470" r:id="rId34"/>
    <p:sldId id="907" r:id="rId35"/>
    <p:sldId id="475" r:id="rId36"/>
    <p:sldId id="909" r:id="rId37"/>
    <p:sldId id="910" r:id="rId38"/>
    <p:sldId id="480" r:id="rId39"/>
    <p:sldId id="911" r:id="rId40"/>
    <p:sldId id="485" r:id="rId41"/>
    <p:sldId id="912" r:id="rId42"/>
    <p:sldId id="490" r:id="rId43"/>
    <p:sldId id="913" r:id="rId44"/>
    <p:sldId id="493" r:id="rId45"/>
    <p:sldId id="914" r:id="rId46"/>
    <p:sldId id="500" r:id="rId47"/>
    <p:sldId id="915" r:id="rId48"/>
    <p:sldId id="505" r:id="rId49"/>
    <p:sldId id="916" r:id="rId50"/>
    <p:sldId id="510" r:id="rId51"/>
    <p:sldId id="917" r:id="rId52"/>
    <p:sldId id="517" r:id="rId53"/>
    <p:sldId id="918" r:id="rId54"/>
    <p:sldId id="522" r:id="rId55"/>
    <p:sldId id="919" r:id="rId56"/>
    <p:sldId id="527" r:id="rId57"/>
    <p:sldId id="920" r:id="rId58"/>
    <p:sldId id="533" r:id="rId59"/>
    <p:sldId id="921" r:id="rId60"/>
    <p:sldId id="539" r:id="rId61"/>
    <p:sldId id="923" r:id="rId62"/>
    <p:sldId id="924" r:id="rId63"/>
    <p:sldId id="545" r:id="rId64"/>
    <p:sldId id="925" r:id="rId65"/>
    <p:sldId id="549" r:id="rId66"/>
    <p:sldId id="927" r:id="rId67"/>
    <p:sldId id="928" r:id="rId68"/>
    <p:sldId id="554" r:id="rId69"/>
    <p:sldId id="929" r:id="rId70"/>
    <p:sldId id="559" r:id="rId71"/>
    <p:sldId id="931" r:id="rId72"/>
    <p:sldId id="564" r:id="rId73"/>
    <p:sldId id="932" r:id="rId74"/>
    <p:sldId id="569" r:id="rId75"/>
    <p:sldId id="933" r:id="rId76"/>
    <p:sldId id="574" r:id="rId77"/>
    <p:sldId id="934" r:id="rId78"/>
    <p:sldId id="579" r:id="rId79"/>
    <p:sldId id="935" r:id="rId80"/>
    <p:sldId id="584" r:id="rId81"/>
    <p:sldId id="937" r:id="rId82"/>
    <p:sldId id="938" r:id="rId83"/>
    <p:sldId id="589" r:id="rId84"/>
    <p:sldId id="939" r:id="rId85"/>
    <p:sldId id="633" r:id="rId86"/>
    <p:sldId id="940" r:id="rId87"/>
    <p:sldId id="638" r:id="rId88"/>
    <p:sldId id="942" r:id="rId89"/>
    <p:sldId id="643" r:id="rId90"/>
    <p:sldId id="943" r:id="rId91"/>
    <p:sldId id="648" r:id="rId92"/>
    <p:sldId id="944" r:id="rId93"/>
    <p:sldId id="653" r:id="rId94"/>
    <p:sldId id="945" r:id="rId95"/>
    <p:sldId id="658" r:id="rId96"/>
    <p:sldId id="947" r:id="rId97"/>
    <p:sldId id="946" r:id="rId98"/>
    <p:sldId id="664" r:id="rId99"/>
    <p:sldId id="948" r:id="rId100"/>
    <p:sldId id="669" r:id="rId101"/>
    <p:sldId id="949" r:id="rId102"/>
    <p:sldId id="674" r:id="rId103"/>
    <p:sldId id="950" r:id="rId104"/>
    <p:sldId id="679" r:id="rId105"/>
    <p:sldId id="952" r:id="rId106"/>
    <p:sldId id="953" r:id="rId107"/>
    <p:sldId id="684" r:id="rId108"/>
    <p:sldId id="954" r:id="rId109"/>
    <p:sldId id="689" r:id="rId110"/>
    <p:sldId id="955" r:id="rId111"/>
    <p:sldId id="957" r:id="rId112"/>
    <p:sldId id="694" r:id="rId113"/>
    <p:sldId id="696" r:id="rId114"/>
    <p:sldId id="959" r:id="rId115"/>
    <p:sldId id="700" r:id="rId116"/>
    <p:sldId id="961" r:id="rId117"/>
    <p:sldId id="853" r:id="rId118"/>
    <p:sldId id="962" r:id="rId119"/>
    <p:sldId id="858" r:id="rId120"/>
    <p:sldId id="964" r:id="rId121"/>
    <p:sldId id="965" r:id="rId122"/>
    <p:sldId id="604" r:id="rId123"/>
    <p:sldId id="966" r:id="rId124"/>
    <p:sldId id="868" r:id="rId125"/>
    <p:sldId id="967" r:id="rId126"/>
    <p:sldId id="969" r:id="rId127"/>
    <p:sldId id="873" r:id="rId128"/>
    <p:sldId id="970" r:id="rId129"/>
    <p:sldId id="971" r:id="rId130"/>
    <p:sldId id="708" r:id="rId131"/>
    <p:sldId id="972" r:id="rId132"/>
    <p:sldId id="878" r:id="rId133"/>
    <p:sldId id="973" r:id="rId134"/>
    <p:sldId id="289" r:id="rId135"/>
  </p:sldIdLst>
  <p:sldSz cx="12192000" cy="6858000"/>
  <p:notesSz cx="6858000" cy="9144000"/>
  <p:embeddedFontLst>
    <p:embeddedFont>
      <p:font typeface="Calibri" panose="020F0502020204030204" pitchFamily="34" charset="0"/>
      <p:regular r:id="rId137"/>
      <p:bold r:id="rId138"/>
      <p:italic r:id="rId139"/>
      <p:boldItalic r:id="rId140"/>
    </p:embeddedFont>
    <p:embeddedFont>
      <p:font typeface="Nunito Sans" panose="02000000000000000000" pitchFamily="2" charset="0"/>
      <p:regular r:id="rId141"/>
      <p:bold r:id="rId142"/>
      <p:italic r:id="rId143"/>
      <p:boldItalic r:id="rId144"/>
    </p:embeddedFont>
    <p:embeddedFont>
      <p:font typeface="Nunito Sans SemiBold" panose="02000000000000000000" pitchFamily="2" charset="0"/>
      <p:bold r:id="rId1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77" d="100"/>
          <a:sy n="77" d="100"/>
        </p:scale>
        <p:origin x="667" y="67"/>
      </p:cViewPr>
      <p:guideLst>
        <p:guide orient="horz" pos="824"/>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font" Target="fonts/font2.fntdata"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font" Target="fonts/font8.fntdata" /><Relationship Id="rId149" Type="http://schemas.openxmlformats.org/officeDocument/2006/relationships/tableStyles" Target="tableStyles.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font" Target="fonts/font3.fntdata" /><Relationship Id="rId80" Type="http://schemas.openxmlformats.org/officeDocument/2006/relationships/slide" Target="slides/slide79.xml" /><Relationship Id="rId85" Type="http://schemas.openxmlformats.org/officeDocument/2006/relationships/slide" Target="slides/slide84.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font" Target="fonts/font1.fntdata"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font" Target="fonts/font4.fntdata" /><Relationship Id="rId145" Type="http://schemas.openxmlformats.org/officeDocument/2006/relationships/font" Target="fonts/font9.fntdata"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font" Target="fonts/font7.fntdata" /><Relationship Id="rId148"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font" Target="fonts/font5.fntdata" /><Relationship Id="rId146"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notesMaster" Target="notesMasters/notesMaster1.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font" Target="fonts/font6.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7.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0.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45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58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69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76</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77</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78</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79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80</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93</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95</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96</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98</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100</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103</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107</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109</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118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t>9</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122</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124</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127</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130</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132</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134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6.xml" /><Relationship Id="rId1" Type="http://schemas.openxmlformats.org/officeDocument/2006/relationships/slideLayout" Target="../slideLayouts/slideLayout1.xml" /></Relationships>
</file>

<file path=ppt/slides/_rels/slide10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7.xml" /><Relationship Id="rId1" Type="http://schemas.openxmlformats.org/officeDocument/2006/relationships/slideLayout" Target="../slideLayouts/slideLayout1.xml" /></Relationships>
</file>

<file path=ppt/slides/_rels/slide10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8.xml" /><Relationship Id="rId1" Type="http://schemas.openxmlformats.org/officeDocument/2006/relationships/slideLayout" Target="../slideLayouts/slideLayout7.xml" /></Relationships>
</file>

<file path=ppt/slides/_rels/slide10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9.xml" /><Relationship Id="rId1" Type="http://schemas.openxmlformats.org/officeDocument/2006/relationships/slideLayout" Target="../slideLayouts/slideLayout1.xml" /></Relationships>
</file>

<file path=ppt/slides/_rels/slide10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0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0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0.xml" /><Relationship Id="rId1" Type="http://schemas.openxmlformats.org/officeDocument/2006/relationships/slideLayout" Target="../slideLayouts/slideLayout1.xml" /></Relationships>
</file>

<file path=ppt/slides/_rels/slide10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1.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2.xml" /><Relationship Id="rId1" Type="http://schemas.openxmlformats.org/officeDocument/2006/relationships/slideLayout" Target="../slideLayouts/slideLayout1.xml" /></Relationships>
</file>

<file path=ppt/slides/_rels/slide1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1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4.xml" /><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5.xml" /><Relationship Id="rId1" Type="http://schemas.openxmlformats.org/officeDocument/2006/relationships/slideLayout" Target="../slideLayouts/slideLayout1.xml" /></Relationships>
</file>

<file path=ppt/slides/_rels/slide11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6.xml" /><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7.xml" /><Relationship Id="rId1" Type="http://schemas.openxmlformats.org/officeDocument/2006/relationships/slideLayout" Target="../slideLayouts/slideLayout1.xml" /></Relationships>
</file>

<file path=ppt/slides/_rels/slide11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8.xml" /><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9.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0.xml" /><Relationship Id="rId1" Type="http://schemas.openxmlformats.org/officeDocument/2006/relationships/slideLayout" Target="../slideLayouts/slideLayout1.xml" /></Relationships>
</file>

<file path=ppt/slides/_rels/slide12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1.xml" /><Relationship Id="rId1" Type="http://schemas.openxmlformats.org/officeDocument/2006/relationships/slideLayout" Target="../slideLayouts/slideLayout1.xml" /></Relationships>
</file>

<file path=ppt/slides/_rels/slide1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2.xml" /><Relationship Id="rId1" Type="http://schemas.openxmlformats.org/officeDocument/2006/relationships/slideLayout" Target="../slideLayouts/slideLayout1.xml" /></Relationships>
</file>

<file path=ppt/slides/_rels/slide1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3.xml" /><Relationship Id="rId1" Type="http://schemas.openxmlformats.org/officeDocument/2006/relationships/slideLayout" Target="../slideLayouts/slideLayout1.xml" /></Relationships>
</file>

<file path=ppt/slides/_rels/slide13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4.xml" /><Relationship Id="rId1" Type="http://schemas.openxmlformats.org/officeDocument/2006/relationships/slideLayout" Target="../slideLayouts/slideLayout1.xml" /></Relationships>
</file>

<file path=ppt/slides/_rels/slide13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5.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2.png"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1.xml"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5.xml"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7.xml"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8.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9.xml"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0.xml"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1.xml" /><Relationship Id="rId1" Type="http://schemas.openxmlformats.org/officeDocument/2006/relationships/slideLayout" Target="../slideLayouts/slideLayout1.xml" /></Relationships>
</file>

<file path=ppt/slides/_rels/slide5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2.xml" /><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3.xml"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4.xml" /><Relationship Id="rId1" Type="http://schemas.openxmlformats.org/officeDocument/2006/relationships/slideLayout" Target="../slideLayouts/slideLayout1.xml" /></Relationships>
</file>

<file path=ppt/slides/_rels/slide6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5.xml" /><Relationship Id="rId1" Type="http://schemas.openxmlformats.org/officeDocument/2006/relationships/slideLayout" Target="../slideLayouts/slideLayout1.xml" /></Relationships>
</file>

<file path=ppt/slides/_rels/slide6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7.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8.xml"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9.xml" /><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0.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1.xml" /><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2.xml"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3.xml" /><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4.xml"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5.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6.xml" /><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7.xml"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8.xml" /><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9.xml" /><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0.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9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2.xml" /><Relationship Id="rId1" Type="http://schemas.openxmlformats.org/officeDocument/2006/relationships/slideLayout" Target="../slideLayouts/slideLayout1.xml" /></Relationships>
</file>

<file path=ppt/slides/_rels/slide9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9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4.xml" /><Relationship Id="rId1" Type="http://schemas.openxmlformats.org/officeDocument/2006/relationships/slideLayout" Target="../slideLayouts/slideLayout1.xml" /></Relationships>
</file>

<file path=ppt/slides/_rels/slide9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5.xml" /><Relationship Id="rId1" Type="http://schemas.openxmlformats.org/officeDocument/2006/relationships/slideLayout" Target="../slideLayouts/slideLayout1.xml" /></Relationships>
</file>

<file path=ppt/slides/_rels/slide9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Character count in given String</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dirty="0">
                <a:latin typeface="Nunito Sans" panose="00000500000000000000" pitchFamily="2" charset="0"/>
              </a:rPr>
              <a:t>Given an Input string aaaabbccdee. Count the no of same consecutive character and give the output as a4b2c2d1e2. Assume: Maximum Length of the string is 20.</a:t>
            </a:r>
          </a:p>
          <a:p>
            <a:endParaRPr lang="en-US" sz="2500" dirty="0">
              <a:latin typeface="Nunito Sans" panose="00000500000000000000" pitchFamily="2" charset="0"/>
            </a:endParaRPr>
          </a:p>
          <a:p>
            <a:r>
              <a:rPr lang="en-US" sz="2500" dirty="0">
                <a:latin typeface="Nunito Sans" panose="00000500000000000000" pitchFamily="2" charset="0"/>
              </a:rPr>
              <a:t>Based on the above example, write a program that accept the input string through STDIN and writes the transformed string to STDOUT.</a:t>
            </a:r>
          </a:p>
          <a:p>
            <a:endParaRPr lang="en-US" sz="2500" dirty="0">
              <a:latin typeface="Nunito Sans" panose="00000500000000000000" pitchFamily="2" charset="0"/>
            </a:endParaRPr>
          </a:p>
          <a:p>
            <a:r>
              <a:rPr lang="en-US" sz="2500" dirty="0">
                <a:latin typeface="Nunito Sans" panose="00000500000000000000" pitchFamily="2" charset="0"/>
              </a:rPr>
              <a:t>Other than the transformed string, no other character / string / message should be written to STDOUT.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Centigrade to Fahrenheit</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input temperature in Centigrade and convert to Fahrenheit.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int main()</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float celsius, fahrenheit;</a:t>
            </a:r>
          </a:p>
          <a:p>
            <a:r>
              <a:rPr lang="en-US" sz="2000" b="1" dirty="0">
                <a:solidFill>
                  <a:schemeClr val="bg1"/>
                </a:solidFill>
                <a:latin typeface="Courier New" panose="02070309020205020404" pitchFamily="49" charset="0"/>
                <a:cs typeface="Courier New" panose="02070309020205020404" pitchFamily="49" charset="0"/>
              </a:rPr>
              <a:t>cin&gt;&gt;celsius;</a:t>
            </a:r>
          </a:p>
          <a:p>
            <a:r>
              <a:rPr lang="en-US" sz="2000" b="1" dirty="0">
                <a:solidFill>
                  <a:schemeClr val="bg1"/>
                </a:solidFill>
                <a:latin typeface="Courier New" panose="02070309020205020404" pitchFamily="49" charset="0"/>
                <a:cs typeface="Courier New" panose="02070309020205020404" pitchFamily="49" charset="0"/>
              </a:rPr>
              <a:t>	fahrenheit = (celsius * 9 / 5) + 32;</a:t>
            </a:r>
          </a:p>
          <a:p>
            <a:r>
              <a:rPr lang="en-US" sz="2000" b="1" dirty="0">
                <a:solidFill>
                  <a:schemeClr val="bg1"/>
                </a:solidFill>
                <a:latin typeface="Courier New" panose="02070309020205020404" pitchFamily="49" charset="0"/>
                <a:cs typeface="Courier New" panose="02070309020205020404" pitchFamily="49" charset="0"/>
              </a:rPr>
              <a:t>	printf("%0.2f", fahrenheit);</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Binary to Octal</a:t>
            </a:r>
          </a:p>
        </p:txBody>
      </p:sp>
      <p:sp>
        <p:nvSpPr>
          <p:cNvPr id="18" name="TextBox 17"/>
          <p:cNvSpPr txBox="1"/>
          <p:nvPr/>
        </p:nvSpPr>
        <p:spPr>
          <a:xfrm>
            <a:off x="598715" y="1156906"/>
            <a:ext cx="10950806" cy="2784475"/>
          </a:xfrm>
          <a:prstGeom prst="rect">
            <a:avLst/>
          </a:prstGeom>
          <a:noFill/>
        </p:spPr>
        <p:txBody>
          <a:bodyPr wrap="square" rtlCol="0">
            <a:spAutoFit/>
          </a:bodyPr>
          <a:lstStyle/>
          <a:p>
            <a:r>
              <a:rPr lang="en-US" sz="2500" dirty="0">
                <a:latin typeface="Nunito Sans" panose="00000500000000000000" pitchFamily="2" charset="0"/>
              </a:rPr>
              <a:t>Write a program to convert the given binary number to its equivalent octal value.</a:t>
            </a:r>
          </a:p>
          <a:p>
            <a:endParaRPr lang="en-US" sz="2500"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Input consists of integer</a:t>
            </a:r>
          </a:p>
          <a:p>
            <a:r>
              <a:rPr lang="en-US" sz="2500" b="1" dirty="0">
                <a:latin typeface="Nunito Sans" panose="00000500000000000000" pitchFamily="2" charset="0"/>
              </a:rPr>
              <a:t>Output Format:</a:t>
            </a:r>
            <a:endParaRPr lang="en-US" sz="2500" dirty="0">
              <a:latin typeface="Nunito Sans" panose="00000500000000000000" pitchFamily="2" charset="0"/>
            </a:endParaRPr>
          </a:p>
          <a:p>
            <a:r>
              <a:rPr lang="en-US" sz="2500" dirty="0">
                <a:latin typeface="Nunito Sans" panose="00000500000000000000" pitchFamily="2" charset="0"/>
              </a:rPr>
              <a:t>Refer the sample output format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40568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40568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4550664"/>
            <a:ext cx="5040086" cy="475615"/>
          </a:xfrm>
          <a:prstGeom prst="rect">
            <a:avLst/>
          </a:prstGeom>
          <a:noFill/>
        </p:spPr>
        <p:txBody>
          <a:bodyPr wrap="square" rtlCol="0">
            <a:spAutoFit/>
          </a:bodyPr>
          <a:lstStyle/>
          <a:p>
            <a:r>
              <a:rPr lang="en-US" sz="2500" dirty="0">
                <a:latin typeface="Nunito Sans" panose="00000500000000000000" pitchFamily="2" charset="0"/>
              </a:rPr>
              <a:t>25</a:t>
            </a:r>
          </a:p>
        </p:txBody>
      </p:sp>
      <p:sp>
        <p:nvSpPr>
          <p:cNvPr id="12" name="TextBox 11"/>
          <p:cNvSpPr txBox="1"/>
          <p:nvPr/>
        </p:nvSpPr>
        <p:spPr>
          <a:xfrm>
            <a:off x="598714" y="4552146"/>
            <a:ext cx="5040086" cy="475615"/>
          </a:xfrm>
          <a:prstGeom prst="rect">
            <a:avLst/>
          </a:prstGeom>
          <a:noFill/>
        </p:spPr>
        <p:txBody>
          <a:bodyPr wrap="square" rtlCol="0">
            <a:spAutoFit/>
          </a:bodyPr>
          <a:lstStyle/>
          <a:p>
            <a:r>
              <a:rPr lang="en-US" sz="2500" dirty="0">
                <a:latin typeface="Nunito Sans" panose="00000500000000000000" pitchFamily="2" charset="0"/>
              </a:rPr>
              <a:t>10101</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626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power_fn(int base,int exp)</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i,sum=1;</a:t>
            </a:r>
          </a:p>
          <a:p>
            <a:r>
              <a:rPr lang="en-US" sz="2000" b="1" dirty="0">
                <a:solidFill>
                  <a:schemeClr val="bg1"/>
                </a:solidFill>
                <a:latin typeface="Courier New" panose="02070309020205020404" pitchFamily="49" charset="0"/>
                <a:cs typeface="Courier New" panose="02070309020205020404" pitchFamily="49" charset="0"/>
                <a:sym typeface="+mn-ea"/>
              </a:rPr>
              <a:t>  for(i=0;i&lt;exp;i++)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sum=sum*base;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sum;</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binary,sum=0,rem,exp=0;</a:t>
            </a:r>
          </a:p>
          <a:p>
            <a:r>
              <a:rPr lang="en-US" sz="2000" b="1" dirty="0">
                <a:solidFill>
                  <a:schemeClr val="bg1"/>
                </a:solidFill>
                <a:latin typeface="Courier New" panose="02070309020205020404" pitchFamily="49" charset="0"/>
                <a:cs typeface="Courier New" panose="02070309020205020404" pitchFamily="49" charset="0"/>
                <a:sym typeface="+mn-ea"/>
              </a:rPr>
              <a:t>cin&gt;&gt;binary;</a:t>
            </a:r>
          </a:p>
          <a:p>
            <a:r>
              <a:rPr lang="en-US" sz="2000" b="1" dirty="0">
                <a:solidFill>
                  <a:schemeClr val="bg1"/>
                </a:solidFill>
                <a:latin typeface="Courier New" panose="02070309020205020404" pitchFamily="49" charset="0"/>
                <a:cs typeface="Courier New" panose="02070309020205020404" pitchFamily="49" charset="0"/>
                <a:sym typeface="+mn-ea"/>
              </a:rPr>
              <a:t>  while(binary!=0)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rem=binary%10;</a:t>
            </a:r>
          </a:p>
          <a:p>
            <a:r>
              <a:rPr lang="en-US" sz="2000" b="1" dirty="0">
                <a:solidFill>
                  <a:schemeClr val="bg1"/>
                </a:solidFill>
                <a:latin typeface="Courier New" panose="02070309020205020404" pitchFamily="49" charset="0"/>
                <a:cs typeface="Courier New" panose="02070309020205020404" pitchFamily="49" charset="0"/>
                <a:sym typeface="+mn-ea"/>
              </a:rPr>
              <a:t>    	sum=sum+rem*power_fn(2,exp);</a:t>
            </a:r>
          </a:p>
          <a:p>
            <a:r>
              <a:rPr lang="en-US" sz="2000" b="1" dirty="0">
                <a:solidFill>
                  <a:schemeClr val="bg1"/>
                </a:solidFill>
                <a:latin typeface="Courier New" panose="02070309020205020404" pitchFamily="49" charset="0"/>
                <a:cs typeface="Courier New" panose="02070309020205020404" pitchFamily="49" charset="0"/>
                <a:sym typeface="+mn-ea"/>
              </a:rPr>
              <a:t>    	exp++;</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binary=binary/10;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array[100],i=0,j;</a:t>
            </a:r>
          </a:p>
          <a:p>
            <a:r>
              <a:rPr lang="en-US" sz="2000" b="1" dirty="0">
                <a:solidFill>
                  <a:schemeClr val="bg1"/>
                </a:solidFill>
                <a:latin typeface="Courier New" panose="02070309020205020404" pitchFamily="49" charset="0"/>
                <a:cs typeface="Courier New" panose="02070309020205020404" pitchFamily="49" charset="0"/>
                <a:sym typeface="+mn-ea"/>
              </a:rPr>
              <a:t>  while(sum!=0)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array[i++]=sum%8;</a:t>
            </a:r>
          </a:p>
          <a:p>
            <a:r>
              <a:rPr lang="en-US" sz="2000" b="1" dirty="0">
                <a:solidFill>
                  <a:schemeClr val="bg1"/>
                </a:solidFill>
                <a:latin typeface="Courier New" panose="02070309020205020404" pitchFamily="49" charset="0"/>
                <a:cs typeface="Courier New" panose="02070309020205020404" pitchFamily="49" charset="0"/>
                <a:sym typeface="+mn-ea"/>
              </a:rPr>
              <a:t>    	sum=sum/8;</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for(j=i-1;j&gt;=0;j--)</a:t>
            </a:r>
          </a:p>
          <a:p>
            <a:r>
              <a:rPr lang="en-US" sz="2000" b="1" dirty="0">
                <a:solidFill>
                  <a:schemeClr val="bg1"/>
                </a:solidFill>
                <a:latin typeface="Courier New" panose="02070309020205020404" pitchFamily="49" charset="0"/>
                <a:cs typeface="Courier New" panose="02070309020205020404" pitchFamily="49" charset="0"/>
                <a:sym typeface="+mn-ea"/>
              </a:rPr>
              <a:t> cout&lt;&lt;array[j];</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Decimal to Octal</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convert decimal to octal.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&lt;stdio.h&gt;    </a:t>
            </a:r>
          </a:p>
          <a:p>
            <a:r>
              <a:rPr lang="en-US" sz="2000" b="1" dirty="0">
                <a:solidFill>
                  <a:schemeClr val="bg1"/>
                </a:solidFill>
                <a:latin typeface="Courier New" panose="02070309020205020404" pitchFamily="49" charset="0"/>
                <a:cs typeface="Courier New" panose="02070309020205020404" pitchFamily="49" charset="0"/>
                <a:sym typeface="+mn-ea"/>
              </a:rPr>
              <a:t> #include &lt;math.h&gt; </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convertDecimalToOctal(int decimalNumber); </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decimalNumber; </a:t>
            </a:r>
          </a:p>
          <a:p>
            <a:r>
              <a:rPr lang="en-US" sz="2000" b="1" dirty="0">
                <a:solidFill>
                  <a:schemeClr val="bg1"/>
                </a:solidFill>
                <a:latin typeface="Courier New" panose="02070309020205020404" pitchFamily="49" charset="0"/>
                <a:cs typeface="Courier New" panose="02070309020205020404" pitchFamily="49" charset="0"/>
                <a:sym typeface="+mn-ea"/>
              </a:rPr>
              <a:t>cin&gt;&gt;decimalNumber;</a:t>
            </a:r>
          </a:p>
          <a:p>
            <a:r>
              <a:rPr lang="en-US" sz="2000" b="1" dirty="0">
                <a:solidFill>
                  <a:schemeClr val="bg1"/>
                </a:solidFill>
                <a:latin typeface="Courier New" panose="02070309020205020404" pitchFamily="49" charset="0"/>
                <a:cs typeface="Courier New" panose="02070309020205020404" pitchFamily="49" charset="0"/>
                <a:sym typeface="+mn-ea"/>
              </a:rPr>
              <a:t> cout&lt;&lt;convertDecimalToOctal(decimalNumber); </a:t>
            </a:r>
          </a:p>
          <a:p>
            <a:r>
              <a:rPr lang="en-US" sz="2000" b="1" dirty="0">
                <a:solidFill>
                  <a:schemeClr val="bg1"/>
                </a:solidFill>
                <a:latin typeface="Courier New" panose="02070309020205020404" pitchFamily="49" charset="0"/>
                <a:cs typeface="Courier New" panose="02070309020205020404" pitchFamily="49" charset="0"/>
                <a:sym typeface="+mn-ea"/>
              </a:rPr>
              <a:t>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convertDecimalToOctal(int decimalNumber)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octalNumber = 0, i = 1;</a:t>
            </a:r>
          </a:p>
          <a:p>
            <a:r>
              <a:rPr lang="en-US" sz="2000" b="1" dirty="0">
                <a:solidFill>
                  <a:schemeClr val="bg1"/>
                </a:solidFill>
                <a:latin typeface="Courier New" panose="02070309020205020404" pitchFamily="49" charset="0"/>
                <a:cs typeface="Courier New" panose="02070309020205020404" pitchFamily="49" charset="0"/>
                <a:sym typeface="+mn-ea"/>
              </a:rPr>
              <a:t> while (decimalNumber != 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octalNumber += (decimalNumber % 8) * i; </a:t>
            </a:r>
          </a:p>
          <a:p>
            <a:r>
              <a:rPr lang="en-US" sz="2000" b="1" dirty="0">
                <a:solidFill>
                  <a:schemeClr val="bg1"/>
                </a:solidFill>
                <a:latin typeface="Courier New" panose="02070309020205020404" pitchFamily="49" charset="0"/>
                <a:cs typeface="Courier New" panose="02070309020205020404" pitchFamily="49" charset="0"/>
                <a:sym typeface="+mn-ea"/>
              </a:rPr>
              <a:t>decimalNumber /= 8; i *= 10;</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octalNumber;</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Square root of a Number</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calculate the square root of a number without using sqrt.h().</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cin&gt;&gt;n;</a:t>
            </a:r>
          </a:p>
          <a:p>
            <a:r>
              <a:rPr lang="en-US" sz="2000" b="1" dirty="0">
                <a:solidFill>
                  <a:schemeClr val="bg1"/>
                </a:solidFill>
                <a:latin typeface="Courier New" panose="02070309020205020404" pitchFamily="49" charset="0"/>
                <a:cs typeface="Courier New" panose="02070309020205020404" pitchFamily="49" charset="0"/>
                <a:sym typeface="+mn-ea"/>
              </a:rPr>
              <a:t> float i=0.00;</a:t>
            </a:r>
          </a:p>
          <a:p>
            <a:r>
              <a:rPr lang="en-US" sz="2000" b="1" dirty="0">
                <a:solidFill>
                  <a:schemeClr val="bg1"/>
                </a:solidFill>
                <a:latin typeface="Courier New" panose="02070309020205020404" pitchFamily="49" charset="0"/>
                <a:cs typeface="Courier New" panose="02070309020205020404" pitchFamily="49" charset="0"/>
                <a:sym typeface="+mn-ea"/>
              </a:rPr>
              <a:t> while(i*i&lt;=n)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i=i+0.001;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i=i-0.001;</a:t>
            </a:r>
          </a:p>
          <a:p>
            <a:r>
              <a:rPr lang="en-US" sz="2000" b="1" dirty="0">
                <a:solidFill>
                  <a:schemeClr val="bg1"/>
                </a:solidFill>
                <a:latin typeface="Courier New" panose="02070309020205020404" pitchFamily="49" charset="0"/>
                <a:cs typeface="Courier New" panose="02070309020205020404" pitchFamily="49" charset="0"/>
                <a:sym typeface="+mn-ea"/>
              </a:rPr>
              <a:t> printf("%.2f",i);</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Find 2 numbers in a given array</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find two numbers and print their index else print -1.</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&lt;string&gt;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a;</a:t>
            </a:r>
          </a:p>
          <a:p>
            <a:r>
              <a:rPr lang="en-US" sz="2000" b="1" dirty="0">
                <a:solidFill>
                  <a:schemeClr val="bg1"/>
                </a:solidFill>
                <a:latin typeface="Courier New" panose="02070309020205020404" pitchFamily="49" charset="0"/>
                <a:cs typeface="Courier New" panose="02070309020205020404" pitchFamily="49" charset="0"/>
                <a:sym typeface="+mn-ea"/>
              </a:rPr>
              <a:t>    cin&gt;&gt;a;</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count=1,i,len=a.length();</a:t>
            </a:r>
          </a:p>
          <a:p>
            <a:r>
              <a:rPr lang="en-US" sz="2000" b="1" dirty="0">
                <a:solidFill>
                  <a:schemeClr val="bg1"/>
                </a:solidFill>
                <a:latin typeface="Courier New" panose="02070309020205020404" pitchFamily="49" charset="0"/>
                <a:cs typeface="Courier New" panose="02070309020205020404" pitchFamily="49" charset="0"/>
                <a:sym typeface="+mn-ea"/>
              </a:rPr>
              <a:t>	if(len&gt;20)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cout&lt;&lt;"Invalid Input";</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for(i=1;i&lt;=len;i++)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if(a[i]==a[i-1])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count++;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cout&lt;&lt;a[i-1]&lt;&lt;count;</a:t>
            </a:r>
          </a:p>
          <a:p>
            <a:r>
              <a:rPr lang="en-US" sz="2000" b="1" dirty="0">
                <a:solidFill>
                  <a:schemeClr val="bg1"/>
                </a:solidFill>
                <a:latin typeface="Courier New" panose="02070309020205020404" pitchFamily="49" charset="0"/>
                <a:cs typeface="Courier New" panose="02070309020205020404" pitchFamily="49" charset="0"/>
                <a:sym typeface="+mn-ea"/>
              </a:rPr>
              <a:t>			count=1;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n,i,num1,num2,num1_index=-1,num2_index=-1;</a:t>
            </a:r>
          </a:p>
          <a:p>
            <a:r>
              <a:rPr lang="en-US" sz="2000" b="1" dirty="0">
                <a:solidFill>
                  <a:schemeClr val="bg1"/>
                </a:solidFill>
                <a:latin typeface="Courier New" panose="02070309020205020404" pitchFamily="49" charset="0"/>
                <a:cs typeface="Courier New" panose="02070309020205020404" pitchFamily="49" charset="0"/>
                <a:sym typeface="+mn-ea"/>
              </a:rPr>
              <a:t>cin&gt;&gt;n;</a:t>
            </a:r>
          </a:p>
          <a:p>
            <a:r>
              <a:rPr lang="en-US" sz="2000" b="1" dirty="0">
                <a:solidFill>
                  <a:schemeClr val="bg1"/>
                </a:solidFill>
                <a:latin typeface="Courier New" panose="02070309020205020404" pitchFamily="49" charset="0"/>
                <a:cs typeface="Courier New" panose="02070309020205020404" pitchFamily="49" charset="0"/>
                <a:sym typeface="+mn-ea"/>
              </a:rPr>
              <a:t>	int a[n];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cin&gt;&gt;num1&gt;&gt;num2;</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if(num1==a[i] &amp;&amp; num1_index==-1)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num1_index=i;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if(num2==a[i] &amp;&amp; num2_index==-1)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num2_index=i;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cout&lt;&lt;"Element 1 index = "&lt;&lt;num1_index&lt;&lt;"\nElement 2 index = "&lt;&lt;num2_index;</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Printing unique elements in an array</a:t>
            </a:r>
          </a:p>
        </p:txBody>
      </p:sp>
      <p:sp>
        <p:nvSpPr>
          <p:cNvPr id="18"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rPr>
              <a:t>Write a program to print all the unique elements in the given array.</a:t>
            </a:r>
          </a:p>
          <a:p>
            <a:endParaRPr lang="en-US" sz="2500" dirty="0">
              <a:latin typeface="Nunito Sans" panose="00000500000000000000" pitchFamily="2" charset="0"/>
            </a:endParaRPr>
          </a:p>
          <a:p>
            <a:r>
              <a:rPr lang="en-US" sz="2500" b="1" dirty="0">
                <a:latin typeface="Nunito Sans" panose="00000500000000000000" pitchFamily="2" charset="0"/>
              </a:rPr>
              <a:t>Input Format: </a:t>
            </a:r>
            <a:endParaRPr lang="en-US" sz="2500" dirty="0">
              <a:latin typeface="Nunito Sans" panose="00000500000000000000" pitchFamily="2" charset="0"/>
            </a:endParaRPr>
          </a:p>
          <a:p>
            <a:r>
              <a:rPr lang="en-US" sz="2500" dirty="0">
                <a:latin typeface="Nunito Sans" panose="00000500000000000000" pitchFamily="2" charset="0"/>
              </a:rPr>
              <a:t>The first line of input denotes the size of an array(N)</a:t>
            </a:r>
          </a:p>
          <a:p>
            <a:r>
              <a:rPr lang="en-US" sz="2500" dirty="0">
                <a:latin typeface="Nunito Sans" panose="00000500000000000000" pitchFamily="2" charset="0"/>
              </a:rPr>
              <a:t>The remaining line of input denotes the 'N' elements.</a:t>
            </a:r>
          </a:p>
          <a:p>
            <a:endParaRPr lang="en-US" sz="2500" dirty="0">
              <a:latin typeface="Nunito Sans" panose="00000500000000000000" pitchFamily="2" charset="0"/>
            </a:endParaRPr>
          </a:p>
          <a:p>
            <a:r>
              <a:rPr lang="en-US" sz="2500" b="1" dirty="0">
                <a:latin typeface="Nunito Sans" panose="00000500000000000000" pitchFamily="2" charset="0"/>
              </a:rPr>
              <a:t>Output Format: </a:t>
            </a:r>
            <a:endParaRPr lang="en-US" sz="2500" dirty="0">
              <a:latin typeface="Nunito Sans" panose="00000500000000000000" pitchFamily="2" charset="0"/>
            </a:endParaRPr>
          </a:p>
          <a:p>
            <a:r>
              <a:rPr lang="en-US" sz="2500" dirty="0">
                <a:latin typeface="Nunito Sans" panose="00000500000000000000" pitchFamily="2" charset="0"/>
              </a:rPr>
              <a:t>Print all the unique elements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Printing unique elements in an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10850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0850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1578864"/>
            <a:ext cx="5040086" cy="475615"/>
          </a:xfrm>
          <a:prstGeom prst="rect">
            <a:avLst/>
          </a:prstGeom>
          <a:noFill/>
        </p:spPr>
        <p:txBody>
          <a:bodyPr wrap="square" rtlCol="0">
            <a:spAutoFit/>
          </a:bodyPr>
          <a:lstStyle/>
          <a:p>
            <a:r>
              <a:rPr lang="en-US" sz="2500" dirty="0">
                <a:latin typeface="Nunito Sans" panose="00000500000000000000" pitchFamily="2" charset="0"/>
              </a:rPr>
              <a:t>3</a:t>
            </a:r>
          </a:p>
        </p:txBody>
      </p:sp>
      <p:sp>
        <p:nvSpPr>
          <p:cNvPr id="12" name="TextBox 11"/>
          <p:cNvSpPr txBox="1"/>
          <p:nvPr/>
        </p:nvSpPr>
        <p:spPr>
          <a:xfrm>
            <a:off x="598714" y="1580346"/>
            <a:ext cx="5040086" cy="2399665"/>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1</a:t>
            </a:r>
          </a:p>
          <a:p>
            <a:r>
              <a:rPr lang="en-US" sz="2500" dirty="0">
                <a:latin typeface="Nunito Sans" panose="00000500000000000000" pitchFamily="2" charset="0"/>
              </a:rPr>
              <a:t>1</a:t>
            </a:r>
          </a:p>
          <a:p>
            <a:r>
              <a:rPr lang="en-US" sz="2500" dirty="0">
                <a:latin typeface="Nunito Sans" panose="00000500000000000000" pitchFamily="2" charset="0"/>
              </a:rPr>
              <a:t>2</a:t>
            </a:r>
          </a:p>
          <a:p>
            <a:r>
              <a:rPr lang="en-US" sz="2500" dirty="0">
                <a:latin typeface="Nunito Sans" panose="00000500000000000000" pitchFamily="2" charset="0"/>
              </a:rPr>
              <a:t>2</a:t>
            </a:r>
          </a:p>
          <a:p>
            <a:r>
              <a:rPr lang="en-US" sz="2500" dirty="0">
                <a:latin typeface="Nunito Sans" panose="00000500000000000000" pitchFamily="2" charset="0"/>
              </a:rPr>
              <a:t>3</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626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&lt;stdio.h&gt;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n,i,j,flag=0;</a:t>
            </a:r>
          </a:p>
          <a:p>
            <a:r>
              <a:rPr lang="en-US" sz="2000" b="1" dirty="0">
                <a:solidFill>
                  <a:schemeClr val="bg1"/>
                </a:solidFill>
                <a:latin typeface="Courier New" panose="02070309020205020404" pitchFamily="49" charset="0"/>
                <a:cs typeface="Courier New" panose="02070309020205020404" pitchFamily="49" charset="0"/>
                <a:sym typeface="+mn-ea"/>
              </a:rPr>
              <a:t>cin&gt;&gt;n;</a:t>
            </a:r>
          </a:p>
          <a:p>
            <a:r>
              <a:rPr lang="en-US" sz="2000" b="1" dirty="0">
                <a:solidFill>
                  <a:schemeClr val="bg1"/>
                </a:solidFill>
                <a:latin typeface="Courier New" panose="02070309020205020404" pitchFamily="49" charset="0"/>
                <a:cs typeface="Courier New" panose="02070309020205020404" pitchFamily="49" charset="0"/>
                <a:sym typeface="+mn-ea"/>
              </a:rPr>
              <a:t>  	int arr[n];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cin&gt;&gt;arr[i];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flag=0;</a:t>
            </a:r>
          </a:p>
          <a:p>
            <a:r>
              <a:rPr lang="en-US" sz="2000" b="1" dirty="0">
                <a:solidFill>
                  <a:schemeClr val="bg1"/>
                </a:solidFill>
                <a:latin typeface="Courier New" panose="02070309020205020404" pitchFamily="49" charset="0"/>
                <a:cs typeface="Courier New" panose="02070309020205020404" pitchFamily="49" charset="0"/>
                <a:sym typeface="+mn-ea"/>
              </a:rPr>
              <a:t>      	for(j=0;j&lt;n;j++)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if(arr[i]==arr[j] &amp;&amp; 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cout&lt;&lt;arr[i]&lt;&lt;"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Printing Duplicate Elements</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print all the duplicate elements in an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837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837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3331464"/>
            <a:ext cx="5040086" cy="475615"/>
          </a:xfrm>
          <a:prstGeom prst="rect">
            <a:avLst/>
          </a:prstGeom>
          <a:noFill/>
        </p:spPr>
        <p:txBody>
          <a:bodyPr wrap="square" rtlCol="0">
            <a:spAutoFit/>
          </a:bodyPr>
          <a:lstStyle/>
          <a:p>
            <a:r>
              <a:rPr lang="en-US" sz="2500" dirty="0">
                <a:latin typeface="Nunito Sans" panose="00000500000000000000" pitchFamily="2" charset="0"/>
              </a:rPr>
              <a:t>2 4</a:t>
            </a:r>
          </a:p>
        </p:txBody>
      </p:sp>
      <p:sp>
        <p:nvSpPr>
          <p:cNvPr id="12" name="TextBox 11"/>
          <p:cNvSpPr txBox="1"/>
          <p:nvPr/>
        </p:nvSpPr>
        <p:spPr>
          <a:xfrm>
            <a:off x="598714" y="3332946"/>
            <a:ext cx="5040086" cy="860425"/>
          </a:xfrm>
          <a:prstGeom prst="rect">
            <a:avLst/>
          </a:prstGeom>
          <a:noFill/>
        </p:spPr>
        <p:txBody>
          <a:bodyPr wrap="square" rtlCol="0">
            <a:spAutoFit/>
          </a:bodyPr>
          <a:lstStyle/>
          <a:p>
            <a:r>
              <a:rPr lang="en-US" sz="2500" dirty="0">
                <a:latin typeface="Nunito Sans" panose="00000500000000000000" pitchFamily="2" charset="0"/>
              </a:rPr>
              <a:t>6</a:t>
            </a:r>
          </a:p>
          <a:p>
            <a:r>
              <a:rPr lang="en-US" sz="2500" dirty="0">
                <a:latin typeface="Nunito Sans" panose="00000500000000000000" pitchFamily="2" charset="0"/>
              </a:rPr>
              <a:t>1 2 3 4 2 4 5</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626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void repeating_element(int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 j;</a:t>
            </a:r>
          </a:p>
          <a:p>
            <a:r>
              <a:rPr lang="en-US" sz="2000" b="1" dirty="0">
                <a:solidFill>
                  <a:schemeClr val="bg1"/>
                </a:solidFill>
                <a:latin typeface="Courier New" panose="02070309020205020404" pitchFamily="49" charset="0"/>
                <a:cs typeface="Courier New" panose="02070309020205020404" pitchFamily="49" charset="0"/>
                <a:sym typeface="+mn-ea"/>
              </a:rPr>
              <a:t>	int count = 0;</a:t>
            </a:r>
          </a:p>
          <a:p>
            <a:r>
              <a:rPr lang="en-US" sz="2000" b="1" dirty="0">
                <a:solidFill>
                  <a:schemeClr val="bg1"/>
                </a:solidFill>
                <a:latin typeface="Courier New" panose="02070309020205020404" pitchFamily="49" charset="0"/>
                <a:cs typeface="Courier New" panose="02070309020205020404" pitchFamily="49" charset="0"/>
                <a:sym typeface="+mn-ea"/>
              </a:rPr>
              <a:t>	for(i = 0;i &lt; 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 = i+1;j &lt; n;j++)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if(arr[i] ==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arr[j] &lt;&lt;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int arr[n];</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for(i = 0;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 &gt;&gt; arr[i];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repeating_element(arr,n);</a:t>
            </a:r>
          </a:p>
          <a:p>
            <a:r>
              <a:rPr lang="en-US" sz="2000" b="1" dirty="0">
                <a:solidFill>
                  <a:schemeClr val="bg1"/>
                </a:solidFill>
                <a:latin typeface="Courier New" panose="02070309020205020404" pitchFamily="49" charset="0"/>
                <a:cs typeface="Courier New" panose="02070309020205020404" pitchFamily="49" charset="0"/>
                <a:sym typeface="+mn-ea"/>
              </a:rPr>
              <a:t>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Segregate 0s and 1s</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Write a program to segregate 0s and 1s</a:t>
            </a:r>
          </a:p>
          <a:p>
            <a:endParaRPr lang="en-US" sz="2500" dirty="0">
              <a:latin typeface="Nunito Sans" panose="00000500000000000000" pitchFamily="2" charset="0"/>
            </a:endParaRPr>
          </a:p>
          <a:p>
            <a:r>
              <a:rPr lang="en-US" sz="2500" dirty="0">
                <a:latin typeface="Nunito Sans" panose="00000500000000000000" pitchFamily="2" charset="0"/>
              </a:rPr>
              <a:t>You are given an array of 0s and 1s in random order. Segregate 0s on left side and 1s on right side of the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837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837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3331464"/>
            <a:ext cx="5040086" cy="475615"/>
          </a:xfrm>
          <a:prstGeom prst="rect">
            <a:avLst/>
          </a:prstGeom>
          <a:noFill/>
        </p:spPr>
        <p:txBody>
          <a:bodyPr wrap="square" rtlCol="0">
            <a:spAutoFit/>
          </a:bodyPr>
          <a:lstStyle/>
          <a:p>
            <a:r>
              <a:rPr lang="en-US" sz="2500" dirty="0">
                <a:latin typeface="Nunito Sans" panose="00000500000000000000" pitchFamily="2" charset="0"/>
              </a:rPr>
              <a:t>0 0 1 1 1 1</a:t>
            </a:r>
          </a:p>
        </p:txBody>
      </p:sp>
      <p:sp>
        <p:nvSpPr>
          <p:cNvPr id="12" name="TextBox 11"/>
          <p:cNvSpPr txBox="1"/>
          <p:nvPr/>
        </p:nvSpPr>
        <p:spPr>
          <a:xfrm>
            <a:off x="598714" y="3332946"/>
            <a:ext cx="5040086" cy="860425"/>
          </a:xfrm>
          <a:prstGeom prst="rect">
            <a:avLst/>
          </a:prstGeom>
          <a:noFill/>
        </p:spPr>
        <p:txBody>
          <a:bodyPr wrap="square" rtlCol="0">
            <a:spAutoFit/>
          </a:bodyPr>
          <a:lstStyle/>
          <a:p>
            <a:r>
              <a:rPr lang="en-US" sz="2500" dirty="0">
                <a:latin typeface="Nunito Sans" panose="00000500000000000000" pitchFamily="2" charset="0"/>
              </a:rPr>
              <a:t>6</a:t>
            </a:r>
          </a:p>
          <a:p>
            <a:r>
              <a:rPr lang="en-US" sz="2500" dirty="0">
                <a:latin typeface="Nunito Sans" panose="00000500000000000000" pitchFamily="2" charset="0"/>
              </a:rPr>
              <a:t>0 1 0 1 1 1</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626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segregate0and1(int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count = 0; </a:t>
            </a:r>
          </a:p>
          <a:p>
            <a:r>
              <a:rPr lang="en-US" sz="2000" b="1" dirty="0">
                <a:solidFill>
                  <a:schemeClr val="bg1"/>
                </a:solidFill>
                <a:latin typeface="Courier New" panose="02070309020205020404" pitchFamily="49" charset="0"/>
                <a:cs typeface="Courier New" panose="02070309020205020404" pitchFamily="49" charset="0"/>
                <a:sym typeface="+mn-ea"/>
              </a:rPr>
              <a:t>  for (int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(arr[i] == 0)</a:t>
            </a:r>
          </a:p>
          <a:p>
            <a:r>
              <a:rPr lang="en-US" sz="2000" b="1" dirty="0">
                <a:solidFill>
                  <a:schemeClr val="bg1"/>
                </a:solidFill>
                <a:latin typeface="Courier New" panose="02070309020205020404" pitchFamily="49" charset="0"/>
                <a:cs typeface="Courier New" panose="02070309020205020404" pitchFamily="49" charset="0"/>
                <a:sym typeface="+mn-ea"/>
              </a:rPr>
              <a:t>            count++;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i = 0; i &lt; count; i++)</a:t>
            </a:r>
          </a:p>
          <a:p>
            <a:r>
              <a:rPr lang="en-US" sz="2000" b="1" dirty="0">
                <a:solidFill>
                  <a:schemeClr val="bg1"/>
                </a:solidFill>
                <a:latin typeface="Courier New" panose="02070309020205020404" pitchFamily="49" charset="0"/>
                <a:cs typeface="Courier New" panose="02070309020205020404" pitchFamily="49" charset="0"/>
                <a:sym typeface="+mn-ea"/>
              </a:rPr>
              <a:t>        arr[i]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(int i = count; i &lt; n; i++)</a:t>
            </a:r>
          </a:p>
          <a:p>
            <a:r>
              <a:rPr lang="en-US" sz="2000" b="1" dirty="0">
                <a:solidFill>
                  <a:schemeClr val="bg1"/>
                </a:solidFill>
                <a:latin typeface="Courier New" panose="02070309020205020404" pitchFamily="49" charset="0"/>
                <a:cs typeface="Courier New" panose="02070309020205020404" pitchFamily="49" charset="0"/>
                <a:sym typeface="+mn-ea"/>
              </a:rPr>
              <a:t>        arr[i] = 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void print(int arr[], 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for (int i = 0; i &lt; n; i++)</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cout &lt;&lt; arr[i] &lt;&lt; "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arr[100],n,i;</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cin&gt;&gt;arr[i];</a:t>
            </a:r>
          </a:p>
          <a:p>
            <a:r>
              <a:rPr lang="en-US" sz="2000" b="1" dirty="0">
                <a:solidFill>
                  <a:schemeClr val="bg1"/>
                </a:solidFill>
                <a:latin typeface="Courier New" panose="02070309020205020404" pitchFamily="49" charset="0"/>
                <a:cs typeface="Courier New" panose="02070309020205020404" pitchFamily="49" charset="0"/>
                <a:sym typeface="+mn-ea"/>
              </a:rPr>
              <a:t>    segregate0and1(arr, n);</a:t>
            </a:r>
          </a:p>
          <a:p>
            <a:r>
              <a:rPr lang="en-US" sz="2000" b="1" dirty="0">
                <a:solidFill>
                  <a:schemeClr val="bg1"/>
                </a:solidFill>
                <a:latin typeface="Courier New" panose="02070309020205020404" pitchFamily="49" charset="0"/>
                <a:cs typeface="Courier New" panose="02070309020205020404" pitchFamily="49" charset="0"/>
                <a:sym typeface="+mn-ea"/>
              </a:rPr>
              <a:t>    print(arr, 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Perfect couple</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find pairs of elements whose sum is equal to the given value.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837815"/>
            <a:ext cx="414591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2837815"/>
            <a:ext cx="3432175"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3331464"/>
            <a:ext cx="5040086" cy="475615"/>
          </a:xfrm>
          <a:prstGeom prst="rect">
            <a:avLst/>
          </a:prstGeom>
          <a:noFill/>
        </p:spPr>
        <p:txBody>
          <a:bodyPr wrap="square" rtlCol="0">
            <a:spAutoFit/>
          </a:bodyPr>
          <a:lstStyle/>
          <a:p>
            <a:r>
              <a:rPr lang="en-US" sz="2500" dirty="0">
                <a:latin typeface="Nunito Sans" panose="00000500000000000000" pitchFamily="2" charset="0"/>
              </a:rPr>
              <a:t>Perfect couple: 3 4</a:t>
            </a:r>
          </a:p>
        </p:txBody>
      </p:sp>
      <p:sp>
        <p:nvSpPr>
          <p:cNvPr id="12" name="TextBox 11"/>
          <p:cNvSpPr txBox="1"/>
          <p:nvPr/>
        </p:nvSpPr>
        <p:spPr>
          <a:xfrm>
            <a:off x="598714" y="3332946"/>
            <a:ext cx="5040086" cy="1245235"/>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1 3 4 7 5</a:t>
            </a:r>
          </a:p>
          <a:p>
            <a:r>
              <a:rPr lang="en-US" sz="2500" dirty="0">
                <a:latin typeface="Nunito Sans" panose="00000500000000000000" pitchFamily="2" charset="0"/>
              </a:rPr>
              <a:t>7</a:t>
            </a:r>
          </a:p>
        </p:txBody>
      </p:sp>
      <p:sp>
        <p:nvSpPr>
          <p:cNvPr id="2" name="TextBox 7"/>
          <p:cNvSpPr txBox="1"/>
          <p:nvPr/>
        </p:nvSpPr>
        <p:spPr>
          <a:xfrm>
            <a:off x="598805" y="4590415"/>
            <a:ext cx="28200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4590415"/>
            <a:ext cx="401447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5084064"/>
            <a:ext cx="5040086" cy="475615"/>
          </a:xfrm>
          <a:prstGeom prst="rect">
            <a:avLst/>
          </a:prstGeom>
          <a:noFill/>
        </p:spPr>
        <p:txBody>
          <a:bodyPr wrap="square" rtlCol="0">
            <a:spAutoFit/>
          </a:bodyPr>
          <a:lstStyle/>
          <a:p>
            <a:r>
              <a:rPr lang="en-US" sz="2500" dirty="0">
                <a:latin typeface="Nunito Sans" panose="00000500000000000000" pitchFamily="2" charset="0"/>
              </a:rPr>
              <a:t>No perfect couple found!</a:t>
            </a:r>
          </a:p>
        </p:txBody>
      </p:sp>
      <p:sp>
        <p:nvSpPr>
          <p:cNvPr id="5" name="TextBox 11"/>
          <p:cNvSpPr txBox="1"/>
          <p:nvPr/>
        </p:nvSpPr>
        <p:spPr>
          <a:xfrm>
            <a:off x="598714" y="5085546"/>
            <a:ext cx="5040086" cy="1245235"/>
          </a:xfrm>
          <a:prstGeom prst="rect">
            <a:avLst/>
          </a:prstGeom>
          <a:noFill/>
        </p:spPr>
        <p:txBody>
          <a:bodyPr wrap="square" rtlCol="0">
            <a:spAutoFit/>
          </a:bodyPr>
          <a:lstStyle/>
          <a:p>
            <a:r>
              <a:rPr lang="en-US" sz="2500" dirty="0">
                <a:latin typeface="Nunito Sans" panose="00000500000000000000" pitchFamily="2" charset="0"/>
              </a:rPr>
              <a:t>6</a:t>
            </a:r>
          </a:p>
          <a:p>
            <a:r>
              <a:rPr lang="en-US" sz="2500" dirty="0">
                <a:latin typeface="Nunito Sans" panose="00000500000000000000" pitchFamily="2" charset="0"/>
              </a:rPr>
              <a:t>1 8 9 11 0 2</a:t>
            </a:r>
          </a:p>
          <a:p>
            <a:r>
              <a:rPr lang="en-US" sz="2500" dirty="0">
                <a:latin typeface="Nunito Sans" panose="00000500000000000000" pitchFamily="2" charset="0"/>
              </a:rPr>
              <a:t>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1607344" y="273844"/>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Swap the character</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Given three strings as an input. Change the vowels of the first string to $. Change the consonants of the second string to #. Convert the entire third string from lowercase to uppercase. Finally, concatenate all these three strings and print the output.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#include&lt;stdlib.h&gt;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check_sum_and_display(int arr[], int size, int sum);</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size;</a:t>
            </a:r>
          </a:p>
          <a:p>
            <a:r>
              <a:rPr lang="en-US" sz="2000" b="1" dirty="0">
                <a:solidFill>
                  <a:schemeClr val="bg1"/>
                </a:solidFill>
                <a:latin typeface="Courier New" panose="02070309020205020404" pitchFamily="49" charset="0"/>
                <a:cs typeface="Courier New" panose="02070309020205020404" pitchFamily="49" charset="0"/>
                <a:sym typeface="+mn-ea"/>
              </a:rPr>
              <a:t>cin&gt;&gt;size;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arr[50], i;</a:t>
            </a:r>
          </a:p>
          <a:p>
            <a:r>
              <a:rPr lang="en-US" sz="2000" b="1" dirty="0">
                <a:solidFill>
                  <a:schemeClr val="bg1"/>
                </a:solidFill>
                <a:latin typeface="Courier New" panose="02070309020205020404" pitchFamily="49" charset="0"/>
                <a:cs typeface="Courier New" panose="02070309020205020404" pitchFamily="49" charset="0"/>
                <a:sym typeface="+mn-ea"/>
              </a:rPr>
              <a:t>    for(i=0; i&lt;size;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cin&gt;&gt;arr[i];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sum;</a:t>
            </a:r>
          </a:p>
          <a:p>
            <a:r>
              <a:rPr lang="en-US" sz="2000" b="1" dirty="0">
                <a:solidFill>
                  <a:schemeClr val="bg1"/>
                </a:solidFill>
                <a:latin typeface="Courier New" panose="02070309020205020404" pitchFamily="49" charset="0"/>
                <a:cs typeface="Courier New" panose="02070309020205020404" pitchFamily="49" charset="0"/>
                <a:sym typeface="+mn-ea"/>
              </a:rPr>
              <a:t>  cin&gt;&gt;sum;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check_sum_and_display(arr, size, sum);</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check_sum_and_display(int arr[], int size, int sum)</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i,j;</a:t>
            </a:r>
          </a:p>
          <a:p>
            <a:r>
              <a:rPr lang="en-US" sz="2000" b="1" dirty="0">
                <a:solidFill>
                  <a:schemeClr val="bg1"/>
                </a:solidFill>
                <a:latin typeface="Courier New" panose="02070309020205020404" pitchFamily="49" charset="0"/>
                <a:cs typeface="Courier New" panose="02070309020205020404" pitchFamily="49" charset="0"/>
                <a:sym typeface="+mn-ea"/>
              </a:rPr>
              <a:t>    for(i=0; i&lt;size-1;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for(j=i+1; j&lt;size;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if(sum == (arr[i] + arr[j]))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cout&lt;&lt;"Perfect couple: "&lt;&lt;arr[i]&lt;&lt;" "&lt;&lt;arr[j]; </a:t>
            </a:r>
          </a:p>
          <a:p>
            <a:r>
              <a:rPr lang="en-US" sz="2000" b="1" dirty="0">
                <a:solidFill>
                  <a:schemeClr val="bg1"/>
                </a:solidFill>
                <a:latin typeface="Courier New" panose="02070309020205020404" pitchFamily="49" charset="0"/>
                <a:cs typeface="Courier New" panose="02070309020205020404" pitchFamily="49" charset="0"/>
                <a:sym typeface="+mn-ea"/>
              </a:rPr>
              <a:t>                exit(0);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cout&lt;&lt;"No perfect couple found!";</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Vowel or consonant</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check whether the given character is vowel or a consonant.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837815"/>
            <a:ext cx="414591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2837815"/>
            <a:ext cx="3432175"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3331464"/>
            <a:ext cx="5040086" cy="475615"/>
          </a:xfrm>
          <a:prstGeom prst="rect">
            <a:avLst/>
          </a:prstGeom>
          <a:noFill/>
        </p:spPr>
        <p:txBody>
          <a:bodyPr wrap="square" rtlCol="0">
            <a:spAutoFit/>
          </a:bodyPr>
          <a:lstStyle/>
          <a:p>
            <a:r>
              <a:rPr lang="en-US" sz="2500" dirty="0">
                <a:latin typeface="Nunito Sans" panose="00000500000000000000" pitchFamily="2" charset="0"/>
              </a:rPr>
              <a:t>Perfect couple: 3 4</a:t>
            </a:r>
          </a:p>
        </p:txBody>
      </p:sp>
      <p:sp>
        <p:nvSpPr>
          <p:cNvPr id="12" name="TextBox 11"/>
          <p:cNvSpPr txBox="1"/>
          <p:nvPr/>
        </p:nvSpPr>
        <p:spPr>
          <a:xfrm>
            <a:off x="598714" y="3332946"/>
            <a:ext cx="5040086" cy="1245235"/>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1 3 4 7 5</a:t>
            </a:r>
          </a:p>
          <a:p>
            <a:r>
              <a:rPr lang="en-US" sz="2500" dirty="0">
                <a:latin typeface="Nunito Sans" panose="00000500000000000000" pitchFamily="2" charset="0"/>
              </a:rPr>
              <a:t>7</a:t>
            </a:r>
          </a:p>
        </p:txBody>
      </p:sp>
      <p:sp>
        <p:nvSpPr>
          <p:cNvPr id="2" name="TextBox 7"/>
          <p:cNvSpPr txBox="1"/>
          <p:nvPr/>
        </p:nvSpPr>
        <p:spPr>
          <a:xfrm>
            <a:off x="598805" y="4590415"/>
            <a:ext cx="282003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4590415"/>
            <a:ext cx="401447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5084064"/>
            <a:ext cx="5040086" cy="475615"/>
          </a:xfrm>
          <a:prstGeom prst="rect">
            <a:avLst/>
          </a:prstGeom>
          <a:noFill/>
        </p:spPr>
        <p:txBody>
          <a:bodyPr wrap="square" rtlCol="0">
            <a:spAutoFit/>
          </a:bodyPr>
          <a:lstStyle/>
          <a:p>
            <a:r>
              <a:rPr lang="en-US" sz="2500" dirty="0">
                <a:latin typeface="Nunito Sans" panose="00000500000000000000" pitchFamily="2" charset="0"/>
              </a:rPr>
              <a:t>No perfect couple found!</a:t>
            </a:r>
          </a:p>
        </p:txBody>
      </p:sp>
      <p:sp>
        <p:nvSpPr>
          <p:cNvPr id="5" name="TextBox 11"/>
          <p:cNvSpPr txBox="1"/>
          <p:nvPr/>
        </p:nvSpPr>
        <p:spPr>
          <a:xfrm>
            <a:off x="598714" y="5085546"/>
            <a:ext cx="5040086" cy="1245235"/>
          </a:xfrm>
          <a:prstGeom prst="rect">
            <a:avLst/>
          </a:prstGeom>
          <a:noFill/>
        </p:spPr>
        <p:txBody>
          <a:bodyPr wrap="square" rtlCol="0">
            <a:spAutoFit/>
          </a:bodyPr>
          <a:lstStyle/>
          <a:p>
            <a:r>
              <a:rPr lang="en-US" sz="2500" dirty="0">
                <a:latin typeface="Nunito Sans" panose="00000500000000000000" pitchFamily="2" charset="0"/>
              </a:rPr>
              <a:t>6</a:t>
            </a:r>
          </a:p>
          <a:p>
            <a:r>
              <a:rPr lang="en-US" sz="2500" dirty="0">
                <a:latin typeface="Nunito Sans" panose="00000500000000000000" pitchFamily="2" charset="0"/>
              </a:rPr>
              <a:t>1 8 9 11 0 2</a:t>
            </a:r>
          </a:p>
          <a:p>
            <a:r>
              <a:rPr lang="en-US" sz="2500" dirty="0">
                <a:latin typeface="Nunito Sans" panose="00000500000000000000" pitchFamily="2" charset="0"/>
              </a:rPr>
              <a:t>5</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c;       </a:t>
            </a:r>
          </a:p>
          <a:p>
            <a:r>
              <a:rPr lang="en-US" sz="2000" b="1" dirty="0">
                <a:solidFill>
                  <a:schemeClr val="bg1"/>
                </a:solidFill>
                <a:latin typeface="Courier New" panose="02070309020205020404" pitchFamily="49" charset="0"/>
                <a:cs typeface="Courier New" panose="02070309020205020404" pitchFamily="49" charset="0"/>
                <a:sym typeface="+mn-ea"/>
              </a:rPr>
              <a:t>cin&gt;&gt;c;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 == 'a' || c == 'e' || c == 'i' || c == 'o' || c == 'u'||</a:t>
            </a:r>
          </a:p>
          <a:p>
            <a:r>
              <a:rPr lang="en-US" sz="2000" b="1" dirty="0">
                <a:solidFill>
                  <a:schemeClr val="bg1"/>
                </a:solidFill>
                <a:latin typeface="Courier New" panose="02070309020205020404" pitchFamily="49" charset="0"/>
                <a:cs typeface="Courier New" panose="02070309020205020404" pitchFamily="49" charset="0"/>
                <a:sym typeface="+mn-ea"/>
              </a:rPr>
              <a:t>    c == 'A' || c == 'E' || c == 'I' || c == 'O' || c == 'U')</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cout&lt;&lt;"Vowel";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cout&lt;&lt;"Consonant";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Matrix Addition</a:t>
            </a:r>
          </a:p>
        </p:txBody>
      </p:sp>
      <p:sp>
        <p:nvSpPr>
          <p:cNvPr id="18" name="TextBox 17"/>
          <p:cNvSpPr txBox="1"/>
          <p:nvPr/>
        </p:nvSpPr>
        <p:spPr>
          <a:xfrm>
            <a:off x="598715" y="1156906"/>
            <a:ext cx="10950806" cy="2399665"/>
          </a:xfrm>
          <a:prstGeom prst="rect">
            <a:avLst/>
          </a:prstGeom>
          <a:noFill/>
        </p:spPr>
        <p:txBody>
          <a:bodyPr wrap="square" rtlCol="0">
            <a:spAutoFit/>
          </a:bodyPr>
          <a:lstStyle/>
          <a:p>
            <a:r>
              <a:rPr lang="en-US" sz="2500" dirty="0">
                <a:latin typeface="Nunito Sans" panose="00000500000000000000" pitchFamily="2" charset="0"/>
              </a:rPr>
              <a:t>Write a program to add 2 matrices.</a:t>
            </a:r>
          </a:p>
          <a:p>
            <a:endParaRPr lang="en-US" sz="2500" dirty="0">
              <a:latin typeface="Nunito Sans" panose="00000500000000000000" pitchFamily="2" charset="0"/>
            </a:endParaRPr>
          </a:p>
          <a:p>
            <a:r>
              <a:rPr lang="en-US" sz="2500" dirty="0">
                <a:latin typeface="Nunito Sans" panose="00000500000000000000" pitchFamily="2" charset="0"/>
              </a:rPr>
              <a:t>Input consists of multiple test cases. For each case, the first line contains two integers m1, n1 the size of matrix and m1 following rows containing the integers for each row. It is followed by data for matrix B. For each test case output a single line containing all elements of the resultant matrix</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#define MAX_SIZE 10</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t, sum;</a:t>
            </a:r>
          </a:p>
          <a:p>
            <a:r>
              <a:rPr lang="en-US" sz="2000" b="1" dirty="0">
                <a:solidFill>
                  <a:schemeClr val="bg1"/>
                </a:solidFill>
                <a:latin typeface="Courier New" panose="02070309020205020404" pitchFamily="49" charset="0"/>
                <a:cs typeface="Courier New" panose="02070309020205020404" pitchFamily="49" charset="0"/>
                <a:sym typeface="+mn-ea"/>
              </a:rPr>
              <a:t>    int first[10][10];</a:t>
            </a:r>
          </a:p>
          <a:p>
            <a:r>
              <a:rPr lang="en-US" sz="2000" b="1" dirty="0">
                <a:solidFill>
                  <a:schemeClr val="bg1"/>
                </a:solidFill>
                <a:latin typeface="Courier New" panose="02070309020205020404" pitchFamily="49" charset="0"/>
                <a:cs typeface="Courier New" panose="02070309020205020404" pitchFamily="49" charset="0"/>
                <a:sym typeface="+mn-ea"/>
              </a:rPr>
              <a:t>    int second[10][10];</a:t>
            </a:r>
          </a:p>
          <a:p>
            <a:r>
              <a:rPr lang="en-US" sz="2000" b="1" dirty="0">
                <a:solidFill>
                  <a:schemeClr val="bg1"/>
                </a:solidFill>
                <a:latin typeface="Courier New" panose="02070309020205020404" pitchFamily="49" charset="0"/>
                <a:cs typeface="Courier New" panose="02070309020205020404" pitchFamily="49" charset="0"/>
                <a:sym typeface="+mn-ea"/>
              </a:rPr>
              <a:t>    int mul[10][10];</a:t>
            </a:r>
          </a:p>
          <a:p>
            <a:r>
              <a:rPr lang="en-US" sz="2000" b="1" dirty="0">
                <a:solidFill>
                  <a:schemeClr val="bg1"/>
                </a:solidFill>
                <a:latin typeface="Courier New" panose="02070309020205020404" pitchFamily="49" charset="0"/>
                <a:cs typeface="Courier New" panose="02070309020205020404" pitchFamily="49" charset="0"/>
                <a:sym typeface="+mn-ea"/>
              </a:rPr>
              <a:t>    int i, j, k,m, n, l;</a:t>
            </a:r>
          </a:p>
          <a:p>
            <a:r>
              <a:rPr lang="en-US" sz="2000" b="1" dirty="0">
                <a:solidFill>
                  <a:schemeClr val="bg1"/>
                </a:solidFill>
                <a:latin typeface="Courier New" panose="02070309020205020404" pitchFamily="49" charset="0"/>
                <a:cs typeface="Courier New" panose="02070309020205020404" pitchFamily="49" charset="0"/>
                <a:sym typeface="+mn-ea"/>
              </a:rPr>
              <a:t>    cin&gt;&gt;t;</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for(l = 0; l &lt; t; l++)</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cin&gt;&gt;m&gt;&gt;n;</a:t>
            </a:r>
          </a:p>
          <a:p>
            <a:r>
              <a:rPr lang="en-US" sz="2000" b="1" dirty="0">
                <a:solidFill>
                  <a:schemeClr val="bg1"/>
                </a:solidFill>
                <a:latin typeface="Courier New" panose="02070309020205020404" pitchFamily="49" charset="0"/>
                <a:cs typeface="Courier New" panose="02070309020205020404" pitchFamily="49" charset="0"/>
                <a:sym typeface="+mn-ea"/>
              </a:rPr>
              <a:t>        for(i = 0; i &lt; m; i++)</a:t>
            </a:r>
          </a:p>
          <a:p>
            <a:r>
              <a:rPr lang="en-US" sz="2000" b="1" dirty="0">
                <a:solidFill>
                  <a:schemeClr val="bg1"/>
                </a:solidFill>
                <a:latin typeface="Courier New" panose="02070309020205020404" pitchFamily="49" charset="0"/>
                <a:cs typeface="Courier New" panose="02070309020205020404" pitchFamily="49" charset="0"/>
                <a:sym typeface="+mn-ea"/>
              </a:rPr>
              <a:t>            for(j = 0; j &lt; n; j++)</a:t>
            </a:r>
          </a:p>
          <a:p>
            <a:r>
              <a:rPr lang="en-US" sz="2000" b="1" dirty="0">
                <a:solidFill>
                  <a:schemeClr val="bg1"/>
                </a:solidFill>
                <a:latin typeface="Courier New" panose="02070309020205020404" pitchFamily="49" charset="0"/>
                <a:cs typeface="Courier New" panose="02070309020205020404" pitchFamily="49" charset="0"/>
                <a:sym typeface="+mn-ea"/>
              </a:rPr>
              <a:t>                cin&gt;&gt;first[i][j];</a:t>
            </a:r>
          </a:p>
          <a:p>
            <a:r>
              <a:rPr lang="en-US" sz="2000" b="1" dirty="0">
                <a:solidFill>
                  <a:schemeClr val="bg1"/>
                </a:solidFill>
                <a:latin typeface="Courier New" panose="02070309020205020404" pitchFamily="49" charset="0"/>
                <a:cs typeface="Courier New" panose="02070309020205020404" pitchFamily="49" charset="0"/>
                <a:sym typeface="+mn-ea"/>
              </a:rPr>
              <a:t>        for(i = 0; i &lt; m; i++)</a:t>
            </a:r>
          </a:p>
          <a:p>
            <a:r>
              <a:rPr lang="en-US" sz="2000" b="1" dirty="0">
                <a:solidFill>
                  <a:schemeClr val="bg1"/>
                </a:solidFill>
                <a:latin typeface="Courier New" panose="02070309020205020404" pitchFamily="49" charset="0"/>
                <a:cs typeface="Courier New" panose="02070309020205020404" pitchFamily="49" charset="0"/>
                <a:sym typeface="+mn-ea"/>
              </a:rPr>
              <a:t>            for(j = 0; j &lt; n; j++)</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cin&gt;&gt;second[i][j];</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 ( i = 0 ; i &lt; m ;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 ( j = 0 ; j &lt; n ; j++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mul[i][j] = first[i][j] + second[i][j];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 = 0; i &lt; m; i++)</a:t>
            </a:r>
          </a:p>
          <a:p>
            <a:r>
              <a:rPr lang="en-US" sz="2000" b="1" dirty="0">
                <a:solidFill>
                  <a:schemeClr val="bg1"/>
                </a:solidFill>
                <a:latin typeface="Courier New" panose="02070309020205020404" pitchFamily="49" charset="0"/>
                <a:cs typeface="Courier New" panose="02070309020205020404" pitchFamily="49" charset="0"/>
                <a:sym typeface="+mn-ea"/>
              </a:rPr>
              <a:t>            for(j = 0; j &lt; n; j++)</a:t>
            </a:r>
          </a:p>
          <a:p>
            <a:r>
              <a:rPr lang="en-US" sz="2000" b="1" dirty="0">
                <a:solidFill>
                  <a:schemeClr val="bg1"/>
                </a:solidFill>
                <a:latin typeface="Courier New" panose="02070309020205020404" pitchFamily="49" charset="0"/>
                <a:cs typeface="Courier New" panose="02070309020205020404" pitchFamily="49" charset="0"/>
                <a:sym typeface="+mn-ea"/>
              </a:rPr>
              <a:t>                cout&lt;&lt;mul[i][j]&lt;&lt;" ";</a:t>
            </a:r>
          </a:p>
          <a:p>
            <a:r>
              <a:rPr lang="en-US" sz="2000" b="1" dirty="0">
                <a:solidFill>
                  <a:schemeClr val="bg1"/>
                </a:solidFill>
                <a:latin typeface="Courier New" panose="02070309020205020404" pitchFamily="49" charset="0"/>
                <a:cs typeface="Courier New" panose="02070309020205020404" pitchFamily="49" charset="0"/>
                <a:sym typeface="+mn-ea"/>
              </a:rPr>
              <a:t>       cout&lt;&lt;"\n";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Highest frequency Character</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find the highest frequency character in a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1694815"/>
            <a:ext cx="414591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694815"/>
            <a:ext cx="3432175"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188464"/>
            <a:ext cx="5040086" cy="860425"/>
          </a:xfrm>
          <a:prstGeom prst="rect">
            <a:avLst/>
          </a:prstGeom>
          <a:noFill/>
        </p:spPr>
        <p:txBody>
          <a:bodyPr wrap="square" rtlCol="0">
            <a:spAutoFit/>
          </a:bodyPr>
          <a:lstStyle/>
          <a:p>
            <a:r>
              <a:rPr lang="en-US" sz="2500" dirty="0">
                <a:latin typeface="Nunito Sans" panose="00000500000000000000" pitchFamily="2" charset="0"/>
              </a:rPr>
              <a:t>Maximum occurring character is ‘M' = 4 times.</a:t>
            </a:r>
          </a:p>
        </p:txBody>
      </p:sp>
      <p:sp>
        <p:nvSpPr>
          <p:cNvPr id="12" name="TextBox 11"/>
          <p:cNvSpPr txBox="1"/>
          <p:nvPr/>
        </p:nvSpPr>
        <p:spPr>
          <a:xfrm>
            <a:off x="598714" y="2189946"/>
            <a:ext cx="5040086" cy="860425"/>
          </a:xfrm>
          <a:prstGeom prst="rect">
            <a:avLst/>
          </a:prstGeom>
          <a:noFill/>
        </p:spPr>
        <p:txBody>
          <a:bodyPr wrap="square" rtlCol="0">
            <a:spAutoFit/>
          </a:bodyPr>
          <a:lstStyle/>
          <a:p>
            <a:r>
              <a:rPr lang="en-US" sz="2500" dirty="0">
                <a:latin typeface="Nunito Sans" panose="00000500000000000000" pitchFamily="2" charset="0"/>
              </a:rPr>
              <a:t>me and my friends love programming</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str[100];</a:t>
            </a:r>
          </a:p>
          <a:p>
            <a:r>
              <a:rPr lang="en-US" sz="2000" b="1" dirty="0">
                <a:solidFill>
                  <a:schemeClr val="bg1"/>
                </a:solidFill>
                <a:latin typeface="Courier New" panose="02070309020205020404" pitchFamily="49" charset="0"/>
                <a:cs typeface="Courier New" panose="02070309020205020404" pitchFamily="49" charset="0"/>
                <a:sym typeface="+mn-ea"/>
              </a:rPr>
              <a:t>  	int ascii[26]={},i,max=0,max_char;</a:t>
            </a:r>
          </a:p>
          <a:p>
            <a:r>
              <a:rPr lang="en-US" sz="2000" b="1" dirty="0">
                <a:solidFill>
                  <a:schemeClr val="bg1"/>
                </a:solidFill>
                <a:latin typeface="Courier New" panose="02070309020205020404" pitchFamily="49" charset="0"/>
                <a:cs typeface="Courier New" panose="02070309020205020404" pitchFamily="49" charset="0"/>
                <a:sym typeface="+mn-ea"/>
              </a:rPr>
              <a:t>  	scanf("%[^\n]s",str);</a:t>
            </a:r>
          </a:p>
          <a:p>
            <a:r>
              <a:rPr lang="en-US" sz="2000" b="1" dirty="0">
                <a:solidFill>
                  <a:schemeClr val="bg1"/>
                </a:solidFill>
                <a:latin typeface="Courier New" panose="02070309020205020404" pitchFamily="49" charset="0"/>
                <a:cs typeface="Courier New" panose="02070309020205020404" pitchFamily="49" charset="0"/>
                <a:sym typeface="+mn-ea"/>
              </a:rPr>
              <a:t>  	for(i=0;str[i]!='\0';i++)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if(str[i]&gt;=97 &amp;&amp; str[i]&lt;=122)</a:t>
            </a:r>
          </a:p>
          <a:p>
            <a:r>
              <a:rPr lang="en-US" sz="2000" b="1" dirty="0">
                <a:solidFill>
                  <a:schemeClr val="bg1"/>
                </a:solidFill>
                <a:latin typeface="Courier New" panose="02070309020205020404" pitchFamily="49" charset="0"/>
                <a:cs typeface="Courier New" panose="02070309020205020404" pitchFamily="49" charset="0"/>
                <a:sym typeface="+mn-ea"/>
              </a:rPr>
              <a:t>          str[i]=str[i]-32;</a:t>
            </a:r>
          </a:p>
          <a:p>
            <a:r>
              <a:rPr lang="en-US" sz="2000" b="1" dirty="0">
                <a:solidFill>
                  <a:schemeClr val="bg1"/>
                </a:solidFill>
                <a:latin typeface="Courier New" panose="02070309020205020404" pitchFamily="49" charset="0"/>
                <a:cs typeface="Courier New" panose="02070309020205020404" pitchFamily="49" charset="0"/>
                <a:sym typeface="+mn-ea"/>
              </a:rPr>
              <a:t>      	if(str[i]!='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ascii[str[i]-65]++;</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for(i=0;i&lt;26;i++)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if(ascii[i]&gt;max)</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max=ascii[i];</a:t>
            </a:r>
          </a:p>
          <a:p>
            <a:r>
              <a:rPr lang="en-US" sz="2000" b="1" dirty="0">
                <a:solidFill>
                  <a:schemeClr val="bg1"/>
                </a:solidFill>
                <a:latin typeface="Courier New" panose="02070309020205020404" pitchFamily="49" charset="0"/>
                <a:cs typeface="Courier New" panose="02070309020205020404" pitchFamily="49" charset="0"/>
                <a:sym typeface="+mn-ea"/>
              </a:rPr>
              <a:t>          max_char=i+65;</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char c=(char)max_char;</a:t>
            </a:r>
          </a:p>
          <a:p>
            <a:r>
              <a:rPr lang="en-US" sz="2000" b="1" dirty="0">
                <a:solidFill>
                  <a:schemeClr val="bg1"/>
                </a:solidFill>
                <a:latin typeface="Courier New" panose="02070309020205020404" pitchFamily="49" charset="0"/>
                <a:cs typeface="Courier New" panose="02070309020205020404" pitchFamily="49" charset="0"/>
                <a:sym typeface="+mn-ea"/>
              </a:rPr>
              <a:t>	cout&lt;&lt;"Maximum occurring character is '"&lt;&lt;c&lt;&lt;"' = "&lt;&lt;max&lt;&lt;" "&lt;&lt;"times.";</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#include&lt;stdlib.h&gt;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char isVowel(char c,int 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if((c=='A'||c=='E'||c=='I'||c=='O'||c=='U'||c=='a'||c=='e'||c=='i'||c=='o'||c=='u')&amp;&amp;n==1)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if((c!='A'&amp;&amp;c!='E'&amp;&amp;c!='I'&amp;&amp;c!='O'&amp;&amp;c!='U'&amp;&amp;c!='a'&amp;&amp;c!='e'&amp;&amp;c!='i'&amp;&amp;c!='o'&amp;&amp;c!='u')&amp;&amp;n==2)</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if((c&gt;='a'&amp;&amp;c&lt;='z')&amp;&amp;n==3)</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c-32;</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c;</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Count of words in a given string</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print the number of words in a given string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1694815"/>
            <a:ext cx="414591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694815"/>
            <a:ext cx="3432175"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188464"/>
            <a:ext cx="5040086" cy="475615"/>
          </a:xfrm>
          <a:prstGeom prst="rect">
            <a:avLst/>
          </a:prstGeom>
          <a:noFill/>
        </p:spPr>
        <p:txBody>
          <a:bodyPr wrap="square" rtlCol="0">
            <a:spAutoFit/>
          </a:bodyPr>
          <a:lstStyle/>
          <a:p>
            <a:r>
              <a:rPr lang="en-US" sz="2500" dirty="0">
                <a:latin typeface="Nunito Sans" panose="00000500000000000000" pitchFamily="2" charset="0"/>
              </a:rPr>
              <a:t>2</a:t>
            </a:r>
          </a:p>
        </p:txBody>
      </p:sp>
      <p:sp>
        <p:nvSpPr>
          <p:cNvPr id="12" name="TextBox 11"/>
          <p:cNvSpPr txBox="1"/>
          <p:nvPr/>
        </p:nvSpPr>
        <p:spPr>
          <a:xfrm>
            <a:off x="598714" y="2189946"/>
            <a:ext cx="5040086" cy="475615"/>
          </a:xfrm>
          <a:prstGeom prst="rect">
            <a:avLst/>
          </a:prstGeom>
          <a:noFill/>
        </p:spPr>
        <p:txBody>
          <a:bodyPr wrap="square" rtlCol="0">
            <a:spAutoFit/>
          </a:bodyPr>
          <a:lstStyle/>
          <a:p>
            <a:r>
              <a:rPr lang="en-US" sz="2500" dirty="0">
                <a:latin typeface="Nunito Sans" panose="00000500000000000000" pitchFamily="2" charset="0"/>
              </a:rPr>
              <a:t>Hello world</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&lt;stdio.h&gt;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char str[100];</a:t>
            </a:r>
          </a:p>
          <a:p>
            <a:r>
              <a:rPr lang="en-US" sz="2000" b="1" dirty="0">
                <a:solidFill>
                  <a:schemeClr val="bg1"/>
                </a:solidFill>
                <a:latin typeface="Courier New" panose="02070309020205020404" pitchFamily="49" charset="0"/>
                <a:cs typeface="Courier New" panose="02070309020205020404" pitchFamily="49" charset="0"/>
                <a:sym typeface="+mn-ea"/>
              </a:rPr>
              <a:t>   	int i,word=0;</a:t>
            </a:r>
          </a:p>
          <a:p>
            <a:r>
              <a:rPr lang="en-US" sz="2000" b="1" dirty="0">
                <a:solidFill>
                  <a:schemeClr val="bg1"/>
                </a:solidFill>
                <a:latin typeface="Courier New" panose="02070309020205020404" pitchFamily="49" charset="0"/>
                <a:cs typeface="Courier New" panose="02070309020205020404" pitchFamily="49" charset="0"/>
                <a:sym typeface="+mn-ea"/>
              </a:rPr>
              <a:t>  	scanf("%[^\n]s",str);</a:t>
            </a:r>
          </a:p>
          <a:p>
            <a:r>
              <a:rPr lang="en-US" sz="2000" b="1" dirty="0">
                <a:solidFill>
                  <a:schemeClr val="bg1"/>
                </a:solidFill>
                <a:latin typeface="Courier New" panose="02070309020205020404" pitchFamily="49" charset="0"/>
                <a:cs typeface="Courier New" panose="02070309020205020404" pitchFamily="49" charset="0"/>
                <a:sym typeface="+mn-ea"/>
              </a:rPr>
              <a:t>  	for(i=0;str[i]!='\0';i++)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if(str[i]=='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word++;</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word++;</a:t>
            </a:r>
          </a:p>
          <a:p>
            <a:r>
              <a:rPr lang="en-US" sz="2000" b="1" dirty="0">
                <a:solidFill>
                  <a:schemeClr val="bg1"/>
                </a:solidFill>
                <a:latin typeface="Courier New" panose="02070309020205020404" pitchFamily="49" charset="0"/>
                <a:cs typeface="Courier New" panose="02070309020205020404" pitchFamily="49" charset="0"/>
                <a:sym typeface="+mn-ea"/>
              </a:rPr>
              <a:t>cout&lt;&lt;word;</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Maximum element in an array</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find the maximum element in an array.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1694815"/>
            <a:ext cx="414591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694815"/>
            <a:ext cx="3432175"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188464"/>
            <a:ext cx="5040086" cy="475615"/>
          </a:xfrm>
          <a:prstGeom prst="rect">
            <a:avLst/>
          </a:prstGeom>
          <a:noFill/>
        </p:spPr>
        <p:txBody>
          <a:bodyPr wrap="square" rtlCol="0">
            <a:spAutoFit/>
          </a:bodyPr>
          <a:lstStyle/>
          <a:p>
            <a:r>
              <a:rPr lang="en-US" sz="2500" dirty="0">
                <a:latin typeface="Nunito Sans" panose="00000500000000000000" pitchFamily="2" charset="0"/>
              </a:rPr>
              <a:t>5</a:t>
            </a:r>
          </a:p>
        </p:txBody>
      </p:sp>
      <p:sp>
        <p:nvSpPr>
          <p:cNvPr id="12" name="TextBox 11"/>
          <p:cNvSpPr txBox="1"/>
          <p:nvPr/>
        </p:nvSpPr>
        <p:spPr>
          <a:xfrm>
            <a:off x="598714" y="2189946"/>
            <a:ext cx="5040086" cy="860425"/>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1 3 2 5 4</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int main()</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int array[100], maximum, size, c, location = 1;</a:t>
            </a:r>
          </a:p>
          <a:p>
            <a:r>
              <a:rPr lang="en-US" sz="2000" b="1" dirty="0">
                <a:solidFill>
                  <a:schemeClr val="bg1"/>
                </a:solidFill>
                <a:latin typeface="Courier New" panose="02070309020205020404" pitchFamily="49" charset="0"/>
                <a:cs typeface="Courier New" panose="02070309020205020404" pitchFamily="49" charset="0"/>
                <a:sym typeface="+mn-ea"/>
              </a:rPr>
              <a:t>cin&gt;&gt;size;</a:t>
            </a:r>
          </a:p>
          <a:p>
            <a:r>
              <a:rPr lang="en-US" sz="2000" b="1" dirty="0">
                <a:solidFill>
                  <a:schemeClr val="bg1"/>
                </a:solidFill>
                <a:latin typeface="Courier New" panose="02070309020205020404" pitchFamily="49" charset="0"/>
                <a:cs typeface="Courier New" panose="02070309020205020404" pitchFamily="49" charset="0"/>
                <a:sym typeface="+mn-ea"/>
              </a:rPr>
              <a:t> 	for (c = 0; c &lt; size; c++)</a:t>
            </a:r>
          </a:p>
          <a:p>
            <a:r>
              <a:rPr lang="en-US" sz="2000" b="1" dirty="0">
                <a:solidFill>
                  <a:schemeClr val="bg1"/>
                </a:solidFill>
                <a:latin typeface="Courier New" panose="02070309020205020404" pitchFamily="49" charset="0"/>
                <a:cs typeface="Courier New" panose="02070309020205020404" pitchFamily="49" charset="0"/>
                <a:sym typeface="+mn-ea"/>
              </a:rPr>
              <a:t>    		cin&gt;&gt;array[c];</a:t>
            </a:r>
          </a:p>
          <a:p>
            <a:r>
              <a:rPr lang="en-US" sz="2000" b="1" dirty="0">
                <a:solidFill>
                  <a:schemeClr val="bg1"/>
                </a:solidFill>
                <a:latin typeface="Courier New" panose="02070309020205020404" pitchFamily="49" charset="0"/>
                <a:cs typeface="Courier New" panose="02070309020205020404" pitchFamily="49" charset="0"/>
                <a:sym typeface="+mn-ea"/>
              </a:rPr>
              <a:t> 	maximum = array[0];</a:t>
            </a:r>
          </a:p>
          <a:p>
            <a:r>
              <a:rPr lang="en-US" sz="2000" b="1" dirty="0">
                <a:solidFill>
                  <a:schemeClr val="bg1"/>
                </a:solidFill>
                <a:latin typeface="Courier New" panose="02070309020205020404" pitchFamily="49" charset="0"/>
                <a:cs typeface="Courier New" panose="02070309020205020404" pitchFamily="49" charset="0"/>
                <a:sym typeface="+mn-ea"/>
              </a:rPr>
              <a:t>	for (c = 1; c &lt; size; c++)</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(array[c] &gt; maximum)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maximum  = array[c];</a:t>
            </a:r>
          </a:p>
          <a:p>
            <a:r>
              <a:rPr lang="en-US" sz="2000" b="1" dirty="0">
                <a:solidFill>
                  <a:schemeClr val="bg1"/>
                </a:solidFill>
                <a:latin typeface="Courier New" panose="02070309020205020404" pitchFamily="49" charset="0"/>
                <a:cs typeface="Courier New" panose="02070309020205020404" pitchFamily="49" charset="0"/>
                <a:sym typeface="+mn-ea"/>
              </a:rPr>
              <a:t>       		location = c+1;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cout&lt;&lt;maximum;</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1677513"/>
            <a:ext cx="2356664" cy="2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i,j;</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char string[3][100];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for(i=0;i&lt;3;i++)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scanf("%s",string[i]);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for(i=0;i&lt;3;i++)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for(j=0;string[i][j]!='\0';j++)</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cout&lt;&lt;isVowel(string[i][j],i+1);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Remove duplicates and reverse</a:t>
            </a:r>
          </a:p>
        </p:txBody>
      </p:sp>
      <p:sp>
        <p:nvSpPr>
          <p:cNvPr id="18"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rPr>
              <a:t>Write a program that will replace multiple consecutive occurrences of a character with a single occurrence, and print the result in the reverse order.</a:t>
            </a:r>
          </a:p>
          <a:p>
            <a:endParaRPr lang="en-US" sz="2500" dirty="0">
              <a:latin typeface="Nunito Sans" panose="00000500000000000000" pitchFamily="2" charset="0"/>
            </a:endParaRPr>
          </a:p>
          <a:p>
            <a:r>
              <a:rPr lang="en-US" sz="2500" dirty="0">
                <a:latin typeface="Nunito Sans" panose="00000500000000000000" pitchFamily="2" charset="0"/>
              </a:rPr>
              <a:t>The input stream of characters should be read from STDIN and the result should be written to STDOUT. Other than the required output, no other characters / string / message should be written to STDOUT. </a:t>
            </a:r>
          </a:p>
          <a:p>
            <a:endParaRPr lang="en-US" sz="2500" dirty="0">
              <a:latin typeface="Nunito Sans" panose="00000500000000000000" pitchFamily="2" charset="0"/>
            </a:endParaRPr>
          </a:p>
          <a:p>
            <a:r>
              <a:rPr lang="en-US" sz="2500" dirty="0">
                <a:latin typeface="Nunito Sans" panose="00000500000000000000" pitchFamily="2" charset="0"/>
              </a:rPr>
              <a:t>You can assume that the input string length will not exceed 30 characters.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str[30], temp[30];</a:t>
            </a:r>
          </a:p>
          <a:p>
            <a:r>
              <a:rPr lang="en-US" sz="2000" b="1" dirty="0">
                <a:solidFill>
                  <a:schemeClr val="bg1"/>
                </a:solidFill>
                <a:latin typeface="Courier New" panose="02070309020205020404" pitchFamily="49" charset="0"/>
                <a:cs typeface="Courier New" panose="02070309020205020404" pitchFamily="49" charset="0"/>
              </a:rPr>
              <a:t>  	int i, count=0;</a:t>
            </a:r>
          </a:p>
          <a:p>
            <a:r>
              <a:rPr lang="en-US" sz="2000" b="1" dirty="0">
                <a:solidFill>
                  <a:schemeClr val="bg1"/>
                </a:solidFill>
                <a:latin typeface="Courier New" panose="02070309020205020404" pitchFamily="49" charset="0"/>
                <a:cs typeface="Courier New" panose="02070309020205020404" pitchFamily="49" charset="0"/>
              </a:rPr>
              <a:t> 	scanf("%[^\n]s", str);</a:t>
            </a:r>
          </a:p>
          <a:p>
            <a:r>
              <a:rPr lang="en-US" sz="2000" b="1" dirty="0">
                <a:solidFill>
                  <a:schemeClr val="bg1"/>
                </a:solidFill>
                <a:latin typeface="Courier New" panose="02070309020205020404" pitchFamily="49" charset="0"/>
                <a:cs typeface="Courier New" panose="02070309020205020404" pitchFamily="49" charset="0"/>
              </a:rPr>
              <a:t>  	for(i = 0; str[i]!='\0';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if(str[i] != str[i+1])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temp[count] = str[i];</a:t>
            </a:r>
          </a:p>
          <a:p>
            <a:r>
              <a:rPr lang="en-US" sz="2000" b="1" dirty="0">
                <a:solidFill>
                  <a:schemeClr val="bg1"/>
                </a:solidFill>
                <a:latin typeface="Courier New" panose="02070309020205020404" pitchFamily="49" charset="0"/>
                <a:cs typeface="Courier New" panose="02070309020205020404" pitchFamily="49" charset="0"/>
              </a:rPr>
              <a:t>                   count++;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 = count-1; i&gt;=0;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cout&lt;&lt;temp[i];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Area of a circle</a:t>
            </a:r>
          </a:p>
        </p:txBody>
      </p:sp>
      <p:sp>
        <p:nvSpPr>
          <p:cNvPr id="18" name="TextBox 17"/>
          <p:cNvSpPr txBox="1"/>
          <p:nvPr/>
        </p:nvSpPr>
        <p:spPr>
          <a:xfrm>
            <a:off x="598715" y="1156906"/>
            <a:ext cx="10950806" cy="2399665"/>
          </a:xfrm>
          <a:prstGeom prst="rect">
            <a:avLst/>
          </a:prstGeom>
          <a:noFill/>
        </p:spPr>
        <p:txBody>
          <a:bodyPr wrap="square" rtlCol="0">
            <a:spAutoFit/>
          </a:bodyPr>
          <a:lstStyle/>
          <a:p>
            <a:r>
              <a:rPr lang="en-US" sz="2500" dirty="0">
                <a:latin typeface="Nunito Sans" panose="00000500000000000000" pitchFamily="2" charset="0"/>
              </a:rPr>
              <a:t>Program to find the area of a circle.</a:t>
            </a:r>
          </a:p>
          <a:p>
            <a:endParaRPr lang="en-US" sz="2500" dirty="0">
              <a:latin typeface="Nunito Sans" panose="00000500000000000000" pitchFamily="2" charset="0"/>
            </a:endParaRPr>
          </a:p>
          <a:p>
            <a:r>
              <a:rPr lang="en-US" sz="2500" dirty="0">
                <a:latin typeface="Nunito Sans" panose="00000500000000000000" pitchFamily="2" charset="0"/>
              </a:rPr>
              <a:t>The input diameter will be given as an integer, the output area should be printed as a floating point value with 2 point precision. No other extra information should be printed except the area value to the stdout. (Assume PI = 3.14)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dia;</a:t>
            </a:r>
          </a:p>
          <a:p>
            <a:r>
              <a:rPr lang="en-US" sz="2000" b="1" dirty="0">
                <a:solidFill>
                  <a:schemeClr val="bg1"/>
                </a:solidFill>
                <a:latin typeface="Courier New" panose="02070309020205020404" pitchFamily="49" charset="0"/>
                <a:cs typeface="Courier New" panose="02070309020205020404" pitchFamily="49" charset="0"/>
              </a:rPr>
              <a:t>float r, area;</a:t>
            </a:r>
          </a:p>
          <a:p>
            <a:r>
              <a:rPr lang="en-US" sz="2000" b="1" dirty="0">
                <a:solidFill>
                  <a:schemeClr val="bg1"/>
                </a:solidFill>
                <a:latin typeface="Courier New" panose="02070309020205020404" pitchFamily="49" charset="0"/>
                <a:cs typeface="Courier New" panose="02070309020205020404" pitchFamily="49" charset="0"/>
              </a:rPr>
              <a:t>cin&gt;&gt;dia;</a:t>
            </a:r>
          </a:p>
          <a:p>
            <a:r>
              <a:rPr lang="en-US" sz="2000" b="1" dirty="0">
                <a:solidFill>
                  <a:schemeClr val="bg1"/>
                </a:solidFill>
                <a:latin typeface="Courier New" panose="02070309020205020404" pitchFamily="49" charset="0"/>
                <a:cs typeface="Courier New" panose="02070309020205020404" pitchFamily="49" charset="0"/>
              </a:rPr>
              <a:t>r=(float)dia/2;</a:t>
            </a:r>
          </a:p>
          <a:p>
            <a:r>
              <a:rPr lang="en-US" sz="2000" b="1" dirty="0">
                <a:solidFill>
                  <a:schemeClr val="bg1"/>
                </a:solidFill>
                <a:latin typeface="Courier New" panose="02070309020205020404" pitchFamily="49" charset="0"/>
                <a:cs typeface="Courier New" panose="02070309020205020404" pitchFamily="49" charset="0"/>
              </a:rPr>
              <a:t>area=3.14*r*r;</a:t>
            </a:r>
          </a:p>
          <a:p>
            <a:r>
              <a:rPr lang="en-US" sz="2000" b="1" dirty="0">
                <a:solidFill>
                  <a:schemeClr val="bg1"/>
                </a:solidFill>
                <a:latin typeface="Courier New" panose="02070309020205020404" pitchFamily="49" charset="0"/>
                <a:cs typeface="Courier New" panose="02070309020205020404" pitchFamily="49" charset="0"/>
              </a:rPr>
              <a:t>printf("%0.2f",area);</a:t>
            </a:r>
          </a:p>
          <a:p>
            <a:r>
              <a:rPr lang="en-US" sz="2000" b="1" dirty="0">
                <a:solidFill>
                  <a:schemeClr val="bg1"/>
                </a:solidFill>
                <a:latin typeface="Courier New" panose="02070309020205020404" pitchFamily="49" charset="0"/>
                <a:cs typeface="Courier New" panose="02070309020205020404" pitchFamily="49" charset="0"/>
              </a:rPr>
              <a:t>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Hypotenuse of a triangle</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Program to find the hypotenuse of a triangle.</a:t>
            </a:r>
          </a:p>
          <a:p>
            <a:endParaRPr lang="en-US" sz="2500" dirty="0">
              <a:latin typeface="Nunito Sans" panose="00000500000000000000" pitchFamily="2" charset="0"/>
            </a:endParaRPr>
          </a:p>
          <a:p>
            <a:r>
              <a:rPr lang="en-US" sz="2500" dirty="0">
                <a:latin typeface="Nunito Sans" panose="00000500000000000000" pitchFamily="2" charset="0"/>
              </a:rPr>
              <a:t>Get the opposite and adjacent sides from the user and calculate and display the hypotenuse of the given triangle, The output is a floating point value with precision 2.</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TCS NQT</a:t>
            </a: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#include&lt;math.h&gt;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float hyp, opp, adj;</a:t>
            </a:r>
          </a:p>
          <a:p>
            <a:r>
              <a:rPr lang="en-US" sz="2000" b="1" dirty="0">
                <a:solidFill>
                  <a:schemeClr val="bg1"/>
                </a:solidFill>
                <a:latin typeface="Courier New" panose="02070309020205020404" pitchFamily="49" charset="0"/>
                <a:cs typeface="Courier New" panose="02070309020205020404" pitchFamily="49" charset="0"/>
              </a:rPr>
              <a:t>    cin&gt;&gt;opp&gt;&gt;adj;</a:t>
            </a:r>
          </a:p>
          <a:p>
            <a:r>
              <a:rPr lang="en-US" sz="2000" b="1" dirty="0">
                <a:solidFill>
                  <a:schemeClr val="bg1"/>
                </a:solidFill>
                <a:latin typeface="Courier New" panose="02070309020205020404" pitchFamily="49" charset="0"/>
                <a:cs typeface="Courier New" panose="02070309020205020404" pitchFamily="49" charset="0"/>
              </a:rPr>
              <a:t>    hyp=sqrt((opp*opp) + (adj*adj));</a:t>
            </a:r>
          </a:p>
          <a:p>
            <a:r>
              <a:rPr lang="en-US" sz="2000" b="1" dirty="0">
                <a:solidFill>
                  <a:schemeClr val="bg1"/>
                </a:solidFill>
                <a:latin typeface="Courier New" panose="02070309020205020404" pitchFamily="49" charset="0"/>
                <a:cs typeface="Courier New" panose="02070309020205020404" pitchFamily="49" charset="0"/>
              </a:rPr>
              <a:t>    printf("%0.2f", hyp);</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Factorial</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Find the factorial value for the given number.</a:t>
            </a:r>
          </a:p>
          <a:p>
            <a:endParaRPr lang="en-US" sz="2500" dirty="0">
              <a:latin typeface="Nunito Sans" panose="00000500000000000000" pitchFamily="2" charset="0"/>
            </a:endParaRPr>
          </a:p>
          <a:p>
            <a:r>
              <a:rPr lang="en-US" sz="2500" dirty="0">
                <a:latin typeface="Nunito Sans" panose="00000500000000000000" pitchFamily="2" charset="0"/>
              </a:rPr>
              <a:t>Factorial for n value will be 1*2*3.....n</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long int n,f=1;</a:t>
            </a:r>
          </a:p>
          <a:p>
            <a:r>
              <a:rPr lang="en-US" sz="2000" b="1" dirty="0">
                <a:solidFill>
                  <a:schemeClr val="bg1"/>
                </a:solidFill>
                <a:latin typeface="Courier New" panose="02070309020205020404" pitchFamily="49" charset="0"/>
                <a:cs typeface="Courier New" panose="02070309020205020404" pitchFamily="49" charset="0"/>
              </a:rPr>
              <a:t>	cin&gt;&gt;n;</a:t>
            </a:r>
          </a:p>
          <a:p>
            <a:r>
              <a:rPr lang="en-US" sz="2000" b="1" dirty="0">
                <a:solidFill>
                  <a:schemeClr val="bg1"/>
                </a:solidFill>
                <a:latin typeface="Courier New" panose="02070309020205020404" pitchFamily="49" charset="0"/>
                <a:cs typeface="Courier New" panose="02070309020205020404" pitchFamily="49" charset="0"/>
              </a:rPr>
              <a:t>	for(int i=1;i&lt;=n;i++)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f=f*i;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cout&lt;&lt;f;</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Leap Year</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Your task is to write a program to find whether the given year is Leap year or Not.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380615"/>
            <a:ext cx="254698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2380615"/>
            <a:ext cx="3359785"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2874264"/>
            <a:ext cx="5040086" cy="475615"/>
          </a:xfrm>
          <a:prstGeom prst="rect">
            <a:avLst/>
          </a:prstGeom>
          <a:noFill/>
        </p:spPr>
        <p:txBody>
          <a:bodyPr wrap="square" rtlCol="0">
            <a:spAutoFit/>
          </a:bodyPr>
          <a:lstStyle/>
          <a:p>
            <a:r>
              <a:rPr lang="en-US" sz="2500" dirty="0">
                <a:latin typeface="Nunito Sans" panose="00000500000000000000" pitchFamily="2" charset="0"/>
              </a:rPr>
              <a:t>NOT LEAP YEAR</a:t>
            </a:r>
          </a:p>
        </p:txBody>
      </p:sp>
      <p:sp>
        <p:nvSpPr>
          <p:cNvPr id="12" name="TextBox 11"/>
          <p:cNvSpPr txBox="1"/>
          <p:nvPr/>
        </p:nvSpPr>
        <p:spPr>
          <a:xfrm>
            <a:off x="598714" y="2875746"/>
            <a:ext cx="5040086" cy="475615"/>
          </a:xfrm>
          <a:prstGeom prst="rect">
            <a:avLst/>
          </a:prstGeom>
          <a:noFill/>
        </p:spPr>
        <p:txBody>
          <a:bodyPr wrap="square" rtlCol="0">
            <a:spAutoFit/>
          </a:bodyPr>
          <a:lstStyle/>
          <a:p>
            <a:r>
              <a:rPr lang="en-US" sz="2500" dirty="0">
                <a:latin typeface="Nunito Sans" panose="00000500000000000000" pitchFamily="2" charset="0"/>
              </a:rPr>
              <a:t>2100</a:t>
            </a:r>
          </a:p>
        </p:txBody>
      </p:sp>
      <p:sp>
        <p:nvSpPr>
          <p:cNvPr id="2" name="TextBox 7"/>
          <p:cNvSpPr txBox="1"/>
          <p:nvPr/>
        </p:nvSpPr>
        <p:spPr>
          <a:xfrm>
            <a:off x="591185" y="3373755"/>
            <a:ext cx="298259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45580" y="3373755"/>
            <a:ext cx="346837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45580" y="3867404"/>
            <a:ext cx="5040086" cy="475615"/>
          </a:xfrm>
          <a:prstGeom prst="rect">
            <a:avLst/>
          </a:prstGeom>
          <a:noFill/>
        </p:spPr>
        <p:txBody>
          <a:bodyPr wrap="square" rtlCol="0">
            <a:spAutoFit/>
          </a:bodyPr>
          <a:lstStyle/>
          <a:p>
            <a:r>
              <a:rPr lang="en-US" sz="2500" dirty="0">
                <a:latin typeface="Nunito Sans" panose="00000500000000000000" pitchFamily="2" charset="0"/>
              </a:rPr>
              <a:t>LEAP YEAR</a:t>
            </a:r>
          </a:p>
        </p:txBody>
      </p:sp>
      <p:sp>
        <p:nvSpPr>
          <p:cNvPr id="5" name="TextBox 11"/>
          <p:cNvSpPr txBox="1"/>
          <p:nvPr/>
        </p:nvSpPr>
        <p:spPr>
          <a:xfrm>
            <a:off x="591094" y="3868886"/>
            <a:ext cx="5040086" cy="475615"/>
          </a:xfrm>
          <a:prstGeom prst="rect">
            <a:avLst/>
          </a:prstGeom>
          <a:noFill/>
        </p:spPr>
        <p:txBody>
          <a:bodyPr wrap="square" rtlCol="0">
            <a:spAutoFit/>
          </a:bodyPr>
          <a:lstStyle/>
          <a:p>
            <a:r>
              <a:rPr lang="en-US" sz="2500" dirty="0">
                <a:latin typeface="Nunito Sans" panose="00000500000000000000" pitchFamily="2" charset="0"/>
              </a:rPr>
              <a:t>2000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yr;</a:t>
            </a:r>
          </a:p>
          <a:p>
            <a:r>
              <a:rPr lang="en-US" sz="2000" b="1" dirty="0">
                <a:solidFill>
                  <a:schemeClr val="bg1"/>
                </a:solidFill>
                <a:latin typeface="Courier New" panose="02070309020205020404" pitchFamily="49" charset="0"/>
                <a:cs typeface="Courier New" panose="02070309020205020404" pitchFamily="49" charset="0"/>
                <a:sym typeface="+mn-ea"/>
              </a:rPr>
              <a:t>cin&gt;&gt;yr;</a:t>
            </a:r>
          </a:p>
          <a:p>
            <a:r>
              <a:rPr lang="en-US" sz="2000" b="1" dirty="0">
                <a:solidFill>
                  <a:schemeClr val="bg1"/>
                </a:solidFill>
                <a:latin typeface="Courier New" panose="02070309020205020404" pitchFamily="49" charset="0"/>
                <a:cs typeface="Courier New" panose="02070309020205020404" pitchFamily="49" charset="0"/>
                <a:sym typeface="+mn-ea"/>
              </a:rPr>
              <a:t>if(yr%100==0){</a:t>
            </a:r>
          </a:p>
          <a:p>
            <a:r>
              <a:rPr lang="en-US" sz="2000" b="1" dirty="0">
                <a:solidFill>
                  <a:schemeClr val="bg1"/>
                </a:solidFill>
                <a:latin typeface="Courier New" panose="02070309020205020404" pitchFamily="49" charset="0"/>
                <a:cs typeface="Courier New" panose="02070309020205020404" pitchFamily="49" charset="0"/>
                <a:sym typeface="+mn-ea"/>
              </a:rPr>
              <a:t>	if(yr%400==0)</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cout&lt;&lt;"LEAP YEAR";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cout&lt;&lt;"NOT LEAP YEAR";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else if(yr%4==0)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cout&lt;&lt;"LEAP YEAR";		</a:t>
            </a:r>
          </a:p>
          <a:p>
            <a:r>
              <a:rPr lang="en-US" sz="2000" b="1" dirty="0">
                <a:solidFill>
                  <a:schemeClr val="bg1"/>
                </a:solidFill>
                <a:latin typeface="Courier New" panose="02070309020205020404" pitchFamily="49" charset="0"/>
                <a:cs typeface="Courier New" panose="02070309020205020404" pitchFamily="49" charset="0"/>
                <a:sym typeface="+mn-ea"/>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cout&lt;&lt;"NOT LEAP YEAR";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Perfect number</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Check whether a number is perfect number or not.</a:t>
            </a:r>
          </a:p>
          <a:p>
            <a:r>
              <a:rPr lang="en-US" sz="2500" dirty="0">
                <a:latin typeface="Nunito Sans" panose="00000500000000000000" pitchFamily="2" charset="0"/>
              </a:rPr>
              <a:t>A perfect number is a positive integer that is equal to the sum of its proper positive divisors.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380615"/>
            <a:ext cx="2546985" cy="475615"/>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380615"/>
            <a:ext cx="3359785" cy="475615"/>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874264"/>
            <a:ext cx="5040086" cy="475615"/>
          </a:xfrm>
          <a:prstGeom prst="rect">
            <a:avLst/>
          </a:prstGeom>
          <a:noFill/>
        </p:spPr>
        <p:txBody>
          <a:bodyPr wrap="square" rtlCol="0">
            <a:spAutoFit/>
          </a:bodyPr>
          <a:lstStyle/>
          <a:p>
            <a:r>
              <a:rPr lang="en-US" sz="2500" dirty="0">
                <a:latin typeface="Nunito Sans" panose="00000500000000000000" pitchFamily="2" charset="0"/>
              </a:rPr>
              <a:t>Yes ( 1 + 2 + 3 = 6 )</a:t>
            </a:r>
          </a:p>
        </p:txBody>
      </p:sp>
      <p:sp>
        <p:nvSpPr>
          <p:cNvPr id="12" name="TextBox 11"/>
          <p:cNvSpPr txBox="1"/>
          <p:nvPr/>
        </p:nvSpPr>
        <p:spPr>
          <a:xfrm>
            <a:off x="598714" y="2875746"/>
            <a:ext cx="5040086" cy="475615"/>
          </a:xfrm>
          <a:prstGeom prst="rect">
            <a:avLst/>
          </a:prstGeom>
          <a:noFill/>
        </p:spPr>
        <p:txBody>
          <a:bodyPr wrap="square" rtlCol="0">
            <a:spAutoFit/>
          </a:bodyPr>
          <a:lstStyle/>
          <a:p>
            <a:r>
              <a:rPr lang="en-US" sz="2500" dirty="0">
                <a:latin typeface="Nunito Sans" panose="00000500000000000000" pitchFamily="2" charset="0"/>
              </a:rPr>
              <a:t>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#include &lt;cctype&gt;</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    int n,i=1,sum=0;</a:t>
            </a:r>
          </a:p>
          <a:p>
            <a:r>
              <a:rPr lang="en-US" sz="2000" b="1" dirty="0">
                <a:solidFill>
                  <a:schemeClr val="bg1"/>
                </a:solidFill>
                <a:latin typeface="Courier New" panose="02070309020205020404" pitchFamily="49" charset="0"/>
                <a:cs typeface="Courier New" panose="02070309020205020404" pitchFamily="49" charset="0"/>
              </a:rPr>
              <a:t>    cin &gt;&gt; n;</a:t>
            </a:r>
          </a:p>
          <a:p>
            <a:r>
              <a:rPr lang="en-US" sz="2000" b="1" dirty="0">
                <a:solidFill>
                  <a:schemeClr val="bg1"/>
                </a:solidFill>
                <a:latin typeface="Courier New" panose="02070309020205020404" pitchFamily="49" charset="0"/>
                <a:cs typeface="Courier New" panose="02070309020205020404" pitchFamily="49" charset="0"/>
              </a:rPr>
              <a:t>       while(i&lt;n){</a:t>
            </a:r>
          </a:p>
          <a:p>
            <a:r>
              <a:rPr lang="en-US" sz="2000" b="1" dirty="0">
                <a:solidFill>
                  <a:schemeClr val="bg1"/>
                </a:solidFill>
                <a:latin typeface="Courier New" panose="02070309020205020404" pitchFamily="49" charset="0"/>
                <a:cs typeface="Courier New" panose="02070309020205020404" pitchFamily="49" charset="0"/>
              </a:rPr>
              <a:t>       if(n%i==0)</a:t>
            </a:r>
          </a:p>
          <a:p>
            <a:r>
              <a:rPr lang="en-US" sz="2000" b="1" dirty="0">
                <a:solidFill>
                  <a:schemeClr val="bg1"/>
                </a:solidFill>
                <a:latin typeface="Courier New" panose="02070309020205020404" pitchFamily="49" charset="0"/>
                <a:cs typeface="Courier New" panose="02070309020205020404" pitchFamily="49" charset="0"/>
              </a:rPr>
              <a:t>       sum=sum+i;</a:t>
            </a:r>
          </a:p>
          <a:p>
            <a:r>
              <a:rPr lang="en-US" sz="2000" b="1" dirty="0">
                <a:solidFill>
                  <a:schemeClr val="bg1"/>
                </a:solidFill>
                <a:latin typeface="Courier New" panose="02070309020205020404" pitchFamily="49" charset="0"/>
                <a:cs typeface="Courier New" panose="02070309020205020404" pitchFamily="49" charset="0"/>
              </a:rPr>
              <a:t>       i++;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if(sum==n)</a:t>
            </a:r>
          </a:p>
          <a:p>
            <a:r>
              <a:rPr lang="en-US" sz="2000" b="1" dirty="0">
                <a:solidFill>
                  <a:schemeClr val="bg1"/>
                </a:solidFill>
                <a:latin typeface="Courier New" panose="02070309020205020404" pitchFamily="49" charset="0"/>
                <a:cs typeface="Courier New" panose="02070309020205020404" pitchFamily="49" charset="0"/>
              </a:rPr>
              <a:t>    cout &lt;&lt;"Yes"; </a:t>
            </a:r>
          </a:p>
          <a:p>
            <a:r>
              <a:rPr lang="en-US" sz="2000" b="1" dirty="0">
                <a:solidFill>
                  <a:schemeClr val="bg1"/>
                </a:solidFill>
                <a:latin typeface="Courier New" panose="02070309020205020404" pitchFamily="49" charset="0"/>
                <a:cs typeface="Courier New" panose="02070309020205020404" pitchFamily="49" charset="0"/>
              </a:rPr>
              <a:t>else</a:t>
            </a:r>
          </a:p>
          <a:p>
            <a:r>
              <a:rPr lang="en-US" sz="2000" b="1" dirty="0">
                <a:solidFill>
                  <a:schemeClr val="bg1"/>
                </a:solidFill>
                <a:latin typeface="Courier New" panose="02070309020205020404" pitchFamily="49" charset="0"/>
                <a:cs typeface="Courier New" panose="02070309020205020404" pitchFamily="49" charset="0"/>
              </a:rPr>
              <a:t>    cout &lt;&lt;"No";</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GCD of 2 numbers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Write a program to calculate the Greatest common factor of 2 numbers. Use using math skills to compute GCD of given 2 numbers. Input will consist of 2 lines each containing 1 number each</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 b, c;</a:t>
            </a:r>
          </a:p>
          <a:p>
            <a:r>
              <a:rPr lang="en-US" sz="2000" b="1" dirty="0">
                <a:solidFill>
                  <a:schemeClr val="bg1"/>
                </a:solidFill>
                <a:latin typeface="Courier New" panose="02070309020205020404" pitchFamily="49" charset="0"/>
                <a:cs typeface="Courier New" panose="02070309020205020404" pitchFamily="49" charset="0"/>
              </a:rPr>
              <a:t>  cin&gt;&gt;a&gt;&gt;b;</a:t>
            </a:r>
          </a:p>
          <a:p>
            <a:r>
              <a:rPr lang="en-US" sz="2000" b="1" dirty="0">
                <a:solidFill>
                  <a:schemeClr val="bg1"/>
                </a:solidFill>
                <a:latin typeface="Courier New" panose="02070309020205020404" pitchFamily="49" charset="0"/>
                <a:cs typeface="Courier New" panose="02070309020205020404" pitchFamily="49" charset="0"/>
              </a:rPr>
              <a:t>  while ( a != 0 )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 = a; </a:t>
            </a:r>
          </a:p>
          <a:p>
            <a:r>
              <a:rPr lang="en-US" sz="2000" b="1" dirty="0">
                <a:solidFill>
                  <a:schemeClr val="bg1"/>
                </a:solidFill>
                <a:latin typeface="Courier New" panose="02070309020205020404" pitchFamily="49" charset="0"/>
                <a:cs typeface="Courier New" panose="02070309020205020404" pitchFamily="49" charset="0"/>
              </a:rPr>
              <a:t>    a = b%a;  </a:t>
            </a:r>
          </a:p>
          <a:p>
            <a:r>
              <a:rPr lang="en-US" sz="2000" b="1" dirty="0">
                <a:solidFill>
                  <a:schemeClr val="bg1"/>
                </a:solidFill>
                <a:latin typeface="Courier New" panose="02070309020205020404" pitchFamily="49" charset="0"/>
                <a:cs typeface="Courier New" panose="02070309020205020404" pitchFamily="49" charset="0"/>
              </a:rPr>
              <a:t>    b = c;</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cout&lt;&lt;b;</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Prime number</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Write a program to check whether a given number is a prime number or not.</a:t>
            </a:r>
          </a:p>
          <a:p>
            <a:r>
              <a:rPr lang="en-US" sz="2500" dirty="0">
                <a:latin typeface="Nunito Sans" panose="00000500000000000000" pitchFamily="2" charset="0"/>
              </a:rPr>
              <a:t>If it is a prime number, find out the Square Root of that number.</a:t>
            </a:r>
          </a:p>
          <a:p>
            <a:r>
              <a:rPr lang="en-US" sz="2500" dirty="0">
                <a:latin typeface="Nunito Sans" panose="00000500000000000000" pitchFamily="2" charset="0"/>
              </a:rPr>
              <a:t>Else it should print 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883920"/>
          </a:xfrm>
          <a:prstGeom prst="rect">
            <a:avLst/>
          </a:prstGeom>
          <a:ln w="12700">
            <a:miter lim="400000"/>
          </a:ln>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CODING</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#include&lt;math.h&gt;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i,x,flag;</a:t>
            </a:r>
          </a:p>
          <a:p>
            <a:r>
              <a:rPr lang="en-US" sz="2000" b="1" dirty="0">
                <a:solidFill>
                  <a:schemeClr val="bg1"/>
                </a:solidFill>
                <a:latin typeface="Courier New" panose="02070309020205020404" pitchFamily="49" charset="0"/>
                <a:cs typeface="Courier New" panose="02070309020205020404" pitchFamily="49" charset="0"/>
                <a:sym typeface="+mn-ea"/>
              </a:rPr>
              <a:t>	cin&gt;&gt;x;</a:t>
            </a:r>
          </a:p>
          <a:p>
            <a:r>
              <a:rPr lang="en-US" sz="2000" b="1" dirty="0">
                <a:solidFill>
                  <a:schemeClr val="bg1"/>
                </a:solidFill>
                <a:latin typeface="Courier New" panose="02070309020205020404" pitchFamily="49" charset="0"/>
                <a:cs typeface="Courier New" panose="02070309020205020404" pitchFamily="49" charset="0"/>
                <a:sym typeface="+mn-ea"/>
              </a:rPr>
              <a:t>	for(i=2;i&lt;=x/2;i++)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flag=1;</a:t>
            </a:r>
          </a:p>
          <a:p>
            <a:r>
              <a:rPr lang="en-US" sz="2000" b="1" dirty="0">
                <a:solidFill>
                  <a:schemeClr val="bg1"/>
                </a:solidFill>
                <a:latin typeface="Courier New" panose="02070309020205020404" pitchFamily="49" charset="0"/>
                <a:cs typeface="Courier New" panose="02070309020205020404" pitchFamily="49" charset="0"/>
                <a:sym typeface="+mn-ea"/>
              </a:rPr>
              <a:t>		if(x%i==0)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flag=0;</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if(flag==1)</a:t>
            </a:r>
          </a:p>
          <a:p>
            <a:r>
              <a:rPr lang="en-US" sz="2000" b="1" dirty="0">
                <a:solidFill>
                  <a:schemeClr val="bg1"/>
                </a:solidFill>
                <a:latin typeface="Courier New" panose="02070309020205020404" pitchFamily="49" charset="0"/>
                <a:cs typeface="Courier New" panose="02070309020205020404" pitchFamily="49" charset="0"/>
                <a:sym typeface="+mn-ea"/>
              </a:rPr>
              <a:t>		printf("%.2f",sqrt(x));</a:t>
            </a:r>
          </a:p>
          <a:p>
            <a:r>
              <a:rPr lang="en-US" sz="2000" b="1" dirty="0">
                <a:solidFill>
                  <a:schemeClr val="bg1"/>
                </a:solidFill>
                <a:latin typeface="Courier New" panose="02070309020205020404" pitchFamily="49" charset="0"/>
                <a:cs typeface="Courier New" panose="02070309020205020404" pitchFamily="49" charset="0"/>
                <a:sym typeface="+mn-ea"/>
              </a:rPr>
              <a:t>      else </a:t>
            </a:r>
          </a:p>
          <a:p>
            <a:r>
              <a:rPr lang="en-US" sz="2000" b="1" dirty="0">
                <a:solidFill>
                  <a:schemeClr val="bg1"/>
                </a:solidFill>
                <a:latin typeface="Courier New" panose="02070309020205020404" pitchFamily="49" charset="0"/>
                <a:cs typeface="Courier New" panose="02070309020205020404" pitchFamily="49" charset="0"/>
                <a:sym typeface="+mn-ea"/>
              </a:rPr>
              <a:t>		printf("0.00");</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Strong number</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Program to find whether a given number is a strong number or not.</a:t>
            </a:r>
          </a:p>
          <a:p>
            <a:endParaRPr lang="en-US" sz="2500" dirty="0">
              <a:latin typeface="Nunito Sans" panose="00000500000000000000" pitchFamily="2" charset="0"/>
            </a:endParaRPr>
          </a:p>
          <a:p>
            <a:r>
              <a:rPr lang="en-US" sz="2500" dirty="0">
                <a:latin typeface="Nunito Sans" panose="00000500000000000000" pitchFamily="2" charset="0"/>
              </a:rPr>
              <a:t>Strong number is a special number whose sum of factorial of digits is equal to the original number. For example: 145 is strong number. Since, 1! + 4! + 5! = 145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#include&lt;stdio.h&gt;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fact(int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i,fact=1;</a:t>
            </a:r>
          </a:p>
          <a:p>
            <a:r>
              <a:rPr lang="en-US" sz="2000" b="1" dirty="0">
                <a:solidFill>
                  <a:schemeClr val="bg1"/>
                </a:solidFill>
                <a:latin typeface="Courier New" panose="02070309020205020404" pitchFamily="49" charset="0"/>
                <a:cs typeface="Courier New" panose="02070309020205020404" pitchFamily="49" charset="0"/>
                <a:sym typeface="+mn-ea"/>
              </a:rPr>
              <a:t>  	for(i=1;i&lt;=n;i++)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fact=fact*i;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fact;</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num,sum=0,rem,copy;</a:t>
            </a:r>
          </a:p>
          <a:p>
            <a:r>
              <a:rPr lang="en-US" sz="2000" b="1" dirty="0">
                <a:solidFill>
                  <a:schemeClr val="bg1"/>
                </a:solidFill>
                <a:latin typeface="Courier New" panose="02070309020205020404" pitchFamily="49" charset="0"/>
                <a:cs typeface="Courier New" panose="02070309020205020404" pitchFamily="49" charset="0"/>
                <a:sym typeface="+mn-ea"/>
              </a:rPr>
              <a:t>  	cin&gt;&gt;num;</a:t>
            </a:r>
          </a:p>
          <a:p>
            <a:r>
              <a:rPr lang="en-US" sz="2000" b="1" dirty="0">
                <a:solidFill>
                  <a:schemeClr val="bg1"/>
                </a:solidFill>
                <a:latin typeface="Courier New" panose="02070309020205020404" pitchFamily="49" charset="0"/>
                <a:cs typeface="Courier New" panose="02070309020205020404" pitchFamily="49" charset="0"/>
                <a:sym typeface="+mn-ea"/>
              </a:rPr>
              <a:t>  	copy=num;</a:t>
            </a:r>
          </a:p>
          <a:p>
            <a:r>
              <a:rPr lang="en-US" sz="2000" b="1" dirty="0">
                <a:solidFill>
                  <a:schemeClr val="bg1"/>
                </a:solidFill>
                <a:latin typeface="Courier New" panose="02070309020205020404" pitchFamily="49" charset="0"/>
                <a:cs typeface="Courier New" panose="02070309020205020404" pitchFamily="49" charset="0"/>
                <a:sym typeface="+mn-ea"/>
              </a:rPr>
              <a:t>  	while(num!=0)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rem = num%10;</a:t>
            </a:r>
          </a:p>
          <a:p>
            <a:r>
              <a:rPr lang="en-US" sz="2000" b="1" dirty="0">
                <a:solidFill>
                  <a:schemeClr val="bg1"/>
                </a:solidFill>
                <a:latin typeface="Courier New" panose="02070309020205020404" pitchFamily="49" charset="0"/>
                <a:cs typeface="Courier New" panose="02070309020205020404" pitchFamily="49" charset="0"/>
                <a:sym typeface="+mn-ea"/>
              </a:rPr>
              <a:t>      	sum=sum+fact(rem);</a:t>
            </a:r>
          </a:p>
          <a:p>
            <a:r>
              <a:rPr lang="en-US" sz="2000" b="1" dirty="0">
                <a:solidFill>
                  <a:schemeClr val="bg1"/>
                </a:solidFill>
                <a:latin typeface="Courier New" panose="02070309020205020404" pitchFamily="49" charset="0"/>
                <a:cs typeface="Courier New" panose="02070309020205020404" pitchFamily="49" charset="0"/>
                <a:sym typeface="+mn-ea"/>
              </a:rPr>
              <a:t>      	num=num/10;</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if(copy==sum)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cout&lt;&lt;"Yes";</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cout&lt;&lt;"No";</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Decimal to binary</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convert decimal number to binary. Convert a given decimal integer number n to its binary equivalent.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#include&lt;stdlib.h&gt;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 cnt=0,i;</a:t>
            </a:r>
          </a:p>
          <a:p>
            <a:r>
              <a:rPr lang="en-US" sz="2000" b="1" dirty="0">
                <a:solidFill>
                  <a:schemeClr val="bg1"/>
                </a:solidFill>
                <a:latin typeface="Courier New" panose="02070309020205020404" pitchFamily="49" charset="0"/>
                <a:cs typeface="Courier New" panose="02070309020205020404" pitchFamily="49" charset="0"/>
              </a:rPr>
              <a:t>	int b[32];</a:t>
            </a:r>
          </a:p>
          <a:p>
            <a:r>
              <a:rPr lang="en-US" sz="2000" b="1" dirty="0">
                <a:solidFill>
                  <a:schemeClr val="bg1"/>
                </a:solidFill>
                <a:latin typeface="Courier New" panose="02070309020205020404" pitchFamily="49" charset="0"/>
                <a:cs typeface="Courier New" panose="02070309020205020404" pitchFamily="49" charset="0"/>
              </a:rPr>
              <a:t>	cin&gt;&gt;n;</a:t>
            </a:r>
          </a:p>
          <a:p>
            <a:r>
              <a:rPr lang="en-US" sz="2000" b="1" dirty="0">
                <a:solidFill>
                  <a:schemeClr val="bg1"/>
                </a:solidFill>
                <a:latin typeface="Courier New" panose="02070309020205020404" pitchFamily="49" charset="0"/>
                <a:cs typeface="Courier New" panose="02070309020205020404" pitchFamily="49" charset="0"/>
              </a:rPr>
              <a:t>	while(n!=0)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b[cnt]=n%2;</a:t>
            </a:r>
          </a:p>
          <a:p>
            <a:r>
              <a:rPr lang="en-US" sz="2000" b="1" dirty="0">
                <a:solidFill>
                  <a:schemeClr val="bg1"/>
                </a:solidFill>
                <a:latin typeface="Courier New" panose="02070309020205020404" pitchFamily="49" charset="0"/>
                <a:cs typeface="Courier New" panose="02070309020205020404" pitchFamily="49" charset="0"/>
              </a:rPr>
              <a:t>		n=n/2;</a:t>
            </a:r>
          </a:p>
          <a:p>
            <a:r>
              <a:rPr lang="en-US" sz="2000" b="1" dirty="0">
                <a:solidFill>
                  <a:schemeClr val="bg1"/>
                </a:solidFill>
                <a:latin typeface="Courier New" panose="02070309020205020404" pitchFamily="49" charset="0"/>
                <a:cs typeface="Courier New" panose="02070309020205020404" pitchFamily="49" charset="0"/>
              </a:rPr>
              <a:t>		cnt++;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for(i=(cnt-1);i&gt;=0;i--)</a:t>
            </a:r>
          </a:p>
          <a:p>
            <a:r>
              <a:rPr lang="en-US" sz="2000" b="1" dirty="0">
                <a:solidFill>
                  <a:schemeClr val="bg1"/>
                </a:solidFill>
                <a:latin typeface="Courier New" panose="02070309020205020404" pitchFamily="49" charset="0"/>
                <a:cs typeface="Courier New" panose="02070309020205020404" pitchFamily="49" charset="0"/>
              </a:rPr>
              <a:t>	cout&lt;&lt;b[i];</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Sum of Prime Numbers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Write a program to find the sum of all prime numbers in a given range. The program should consider all the prime numbers within the range, excluding the upper bound and lower bound.</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a, b, sum=0,i, j, flag;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cin &gt;&gt; a; // Take input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cin &gt;&gt; b; // Take input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for (i = a; i &lt;= b; i++) { </a:t>
            </a:r>
          </a:p>
          <a:p>
            <a:r>
              <a:rPr lang="en-US" sz="2000" b="1" dirty="0">
                <a:solidFill>
                  <a:schemeClr val="bg1"/>
                </a:solidFill>
                <a:latin typeface="Courier New" panose="02070309020205020404" pitchFamily="49" charset="0"/>
                <a:cs typeface="Courier New" panose="02070309020205020404" pitchFamily="49" charset="0"/>
              </a:rPr>
              <a:t>		if (i == 1 || i == 0 || i==a || i==b) </a:t>
            </a:r>
          </a:p>
          <a:p>
            <a:r>
              <a:rPr lang="en-US" sz="2000" b="1" dirty="0">
                <a:solidFill>
                  <a:schemeClr val="bg1"/>
                </a:solidFill>
                <a:latin typeface="Courier New" panose="02070309020205020404" pitchFamily="49" charset="0"/>
                <a:cs typeface="Courier New" panose="02070309020205020404" pitchFamily="49" charset="0"/>
              </a:rPr>
              <a:t>			continue; </a:t>
            </a:r>
          </a:p>
          <a:p>
            <a:r>
              <a:rPr lang="en-US" sz="2000" b="1" dirty="0">
                <a:solidFill>
                  <a:schemeClr val="bg1"/>
                </a:solidFill>
                <a:latin typeface="Courier New" panose="02070309020205020404" pitchFamily="49" charset="0"/>
                <a:cs typeface="Courier New" panose="02070309020205020404" pitchFamily="49" charset="0"/>
              </a:rPr>
              <a:t>		flag = 1;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for (j = 2; j &lt;= i / 2; ++j) { </a:t>
            </a:r>
          </a:p>
          <a:p>
            <a:r>
              <a:rPr lang="en-US" sz="2000" b="1" dirty="0">
                <a:solidFill>
                  <a:schemeClr val="bg1"/>
                </a:solidFill>
                <a:latin typeface="Courier New" panose="02070309020205020404" pitchFamily="49" charset="0"/>
                <a:cs typeface="Courier New" panose="02070309020205020404" pitchFamily="49" charset="0"/>
              </a:rPr>
              <a:t>			if (i % j == 0) { </a:t>
            </a:r>
          </a:p>
          <a:p>
            <a:r>
              <a:rPr lang="en-US" sz="2000" b="1" dirty="0">
                <a:solidFill>
                  <a:schemeClr val="bg1"/>
                </a:solidFill>
                <a:latin typeface="Courier New" panose="02070309020205020404" pitchFamily="49" charset="0"/>
                <a:cs typeface="Courier New" panose="02070309020205020404" pitchFamily="49" charset="0"/>
              </a:rPr>
              <a:t>				flag = 0; </a:t>
            </a:r>
          </a:p>
          <a:p>
            <a:r>
              <a:rPr lang="en-US" sz="2000" b="1" dirty="0">
                <a:solidFill>
                  <a:schemeClr val="bg1"/>
                </a:solidFill>
                <a:latin typeface="Courier New" panose="02070309020205020404" pitchFamily="49" charset="0"/>
                <a:cs typeface="Courier New" panose="02070309020205020404" pitchFamily="49" charset="0"/>
              </a:rPr>
              <a:t>				break;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if (flag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sum=sum+i;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 sum;</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Perfect square</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Program to check whether the integer is a perfect square.</a:t>
            </a:r>
          </a:p>
          <a:p>
            <a:endParaRPr lang="en-US" sz="2500" dirty="0">
              <a:latin typeface="Nunito Sans" panose="00000500000000000000" pitchFamily="2" charset="0"/>
            </a:endParaRPr>
          </a:p>
          <a:p>
            <a:r>
              <a:rPr lang="en-US" sz="2500" dirty="0">
                <a:latin typeface="Nunito Sans" panose="00000500000000000000" pitchFamily="2" charset="0"/>
              </a:rPr>
              <a:t>Get an input from the user and display "YES" if it is a perfect square else display " NO" as output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#include&lt;math.h&gt;</a:t>
            </a:r>
          </a:p>
          <a:p>
            <a:r>
              <a:rPr lang="en-US" sz="2000" b="1" dirty="0">
                <a:solidFill>
                  <a:schemeClr val="bg1"/>
                </a:solidFill>
                <a:latin typeface="Courier New" panose="02070309020205020404" pitchFamily="49" charset="0"/>
                <a:cs typeface="Courier New" panose="02070309020205020404" pitchFamily="49" charset="0"/>
              </a:rPr>
              <a:t>using namespace std;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bool isPerfectSquare(long double x)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long double sr = sqrt(x); </a:t>
            </a:r>
          </a:p>
          <a:p>
            <a:r>
              <a:rPr lang="en-US" sz="2000" b="1" dirty="0">
                <a:solidFill>
                  <a:schemeClr val="bg1"/>
                </a:solidFill>
                <a:latin typeface="Courier New" panose="02070309020205020404" pitchFamily="49" charset="0"/>
                <a:cs typeface="Courier New" panose="02070309020205020404" pitchFamily="49" charset="0"/>
              </a:rPr>
              <a:t>  return ((sr - floor(sr)) == 0);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main() { </a:t>
            </a:r>
          </a:p>
          <a:p>
            <a:r>
              <a:rPr lang="en-US" sz="2000" b="1" dirty="0">
                <a:solidFill>
                  <a:schemeClr val="bg1"/>
                </a:solidFill>
                <a:latin typeface="Courier New" panose="02070309020205020404" pitchFamily="49" charset="0"/>
                <a:cs typeface="Courier New" panose="02070309020205020404" pitchFamily="49" charset="0"/>
              </a:rPr>
              <a:t>  long double x;</a:t>
            </a:r>
          </a:p>
          <a:p>
            <a:r>
              <a:rPr lang="en-US" sz="2000" b="1" dirty="0">
                <a:solidFill>
                  <a:schemeClr val="bg1"/>
                </a:solidFill>
                <a:latin typeface="Courier New" panose="02070309020205020404" pitchFamily="49" charset="0"/>
                <a:cs typeface="Courier New" panose="02070309020205020404" pitchFamily="49" charset="0"/>
              </a:rPr>
              <a:t>  cin&gt;&gt;x;</a:t>
            </a:r>
          </a:p>
          <a:p>
            <a:r>
              <a:rPr lang="en-US" sz="2000" b="1" dirty="0">
                <a:solidFill>
                  <a:schemeClr val="bg1"/>
                </a:solidFill>
                <a:latin typeface="Courier New" panose="02070309020205020404" pitchFamily="49" charset="0"/>
                <a:cs typeface="Courier New" panose="02070309020205020404" pitchFamily="49" charset="0"/>
              </a:rPr>
              <a:t>  if (isPerfectSquare(x)) </a:t>
            </a:r>
          </a:p>
          <a:p>
            <a:r>
              <a:rPr lang="en-US" sz="2000" b="1" dirty="0">
                <a:solidFill>
                  <a:schemeClr val="bg1"/>
                </a:solidFill>
                <a:latin typeface="Courier New" panose="02070309020205020404" pitchFamily="49" charset="0"/>
                <a:cs typeface="Courier New" panose="02070309020205020404" pitchFamily="49" charset="0"/>
              </a:rPr>
              <a:t>    cout &lt;&lt; "YES";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 &lt;&lt; "NO";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Geometric Series</a:t>
            </a:r>
          </a:p>
        </p:txBody>
      </p:sp>
      <p:sp>
        <p:nvSpPr>
          <p:cNvPr id="18" name="TextBox 17"/>
          <p:cNvSpPr txBox="1"/>
          <p:nvPr/>
        </p:nvSpPr>
        <p:spPr>
          <a:xfrm>
            <a:off x="598715" y="1156906"/>
            <a:ext cx="10950806" cy="4323080"/>
          </a:xfrm>
          <a:prstGeom prst="rect">
            <a:avLst/>
          </a:prstGeom>
          <a:noFill/>
        </p:spPr>
        <p:txBody>
          <a:bodyPr wrap="square" rtlCol="0">
            <a:spAutoFit/>
          </a:bodyPr>
          <a:lstStyle/>
          <a:p>
            <a:r>
              <a:rPr lang="en-US" sz="2500" dirty="0">
                <a:latin typeface="Nunito Sans" panose="00000500000000000000" pitchFamily="2" charset="0"/>
              </a:rPr>
              <a:t>Consider the following series: 1,1,2,3,4,9,8,27,16,81,32,243,64,729,128,2187… Write a program to find the Nth term in the series.</a:t>
            </a:r>
          </a:p>
          <a:p>
            <a:endParaRPr lang="en-US" sz="2500" dirty="0">
              <a:latin typeface="Nunito Sans" panose="00000500000000000000" pitchFamily="2" charset="0"/>
            </a:endParaRPr>
          </a:p>
          <a:p>
            <a:r>
              <a:rPr lang="en-US" sz="2500" dirty="0">
                <a:latin typeface="Nunito Sans" panose="00000500000000000000" pitchFamily="2" charset="0"/>
              </a:rPr>
              <a:t>This series is a mixture of 2 series - all the odd terms in this series form a geometric series and all the even terms form yet another geometric series.</a:t>
            </a:r>
          </a:p>
          <a:p>
            <a:endParaRPr lang="en-US" sz="2500" dirty="0">
              <a:latin typeface="Nunito Sans" panose="00000500000000000000" pitchFamily="2" charset="0"/>
            </a:endParaRPr>
          </a:p>
          <a:p>
            <a:r>
              <a:rPr lang="en-US" sz="2500" dirty="0">
                <a:latin typeface="Nunito Sans" panose="00000500000000000000" pitchFamily="2" charset="0"/>
              </a:rPr>
              <a:t>The value N in a positive integer that should be read from STDIN. The Nth term that is calculated by the program should be written to STDOUT. Other than value of nth term, no other character / string or message should be written to STDOUT.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Armstrong Number</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Find whether the given number is an armstrong number or not.</a:t>
            </a:r>
          </a:p>
          <a:p>
            <a:endParaRPr lang="en-US" sz="2500" dirty="0">
              <a:latin typeface="Nunito Sans" panose="00000500000000000000" pitchFamily="2" charset="0"/>
            </a:endParaRPr>
          </a:p>
          <a:p>
            <a:r>
              <a:rPr lang="en-US" sz="2500" dirty="0">
                <a:latin typeface="Nunito Sans" panose="00000500000000000000" pitchFamily="2" charset="0"/>
              </a:rPr>
              <a:t>Get a number from the user as an input and check whether it is armstrong, if it is armstrong print ARMSTRONG else print NOT AN ARMSTRONG</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 </a:t>
            </a:r>
          </a:p>
          <a:p>
            <a:r>
              <a:rPr lang="en-US" sz="2000" b="1" dirty="0">
                <a:solidFill>
                  <a:schemeClr val="bg1"/>
                </a:solidFill>
                <a:latin typeface="Courier New" panose="02070309020205020404" pitchFamily="49" charset="0"/>
                <a:cs typeface="Courier New" panose="02070309020205020404" pitchFamily="49" charset="0"/>
                <a:sym typeface="+mn-ea"/>
              </a:rPr>
              <a:t>#include &lt;cmath&gt;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order(int x)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 0; </a:t>
            </a:r>
          </a:p>
          <a:p>
            <a:r>
              <a:rPr lang="en-US" sz="2000" b="1" dirty="0">
                <a:solidFill>
                  <a:schemeClr val="bg1"/>
                </a:solidFill>
                <a:latin typeface="Courier New" panose="02070309020205020404" pitchFamily="49" charset="0"/>
                <a:cs typeface="Courier New" panose="02070309020205020404" pitchFamily="49" charset="0"/>
                <a:sym typeface="+mn-ea"/>
              </a:rPr>
              <a:t>	while (x)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n++; </a:t>
            </a:r>
          </a:p>
          <a:p>
            <a:r>
              <a:rPr lang="en-US" sz="2000" b="1" dirty="0">
                <a:solidFill>
                  <a:schemeClr val="bg1"/>
                </a:solidFill>
                <a:latin typeface="Courier New" panose="02070309020205020404" pitchFamily="49" charset="0"/>
                <a:cs typeface="Courier New" panose="02070309020205020404" pitchFamily="49" charset="0"/>
                <a:sym typeface="+mn-ea"/>
              </a:rPr>
              <a:t>		x = x/10;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n;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bool isArmstrong(int x)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 = order(x); </a:t>
            </a:r>
          </a:p>
          <a:p>
            <a:r>
              <a:rPr lang="en-US" sz="2000" b="1" dirty="0">
                <a:solidFill>
                  <a:schemeClr val="bg1"/>
                </a:solidFill>
                <a:latin typeface="Courier New" panose="02070309020205020404" pitchFamily="49" charset="0"/>
                <a:cs typeface="Courier New" panose="02070309020205020404" pitchFamily="49" charset="0"/>
                <a:sym typeface="+mn-ea"/>
              </a:rPr>
              <a:t>	int temp = x, sum = 0; </a:t>
            </a:r>
          </a:p>
          <a:p>
            <a:r>
              <a:rPr lang="en-US" sz="2000" b="1" dirty="0">
                <a:solidFill>
                  <a:schemeClr val="bg1"/>
                </a:solidFill>
                <a:latin typeface="Courier New" panose="02070309020205020404" pitchFamily="49" charset="0"/>
                <a:cs typeface="Courier New" panose="02070309020205020404" pitchFamily="49" charset="0"/>
                <a:sym typeface="+mn-ea"/>
              </a:rPr>
              <a:t>	while (temp)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int r = temp%10;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sum += pow(r, n); </a:t>
            </a:r>
          </a:p>
          <a:p>
            <a:r>
              <a:rPr lang="en-US" sz="2000" b="1" dirty="0">
                <a:solidFill>
                  <a:schemeClr val="bg1"/>
                </a:solidFill>
                <a:latin typeface="Courier New" panose="02070309020205020404" pitchFamily="49" charset="0"/>
                <a:cs typeface="Courier New" panose="02070309020205020404" pitchFamily="49" charset="0"/>
                <a:sym typeface="+mn-ea"/>
              </a:rPr>
              <a:t>		temp = temp/10; </a:t>
            </a:r>
          </a:p>
          <a:p>
            <a:r>
              <a:rPr lang="en-US" sz="2000" b="1" dirty="0">
                <a:solidFill>
                  <a:schemeClr val="bg1"/>
                </a:solidFill>
                <a:latin typeface="Courier New" panose="02070309020205020404" pitchFamily="49" charset="0"/>
                <a:cs typeface="Courier New" panose="02070309020205020404" pitchFamily="49" charset="0"/>
                <a:sym typeface="+mn-ea"/>
              </a:rPr>
              <a:t>	}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return (sum == x);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x;</a:t>
            </a:r>
          </a:p>
          <a:p>
            <a:r>
              <a:rPr lang="en-US" sz="2000" b="1" dirty="0">
                <a:solidFill>
                  <a:schemeClr val="bg1"/>
                </a:solidFill>
                <a:latin typeface="Courier New" panose="02070309020205020404" pitchFamily="49" charset="0"/>
                <a:cs typeface="Courier New" panose="02070309020205020404" pitchFamily="49" charset="0"/>
                <a:sym typeface="+mn-ea"/>
              </a:rPr>
              <a:t>	cin&gt;&gt;x;</a:t>
            </a:r>
          </a:p>
          <a:p>
            <a:r>
              <a:rPr lang="en-US" sz="2000" b="1" dirty="0">
                <a:solidFill>
                  <a:schemeClr val="bg1"/>
                </a:solidFill>
                <a:latin typeface="Courier New" panose="02070309020205020404" pitchFamily="49" charset="0"/>
                <a:cs typeface="Courier New" panose="02070309020205020404" pitchFamily="49" charset="0"/>
                <a:sym typeface="+mn-ea"/>
              </a:rPr>
              <a:t>	if(isArmstrong(x))</a:t>
            </a:r>
          </a:p>
          <a:p>
            <a:r>
              <a:rPr lang="en-US" sz="2000" b="1" dirty="0">
                <a:solidFill>
                  <a:schemeClr val="bg1"/>
                </a:solidFill>
                <a:latin typeface="Courier New" panose="02070309020205020404" pitchFamily="49" charset="0"/>
                <a:cs typeface="Courier New" panose="02070309020205020404" pitchFamily="49" charset="0"/>
                <a:sym typeface="+mn-ea"/>
              </a:rPr>
              <a:t>	cout &lt;&lt; "ARMSTRONG";</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 "NOT AN ARMSTRONG";</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Palindrome</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Write a program to check whether the given number is a palindrome or not.</a:t>
            </a:r>
          </a:p>
          <a:p>
            <a:endParaRPr lang="en-US" sz="2500" dirty="0">
              <a:latin typeface="Nunito Sans" panose="00000500000000000000" pitchFamily="2" charset="0"/>
            </a:endParaRPr>
          </a:p>
          <a:p>
            <a:r>
              <a:rPr lang="en-US" sz="2500" dirty="0">
                <a:latin typeface="Nunito Sans" panose="00000500000000000000" pitchFamily="2" charset="0"/>
              </a:rPr>
              <a:t>(Hint: A word, phrase, or sequence that reads the same backwards as forwards is the palindrome)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990215"/>
            <a:ext cx="2856230"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2990215"/>
            <a:ext cx="315976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3483864"/>
            <a:ext cx="5040086" cy="475615"/>
          </a:xfrm>
          <a:prstGeom prst="rect">
            <a:avLst/>
          </a:prstGeom>
          <a:noFill/>
        </p:spPr>
        <p:txBody>
          <a:bodyPr wrap="square" rtlCol="0">
            <a:spAutoFit/>
          </a:bodyPr>
          <a:lstStyle/>
          <a:p>
            <a:r>
              <a:rPr lang="en-US" sz="2500" dirty="0">
                <a:latin typeface="Nunito Sans" panose="00000500000000000000" pitchFamily="2" charset="0"/>
                <a:sym typeface="+mn-ea"/>
              </a:rPr>
              <a:t>Palindrome</a:t>
            </a:r>
            <a:endParaRPr lang="en-US" sz="2500" dirty="0">
              <a:latin typeface="Nunito Sans" panose="00000500000000000000" pitchFamily="2" charset="0"/>
            </a:endParaRPr>
          </a:p>
        </p:txBody>
      </p:sp>
      <p:sp>
        <p:nvSpPr>
          <p:cNvPr id="12" name="TextBox 11"/>
          <p:cNvSpPr txBox="1"/>
          <p:nvPr/>
        </p:nvSpPr>
        <p:spPr>
          <a:xfrm>
            <a:off x="598714" y="3485346"/>
            <a:ext cx="5040086" cy="475615"/>
          </a:xfrm>
          <a:prstGeom prst="rect">
            <a:avLst/>
          </a:prstGeom>
          <a:noFill/>
        </p:spPr>
        <p:txBody>
          <a:bodyPr wrap="square" rtlCol="0">
            <a:spAutoFit/>
          </a:bodyPr>
          <a:lstStyle/>
          <a:p>
            <a:r>
              <a:rPr lang="en-US" sz="2500" dirty="0">
                <a:latin typeface="Nunito Sans" panose="00000500000000000000" pitchFamily="2" charset="0"/>
              </a:rPr>
              <a:t>141</a:t>
            </a:r>
          </a:p>
        </p:txBody>
      </p:sp>
      <p:sp>
        <p:nvSpPr>
          <p:cNvPr id="2" name="TextBox 7"/>
          <p:cNvSpPr txBox="1"/>
          <p:nvPr/>
        </p:nvSpPr>
        <p:spPr>
          <a:xfrm>
            <a:off x="598805" y="4057015"/>
            <a:ext cx="3419475"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4057015"/>
            <a:ext cx="346964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4550664"/>
            <a:ext cx="5040086" cy="475615"/>
          </a:xfrm>
          <a:prstGeom prst="rect">
            <a:avLst/>
          </a:prstGeom>
          <a:noFill/>
        </p:spPr>
        <p:txBody>
          <a:bodyPr wrap="square" rtlCol="0">
            <a:spAutoFit/>
          </a:bodyPr>
          <a:lstStyle/>
          <a:p>
            <a:r>
              <a:rPr lang="en-US" sz="2500" dirty="0">
                <a:latin typeface="Nunito Sans" panose="00000500000000000000" pitchFamily="2" charset="0"/>
              </a:rPr>
              <a:t>Not a Palindrome</a:t>
            </a:r>
          </a:p>
        </p:txBody>
      </p:sp>
      <p:sp>
        <p:nvSpPr>
          <p:cNvPr id="5" name="TextBox 11"/>
          <p:cNvSpPr txBox="1"/>
          <p:nvPr/>
        </p:nvSpPr>
        <p:spPr>
          <a:xfrm>
            <a:off x="598714" y="4552146"/>
            <a:ext cx="5040086" cy="475615"/>
          </a:xfrm>
          <a:prstGeom prst="rect">
            <a:avLst/>
          </a:prstGeom>
          <a:noFill/>
        </p:spPr>
        <p:txBody>
          <a:bodyPr wrap="square" rtlCol="0">
            <a:spAutoFit/>
          </a:bodyPr>
          <a:lstStyle/>
          <a:p>
            <a:r>
              <a:rPr lang="en-US" sz="2500" dirty="0">
                <a:latin typeface="Nunito Sans" panose="00000500000000000000" pitchFamily="2" charset="0"/>
              </a:rPr>
              <a:t>2432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#include &lt;stdio.h&gt; </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n,rem,sum= 0,copy;</a:t>
            </a:r>
          </a:p>
          <a:p>
            <a:r>
              <a:rPr lang="en-US" sz="2000" b="1" dirty="0">
                <a:solidFill>
                  <a:schemeClr val="bg1"/>
                </a:solidFill>
                <a:latin typeface="Courier New" panose="02070309020205020404" pitchFamily="49" charset="0"/>
                <a:cs typeface="Courier New" panose="02070309020205020404" pitchFamily="49" charset="0"/>
              </a:rPr>
              <a:t>   scanf("%d",&amp;n);</a:t>
            </a:r>
          </a:p>
          <a:p>
            <a:r>
              <a:rPr lang="en-US" sz="2000" b="1" dirty="0">
                <a:solidFill>
                  <a:schemeClr val="bg1"/>
                </a:solidFill>
                <a:latin typeface="Courier New" panose="02070309020205020404" pitchFamily="49" charset="0"/>
                <a:cs typeface="Courier New" panose="02070309020205020404" pitchFamily="49" charset="0"/>
              </a:rPr>
              <a:t>  copy=n;</a:t>
            </a:r>
          </a:p>
          <a:p>
            <a:r>
              <a:rPr lang="en-US" sz="2000" b="1" dirty="0">
                <a:solidFill>
                  <a:schemeClr val="bg1"/>
                </a:solidFill>
                <a:latin typeface="Courier New" panose="02070309020205020404" pitchFamily="49" charset="0"/>
                <a:cs typeface="Courier New" panose="02070309020205020404" pitchFamily="49" charset="0"/>
              </a:rPr>
              <a:t>   while (n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rem=n%10;</a:t>
            </a:r>
          </a:p>
          <a:p>
            <a:r>
              <a:rPr lang="en-US" sz="2000" b="1" dirty="0">
                <a:solidFill>
                  <a:schemeClr val="bg1"/>
                </a:solidFill>
                <a:latin typeface="Courier New" panose="02070309020205020404" pitchFamily="49" charset="0"/>
                <a:cs typeface="Courier New" panose="02070309020205020404" pitchFamily="49" charset="0"/>
              </a:rPr>
              <a:t>      sum=sum*10+rem;</a:t>
            </a:r>
          </a:p>
          <a:p>
            <a:r>
              <a:rPr lang="en-US" sz="2000" b="1" dirty="0">
                <a:solidFill>
                  <a:schemeClr val="bg1"/>
                </a:solidFill>
                <a:latin typeface="Courier New" panose="02070309020205020404" pitchFamily="49" charset="0"/>
                <a:cs typeface="Courier New" panose="02070309020205020404" pitchFamily="49" charset="0"/>
              </a:rPr>
              <a:t>      n = n/10;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if(copy==sum)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printf("Palindrome");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printf("Not a Palindrome");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Fibonacci series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Program to print the Fibonacci series up to n number of terms.</a:t>
            </a:r>
          </a:p>
          <a:p>
            <a:endParaRPr lang="en-US" sz="2500" dirty="0">
              <a:latin typeface="Nunito Sans" panose="00000500000000000000" pitchFamily="2" charset="0"/>
            </a:endParaRPr>
          </a:p>
          <a:p>
            <a:r>
              <a:rPr lang="en-US" sz="2500" dirty="0">
                <a:latin typeface="Nunito Sans" panose="00000500000000000000" pitchFamily="2" charset="0"/>
              </a:rPr>
              <a:t>Get the n from user and display the fibonacci series upto the n elements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t1 = 0, t2 = 1, nextTerm = 0;</a:t>
            </a:r>
          </a:p>
          <a:p>
            <a:r>
              <a:rPr lang="en-US" sz="2000" b="1" dirty="0">
                <a:solidFill>
                  <a:schemeClr val="bg1"/>
                </a:solidFill>
                <a:latin typeface="Courier New" panose="02070309020205020404" pitchFamily="49" charset="0"/>
                <a:cs typeface="Courier New" panose="02070309020205020404" pitchFamily="49" charset="0"/>
                <a:sym typeface="+mn-ea"/>
              </a:rPr>
              <a:t>    cin &gt;&gt; n;</a:t>
            </a:r>
          </a:p>
          <a:p>
            <a:r>
              <a:rPr lang="en-US" sz="2000" b="1" dirty="0">
                <a:solidFill>
                  <a:schemeClr val="bg1"/>
                </a:solidFill>
                <a:latin typeface="Courier New" panose="02070309020205020404" pitchFamily="49" charset="0"/>
                <a:cs typeface="Courier New" panose="02070309020205020404" pitchFamily="49" charset="0"/>
                <a:sym typeface="+mn-ea"/>
              </a:rPr>
              <a:t>    for (int i = 1; i &lt;= 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 == 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&lt;&lt;t1;</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if(i == 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 "&lt;&lt;t2&lt;&lt;" ";</a:t>
            </a:r>
          </a:p>
          <a:p>
            <a:r>
              <a:rPr lang="en-US" sz="2000" b="1" dirty="0">
                <a:solidFill>
                  <a:schemeClr val="bg1"/>
                </a:solidFill>
                <a:latin typeface="Courier New" panose="02070309020205020404" pitchFamily="49" charset="0"/>
                <a:cs typeface="Courier New" panose="02070309020205020404" pitchFamily="49" charset="0"/>
                <a:sym typeface="+mn-ea"/>
              </a:rPr>
              <a:t>            continue;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nextTerm = t1 + t2;</a:t>
            </a:r>
          </a:p>
          <a:p>
            <a:r>
              <a:rPr lang="en-US" sz="2000" b="1" dirty="0">
                <a:solidFill>
                  <a:schemeClr val="bg1"/>
                </a:solidFill>
                <a:latin typeface="Courier New" panose="02070309020205020404" pitchFamily="49" charset="0"/>
                <a:cs typeface="Courier New" panose="02070309020205020404" pitchFamily="49" charset="0"/>
                <a:sym typeface="+mn-ea"/>
              </a:rPr>
              <a:t>        t1 = t2;</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t2 = nextTerm;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nextTerm &lt;&lt;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Nth Fibonacci Number</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Write a program to find the nth Fibonacci number.</a:t>
            </a:r>
          </a:p>
          <a:p>
            <a:endParaRPr lang="en-US" sz="2500" dirty="0">
              <a:latin typeface="Nunito Sans" panose="00000500000000000000" pitchFamily="2" charset="0"/>
            </a:endParaRPr>
          </a:p>
          <a:p>
            <a:r>
              <a:rPr lang="en-US" sz="2500" dirty="0">
                <a:latin typeface="Nunito Sans" panose="00000500000000000000" pitchFamily="2" charset="0"/>
              </a:rPr>
              <a:t>Given a number n, your program should output the nth number in the Fibonacci sequence.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6852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6852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3179064"/>
            <a:ext cx="5040086" cy="475615"/>
          </a:xfrm>
          <a:prstGeom prst="rect">
            <a:avLst/>
          </a:prstGeom>
          <a:noFill/>
        </p:spPr>
        <p:txBody>
          <a:bodyPr wrap="square" rtlCol="0">
            <a:spAutoFit/>
          </a:bodyPr>
          <a:lstStyle/>
          <a:p>
            <a:r>
              <a:rPr lang="en-US" sz="2500" dirty="0">
                <a:latin typeface="Nunito Sans" panose="00000500000000000000" pitchFamily="2" charset="0"/>
              </a:rPr>
              <a:t>1</a:t>
            </a:r>
          </a:p>
        </p:txBody>
      </p:sp>
      <p:sp>
        <p:nvSpPr>
          <p:cNvPr id="12" name="TextBox 11"/>
          <p:cNvSpPr txBox="1"/>
          <p:nvPr/>
        </p:nvSpPr>
        <p:spPr>
          <a:xfrm>
            <a:off x="598714" y="3180546"/>
            <a:ext cx="5040086" cy="475615"/>
          </a:xfrm>
          <a:prstGeom prst="rect">
            <a:avLst/>
          </a:prstGeom>
          <a:noFill/>
        </p:spPr>
        <p:txBody>
          <a:bodyPr wrap="square" rtlCol="0">
            <a:spAutoFit/>
          </a:bodyPr>
          <a:lstStyle/>
          <a:p>
            <a:r>
              <a:rPr lang="en-US" sz="2500" dirty="0">
                <a:latin typeface="Nunito Sans" panose="00000500000000000000" pitchFamily="2" charset="0"/>
              </a:rPr>
              <a:t>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fib(int 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(n &lt;= 1) </a:t>
            </a:r>
          </a:p>
          <a:p>
            <a:r>
              <a:rPr lang="en-US" sz="2000" b="1" dirty="0">
                <a:solidFill>
                  <a:schemeClr val="bg1"/>
                </a:solidFill>
                <a:latin typeface="Courier New" panose="02070309020205020404" pitchFamily="49" charset="0"/>
                <a:cs typeface="Courier New" panose="02070309020205020404" pitchFamily="49" charset="0"/>
              </a:rPr>
              <a:t>		return n; </a:t>
            </a:r>
          </a:p>
          <a:p>
            <a:r>
              <a:rPr lang="en-US" sz="2000" b="1" dirty="0">
                <a:solidFill>
                  <a:schemeClr val="bg1"/>
                </a:solidFill>
                <a:latin typeface="Courier New" panose="02070309020205020404" pitchFamily="49" charset="0"/>
                <a:cs typeface="Courier New" panose="02070309020205020404" pitchFamily="49" charset="0"/>
              </a:rPr>
              <a:t>	return fib(n-1) + fib(n-2); </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n;</a:t>
            </a:r>
          </a:p>
          <a:p>
            <a:r>
              <a:rPr lang="en-US" sz="2000" b="1" dirty="0">
                <a:solidFill>
                  <a:schemeClr val="bg1"/>
                </a:solidFill>
                <a:latin typeface="Courier New" panose="02070309020205020404" pitchFamily="49" charset="0"/>
                <a:cs typeface="Courier New" panose="02070309020205020404" pitchFamily="49" charset="0"/>
              </a:rPr>
              <a:t>	cin&gt;&gt;n;</a:t>
            </a:r>
          </a:p>
          <a:p>
            <a:r>
              <a:rPr lang="en-US" sz="2000" b="1" dirty="0">
                <a:solidFill>
                  <a:schemeClr val="bg1"/>
                </a:solidFill>
                <a:latin typeface="Courier New" panose="02070309020205020404" pitchFamily="49" charset="0"/>
                <a:cs typeface="Courier New" panose="02070309020205020404" pitchFamily="49" charset="0"/>
              </a:rPr>
              <a:t>	cout &lt;&lt; fib(n-1); </a:t>
            </a:r>
          </a:p>
          <a:p>
            <a:r>
              <a:rPr lang="en-US" sz="2000" b="1" dirty="0">
                <a:solidFill>
                  <a:schemeClr val="bg1"/>
                </a:solidFill>
                <a:latin typeface="Courier New" panose="02070309020205020404" pitchFamily="49" charset="0"/>
                <a:cs typeface="Courier New" panose="02070309020205020404" pitchFamily="49" charset="0"/>
              </a:rPr>
              <a:t>	getchar();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Reverse a given number</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Program to reverse a given number.</a:t>
            </a:r>
          </a:p>
          <a:p>
            <a:endParaRPr lang="en-US" sz="2500" dirty="0">
              <a:latin typeface="Nunito Sans" panose="00000500000000000000" pitchFamily="2" charset="0"/>
            </a:endParaRPr>
          </a:p>
          <a:p>
            <a:r>
              <a:rPr lang="en-US" sz="2500" dirty="0">
                <a:latin typeface="Nunito Sans" panose="00000500000000000000" pitchFamily="2" charset="0"/>
              </a:rPr>
              <a:t>Get an integer from the user and print the reverse of that number.</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 reversedNumber = 0, remainder;</a:t>
            </a:r>
          </a:p>
          <a:p>
            <a:r>
              <a:rPr lang="en-US" sz="2000" b="1" dirty="0">
                <a:solidFill>
                  <a:schemeClr val="bg1"/>
                </a:solidFill>
                <a:latin typeface="Courier New" panose="02070309020205020404" pitchFamily="49" charset="0"/>
                <a:cs typeface="Courier New" panose="02070309020205020404" pitchFamily="49" charset="0"/>
              </a:rPr>
              <a:t>    cin &gt;&gt; n;</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while(n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remainder = n%10;</a:t>
            </a:r>
          </a:p>
          <a:p>
            <a:r>
              <a:rPr lang="en-US" sz="2000" b="1" dirty="0">
                <a:solidFill>
                  <a:schemeClr val="bg1"/>
                </a:solidFill>
                <a:latin typeface="Courier New" panose="02070309020205020404" pitchFamily="49" charset="0"/>
                <a:cs typeface="Courier New" panose="02070309020205020404" pitchFamily="49" charset="0"/>
              </a:rPr>
              <a:t>        reversedNumber = reversedNumber*10 + remainder;</a:t>
            </a:r>
          </a:p>
          <a:p>
            <a:r>
              <a:rPr lang="en-US" sz="2000" b="1" dirty="0">
                <a:solidFill>
                  <a:schemeClr val="bg1"/>
                </a:solidFill>
                <a:latin typeface="Courier New" panose="02070309020205020404" pitchFamily="49" charset="0"/>
                <a:cs typeface="Courier New" panose="02070309020205020404" pitchFamily="49" charset="0"/>
              </a:rPr>
              <a:t>        n /= 10;</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cout &lt;&lt; reversedNumber;</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#include &lt;math.h&gt;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if(n % 2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a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r = 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terms= (n+1)/2;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res = a * pow(2, terms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cout&lt;&lt;res;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a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r = 3;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terms = n/2;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res = a * pow(3, terms - 1);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cout&lt;&lt;res;</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String Reverse using Recursion</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print the given string in reverse order using recursion.</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 &lt;cstring&gt;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reverse(string a);</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string str;</a:t>
            </a:r>
          </a:p>
          <a:p>
            <a:r>
              <a:rPr lang="en-US" sz="2000" b="1" dirty="0">
                <a:solidFill>
                  <a:schemeClr val="bg1"/>
                </a:solidFill>
                <a:latin typeface="Courier New" panose="02070309020205020404" pitchFamily="49" charset="0"/>
                <a:cs typeface="Courier New" panose="02070309020205020404" pitchFamily="49" charset="0"/>
                <a:sym typeface="+mn-ea"/>
              </a:rPr>
              <a:t>   getline(cin, str);</a:t>
            </a:r>
          </a:p>
          <a:p>
            <a:r>
              <a:rPr lang="en-US" sz="2000" b="1" dirty="0">
                <a:solidFill>
                  <a:schemeClr val="bg1"/>
                </a:solidFill>
                <a:latin typeface="Courier New" panose="02070309020205020404" pitchFamily="49" charset="0"/>
                <a:cs typeface="Courier New" panose="02070309020205020404" pitchFamily="49" charset="0"/>
                <a:sym typeface="+mn-ea"/>
              </a:rPr>
              <a:t>    reverse(str);</a:t>
            </a:r>
          </a:p>
          <a:p>
            <a:r>
              <a:rPr lang="en-US" sz="2000" b="1" dirty="0">
                <a:solidFill>
                  <a:schemeClr val="bg1"/>
                </a:solidFill>
                <a:latin typeface="Courier New" panose="02070309020205020404" pitchFamily="49" charset="0"/>
                <a:cs typeface="Courier New" panose="02070309020205020404" pitchFamily="49" charset="0"/>
                <a:sym typeface="+mn-ea"/>
              </a:rPr>
              <a:t>    return 0;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void reverse(string str)</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 str.length();</a:t>
            </a:r>
          </a:p>
          <a:p>
            <a:r>
              <a:rPr lang="en-US" sz="2000" b="1" dirty="0">
                <a:solidFill>
                  <a:schemeClr val="bg1"/>
                </a:solidFill>
                <a:latin typeface="Courier New" panose="02070309020205020404" pitchFamily="49" charset="0"/>
                <a:cs typeface="Courier New" panose="02070309020205020404" pitchFamily="49" charset="0"/>
                <a:sym typeface="+mn-ea"/>
              </a:rPr>
              <a:t>  if(n==1)</a:t>
            </a:r>
          </a:p>
          <a:p>
            <a:r>
              <a:rPr lang="en-US" sz="2000" b="1" dirty="0">
                <a:solidFill>
                  <a:schemeClr val="bg1"/>
                </a:solidFill>
                <a:latin typeface="Courier New" panose="02070309020205020404" pitchFamily="49" charset="0"/>
                <a:cs typeface="Courier New" panose="02070309020205020404" pitchFamily="49" charset="0"/>
                <a:sym typeface="+mn-ea"/>
              </a:rPr>
              <a:t>    cout&lt;&lt;str;</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str[n-1];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reverse(str.substr(0, n - 1));</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String palindrome</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check whether a string palindrome or not.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19232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9232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417064"/>
            <a:ext cx="5040086" cy="475615"/>
          </a:xfrm>
          <a:prstGeom prst="rect">
            <a:avLst/>
          </a:prstGeom>
          <a:noFill/>
        </p:spPr>
        <p:txBody>
          <a:bodyPr wrap="square" rtlCol="0">
            <a:spAutoFit/>
          </a:bodyPr>
          <a:lstStyle/>
          <a:p>
            <a:r>
              <a:rPr lang="en-US" sz="2500" dirty="0">
                <a:latin typeface="Nunito Sans" panose="00000500000000000000" pitchFamily="2" charset="0"/>
              </a:rPr>
              <a:t>wow is a palindrome</a:t>
            </a:r>
          </a:p>
        </p:txBody>
      </p:sp>
      <p:sp>
        <p:nvSpPr>
          <p:cNvPr id="12" name="TextBox 11"/>
          <p:cNvSpPr txBox="1"/>
          <p:nvPr/>
        </p:nvSpPr>
        <p:spPr>
          <a:xfrm>
            <a:off x="598714" y="2418546"/>
            <a:ext cx="5040086" cy="475615"/>
          </a:xfrm>
          <a:prstGeom prst="rect">
            <a:avLst/>
          </a:prstGeom>
          <a:noFill/>
        </p:spPr>
        <p:txBody>
          <a:bodyPr wrap="square" rtlCol="0">
            <a:spAutoFit/>
          </a:bodyPr>
          <a:lstStyle/>
          <a:p>
            <a:r>
              <a:rPr lang="en-US" sz="2500" dirty="0">
                <a:latin typeface="Nunito Sans" panose="00000500000000000000" pitchFamily="2" charset="0"/>
              </a:rPr>
              <a:t>wow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#include&lt;string.h&gt;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char str1[20];</a:t>
            </a:r>
          </a:p>
          <a:p>
            <a:r>
              <a:rPr lang="en-US" sz="2000" b="1" dirty="0">
                <a:solidFill>
                  <a:schemeClr val="bg1"/>
                </a:solidFill>
                <a:latin typeface="Courier New" panose="02070309020205020404" pitchFamily="49" charset="0"/>
                <a:cs typeface="Courier New" panose="02070309020205020404" pitchFamily="49" charset="0"/>
                <a:sym typeface="+mn-ea"/>
              </a:rPr>
              <a:t>    int i, length;</a:t>
            </a:r>
          </a:p>
          <a:p>
            <a:r>
              <a:rPr lang="en-US" sz="2000" b="1" dirty="0">
                <a:solidFill>
                  <a:schemeClr val="bg1"/>
                </a:solidFill>
                <a:latin typeface="Courier New" panose="02070309020205020404" pitchFamily="49" charset="0"/>
                <a:cs typeface="Courier New" panose="02070309020205020404" pitchFamily="49" charset="0"/>
                <a:sym typeface="+mn-ea"/>
              </a:rPr>
              <a:t>    int flag = 0;</a:t>
            </a:r>
          </a:p>
          <a:p>
            <a:r>
              <a:rPr lang="en-US" sz="2000" b="1" dirty="0">
                <a:solidFill>
                  <a:schemeClr val="bg1"/>
                </a:solidFill>
                <a:latin typeface="Courier New" panose="02070309020205020404" pitchFamily="49" charset="0"/>
                <a:cs typeface="Courier New" panose="02070309020205020404" pitchFamily="49" charset="0"/>
                <a:sym typeface="+mn-ea"/>
              </a:rPr>
              <a:t>    cin &gt;&gt; str1;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length = strlen(str1);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for(i=0;i &lt; length ;i++){</a:t>
            </a:r>
          </a:p>
          <a:p>
            <a:r>
              <a:rPr lang="en-US" sz="2000" b="1" dirty="0">
                <a:solidFill>
                  <a:schemeClr val="bg1"/>
                </a:solidFill>
                <a:latin typeface="Courier New" panose="02070309020205020404" pitchFamily="49" charset="0"/>
                <a:cs typeface="Courier New" panose="02070309020205020404" pitchFamily="49" charset="0"/>
                <a:sym typeface="+mn-ea"/>
              </a:rPr>
              <a:t>        if(str1[i] != str1[length-i-1]){</a:t>
            </a:r>
          </a:p>
          <a:p>
            <a:r>
              <a:rPr lang="en-US" sz="2000" b="1" dirty="0">
                <a:solidFill>
                  <a:schemeClr val="bg1"/>
                </a:solidFill>
                <a:latin typeface="Courier New" panose="02070309020205020404" pitchFamily="49" charset="0"/>
                <a:cs typeface="Courier New" panose="02070309020205020404" pitchFamily="49" charset="0"/>
                <a:sym typeface="+mn-ea"/>
              </a:rPr>
              <a:t>            flag = 1;</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if (flag) {</a:t>
            </a:r>
          </a:p>
          <a:p>
            <a:r>
              <a:rPr lang="en-US" sz="2000" b="1" dirty="0">
                <a:solidFill>
                  <a:schemeClr val="bg1"/>
                </a:solidFill>
                <a:latin typeface="Courier New" panose="02070309020205020404" pitchFamily="49" charset="0"/>
                <a:cs typeface="Courier New" panose="02070309020205020404" pitchFamily="49" charset="0"/>
                <a:sym typeface="+mn-ea"/>
              </a:rPr>
              <a:t> cout &lt;&lt; str1 &lt;&lt; " is not a 		palindrome" &lt;&lt; endl;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else {</a:t>
            </a:r>
          </a:p>
          <a:p>
            <a:r>
              <a:rPr lang="en-US" sz="2000" b="1" dirty="0">
                <a:solidFill>
                  <a:schemeClr val="bg1"/>
                </a:solidFill>
                <a:latin typeface="Courier New" panose="02070309020205020404" pitchFamily="49" charset="0"/>
                <a:cs typeface="Courier New" panose="02070309020205020404" pitchFamily="49" charset="0"/>
                <a:sym typeface="+mn-ea"/>
              </a:rPr>
              <a:t> cout &lt;&lt; str1 &lt;&lt; " is a palindrome" &lt;&lt; endl;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65730" y="228600"/>
            <a:ext cx="899668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Greatest of Three Number</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print the greatest of given three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n1, n2, n3;</a:t>
            </a:r>
          </a:p>
          <a:p>
            <a:r>
              <a:rPr lang="en-US" sz="2000" b="1" dirty="0">
                <a:solidFill>
                  <a:schemeClr val="bg1"/>
                </a:solidFill>
                <a:latin typeface="Courier New" panose="02070309020205020404" pitchFamily="49" charset="0"/>
                <a:cs typeface="Courier New" panose="02070309020205020404" pitchFamily="49" charset="0"/>
              </a:rPr>
              <a:t>    scanf("%d,%d,%d", &amp;n1, &amp;n2, &amp;n3);</a:t>
            </a:r>
          </a:p>
          <a:p>
            <a:r>
              <a:rPr lang="en-US" sz="2000" b="1" dirty="0">
                <a:solidFill>
                  <a:schemeClr val="bg1"/>
                </a:solidFill>
                <a:latin typeface="Courier New" panose="02070309020205020404" pitchFamily="49" charset="0"/>
                <a:cs typeface="Courier New" panose="02070309020205020404" pitchFamily="49" charset="0"/>
              </a:rPr>
              <a:t>    if(n1 &gt; n2 &amp;&amp; n1 &gt; n3)</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 n1;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if(n2 &gt; n3)</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 n2;</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 &lt;&lt; n3;</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30045" y="228600"/>
            <a:ext cx="1003236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Second greatest of three numbers</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Write a program to find the second greatest of three numbers.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075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075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569464"/>
            <a:ext cx="5040086" cy="475615"/>
          </a:xfrm>
          <a:prstGeom prst="rect">
            <a:avLst/>
          </a:prstGeom>
          <a:noFill/>
        </p:spPr>
        <p:txBody>
          <a:bodyPr wrap="square" rtlCol="0">
            <a:spAutoFit/>
          </a:bodyPr>
          <a:lstStyle/>
          <a:p>
            <a:r>
              <a:rPr lang="en-US" sz="2500" dirty="0">
                <a:latin typeface="Nunito Sans" panose="00000500000000000000" pitchFamily="2" charset="0"/>
              </a:rPr>
              <a:t>7</a:t>
            </a:r>
          </a:p>
        </p:txBody>
      </p:sp>
      <p:sp>
        <p:nvSpPr>
          <p:cNvPr id="12" name="TextBox 11"/>
          <p:cNvSpPr txBox="1"/>
          <p:nvPr/>
        </p:nvSpPr>
        <p:spPr>
          <a:xfrm>
            <a:off x="598714" y="2570946"/>
            <a:ext cx="5040086" cy="1245235"/>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7</a:t>
            </a:r>
          </a:p>
          <a:p>
            <a:r>
              <a:rPr lang="en-US" sz="2500" dirty="0">
                <a:latin typeface="Nunito Sans" panose="00000500000000000000" pitchFamily="2" charset="0"/>
              </a:rPr>
              <a:t>8</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n1, n2, n3;</a:t>
            </a:r>
          </a:p>
          <a:p>
            <a:r>
              <a:rPr lang="en-US" sz="2000" b="1" dirty="0">
                <a:solidFill>
                  <a:schemeClr val="bg1"/>
                </a:solidFill>
                <a:latin typeface="Courier New" panose="02070309020205020404" pitchFamily="49" charset="0"/>
                <a:cs typeface="Courier New" panose="02070309020205020404" pitchFamily="49" charset="0"/>
                <a:sym typeface="+mn-ea"/>
              </a:rPr>
              <a:t>  cin&gt;&gt;n1&gt;&gt; n2&gt;&gt; n3;</a:t>
            </a:r>
          </a:p>
          <a:p>
            <a:r>
              <a:rPr lang="en-US" sz="2000" b="1" dirty="0">
                <a:solidFill>
                  <a:schemeClr val="bg1"/>
                </a:solidFill>
                <a:latin typeface="Courier New" panose="02070309020205020404" pitchFamily="49" charset="0"/>
                <a:cs typeface="Courier New" panose="02070309020205020404" pitchFamily="49" charset="0"/>
                <a:sym typeface="+mn-ea"/>
              </a:rPr>
              <a:t>  if(n1 &gt; n2 &amp;&amp; n1 &gt; n3)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if(n2 &gt; n3)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 if (n2 &gt; n3)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if(n1 &gt; n3)</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cout&lt;&lt;n3;</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if(n1 &gt; n2)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cout&lt;&lt;n1;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{cout&lt;&lt;n2;</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30045" y="228600"/>
            <a:ext cx="1003236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Circumference of a circle</a:t>
            </a:r>
          </a:p>
        </p:txBody>
      </p:sp>
      <p:sp>
        <p:nvSpPr>
          <p:cNvPr id="18" name="TextBox 17"/>
          <p:cNvSpPr txBox="1"/>
          <p:nvPr/>
        </p:nvSpPr>
        <p:spPr>
          <a:xfrm>
            <a:off x="598715" y="1156906"/>
            <a:ext cx="10950806" cy="2399665"/>
          </a:xfrm>
          <a:prstGeom prst="rect">
            <a:avLst/>
          </a:prstGeom>
          <a:noFill/>
        </p:spPr>
        <p:txBody>
          <a:bodyPr wrap="square" rtlCol="0">
            <a:spAutoFit/>
          </a:bodyPr>
          <a:lstStyle/>
          <a:p>
            <a:r>
              <a:rPr lang="en-US" sz="2500" dirty="0">
                <a:latin typeface="Nunito Sans" panose="00000500000000000000" pitchFamily="2" charset="0"/>
              </a:rPr>
              <a:t>Write a program to find the circumference of a circle.</a:t>
            </a:r>
          </a:p>
          <a:p>
            <a:endParaRPr lang="en-US" sz="2500" dirty="0">
              <a:latin typeface="Nunito Sans" panose="00000500000000000000" pitchFamily="2" charset="0"/>
            </a:endParaRPr>
          </a:p>
          <a:p>
            <a:r>
              <a:rPr lang="en-US" sz="2500" dirty="0">
                <a:latin typeface="Nunito Sans" panose="00000500000000000000" pitchFamily="2" charset="0"/>
              </a:rPr>
              <a:t>The input radius must be a float variable, the output circumference should be printed as a floating point value with 2 point precision. No other extra information should be printed except the circumference value to the stdout. (Assume PI = 3.14)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float r,c;</a:t>
            </a:r>
          </a:p>
          <a:p>
            <a:r>
              <a:rPr lang="en-US" sz="2000" b="1" dirty="0">
                <a:solidFill>
                  <a:schemeClr val="bg1"/>
                </a:solidFill>
                <a:latin typeface="Courier New" panose="02070309020205020404" pitchFamily="49" charset="0"/>
                <a:cs typeface="Courier New" panose="02070309020205020404" pitchFamily="49" charset="0"/>
              </a:rPr>
              <a:t>  cin&gt;&gt;r;</a:t>
            </a:r>
          </a:p>
          <a:p>
            <a:r>
              <a:rPr lang="en-US" sz="2000" b="1" dirty="0">
                <a:solidFill>
                  <a:schemeClr val="bg1"/>
                </a:solidFill>
                <a:latin typeface="Courier New" panose="02070309020205020404" pitchFamily="49" charset="0"/>
                <a:cs typeface="Courier New" panose="02070309020205020404" pitchFamily="49" charset="0"/>
              </a:rPr>
              <a:t>  c=2*3.14*r;</a:t>
            </a:r>
          </a:p>
          <a:p>
            <a:r>
              <a:rPr lang="en-US" sz="2000" b="1" dirty="0">
                <a:solidFill>
                  <a:schemeClr val="bg1"/>
                </a:solidFill>
                <a:latin typeface="Courier New" panose="02070309020205020404" pitchFamily="49" charset="0"/>
                <a:cs typeface="Courier New" panose="02070309020205020404" pitchFamily="49" charset="0"/>
              </a:rPr>
              <a:t>  printf("%0.2f",c);</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ODD/EVEN Series</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Consider the below series : 0,0,2,1,4,2,6,3,8,4,10,5,12,6,14,7,16,8 Write a program to find the nth term in this series.</a:t>
            </a:r>
          </a:p>
          <a:p>
            <a:endParaRPr lang="en-US" sz="2500" dirty="0">
              <a:latin typeface="Nunito Sans" panose="00000500000000000000" pitchFamily="2" charset="0"/>
            </a:endParaRPr>
          </a:p>
          <a:p>
            <a:r>
              <a:rPr lang="en-US" sz="2500" dirty="0">
                <a:latin typeface="Nunito Sans" panose="00000500000000000000" pitchFamily="2" charset="0"/>
              </a:rPr>
              <a:t>This series is a mixture of 2 series all the odd terms in this series form even</a:t>
            </a:r>
          </a:p>
          <a:p>
            <a:endParaRPr lang="en-US" sz="2500" dirty="0">
              <a:latin typeface="Nunito Sans" panose="00000500000000000000" pitchFamily="2" charset="0"/>
            </a:endParaRPr>
          </a:p>
          <a:p>
            <a:r>
              <a:rPr lang="en-US" sz="2500" dirty="0">
                <a:latin typeface="Nunito Sans" panose="00000500000000000000" pitchFamily="2" charset="0"/>
              </a:rPr>
              <a:t>numbers in ascending order and every even terms is derived from the previous term using the formula (x/2) .</a:t>
            </a:r>
          </a:p>
          <a:p>
            <a:endParaRPr lang="en-US" sz="2500" dirty="0">
              <a:latin typeface="Nunito Sans" panose="00000500000000000000" pitchFamily="2" charset="0"/>
            </a:endParaRPr>
          </a:p>
          <a:p>
            <a:r>
              <a:rPr lang="en-US" sz="2500" dirty="0">
                <a:latin typeface="Nunito Sans" panose="00000500000000000000" pitchFamily="2" charset="0"/>
              </a:rPr>
              <a:t>The value n is a positive integer that should be read from STDIN and the nth term that is calculated by the program should be written to STDOUT. Other than the value of the nth term no other characters /strings or message should be written to STDOUT. </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30045" y="228600"/>
            <a:ext cx="1003236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Roots of a quadratic equation</a:t>
            </a:r>
          </a:p>
        </p:txBody>
      </p:sp>
      <p:sp>
        <p:nvSpPr>
          <p:cNvPr id="18" name="TextBox 17"/>
          <p:cNvSpPr txBox="1"/>
          <p:nvPr/>
        </p:nvSpPr>
        <p:spPr>
          <a:xfrm>
            <a:off x="598715" y="1156906"/>
            <a:ext cx="10950806" cy="3938270"/>
          </a:xfrm>
          <a:prstGeom prst="rect">
            <a:avLst/>
          </a:prstGeom>
          <a:noFill/>
        </p:spPr>
        <p:txBody>
          <a:bodyPr wrap="square" rtlCol="0">
            <a:spAutoFit/>
          </a:bodyPr>
          <a:lstStyle/>
          <a:p>
            <a:r>
              <a:rPr lang="en-US" sz="2500" dirty="0">
                <a:latin typeface="Nunito Sans" panose="00000500000000000000" pitchFamily="2" charset="0"/>
              </a:rPr>
              <a:t>Write a program to find the roots of a given quadratic equation.</a:t>
            </a:r>
          </a:p>
          <a:p>
            <a:endParaRPr lang="en-US" sz="2500" dirty="0">
              <a:latin typeface="Nunito Sans" panose="00000500000000000000" pitchFamily="2" charset="0"/>
            </a:endParaRPr>
          </a:p>
          <a:p>
            <a:r>
              <a:rPr lang="en-US" sz="2500" dirty="0">
                <a:latin typeface="Nunito Sans" panose="00000500000000000000" pitchFamily="2" charset="0"/>
              </a:rPr>
              <a:t>The equation will be in the form of ax2 + bx + c = 0. The input will be 3 integers a, b and c and the output will be the roots of the equation. The roots need to be floating point integers with 2 precision digits. </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dirty="0">
                <a:latin typeface="Nunito Sans" panose="00000500000000000000" pitchFamily="2" charset="0"/>
              </a:rPr>
              <a:t>Output format example:</a:t>
            </a:r>
          </a:p>
          <a:p>
            <a:r>
              <a:rPr lang="en-US" sz="2500" dirty="0">
                <a:latin typeface="Nunito Sans" panose="00000500000000000000" pitchFamily="2" charset="0"/>
              </a:rPr>
              <a:t>root1 = -1.00 root2 = -6.00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 &lt;cmath&gt;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float a, b, c, x1, x2, discriminant, realPart, imaginaryPart;</a:t>
            </a:r>
          </a:p>
          <a:p>
            <a:r>
              <a:rPr lang="en-US" sz="2000" b="1" dirty="0">
                <a:solidFill>
                  <a:schemeClr val="bg1"/>
                </a:solidFill>
                <a:latin typeface="Courier New" panose="02070309020205020404" pitchFamily="49" charset="0"/>
                <a:cs typeface="Courier New" panose="02070309020205020404" pitchFamily="49" charset="0"/>
              </a:rPr>
              <a:t>    cin &gt;&gt; a &gt;&gt; b &gt;&gt; c;</a:t>
            </a:r>
          </a:p>
          <a:p>
            <a:r>
              <a:rPr lang="en-US" sz="2000" b="1" dirty="0">
                <a:solidFill>
                  <a:schemeClr val="bg1"/>
                </a:solidFill>
                <a:latin typeface="Courier New" panose="02070309020205020404" pitchFamily="49" charset="0"/>
                <a:cs typeface="Courier New" panose="02070309020205020404" pitchFamily="49" charset="0"/>
              </a:rPr>
              <a:t>    discriminant = b*b - 4*a*c;</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(discriminant &gt; 0) {</a:t>
            </a:r>
          </a:p>
          <a:p>
            <a:r>
              <a:rPr lang="en-US" sz="2000" b="1" dirty="0">
                <a:solidFill>
                  <a:schemeClr val="bg1"/>
                </a:solidFill>
                <a:latin typeface="Courier New" panose="02070309020205020404" pitchFamily="49" charset="0"/>
                <a:cs typeface="Courier New" panose="02070309020205020404" pitchFamily="49" charset="0"/>
              </a:rPr>
              <a:t>        x1 = (-b + sqrt(discriminant)) / (2*a);</a:t>
            </a:r>
          </a:p>
          <a:p>
            <a:r>
              <a:rPr lang="en-US" sz="2000" b="1" dirty="0">
                <a:solidFill>
                  <a:schemeClr val="bg1"/>
                </a:solidFill>
                <a:latin typeface="Courier New" panose="02070309020205020404" pitchFamily="49" charset="0"/>
                <a:cs typeface="Courier New" panose="02070309020205020404" pitchFamily="49" charset="0"/>
              </a:rPr>
              <a:t>        x2 = (-b - sqrt(discriminant)) / (2*a);</a:t>
            </a:r>
          </a:p>
          <a:p>
            <a:r>
              <a:rPr lang="en-US" sz="2000" b="1" dirty="0">
                <a:solidFill>
                  <a:schemeClr val="bg1"/>
                </a:solidFill>
                <a:latin typeface="Courier New" panose="02070309020205020404" pitchFamily="49" charset="0"/>
                <a:cs typeface="Courier New" panose="02070309020205020404" pitchFamily="49" charset="0"/>
              </a:rPr>
              <a:t>        printf("root1 = %.2f  ",x1);</a:t>
            </a:r>
          </a:p>
          <a:p>
            <a:r>
              <a:rPr lang="en-US" sz="2000" b="1" dirty="0">
                <a:solidFill>
                  <a:schemeClr val="bg1"/>
                </a:solidFill>
                <a:latin typeface="Courier New" panose="02070309020205020404" pitchFamily="49" charset="0"/>
                <a:cs typeface="Courier New" panose="02070309020205020404" pitchFamily="49" charset="0"/>
              </a:rPr>
              <a:t>        printf("root2 = %.2f",x2);</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 (discriminant == 0) {</a:t>
            </a:r>
          </a:p>
          <a:p>
            <a:r>
              <a:rPr lang="en-US" sz="2000" b="1" dirty="0">
                <a:solidFill>
                  <a:schemeClr val="bg1"/>
                </a:solidFill>
                <a:latin typeface="Courier New" panose="02070309020205020404" pitchFamily="49" charset="0"/>
                <a:cs typeface="Courier New" panose="02070309020205020404" pitchFamily="49" charset="0"/>
              </a:rPr>
              <a:t>        x1 = (-b + sqrt(discriminant)) / (2*a);</a:t>
            </a:r>
          </a:p>
          <a:p>
            <a:r>
              <a:rPr lang="en-US" sz="2000" b="1" dirty="0">
                <a:solidFill>
                  <a:schemeClr val="bg1"/>
                </a:solidFill>
                <a:latin typeface="Courier New" panose="02070309020205020404" pitchFamily="49" charset="0"/>
                <a:cs typeface="Courier New" panose="02070309020205020404" pitchFamily="49" charset="0"/>
              </a:rPr>
              <a:t>        printf("root1 = %.2f  ",x1);</a:t>
            </a:r>
          </a:p>
          <a:p>
            <a:r>
              <a:rPr lang="en-US" sz="2000" b="1" dirty="0">
                <a:solidFill>
                  <a:schemeClr val="bg1"/>
                </a:solidFill>
                <a:latin typeface="Courier New" panose="02070309020205020404" pitchFamily="49" charset="0"/>
                <a:cs typeface="Courier New" panose="02070309020205020404" pitchFamily="49" charset="0"/>
              </a:rPr>
              <a:t>        printf("root2 = %.2f ",x1);</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realPart = -b/(2*a);</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imaginaryPart =sqrt(-discriminant)/(2*a);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printf("root1 = %.2f + %.2fi  ",realPart,imaginaryPart);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printf("root2 = %.2f - %.2fi",realPart,imaginaryPart);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30045" y="228600"/>
            <a:ext cx="10032365"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Binary to decimal</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Program to convert Binary to decimal.</a:t>
            </a:r>
          </a:p>
          <a:p>
            <a:endParaRPr lang="en-US" sz="2500" dirty="0">
              <a:latin typeface="Nunito Sans" panose="00000500000000000000" pitchFamily="2" charset="0"/>
            </a:endParaRPr>
          </a:p>
          <a:p>
            <a:r>
              <a:rPr lang="en-US" sz="2500" dirty="0">
                <a:latin typeface="Nunito Sans" panose="00000500000000000000" pitchFamily="2" charset="0"/>
              </a:rPr>
              <a:t>Convert the binary to equivalent decimals, the input is in binary and the output should be decimal.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 bin, dec = 0, base = 1, rem;</a:t>
            </a:r>
          </a:p>
          <a:p>
            <a:r>
              <a:rPr lang="en-US" sz="2000" b="1" dirty="0">
                <a:solidFill>
                  <a:schemeClr val="bg1"/>
                </a:solidFill>
                <a:latin typeface="Courier New" panose="02070309020205020404" pitchFamily="49" charset="0"/>
                <a:cs typeface="Courier New" panose="02070309020205020404" pitchFamily="49" charset="0"/>
              </a:rPr>
              <a:t>cin&gt;&gt;num; /* maximum five digits */</a:t>
            </a:r>
          </a:p>
          <a:p>
            <a:r>
              <a:rPr lang="en-US" sz="2000" b="1" dirty="0">
                <a:solidFill>
                  <a:schemeClr val="bg1"/>
                </a:solidFill>
                <a:latin typeface="Courier New" panose="02070309020205020404" pitchFamily="49" charset="0"/>
                <a:cs typeface="Courier New" panose="02070309020205020404" pitchFamily="49" charset="0"/>
              </a:rPr>
              <a:t>    bin = num;</a:t>
            </a:r>
          </a:p>
          <a:p>
            <a:r>
              <a:rPr lang="en-US" sz="2000" b="1" dirty="0">
                <a:solidFill>
                  <a:schemeClr val="bg1"/>
                </a:solidFill>
                <a:latin typeface="Courier New" panose="02070309020205020404" pitchFamily="49" charset="0"/>
                <a:cs typeface="Courier New" panose="02070309020205020404" pitchFamily="49" charset="0"/>
              </a:rPr>
              <a:t>    while (num &gt;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rem = num % 10;</a:t>
            </a:r>
          </a:p>
          <a:p>
            <a:r>
              <a:rPr lang="en-US" sz="2000" b="1" dirty="0">
                <a:solidFill>
                  <a:schemeClr val="bg1"/>
                </a:solidFill>
                <a:latin typeface="Courier New" panose="02070309020205020404" pitchFamily="49" charset="0"/>
                <a:cs typeface="Courier New" panose="02070309020205020404" pitchFamily="49" charset="0"/>
              </a:rPr>
              <a:t>        dec = dec + rem * base;</a:t>
            </a:r>
          </a:p>
          <a:p>
            <a:r>
              <a:rPr lang="en-US" sz="2000" b="1" dirty="0">
                <a:solidFill>
                  <a:schemeClr val="bg1"/>
                </a:solidFill>
                <a:latin typeface="Courier New" panose="02070309020205020404" pitchFamily="49" charset="0"/>
                <a:cs typeface="Courier New" panose="02070309020205020404" pitchFamily="49" charset="0"/>
              </a:rPr>
              <a:t>        num = num / 10 ;</a:t>
            </a:r>
          </a:p>
          <a:p>
            <a:r>
              <a:rPr lang="en-US" sz="2000" b="1" dirty="0">
                <a:solidFill>
                  <a:schemeClr val="bg1"/>
                </a:solidFill>
                <a:latin typeface="Courier New" panose="02070309020205020404" pitchFamily="49" charset="0"/>
                <a:cs typeface="Courier New" panose="02070309020205020404" pitchFamily="49" charset="0"/>
              </a:rPr>
              <a:t>        base = base * 2;</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cout&lt;&lt;dec;</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Finding the prime factors of a number</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find the prime factors of a given number.</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19994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9994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2493264"/>
            <a:ext cx="5040086" cy="860425"/>
          </a:xfrm>
          <a:prstGeom prst="rect">
            <a:avLst/>
          </a:prstGeom>
          <a:noFill/>
        </p:spPr>
        <p:txBody>
          <a:bodyPr wrap="square" rtlCol="0">
            <a:spAutoFit/>
          </a:bodyPr>
          <a:lstStyle/>
          <a:p>
            <a:r>
              <a:rPr lang="en-US" sz="2500" dirty="0">
                <a:latin typeface="Nunito Sans" panose="00000500000000000000" pitchFamily="2" charset="0"/>
              </a:rPr>
              <a:t>3</a:t>
            </a:r>
          </a:p>
          <a:p>
            <a:r>
              <a:rPr lang="en-US" sz="2500" dirty="0">
                <a:latin typeface="Nunito Sans" panose="00000500000000000000" pitchFamily="2" charset="0"/>
              </a:rPr>
              <a:t>5</a:t>
            </a:r>
          </a:p>
        </p:txBody>
      </p:sp>
      <p:sp>
        <p:nvSpPr>
          <p:cNvPr id="12" name="TextBox 11"/>
          <p:cNvSpPr txBox="1"/>
          <p:nvPr/>
        </p:nvSpPr>
        <p:spPr>
          <a:xfrm>
            <a:off x="598714" y="2494746"/>
            <a:ext cx="5040086" cy="475615"/>
          </a:xfrm>
          <a:prstGeom prst="rect">
            <a:avLst/>
          </a:prstGeom>
          <a:noFill/>
        </p:spPr>
        <p:txBody>
          <a:bodyPr wrap="square" rtlCol="0">
            <a:spAutoFit/>
          </a:bodyPr>
          <a:lstStyle/>
          <a:p>
            <a:r>
              <a:rPr lang="en-US" sz="2500" dirty="0">
                <a:latin typeface="Nunito Sans" panose="00000500000000000000" pitchFamily="2" charset="0"/>
              </a:rPr>
              <a:t>15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#include&lt;math.h&gt;</a:t>
            </a:r>
          </a:p>
          <a:p>
            <a:r>
              <a:rPr lang="en-US" sz="2000" b="1" dirty="0">
                <a:solidFill>
                  <a:schemeClr val="bg1"/>
                </a:solidFill>
                <a:latin typeface="Courier New" panose="02070309020205020404" pitchFamily="49" charset="0"/>
                <a:cs typeface="Courier New" panose="02070309020205020404" pitchFamily="49" charset="0"/>
              </a:rPr>
              <a:t>using namespace std;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void primeFactors(int 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while (n % 2 == 0)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cout &lt;&lt; 2 &lt;&lt; " "; </a:t>
            </a:r>
          </a:p>
          <a:p>
            <a:r>
              <a:rPr lang="en-US" sz="2000" b="1" dirty="0">
                <a:solidFill>
                  <a:schemeClr val="bg1"/>
                </a:solidFill>
                <a:latin typeface="Courier New" panose="02070309020205020404" pitchFamily="49" charset="0"/>
                <a:cs typeface="Courier New" panose="02070309020205020404" pitchFamily="49" charset="0"/>
              </a:rPr>
              <a:t>		n = n/2; </a:t>
            </a:r>
          </a:p>
          <a:p>
            <a:r>
              <a:rPr lang="en-US" sz="2000" b="1" dirty="0">
                <a:solidFill>
                  <a:schemeClr val="bg1"/>
                </a:solidFill>
                <a:latin typeface="Courier New" panose="02070309020205020404" pitchFamily="49" charset="0"/>
                <a:cs typeface="Courier New" panose="02070309020205020404" pitchFamily="49" charset="0"/>
              </a:rPr>
              <a:t>	}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for (int i = 3; i &lt;= n/2; i = i + 2)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while (n % i == 0)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cout &lt;&lt; i &lt;&lt; " "; </a:t>
            </a:r>
          </a:p>
          <a:p>
            <a:r>
              <a:rPr lang="en-US" sz="2000" b="1" dirty="0">
                <a:solidFill>
                  <a:schemeClr val="bg1"/>
                </a:solidFill>
                <a:latin typeface="Courier New" panose="02070309020205020404" pitchFamily="49" charset="0"/>
                <a:cs typeface="Courier New" panose="02070309020205020404" pitchFamily="49" charset="0"/>
              </a:rPr>
              <a:t>			n = n/i;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 (n &gt; 2) </a:t>
            </a:r>
          </a:p>
          <a:p>
            <a:r>
              <a:rPr lang="en-US" sz="2000" b="1" dirty="0">
                <a:solidFill>
                  <a:schemeClr val="bg1"/>
                </a:solidFill>
                <a:latin typeface="Courier New" panose="02070309020205020404" pitchFamily="49" charset="0"/>
                <a:cs typeface="Courier New" panose="02070309020205020404" pitchFamily="49" charset="0"/>
              </a:rPr>
              <a:t>		cout &lt;&lt; n &lt;&lt; " ";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primeFactors(n);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GCD of N numbers</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Program to find GCD of N numbers</a:t>
            </a:r>
          </a:p>
          <a:p>
            <a:endParaRPr lang="en-US" sz="2500" dirty="0">
              <a:latin typeface="Nunito Sans" panose="00000500000000000000" pitchFamily="2" charset="0"/>
            </a:endParaRPr>
          </a:p>
          <a:p>
            <a:r>
              <a:rPr lang="en-US" sz="2500" dirty="0">
                <a:latin typeface="Nunito Sans" panose="00000500000000000000" pitchFamily="2" charset="0"/>
              </a:rPr>
              <a:t>Get the value of 'n'. Get n elements one by one. print the GCD of these elements.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gcd(int a,int b) {</a:t>
            </a:r>
          </a:p>
          <a:p>
            <a:r>
              <a:rPr lang="en-US" sz="2000" b="1" dirty="0">
                <a:solidFill>
                  <a:schemeClr val="bg1"/>
                </a:solidFill>
                <a:latin typeface="Courier New" panose="02070309020205020404" pitchFamily="49" charset="0"/>
                <a:cs typeface="Courier New" panose="02070309020205020404" pitchFamily="49" charset="0"/>
                <a:sym typeface="+mn-ea"/>
              </a:rPr>
              <a:t>   int temp;</a:t>
            </a:r>
          </a:p>
          <a:p>
            <a:r>
              <a:rPr lang="en-US" sz="2000" b="1" dirty="0">
                <a:solidFill>
                  <a:schemeClr val="bg1"/>
                </a:solidFill>
                <a:latin typeface="Courier New" panose="02070309020205020404" pitchFamily="49" charset="0"/>
                <a:cs typeface="Courier New" panose="02070309020205020404" pitchFamily="49" charset="0"/>
                <a:sym typeface="+mn-ea"/>
              </a:rPr>
              <a:t>   while(b &gt; 0) {</a:t>
            </a:r>
          </a:p>
          <a:p>
            <a:r>
              <a:rPr lang="en-US" sz="2000" b="1" dirty="0">
                <a:solidFill>
                  <a:schemeClr val="bg1"/>
                </a:solidFill>
                <a:latin typeface="Courier New" panose="02070309020205020404" pitchFamily="49" charset="0"/>
                <a:cs typeface="Courier New" panose="02070309020205020404" pitchFamily="49" charset="0"/>
                <a:sym typeface="+mn-ea"/>
              </a:rPr>
              <a:t>      temp = b;</a:t>
            </a:r>
          </a:p>
          <a:p>
            <a:r>
              <a:rPr lang="en-US" sz="2000" b="1" dirty="0">
                <a:solidFill>
                  <a:schemeClr val="bg1"/>
                </a:solidFill>
                <a:latin typeface="Courier New" panose="02070309020205020404" pitchFamily="49" charset="0"/>
                <a:cs typeface="Courier New" panose="02070309020205020404" pitchFamily="49" charset="0"/>
                <a:sym typeface="+mn-ea"/>
              </a:rPr>
              <a:t>      b = a % b;</a:t>
            </a:r>
          </a:p>
          <a:p>
            <a:r>
              <a:rPr lang="en-US" sz="2000" b="1" dirty="0">
                <a:solidFill>
                  <a:schemeClr val="bg1"/>
                </a:solidFill>
                <a:latin typeface="Courier New" panose="02070309020205020404" pitchFamily="49" charset="0"/>
                <a:cs typeface="Courier New" panose="02070309020205020404" pitchFamily="49" charset="0"/>
                <a:sym typeface="+mn-ea"/>
              </a:rPr>
              <a:t>      a = temp;</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a;</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a[25];</a:t>
            </a:r>
          </a:p>
          <a:p>
            <a:r>
              <a:rPr lang="en-US" sz="2000" b="1" dirty="0">
                <a:solidFill>
                  <a:schemeClr val="bg1"/>
                </a:solidFill>
                <a:latin typeface="Courier New" panose="02070309020205020404" pitchFamily="49" charset="0"/>
                <a:cs typeface="Courier New" panose="02070309020205020404" pitchFamily="49" charset="0"/>
                <a:sym typeface="+mn-ea"/>
              </a:rPr>
              <a:t>   int n ;</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 (int i = 0; i &lt; n; i++)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r = a[0];</a:t>
            </a:r>
          </a:p>
          <a:p>
            <a:r>
              <a:rPr lang="en-US" sz="2000" b="1" dirty="0">
                <a:solidFill>
                  <a:schemeClr val="bg1"/>
                </a:solidFill>
                <a:latin typeface="Courier New" panose="02070309020205020404" pitchFamily="49" charset="0"/>
                <a:cs typeface="Courier New" panose="02070309020205020404" pitchFamily="49" charset="0"/>
                <a:sym typeface="+mn-ea"/>
              </a:rPr>
              <a:t>   for(int i=1; i&lt;n; i++) {</a:t>
            </a:r>
          </a:p>
          <a:p>
            <a:r>
              <a:rPr lang="en-US" sz="2000" b="1" dirty="0">
                <a:solidFill>
                  <a:schemeClr val="bg1"/>
                </a:solidFill>
                <a:latin typeface="Courier New" panose="02070309020205020404" pitchFamily="49" charset="0"/>
                <a:cs typeface="Courier New" panose="02070309020205020404" pitchFamily="49" charset="0"/>
                <a:sym typeface="+mn-ea"/>
              </a:rPr>
              <a:t>      r = gcd(r, a[i]);</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 &lt;&lt; r;</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n,a,d,t_s1,t_s2,n_term;</a:t>
            </a:r>
          </a:p>
          <a:p>
            <a:r>
              <a:rPr lang="en-US" sz="2000" b="1" dirty="0">
                <a:solidFill>
                  <a:schemeClr val="bg1"/>
                </a:solidFill>
                <a:latin typeface="Courier New" panose="02070309020205020404" pitchFamily="49" charset="0"/>
                <a:cs typeface="Courier New" panose="02070309020205020404" pitchFamily="49" charset="0"/>
              </a:rPr>
              <a:t>	cin&gt;&gt;n;</a:t>
            </a:r>
          </a:p>
          <a:p>
            <a:r>
              <a:rPr lang="en-US" sz="2000" b="1" dirty="0">
                <a:solidFill>
                  <a:schemeClr val="bg1"/>
                </a:solidFill>
                <a:latin typeface="Courier New" panose="02070309020205020404" pitchFamily="49" charset="0"/>
                <a:cs typeface="Courier New" panose="02070309020205020404" pitchFamily="49" charset="0"/>
              </a:rPr>
              <a:t>  	if(n%2==1)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a=0,d=2;</a:t>
            </a:r>
          </a:p>
          <a:p>
            <a:r>
              <a:rPr lang="en-US" sz="2000" b="1" dirty="0">
                <a:solidFill>
                  <a:schemeClr val="bg1"/>
                </a:solidFill>
                <a:latin typeface="Courier New" panose="02070309020205020404" pitchFamily="49" charset="0"/>
                <a:cs typeface="Courier New" panose="02070309020205020404" pitchFamily="49" charset="0"/>
              </a:rPr>
              <a:t>      t_s1=(n+1)/2;</a:t>
            </a:r>
          </a:p>
          <a:p>
            <a:r>
              <a:rPr lang="en-US" sz="2000" b="1" dirty="0">
                <a:solidFill>
                  <a:schemeClr val="bg1"/>
                </a:solidFill>
                <a:latin typeface="Courier New" panose="02070309020205020404" pitchFamily="49" charset="0"/>
                <a:cs typeface="Courier New" panose="02070309020205020404" pitchFamily="49" charset="0"/>
              </a:rPr>
              <a:t>      n_term=a+(t_s1-1)*d;</a:t>
            </a:r>
          </a:p>
          <a:p>
            <a:r>
              <a:rPr lang="en-US" sz="2000" b="1" dirty="0">
                <a:solidFill>
                  <a:schemeClr val="bg1"/>
                </a:solidFill>
                <a:latin typeface="Courier New" panose="02070309020205020404" pitchFamily="49" charset="0"/>
                <a:cs typeface="Courier New" panose="02070309020205020404" pitchFamily="49" charset="0"/>
              </a:rPr>
              <a:t>      cout&lt;&lt;n_term;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a=0,d=1;</a:t>
            </a:r>
          </a:p>
          <a:p>
            <a:r>
              <a:rPr lang="en-US" sz="2000" b="1" dirty="0">
                <a:solidFill>
                  <a:schemeClr val="bg1"/>
                </a:solidFill>
                <a:latin typeface="Courier New" panose="02070309020205020404" pitchFamily="49" charset="0"/>
                <a:cs typeface="Courier New" panose="02070309020205020404" pitchFamily="49" charset="0"/>
              </a:rPr>
              <a:t>      	t_s2=n/2;</a:t>
            </a:r>
          </a:p>
          <a:p>
            <a:r>
              <a:rPr lang="en-US" sz="2000" b="1" dirty="0">
                <a:solidFill>
                  <a:schemeClr val="bg1"/>
                </a:solidFill>
                <a:latin typeface="Courier New" panose="02070309020205020404" pitchFamily="49" charset="0"/>
                <a:cs typeface="Courier New" panose="02070309020205020404" pitchFamily="49" charset="0"/>
              </a:rPr>
              <a:t>      	n_term=a+(t_s2-1)*d;</a:t>
            </a:r>
          </a:p>
          <a:p>
            <a:r>
              <a:rPr lang="en-US" sz="2000" b="1" dirty="0">
                <a:solidFill>
                  <a:schemeClr val="bg1"/>
                </a:solidFill>
                <a:latin typeface="Courier New" panose="02070309020205020404" pitchFamily="49" charset="0"/>
                <a:cs typeface="Courier New" panose="02070309020205020404" pitchFamily="49" charset="0"/>
              </a:rPr>
              <a:t>      	cout&lt;&lt;n_term;</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LCM of two numbers</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Find the LCM of two numbers.</a:t>
            </a:r>
          </a:p>
          <a:p>
            <a:endParaRPr lang="en-US" sz="2500" dirty="0">
              <a:latin typeface="Nunito Sans" panose="00000500000000000000" pitchFamily="2" charset="0"/>
            </a:endParaRPr>
          </a:p>
          <a:p>
            <a:r>
              <a:rPr lang="en-US" sz="2500" dirty="0">
                <a:latin typeface="Nunito Sans" panose="00000500000000000000" pitchFamily="2" charset="0"/>
              </a:rPr>
              <a:t>LCM (Least Common Multiple) of two numbers is the smallest number which can be divided by both numbers. For example LCM of 15 and 20 is 60 and LCM of 5 and 7 is 35.</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main() {</a:t>
            </a:r>
          </a:p>
          <a:p>
            <a:r>
              <a:rPr lang="en-US" sz="2000" b="1" dirty="0">
                <a:solidFill>
                  <a:schemeClr val="bg1"/>
                </a:solidFill>
                <a:latin typeface="Courier New" panose="02070309020205020404" pitchFamily="49" charset="0"/>
                <a:cs typeface="Courier New" panose="02070309020205020404" pitchFamily="49" charset="0"/>
                <a:sym typeface="+mn-ea"/>
              </a:rPr>
              <a:t>   int a, b, lcm;</a:t>
            </a:r>
          </a:p>
          <a:p>
            <a:r>
              <a:rPr lang="en-US" sz="2000" b="1" dirty="0">
                <a:solidFill>
                  <a:schemeClr val="bg1"/>
                </a:solidFill>
                <a:latin typeface="Courier New" panose="02070309020205020404" pitchFamily="49" charset="0"/>
                <a:cs typeface="Courier New" panose="02070309020205020404" pitchFamily="49" charset="0"/>
                <a:sym typeface="+mn-ea"/>
              </a:rPr>
              <a:t>	cin&gt;&gt;a&gt;&gt;b;</a:t>
            </a:r>
          </a:p>
          <a:p>
            <a:r>
              <a:rPr lang="en-US" sz="2000" b="1" dirty="0">
                <a:solidFill>
                  <a:schemeClr val="bg1"/>
                </a:solidFill>
                <a:latin typeface="Courier New" panose="02070309020205020404" pitchFamily="49" charset="0"/>
                <a:cs typeface="Courier New" panose="02070309020205020404" pitchFamily="49" charset="0"/>
                <a:sym typeface="+mn-ea"/>
              </a:rPr>
              <a:t>  if(a&gt;b)</a:t>
            </a:r>
          </a:p>
          <a:p>
            <a:r>
              <a:rPr lang="en-US" sz="2000" b="1" dirty="0">
                <a:solidFill>
                  <a:schemeClr val="bg1"/>
                </a:solidFill>
                <a:latin typeface="Courier New" panose="02070309020205020404" pitchFamily="49" charset="0"/>
                <a:cs typeface="Courier New" panose="02070309020205020404" pitchFamily="49" charset="0"/>
                <a:sym typeface="+mn-ea"/>
              </a:rPr>
              <a:t>      lcm = a;</a:t>
            </a:r>
          </a:p>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lcm = b;</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while(1)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lcm%a==0 &amp;&amp; lcm%b==0 )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cout&lt;&lt;lcm;</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lcm++;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LCM for N numbers</a:t>
            </a:r>
          </a:p>
        </p:txBody>
      </p:sp>
      <p:sp>
        <p:nvSpPr>
          <p:cNvPr id="18" name="TextBox 17"/>
          <p:cNvSpPr txBox="1"/>
          <p:nvPr/>
        </p:nvSpPr>
        <p:spPr>
          <a:xfrm>
            <a:off x="598715" y="1156906"/>
            <a:ext cx="10950806" cy="475615"/>
          </a:xfrm>
          <a:prstGeom prst="rect">
            <a:avLst/>
          </a:prstGeom>
          <a:noFill/>
        </p:spPr>
        <p:txBody>
          <a:bodyPr wrap="square" rtlCol="0">
            <a:spAutoFit/>
          </a:bodyPr>
          <a:lstStyle/>
          <a:p>
            <a:r>
              <a:rPr lang="en-US" sz="2500" dirty="0">
                <a:latin typeface="Nunito Sans" panose="00000500000000000000" pitchFamily="2" charset="0"/>
              </a:rPr>
              <a:t>Given an array of numbers, find LCM of the array elements.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int gcd(int a, int b);</a:t>
            </a:r>
          </a:p>
          <a:p>
            <a:r>
              <a:rPr lang="en-US" sz="2000" b="1" dirty="0">
                <a:solidFill>
                  <a:schemeClr val="bg1"/>
                </a:solidFill>
                <a:latin typeface="Courier New" panose="02070309020205020404" pitchFamily="49" charset="0"/>
                <a:cs typeface="Courier New" panose="02070309020205020404" pitchFamily="49" charset="0"/>
                <a:sym typeface="+mn-ea"/>
              </a:rPr>
              <a:t>int lcm(int a[], int n);</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 arr[100], i;</a:t>
            </a:r>
          </a:p>
          <a:p>
            <a:r>
              <a:rPr lang="en-US" sz="2000" b="1" dirty="0">
                <a:solidFill>
                  <a:schemeClr val="bg1"/>
                </a:solidFill>
                <a:latin typeface="Courier New" panose="02070309020205020404" pitchFamily="49" charset="0"/>
                <a:cs typeface="Courier New" panose="02070309020205020404" pitchFamily="49" charset="0"/>
                <a:sym typeface="+mn-ea"/>
              </a:rPr>
              <a:t>    cin&gt;&gt;n;</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cin&gt;&gt;arr[i];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cout&lt;&lt;lcm(arr, 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lcm(int a[], int n) </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i,res=1;</a:t>
            </a:r>
          </a:p>
          <a:p>
            <a:r>
              <a:rPr lang="en-US" sz="2000" b="1" dirty="0">
                <a:solidFill>
                  <a:schemeClr val="bg1"/>
                </a:solidFill>
                <a:latin typeface="Courier New" panose="02070309020205020404" pitchFamily="49" charset="0"/>
                <a:cs typeface="Courier New" panose="02070309020205020404" pitchFamily="49" charset="0"/>
                <a:sym typeface="+mn-ea"/>
              </a:rPr>
              <a:t>   for(i=0;i&lt;n;i++)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res = res*a[i]/gcd(res,a[i]);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res;</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gcd(int a, int b)</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i = (a&gt;b)?b:a;</a:t>
            </a:r>
          </a:p>
          <a:p>
            <a:r>
              <a:rPr lang="en-US" sz="2000" b="1" dirty="0">
                <a:solidFill>
                  <a:schemeClr val="bg1"/>
                </a:solidFill>
                <a:latin typeface="Courier New" panose="02070309020205020404" pitchFamily="49" charset="0"/>
                <a:cs typeface="Courier New" panose="02070309020205020404" pitchFamily="49" charset="0"/>
                <a:sym typeface="+mn-ea"/>
              </a:rPr>
              <a:t>   for(;i&gt;=1;i--)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if(a%i==0 &amp;&amp; b%i==0)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return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Digital Sum</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Write a program to find the sum of the given digit until a single digit is obtained.</a:t>
            </a:r>
          </a:p>
          <a:p>
            <a:endParaRPr lang="en-US" sz="2500" dirty="0">
              <a:latin typeface="Nunito Sans" panose="00000500000000000000" pitchFamily="2" charset="0"/>
            </a:endParaRPr>
          </a:p>
          <a:p>
            <a:r>
              <a:rPr lang="en-US" sz="2500" dirty="0">
                <a:latin typeface="Nunito Sans" panose="00000500000000000000" pitchFamily="2" charset="0"/>
              </a:rPr>
              <a:t>For example:</a:t>
            </a:r>
          </a:p>
          <a:p>
            <a:r>
              <a:rPr lang="en-US" sz="2500" dirty="0">
                <a:latin typeface="Nunito Sans" panose="00000500000000000000" pitchFamily="2" charset="0"/>
              </a:rPr>
              <a:t>12345 = &gt; 6</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sumofdigits(int num);</a:t>
            </a: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num, sod;</a:t>
            </a:r>
          </a:p>
          <a:p>
            <a:r>
              <a:rPr lang="en-US" sz="2000" b="1" dirty="0">
                <a:solidFill>
                  <a:schemeClr val="bg1"/>
                </a:solidFill>
                <a:latin typeface="Courier New" panose="02070309020205020404" pitchFamily="49" charset="0"/>
                <a:cs typeface="Courier New" panose="02070309020205020404" pitchFamily="49" charset="0"/>
                <a:sym typeface="+mn-ea"/>
              </a:rPr>
              <a:t>	cin&gt;&gt;num;</a:t>
            </a:r>
          </a:p>
          <a:p>
            <a:r>
              <a:rPr lang="en-US" sz="2000" b="1" dirty="0">
                <a:solidFill>
                  <a:schemeClr val="bg1"/>
                </a:solidFill>
                <a:latin typeface="Courier New" panose="02070309020205020404" pitchFamily="49" charset="0"/>
                <a:cs typeface="Courier New" panose="02070309020205020404" pitchFamily="49" charset="0"/>
                <a:sym typeface="+mn-ea"/>
              </a:rPr>
              <a:t>    sod = num;</a:t>
            </a:r>
          </a:p>
          <a:p>
            <a:r>
              <a:rPr lang="en-US" sz="2000" b="1" dirty="0">
                <a:solidFill>
                  <a:schemeClr val="bg1"/>
                </a:solidFill>
                <a:latin typeface="Courier New" panose="02070309020205020404" pitchFamily="49" charset="0"/>
                <a:cs typeface="Courier New" panose="02070309020205020404" pitchFamily="49" charset="0"/>
                <a:sym typeface="+mn-ea"/>
              </a:rPr>
              <a:t>    while(sod &gt;9)</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sod = sumofdigits(sod);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cout&lt;&lt;sod;</a:t>
            </a: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int sumofdigits(int num)</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int rem, sum=0;</a:t>
            </a:r>
          </a:p>
          <a:p>
            <a:r>
              <a:rPr lang="en-US" sz="2000" b="1" dirty="0">
                <a:solidFill>
                  <a:schemeClr val="bg1"/>
                </a:solidFill>
                <a:latin typeface="Courier New" panose="02070309020205020404" pitchFamily="49" charset="0"/>
                <a:cs typeface="Courier New" panose="02070309020205020404" pitchFamily="49" charset="0"/>
                <a:sym typeface="+mn-ea"/>
              </a:rPr>
              <a:t>    while(num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rem = num % 10;</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sum = sum + rem;</a:t>
            </a:r>
          </a:p>
          <a:p>
            <a:r>
              <a:rPr lang="en-US" sz="2000" b="1" dirty="0">
                <a:solidFill>
                  <a:schemeClr val="bg1"/>
                </a:solidFill>
                <a:latin typeface="Courier New" panose="02070309020205020404" pitchFamily="49" charset="0"/>
                <a:cs typeface="Courier New" panose="02070309020205020404" pitchFamily="49" charset="0"/>
                <a:sym typeface="+mn-ea"/>
              </a:rPr>
              <a:t>		num = num / 10;</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    return sum;  </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Reverse Fibonacci</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print the Fibonacci series in the reverse order for the given input.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r>
              <a:rPr lang="en-US" sz="2000" b="1" dirty="0">
                <a:solidFill>
                  <a:schemeClr val="bg1"/>
                </a:solidFill>
                <a:latin typeface="Courier New" panose="02070309020205020404" pitchFamily="49" charset="0"/>
                <a:cs typeface="Courier New" panose="02070309020205020404" pitchFamily="49" charset="0"/>
                <a:sym typeface="+mn-ea"/>
              </a:rPr>
              <a:t>void revfib(int arr[], int num)</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i;</a:t>
            </a:r>
          </a:p>
          <a:p>
            <a:r>
              <a:rPr lang="en-US" sz="2000" b="1" dirty="0">
                <a:solidFill>
                  <a:schemeClr val="bg1"/>
                </a:solidFill>
                <a:latin typeface="Courier New" panose="02070309020205020404" pitchFamily="49" charset="0"/>
                <a:cs typeface="Courier New" panose="02070309020205020404" pitchFamily="49" charset="0"/>
                <a:sym typeface="+mn-ea"/>
              </a:rPr>
              <a:t>    arr[0] = 0;</a:t>
            </a:r>
          </a:p>
          <a:p>
            <a:r>
              <a:rPr lang="en-US" sz="2000" b="1" dirty="0">
                <a:solidFill>
                  <a:schemeClr val="bg1"/>
                </a:solidFill>
                <a:latin typeface="Courier New" panose="02070309020205020404" pitchFamily="49" charset="0"/>
                <a:cs typeface="Courier New" panose="02070309020205020404" pitchFamily="49" charset="0"/>
                <a:sym typeface="+mn-ea"/>
              </a:rPr>
              <a:t>    arr[1] = 1;</a:t>
            </a:r>
          </a:p>
          <a:p>
            <a:r>
              <a:rPr lang="en-US" sz="2000" b="1" dirty="0">
                <a:solidFill>
                  <a:schemeClr val="bg1"/>
                </a:solidFill>
                <a:latin typeface="Courier New" panose="02070309020205020404" pitchFamily="49" charset="0"/>
                <a:cs typeface="Courier New" panose="02070309020205020404" pitchFamily="49" charset="0"/>
                <a:sym typeface="+mn-ea"/>
              </a:rPr>
              <a:t>    for(i=2; i&lt;num;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arr[i] = arr[i-2]+arr[i-1];</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for(i=num-1; i&gt;=0;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cout&lt;&lt;arr[i]&lt;&lt;" ";</a:t>
            </a:r>
          </a:p>
          <a:p>
            <a:r>
              <a:rPr lang="en-US" sz="2000" b="1" dirty="0">
                <a:solidFill>
                  <a:schemeClr val="bg1"/>
                </a:solidFill>
                <a:latin typeface="Courier New" panose="02070309020205020404" pitchFamily="49" charset="0"/>
                <a:cs typeface="Courier New" panose="02070309020205020404" pitchFamily="49" charset="0"/>
                <a:sym typeface="+mn-ea"/>
              </a:rPr>
              <a:t>    }   </a:t>
            </a:r>
          </a:p>
          <a:p>
            <a:r>
              <a:rPr lang="en-US" sz="2000" b="1" dirty="0">
                <a:solidFill>
                  <a:schemeClr val="bg1"/>
                </a:solidFill>
                <a:latin typeface="Courier New" panose="02070309020205020404" pitchFamily="49" charset="0"/>
                <a:cs typeface="Courier New" panose="02070309020205020404" pitchFamily="49" charset="0"/>
                <a:sym typeface="+mn-ea"/>
              </a:rPr>
              <a:t>}</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num, arr[100];</a:t>
            </a:r>
          </a:p>
          <a:p>
            <a:r>
              <a:rPr lang="en-US" sz="2000" b="1" dirty="0">
                <a:solidFill>
                  <a:schemeClr val="bg1"/>
                </a:solidFill>
                <a:latin typeface="Courier New" panose="02070309020205020404" pitchFamily="49" charset="0"/>
                <a:cs typeface="Courier New" panose="02070309020205020404" pitchFamily="49" charset="0"/>
                <a:sym typeface="+mn-ea"/>
              </a:rPr>
              <a:t>    cin&gt;&gt;num;</a:t>
            </a:r>
          </a:p>
          <a:p>
            <a:r>
              <a:rPr lang="en-US" sz="2000" b="1" dirty="0">
                <a:solidFill>
                  <a:schemeClr val="bg1"/>
                </a:solidFill>
                <a:latin typeface="Courier New" panose="02070309020205020404" pitchFamily="49" charset="0"/>
                <a:cs typeface="Courier New" panose="02070309020205020404" pitchFamily="49" charset="0"/>
                <a:sym typeface="+mn-ea"/>
              </a:rPr>
              <a:t>    revfib(arr, num);</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Prime Numbers between 2 numbers</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Write a program to print prime numbers between 2 to a given number</a:t>
            </a:r>
          </a:p>
          <a:p>
            <a:endParaRPr lang="en-US" sz="2500" dirty="0">
              <a:latin typeface="Nunito Sans" panose="00000500000000000000" pitchFamily="2" charset="0"/>
            </a:endParaRPr>
          </a:p>
          <a:p>
            <a:r>
              <a:rPr lang="en-US" sz="2500" dirty="0">
                <a:latin typeface="Nunito Sans" panose="00000500000000000000" pitchFamily="2" charset="0"/>
              </a:rPr>
              <a:t>The input consists of a single line containing 1 integer n. Print out all prime numbers between 2 and n including 2, n. Use sieve of Eratosthenes algorithm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1626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 &lt;iostream&gt;</a:t>
            </a: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p>
          <a:p>
            <a:r>
              <a:rPr lang="en-US" sz="2000" b="1" dirty="0">
                <a:solidFill>
                  <a:schemeClr val="bg1"/>
                </a:solidFill>
                <a:latin typeface="Courier New" panose="02070309020205020404" pitchFamily="49" charset="0"/>
                <a:cs typeface="Courier New" panose="02070309020205020404" pitchFamily="49" charset="0"/>
                <a:sym typeface="+mn-ea"/>
              </a:rPr>
              <a:t>{</a:t>
            </a:r>
          </a:p>
          <a:p>
            <a:r>
              <a:rPr lang="en-US" sz="2000" b="1" dirty="0">
                <a:solidFill>
                  <a:schemeClr val="bg1"/>
                </a:solidFill>
                <a:latin typeface="Courier New" panose="02070309020205020404" pitchFamily="49" charset="0"/>
                <a:cs typeface="Courier New" panose="02070309020205020404" pitchFamily="49" charset="0"/>
                <a:sym typeface="+mn-ea"/>
              </a:rPr>
              <a:t>    int number,i,j;</a:t>
            </a:r>
          </a:p>
          <a:p>
            <a:r>
              <a:rPr lang="en-US" sz="2000" b="1" dirty="0">
                <a:solidFill>
                  <a:schemeClr val="bg1"/>
                </a:solidFill>
                <a:latin typeface="Courier New" panose="02070309020205020404" pitchFamily="49" charset="0"/>
                <a:cs typeface="Courier New" panose="02070309020205020404" pitchFamily="49" charset="0"/>
                <a:sym typeface="+mn-ea"/>
              </a:rPr>
              <a:t>    cin&gt;&gt;number;</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int primes[number+1];</a:t>
            </a:r>
          </a:p>
          <a:p>
            <a:r>
              <a:rPr lang="en-US" sz="2000" b="1" dirty="0">
                <a:solidFill>
                  <a:schemeClr val="bg1"/>
                </a:solidFill>
                <a:latin typeface="Courier New" panose="02070309020205020404" pitchFamily="49" charset="0"/>
                <a:cs typeface="Courier New" panose="02070309020205020404" pitchFamily="49" charset="0"/>
                <a:sym typeface="+mn-ea"/>
              </a:rPr>
              <a:t>    for(i = 2; i&lt;=number; i++)</a:t>
            </a:r>
          </a:p>
          <a:p>
            <a:r>
              <a:rPr lang="en-US" sz="2000" b="1" dirty="0">
                <a:solidFill>
                  <a:schemeClr val="bg1"/>
                </a:solidFill>
                <a:latin typeface="Courier New" panose="02070309020205020404" pitchFamily="49" charset="0"/>
                <a:cs typeface="Courier New" panose="02070309020205020404" pitchFamily="49" charset="0"/>
                <a:sym typeface="+mn-ea"/>
              </a:rPr>
              <a:t>        primes[i] = i;</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i = 2;</a:t>
            </a:r>
          </a:p>
          <a:p>
            <a:r>
              <a:rPr lang="en-US" sz="2000" b="1" dirty="0">
                <a:solidFill>
                  <a:schemeClr val="bg1"/>
                </a:solidFill>
                <a:latin typeface="Courier New" panose="02070309020205020404" pitchFamily="49" charset="0"/>
                <a:cs typeface="Courier New" panose="02070309020205020404" pitchFamily="49" charset="0"/>
                <a:sym typeface="+mn-ea"/>
              </a:rPr>
              <a:t>    while ((i*i) &lt;= number)</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(primes[i] != 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for(j=2; j&lt;number; j++)</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(primes[i]*j &gt; number)</a:t>
            </a:r>
          </a:p>
          <a:p>
            <a:r>
              <a:rPr lang="en-US" sz="2000" b="1" dirty="0">
                <a:solidFill>
                  <a:schemeClr val="bg1"/>
                </a:solidFill>
                <a:latin typeface="Courier New" panose="02070309020205020404" pitchFamily="49" charset="0"/>
                <a:cs typeface="Courier New" panose="02070309020205020404" pitchFamily="49" charset="0"/>
                <a:sym typeface="+mn-ea"/>
              </a:rPr>
              <a:t>          break;</a:t>
            </a:r>
          </a:p>
          <a:p>
            <a:endParaRPr lang="en-US" sz="2000" b="1" dirty="0">
              <a:solidFill>
                <a:schemeClr val="bg1"/>
              </a:solidFill>
              <a:latin typeface="Courier New" panose="02070309020205020404" pitchFamily="49" charset="0"/>
              <a:cs typeface="Courier New" panose="02070309020205020404" pitchFamily="49" charset="0"/>
              <a:sym typeface="+mn-ea"/>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p>
          <a:p>
            <a:r>
              <a:rPr lang="en-US" sz="2000" b="1" dirty="0">
                <a:solidFill>
                  <a:schemeClr val="bg1"/>
                </a:solidFill>
                <a:latin typeface="Courier New" panose="02070309020205020404" pitchFamily="49" charset="0"/>
                <a:cs typeface="Courier New" panose="02070309020205020404" pitchFamily="49" charset="0"/>
                <a:sym typeface="+mn-ea"/>
              </a:rPr>
              <a:t>                    	primes[primes[i]*j]=0;</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for(i = 2; i&lt;=number; i++)</a:t>
            </a:r>
          </a:p>
          <a:p>
            <a:r>
              <a:rPr lang="en-US" sz="2000" b="1" dirty="0">
                <a:solidFill>
                  <a:schemeClr val="bg1"/>
                </a:solidFill>
                <a:latin typeface="Courier New" panose="02070309020205020404" pitchFamily="49" charset="0"/>
                <a:cs typeface="Courier New" panose="02070309020205020404" pitchFamily="49" charset="0"/>
                <a:sym typeface="+mn-ea"/>
              </a:rPr>
              <a:t>    {</a:t>
            </a:r>
          </a:p>
          <a:p>
            <a:r>
              <a:rPr lang="en-US" sz="2000" b="1" dirty="0">
                <a:solidFill>
                  <a:schemeClr val="bg1"/>
                </a:solidFill>
                <a:latin typeface="Courier New" panose="02070309020205020404" pitchFamily="49" charset="0"/>
                <a:cs typeface="Courier New" panose="02070309020205020404" pitchFamily="49" charset="0"/>
                <a:sym typeface="+mn-ea"/>
              </a:rPr>
              <a:t>        if (primes[i]!=0)</a:t>
            </a:r>
          </a:p>
          <a:p>
            <a:r>
              <a:rPr lang="en-US" sz="2000" b="1" dirty="0">
                <a:solidFill>
                  <a:schemeClr val="bg1"/>
                </a:solidFill>
                <a:latin typeface="Courier New" panose="02070309020205020404" pitchFamily="49" charset="0"/>
                <a:cs typeface="Courier New" panose="02070309020205020404" pitchFamily="49" charset="0"/>
                <a:sym typeface="+mn-ea"/>
              </a:rPr>
              <a:t>            cout&lt;&lt;primes[i]&lt;&lt;" ";</a:t>
            </a:r>
          </a:p>
          <a:p>
            <a:r>
              <a:rPr lang="en-US" sz="2000" b="1" dirty="0">
                <a:solidFill>
                  <a:schemeClr val="bg1"/>
                </a:solidFill>
                <a:latin typeface="Courier New" panose="02070309020205020404" pitchFamily="49" charset="0"/>
                <a:cs typeface="Courier New" panose="02070309020205020404" pitchFamily="49" charset="0"/>
                <a:sym typeface="+mn-ea"/>
              </a:rPr>
              <a:t>    }</a:t>
            </a:r>
          </a:p>
          <a:p>
            <a:endParaRPr lang="en-US" sz="2000" b="1" dirty="0">
              <a:solidFill>
                <a:schemeClr val="bg1"/>
              </a:solidFill>
              <a:latin typeface="Courier New" panose="02070309020205020404" pitchFamily="49" charset="0"/>
              <a:cs typeface="Courier New" panose="02070309020205020404" pitchFamily="49" charset="0"/>
              <a:sym typeface="+mn-ea"/>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Sum of Previous terms</a:t>
            </a:r>
          </a:p>
        </p:txBody>
      </p:sp>
      <p:sp>
        <p:nvSpPr>
          <p:cNvPr id="18" name="TextBox 17"/>
          <p:cNvSpPr txBox="1"/>
          <p:nvPr/>
        </p:nvSpPr>
        <p:spPr>
          <a:xfrm>
            <a:off x="598715" y="1156906"/>
            <a:ext cx="10950806" cy="5477510"/>
          </a:xfrm>
          <a:prstGeom prst="rect">
            <a:avLst/>
          </a:prstGeom>
          <a:noFill/>
        </p:spPr>
        <p:txBody>
          <a:bodyPr wrap="square" rtlCol="0">
            <a:spAutoFit/>
          </a:bodyPr>
          <a:lstStyle/>
          <a:p>
            <a:r>
              <a:rPr lang="en-US" sz="2500" b="1" dirty="0">
                <a:latin typeface="Nunito Sans" panose="00000500000000000000" pitchFamily="2" charset="0"/>
              </a:rPr>
              <a:t>Consider the series given below: </a:t>
            </a:r>
            <a:r>
              <a:rPr lang="en-US" sz="2500" dirty="0">
                <a:latin typeface="Nunito Sans" panose="00000500000000000000" pitchFamily="2" charset="0"/>
              </a:rPr>
              <a:t>1,2,3,5,8,13,21,34,55,89,144,233,377,610,987,..... Write a program to find the Nth term in this series.</a:t>
            </a:r>
          </a:p>
          <a:p>
            <a:r>
              <a:rPr lang="en-US" sz="2500" dirty="0">
                <a:latin typeface="Nunito Sans" panose="00000500000000000000" pitchFamily="2" charset="0"/>
              </a:rPr>
              <a:t>This series is formed as below:</a:t>
            </a:r>
          </a:p>
          <a:p>
            <a:r>
              <a:rPr lang="en-US" sz="2500" dirty="0">
                <a:latin typeface="Nunito Sans" panose="00000500000000000000" pitchFamily="2" charset="0"/>
              </a:rPr>
              <a:t> 1.term(1)=1</a:t>
            </a:r>
          </a:p>
          <a:p>
            <a:r>
              <a:rPr lang="en-US" sz="2500" dirty="0">
                <a:latin typeface="Nunito Sans" panose="00000500000000000000" pitchFamily="2" charset="0"/>
              </a:rPr>
              <a:t> 2.term(2)=2</a:t>
            </a:r>
          </a:p>
          <a:p>
            <a:r>
              <a:rPr lang="en-US" sz="2500" dirty="0">
                <a:latin typeface="Nunito Sans" panose="00000500000000000000" pitchFamily="2" charset="0"/>
              </a:rPr>
              <a:t> 3.term(N)=term(N-1)+term(N-2)for N&gt;2</a:t>
            </a:r>
          </a:p>
          <a:p>
            <a:r>
              <a:rPr lang="en-US" sz="2500" dirty="0">
                <a:latin typeface="Nunito Sans" panose="00000500000000000000" pitchFamily="2" charset="0"/>
              </a:rPr>
              <a:t>The value N is a positive integer that should be read from STDIN. The Nth term that is calculated by the program should be written to STDOUT, other than the value of nth term no other characters /strings and messages should be written to STDOUT.</a:t>
            </a:r>
          </a:p>
          <a:p>
            <a:r>
              <a:rPr lang="en-US" sz="2500" dirty="0">
                <a:latin typeface="Nunito Sans" panose="00000500000000000000" pitchFamily="2" charset="0"/>
              </a:rPr>
              <a:t>For example if N =15, the value of 15th n term is 987 which is the sum of 13th and 14th terms .</a:t>
            </a:r>
          </a:p>
          <a:p>
            <a:r>
              <a:rPr lang="en-US" sz="2500" dirty="0">
                <a:latin typeface="Nunito Sans" panose="00000500000000000000" pitchFamily="2" charset="0"/>
              </a:rPr>
              <a:t>You can assume that the value of n will not exceed 30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Remove vowels</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Program for removal of vowels from a given sentence.</a:t>
            </a:r>
          </a:p>
          <a:p>
            <a:endParaRPr lang="en-US" sz="2500" dirty="0">
              <a:latin typeface="Nunito Sans" panose="00000500000000000000" pitchFamily="2" charset="0"/>
            </a:endParaRPr>
          </a:p>
          <a:p>
            <a:r>
              <a:rPr lang="en-US" sz="2500" dirty="0">
                <a:latin typeface="Nunito Sans" panose="00000500000000000000" pitchFamily="2" charset="0"/>
              </a:rPr>
              <a:t>Get a string as sentence and print the sentence without vowels.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#include &lt;string.h&gt;</a:t>
            </a:r>
          </a:p>
          <a:p>
            <a:r>
              <a:rPr lang="en-US" sz="2000" b="1" dirty="0">
                <a:solidFill>
                  <a:schemeClr val="bg1"/>
                </a:solidFill>
                <a:latin typeface="Courier New" panose="02070309020205020404" pitchFamily="49" charset="0"/>
                <a:cs typeface="Courier New" panose="02070309020205020404" pitchFamily="49" charset="0"/>
              </a:rPr>
              <a:t>#include &lt;cstring&gt;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vowelChk(char);</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   char s[50], t[50];</a:t>
            </a:r>
          </a:p>
          <a:p>
            <a:r>
              <a:rPr lang="en-US" sz="2000" b="1" dirty="0">
                <a:solidFill>
                  <a:schemeClr val="bg1"/>
                </a:solidFill>
                <a:latin typeface="Courier New" panose="02070309020205020404" pitchFamily="49" charset="0"/>
                <a:cs typeface="Courier New" panose="02070309020205020404" pitchFamily="49" charset="0"/>
              </a:rPr>
              <a:t>   int c, d = 0;</a:t>
            </a:r>
          </a:p>
          <a:p>
            <a:r>
              <a:rPr lang="en-US" sz="2000" b="1" dirty="0">
                <a:solidFill>
                  <a:schemeClr val="bg1"/>
                </a:solidFill>
                <a:latin typeface="Courier New" panose="02070309020205020404" pitchFamily="49" charset="0"/>
                <a:cs typeface="Courier New" panose="02070309020205020404" pitchFamily="49" charset="0"/>
              </a:rPr>
              <a:t>  scanf("%[^\n]",s) ;</a:t>
            </a:r>
          </a:p>
          <a:p>
            <a:r>
              <a:rPr lang="en-US" sz="2000" b="1" dirty="0">
                <a:solidFill>
                  <a:schemeClr val="bg1"/>
                </a:solidFill>
                <a:latin typeface="Courier New" panose="02070309020205020404" pitchFamily="49" charset="0"/>
                <a:cs typeface="Courier New" panose="02070309020205020404" pitchFamily="49" charset="0"/>
              </a:rPr>
              <a:t>   for(c = 0; s[c] != '\0'; c++) {</a:t>
            </a:r>
          </a:p>
          <a:p>
            <a:r>
              <a:rPr lang="en-US" sz="2000" b="1" dirty="0">
                <a:solidFill>
                  <a:schemeClr val="bg1"/>
                </a:solidFill>
                <a:latin typeface="Courier New" panose="02070309020205020404" pitchFamily="49" charset="0"/>
                <a:cs typeface="Courier New" panose="02070309020205020404" pitchFamily="49" charset="0"/>
              </a:rPr>
              <a:t>      if(vowelChk(s[c]) == 0){</a:t>
            </a:r>
          </a:p>
          <a:p>
            <a:r>
              <a:rPr lang="en-US" sz="2000" b="1" dirty="0">
                <a:solidFill>
                  <a:schemeClr val="bg1"/>
                </a:solidFill>
                <a:latin typeface="Courier New" panose="02070309020205020404" pitchFamily="49" charset="0"/>
                <a:cs typeface="Courier New" panose="02070309020205020404" pitchFamily="49" charset="0"/>
              </a:rPr>
              <a:t>         t[d] = s[c];</a:t>
            </a:r>
          </a:p>
          <a:p>
            <a:r>
              <a:rPr lang="en-US" sz="2000" b="1" dirty="0">
                <a:solidFill>
                  <a:schemeClr val="bg1"/>
                </a:solidFill>
                <a:latin typeface="Courier New" panose="02070309020205020404" pitchFamily="49" charset="0"/>
                <a:cs typeface="Courier New" panose="02070309020205020404" pitchFamily="49" charset="0"/>
              </a:rPr>
              <a:t>         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t[d] = '\0';</a:t>
            </a:r>
          </a:p>
          <a:p>
            <a:r>
              <a:rPr lang="en-US" sz="2000" b="1" dirty="0">
                <a:solidFill>
                  <a:schemeClr val="bg1"/>
                </a:solidFill>
                <a:latin typeface="Courier New" panose="02070309020205020404" pitchFamily="49" charset="0"/>
                <a:cs typeface="Courier New" panose="02070309020205020404" pitchFamily="49" charset="0"/>
              </a:rPr>
              <a:t>   strcpy(s, t);</a:t>
            </a:r>
          </a:p>
          <a:p>
            <a:r>
              <a:rPr lang="en-US" sz="2000" b="1" dirty="0">
                <a:solidFill>
                  <a:schemeClr val="bg1"/>
                </a:solidFill>
                <a:latin typeface="Courier New" panose="02070309020205020404" pitchFamily="49" charset="0"/>
                <a:cs typeface="Courier New" panose="02070309020205020404" pitchFamily="49" charset="0"/>
              </a:rPr>
              <a:t>   cout&lt;&lt;s;</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int vowelChk(char ch){</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 (ch == 'a' || ch == 'A' || ch == 'e' || ch == 'E' || ch == 'i' || ch 	== 'I' || ch =='o' || ch=='O' || ch == 'u' || ch == 'U')</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1;</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Smallest of four Numbers</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find the Smallest of given four numbers</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a,b,c,d;</a:t>
            </a:r>
          </a:p>
          <a:p>
            <a:r>
              <a:rPr lang="en-US" sz="2000" b="1" dirty="0">
                <a:solidFill>
                  <a:schemeClr val="bg1"/>
                </a:solidFill>
                <a:latin typeface="Courier New" panose="02070309020205020404" pitchFamily="49" charset="0"/>
                <a:cs typeface="Courier New" panose="02070309020205020404" pitchFamily="49" charset="0"/>
              </a:rPr>
              <a:t>  cin&gt;&gt;a&gt;&gt;b&gt;&gt;c&gt;&gt;d;</a:t>
            </a:r>
          </a:p>
          <a:p>
            <a:r>
              <a:rPr lang="en-US" sz="2000" b="1" dirty="0">
                <a:solidFill>
                  <a:schemeClr val="bg1"/>
                </a:solidFill>
                <a:latin typeface="Courier New" panose="02070309020205020404" pitchFamily="49" charset="0"/>
                <a:cs typeface="Courier New" panose="02070309020205020404" pitchFamily="49" charset="0"/>
              </a:rPr>
              <a:t>  if(a&lt;b&amp;&amp;a&lt;c&amp;&amp;a&lt;d)</a:t>
            </a:r>
          </a:p>
          <a:p>
            <a:r>
              <a:rPr lang="en-US" sz="2000" b="1" dirty="0">
                <a:solidFill>
                  <a:schemeClr val="bg1"/>
                </a:solidFill>
                <a:latin typeface="Courier New" panose="02070309020205020404" pitchFamily="49" charset="0"/>
                <a:cs typeface="Courier New" panose="02070309020205020404" pitchFamily="49" charset="0"/>
              </a:rPr>
              <a:t>  cout&lt;&lt;a;</a:t>
            </a:r>
          </a:p>
          <a:p>
            <a:r>
              <a:rPr lang="en-US" sz="2000" b="1" dirty="0">
                <a:solidFill>
                  <a:schemeClr val="bg1"/>
                </a:solidFill>
                <a:latin typeface="Courier New" panose="02070309020205020404" pitchFamily="49" charset="0"/>
                <a:cs typeface="Courier New" panose="02070309020205020404" pitchFamily="49" charset="0"/>
              </a:rPr>
              <a:t>  else if(b&lt;c&amp;&amp;b&lt;d)</a:t>
            </a:r>
          </a:p>
          <a:p>
            <a:r>
              <a:rPr lang="en-US" sz="2000" b="1" dirty="0">
                <a:solidFill>
                  <a:schemeClr val="bg1"/>
                </a:solidFill>
                <a:latin typeface="Courier New" panose="02070309020205020404" pitchFamily="49" charset="0"/>
                <a:cs typeface="Courier New" panose="02070309020205020404" pitchFamily="49" charset="0"/>
              </a:rPr>
              <a:t>  cout&lt;&lt;b;</a:t>
            </a:r>
          </a:p>
          <a:p>
            <a:r>
              <a:rPr lang="en-US" sz="2000" b="1" dirty="0">
                <a:solidFill>
                  <a:schemeClr val="bg1"/>
                </a:solidFill>
                <a:latin typeface="Courier New" panose="02070309020205020404" pitchFamily="49" charset="0"/>
                <a:cs typeface="Courier New" panose="02070309020205020404" pitchFamily="49" charset="0"/>
              </a:rPr>
              <a:t>    else if(c&lt;d)</a:t>
            </a:r>
          </a:p>
          <a:p>
            <a:r>
              <a:rPr lang="en-US" sz="2000" b="1" dirty="0">
                <a:solidFill>
                  <a:schemeClr val="bg1"/>
                </a:solidFill>
                <a:latin typeface="Courier New" panose="02070309020205020404" pitchFamily="49" charset="0"/>
                <a:cs typeface="Courier New" panose="02070309020205020404" pitchFamily="49" charset="0"/>
              </a:rPr>
              <a:t>  cout &lt;&lt;c;</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cout&lt;&lt;d;</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Arc length of a circle</a:t>
            </a:r>
          </a:p>
        </p:txBody>
      </p:sp>
      <p:sp>
        <p:nvSpPr>
          <p:cNvPr id="18" name="TextBox 17"/>
          <p:cNvSpPr txBox="1"/>
          <p:nvPr/>
        </p:nvSpPr>
        <p:spPr>
          <a:xfrm>
            <a:off x="598715" y="1156906"/>
            <a:ext cx="10950806" cy="2399665"/>
          </a:xfrm>
          <a:prstGeom prst="rect">
            <a:avLst/>
          </a:prstGeom>
          <a:noFill/>
        </p:spPr>
        <p:txBody>
          <a:bodyPr wrap="square" rtlCol="0">
            <a:spAutoFit/>
          </a:bodyPr>
          <a:lstStyle/>
          <a:p>
            <a:r>
              <a:rPr lang="en-US" sz="2500" dirty="0">
                <a:latin typeface="Nunito Sans" panose="00000500000000000000" pitchFamily="2" charset="0"/>
              </a:rPr>
              <a:t>Program to find the arc length of a circle.</a:t>
            </a:r>
          </a:p>
          <a:p>
            <a:endParaRPr lang="en-US" sz="2500" dirty="0">
              <a:latin typeface="Nunito Sans" panose="00000500000000000000" pitchFamily="2" charset="0"/>
            </a:endParaRPr>
          </a:p>
          <a:p>
            <a:r>
              <a:rPr lang="en-US" sz="2500" dirty="0">
                <a:latin typeface="Nunito Sans" panose="00000500000000000000" pitchFamily="2" charset="0"/>
              </a:rPr>
              <a:t>The input radius and center angle must be a float variables, the output should also be printed as a floating point value with 2 point precision. No other extra information should be printed except the arc length value to the stdout. (Assume PI = 3.14)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float r,angle,len;</a:t>
            </a:r>
          </a:p>
          <a:p>
            <a:r>
              <a:rPr lang="en-US" sz="2000" b="1" dirty="0">
                <a:solidFill>
                  <a:schemeClr val="bg1"/>
                </a:solidFill>
                <a:latin typeface="Courier New" panose="02070309020205020404" pitchFamily="49" charset="0"/>
                <a:cs typeface="Courier New" panose="02070309020205020404" pitchFamily="49" charset="0"/>
              </a:rPr>
              <a:t>cin&gt;&gt;r&gt;&gt;angle;</a:t>
            </a:r>
          </a:p>
          <a:p>
            <a:r>
              <a:rPr lang="en-US" sz="2000" b="1" dirty="0">
                <a:solidFill>
                  <a:schemeClr val="bg1"/>
                </a:solidFill>
                <a:latin typeface="Courier New" panose="02070309020205020404" pitchFamily="49" charset="0"/>
                <a:cs typeface="Courier New" panose="02070309020205020404" pitchFamily="49" charset="0"/>
              </a:rPr>
              <a:t>len=2*3.14*r*(angle/360);</a:t>
            </a:r>
          </a:p>
          <a:p>
            <a:r>
              <a:rPr lang="en-US" sz="2000" b="1" dirty="0">
                <a:solidFill>
                  <a:schemeClr val="bg1"/>
                </a:solidFill>
                <a:latin typeface="Courier New" panose="02070309020205020404" pitchFamily="49" charset="0"/>
                <a:cs typeface="Courier New" panose="02070309020205020404" pitchFamily="49" charset="0"/>
              </a:rPr>
              <a:t>printf("%0.2f",len);</a:t>
            </a:r>
          </a:p>
          <a:p>
            <a:r>
              <a:rPr lang="en-US" sz="2000" b="1" dirty="0">
                <a:solidFill>
                  <a:schemeClr val="bg1"/>
                </a:solidFill>
                <a:latin typeface="Courier New" panose="02070309020205020404" pitchFamily="49" charset="0"/>
                <a:cs typeface="Courier New" panose="02070309020205020404" pitchFamily="49" charset="0"/>
              </a:rPr>
              <a:t>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Linear search</a:t>
            </a:r>
          </a:p>
        </p:txBody>
      </p:sp>
      <p:sp>
        <p:nvSpPr>
          <p:cNvPr id="18" name="TextBox 17"/>
          <p:cNvSpPr txBox="1"/>
          <p:nvPr/>
        </p:nvSpPr>
        <p:spPr>
          <a:xfrm>
            <a:off x="598715" y="1156906"/>
            <a:ext cx="10950806" cy="2014855"/>
          </a:xfrm>
          <a:prstGeom prst="rect">
            <a:avLst/>
          </a:prstGeom>
          <a:noFill/>
        </p:spPr>
        <p:txBody>
          <a:bodyPr wrap="square" rtlCol="0">
            <a:spAutoFit/>
          </a:bodyPr>
          <a:lstStyle/>
          <a:p>
            <a:r>
              <a:rPr lang="en-US" sz="2500" dirty="0">
                <a:latin typeface="Nunito Sans" panose="00000500000000000000" pitchFamily="2" charset="0"/>
              </a:rPr>
              <a:t>Write a program to search an element using Linear search.</a:t>
            </a:r>
          </a:p>
          <a:p>
            <a:endParaRPr lang="en-US" sz="2500" dirty="0">
              <a:latin typeface="Nunito Sans" panose="00000500000000000000" pitchFamily="2" charset="0"/>
            </a:endParaRPr>
          </a:p>
          <a:p>
            <a:r>
              <a:rPr lang="en-US" sz="2500" dirty="0">
                <a:latin typeface="Nunito Sans" panose="00000500000000000000" pitchFamily="2" charset="0"/>
              </a:rPr>
              <a:t>Implements linear search (Searching algorithm) which is used to find whether a given number is present in an array and if it is present then at what location it occurs.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 </a:t>
            </a:r>
          </a:p>
          <a:p>
            <a:r>
              <a:rPr lang="en-US" sz="2000" b="1" dirty="0">
                <a:solidFill>
                  <a:schemeClr val="bg1"/>
                </a:solidFill>
                <a:latin typeface="Courier New" panose="02070309020205020404" pitchFamily="49" charset="0"/>
                <a:cs typeface="Courier New" panose="02070309020205020404" pitchFamily="49" charset="0"/>
              </a:rPr>
              <a:t>using namespace std;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search(int arr[], int n, int x)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i; </a:t>
            </a:r>
          </a:p>
          <a:p>
            <a:r>
              <a:rPr lang="en-US" sz="2000" b="1" dirty="0">
                <a:solidFill>
                  <a:schemeClr val="bg1"/>
                </a:solidFill>
                <a:latin typeface="Courier New" panose="02070309020205020404" pitchFamily="49" charset="0"/>
                <a:cs typeface="Courier New" panose="02070309020205020404" pitchFamily="49" charset="0"/>
              </a:rPr>
              <a:t>    for (i = 0; i &lt; n; i++) </a:t>
            </a:r>
          </a:p>
          <a:p>
            <a:r>
              <a:rPr lang="en-US" sz="2000" b="1" dirty="0">
                <a:solidFill>
                  <a:schemeClr val="bg1"/>
                </a:solidFill>
                <a:latin typeface="Courier New" panose="02070309020205020404" pitchFamily="49" charset="0"/>
                <a:cs typeface="Courier New" panose="02070309020205020404" pitchFamily="49" charset="0"/>
              </a:rPr>
              <a:t>        if (arr[i] == x) </a:t>
            </a:r>
          </a:p>
          <a:p>
            <a:r>
              <a:rPr lang="en-US" sz="2000" b="1" dirty="0">
                <a:solidFill>
                  <a:schemeClr val="bg1"/>
                </a:solidFill>
                <a:latin typeface="Courier New" panose="02070309020205020404" pitchFamily="49" charset="0"/>
                <a:cs typeface="Courier New" panose="02070309020205020404" pitchFamily="49" charset="0"/>
              </a:rPr>
              <a:t>            return i; </a:t>
            </a:r>
          </a:p>
          <a:p>
            <a:r>
              <a:rPr lang="en-US" sz="2000" b="1" dirty="0">
                <a:solidFill>
                  <a:schemeClr val="bg1"/>
                </a:solidFill>
                <a:latin typeface="Courier New" panose="02070309020205020404" pitchFamily="49" charset="0"/>
                <a:cs typeface="Courier New" panose="02070309020205020404" pitchFamily="49" charset="0"/>
              </a:rPr>
              <a:t>    return -1;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int main(void)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arr[50],x,n;</a:t>
            </a:r>
          </a:p>
          <a:p>
            <a:r>
              <a:rPr lang="en-US" sz="2000" b="1" dirty="0">
                <a:solidFill>
                  <a:schemeClr val="bg1"/>
                </a:solidFill>
                <a:latin typeface="Courier New" panose="02070309020205020404" pitchFamily="49" charset="0"/>
                <a:cs typeface="Courier New" panose="02070309020205020404" pitchFamily="49" charset="0"/>
              </a:rPr>
              <a:t>    cin&gt;&gt;n; </a:t>
            </a:r>
          </a:p>
          <a:p>
            <a:r>
              <a:rPr lang="en-US" sz="2000" b="1" dirty="0">
                <a:solidFill>
                  <a:schemeClr val="bg1"/>
                </a:solidFill>
                <a:latin typeface="Courier New" panose="02070309020205020404" pitchFamily="49" charset="0"/>
                <a:cs typeface="Courier New" panose="02070309020205020404" pitchFamily="49" charset="0"/>
              </a:rPr>
              <a:t>  for(int i=0;i&lt;n;i++)</a:t>
            </a:r>
          </a:p>
          <a:p>
            <a:r>
              <a:rPr lang="en-US" sz="2000" b="1" dirty="0">
                <a:solidFill>
                  <a:schemeClr val="bg1"/>
                </a:solidFill>
                <a:latin typeface="Courier New" panose="02070309020205020404" pitchFamily="49" charset="0"/>
                <a:cs typeface="Courier New" panose="02070309020205020404" pitchFamily="49" charset="0"/>
              </a:rPr>
              <a:t>  cin&gt;&gt;arr[i];</a:t>
            </a:r>
          </a:p>
          <a:p>
            <a:r>
              <a:rPr lang="en-US" sz="2000" b="1" dirty="0">
                <a:solidFill>
                  <a:schemeClr val="bg1"/>
                </a:solidFill>
                <a:latin typeface="Courier New" panose="02070309020205020404" pitchFamily="49" charset="0"/>
                <a:cs typeface="Courier New" panose="02070309020205020404" pitchFamily="49" charset="0"/>
              </a:rPr>
              <a:t>  cin&gt;&gt;x;</a:t>
            </a:r>
          </a:p>
          <a:p>
            <a:r>
              <a:rPr lang="en-US" sz="2000" b="1" dirty="0">
                <a:solidFill>
                  <a:schemeClr val="bg1"/>
                </a:solidFill>
                <a:latin typeface="Courier New" panose="02070309020205020404" pitchFamily="49" charset="0"/>
                <a:cs typeface="Courier New" panose="02070309020205020404" pitchFamily="49" charset="0"/>
              </a:rPr>
              <a:t>    int result = search(arr, n, x); </a:t>
            </a:r>
          </a:p>
          <a:p>
            <a:r>
              <a:rPr lang="en-US" sz="2000" b="1" dirty="0">
                <a:solidFill>
                  <a:schemeClr val="bg1"/>
                </a:solidFill>
                <a:latin typeface="Courier New" panose="02070309020205020404" pitchFamily="49" charset="0"/>
                <a:cs typeface="Courier New" panose="02070309020205020404" pitchFamily="49" charset="0"/>
              </a:rPr>
              <a:t>   (result == -1)? cout&lt;&lt;x&lt;&lt;" isn't present in the array.":cout&lt;&lt;result+1;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Power of a Number</a:t>
            </a:r>
          </a:p>
        </p:txBody>
      </p:sp>
      <p:sp>
        <p:nvSpPr>
          <p:cNvPr id="18" name="TextBox 17"/>
          <p:cNvSpPr txBox="1"/>
          <p:nvPr/>
        </p:nvSpPr>
        <p:spPr>
          <a:xfrm>
            <a:off x="598715" y="1156906"/>
            <a:ext cx="10950806" cy="1630045"/>
          </a:xfrm>
          <a:prstGeom prst="rect">
            <a:avLst/>
          </a:prstGeom>
          <a:noFill/>
        </p:spPr>
        <p:txBody>
          <a:bodyPr wrap="square" rtlCol="0">
            <a:spAutoFit/>
          </a:bodyPr>
          <a:lstStyle/>
          <a:p>
            <a:r>
              <a:rPr lang="en-US" sz="2500" dirty="0">
                <a:latin typeface="Nunito Sans" panose="00000500000000000000" pitchFamily="2" charset="0"/>
              </a:rPr>
              <a:t>Find the power of a number. Get base and exponent from the user.</a:t>
            </a:r>
          </a:p>
          <a:p>
            <a:endParaRPr lang="en-US" sz="2500" dirty="0">
              <a:latin typeface="Nunito Sans" panose="00000500000000000000" pitchFamily="2" charset="0"/>
            </a:endParaRPr>
          </a:p>
          <a:p>
            <a:r>
              <a:rPr lang="en-US" sz="2500" dirty="0">
                <a:latin typeface="Nunito Sans" panose="00000500000000000000" pitchFamily="2" charset="0"/>
              </a:rPr>
              <a:t>Power of a Number. Print "Wrong input" if the value of the exponent is negative.</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629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#include&lt;iostream&gt;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using namespace std;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int main()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int n, t1=1,t2=2,cur=0,i;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cin&gt;&gt;n;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if(n&gt;30)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cout&lt;&lt;"Invalid Input";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if(n==1 || n==2)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for(i=3;i&lt;=n;i++)</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cur=t1+t2;</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
        <p:nvSpPr>
          <p:cNvPr id="7" name="Rectangle 6"/>
          <p:cNvSpPr/>
          <p:nvPr/>
        </p:nvSpPr>
        <p:spPr>
          <a:xfrm>
            <a:off x="6096000" y="-2"/>
            <a:ext cx="6096000"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t1=t2;</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t2=cur;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cout&lt;&lt;cur;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09600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9" name="Rectangle 8"/>
          <p:cNvSpPr/>
          <p:nvPr/>
        </p:nvSpPr>
        <p:spPr>
          <a:xfrm>
            <a:off x="609600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a:t>
            </a:r>
          </a:p>
          <a:p>
            <a:r>
              <a:rPr lang="en-US" sz="2000" b="1" dirty="0">
                <a:solidFill>
                  <a:srgbClr val="FFFF00"/>
                </a:solidFill>
                <a:latin typeface="Courier New" panose="02070309020205020404" pitchFamily="49" charset="0"/>
                <a:cs typeface="Courier New" panose="02070309020205020404" pitchFamily="49" charset="0"/>
              </a:rPr>
              <a:t>24</a:t>
            </a:r>
          </a:p>
          <a:p>
            <a:r>
              <a:rPr lang="en-US" sz="2000" b="1" dirty="0">
                <a:solidFill>
                  <a:srgbClr val="FFFF00"/>
                </a:solidFill>
                <a:latin typeface="Courier New" panose="02070309020205020404" pitchFamily="49" charset="0"/>
                <a:cs typeface="Courier New" panose="02070309020205020404" pitchFamily="49" charset="0"/>
              </a:rPr>
              <a:t>25</a:t>
            </a:r>
          </a:p>
          <a:p>
            <a:r>
              <a:rPr lang="en-US" sz="2000" b="1" dirty="0">
                <a:solidFill>
                  <a:srgbClr val="FFFF00"/>
                </a:solidFill>
                <a:latin typeface="Courier New" panose="02070309020205020404" pitchFamily="49" charset="0"/>
                <a:cs typeface="Courier New" panose="02070309020205020404" pitchFamily="49" charset="0"/>
              </a:rPr>
              <a:t>26</a:t>
            </a:r>
          </a:p>
          <a:p>
            <a:r>
              <a:rPr lang="en-US" sz="2000" b="1" dirty="0">
                <a:solidFill>
                  <a:srgbClr val="FFFF00"/>
                </a:solidFill>
                <a:latin typeface="Courier New" panose="02070309020205020404" pitchFamily="49" charset="0"/>
                <a:cs typeface="Courier New" panose="02070309020205020404" pitchFamily="49" charset="0"/>
              </a:rPr>
              <a:t>27</a:t>
            </a:r>
          </a:p>
          <a:p>
            <a:r>
              <a:rPr lang="en-US" sz="2000" b="1" dirty="0">
                <a:solidFill>
                  <a:srgbClr val="FFFF00"/>
                </a:solidFill>
                <a:latin typeface="Courier New" panose="02070309020205020404" pitchFamily="49" charset="0"/>
                <a:cs typeface="Courier New" panose="02070309020205020404" pitchFamily="49" charset="0"/>
              </a:rPr>
              <a:t>28</a:t>
            </a:r>
          </a:p>
          <a:p>
            <a:r>
              <a:rPr lang="en-US" sz="2000" b="1" dirty="0">
                <a:solidFill>
                  <a:srgbClr val="FFFF00"/>
                </a:solidFill>
                <a:latin typeface="Courier New" panose="02070309020205020404" pitchFamily="49" charset="0"/>
                <a:cs typeface="Courier New" panose="02070309020205020404" pitchFamily="49" charset="0"/>
              </a:rPr>
              <a:t>29</a:t>
            </a:r>
          </a:p>
          <a:p>
            <a:r>
              <a:rPr lang="en-US" sz="2000" b="1" dirty="0">
                <a:solidFill>
                  <a:srgbClr val="FFFF00"/>
                </a:solidFill>
                <a:latin typeface="Courier New" panose="02070309020205020404" pitchFamily="49" charset="0"/>
                <a:cs typeface="Courier New" panose="02070309020205020404" pitchFamily="49" charset="0"/>
              </a:rPr>
              <a:t>30</a:t>
            </a:r>
          </a:p>
          <a:p>
            <a:r>
              <a:rPr lang="en-US" sz="2000" b="1" dirty="0">
                <a:solidFill>
                  <a:srgbClr val="FFFF00"/>
                </a:solidFill>
                <a:latin typeface="Courier New" panose="02070309020205020404" pitchFamily="49" charset="0"/>
                <a:cs typeface="Courier New" panose="02070309020205020404" pitchFamily="49" charset="0"/>
              </a:rPr>
              <a:t>31</a:t>
            </a:r>
          </a:p>
          <a:p>
            <a:r>
              <a:rPr lang="en-US" sz="2000" b="1" dirty="0">
                <a:solidFill>
                  <a:srgbClr val="FFFF00"/>
                </a:solidFill>
                <a:latin typeface="Courier New" panose="02070309020205020404" pitchFamily="49" charset="0"/>
                <a:cs typeface="Courier New" panose="02070309020205020404" pitchFamily="49" charset="0"/>
              </a:rPr>
              <a:t>32</a:t>
            </a:r>
          </a:p>
          <a:p>
            <a:r>
              <a:rPr lang="en-US" sz="2000" b="1" dirty="0">
                <a:solidFill>
                  <a:srgbClr val="FFFF00"/>
                </a:solidFill>
                <a:latin typeface="Courier New" panose="02070309020205020404" pitchFamily="49" charset="0"/>
                <a:cs typeface="Courier New" panose="02070309020205020404" pitchFamily="49" charset="0"/>
              </a:rPr>
              <a:t>33</a:t>
            </a:r>
          </a:p>
          <a:p>
            <a:r>
              <a:rPr lang="en-US" sz="2000" b="1" dirty="0">
                <a:solidFill>
                  <a:srgbClr val="FFFF00"/>
                </a:solidFill>
                <a:latin typeface="Courier New" panose="02070309020205020404" pitchFamily="49" charset="0"/>
                <a:cs typeface="Courier New" panose="02070309020205020404" pitchFamily="49" charset="0"/>
              </a:rPr>
              <a:t>34</a:t>
            </a:r>
          </a:p>
          <a:p>
            <a:r>
              <a:rPr lang="en-US" sz="2000" b="1" dirty="0">
                <a:solidFill>
                  <a:srgbClr val="FFFF00"/>
                </a:solidFill>
                <a:latin typeface="Courier New" panose="02070309020205020404" pitchFamily="49" charset="0"/>
                <a:cs typeface="Courier New" panose="02070309020205020404" pitchFamily="49" charset="0"/>
              </a:rPr>
              <a:t>35</a:t>
            </a:r>
          </a:p>
          <a:p>
            <a:r>
              <a:rPr lang="en-US" sz="2000" b="1" dirty="0">
                <a:solidFill>
                  <a:srgbClr val="FFFF00"/>
                </a:solidFill>
                <a:latin typeface="Courier New" panose="02070309020205020404" pitchFamily="49" charset="0"/>
                <a:cs typeface="Courier New" panose="02070309020205020404" pitchFamily="49" charset="0"/>
              </a:rPr>
              <a:t>36</a:t>
            </a:r>
          </a:p>
          <a:p>
            <a:r>
              <a:rPr lang="en-US" sz="2000" b="1" dirty="0">
                <a:solidFill>
                  <a:srgbClr val="FFFF00"/>
                </a:solidFill>
                <a:latin typeface="Courier New" panose="02070309020205020404" pitchFamily="49" charset="0"/>
                <a:cs typeface="Courier New" panose="02070309020205020404" pitchFamily="49" charset="0"/>
              </a:rPr>
              <a:t>37</a:t>
            </a:r>
          </a:p>
          <a:p>
            <a:r>
              <a:rPr lang="en-US" sz="2000" b="1" dirty="0">
                <a:solidFill>
                  <a:srgbClr val="FFFF00"/>
                </a:solidFill>
                <a:latin typeface="Courier New" panose="02070309020205020404" pitchFamily="49" charset="0"/>
                <a:cs typeface="Courier New" panose="02070309020205020404" pitchFamily="49" charset="0"/>
              </a:rPr>
              <a:t>38</a:t>
            </a:r>
          </a:p>
          <a:p>
            <a:r>
              <a:rPr lang="en-US" sz="2000" b="1" dirty="0">
                <a:solidFill>
                  <a:srgbClr val="FFFF00"/>
                </a:solidFill>
                <a:latin typeface="Courier New" panose="02070309020205020404" pitchFamily="49" charset="0"/>
                <a:cs typeface="Courier New" panose="02070309020205020404" pitchFamily="49" charset="0"/>
              </a:rPr>
              <a:t>39</a:t>
            </a:r>
          </a:p>
          <a:p>
            <a:r>
              <a:rPr lang="en-US" sz="2000" b="1" dirty="0">
                <a:solidFill>
                  <a:srgbClr val="FFFF00"/>
                </a:solidFill>
                <a:latin typeface="Courier New" panose="02070309020205020404" pitchFamily="49" charset="0"/>
                <a:cs typeface="Courier New" panose="02070309020205020404" pitchFamily="49" charset="0"/>
              </a:rPr>
              <a:t>40</a:t>
            </a:r>
          </a:p>
          <a:p>
            <a:r>
              <a:rPr lang="en-US" sz="2000" b="1" dirty="0">
                <a:solidFill>
                  <a:srgbClr val="FFFF00"/>
                </a:solidFill>
                <a:latin typeface="Courier New" panose="02070309020205020404" pitchFamily="49" charset="0"/>
                <a:cs typeface="Courier New" panose="02070309020205020404" pitchFamily="49" charset="0"/>
              </a:rPr>
              <a:t>41424344</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base, exponent;</a:t>
            </a:r>
          </a:p>
          <a:p>
            <a:r>
              <a:rPr lang="en-US" sz="2000" b="1" dirty="0">
                <a:solidFill>
                  <a:schemeClr val="bg1"/>
                </a:solidFill>
                <a:latin typeface="Courier New" panose="02070309020205020404" pitchFamily="49" charset="0"/>
                <a:cs typeface="Courier New" panose="02070309020205020404" pitchFamily="49" charset="0"/>
              </a:rPr>
              <a:t>    long long result = 1;</a:t>
            </a:r>
          </a:p>
          <a:p>
            <a:r>
              <a:rPr lang="en-US" sz="2000" b="1" dirty="0">
                <a:solidFill>
                  <a:schemeClr val="bg1"/>
                </a:solidFill>
                <a:latin typeface="Courier New" panose="02070309020205020404" pitchFamily="49" charset="0"/>
                <a:cs typeface="Courier New" panose="02070309020205020404" pitchFamily="49" charset="0"/>
              </a:rPr>
              <a:t>    cin&gt;&gt;base;</a:t>
            </a:r>
          </a:p>
          <a:p>
            <a:r>
              <a:rPr lang="en-US" sz="2000" b="1" dirty="0">
                <a:solidFill>
                  <a:schemeClr val="bg1"/>
                </a:solidFill>
                <a:latin typeface="Courier New" panose="02070309020205020404" pitchFamily="49" charset="0"/>
                <a:cs typeface="Courier New" panose="02070309020205020404" pitchFamily="49" charset="0"/>
              </a:rPr>
              <a:t>    cin&gt;&gt;exponent;</a:t>
            </a:r>
          </a:p>
          <a:p>
            <a:r>
              <a:rPr lang="en-US" sz="2000" b="1" dirty="0">
                <a:solidFill>
                  <a:schemeClr val="bg1"/>
                </a:solidFill>
                <a:latin typeface="Courier New" panose="02070309020205020404" pitchFamily="49" charset="0"/>
                <a:cs typeface="Courier New" panose="02070309020205020404" pitchFamily="49" charset="0"/>
              </a:rPr>
              <a:t>    if(base!=0 &amp;&amp; exponent&gt;=0)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while (exponent != 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result *= base;</a:t>
            </a:r>
          </a:p>
          <a:p>
            <a:r>
              <a:rPr lang="en-US" sz="2000" b="1" dirty="0">
                <a:solidFill>
                  <a:schemeClr val="bg1"/>
                </a:solidFill>
                <a:latin typeface="Courier New" panose="02070309020205020404" pitchFamily="49" charset="0"/>
                <a:cs typeface="Courier New" panose="02070309020205020404" pitchFamily="49" charset="0"/>
              </a:rPr>
              <a:t>            --exponent;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cout&lt;&lt;result;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cout&lt;&lt;"Wrong input";</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Length of string</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Program to find the length of string.</a:t>
            </a:r>
          </a:p>
          <a:p>
            <a:endParaRPr lang="en-US" sz="2500" dirty="0">
              <a:latin typeface="Nunito Sans" panose="00000500000000000000" pitchFamily="2" charset="0"/>
            </a:endParaRPr>
          </a:p>
          <a:p>
            <a:r>
              <a:rPr lang="en-US" sz="2500" dirty="0">
                <a:latin typeface="Nunito Sans" panose="00000500000000000000" pitchFamily="2" charset="0"/>
              </a:rPr>
              <a:t>Get a string input and print its length.</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s[1000], i;</a:t>
            </a:r>
          </a:p>
          <a:p>
            <a:r>
              <a:rPr lang="en-US" sz="2000" b="1" dirty="0">
                <a:solidFill>
                  <a:schemeClr val="bg1"/>
                </a:solidFill>
                <a:latin typeface="Courier New" panose="02070309020205020404" pitchFamily="49" charset="0"/>
                <a:cs typeface="Courier New" panose="02070309020205020404" pitchFamily="49" charset="0"/>
              </a:rPr>
              <a:t>    scanf("%[^\n]s", s);</a:t>
            </a:r>
          </a:p>
          <a:p>
            <a:r>
              <a:rPr lang="en-US" sz="2000" b="1" dirty="0">
                <a:solidFill>
                  <a:schemeClr val="bg1"/>
                </a:solidFill>
                <a:latin typeface="Courier New" panose="02070309020205020404" pitchFamily="49" charset="0"/>
                <a:cs typeface="Courier New" panose="02070309020205020404" pitchFamily="49" charset="0"/>
              </a:rPr>
              <a:t>    for(i = 0; s[i] != '\0'; ++i);</a:t>
            </a:r>
          </a:p>
          <a:p>
            <a:r>
              <a:rPr lang="en-US" sz="2000" b="1" dirty="0">
                <a:solidFill>
                  <a:schemeClr val="bg1"/>
                </a:solidFill>
                <a:latin typeface="Courier New" panose="02070309020205020404" pitchFamily="49" charset="0"/>
                <a:cs typeface="Courier New" panose="02070309020205020404" pitchFamily="49" charset="0"/>
              </a:rPr>
              <a:t>    printf("%d", i);</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Change the case of alphabet</a:t>
            </a:r>
          </a:p>
        </p:txBody>
      </p:sp>
      <p:sp>
        <p:nvSpPr>
          <p:cNvPr id="18" name="TextBox 17"/>
          <p:cNvSpPr txBox="1"/>
          <p:nvPr/>
        </p:nvSpPr>
        <p:spPr>
          <a:xfrm>
            <a:off x="598715" y="1156906"/>
            <a:ext cx="10950806" cy="860425"/>
          </a:xfrm>
          <a:prstGeom prst="rect">
            <a:avLst/>
          </a:prstGeom>
          <a:noFill/>
        </p:spPr>
        <p:txBody>
          <a:bodyPr wrap="square" rtlCol="0">
            <a:spAutoFit/>
          </a:bodyPr>
          <a:lstStyle/>
          <a:p>
            <a:r>
              <a:rPr lang="en-US" sz="2500" dirty="0">
                <a:latin typeface="Nunito Sans" panose="00000500000000000000" pitchFamily="2" charset="0"/>
              </a:rPr>
              <a:t>Write a program to change the case of the given alphabet and print</a:t>
            </a: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6090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6090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3102864"/>
            <a:ext cx="5040086" cy="475615"/>
          </a:xfrm>
          <a:prstGeom prst="rect">
            <a:avLst/>
          </a:prstGeom>
          <a:noFill/>
        </p:spPr>
        <p:txBody>
          <a:bodyPr wrap="square" rtlCol="0">
            <a:spAutoFit/>
          </a:bodyPr>
          <a:lstStyle/>
          <a:p>
            <a:r>
              <a:rPr lang="en-US" sz="2500" dirty="0">
                <a:latin typeface="Nunito Sans" panose="00000500000000000000" pitchFamily="2" charset="0"/>
              </a:rPr>
              <a:t>T</a:t>
            </a:r>
          </a:p>
        </p:txBody>
      </p:sp>
      <p:sp>
        <p:nvSpPr>
          <p:cNvPr id="12" name="TextBox 11"/>
          <p:cNvSpPr txBox="1"/>
          <p:nvPr/>
        </p:nvSpPr>
        <p:spPr>
          <a:xfrm>
            <a:off x="598714" y="3104346"/>
            <a:ext cx="5040086" cy="475615"/>
          </a:xfrm>
          <a:prstGeom prst="rect">
            <a:avLst/>
          </a:prstGeom>
          <a:noFill/>
        </p:spPr>
        <p:txBody>
          <a:bodyPr wrap="square" rtlCol="0">
            <a:spAutoFit/>
          </a:bodyPr>
          <a:lstStyle/>
          <a:p>
            <a:r>
              <a:rPr lang="en-US" sz="2500" dirty="0">
                <a:latin typeface="Nunito Sans" panose="00000500000000000000" pitchFamily="2" charset="0"/>
              </a:rPr>
              <a:t>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 &lt;stdio.h&gt;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c;</a:t>
            </a:r>
          </a:p>
          <a:p>
            <a:r>
              <a:rPr lang="en-US" sz="2000" b="1" dirty="0">
                <a:solidFill>
                  <a:schemeClr val="bg1"/>
                </a:solidFill>
                <a:latin typeface="Courier New" panose="02070309020205020404" pitchFamily="49" charset="0"/>
                <a:cs typeface="Courier New" panose="02070309020205020404" pitchFamily="49" charset="0"/>
              </a:rPr>
              <a:t>	cin&gt;&gt;c;</a:t>
            </a:r>
          </a:p>
          <a:p>
            <a:r>
              <a:rPr lang="en-US" sz="2000" b="1" dirty="0">
                <a:solidFill>
                  <a:schemeClr val="bg1"/>
                </a:solidFill>
                <a:latin typeface="Courier New" panose="02070309020205020404" pitchFamily="49" charset="0"/>
                <a:cs typeface="Courier New" panose="02070309020205020404" pitchFamily="49" charset="0"/>
              </a:rPr>
              <a:t>	if('A' &lt;= c &amp;&amp; c &lt;= 'Z')</a:t>
            </a:r>
          </a:p>
          <a:p>
            <a:r>
              <a:rPr lang="en-US" sz="2000" b="1" dirty="0">
                <a:solidFill>
                  <a:schemeClr val="bg1"/>
                </a:solidFill>
                <a:latin typeface="Courier New" panose="02070309020205020404" pitchFamily="49" charset="0"/>
                <a:cs typeface="Courier New" panose="02070309020205020404" pitchFamily="49" charset="0"/>
              </a:rPr>
              <a:t>	    printf("%c",c+32);</a:t>
            </a:r>
          </a:p>
          <a:p>
            <a:r>
              <a:rPr lang="en-US" sz="2000" b="1" dirty="0">
                <a:solidFill>
                  <a:schemeClr val="bg1"/>
                </a:solidFill>
                <a:latin typeface="Courier New" panose="02070309020205020404" pitchFamily="49" charset="0"/>
                <a:cs typeface="Courier New" panose="02070309020205020404" pitchFamily="49" charset="0"/>
              </a:rPr>
              <a:t>	if('a' &lt;= c &amp;&amp; c &lt;= 'z')</a:t>
            </a:r>
          </a:p>
          <a:p>
            <a:r>
              <a:rPr lang="en-US" sz="2000" b="1" dirty="0">
                <a:solidFill>
                  <a:schemeClr val="bg1"/>
                </a:solidFill>
                <a:latin typeface="Courier New" panose="02070309020205020404" pitchFamily="49" charset="0"/>
                <a:cs typeface="Courier New" panose="02070309020205020404" pitchFamily="49" charset="0"/>
              </a:rPr>
              <a:t>	    printf("%c",c-32);</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Encipher it !!!</a:t>
            </a:r>
          </a:p>
        </p:txBody>
      </p:sp>
      <p:sp>
        <p:nvSpPr>
          <p:cNvPr id="18" name="TextBox 17"/>
          <p:cNvSpPr txBox="1"/>
          <p:nvPr/>
        </p:nvSpPr>
        <p:spPr>
          <a:xfrm>
            <a:off x="598715" y="1156906"/>
            <a:ext cx="10950806" cy="3938270"/>
          </a:xfrm>
          <a:prstGeom prst="rect">
            <a:avLst/>
          </a:prstGeom>
          <a:noFill/>
        </p:spPr>
        <p:txBody>
          <a:bodyPr wrap="square" rtlCol="0">
            <a:spAutoFit/>
          </a:bodyPr>
          <a:lstStyle/>
          <a:p>
            <a:r>
              <a:rPr lang="en-US" sz="2500" dirty="0">
                <a:latin typeface="Nunito Sans" panose="00000500000000000000" pitchFamily="2" charset="0"/>
              </a:rPr>
              <a:t>Write a program to encipher the given character by using the given key.</a:t>
            </a:r>
          </a:p>
          <a:p>
            <a:r>
              <a:rPr lang="en-US" sz="2500" dirty="0">
                <a:latin typeface="Nunito Sans" panose="00000500000000000000" pitchFamily="2" charset="0"/>
              </a:rPr>
              <a:t>In this coding scheme alphabet code of a/A-0, b/B-1, ..., z/Z - 25</a:t>
            </a:r>
          </a:p>
          <a:p>
            <a:endParaRPr lang="en-US" sz="2500" b="1" dirty="0">
              <a:latin typeface="Nunito Sans" panose="00000500000000000000" pitchFamily="2" charset="0"/>
            </a:endParaRPr>
          </a:p>
          <a:p>
            <a:r>
              <a:rPr lang="en-US" sz="2500" b="1" dirty="0">
                <a:latin typeface="Nunito Sans" panose="00000500000000000000" pitchFamily="2" charset="0"/>
              </a:rPr>
              <a:t>Input format:</a:t>
            </a:r>
            <a:endParaRPr lang="en-US" sz="2500" dirty="0">
              <a:latin typeface="Nunito Sans" panose="00000500000000000000" pitchFamily="2" charset="0"/>
            </a:endParaRPr>
          </a:p>
          <a:p>
            <a:r>
              <a:rPr lang="en-US" sz="2500" dirty="0">
                <a:latin typeface="Nunito Sans" panose="00000500000000000000" pitchFamily="2" charset="0"/>
              </a:rPr>
              <a:t>The first line input will be a character.</a:t>
            </a:r>
          </a:p>
          <a:p>
            <a:r>
              <a:rPr lang="en-US" sz="2500" dirty="0">
                <a:latin typeface="Nunito Sans" panose="00000500000000000000" pitchFamily="2" charset="0"/>
              </a:rPr>
              <a:t>The next line will be a key value (integer type).</a:t>
            </a:r>
          </a:p>
          <a:p>
            <a:endParaRPr lang="en-US" sz="2500" dirty="0">
              <a:latin typeface="Nunito Sans" panose="00000500000000000000" pitchFamily="2" charset="0"/>
            </a:endParaRPr>
          </a:p>
          <a:p>
            <a:r>
              <a:rPr lang="en-US" sz="2500" b="1" dirty="0">
                <a:latin typeface="Nunito Sans" panose="00000500000000000000" pitchFamily="2" charset="0"/>
              </a:rPr>
              <a:t>Output format: </a:t>
            </a:r>
          </a:p>
          <a:p>
            <a:r>
              <a:rPr lang="en-US" sz="2500" dirty="0">
                <a:latin typeface="Nunito Sans" panose="00000500000000000000" pitchFamily="2" charset="0"/>
              </a:rPr>
              <a:t>Encipher the given character and print the same without framing any extra words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Encipher it !!!</a:t>
            </a:r>
          </a:p>
        </p:txBody>
      </p:sp>
      <p:sp>
        <p:nvSpPr>
          <p:cNvPr id="18" name="TextBox 17"/>
          <p:cNvSpPr txBox="1"/>
          <p:nvPr/>
        </p:nvSpPr>
        <p:spPr>
          <a:xfrm>
            <a:off x="598715" y="1156906"/>
            <a:ext cx="10950806" cy="2784475"/>
          </a:xfrm>
          <a:prstGeom prst="rect">
            <a:avLst/>
          </a:prstGeom>
          <a:noFill/>
        </p:spPr>
        <p:txBody>
          <a:bodyPr wrap="square" rtlCol="0">
            <a:spAutoFit/>
          </a:bodyPr>
          <a:lstStyle/>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endParaRPr lang="en-US" sz="2500" b="1"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Add the key value 10 to the B's value i.e., 1+10 = 11 and 11's respective character is L.</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1313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1313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1807464"/>
            <a:ext cx="5040086" cy="475615"/>
          </a:xfrm>
          <a:prstGeom prst="rect">
            <a:avLst/>
          </a:prstGeom>
          <a:noFill/>
        </p:spPr>
        <p:txBody>
          <a:bodyPr wrap="square" rtlCol="0">
            <a:spAutoFit/>
          </a:bodyPr>
          <a:lstStyle/>
          <a:p>
            <a:r>
              <a:rPr lang="en-US" sz="2500" dirty="0">
                <a:latin typeface="Nunito Sans" panose="00000500000000000000" pitchFamily="2" charset="0"/>
              </a:rPr>
              <a:t>L</a:t>
            </a:r>
          </a:p>
        </p:txBody>
      </p:sp>
      <p:sp>
        <p:nvSpPr>
          <p:cNvPr id="12" name="TextBox 11"/>
          <p:cNvSpPr txBox="1"/>
          <p:nvPr/>
        </p:nvSpPr>
        <p:spPr>
          <a:xfrm>
            <a:off x="598714" y="1808946"/>
            <a:ext cx="5040086" cy="860425"/>
          </a:xfrm>
          <a:prstGeom prst="rect">
            <a:avLst/>
          </a:prstGeom>
          <a:noFill/>
        </p:spPr>
        <p:txBody>
          <a:bodyPr wrap="square" rtlCol="0">
            <a:spAutoFit/>
          </a:bodyPr>
          <a:lstStyle/>
          <a:p>
            <a:r>
              <a:rPr lang="en-US" sz="2500" dirty="0">
                <a:latin typeface="Nunito Sans" panose="00000500000000000000" pitchFamily="2" charset="0"/>
              </a:rPr>
              <a:t>B</a:t>
            </a:r>
          </a:p>
          <a:p>
            <a:r>
              <a:rPr lang="en-US" sz="2500" dirty="0">
                <a:latin typeface="Nunito Sans" panose="00000500000000000000" pitchFamily="2" charset="0"/>
              </a:rPr>
              <a:t>10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char ch,encipher;</a:t>
            </a:r>
          </a:p>
          <a:p>
            <a:r>
              <a:rPr lang="en-US" sz="2000" b="1" dirty="0">
                <a:solidFill>
                  <a:schemeClr val="bg1"/>
                </a:solidFill>
                <a:latin typeface="Courier New" panose="02070309020205020404" pitchFamily="49" charset="0"/>
                <a:cs typeface="Courier New" panose="02070309020205020404" pitchFamily="49" charset="0"/>
              </a:rPr>
              <a:t>    int key;</a:t>
            </a:r>
          </a:p>
          <a:p>
            <a:r>
              <a:rPr lang="en-US" sz="2000" b="1" dirty="0">
                <a:solidFill>
                  <a:schemeClr val="bg1"/>
                </a:solidFill>
                <a:latin typeface="Courier New" panose="02070309020205020404" pitchFamily="49" charset="0"/>
                <a:cs typeface="Courier New" panose="02070309020205020404" pitchFamily="49" charset="0"/>
              </a:rPr>
              <a:t>cin&gt;&gt;ch&gt;&gt;key;</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if(islower(ch))</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encipher=((ch-97)+key)%26;</a:t>
            </a:r>
          </a:p>
          <a:p>
            <a:r>
              <a:rPr lang="en-US" sz="2000" b="1" dirty="0">
                <a:solidFill>
                  <a:schemeClr val="bg1"/>
                </a:solidFill>
                <a:latin typeface="Courier New" panose="02070309020205020404" pitchFamily="49" charset="0"/>
                <a:cs typeface="Courier New" panose="02070309020205020404" pitchFamily="49" charset="0"/>
              </a:rPr>
              <a:t>cout&lt;&lt;(char)(encipher+97);</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encipher=((ch-65)+key)%26;      	</a:t>
            </a:r>
          </a:p>
          <a:p>
            <a:r>
              <a:rPr lang="en-US" sz="2000" b="1" dirty="0">
                <a:solidFill>
                  <a:schemeClr val="bg1"/>
                </a:solidFill>
                <a:latin typeface="Courier New" panose="02070309020205020404" pitchFamily="49" charset="0"/>
                <a:cs typeface="Courier New" panose="02070309020205020404" pitchFamily="49" charset="0"/>
              </a:rPr>
              <a:t>       	cout&lt;&lt;(char)(encipher+65);</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0;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31140" y="228600"/>
            <a:ext cx="1143127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Simple Interest</a:t>
            </a:r>
          </a:p>
        </p:txBody>
      </p:sp>
      <p:sp>
        <p:nvSpPr>
          <p:cNvPr id="18" name="TextBox 17"/>
          <p:cNvSpPr txBox="1"/>
          <p:nvPr/>
        </p:nvSpPr>
        <p:spPr>
          <a:xfrm>
            <a:off x="598715" y="1156906"/>
            <a:ext cx="10950806" cy="1245235"/>
          </a:xfrm>
          <a:prstGeom prst="rect">
            <a:avLst/>
          </a:prstGeom>
          <a:noFill/>
        </p:spPr>
        <p:txBody>
          <a:bodyPr wrap="square" rtlCol="0">
            <a:spAutoFit/>
          </a:bodyPr>
          <a:lstStyle/>
          <a:p>
            <a:r>
              <a:rPr lang="en-US" sz="2500" dirty="0">
                <a:latin typeface="Nunito Sans" panose="00000500000000000000" pitchFamily="2" charset="0"/>
              </a:rPr>
              <a:t>Write a program to calculate the simple interest. Input consists of 3 values. 1 - Principle (P) 2 - No.of. years (n) 3 - Rate of Interest (r) The output consists of one value Simple Interest (SI)</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2837688"/>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2837688"/>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3331464"/>
            <a:ext cx="5040086" cy="475615"/>
          </a:xfrm>
          <a:prstGeom prst="rect">
            <a:avLst/>
          </a:prstGeom>
          <a:noFill/>
        </p:spPr>
        <p:txBody>
          <a:bodyPr wrap="square" rtlCol="0">
            <a:spAutoFit/>
          </a:bodyPr>
          <a:lstStyle/>
          <a:p>
            <a:r>
              <a:rPr lang="en-US" sz="2500" dirty="0">
                <a:latin typeface="Nunito Sans" panose="00000500000000000000" pitchFamily="2" charset="0"/>
              </a:rPr>
              <a:t>Simple Interest = 129.600006</a:t>
            </a:r>
          </a:p>
        </p:txBody>
      </p:sp>
      <p:sp>
        <p:nvSpPr>
          <p:cNvPr id="12" name="TextBox 11"/>
          <p:cNvSpPr txBox="1"/>
          <p:nvPr/>
        </p:nvSpPr>
        <p:spPr>
          <a:xfrm>
            <a:off x="598714" y="3332946"/>
            <a:ext cx="5040086" cy="1245235"/>
          </a:xfrm>
          <a:prstGeom prst="rect">
            <a:avLst/>
          </a:prstGeom>
          <a:noFill/>
        </p:spPr>
        <p:txBody>
          <a:bodyPr wrap="square" rtlCol="0">
            <a:spAutoFit/>
          </a:bodyPr>
          <a:lstStyle/>
          <a:p>
            <a:r>
              <a:rPr lang="en-US" sz="2500" dirty="0">
                <a:latin typeface="Nunito Sans" panose="00000500000000000000" pitchFamily="2" charset="0"/>
              </a:rPr>
              <a:t>1200</a:t>
            </a:r>
          </a:p>
          <a:p>
            <a:r>
              <a:rPr lang="en-US" sz="2500" dirty="0">
                <a:latin typeface="Nunito Sans" panose="00000500000000000000" pitchFamily="2" charset="0"/>
              </a:rPr>
              <a:t>2</a:t>
            </a:r>
          </a:p>
          <a:p>
            <a:r>
              <a:rPr lang="en-US" sz="2500" dirty="0">
                <a:latin typeface="Nunito Sans" panose="00000500000000000000" pitchFamily="2" charset="0"/>
              </a:rPr>
              <a:t>5.4</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#include&lt;stdio.h&gt;</a:t>
            </a: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float P,n,r,SI;</a:t>
            </a:r>
          </a:p>
          <a:p>
            <a:r>
              <a:rPr lang="en-US" sz="2000" b="1" dirty="0">
                <a:solidFill>
                  <a:schemeClr val="bg1"/>
                </a:solidFill>
                <a:latin typeface="Courier New" panose="02070309020205020404" pitchFamily="49" charset="0"/>
                <a:cs typeface="Courier New" panose="02070309020205020404" pitchFamily="49" charset="0"/>
              </a:rPr>
              <a:t>  	cin&gt;&gt;P&gt;&gt;n&gt;&gt;r;</a:t>
            </a:r>
          </a:p>
          <a:p>
            <a:r>
              <a:rPr lang="en-US" sz="2000" b="1" dirty="0">
                <a:solidFill>
                  <a:schemeClr val="bg1"/>
                </a:solidFill>
                <a:latin typeface="Courier New" panose="02070309020205020404" pitchFamily="49" charset="0"/>
                <a:cs typeface="Courier New" panose="02070309020205020404" pitchFamily="49" charset="0"/>
              </a:rPr>
              <a:t>  	SI = (P*n*r)/100;</a:t>
            </a:r>
          </a:p>
          <a:p>
            <a:r>
              <a:rPr lang="en-US" sz="2000" b="1" dirty="0">
                <a:solidFill>
                  <a:schemeClr val="bg1"/>
                </a:solidFill>
                <a:latin typeface="Courier New" panose="02070309020205020404" pitchFamily="49" charset="0"/>
                <a:cs typeface="Courier New" panose="02070309020205020404" pitchFamily="49" charset="0"/>
              </a:rPr>
              <a:t>  	printf("%f",SI);</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12717</Words>
  <Application>Microsoft Office PowerPoint</Application>
  <PresentationFormat>Widescreen</PresentationFormat>
  <Paragraphs>3630</Paragraphs>
  <Slides>134</Slides>
  <Notes>85</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Pavani Reddy polireddy</cp:lastModifiedBy>
  <cp:revision>241</cp:revision>
  <dcterms:created xsi:type="dcterms:W3CDTF">2006-08-16T00:00:00Z</dcterms:created>
  <dcterms:modified xsi:type="dcterms:W3CDTF">2022-04-25T11:51:03Z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