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27"/>
  </p:notesMasterIdLst>
  <p:sldIdLst>
    <p:sldId id="272" r:id="rId2"/>
    <p:sldId id="271" r:id="rId3"/>
    <p:sldId id="380" r:id="rId4"/>
    <p:sldId id="384" r:id="rId5"/>
    <p:sldId id="935" r:id="rId6"/>
    <p:sldId id="936" r:id="rId7"/>
    <p:sldId id="902" r:id="rId8"/>
    <p:sldId id="904" r:id="rId9"/>
    <p:sldId id="905" r:id="rId10"/>
    <p:sldId id="937" r:id="rId11"/>
    <p:sldId id="938" r:id="rId12"/>
    <p:sldId id="876" r:id="rId13"/>
    <p:sldId id="940" r:id="rId14"/>
    <p:sldId id="941" r:id="rId15"/>
    <p:sldId id="881" r:id="rId16"/>
    <p:sldId id="942" r:id="rId17"/>
    <p:sldId id="943" r:id="rId18"/>
    <p:sldId id="886" r:id="rId19"/>
    <p:sldId id="888" r:id="rId20"/>
    <p:sldId id="889" r:id="rId21"/>
    <p:sldId id="944" r:id="rId22"/>
    <p:sldId id="893" r:id="rId23"/>
    <p:sldId id="894" r:id="rId24"/>
    <p:sldId id="945" r:id="rId25"/>
    <p:sldId id="289" r:id="rId26"/>
  </p:sldIdLst>
  <p:sldSz cx="12192000" cy="6858000"/>
  <p:notesSz cx="6858000" cy="9144000"/>
  <p:embeddedFontLst>
    <p:embeddedFont>
      <p:font typeface="Calibri" panose="020F0502020204030204" pitchFamily="34" charset="0"/>
      <p:regular r:id="rId28"/>
      <p:bold r:id="rId29"/>
      <p:italic r:id="rId30"/>
      <p:boldItalic r:id="rId31"/>
    </p:embeddedFont>
    <p:embeddedFont>
      <p:font typeface="Nunito Sans" panose="02000000000000000000" pitchFamily="2" charset="0"/>
      <p:regular r:id="rId32"/>
      <p:bold r:id="rId33"/>
      <p:italic r:id="rId34"/>
      <p:boldItalic r:id="rId35"/>
    </p:embeddedFont>
    <p:embeddedFont>
      <p:font typeface="Nunito Sans SemiBold" panose="02000000000000000000" pitchFamily="2" charset="0"/>
      <p:bold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24">
          <p15:clr>
            <a:srgbClr val="A4A3A4"/>
          </p15:clr>
        </p15:guide>
        <p15:guide id="2" pos="600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000000"/>
    <a:srgbClr val="E5E5E5"/>
    <a:srgbClr val="525252"/>
    <a:srgbClr val="1A1A1A"/>
    <a:srgbClr val="4A4A4A"/>
    <a:srgbClr val="131313"/>
    <a:srgbClr val="212121"/>
    <a:srgbClr val="303030"/>
    <a:srgbClr val="3D3D3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294" autoAdjust="0"/>
    <p:restoredTop sz="89599" autoAdjust="0"/>
  </p:normalViewPr>
  <p:slideViewPr>
    <p:cSldViewPr>
      <p:cViewPr varScale="1">
        <p:scale>
          <a:sx n="77" d="100"/>
          <a:sy n="77" d="100"/>
        </p:scale>
        <p:origin x="667" y="67"/>
      </p:cViewPr>
      <p:guideLst>
        <p:guide orient="horz" pos="824"/>
        <p:guide pos="600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theme" Target="theme/theme1.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font" Target="fonts/font7.fntdata"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font" Target="fonts/font6.fntdata" /><Relationship Id="rId38"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font" Target="fonts/font2.fntdata"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font" Target="fonts/font5.fntdata" /><Relationship Id="rId37" Type="http://schemas.openxmlformats.org/officeDocument/2006/relationships/presProps" Target="presProps.xml" /><Relationship Id="rId40"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font" Target="fonts/font1.fntdata" /><Relationship Id="rId36" Type="http://schemas.openxmlformats.org/officeDocument/2006/relationships/font" Target="fonts/font9.fntdata"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font" Target="fonts/font4.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notesMaster" Target="notesMasters/notesMaster1.xml" /><Relationship Id="rId30" Type="http://schemas.openxmlformats.org/officeDocument/2006/relationships/font" Target="fonts/font3.fntdata" /><Relationship Id="rId35" Type="http://schemas.openxmlformats.org/officeDocument/2006/relationships/font" Target="fonts/font8.fntdata"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t>4/25/2022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1</a:t>
            </a:r>
            <a:r>
              <a:rPr lang="en-US" b="1" baseline="30000" dirty="0"/>
              <a:t>st</a:t>
            </a:r>
            <a:r>
              <a:rPr lang="en-US" b="1" dirty="0"/>
              <a:t> slide (Mandatory)</a:t>
            </a:r>
          </a:p>
        </p:txBody>
      </p:sp>
      <p:sp>
        <p:nvSpPr>
          <p:cNvPr id="4" name="Slide Number Placeholder 3"/>
          <p:cNvSpPr>
            <a:spLocks noGrp="1"/>
          </p:cNvSpPr>
          <p:nvPr>
            <p:ph type="sldNum" sz="quarter" idx="5"/>
          </p:nvPr>
        </p:nvSpPr>
        <p:spPr/>
        <p:txBody>
          <a:bodyPr/>
          <a:lstStyle/>
          <a:p>
            <a:fld id="{0AAB6876-1BF1-4B88-890A-0B4E46201506}" type="slidenum">
              <a:rPr lang="en-US" smtClean="0"/>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18</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19</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20</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22</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23</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Thank you slide</a:t>
            </a:r>
          </a:p>
        </p:txBody>
      </p:sp>
      <p:sp>
        <p:nvSpPr>
          <p:cNvPr id="4" name="Slide Number Placeholder 3"/>
          <p:cNvSpPr>
            <a:spLocks noGrp="1"/>
          </p:cNvSpPr>
          <p:nvPr>
            <p:ph type="sldNum" sz="quarter" idx="5"/>
          </p:nvPr>
        </p:nvSpPr>
        <p:spPr/>
        <p:txBody>
          <a:bodyPr/>
          <a:lstStyle/>
          <a:p>
            <a:fld id="{0AAB6876-1BF1-4B88-890A-0B4E46201506}" type="slidenum">
              <a:rPr lang="en-US" smtClean="0"/>
              <a:t>25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latin typeface="Nunito Sans" panose="00000500000000000000" pitchFamily="2" charset="0"/>
              </a:rPr>
              <a:t>Cover Page</a:t>
            </a:r>
          </a:p>
          <a:p>
            <a:r>
              <a:rPr lang="en-US" dirty="0">
                <a:latin typeface="Nunito Sans" panose="00000500000000000000" pitchFamily="2" charset="0"/>
              </a:rPr>
              <a:t>Font: </a:t>
            </a:r>
            <a:r>
              <a:rPr lang="en-US" dirty="0" err="1">
                <a:latin typeface="Nunito Sans" panose="00000500000000000000" pitchFamily="2" charset="0"/>
              </a:rPr>
              <a:t>Nunito</a:t>
            </a:r>
            <a:r>
              <a:rPr lang="en-US" dirty="0">
                <a:latin typeface="Nunito Sans" panose="00000500000000000000" pitchFamily="2" charset="0"/>
              </a:rPr>
              <a:t> Sans</a:t>
            </a:r>
          </a:p>
          <a:p>
            <a:r>
              <a:rPr lang="en-US" dirty="0">
                <a:latin typeface="Nunito Sans" panose="00000500000000000000" pitchFamily="2" charset="0"/>
              </a:rPr>
              <a:t>Primary colors: Black, White and Red (#F05136)</a:t>
            </a:r>
          </a:p>
          <a:p>
            <a:r>
              <a:rPr lang="en-US" b="1" dirty="0">
                <a:latin typeface="Nunito Sans" panose="00000500000000000000" pitchFamily="2" charset="0"/>
              </a:rPr>
              <a:t>General Instruction:</a:t>
            </a:r>
          </a:p>
          <a:p>
            <a:r>
              <a:rPr lang="en-US" dirty="0">
                <a:latin typeface="Nunito Sans" panose="00000500000000000000" pitchFamily="2" charset="0"/>
              </a:rPr>
              <a:t>Don’t edit this PPT (keep it for future reference) </a:t>
            </a:r>
          </a:p>
          <a:p>
            <a:r>
              <a:rPr lang="en-US" dirty="0">
                <a:latin typeface="Nunito Sans" panose="00000500000000000000" pitchFamily="2" charset="0"/>
              </a:rPr>
              <a:t>Copy paste the required slide into your PPT. Format it there.</a:t>
            </a:r>
          </a:p>
          <a:p>
            <a:r>
              <a:rPr lang="en-US" dirty="0">
                <a:latin typeface="Nunito Sans" panose="00000500000000000000" pitchFamily="2" charset="0"/>
              </a:rPr>
              <a:t>Write less, talk/present more</a:t>
            </a:r>
          </a:p>
          <a:p>
            <a:r>
              <a:rPr lang="en-US" dirty="0">
                <a:latin typeface="Nunito Sans" panose="00000500000000000000" pitchFamily="2" charset="0"/>
              </a:rPr>
              <a:t>Use the font </a:t>
            </a:r>
            <a:r>
              <a:rPr lang="en-US" b="1" dirty="0" err="1">
                <a:latin typeface="Nunito Sans" panose="00000500000000000000" pitchFamily="2" charset="0"/>
              </a:rPr>
              <a:t>Nunito</a:t>
            </a:r>
            <a:r>
              <a:rPr lang="en-US" b="1" dirty="0">
                <a:latin typeface="Nunito Sans" panose="00000500000000000000" pitchFamily="2" charset="0"/>
              </a:rPr>
              <a:t> Sans Regular</a:t>
            </a:r>
            <a:r>
              <a:rPr lang="en-US" dirty="0">
                <a:latin typeface="Nunito Sans" panose="00000500000000000000" pitchFamily="2" charset="0"/>
              </a:rPr>
              <a:t>. You can download it from google fonts (</a:t>
            </a:r>
            <a:r>
              <a:rPr lang="en-US" i="1" u="sng" dirty="0">
                <a:solidFill>
                  <a:srgbClr val="0070C0"/>
                </a:solidFill>
                <a:latin typeface="Nunito Sans" panose="00000500000000000000" pitchFamily="2" charset="0"/>
              </a:rPr>
              <a:t>https://fonts.google.com/specimen/Nunito+Sans</a:t>
            </a:r>
            <a:r>
              <a:rPr lang="en-US" dirty="0">
                <a:latin typeface="Nunito Sans" panose="00000500000000000000" pitchFamily="2" charset="0"/>
              </a:rPr>
              <a:t>). </a:t>
            </a:r>
          </a:p>
          <a:p>
            <a:r>
              <a:rPr lang="en-US" dirty="0">
                <a:latin typeface="Nunito Sans" panose="00000500000000000000" pitchFamily="2" charset="0"/>
              </a:rPr>
              <a:t>Don’t change the size and/or positions of headings, texts, unless absolutely necessary. (minimum size: 20)</a:t>
            </a:r>
          </a:p>
          <a:p>
            <a:r>
              <a:rPr lang="en-US" dirty="0">
                <a:latin typeface="Nunito Sans" panose="00000500000000000000" pitchFamily="2" charset="0"/>
              </a:rPr>
              <a:t>The size of the image must be adjusted according to the text. (try to make it look visually attractive)</a:t>
            </a:r>
          </a:p>
          <a:p>
            <a:r>
              <a:rPr lang="en-US" dirty="0">
                <a:latin typeface="Nunito Sans" panose="00000500000000000000" pitchFamily="2" charset="0"/>
              </a:rPr>
              <a:t>1 image per slide. No more than 4 points per slide.</a:t>
            </a:r>
          </a:p>
          <a:p>
            <a:endParaRPr lang="en-US" dirty="0">
              <a:latin typeface="Nunito Sans" panose="00000500000000000000" pitchFamily="2" charset="0"/>
            </a:endParaRPr>
          </a:p>
        </p:txBody>
      </p:sp>
      <p:sp>
        <p:nvSpPr>
          <p:cNvPr id="4" name="Slide Number Placeholder 3"/>
          <p:cNvSpPr>
            <a:spLocks noGrp="1"/>
          </p:cNvSpPr>
          <p:nvPr>
            <p:ph type="sldNum" sz="quarter" idx="5"/>
          </p:nvPr>
        </p:nvSpPr>
        <p:spPr/>
        <p:txBody>
          <a:bodyPr/>
          <a:lstStyle/>
          <a:p>
            <a:fld id="{0AAB6876-1BF1-4B88-890A-0B4E46201506}" type="slidenum">
              <a:rPr lang="en-US" smtClean="0"/>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b="1" dirty="0"/>
              <a:t>Section End/Start</a:t>
            </a:r>
          </a:p>
          <a:p>
            <a:r>
              <a:rPr lang="en-US" b="0" dirty="0"/>
              <a:t>Use this at section’s start or end. For example: “Questions” or “Time for Practice”. To be used for Impacts (get the student’s attention). </a:t>
            </a:r>
          </a:p>
        </p:txBody>
      </p:sp>
      <p:sp>
        <p:nvSpPr>
          <p:cNvPr id="4" name="Slide Number Placeholder 3"/>
          <p:cNvSpPr>
            <a:spLocks noGrp="1"/>
          </p:cNvSpPr>
          <p:nvPr>
            <p:ph type="sldNum" sz="quarter" idx="5"/>
          </p:nvPr>
        </p:nvSpPr>
        <p:spPr/>
        <p:txBody>
          <a:bodyPr/>
          <a:lstStyle/>
          <a:p>
            <a:fld id="{0AAB6876-1BF1-4B88-890A-0B4E46201506}" type="slidenum">
              <a:rPr lang="en-US" smtClean="0"/>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7</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8</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9</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12</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Question+ Input + Output (Programming)</a:t>
            </a:r>
          </a:p>
        </p:txBody>
      </p:sp>
      <p:sp>
        <p:nvSpPr>
          <p:cNvPr id="4" name="Slide Number Placeholder 3"/>
          <p:cNvSpPr>
            <a:spLocks noGrp="1"/>
          </p:cNvSpPr>
          <p:nvPr>
            <p:ph type="sldNum" sz="quarter" idx="5"/>
          </p:nvPr>
        </p:nvSpPr>
        <p:spPr/>
        <p:txBody>
          <a:bodyPr/>
          <a:lstStyle/>
          <a:p>
            <a:fld id="{0AAB6876-1BF1-4B88-890A-0B4E46201506}" type="slidenum">
              <a:rPr lang="en-US" smtClean="0"/>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4/25/2022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4/25/2022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4/25/2022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4/25/2022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4/25/2022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t>4/25/2022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9.xml" /><Relationship Id="rId1" Type="http://schemas.openxmlformats.org/officeDocument/2006/relationships/slideLayout" Target="../slideLayouts/slideLayout1.xml" /></Relationships>
</file>

<file path=ppt/slides/_rels/slide1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7.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0.xml" /><Relationship Id="rId1" Type="http://schemas.openxmlformats.org/officeDocument/2006/relationships/slideLayout" Target="../slideLayouts/slideLayout1.xml" /></Relationships>
</file>

<file path=ppt/slides/_rels/slide1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2.xml" /><Relationship Id="rId1" Type="http://schemas.openxmlformats.org/officeDocument/2006/relationships/slideLayout" Target="../slideLayouts/slideLayout7.xml" /></Relationships>
</file>

<file path=ppt/slides/_rels/slide20.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2.xml" /><Relationship Id="rId1" Type="http://schemas.openxmlformats.org/officeDocument/2006/relationships/slideLayout" Target="../slideLayouts/slideLayout1.xml" /></Relationships>
</file>

<file path=ppt/slides/_rels/slide2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2.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3.xml" /><Relationship Id="rId1" Type="http://schemas.openxmlformats.org/officeDocument/2006/relationships/slideLayout" Target="../slideLayouts/slideLayout1.xml" /></Relationships>
</file>

<file path=ppt/slides/_rels/slide23.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14.xml" /><Relationship Id="rId1" Type="http://schemas.openxmlformats.org/officeDocument/2006/relationships/slideLayout" Target="../slideLayouts/slideLayout1.xml" /></Relationships>
</file>

<file path=ppt/slides/_rels/slide2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25.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15.xml"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2.png"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notesSlide" Target="../notesSlides/notesSlide3.xml" /><Relationship Id="rId1" Type="http://schemas.openxmlformats.org/officeDocument/2006/relationships/slideLayout" Target="../slideLayouts/slideLayout7.xml" /></Relationships>
</file>

<file path=ppt/slides/_rels/slide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5.xml" /><Relationship Id="rId1" Type="http://schemas.openxmlformats.org/officeDocument/2006/relationships/slideLayout" Target="../slideLayouts/slideLayout1.xml" /><Relationship Id="rId4" Type="http://schemas.openxmlformats.org/officeDocument/2006/relationships/image" Target="../media/image6.png" /></Relationships>
</file>

<file path=ppt/slides/_rels/slide8.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6.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540578" y="3105000"/>
            <a:ext cx="5110844" cy="6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#include&lt;stdlib.h&gt;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n;</a:t>
            </a:r>
          </a:p>
          <a:p>
            <a:r>
              <a:rPr lang="en-US" sz="2000" b="1" dirty="0">
                <a:solidFill>
                  <a:schemeClr val="bg1"/>
                </a:solidFill>
                <a:latin typeface="Courier New" panose="02070309020205020404" pitchFamily="49" charset="0"/>
                <a:cs typeface="Courier New" panose="02070309020205020404" pitchFamily="49" charset="0"/>
              </a:rPr>
              <a:t>    cin&gt;&gt;n;</a:t>
            </a:r>
          </a:p>
          <a:p>
            <a:r>
              <a:rPr lang="en-US" sz="2000" b="1" dirty="0">
                <a:solidFill>
                  <a:schemeClr val="bg1"/>
                </a:solidFill>
                <a:latin typeface="Courier New" panose="02070309020205020404" pitchFamily="49" charset="0"/>
                <a:cs typeface="Courier New" panose="02070309020205020404" pitchFamily="49" charset="0"/>
              </a:rPr>
              <a:t>    char c = 'R';</a:t>
            </a:r>
          </a:p>
          <a:p>
            <a:r>
              <a:rPr lang="en-US" sz="2000" b="1" dirty="0">
                <a:solidFill>
                  <a:schemeClr val="bg1"/>
                </a:solidFill>
                <a:latin typeface="Courier New" panose="02070309020205020404" pitchFamily="49" charset="0"/>
                <a:cs typeface="Courier New" panose="02070309020205020404" pitchFamily="49" charset="0"/>
              </a:rPr>
              <a:t>    int x = 0, y = 0;</a:t>
            </a:r>
          </a:p>
          <a:p>
            <a:r>
              <a:rPr lang="en-US" sz="2000" b="1" dirty="0">
                <a:solidFill>
                  <a:schemeClr val="bg1"/>
                </a:solidFill>
                <a:latin typeface="Courier New" panose="02070309020205020404" pitchFamily="49" charset="0"/>
                <a:cs typeface="Courier New" panose="02070309020205020404" pitchFamily="49" charset="0"/>
              </a:rPr>
              <a:t>    while(n){</a:t>
            </a:r>
          </a:p>
          <a:p>
            <a:r>
              <a:rPr lang="en-US" sz="2000" b="1" dirty="0">
                <a:solidFill>
                  <a:schemeClr val="bg1"/>
                </a:solidFill>
                <a:latin typeface="Courier New" panose="02070309020205020404" pitchFamily="49" charset="0"/>
                <a:cs typeface="Courier New" panose="02070309020205020404" pitchFamily="49" charset="0"/>
              </a:rPr>
              <a:t>        switch(c){</a:t>
            </a:r>
          </a:p>
          <a:p>
            <a:r>
              <a:rPr lang="en-US" sz="2000" b="1" dirty="0">
                <a:solidFill>
                  <a:schemeClr val="bg1"/>
                </a:solidFill>
                <a:latin typeface="Courier New" panose="02070309020205020404" pitchFamily="49" charset="0"/>
                <a:cs typeface="Courier New" panose="02070309020205020404" pitchFamily="49" charset="0"/>
              </a:rPr>
              <a:t>            case 'R':</a:t>
            </a:r>
          </a:p>
          <a:p>
            <a:r>
              <a:rPr lang="en-US" sz="2000" b="1" dirty="0">
                <a:solidFill>
                  <a:schemeClr val="bg1"/>
                </a:solidFill>
                <a:latin typeface="Courier New" panose="02070309020205020404" pitchFamily="49" charset="0"/>
                <a:cs typeface="Courier New" panose="02070309020205020404" pitchFamily="49" charset="0"/>
              </a:rPr>
              <a:t>                x = abs(x) + 10;</a:t>
            </a:r>
          </a:p>
          <a:p>
            <a:r>
              <a:rPr lang="en-US" sz="2000" b="1" dirty="0">
                <a:solidFill>
                  <a:schemeClr val="bg1"/>
                </a:solidFill>
                <a:latin typeface="Courier New" panose="02070309020205020404" pitchFamily="49" charset="0"/>
                <a:cs typeface="Courier New" panose="02070309020205020404" pitchFamily="49" charset="0"/>
              </a:rPr>
              <a:t>                y = abs(y);</a:t>
            </a:r>
          </a:p>
          <a:p>
            <a:r>
              <a:rPr lang="en-US" sz="2000" b="1" dirty="0">
                <a:solidFill>
                  <a:schemeClr val="bg1"/>
                </a:solidFill>
                <a:latin typeface="Courier New" panose="02070309020205020404" pitchFamily="49" charset="0"/>
                <a:cs typeface="Courier New" panose="02070309020205020404" pitchFamily="49" charset="0"/>
              </a:rPr>
              <a:t>                c ='U';</a:t>
            </a:r>
          </a:p>
          <a:p>
            <a:r>
              <a:rPr lang="en-US" sz="2000" b="1" dirty="0">
                <a:solidFill>
                  <a:schemeClr val="bg1"/>
                </a:solidFill>
                <a:latin typeface="Courier New" panose="02070309020205020404" pitchFamily="49" charset="0"/>
                <a:cs typeface="Courier New" panose="02070309020205020404" pitchFamily="49" charset="0"/>
              </a:rPr>
              <a:t>                break;</a:t>
            </a:r>
          </a:p>
          <a:p>
            <a:r>
              <a:rPr lang="en-US" sz="2000" b="1" dirty="0">
                <a:solidFill>
                  <a:schemeClr val="bg1"/>
                </a:solidFill>
                <a:latin typeface="Courier New" panose="02070309020205020404" pitchFamily="49" charset="0"/>
                <a:cs typeface="Courier New" panose="02070309020205020404" pitchFamily="49" charset="0"/>
              </a:rPr>
              <a:t>            case 'U':</a:t>
            </a:r>
          </a:p>
          <a:p>
            <a:r>
              <a:rPr lang="en-US" sz="2000" b="1" dirty="0">
                <a:solidFill>
                  <a:schemeClr val="bg1"/>
                </a:solidFill>
                <a:latin typeface="Courier New" panose="02070309020205020404" pitchFamily="49" charset="0"/>
                <a:cs typeface="Courier New" panose="02070309020205020404" pitchFamily="49" charset="0"/>
              </a:rPr>
              <a:t>                y = y + 20;</a:t>
            </a:r>
          </a:p>
          <a:p>
            <a:r>
              <a:rPr lang="en-US" sz="2000" b="1" dirty="0">
                <a:solidFill>
                  <a:schemeClr val="bg1"/>
                </a:solidFill>
                <a:latin typeface="Courier New" panose="02070309020205020404" pitchFamily="49" charset="0"/>
                <a:cs typeface="Courier New" panose="02070309020205020404" pitchFamily="49" charset="0"/>
              </a:rPr>
              <a:t>                c = 'L';</a:t>
            </a:r>
          </a:p>
          <a:p>
            <a:r>
              <a:rPr lang="en-US" sz="2000" b="1" dirty="0">
                <a:solidFill>
                  <a:schemeClr val="bg1"/>
                </a:solidFill>
                <a:latin typeface="Courier New" panose="02070309020205020404" pitchFamily="49" charset="0"/>
                <a:cs typeface="Courier New" panose="02070309020205020404" pitchFamily="49" charset="0"/>
              </a:rPr>
              <a:t>                break;</a:t>
            </a:r>
          </a:p>
          <a:p>
            <a:r>
              <a:rPr lang="en-US" sz="2000" b="1" dirty="0">
                <a:solidFill>
                  <a:schemeClr val="bg1"/>
                </a:solidFill>
                <a:latin typeface="Courier New" panose="02070309020205020404" pitchFamily="49" charset="0"/>
                <a:cs typeface="Courier New" panose="02070309020205020404" pitchFamily="49" charset="0"/>
              </a:rPr>
              <a:t>            case 'L':</a:t>
            </a:r>
          </a:p>
          <a:p>
            <a:r>
              <a:rPr lang="en-US" sz="2000" b="1" dirty="0">
                <a:solidFill>
                  <a:schemeClr val="bg1"/>
                </a:solidFill>
                <a:latin typeface="Courier New" panose="02070309020205020404" pitchFamily="49" charset="0"/>
                <a:cs typeface="Courier New" panose="02070309020205020404" pitchFamily="49" charset="0"/>
              </a:rPr>
              <a:t>                x = -(x + 10);</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c = 'D';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break;</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case 'D':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y = -(y);</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 = 'R';</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break;</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 x&lt;&lt; " " &lt;&lt; y;</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Word is key</a:t>
            </a:r>
          </a:p>
        </p:txBody>
      </p:sp>
      <p:sp>
        <p:nvSpPr>
          <p:cNvPr id="18" name="TextBox 17"/>
          <p:cNvSpPr txBox="1"/>
          <p:nvPr/>
        </p:nvSpPr>
        <p:spPr>
          <a:xfrm>
            <a:off x="598715" y="1156906"/>
            <a:ext cx="10950806" cy="2784475"/>
          </a:xfrm>
          <a:prstGeom prst="rect">
            <a:avLst/>
          </a:prstGeom>
          <a:noFill/>
        </p:spPr>
        <p:txBody>
          <a:bodyPr wrap="square" rtlCol="0">
            <a:spAutoFit/>
          </a:bodyPr>
          <a:lstStyle/>
          <a:p>
            <a:r>
              <a:rPr lang="en-US" sz="2500" dirty="0">
                <a:latin typeface="Nunito Sans" panose="00000500000000000000" pitchFamily="2" charset="0"/>
              </a:rPr>
              <a:t>One programming language has the following keywords that cannot be used as identifiers:</a:t>
            </a:r>
          </a:p>
          <a:p>
            <a:endParaRPr lang="en-US" sz="2500" dirty="0">
              <a:latin typeface="Nunito Sans" panose="00000500000000000000" pitchFamily="2" charset="0"/>
            </a:endParaRPr>
          </a:p>
          <a:p>
            <a:r>
              <a:rPr lang="en-US" sz="2500" dirty="0">
                <a:latin typeface="Nunito Sans" panose="00000500000000000000" pitchFamily="2" charset="0"/>
              </a:rPr>
              <a:t>break, case, continue, default, defer, else, for, func, goto, if, map, range, return, struct, type, var</a:t>
            </a:r>
          </a:p>
          <a:p>
            <a:endParaRPr lang="en-US" sz="2500" dirty="0">
              <a:latin typeface="Nunito Sans" panose="00000500000000000000" pitchFamily="2" charset="0"/>
            </a:endParaRPr>
          </a:p>
          <a:p>
            <a:r>
              <a:rPr lang="en-US" sz="2500" dirty="0">
                <a:latin typeface="Nunito Sans" panose="00000500000000000000" pitchFamily="2" charset="0"/>
              </a:rPr>
              <a:t>Write a program to find if the given word is a keyword or not</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38862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p:cNvSpPr txBox="1"/>
          <p:nvPr/>
        </p:nvSpPr>
        <p:spPr>
          <a:xfrm>
            <a:off x="6553200" y="38862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p:cNvSpPr txBox="1"/>
          <p:nvPr/>
        </p:nvSpPr>
        <p:spPr>
          <a:xfrm>
            <a:off x="6553200" y="4294964"/>
            <a:ext cx="5040086" cy="475615"/>
          </a:xfrm>
          <a:prstGeom prst="rect">
            <a:avLst/>
          </a:prstGeom>
          <a:noFill/>
        </p:spPr>
        <p:txBody>
          <a:bodyPr wrap="square" rtlCol="0">
            <a:spAutoFit/>
          </a:bodyPr>
          <a:lstStyle/>
          <a:p>
            <a:r>
              <a:rPr lang="en-US" sz="2500" dirty="0">
                <a:latin typeface="Nunito Sans" panose="00000500000000000000" pitchFamily="2" charset="0"/>
              </a:rPr>
              <a:t>defer is a keyword</a:t>
            </a:r>
          </a:p>
        </p:txBody>
      </p:sp>
      <p:sp>
        <p:nvSpPr>
          <p:cNvPr id="12" name="TextBox 11"/>
          <p:cNvSpPr txBox="1"/>
          <p:nvPr/>
        </p:nvSpPr>
        <p:spPr>
          <a:xfrm>
            <a:off x="598714" y="4405013"/>
            <a:ext cx="5040086" cy="475615"/>
          </a:xfrm>
          <a:prstGeom prst="rect">
            <a:avLst/>
          </a:prstGeom>
          <a:noFill/>
        </p:spPr>
        <p:txBody>
          <a:bodyPr wrap="square" rtlCol="0">
            <a:spAutoFit/>
          </a:bodyPr>
          <a:lstStyle/>
          <a:p>
            <a:r>
              <a:rPr lang="en-US" sz="2500" dirty="0">
                <a:latin typeface="Nunito Sans" panose="00000500000000000000" pitchFamily="2" charset="0"/>
              </a:rPr>
              <a:t>defer</a:t>
            </a:r>
          </a:p>
        </p:txBody>
      </p:sp>
      <p:sp>
        <p:nvSpPr>
          <p:cNvPr id="2" name="TextBox 7"/>
          <p:cNvSpPr txBox="1"/>
          <p:nvPr/>
        </p:nvSpPr>
        <p:spPr>
          <a:xfrm>
            <a:off x="598805" y="49530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3" name="TextBox 13"/>
          <p:cNvSpPr txBox="1"/>
          <p:nvPr/>
        </p:nvSpPr>
        <p:spPr>
          <a:xfrm>
            <a:off x="6553200" y="49530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4" name="TextBox 14"/>
          <p:cNvSpPr txBox="1"/>
          <p:nvPr/>
        </p:nvSpPr>
        <p:spPr>
          <a:xfrm>
            <a:off x="6553200" y="5361764"/>
            <a:ext cx="5040086" cy="475615"/>
          </a:xfrm>
          <a:prstGeom prst="rect">
            <a:avLst/>
          </a:prstGeom>
          <a:noFill/>
        </p:spPr>
        <p:txBody>
          <a:bodyPr wrap="square" rtlCol="0">
            <a:spAutoFit/>
          </a:bodyPr>
          <a:lstStyle/>
          <a:p>
            <a:r>
              <a:rPr lang="en-US" sz="2500" dirty="0">
                <a:latin typeface="Nunito Sans" panose="00000500000000000000" pitchFamily="2" charset="0"/>
              </a:rPr>
              <a:t>while is not a keyword</a:t>
            </a:r>
          </a:p>
        </p:txBody>
      </p:sp>
      <p:sp>
        <p:nvSpPr>
          <p:cNvPr id="5" name="TextBox 11"/>
          <p:cNvSpPr txBox="1"/>
          <p:nvPr/>
        </p:nvSpPr>
        <p:spPr>
          <a:xfrm>
            <a:off x="598714" y="5471813"/>
            <a:ext cx="5040086" cy="475615"/>
          </a:xfrm>
          <a:prstGeom prst="rect">
            <a:avLst/>
          </a:prstGeom>
          <a:noFill/>
        </p:spPr>
        <p:txBody>
          <a:bodyPr wrap="square" rtlCol="0">
            <a:spAutoFit/>
          </a:bodyPr>
          <a:lstStyle/>
          <a:p>
            <a:r>
              <a:rPr lang="en-US" sz="2500" dirty="0">
                <a:latin typeface="Nunito Sans" panose="00000500000000000000" pitchFamily="2" charset="0"/>
              </a:rPr>
              <a:t>While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#include&lt;iostream&gt;</a:t>
            </a:r>
          </a:p>
          <a:p>
            <a:r>
              <a:rPr lang="en-US" sz="2000" b="1" dirty="0">
                <a:solidFill>
                  <a:schemeClr val="bg1"/>
                </a:solidFill>
                <a:latin typeface="Courier New" panose="02070309020205020404" pitchFamily="49" charset="0"/>
                <a:cs typeface="Courier New" panose="02070309020205020404" pitchFamily="49" charset="0"/>
              </a:rPr>
              <a:t>#include&lt;string.h&gt;</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char str[16][10] = {"break", "case", "continue", "default", "defer", "else","for", </a:t>
            </a:r>
          </a:p>
          <a:p>
            <a:r>
              <a:rPr lang="en-US" sz="2000" b="1" dirty="0">
                <a:solidFill>
                  <a:schemeClr val="bg1"/>
                </a:solidFill>
                <a:latin typeface="Courier New" panose="02070309020205020404" pitchFamily="49" charset="0"/>
                <a:cs typeface="Courier New" panose="02070309020205020404" pitchFamily="49" charset="0"/>
              </a:rPr>
              <a:t>    "func", "goto", "if", "map", "range", "return", "struct", "type", "var"};    </a:t>
            </a:r>
          </a:p>
          <a:p>
            <a:r>
              <a:rPr lang="en-US" sz="2000" b="1" dirty="0">
                <a:solidFill>
                  <a:schemeClr val="bg1"/>
                </a:solidFill>
                <a:latin typeface="Courier New" panose="02070309020205020404" pitchFamily="49" charset="0"/>
                <a:cs typeface="Courier New" panose="02070309020205020404" pitchFamily="49" charset="0"/>
              </a:rPr>
              <a:t>    char input[20];    </a:t>
            </a:r>
          </a:p>
          <a:p>
            <a:r>
              <a:rPr lang="en-US" sz="2000" b="1" dirty="0">
                <a:solidFill>
                  <a:schemeClr val="bg1"/>
                </a:solidFill>
                <a:latin typeface="Courier New" panose="02070309020205020404" pitchFamily="49" charset="0"/>
                <a:cs typeface="Courier New" panose="02070309020205020404" pitchFamily="49" charset="0"/>
              </a:rPr>
              <a:t>    int flag = 0;</a:t>
            </a:r>
          </a:p>
          <a:p>
            <a:r>
              <a:rPr lang="en-US" sz="2000" b="1" dirty="0">
                <a:solidFill>
                  <a:schemeClr val="bg1"/>
                </a:solidFill>
                <a:latin typeface="Courier New" panose="02070309020205020404" pitchFamily="49" charset="0"/>
                <a:cs typeface="Courier New" panose="02070309020205020404" pitchFamily="49" charset="0"/>
              </a:rPr>
              <a:t>    cin &gt;&gt; input;   </a:t>
            </a:r>
          </a:p>
          <a:p>
            <a:r>
              <a:rPr lang="en-US" sz="2000" b="1" dirty="0">
                <a:solidFill>
                  <a:schemeClr val="bg1"/>
                </a:solidFill>
                <a:latin typeface="Courier New" panose="02070309020205020404" pitchFamily="49" charset="0"/>
                <a:cs typeface="Courier New" panose="02070309020205020404" pitchFamily="49" charset="0"/>
              </a:rPr>
              <a:t>    for(int i = 0; i&lt;16;i++){</a:t>
            </a:r>
          </a:p>
          <a:p>
            <a:r>
              <a:rPr lang="en-US" sz="2000" b="1" dirty="0">
                <a:solidFill>
                  <a:schemeClr val="bg1"/>
                </a:solidFill>
                <a:latin typeface="Courier New" panose="02070309020205020404" pitchFamily="49" charset="0"/>
                <a:cs typeface="Courier New" panose="02070309020205020404" pitchFamily="49" charset="0"/>
              </a:rPr>
              <a:t>        if(strcmp(input,str[i]) == 0){</a:t>
            </a:r>
          </a:p>
          <a:p>
            <a:r>
              <a:rPr lang="en-US" sz="2000" b="1" dirty="0">
                <a:solidFill>
                  <a:schemeClr val="bg1"/>
                </a:solidFill>
                <a:latin typeface="Courier New" panose="02070309020205020404" pitchFamily="49" charset="0"/>
                <a:cs typeface="Courier New" panose="02070309020205020404" pitchFamily="49" charset="0"/>
              </a:rPr>
              <a:t>            flag = 1;</a:t>
            </a:r>
          </a:p>
          <a:p>
            <a:r>
              <a:rPr lang="en-US" sz="2000" b="1" dirty="0">
                <a:solidFill>
                  <a:schemeClr val="bg1"/>
                </a:solidFill>
                <a:latin typeface="Courier New" panose="02070309020205020404" pitchFamily="49" charset="0"/>
                <a:cs typeface="Courier New" panose="02070309020205020404" pitchFamily="49" charset="0"/>
              </a:rPr>
              <a:t>            break;</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  </a:t>
            </a:r>
          </a:p>
          <a:p>
            <a:r>
              <a:rPr lang="en-US" sz="2000" b="1" dirty="0">
                <a:solidFill>
                  <a:schemeClr val="bg1"/>
                </a:solidFill>
                <a:latin typeface="Courier New" panose="02070309020205020404" pitchFamily="49" charset="0"/>
                <a:cs typeface="Courier New" panose="02070309020205020404" pitchFamily="49" charset="0"/>
              </a:rPr>
              <a:t>    if(flag==1){</a:t>
            </a:r>
          </a:p>
          <a:p>
            <a:r>
              <a:rPr lang="en-US" sz="2000" b="1" dirty="0">
                <a:solidFill>
                  <a:schemeClr val="bg1"/>
                </a:solidFill>
                <a:latin typeface="Courier New" panose="02070309020205020404" pitchFamily="49" charset="0"/>
                <a:cs typeface="Courier New" panose="02070309020205020404" pitchFamily="49" charset="0"/>
              </a:rPr>
              <a:t>        cout &lt;&lt; input &lt;&lt; " is a keyword";</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 &lt;&lt; input &lt;&lt; " is not a keyword";</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Oddly even</a:t>
            </a:r>
          </a:p>
        </p:txBody>
      </p:sp>
      <p:sp>
        <p:nvSpPr>
          <p:cNvPr id="18" name="TextBox 17"/>
          <p:cNvSpPr txBox="1"/>
          <p:nvPr/>
        </p:nvSpPr>
        <p:spPr>
          <a:xfrm>
            <a:off x="598715" y="1156906"/>
            <a:ext cx="10950806" cy="3169285"/>
          </a:xfrm>
          <a:prstGeom prst="rect">
            <a:avLst/>
          </a:prstGeom>
          <a:noFill/>
        </p:spPr>
        <p:txBody>
          <a:bodyPr wrap="square" rtlCol="0">
            <a:spAutoFit/>
          </a:bodyPr>
          <a:lstStyle/>
          <a:p>
            <a:r>
              <a:rPr lang="en-US" sz="2500" dirty="0">
                <a:latin typeface="Nunito Sans" panose="00000500000000000000" pitchFamily="2" charset="0"/>
              </a:rPr>
              <a:t>Given a maximum of 100 digit numbers as input, find the difference between the sum of odd and even position digits.</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b="1" dirty="0">
                <a:latin typeface="Nunito Sans" panose="00000500000000000000" pitchFamily="2" charset="0"/>
              </a:rPr>
              <a:t>Explanation:</a:t>
            </a:r>
            <a:endParaRPr lang="en-US" sz="2500" dirty="0">
              <a:latin typeface="Nunito Sans" panose="00000500000000000000" pitchFamily="2" charset="0"/>
            </a:endParaRPr>
          </a:p>
          <a:p>
            <a:r>
              <a:rPr lang="en-US" sz="2500" dirty="0">
                <a:latin typeface="Nunito Sans" panose="00000500000000000000" pitchFamily="2" charset="0"/>
              </a:rPr>
              <a:t>Sum of odd position digits 4 and 6 is 10. Sum of even position digits 5 and 7 is 12. The difference is 12-10=2.</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19812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p:cNvSpPr txBox="1"/>
          <p:nvPr/>
        </p:nvSpPr>
        <p:spPr>
          <a:xfrm>
            <a:off x="6553200" y="19812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p:cNvSpPr txBox="1"/>
          <p:nvPr/>
        </p:nvSpPr>
        <p:spPr>
          <a:xfrm>
            <a:off x="6553200" y="2389964"/>
            <a:ext cx="5040086" cy="475615"/>
          </a:xfrm>
          <a:prstGeom prst="rect">
            <a:avLst/>
          </a:prstGeom>
          <a:noFill/>
        </p:spPr>
        <p:txBody>
          <a:bodyPr wrap="square" rtlCol="0">
            <a:spAutoFit/>
          </a:bodyPr>
          <a:lstStyle/>
          <a:p>
            <a:r>
              <a:rPr lang="en-US" sz="2500" dirty="0">
                <a:latin typeface="Nunito Sans" panose="00000500000000000000" pitchFamily="2" charset="0"/>
              </a:rPr>
              <a:t>2</a:t>
            </a:r>
          </a:p>
        </p:txBody>
      </p:sp>
      <p:sp>
        <p:nvSpPr>
          <p:cNvPr id="12" name="TextBox 11"/>
          <p:cNvSpPr txBox="1"/>
          <p:nvPr/>
        </p:nvSpPr>
        <p:spPr>
          <a:xfrm>
            <a:off x="598714" y="2500013"/>
            <a:ext cx="5040086" cy="475615"/>
          </a:xfrm>
          <a:prstGeom prst="rect">
            <a:avLst/>
          </a:prstGeom>
          <a:noFill/>
        </p:spPr>
        <p:txBody>
          <a:bodyPr wrap="square" rtlCol="0">
            <a:spAutoFit/>
          </a:bodyPr>
          <a:lstStyle/>
          <a:p>
            <a:r>
              <a:rPr lang="en-US" sz="2500" dirty="0">
                <a:latin typeface="Nunito Sans" panose="00000500000000000000" pitchFamily="2" charset="0"/>
              </a:rPr>
              <a:t>4567</a:t>
            </a:r>
          </a:p>
        </p:txBody>
      </p:sp>
      <p:sp>
        <p:nvSpPr>
          <p:cNvPr id="2" name="TextBox 7"/>
          <p:cNvSpPr txBox="1"/>
          <p:nvPr/>
        </p:nvSpPr>
        <p:spPr>
          <a:xfrm>
            <a:off x="598805" y="41910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3" name="TextBox 13"/>
          <p:cNvSpPr txBox="1"/>
          <p:nvPr/>
        </p:nvSpPr>
        <p:spPr>
          <a:xfrm>
            <a:off x="6553200" y="41910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4" name="TextBox 14"/>
          <p:cNvSpPr txBox="1"/>
          <p:nvPr/>
        </p:nvSpPr>
        <p:spPr>
          <a:xfrm>
            <a:off x="6553200" y="4599764"/>
            <a:ext cx="5040086" cy="475615"/>
          </a:xfrm>
          <a:prstGeom prst="rect">
            <a:avLst/>
          </a:prstGeom>
          <a:noFill/>
        </p:spPr>
        <p:txBody>
          <a:bodyPr wrap="square" rtlCol="0">
            <a:spAutoFit/>
          </a:bodyPr>
          <a:lstStyle/>
          <a:p>
            <a:r>
              <a:rPr lang="en-US" sz="2500" dirty="0">
                <a:latin typeface="Nunito Sans" panose="00000500000000000000" pitchFamily="2" charset="0"/>
              </a:rPr>
              <a:t>1</a:t>
            </a:r>
          </a:p>
        </p:txBody>
      </p:sp>
      <p:sp>
        <p:nvSpPr>
          <p:cNvPr id="5" name="TextBox 11"/>
          <p:cNvSpPr txBox="1"/>
          <p:nvPr/>
        </p:nvSpPr>
        <p:spPr>
          <a:xfrm>
            <a:off x="598714" y="4709813"/>
            <a:ext cx="5040086" cy="475615"/>
          </a:xfrm>
          <a:prstGeom prst="rect">
            <a:avLst/>
          </a:prstGeom>
          <a:noFill/>
        </p:spPr>
        <p:txBody>
          <a:bodyPr wrap="square" rtlCol="0">
            <a:spAutoFit/>
          </a:bodyPr>
          <a:lstStyle/>
          <a:p>
            <a:r>
              <a:rPr lang="en-US" sz="2500" dirty="0">
                <a:latin typeface="Nunito Sans" panose="00000500000000000000" pitchFamily="2" charset="0"/>
              </a:rPr>
              <a:t>9834698765123</a:t>
            </a:r>
          </a:p>
        </p:txBody>
      </p:sp>
      <p:sp>
        <p:nvSpPr>
          <p:cNvPr id="6" name="TextBox 7"/>
          <p:cNvSpPr txBox="1"/>
          <p:nvPr/>
        </p:nvSpPr>
        <p:spPr>
          <a:xfrm>
            <a:off x="598805" y="51816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3:</a:t>
            </a:r>
          </a:p>
        </p:txBody>
      </p:sp>
      <p:sp>
        <p:nvSpPr>
          <p:cNvPr id="7" name="TextBox 13"/>
          <p:cNvSpPr txBox="1"/>
          <p:nvPr/>
        </p:nvSpPr>
        <p:spPr>
          <a:xfrm>
            <a:off x="6553200" y="51816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9" name="TextBox 14"/>
          <p:cNvSpPr txBox="1"/>
          <p:nvPr/>
        </p:nvSpPr>
        <p:spPr>
          <a:xfrm>
            <a:off x="6553200" y="5590364"/>
            <a:ext cx="5040086" cy="475615"/>
          </a:xfrm>
          <a:prstGeom prst="rect">
            <a:avLst/>
          </a:prstGeom>
          <a:noFill/>
        </p:spPr>
        <p:txBody>
          <a:bodyPr wrap="square" rtlCol="0">
            <a:spAutoFit/>
          </a:bodyPr>
          <a:lstStyle/>
          <a:p>
            <a:r>
              <a:rPr lang="en-US" sz="2500" dirty="0">
                <a:latin typeface="Nunito Sans" panose="00000500000000000000" pitchFamily="2" charset="0"/>
              </a:rPr>
              <a:t>2</a:t>
            </a:r>
          </a:p>
        </p:txBody>
      </p:sp>
      <p:sp>
        <p:nvSpPr>
          <p:cNvPr id="10" name="TextBox 11"/>
          <p:cNvSpPr txBox="1"/>
          <p:nvPr/>
        </p:nvSpPr>
        <p:spPr>
          <a:xfrm>
            <a:off x="598714" y="5700413"/>
            <a:ext cx="5040086" cy="475615"/>
          </a:xfrm>
          <a:prstGeom prst="rect">
            <a:avLst/>
          </a:prstGeom>
          <a:noFill/>
        </p:spPr>
        <p:txBody>
          <a:bodyPr wrap="square" rtlCol="0">
            <a:spAutoFit/>
          </a:bodyPr>
          <a:lstStyle/>
          <a:p>
            <a:r>
              <a:rPr lang="en-US" sz="2500" dirty="0">
                <a:latin typeface="Nunito Sans" panose="00000500000000000000" pitchFamily="2" charset="0"/>
              </a:rPr>
              <a:t>5476</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 &lt;string.h&gt;</a:t>
            </a:r>
          </a:p>
          <a:p>
            <a:r>
              <a:rPr lang="en-US" sz="2000" b="1" dirty="0">
                <a:solidFill>
                  <a:schemeClr val="bg1"/>
                </a:solidFill>
                <a:latin typeface="Courier New" panose="02070309020205020404" pitchFamily="49" charset="0"/>
                <a:cs typeface="Courier New" panose="02070309020205020404" pitchFamily="49" charset="0"/>
              </a:rPr>
              <a:t>#include &lt;stdlib.h&gt;</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using namespace std;</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a = 0,b = 0,i = 0, n;</a:t>
            </a:r>
          </a:p>
          <a:p>
            <a:r>
              <a:rPr lang="en-US" sz="2000" b="1" dirty="0">
                <a:solidFill>
                  <a:schemeClr val="bg1"/>
                </a:solidFill>
                <a:latin typeface="Courier New" panose="02070309020205020404" pitchFamily="49" charset="0"/>
                <a:cs typeface="Courier New" panose="02070309020205020404" pitchFamily="49" charset="0"/>
              </a:rPr>
              <a:t>    char num[100];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cin&gt;&gt; num;</a:t>
            </a:r>
          </a:p>
          <a:p>
            <a:r>
              <a:rPr lang="en-US" sz="2000" b="1" dirty="0">
                <a:solidFill>
                  <a:schemeClr val="bg1"/>
                </a:solidFill>
                <a:latin typeface="Courier New" panose="02070309020205020404" pitchFamily="49" charset="0"/>
                <a:cs typeface="Courier New" panose="02070309020205020404" pitchFamily="49" charset="0"/>
              </a:rPr>
              <a:t>    n = strlen(num);</a:t>
            </a:r>
          </a:p>
          <a:p>
            <a:r>
              <a:rPr lang="en-US" sz="2000" b="1" dirty="0">
                <a:solidFill>
                  <a:schemeClr val="bg1"/>
                </a:solidFill>
                <a:latin typeface="Courier New" panose="02070309020205020404" pitchFamily="49" charset="0"/>
                <a:cs typeface="Courier New" panose="02070309020205020404" pitchFamily="49" charset="0"/>
              </a:rPr>
              <a:t>    while(n&gt;0)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if(i==0)</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a+=num[n-1]-48;</a:t>
            </a:r>
          </a:p>
          <a:p>
            <a:r>
              <a:rPr lang="en-US" sz="2000" b="1" dirty="0">
                <a:solidFill>
                  <a:schemeClr val="bg1"/>
                </a:solidFill>
                <a:latin typeface="Courier New" panose="02070309020205020404" pitchFamily="49" charset="0"/>
                <a:cs typeface="Courier New" panose="02070309020205020404" pitchFamily="49" charset="0"/>
              </a:rPr>
              <a:t>            n--;</a:t>
            </a:r>
          </a:p>
          <a:p>
            <a:r>
              <a:rPr lang="en-US" sz="2000" b="1" dirty="0">
                <a:solidFill>
                  <a:schemeClr val="bg1"/>
                </a:solidFill>
                <a:latin typeface="Courier New" panose="02070309020205020404" pitchFamily="49" charset="0"/>
                <a:cs typeface="Courier New" panose="02070309020205020404" pitchFamily="49" charset="0"/>
              </a:rPr>
              <a:t>            i=1;</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b+=num[n-1]-48;</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i=0;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 abs(a-b);</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Minting Mints</a:t>
            </a:r>
          </a:p>
        </p:txBody>
      </p:sp>
      <p:sp>
        <p:nvSpPr>
          <p:cNvPr id="18" name="TextBox 17"/>
          <p:cNvSpPr txBox="1"/>
          <p:nvPr/>
        </p:nvSpPr>
        <p:spPr>
          <a:xfrm>
            <a:off x="598715" y="1156906"/>
            <a:ext cx="10950806" cy="3938270"/>
          </a:xfrm>
          <a:prstGeom prst="rect">
            <a:avLst/>
          </a:prstGeom>
          <a:noFill/>
        </p:spPr>
        <p:txBody>
          <a:bodyPr wrap="square" rtlCol="0">
            <a:spAutoFit/>
          </a:bodyPr>
          <a:lstStyle/>
          <a:p>
            <a:r>
              <a:rPr lang="en-US" sz="2500" b="1" dirty="0">
                <a:latin typeface="Nunito Sans" panose="00000500000000000000" pitchFamily="2" charset="0"/>
              </a:rPr>
              <a:t>Problem statement:</a:t>
            </a:r>
            <a:endParaRPr lang="en-US" sz="2500" dirty="0">
              <a:latin typeface="Nunito Sans" panose="00000500000000000000" pitchFamily="2" charset="0"/>
            </a:endParaRPr>
          </a:p>
          <a:p>
            <a:r>
              <a:rPr lang="en-US" sz="2500" dirty="0">
                <a:latin typeface="Nunito Sans" panose="00000500000000000000" pitchFamily="2" charset="0"/>
              </a:rPr>
              <a:t>It was one of the places, where people need to get their provisions only through fair price (“ration”) shops. As the elder had domestic and official work to attend to, their wards were asked to buy the items from these shops. Needless to say, there was a long queue of boys and girls. To minimize the tedium of standing in the serpentine queue, the kids were given mints. I went to the last boy in the queue and asked him how many mints he has. He said that the number of mints he has is one less than the sum of all the mints of kids standing before him in the queue. So I went to the penultimate kid to know how many mints she has.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Minting Mints</a:t>
            </a:r>
          </a:p>
        </p:txBody>
      </p:sp>
      <p:sp>
        <p:nvSpPr>
          <p:cNvPr id="18"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rPr>
              <a:t>She said that if I add all the mints of kids before her and subtract one from it, the result equals the mints she has. It seemed to be the uniform response from everyone. So, I went to the boy in the head of queue consoling myself that he would not give the same response as others. He said, “I have four mints”.</a:t>
            </a:r>
          </a:p>
          <a:p>
            <a:endParaRPr lang="en-US" sz="2500" dirty="0">
              <a:latin typeface="Nunito Sans" panose="00000500000000000000" pitchFamily="2" charset="0"/>
            </a:endParaRPr>
          </a:p>
          <a:p>
            <a:r>
              <a:rPr lang="en-US" sz="2500" dirty="0">
                <a:latin typeface="Nunito Sans" panose="00000500000000000000" pitchFamily="2" charset="0"/>
              </a:rPr>
              <a:t>Given the number of first kid’s mints (n) and the length (len) of queue as input, write a program to display the total number of mints with all the kids. </a:t>
            </a:r>
          </a:p>
          <a:p>
            <a:endParaRPr lang="en-US" sz="2500" dirty="0">
              <a:latin typeface="Nunito Sans" panose="00000500000000000000" pitchFamily="2" charset="0"/>
            </a:endParaRPr>
          </a:p>
          <a:p>
            <a:r>
              <a:rPr lang="en-US" sz="2500" b="1" dirty="0">
                <a:latin typeface="Nunito Sans" panose="00000500000000000000" pitchFamily="2" charset="0"/>
              </a:rPr>
              <a:t>Constraints:</a:t>
            </a:r>
            <a:endParaRPr lang="en-US" sz="2500" dirty="0">
              <a:latin typeface="Nunito Sans" panose="00000500000000000000" pitchFamily="2" charset="0"/>
            </a:endParaRPr>
          </a:p>
          <a:p>
            <a:r>
              <a:rPr lang="en-US" sz="2500" dirty="0">
                <a:latin typeface="Nunito Sans" panose="00000500000000000000" pitchFamily="2" charset="0"/>
              </a:rPr>
              <a:t>2&lt;n&lt;10</a:t>
            </a:r>
          </a:p>
          <a:p>
            <a:r>
              <a:rPr lang="en-US" sz="2500" dirty="0">
                <a:latin typeface="Nunito Sans" panose="00000500000000000000" pitchFamily="2" charset="0"/>
              </a:rPr>
              <a:t>1&lt;len&lt;20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 name="Here is where the title goes. Sometimes it could be two lines too"/>
          <p:cNvSpPr txBox="1"/>
          <p:nvPr/>
        </p:nvSpPr>
        <p:spPr>
          <a:xfrm>
            <a:off x="2228195" y="1789871"/>
            <a:ext cx="8458198" cy="746598"/>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4500" b="1" dirty="0">
                <a:solidFill>
                  <a:schemeClr val="bg1"/>
                </a:solidFill>
                <a:latin typeface="Nunito Sans" panose="00000500000000000000" pitchFamily="2" charset="0"/>
              </a:rPr>
              <a:t>Topic/Course</a:t>
            </a:r>
            <a:endParaRPr sz="4500" b="1" dirty="0">
              <a:solidFill>
                <a:schemeClr val="bg1"/>
              </a:solidFill>
              <a:latin typeface="Nunito Sans" panose="00000500000000000000" pitchFamily="2" charset="0"/>
            </a:endParaRPr>
          </a:p>
        </p:txBody>
      </p:sp>
      <p:sp>
        <p:nvSpPr>
          <p:cNvPr id="12" name="Here is where the title goes. Sometimes it could be two lines too"/>
          <p:cNvSpPr txBox="1"/>
          <p:nvPr/>
        </p:nvSpPr>
        <p:spPr>
          <a:xfrm>
            <a:off x="2228196" y="2514600"/>
            <a:ext cx="6745013" cy="284934"/>
          </a:xfrm>
          <a:prstGeom prst="rect">
            <a:avLst/>
          </a:prstGeom>
          <a:ln w="12700">
            <a:miter lim="400000"/>
          </a:ln>
        </p:spPr>
        <p:txBody>
          <a:bodyPr wrap="square" lIns="26789" tIns="26789" rIns="26789" bIns="26789">
            <a:spAutoFit/>
          </a:bodyPr>
          <a:lstStyle>
            <a:lvl1pPr>
              <a:defRPr sz="9600">
                <a:solidFill>
                  <a:srgbClr val="000000"/>
                </a:solidFill>
              </a:defRPr>
            </a:lvl1pPr>
          </a:lstStyle>
          <a:p>
            <a:r>
              <a:rPr lang="en-US" sz="1500" b="1" dirty="0">
                <a:solidFill>
                  <a:schemeClr val="bg1"/>
                </a:solidFill>
                <a:latin typeface="Nunito Sans" panose="00000500000000000000" pitchFamily="2" charset="0"/>
              </a:rPr>
              <a:t>Sub-Topic (Example: name of college)</a:t>
            </a:r>
            <a:endParaRPr sz="1500" b="1" dirty="0">
              <a:solidFill>
                <a:schemeClr val="bg1"/>
              </a:solidFill>
              <a:latin typeface="Nunito Sans" panose="00000500000000000000" pitchFamily="2" charset="0"/>
            </a:endParaRPr>
          </a:p>
        </p:txBody>
      </p:sp>
      <p:sp>
        <p:nvSpPr>
          <p:cNvPr id="13" name="TextBox 12"/>
          <p:cNvSpPr txBox="1"/>
          <p:nvPr/>
        </p:nvSpPr>
        <p:spPr>
          <a:xfrm>
            <a:off x="1015554" y="1740939"/>
            <a:ext cx="10160892" cy="1014730"/>
          </a:xfrm>
          <a:prstGeom prst="rect">
            <a:avLst/>
          </a:prstGeom>
          <a:noFill/>
        </p:spPr>
        <p:txBody>
          <a:bodyPr wrap="square" rtlCol="0">
            <a:spAutoFit/>
          </a:bodyPr>
          <a:lstStyle/>
          <a:p>
            <a:r>
              <a:rPr lang="en-US" sz="6000" dirty="0">
                <a:latin typeface="Nunito Sans SemiBold" panose="00000700000000000000" pitchFamily="2" charset="0"/>
              </a:rPr>
              <a:t>TCS NQT</a:t>
            </a:r>
          </a:p>
        </p:txBody>
      </p:sp>
      <p:sp>
        <p:nvSpPr>
          <p:cNvPr id="10" name="Rectangle 9"/>
          <p:cNvSpPr/>
          <p:nvPr/>
        </p:nvSpPr>
        <p:spPr>
          <a:xfrm>
            <a:off x="1110149" y="1640233"/>
            <a:ext cx="794852" cy="57773"/>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Minting Mints</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12192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p:cNvSpPr txBox="1"/>
          <p:nvPr/>
        </p:nvSpPr>
        <p:spPr>
          <a:xfrm>
            <a:off x="6553200" y="12192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p:cNvSpPr txBox="1"/>
          <p:nvPr/>
        </p:nvSpPr>
        <p:spPr>
          <a:xfrm>
            <a:off x="6553200" y="1627964"/>
            <a:ext cx="5040086" cy="475615"/>
          </a:xfrm>
          <a:prstGeom prst="rect">
            <a:avLst/>
          </a:prstGeom>
          <a:noFill/>
        </p:spPr>
        <p:txBody>
          <a:bodyPr wrap="square" rtlCol="0">
            <a:spAutoFit/>
          </a:bodyPr>
          <a:lstStyle/>
          <a:p>
            <a:r>
              <a:rPr lang="en-US" sz="2500" dirty="0">
                <a:latin typeface="Nunito Sans" panose="00000500000000000000" pitchFamily="2" charset="0"/>
              </a:rPr>
              <a:t>7</a:t>
            </a:r>
          </a:p>
        </p:txBody>
      </p:sp>
      <p:sp>
        <p:nvSpPr>
          <p:cNvPr id="12" name="TextBox 11"/>
          <p:cNvSpPr txBox="1"/>
          <p:nvPr/>
        </p:nvSpPr>
        <p:spPr>
          <a:xfrm>
            <a:off x="598714" y="1738013"/>
            <a:ext cx="5040086" cy="475615"/>
          </a:xfrm>
          <a:prstGeom prst="rect">
            <a:avLst/>
          </a:prstGeom>
          <a:noFill/>
        </p:spPr>
        <p:txBody>
          <a:bodyPr wrap="square" rtlCol="0">
            <a:spAutoFit/>
          </a:bodyPr>
          <a:lstStyle/>
          <a:p>
            <a:r>
              <a:rPr lang="en-US" sz="2500" dirty="0">
                <a:latin typeface="Nunito Sans" panose="00000500000000000000" pitchFamily="2" charset="0"/>
              </a:rPr>
              <a:t>4 2</a:t>
            </a:r>
          </a:p>
        </p:txBody>
      </p:sp>
      <p:sp>
        <p:nvSpPr>
          <p:cNvPr id="2" name="TextBox 7"/>
          <p:cNvSpPr txBox="1"/>
          <p:nvPr/>
        </p:nvSpPr>
        <p:spPr>
          <a:xfrm>
            <a:off x="598805" y="23622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3" name="TextBox 13"/>
          <p:cNvSpPr txBox="1"/>
          <p:nvPr/>
        </p:nvSpPr>
        <p:spPr>
          <a:xfrm>
            <a:off x="6553200" y="23622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4" name="TextBox 14"/>
          <p:cNvSpPr txBox="1"/>
          <p:nvPr/>
        </p:nvSpPr>
        <p:spPr>
          <a:xfrm>
            <a:off x="6553200" y="2770964"/>
            <a:ext cx="5040086" cy="475615"/>
          </a:xfrm>
          <a:prstGeom prst="rect">
            <a:avLst/>
          </a:prstGeom>
          <a:noFill/>
        </p:spPr>
        <p:txBody>
          <a:bodyPr wrap="square" rtlCol="0">
            <a:spAutoFit/>
          </a:bodyPr>
          <a:lstStyle/>
          <a:p>
            <a:r>
              <a:rPr lang="en-US" sz="2500" dirty="0">
                <a:latin typeface="Nunito Sans" panose="00000500000000000000" pitchFamily="2" charset="0"/>
              </a:rPr>
              <a:t>105</a:t>
            </a:r>
          </a:p>
        </p:txBody>
      </p:sp>
      <p:sp>
        <p:nvSpPr>
          <p:cNvPr id="5" name="TextBox 11"/>
          <p:cNvSpPr txBox="1"/>
          <p:nvPr/>
        </p:nvSpPr>
        <p:spPr>
          <a:xfrm>
            <a:off x="598714" y="2881013"/>
            <a:ext cx="5040086" cy="475615"/>
          </a:xfrm>
          <a:prstGeom prst="rect">
            <a:avLst/>
          </a:prstGeom>
          <a:noFill/>
        </p:spPr>
        <p:txBody>
          <a:bodyPr wrap="square" rtlCol="0">
            <a:spAutoFit/>
          </a:bodyPr>
          <a:lstStyle/>
          <a:p>
            <a:r>
              <a:rPr lang="en-US" sz="2500" dirty="0">
                <a:latin typeface="Nunito Sans" panose="00000500000000000000" pitchFamily="2" charset="0"/>
              </a:rPr>
              <a:t>14 4</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#include&lt;bits/stdc++.h&gt;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s,n,sum=0;</a:t>
            </a:r>
          </a:p>
          <a:p>
            <a:r>
              <a:rPr lang="en-US" sz="2000" b="1" dirty="0">
                <a:solidFill>
                  <a:schemeClr val="bg1"/>
                </a:solidFill>
                <a:latin typeface="Courier New" panose="02070309020205020404" pitchFamily="49" charset="0"/>
                <a:cs typeface="Courier New" panose="02070309020205020404" pitchFamily="49" charset="0"/>
              </a:rPr>
              <a:t>	cin&gt;&gt;s&gt;&gt;n;</a:t>
            </a:r>
          </a:p>
          <a:p>
            <a:r>
              <a:rPr lang="en-US" sz="2000" b="1" dirty="0">
                <a:solidFill>
                  <a:schemeClr val="bg1"/>
                </a:solidFill>
                <a:latin typeface="Courier New" panose="02070309020205020404" pitchFamily="49" charset="0"/>
                <a:cs typeface="Courier New" panose="02070309020205020404" pitchFamily="49" charset="0"/>
              </a:rPr>
              <a:t>	int a[n];</a:t>
            </a:r>
          </a:p>
          <a:p>
            <a:r>
              <a:rPr lang="en-US" sz="2000" b="1" dirty="0">
                <a:solidFill>
                  <a:schemeClr val="bg1"/>
                </a:solidFill>
                <a:latin typeface="Courier New" panose="02070309020205020404" pitchFamily="49" charset="0"/>
                <a:cs typeface="Courier New" panose="02070309020205020404" pitchFamily="49" charset="0"/>
              </a:rPr>
              <a:t>	a[0]=sum=s;</a:t>
            </a:r>
          </a:p>
          <a:p>
            <a:r>
              <a:rPr lang="en-US" sz="2000" b="1" dirty="0">
                <a:solidFill>
                  <a:schemeClr val="bg1"/>
                </a:solidFill>
                <a:latin typeface="Courier New" panose="02070309020205020404" pitchFamily="49" charset="0"/>
                <a:cs typeface="Courier New" panose="02070309020205020404" pitchFamily="49" charset="0"/>
              </a:rPr>
              <a:t>	for(int i=1;i&lt;n;i++)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a[i]=sum-1;</a:t>
            </a:r>
          </a:p>
          <a:p>
            <a:r>
              <a:rPr lang="en-US" sz="2000" b="1" dirty="0">
                <a:solidFill>
                  <a:schemeClr val="bg1"/>
                </a:solidFill>
                <a:latin typeface="Courier New" panose="02070309020205020404" pitchFamily="49" charset="0"/>
                <a:cs typeface="Courier New" panose="02070309020205020404" pitchFamily="49" charset="0"/>
              </a:rPr>
              <a:t>		sum=sum+a[i];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cout&lt;&lt;sum&lt;&lt;" ";</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To zero or not to zero</a:t>
            </a:r>
          </a:p>
        </p:txBody>
      </p:sp>
      <p:sp>
        <p:nvSpPr>
          <p:cNvPr id="18" name="TextBox 17"/>
          <p:cNvSpPr txBox="1"/>
          <p:nvPr/>
        </p:nvSpPr>
        <p:spPr>
          <a:xfrm>
            <a:off x="598715" y="1156906"/>
            <a:ext cx="10950806" cy="2399665"/>
          </a:xfrm>
          <a:prstGeom prst="rect">
            <a:avLst/>
          </a:prstGeom>
          <a:noFill/>
        </p:spPr>
        <p:txBody>
          <a:bodyPr wrap="square" rtlCol="0">
            <a:spAutoFit/>
          </a:bodyPr>
          <a:lstStyle/>
          <a:p>
            <a:r>
              <a:rPr lang="en-US" sz="2500" b="1" dirty="0">
                <a:latin typeface="Nunito Sans" panose="00000500000000000000" pitchFamily="2" charset="0"/>
              </a:rPr>
              <a:t>Problem statement:</a:t>
            </a:r>
            <a:endParaRPr lang="en-US" sz="2500" dirty="0">
              <a:latin typeface="Nunito Sans" panose="00000500000000000000" pitchFamily="2" charset="0"/>
            </a:endParaRPr>
          </a:p>
          <a:p>
            <a:r>
              <a:rPr lang="en-US" sz="2500" dirty="0">
                <a:latin typeface="Nunito Sans" panose="00000500000000000000" pitchFamily="2" charset="0"/>
              </a:rPr>
              <a:t>Given a pair of positive integers m and n (m &lt; n; 0 &lt; m &lt; 999; 1 &lt; n &lt; = 999), write a program to smarty affix zeroes, while printing the numbers from m to n.</a:t>
            </a:r>
          </a:p>
          <a:p>
            <a:endParaRPr lang="en-US" sz="2500" dirty="0">
              <a:latin typeface="Nunito Sans" panose="00000500000000000000" pitchFamily="2" charset="0"/>
            </a:endParaRPr>
          </a:p>
          <a:p>
            <a:endParaRPr lang="en-US" sz="2500" dirty="0">
              <a:latin typeface="Nunito Sans" panose="00000500000000000000" pitchFamily="2" charset="0"/>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28194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p:cNvSpPr txBox="1"/>
          <p:nvPr/>
        </p:nvSpPr>
        <p:spPr>
          <a:xfrm>
            <a:off x="6553200" y="28194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1:</a:t>
            </a:r>
          </a:p>
        </p:txBody>
      </p:sp>
      <p:sp>
        <p:nvSpPr>
          <p:cNvPr id="15" name="TextBox 14"/>
          <p:cNvSpPr txBox="1"/>
          <p:nvPr/>
        </p:nvSpPr>
        <p:spPr>
          <a:xfrm>
            <a:off x="6553200" y="3228164"/>
            <a:ext cx="5040086" cy="475615"/>
          </a:xfrm>
          <a:prstGeom prst="rect">
            <a:avLst/>
          </a:prstGeom>
          <a:noFill/>
        </p:spPr>
        <p:txBody>
          <a:bodyPr wrap="square" rtlCol="0">
            <a:spAutoFit/>
          </a:bodyPr>
          <a:lstStyle/>
          <a:p>
            <a:r>
              <a:rPr lang="en-US" sz="2500" dirty="0">
                <a:latin typeface="Nunito Sans" panose="00000500000000000000" pitchFamily="2" charset="0"/>
              </a:rPr>
              <a:t>05 06 07 08 09 10</a:t>
            </a:r>
          </a:p>
        </p:txBody>
      </p:sp>
      <p:sp>
        <p:nvSpPr>
          <p:cNvPr id="12" name="TextBox 11"/>
          <p:cNvSpPr txBox="1"/>
          <p:nvPr/>
        </p:nvSpPr>
        <p:spPr>
          <a:xfrm>
            <a:off x="598714" y="3338213"/>
            <a:ext cx="5040086" cy="475615"/>
          </a:xfrm>
          <a:prstGeom prst="rect">
            <a:avLst/>
          </a:prstGeom>
          <a:noFill/>
        </p:spPr>
        <p:txBody>
          <a:bodyPr wrap="square" rtlCol="0">
            <a:spAutoFit/>
          </a:bodyPr>
          <a:lstStyle/>
          <a:p>
            <a:r>
              <a:rPr lang="en-US" sz="2500" dirty="0">
                <a:latin typeface="Nunito Sans" panose="00000500000000000000" pitchFamily="2" charset="0"/>
              </a:rPr>
              <a:t>5 10</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To zero or not to zero</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3" name="TextBox 7"/>
          <p:cNvSpPr txBox="1"/>
          <p:nvPr/>
        </p:nvSpPr>
        <p:spPr>
          <a:xfrm>
            <a:off x="598805" y="10668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4" name="TextBox 13"/>
          <p:cNvSpPr txBox="1"/>
          <p:nvPr/>
        </p:nvSpPr>
        <p:spPr>
          <a:xfrm>
            <a:off x="609600" y="20574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5" name="TextBox 14"/>
          <p:cNvSpPr txBox="1"/>
          <p:nvPr/>
        </p:nvSpPr>
        <p:spPr>
          <a:xfrm>
            <a:off x="609600" y="2466340"/>
            <a:ext cx="11090275" cy="2399665"/>
          </a:xfrm>
          <a:prstGeom prst="rect">
            <a:avLst/>
          </a:prstGeom>
          <a:noFill/>
        </p:spPr>
        <p:txBody>
          <a:bodyPr wrap="square" rtlCol="0">
            <a:spAutoFit/>
          </a:bodyPr>
          <a:lstStyle/>
          <a:p>
            <a:r>
              <a:rPr lang="en-US" sz="2500" dirty="0">
                <a:latin typeface="Nunito Sans" panose="00000500000000000000" pitchFamily="2" charset="0"/>
              </a:rPr>
              <a:t>009 010 011 012 013 014 015 016 017 018 019 020 021 022 023 024 025 026 027 028 029 030 031 032 033 034 035 036 037 038 039 040 041 042 043 044 045 046 047 048 049 050 051 052 053 054 055 056 057 058 059 060 061 062 063 064 065 067 068 069 070 071 072 073 074 075 076 077 078 079 080 081 082 083 084 085 086 087 088 089 090 091 092 093 094 095 096 097 098 099 100</a:t>
            </a:r>
          </a:p>
        </p:txBody>
      </p:sp>
      <p:sp>
        <p:nvSpPr>
          <p:cNvPr id="6" name="TextBox 11"/>
          <p:cNvSpPr txBox="1"/>
          <p:nvPr/>
        </p:nvSpPr>
        <p:spPr>
          <a:xfrm>
            <a:off x="598714" y="1585613"/>
            <a:ext cx="5040086" cy="475615"/>
          </a:xfrm>
          <a:prstGeom prst="rect">
            <a:avLst/>
          </a:prstGeom>
          <a:noFill/>
        </p:spPr>
        <p:txBody>
          <a:bodyPr wrap="square" rtlCol="0">
            <a:spAutoFit/>
          </a:bodyPr>
          <a:lstStyle/>
          <a:p>
            <a:r>
              <a:rPr lang="en-US" sz="2500" dirty="0">
                <a:latin typeface="Nunito Sans" panose="00000500000000000000" pitchFamily="2" charset="0"/>
              </a:rPr>
              <a:t>9 100</a:t>
            </a:r>
          </a:p>
        </p:txBody>
      </p:sp>
      <p:sp>
        <p:nvSpPr>
          <p:cNvPr id="2" name="TextBox 7"/>
          <p:cNvSpPr txBox="1"/>
          <p:nvPr/>
        </p:nvSpPr>
        <p:spPr>
          <a:xfrm>
            <a:off x="598805" y="48768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7" name="TextBox 13"/>
          <p:cNvSpPr txBox="1"/>
          <p:nvPr/>
        </p:nvSpPr>
        <p:spPr>
          <a:xfrm>
            <a:off x="6553200" y="48768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9" name="TextBox 14"/>
          <p:cNvSpPr txBox="1"/>
          <p:nvPr/>
        </p:nvSpPr>
        <p:spPr>
          <a:xfrm>
            <a:off x="6553200" y="5285564"/>
            <a:ext cx="5040086" cy="475615"/>
          </a:xfrm>
          <a:prstGeom prst="rect">
            <a:avLst/>
          </a:prstGeom>
          <a:noFill/>
        </p:spPr>
        <p:txBody>
          <a:bodyPr wrap="square" rtlCol="0">
            <a:spAutoFit/>
          </a:bodyPr>
          <a:lstStyle/>
          <a:p>
            <a:r>
              <a:rPr lang="en-US" sz="2500" dirty="0">
                <a:latin typeface="Nunito Sans" panose="00000500000000000000" pitchFamily="2" charset="0"/>
              </a:rPr>
              <a:t>1 2 3 4 5 6 7 8 9 </a:t>
            </a:r>
          </a:p>
        </p:txBody>
      </p:sp>
      <p:sp>
        <p:nvSpPr>
          <p:cNvPr id="10" name="TextBox 11"/>
          <p:cNvSpPr txBox="1"/>
          <p:nvPr/>
        </p:nvSpPr>
        <p:spPr>
          <a:xfrm>
            <a:off x="598714" y="5395613"/>
            <a:ext cx="5040086" cy="475615"/>
          </a:xfrm>
          <a:prstGeom prst="rect">
            <a:avLst/>
          </a:prstGeom>
          <a:noFill/>
        </p:spPr>
        <p:txBody>
          <a:bodyPr wrap="square" rtlCol="0">
            <a:spAutoFit/>
          </a:bodyPr>
          <a:lstStyle/>
          <a:p>
            <a:r>
              <a:rPr lang="en-US" sz="2500" dirty="0">
                <a:latin typeface="Nunito Sans" panose="00000500000000000000" pitchFamily="2" charset="0"/>
              </a:rPr>
              <a:t>1 9</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a:t>
            </a:r>
          </a:p>
          <a:p>
            <a:r>
              <a:rPr lang="en-US" sz="2000" b="1" dirty="0">
                <a:solidFill>
                  <a:schemeClr val="bg1"/>
                </a:solidFill>
                <a:latin typeface="Courier New" panose="02070309020205020404" pitchFamily="49" charset="0"/>
                <a:cs typeface="Courier New" panose="02070309020205020404" pitchFamily="49" charset="0"/>
              </a:rPr>
              <a:t>    int up,low;</a:t>
            </a:r>
          </a:p>
          <a:p>
            <a:r>
              <a:rPr lang="en-US" sz="2000" b="1" dirty="0">
                <a:solidFill>
                  <a:schemeClr val="bg1"/>
                </a:solidFill>
                <a:latin typeface="Courier New" panose="02070309020205020404" pitchFamily="49" charset="0"/>
                <a:cs typeface="Courier New" panose="02070309020205020404" pitchFamily="49" charset="0"/>
              </a:rPr>
              <a:t>    cin &gt;&gt; low &gt;&gt; up;</a:t>
            </a:r>
          </a:p>
          <a:p>
            <a:r>
              <a:rPr lang="en-US" sz="2000" b="1" dirty="0">
                <a:solidFill>
                  <a:schemeClr val="bg1"/>
                </a:solidFill>
                <a:latin typeface="Courier New" panose="02070309020205020404" pitchFamily="49" charset="0"/>
                <a:cs typeface="Courier New" panose="02070309020205020404" pitchFamily="49" charset="0"/>
              </a:rPr>
              <a:t>    for(int i=low; i&lt;=up;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if(up&gt;=100)</a:t>
            </a:r>
          </a:p>
          <a:p>
            <a:r>
              <a:rPr lang="en-US" sz="2000" b="1" dirty="0">
                <a:solidFill>
                  <a:schemeClr val="bg1"/>
                </a:solidFill>
                <a:latin typeface="Courier New" panose="02070309020205020404" pitchFamily="49" charset="0"/>
                <a:cs typeface="Courier New" panose="02070309020205020404" pitchFamily="49" charset="0"/>
              </a:rPr>
              <a:t>            printf("%03d ",i);</a:t>
            </a:r>
          </a:p>
          <a:p>
            <a:r>
              <a:rPr lang="en-US" sz="2000" b="1" dirty="0">
                <a:solidFill>
                  <a:schemeClr val="bg1"/>
                </a:solidFill>
                <a:latin typeface="Courier New" panose="02070309020205020404" pitchFamily="49" charset="0"/>
                <a:cs typeface="Courier New" panose="02070309020205020404" pitchFamily="49" charset="0"/>
              </a:rPr>
              <a:t>        else if(up&gt;=10)</a:t>
            </a:r>
          </a:p>
          <a:p>
            <a:r>
              <a:rPr lang="en-US" sz="2000" b="1" dirty="0">
                <a:solidFill>
                  <a:schemeClr val="bg1"/>
                </a:solidFill>
                <a:latin typeface="Courier New" panose="02070309020205020404" pitchFamily="49" charset="0"/>
                <a:cs typeface="Courier New" panose="02070309020205020404" pitchFamily="49" charset="0"/>
              </a:rPr>
              <a:t>            printf("%02d ",i);</a:t>
            </a:r>
          </a:p>
          <a:p>
            <a:r>
              <a:rPr lang="en-US" sz="2000" b="1" dirty="0">
                <a:solidFill>
                  <a:schemeClr val="bg1"/>
                </a:solidFill>
                <a:latin typeface="Courier New" panose="02070309020205020404" pitchFamily="49" charset="0"/>
                <a:cs typeface="Courier New" panose="02070309020205020404" pitchFamily="49" charset="0"/>
              </a:rPr>
              <a:t>        else</a:t>
            </a:r>
          </a:p>
          <a:p>
            <a:r>
              <a:rPr lang="en-US" sz="2000" b="1" dirty="0">
                <a:solidFill>
                  <a:schemeClr val="bg1"/>
                </a:solidFill>
                <a:latin typeface="Courier New" panose="02070309020205020404" pitchFamily="49" charset="0"/>
                <a:cs typeface="Courier New" panose="02070309020205020404" pitchFamily="49" charset="0"/>
              </a:rPr>
              <a:t>            printf("%d ",i);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return 0;</a:t>
            </a:r>
          </a:p>
          <a:p>
            <a:r>
              <a:rPr lang="en-US" sz="2000" b="1" dirty="0">
                <a:solidFill>
                  <a:schemeClr val="bg1"/>
                </a:solidFill>
                <a:latin typeface="Courier New" panose="02070309020205020404" pitchFamily="49" charset="0"/>
                <a:cs typeface="Courier New" panose="02070309020205020404" pitchFamily="49" charset="0"/>
              </a:rPr>
              <a:t>}</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p:cNvPicPr>
            <a:picLocks noChangeAspect="1"/>
          </p:cNvPicPr>
          <p:nvPr/>
        </p:nvPicPr>
        <p:blipFill>
          <a:blip r:embed="rId3">
            <a:extLst>
              <a:ext uri="{28A0092B-C50C-407E-A947-70E740481C1C}">
                <a14:useLocalDpi xmlns:a14="http://schemas.microsoft.com/office/drawing/2010/main" val="0"/>
              </a:ext>
            </a:extLst>
          </a:blip>
          <a:srcRect l="1110" b="849"/>
          <a:stretch>
            <a:fillRect/>
          </a:stretch>
        </p:blipFill>
        <p:spPr>
          <a:xfrm rot="355158">
            <a:off x="-214550" y="3101269"/>
            <a:ext cx="4219796" cy="3942674"/>
          </a:xfrm>
          <a:custGeom>
            <a:avLst/>
            <a:gdLst>
              <a:gd name="connsiteX0" fmla="*/ 0 w 4219796"/>
              <a:gd name="connsiteY0" fmla="*/ 0 h 3942674"/>
              <a:gd name="connsiteX1" fmla="*/ 4219796 w 4219796"/>
              <a:gd name="connsiteY1" fmla="*/ 0 h 3942674"/>
              <a:gd name="connsiteX2" fmla="*/ 4219796 w 4219796"/>
              <a:gd name="connsiteY2" fmla="*/ 3547546 h 3942674"/>
              <a:gd name="connsiteX3" fmla="*/ 408778 w 4219796"/>
              <a:gd name="connsiteY3" fmla="*/ 3942674 h 3942674"/>
            </a:gdLst>
            <a:ahLst/>
            <a:cxnLst>
              <a:cxn ang="0">
                <a:pos x="connsiteX0" y="connsiteY0"/>
              </a:cxn>
              <a:cxn ang="0">
                <a:pos x="connsiteX1" y="connsiteY1"/>
              </a:cxn>
              <a:cxn ang="0">
                <a:pos x="connsiteX2" y="connsiteY2"/>
              </a:cxn>
              <a:cxn ang="0">
                <a:pos x="connsiteX3" y="connsiteY3"/>
              </a:cxn>
            </a:cxnLst>
            <a:rect l="l" t="t" r="r" b="b"/>
            <a:pathLst>
              <a:path w="4219796" h="3942674">
                <a:moveTo>
                  <a:pt x="0" y="0"/>
                </a:moveTo>
                <a:lnTo>
                  <a:pt x="4219796" y="0"/>
                </a:lnTo>
                <a:lnTo>
                  <a:pt x="4219796" y="3547546"/>
                </a:lnTo>
                <a:lnTo>
                  <a:pt x="408778" y="3942674"/>
                </a:lnTo>
                <a:close/>
              </a:path>
            </a:pathLst>
          </a:custGeom>
        </p:spPr>
      </p:pic>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rgbClr val="F05136"/>
                </a:solidFill>
                <a:latin typeface="Nunito Sans" panose="00000500000000000000" pitchFamily="2" charset="0"/>
              </a:rPr>
              <a:t>THANK YOU</a:t>
            </a:r>
            <a:endParaRPr lang="en-US" sz="8000" b="1" dirty="0">
              <a:solidFill>
                <a:srgbClr val="F05136"/>
              </a:solidFill>
            </a:endParaRPr>
          </a:p>
        </p:txBody>
      </p:sp>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525600" y="6202800"/>
            <a:ext cx="2358000" cy="298969"/>
          </a:xfrm>
          <a:prstGeom prst="rect">
            <a:avLst/>
          </a:prstGeom>
        </p:spPr>
      </p:pic>
      <p:pic>
        <p:nvPicPr>
          <p:cNvPr id="3" name="Picture 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76400" y="1677513"/>
            <a:ext cx="2356664" cy="2988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5136"/>
        </a:solidFill>
        <a:effectLst/>
      </p:bgPr>
    </p:bg>
    <p:spTree>
      <p:nvGrpSpPr>
        <p:cNvPr id="1" name=""/>
        <p:cNvGrpSpPr/>
        <p:nvPr/>
      </p:nvGrpSpPr>
      <p:grpSpPr>
        <a:xfrm>
          <a:off x="0" y="0"/>
          <a:ext cx="0" cy="0"/>
          <a:chOff x="0" y="0"/>
          <a:chExt cx="0" cy="0"/>
        </a:xfrm>
      </p:grpSpPr>
      <p:sp>
        <p:nvSpPr>
          <p:cNvPr id="4" name="Here is where the title goes. Sometimes it could be two lines too"/>
          <p:cNvSpPr txBox="1"/>
          <p:nvPr/>
        </p:nvSpPr>
        <p:spPr>
          <a:xfrm>
            <a:off x="0" y="3055701"/>
            <a:ext cx="12192000" cy="885098"/>
          </a:xfrm>
          <a:prstGeom prst="rect">
            <a:avLst/>
          </a:prstGeom>
          <a:ln w="12700">
            <a:miter lim="400000"/>
          </a:ln>
        </p:spPr>
        <p:txBody>
          <a:bodyPr wrap="square" lIns="26789" tIns="26789" rIns="26789" bIns="26789">
            <a:spAutoFit/>
          </a:bodyPr>
          <a:lstStyle>
            <a:lvl1pPr>
              <a:defRPr sz="9600">
                <a:solidFill>
                  <a:srgbClr val="000000"/>
                </a:solidFill>
              </a:defRPr>
            </a:lvl1pPr>
          </a:lstStyle>
          <a:p>
            <a:pPr algn="ctr"/>
            <a:r>
              <a:rPr lang="en-US" sz="5400" b="1" dirty="0">
                <a:solidFill>
                  <a:schemeClr val="bg1"/>
                </a:solidFill>
                <a:latin typeface="Nunito Sans" panose="00000500000000000000" pitchFamily="2" charset="0"/>
              </a:rPr>
              <a:t>Coding</a:t>
            </a:r>
            <a:endParaRPr sz="5400" b="1" dirty="0">
              <a:solidFill>
                <a:schemeClr val="bg1"/>
              </a:solidFill>
              <a:latin typeface="Nunito Sans" panose="00000500000000000000" pitchFamily="2"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Sweet seventeen</a:t>
            </a:r>
          </a:p>
        </p:txBody>
      </p:sp>
      <p:sp>
        <p:nvSpPr>
          <p:cNvPr id="18" name="TextBox 17"/>
          <p:cNvSpPr txBox="1"/>
          <p:nvPr/>
        </p:nvSpPr>
        <p:spPr>
          <a:xfrm>
            <a:off x="598715" y="1156906"/>
            <a:ext cx="10950806" cy="3553460"/>
          </a:xfrm>
          <a:prstGeom prst="rect">
            <a:avLst/>
          </a:prstGeom>
          <a:noFill/>
        </p:spPr>
        <p:txBody>
          <a:bodyPr wrap="square" rtlCol="0">
            <a:spAutoFit/>
          </a:bodyPr>
          <a:lstStyle/>
          <a:p>
            <a:r>
              <a:rPr lang="en-US" sz="2500" b="1" dirty="0">
                <a:latin typeface="Nunito Sans" panose="00000500000000000000" pitchFamily="2" charset="0"/>
              </a:rPr>
              <a:t>Problem statement:</a:t>
            </a:r>
            <a:endParaRPr lang="en-US" sz="2500" dirty="0">
              <a:latin typeface="Nunito Sans" panose="00000500000000000000" pitchFamily="2" charset="0"/>
            </a:endParaRPr>
          </a:p>
          <a:p>
            <a:r>
              <a:rPr lang="en-US" sz="2500" dirty="0">
                <a:latin typeface="Nunito Sans" panose="00000500000000000000" pitchFamily="2" charset="0"/>
              </a:rPr>
              <a:t>Given a maximum of four digit to the base 17(10 -&gt; A, 11 -&gt; B, 12 -&gt; C, 16 -&gt; G) as input, output its decimal value.</a:t>
            </a:r>
          </a:p>
          <a:p>
            <a:endParaRPr lang="en-US" sz="2500" dirty="0">
              <a:latin typeface="Nunito Sans" panose="00000500000000000000" pitchFamily="2" charset="0"/>
            </a:endParaRPr>
          </a:p>
          <a:p>
            <a:r>
              <a:rPr lang="en-US" sz="2500" b="1" dirty="0">
                <a:latin typeface="Nunito Sans" panose="00000500000000000000" pitchFamily="2" charset="0"/>
              </a:rPr>
              <a:t>Input - 1</a:t>
            </a:r>
            <a:endParaRPr lang="en-US" sz="2500" dirty="0">
              <a:latin typeface="Nunito Sans" panose="00000500000000000000" pitchFamily="2" charset="0"/>
            </a:endParaRPr>
          </a:p>
          <a:p>
            <a:r>
              <a:rPr lang="en-US" sz="2500" dirty="0">
                <a:latin typeface="Nunito Sans" panose="00000500000000000000" pitchFamily="2" charset="0"/>
              </a:rPr>
              <a:t>1A</a:t>
            </a:r>
          </a:p>
          <a:p>
            <a:endParaRPr lang="en-US" sz="2500" dirty="0">
              <a:latin typeface="Nunito Sans" panose="00000500000000000000" pitchFamily="2" charset="0"/>
            </a:endParaRPr>
          </a:p>
          <a:p>
            <a:r>
              <a:rPr lang="en-US" sz="2500" b="1" dirty="0">
                <a:latin typeface="Nunito Sans" panose="00000500000000000000" pitchFamily="2" charset="0"/>
              </a:rPr>
              <a:t>Expected Output</a:t>
            </a:r>
          </a:p>
          <a:p>
            <a:r>
              <a:rPr lang="en-US" sz="2500" dirty="0">
                <a:latin typeface="Nunito Sans" panose="00000500000000000000" pitchFamily="2" charset="0"/>
              </a:rPr>
              <a:t>27</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714" y="4953000"/>
            <a:ext cx="2220686" cy="477054"/>
          </a:xfrm>
          <a:prstGeom prst="rect">
            <a:avLst/>
          </a:prstGeom>
          <a:noFill/>
        </p:spPr>
        <p:txBody>
          <a:bodyPr wrap="square" rtlCol="0">
            <a:spAutoFit/>
          </a:bodyPr>
          <a:lstStyle/>
          <a:p>
            <a:r>
              <a:rPr lang="en-US" sz="2500" b="1" dirty="0">
                <a:latin typeface="Nunito Sans" panose="00000500000000000000" pitchFamily="2" charset="0"/>
              </a:rPr>
              <a:t>Sample Input:</a:t>
            </a:r>
          </a:p>
        </p:txBody>
      </p:sp>
      <p:sp>
        <p:nvSpPr>
          <p:cNvPr id="14" name="TextBox 13"/>
          <p:cNvSpPr txBox="1"/>
          <p:nvPr/>
        </p:nvSpPr>
        <p:spPr>
          <a:xfrm>
            <a:off x="6553200" y="4953000"/>
            <a:ext cx="2542675" cy="477054"/>
          </a:xfrm>
          <a:prstGeom prst="rect">
            <a:avLst/>
          </a:prstGeom>
          <a:noFill/>
        </p:spPr>
        <p:txBody>
          <a:bodyPr wrap="square" rtlCol="0">
            <a:spAutoFit/>
          </a:bodyPr>
          <a:lstStyle/>
          <a:p>
            <a:r>
              <a:rPr lang="en-US" sz="2500" b="1" dirty="0">
                <a:latin typeface="Nunito Sans" panose="00000500000000000000" pitchFamily="2" charset="0"/>
              </a:rPr>
              <a:t>Sample Output:</a:t>
            </a:r>
          </a:p>
        </p:txBody>
      </p:sp>
      <p:sp>
        <p:nvSpPr>
          <p:cNvPr id="15" name="TextBox 14"/>
          <p:cNvSpPr txBox="1"/>
          <p:nvPr/>
        </p:nvSpPr>
        <p:spPr>
          <a:xfrm>
            <a:off x="6553200" y="5361764"/>
            <a:ext cx="5040086" cy="475615"/>
          </a:xfrm>
          <a:prstGeom prst="rect">
            <a:avLst/>
          </a:prstGeom>
          <a:noFill/>
        </p:spPr>
        <p:txBody>
          <a:bodyPr wrap="square" rtlCol="0">
            <a:spAutoFit/>
          </a:bodyPr>
          <a:lstStyle/>
          <a:p>
            <a:r>
              <a:rPr lang="en-US" sz="2500" dirty="0">
                <a:latin typeface="Nunito Sans" panose="00000500000000000000" pitchFamily="2" charset="0"/>
              </a:rPr>
              <a:t>10980</a:t>
            </a:r>
          </a:p>
        </p:txBody>
      </p:sp>
      <p:sp>
        <p:nvSpPr>
          <p:cNvPr id="12" name="TextBox 11"/>
          <p:cNvSpPr txBox="1"/>
          <p:nvPr/>
        </p:nvSpPr>
        <p:spPr>
          <a:xfrm>
            <a:off x="598714" y="5471813"/>
            <a:ext cx="5040086" cy="475615"/>
          </a:xfrm>
          <a:prstGeom prst="rect">
            <a:avLst/>
          </a:prstGeom>
          <a:noFill/>
        </p:spPr>
        <p:txBody>
          <a:bodyPr wrap="square" rtlCol="0">
            <a:spAutoFit/>
          </a:bodyPr>
          <a:lstStyle/>
          <a:p>
            <a:r>
              <a:rPr lang="en-US" sz="2500" dirty="0">
                <a:latin typeface="Nunito Sans" panose="00000500000000000000" pitchFamily="2" charset="0"/>
              </a:rPr>
              <a:t>23GF</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rPr>
              <a:t>#include &lt;iostream&gt;</a:t>
            </a:r>
          </a:p>
          <a:p>
            <a:r>
              <a:rPr lang="en-US" sz="2000" b="1" dirty="0">
                <a:solidFill>
                  <a:schemeClr val="bg1"/>
                </a:solidFill>
                <a:latin typeface="Courier New" panose="02070309020205020404" pitchFamily="49" charset="0"/>
                <a:cs typeface="Courier New" panose="02070309020205020404" pitchFamily="49" charset="0"/>
              </a:rPr>
              <a:t>#include &lt;math.h&gt;</a:t>
            </a:r>
          </a:p>
          <a:p>
            <a:r>
              <a:rPr lang="en-US" sz="2000" b="1" dirty="0">
                <a:solidFill>
                  <a:schemeClr val="bg1"/>
                </a:solidFill>
                <a:latin typeface="Courier New" panose="02070309020205020404" pitchFamily="49" charset="0"/>
                <a:cs typeface="Courier New" panose="02070309020205020404" pitchFamily="49" charset="0"/>
              </a:rPr>
              <a:t>#include &lt;string.h&gt;</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using namespace std;</a:t>
            </a:r>
          </a:p>
          <a:p>
            <a:r>
              <a:rPr lang="en-US" sz="2000" b="1" dirty="0">
                <a:solidFill>
                  <a:schemeClr val="bg1"/>
                </a:solidFill>
                <a:latin typeface="Courier New" panose="02070309020205020404" pitchFamily="49" charset="0"/>
                <a:cs typeface="Courier New" panose="02070309020205020404" pitchFamily="49" charset="0"/>
              </a:rPr>
              <a:t>int main(){</a:t>
            </a:r>
          </a:p>
          <a:p>
            <a:r>
              <a:rPr lang="en-US" sz="2000" b="1" dirty="0">
                <a:solidFill>
                  <a:schemeClr val="bg1"/>
                </a:solidFill>
                <a:latin typeface="Courier New" panose="02070309020205020404" pitchFamily="49" charset="0"/>
                <a:cs typeface="Courier New" panose="02070309020205020404" pitchFamily="49" charset="0"/>
              </a:rPr>
              <a:t>  char hex[17];</a:t>
            </a:r>
          </a:p>
          <a:p>
            <a:r>
              <a:rPr lang="en-US" sz="2000" b="1" dirty="0">
                <a:solidFill>
                  <a:schemeClr val="bg1"/>
                </a:solidFill>
                <a:latin typeface="Courier New" panose="02070309020205020404" pitchFamily="49" charset="0"/>
                <a:cs typeface="Courier New" panose="02070309020205020404" pitchFamily="49" charset="0"/>
              </a:rPr>
              <a:t>  long long decimal;</a:t>
            </a:r>
          </a:p>
          <a:p>
            <a:r>
              <a:rPr lang="en-US" sz="2000" b="1" dirty="0">
                <a:solidFill>
                  <a:schemeClr val="bg1"/>
                </a:solidFill>
                <a:latin typeface="Courier New" panose="02070309020205020404" pitchFamily="49" charset="0"/>
                <a:cs typeface="Courier New" panose="02070309020205020404" pitchFamily="49" charset="0"/>
              </a:rPr>
              <a:t>  int i = 0, val, len;</a:t>
            </a:r>
          </a:p>
          <a:p>
            <a:r>
              <a:rPr lang="en-US" sz="2000" b="1" dirty="0">
                <a:solidFill>
                  <a:schemeClr val="bg1"/>
                </a:solidFill>
                <a:latin typeface="Courier New" panose="02070309020205020404" pitchFamily="49" charset="0"/>
                <a:cs typeface="Courier New" panose="02070309020205020404" pitchFamily="49" charset="0"/>
              </a:rPr>
              <a:t>  decimal = 0;</a:t>
            </a:r>
          </a:p>
          <a:p>
            <a:r>
              <a:rPr lang="en-US" sz="2000" b="1" dirty="0">
                <a:solidFill>
                  <a:schemeClr val="bg1"/>
                </a:solidFill>
                <a:latin typeface="Courier New" panose="02070309020205020404" pitchFamily="49" charset="0"/>
                <a:cs typeface="Courier New" panose="02070309020205020404" pitchFamily="49" charset="0"/>
              </a:rPr>
              <a:t>  cin&gt;&gt; hex;</a:t>
            </a:r>
          </a:p>
          <a:p>
            <a:r>
              <a:rPr lang="en-US" sz="2000" b="1" dirty="0">
                <a:solidFill>
                  <a:schemeClr val="bg1"/>
                </a:solidFill>
                <a:latin typeface="Courier New" panose="02070309020205020404" pitchFamily="49" charset="0"/>
                <a:cs typeface="Courier New" panose="02070309020205020404" pitchFamily="49" charset="0"/>
              </a:rPr>
              <a:t>  len = strlen(hex);</a:t>
            </a:r>
          </a:p>
          <a:p>
            <a:r>
              <a:rPr lang="en-US" sz="2000" b="1" dirty="0">
                <a:solidFill>
                  <a:schemeClr val="bg1"/>
                </a:solidFill>
                <a:latin typeface="Courier New" panose="02070309020205020404" pitchFamily="49" charset="0"/>
                <a:cs typeface="Courier New" panose="02070309020205020404" pitchFamily="49" charset="0"/>
              </a:rPr>
              <a:t>  len--;</a:t>
            </a: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rPr>
              <a:t>  for(i = 0;hex[i]!='\0';i++)</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if(hex[i]&gt;='0'&amp;&amp; hex[i]&lt;='9'){</a:t>
            </a:r>
          </a:p>
          <a:p>
            <a:r>
              <a:rPr lang="en-US" sz="2000" b="1" dirty="0">
                <a:solidFill>
                  <a:schemeClr val="bg1"/>
                </a:solidFill>
                <a:latin typeface="Courier New" panose="02070309020205020404" pitchFamily="49" charset="0"/>
                <a:cs typeface="Courier New" panose="02070309020205020404" pitchFamily="49" charset="0"/>
              </a:rPr>
              <a:t>      val = hex[i] - 48;</a:t>
            </a:r>
          </a:p>
          <a:p>
            <a:r>
              <a:rPr lang="en-US" sz="2000" b="1" dirty="0">
                <a:solidFill>
                  <a:schemeClr val="bg1"/>
                </a:solidFill>
                <a:latin typeface="Courier New" panose="02070309020205020404" pitchFamily="49" charset="0"/>
                <a:cs typeface="Courier New" panose="02070309020205020404" pitchFamily="49" charset="0"/>
              </a:rPr>
              <a:t>    }</a:t>
            </a:r>
          </a:p>
          <a:p>
            <a:r>
              <a:rPr lang="en-US" sz="2000" b="1" dirty="0">
                <a:solidFill>
                  <a:schemeClr val="bg1"/>
                </a:solidFill>
                <a:latin typeface="Courier New" panose="02070309020205020404" pitchFamily="49" charset="0"/>
                <a:cs typeface="Courier New" panose="02070309020205020404" pitchFamily="49" charset="0"/>
              </a:rPr>
              <a:t>    else if(hex[i]&gt;='a'&amp;&amp; hex[i]&lt;='g'){</a:t>
            </a:r>
          </a:p>
          <a:p>
            <a:r>
              <a:rPr lang="en-US" sz="2000" b="1" dirty="0">
                <a:solidFill>
                  <a:schemeClr val="bg1"/>
                </a:solidFill>
                <a:latin typeface="Courier New" panose="02070309020205020404" pitchFamily="49" charset="0"/>
                <a:cs typeface="Courier New" panose="02070309020205020404" pitchFamily="49" charset="0"/>
              </a:rPr>
              <a:t>      val = hex[i] - 97 + 10;</a:t>
            </a:r>
          </a:p>
          <a:p>
            <a:r>
              <a:rPr lang="en-US" sz="2000" b="1" dirty="0">
                <a:solidFill>
                  <a:schemeClr val="bg1"/>
                </a:solidFill>
                <a:latin typeface="Courier New" panose="02070309020205020404" pitchFamily="49" charset="0"/>
                <a:cs typeface="Courier New" panose="02070309020205020404" pitchFamily="49" charset="0"/>
              </a:rPr>
              <a:t>    }</a:t>
            </a: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1</a:t>
            </a:r>
          </a:p>
          <a:p>
            <a:r>
              <a:rPr lang="en-US" sz="2000" b="1" dirty="0">
                <a:solidFill>
                  <a:srgbClr val="FFFF00"/>
                </a:solidFill>
                <a:latin typeface="Courier New" panose="02070309020205020404" pitchFamily="49" charset="0"/>
                <a:cs typeface="Courier New" panose="02070309020205020404" pitchFamily="49" charset="0"/>
              </a:rPr>
              <a:t>2</a:t>
            </a:r>
          </a:p>
          <a:p>
            <a:r>
              <a:rPr lang="en-US" sz="2000" b="1" dirty="0">
                <a:solidFill>
                  <a:srgbClr val="FFFF00"/>
                </a:solidFill>
                <a:latin typeface="Courier New" panose="02070309020205020404" pitchFamily="49" charset="0"/>
                <a:cs typeface="Courier New" panose="02070309020205020404" pitchFamily="49" charset="0"/>
              </a:rPr>
              <a:t>3</a:t>
            </a:r>
          </a:p>
          <a:p>
            <a:r>
              <a:rPr lang="en-US" sz="2000" b="1" dirty="0">
                <a:solidFill>
                  <a:srgbClr val="FFFF00"/>
                </a:solidFill>
                <a:latin typeface="Courier New" panose="02070309020205020404" pitchFamily="49" charset="0"/>
                <a:cs typeface="Courier New" panose="02070309020205020404" pitchFamily="49" charset="0"/>
              </a:rPr>
              <a:t>4</a:t>
            </a:r>
          </a:p>
          <a:p>
            <a:r>
              <a:rPr lang="en-US" sz="2000" b="1" dirty="0">
                <a:solidFill>
                  <a:srgbClr val="FFFF00"/>
                </a:solidFill>
                <a:latin typeface="Courier New" panose="02070309020205020404" pitchFamily="49" charset="0"/>
                <a:cs typeface="Courier New" panose="02070309020205020404" pitchFamily="49" charset="0"/>
              </a:rPr>
              <a:t>5</a:t>
            </a:r>
          </a:p>
          <a:p>
            <a:r>
              <a:rPr lang="en-US" sz="2000" b="1" dirty="0">
                <a:solidFill>
                  <a:srgbClr val="FFFF00"/>
                </a:solidFill>
                <a:latin typeface="Courier New" panose="02070309020205020404" pitchFamily="49" charset="0"/>
                <a:cs typeface="Courier New" panose="02070309020205020404" pitchFamily="49" charset="0"/>
              </a:rPr>
              <a:t>6</a:t>
            </a:r>
          </a:p>
          <a:p>
            <a:r>
              <a:rPr lang="en-US" sz="2000" b="1" dirty="0">
                <a:solidFill>
                  <a:srgbClr val="FFFF00"/>
                </a:solidFill>
                <a:latin typeface="Courier New" panose="02070309020205020404" pitchFamily="49" charset="0"/>
                <a:cs typeface="Courier New" panose="02070309020205020404" pitchFamily="49" charset="0"/>
              </a:rPr>
              <a:t>7</a:t>
            </a:r>
          </a:p>
          <a:p>
            <a:r>
              <a:rPr lang="en-US" sz="2000" b="1" dirty="0">
                <a:solidFill>
                  <a:srgbClr val="FFFF00"/>
                </a:solidFill>
                <a:latin typeface="Courier New" panose="02070309020205020404" pitchFamily="49" charset="0"/>
                <a:cs typeface="Courier New" panose="02070309020205020404" pitchFamily="49" charset="0"/>
              </a:rPr>
              <a:t>8</a:t>
            </a:r>
          </a:p>
          <a:p>
            <a:r>
              <a:rPr lang="en-US" sz="2000" b="1" dirty="0">
                <a:solidFill>
                  <a:srgbClr val="FFFF00"/>
                </a:solidFill>
                <a:latin typeface="Courier New" panose="02070309020205020404" pitchFamily="49" charset="0"/>
                <a:cs typeface="Courier New" panose="02070309020205020404" pitchFamily="49" charset="0"/>
              </a:rPr>
              <a:t>9</a:t>
            </a:r>
          </a:p>
          <a:p>
            <a:r>
              <a:rPr lang="en-US" sz="2000" b="1" dirty="0">
                <a:solidFill>
                  <a:srgbClr val="FFFF00"/>
                </a:solidFill>
                <a:latin typeface="Courier New" panose="02070309020205020404" pitchFamily="49" charset="0"/>
                <a:cs typeface="Courier New" panose="02070309020205020404" pitchFamily="49" charset="0"/>
              </a:rPr>
              <a:t>10</a:t>
            </a:r>
          </a:p>
          <a:p>
            <a:r>
              <a:rPr lang="en-US" sz="2000" b="1" dirty="0">
                <a:solidFill>
                  <a:srgbClr val="FFFF00"/>
                </a:solidFill>
                <a:latin typeface="Courier New" panose="02070309020205020404" pitchFamily="49" charset="0"/>
                <a:cs typeface="Courier New" panose="02070309020205020404" pitchFamily="49" charset="0"/>
              </a:rPr>
              <a:t>11</a:t>
            </a:r>
          </a:p>
          <a:p>
            <a:r>
              <a:rPr lang="en-US" sz="2000" b="1" dirty="0">
                <a:solidFill>
                  <a:srgbClr val="FFFF00"/>
                </a:solidFill>
                <a:latin typeface="Courier New" panose="02070309020205020404" pitchFamily="49" charset="0"/>
                <a:cs typeface="Courier New" panose="02070309020205020404" pitchFamily="49" charset="0"/>
              </a:rPr>
              <a:t>12</a:t>
            </a:r>
          </a:p>
          <a:p>
            <a:r>
              <a:rPr lang="en-US" sz="2000" b="1" dirty="0">
                <a:solidFill>
                  <a:srgbClr val="FFFF00"/>
                </a:solidFill>
                <a:latin typeface="Courier New" panose="02070309020205020404" pitchFamily="49" charset="0"/>
                <a:cs typeface="Courier New" panose="02070309020205020404" pitchFamily="49" charset="0"/>
              </a:rPr>
              <a:t>13</a:t>
            </a:r>
          </a:p>
          <a:p>
            <a:r>
              <a:rPr lang="en-US" sz="2000" b="1" dirty="0">
                <a:solidFill>
                  <a:srgbClr val="FFFF00"/>
                </a:solidFill>
                <a:latin typeface="Courier New" panose="02070309020205020404" pitchFamily="49" charset="0"/>
                <a:cs typeface="Courier New" panose="02070309020205020404" pitchFamily="49" charset="0"/>
              </a:rPr>
              <a:t>14</a:t>
            </a:r>
          </a:p>
          <a:p>
            <a:r>
              <a:rPr lang="en-US" sz="2000" b="1" dirty="0">
                <a:solidFill>
                  <a:srgbClr val="FFFF00"/>
                </a:solidFill>
                <a:latin typeface="Courier New" panose="02070309020205020404" pitchFamily="49" charset="0"/>
                <a:cs typeface="Courier New" panose="02070309020205020404" pitchFamily="49" charset="0"/>
              </a:rPr>
              <a:t>15</a:t>
            </a:r>
          </a:p>
          <a:p>
            <a:r>
              <a:rPr lang="en-US" sz="2000" b="1" dirty="0">
                <a:solidFill>
                  <a:srgbClr val="FFFF00"/>
                </a:solidFill>
                <a:latin typeface="Courier New" panose="02070309020205020404" pitchFamily="49" charset="0"/>
                <a:cs typeface="Courier New" panose="02070309020205020404" pitchFamily="49" charset="0"/>
              </a:rPr>
              <a:t>16</a:t>
            </a:r>
          </a:p>
          <a:p>
            <a:r>
              <a:rPr lang="en-US" sz="2000" b="1" dirty="0">
                <a:solidFill>
                  <a:srgbClr val="FFFF00"/>
                </a:solidFill>
                <a:latin typeface="Courier New" panose="02070309020205020404" pitchFamily="49" charset="0"/>
                <a:cs typeface="Courier New" panose="02070309020205020404" pitchFamily="49" charset="0"/>
              </a:rPr>
              <a:t>17</a:t>
            </a:r>
          </a:p>
          <a:p>
            <a:r>
              <a:rPr lang="en-US" sz="2000" b="1" dirty="0">
                <a:solidFill>
                  <a:srgbClr val="FFFF00"/>
                </a:solidFill>
                <a:latin typeface="Courier New" panose="02070309020205020404" pitchFamily="49" charset="0"/>
                <a:cs typeface="Courier New" panose="02070309020205020404" pitchFamily="49" charset="0"/>
              </a:rPr>
              <a:t>18</a:t>
            </a:r>
          </a:p>
          <a:p>
            <a:r>
              <a:rPr lang="en-US" sz="2000" b="1" dirty="0">
                <a:solidFill>
                  <a:srgbClr val="FFFF00"/>
                </a:solidFill>
                <a:latin typeface="Courier New" panose="02070309020205020404" pitchFamily="49" charset="0"/>
                <a:cs typeface="Courier New" panose="02070309020205020404" pitchFamily="49" charset="0"/>
              </a:rPr>
              <a:t>19</a:t>
            </a:r>
          </a:p>
          <a:p>
            <a:r>
              <a:rPr lang="en-US" sz="2000" b="1" dirty="0">
                <a:solidFill>
                  <a:srgbClr val="FFFF00"/>
                </a:solidFill>
                <a:latin typeface="Courier New" panose="02070309020205020404" pitchFamily="49" charset="0"/>
                <a:cs typeface="Courier New" panose="02070309020205020404" pitchFamily="49" charset="0"/>
              </a:rPr>
              <a:t>20</a:t>
            </a:r>
          </a:p>
          <a:p>
            <a:r>
              <a:rPr lang="en-US" sz="2000" b="1" dirty="0">
                <a:solidFill>
                  <a:srgbClr val="FFFF00"/>
                </a:solidFill>
                <a:latin typeface="Courier New" panose="02070309020205020404" pitchFamily="49" charset="0"/>
                <a:cs typeface="Courier New" panose="02070309020205020404" pitchFamily="49" charset="0"/>
              </a:rPr>
              <a:t>21</a:t>
            </a:r>
          </a:p>
          <a:p>
            <a:r>
              <a:rPr lang="en-US" sz="2000" b="1" dirty="0">
                <a:solidFill>
                  <a:srgbClr val="FFFF00"/>
                </a:solidFill>
                <a:latin typeface="Courier New" panose="02070309020205020404" pitchFamily="49" charset="0"/>
                <a:cs typeface="Courier New" panose="02070309020205020404" pitchFamily="49" charset="0"/>
              </a:rPr>
              <a:t>22</a:t>
            </a:r>
          </a:p>
          <a:p>
            <a:endParaRPr lang="en-US" sz="2000" b="1" dirty="0">
              <a:solidFill>
                <a:srgbClr val="FFFF00"/>
              </a:solidFill>
              <a:latin typeface="Courier New" panose="02070309020205020404" pitchFamily="49" charset="0"/>
              <a:cs typeface="Courier New" panose="02070309020205020404" pitchFamily="49"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692" y="0"/>
            <a:ext cx="12180307"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lIns="548640" tIns="100584" bIns="914400" rtlCol="0" anchor="t" anchorCtr="0"/>
          <a:lstStyle/>
          <a:p>
            <a:r>
              <a:rPr lang="en-US" sz="2000" b="1" dirty="0">
                <a:solidFill>
                  <a:schemeClr val="bg1"/>
                </a:solidFill>
                <a:latin typeface="Courier New" panose="02070309020205020404" pitchFamily="49" charset="0"/>
                <a:cs typeface="Courier New" panose="02070309020205020404" pitchFamily="49" charset="0"/>
                <a:sym typeface="+mn-ea"/>
              </a:rPr>
              <a:t>    else if(hex[i]&gt;='A'&amp;&amp; hex[i]&lt;='G'){</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val = hex[i] - 65 + 10;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decimal = decimal + val * pow(17,len);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len--;</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cout&lt;&lt; decimal;</a:t>
            </a:r>
            <a:endParaRPr lang="en-US" sz="2000" b="1" dirty="0">
              <a:solidFill>
                <a:schemeClr val="bg1"/>
              </a:solidFill>
              <a:latin typeface="Courier New" panose="02070309020205020404" pitchFamily="49" charset="0"/>
              <a:cs typeface="Courier New" panose="02070309020205020404" pitchFamily="49" charset="0"/>
            </a:endParaRPr>
          </a:p>
          <a:p>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  return 0;</a:t>
            </a:r>
            <a:endParaRPr lang="en-US" sz="2000" b="1" dirty="0">
              <a:solidFill>
                <a:schemeClr val="bg1"/>
              </a:solidFill>
              <a:latin typeface="Courier New" panose="02070309020205020404" pitchFamily="49" charset="0"/>
              <a:cs typeface="Courier New" panose="02070309020205020404" pitchFamily="49" charset="0"/>
            </a:endParaRPr>
          </a:p>
          <a:p>
            <a:r>
              <a:rPr lang="en-US" sz="2000" b="1" dirty="0">
                <a:solidFill>
                  <a:schemeClr val="bg1"/>
                </a:solidFill>
                <a:latin typeface="Courier New" panose="02070309020205020404" pitchFamily="49" charset="0"/>
                <a:cs typeface="Courier New" panose="02070309020205020404" pitchFamily="49" charset="0"/>
                <a:sym typeface="+mn-ea"/>
              </a:rPr>
              <a:t>}</a:t>
            </a:r>
            <a:endParaRPr lang="en-US" sz="2000" b="1" dirty="0">
              <a:solidFill>
                <a:schemeClr val="bg1"/>
              </a:solidFill>
              <a:latin typeface="Courier New" panose="02070309020205020404" pitchFamily="49" charset="0"/>
              <a:cs typeface="Courier New" panose="02070309020205020404" pitchFamily="49" charset="0"/>
            </a:endParaRPr>
          </a:p>
        </p:txBody>
      </p:sp>
      <p:sp>
        <p:nvSpPr>
          <p:cNvPr id="5" name="Rectangle 4"/>
          <p:cNvSpPr/>
          <p:nvPr/>
        </p:nvSpPr>
        <p:spPr>
          <a:xfrm>
            <a:off x="0" y="1"/>
            <a:ext cx="533400" cy="76200"/>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endParaRPr lang="en-US" sz="2000" b="1" dirty="0">
              <a:solidFill>
                <a:schemeClr val="bg1"/>
              </a:solidFill>
              <a:latin typeface="Courier New" panose="02070309020205020404" pitchFamily="49" charset="0"/>
              <a:cs typeface="Courier New" panose="02070309020205020404" pitchFamily="49" charset="0"/>
            </a:endParaRPr>
          </a:p>
        </p:txBody>
      </p:sp>
      <p:sp>
        <p:nvSpPr>
          <p:cNvPr id="4" name="Rectangle 3"/>
          <p:cNvSpPr/>
          <p:nvPr/>
        </p:nvSpPr>
        <p:spPr>
          <a:xfrm>
            <a:off x="0" y="76201"/>
            <a:ext cx="533400" cy="6781798"/>
          </a:xfrm>
          <a:prstGeom prst="rect">
            <a:avLst/>
          </a:prstGeom>
          <a:solidFill>
            <a:schemeClr val="tx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bIns="914400" rtlCol="0" anchor="t" anchorCtr="0"/>
          <a:lstStyle/>
          <a:p>
            <a:r>
              <a:rPr lang="en-US" sz="2000" b="1" dirty="0">
                <a:solidFill>
                  <a:srgbClr val="FFFF00"/>
                </a:solidFill>
                <a:latin typeface="Courier New" panose="02070309020205020404" pitchFamily="49" charset="0"/>
                <a:cs typeface="Courier New" panose="02070309020205020404" pitchFamily="49" charset="0"/>
              </a:rPr>
              <a:t>23242526272829303132333435363738394041424344</a:t>
            </a: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A Sober walk</a:t>
            </a:r>
          </a:p>
        </p:txBody>
      </p:sp>
      <p:sp>
        <p:nvSpPr>
          <p:cNvPr id="18" name="TextBox 17"/>
          <p:cNvSpPr txBox="1"/>
          <p:nvPr/>
        </p:nvSpPr>
        <p:spPr>
          <a:xfrm>
            <a:off x="598715" y="1156906"/>
            <a:ext cx="10950806" cy="5092700"/>
          </a:xfrm>
          <a:prstGeom prst="rect">
            <a:avLst/>
          </a:prstGeom>
          <a:noFill/>
        </p:spPr>
        <p:txBody>
          <a:bodyPr wrap="square" rtlCol="0">
            <a:spAutoFit/>
          </a:bodyPr>
          <a:lstStyle/>
          <a:p>
            <a:r>
              <a:rPr lang="en-US" sz="2500" b="1" dirty="0">
                <a:latin typeface="Nunito Sans" panose="00000500000000000000" pitchFamily="2" charset="0"/>
              </a:rPr>
              <a:t>Problem statement:</a:t>
            </a:r>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dirty="0">
                <a:latin typeface="Nunito Sans" panose="00000500000000000000" pitchFamily="2" charset="0"/>
              </a:rPr>
              <a:t>Our hoary culture had several great persons since time immemorial and king vikramaditya’s nava ratnas (nine gems) belongs to this ilk.They are named in the following shloka:</a:t>
            </a:r>
          </a:p>
          <a:p>
            <a:endParaRPr lang="en-US" sz="2500" dirty="0">
              <a:latin typeface="Nunito Sans" panose="00000500000000000000" pitchFamily="2" charset="0"/>
            </a:endParaRPr>
          </a:p>
          <a:p>
            <a:endParaRPr lang="en-US" sz="2500" dirty="0">
              <a:latin typeface="Nunito Sans" panose="00000500000000000000" pitchFamily="2" charset="0"/>
            </a:endParaRPr>
          </a:p>
          <a:p>
            <a:endParaRPr lang="en-US" sz="2500" dirty="0">
              <a:latin typeface="Nunito Sans" panose="00000500000000000000" pitchFamily="2" charset="0"/>
            </a:endParaRPr>
          </a:p>
          <a:p>
            <a:r>
              <a:rPr lang="en-US" sz="2500" dirty="0">
                <a:latin typeface="Nunito Sans" panose="00000500000000000000" pitchFamily="2" charset="0"/>
              </a:rPr>
              <a:t>Among these, Varahamihira was an astrologer of eminence and his book Brihat Jataak is recokened as the ultimate authority in astrology.</a:t>
            </a:r>
          </a:p>
          <a:p>
            <a:endParaRPr lang="en-US" sz="2500" dirty="0">
              <a:latin typeface="Nunito Sans" panose="00000500000000000000" pitchFamily="2" charset="0"/>
            </a:endParaRPr>
          </a:p>
          <a:p>
            <a:r>
              <a:rPr lang="en-US" sz="2500" dirty="0">
                <a:latin typeface="Nunito Sans" panose="00000500000000000000" pitchFamily="2" charset="0"/>
              </a:rPr>
              <a:t>He was once talking with Amarasimha,another gem among the nava ratnas and the author of Sanskrit thesaurus, Amarakosha.</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pic>
        <p:nvPicPr>
          <p:cNvPr id="3" name="Picture 2"/>
          <p:cNvPicPr>
            <a:picLocks noChangeAspect="1"/>
          </p:cNvPicPr>
          <p:nvPr/>
        </p:nvPicPr>
        <p:blipFill>
          <a:blip r:embed="rId4"/>
          <a:stretch>
            <a:fillRect/>
          </a:stretch>
        </p:blipFill>
        <p:spPr>
          <a:xfrm>
            <a:off x="657225" y="3134360"/>
            <a:ext cx="7378700" cy="10287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A Sober walk</a:t>
            </a:r>
          </a:p>
        </p:txBody>
      </p:sp>
      <p:sp>
        <p:nvSpPr>
          <p:cNvPr id="18" name="TextBox 17"/>
          <p:cNvSpPr txBox="1"/>
          <p:nvPr/>
        </p:nvSpPr>
        <p:spPr>
          <a:xfrm>
            <a:off x="598715" y="1156906"/>
            <a:ext cx="10950806" cy="4707890"/>
          </a:xfrm>
          <a:prstGeom prst="rect">
            <a:avLst/>
          </a:prstGeom>
          <a:noFill/>
        </p:spPr>
        <p:txBody>
          <a:bodyPr wrap="square" rtlCol="0">
            <a:spAutoFit/>
          </a:bodyPr>
          <a:lstStyle/>
          <a:p>
            <a:r>
              <a:rPr lang="en-US" sz="2500" dirty="0">
                <a:latin typeface="Nunito Sans" panose="00000500000000000000" pitchFamily="2" charset="0"/>
              </a:rPr>
              <a:t>Amarasimha wanted to know the final position of a person, who starts from the origin 0 0 and travels per following scheme.</a:t>
            </a:r>
          </a:p>
          <a:p>
            <a:endParaRPr lang="en-US" sz="2500" dirty="0">
              <a:latin typeface="Nunito Sans" panose="00000500000000000000" pitchFamily="2" charset="0"/>
            </a:endParaRPr>
          </a:p>
          <a:p>
            <a:r>
              <a:rPr lang="en-US" sz="2500" dirty="0">
                <a:latin typeface="Nunito Sans" panose="00000500000000000000" pitchFamily="2" charset="0"/>
              </a:rPr>
              <a:t>He first turns and travels 10 units of distance</a:t>
            </a:r>
          </a:p>
          <a:p>
            <a:r>
              <a:rPr lang="en-US" sz="2500" dirty="0">
                <a:latin typeface="Nunito Sans" panose="00000500000000000000" pitchFamily="2" charset="0"/>
              </a:rPr>
              <a:t>His second turn is upward for 20 units</a:t>
            </a:r>
          </a:p>
          <a:p>
            <a:r>
              <a:rPr lang="en-US" sz="2500" dirty="0">
                <a:latin typeface="Nunito Sans" panose="00000500000000000000" pitchFamily="2" charset="0"/>
              </a:rPr>
              <a:t>Third turn is to the left for 30 units</a:t>
            </a:r>
          </a:p>
          <a:p>
            <a:r>
              <a:rPr lang="en-US" sz="2500" dirty="0">
                <a:latin typeface="Nunito Sans" panose="00000500000000000000" pitchFamily="2" charset="0"/>
              </a:rPr>
              <a:t>Fourth turn is the downward for 40 units</a:t>
            </a:r>
          </a:p>
          <a:p>
            <a:r>
              <a:rPr lang="en-US" sz="2500" dirty="0">
                <a:latin typeface="Nunito Sans" panose="00000500000000000000" pitchFamily="2" charset="0"/>
              </a:rPr>
              <a:t>Fifth turn is to the right(again) for 50 units</a:t>
            </a:r>
          </a:p>
          <a:p>
            <a:r>
              <a:rPr lang="en-US" sz="2500" dirty="0">
                <a:latin typeface="Nunito Sans" panose="00000500000000000000" pitchFamily="2" charset="0"/>
              </a:rPr>
              <a:t>… And thus he travels, every time increasing the travel distance by 10 units.</a:t>
            </a:r>
          </a:p>
          <a:p>
            <a:endParaRPr lang="en-US" sz="2500" dirty="0">
              <a:latin typeface="Nunito Sans" panose="00000500000000000000" pitchFamily="2" charset="0"/>
            </a:endParaRPr>
          </a:p>
          <a:p>
            <a:r>
              <a:rPr lang="en-US" sz="2500" b="1" dirty="0">
                <a:latin typeface="Nunito Sans" panose="00000500000000000000" pitchFamily="2" charset="0"/>
              </a:rPr>
              <a:t>Constraints:</a:t>
            </a:r>
          </a:p>
          <a:p>
            <a:r>
              <a:rPr lang="en-US" sz="2500" dirty="0">
                <a:latin typeface="Nunito Sans" panose="00000500000000000000" pitchFamily="2" charset="0"/>
              </a:rPr>
              <a:t>2&lt;=n&lt;=1000</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16" name="Rectangle 15"/>
          <p:cNvSpPr/>
          <p:nvPr/>
        </p:nvSpPr>
        <p:spPr>
          <a:xfrm>
            <a:off x="0" y="0"/>
            <a:ext cx="12192000" cy="883618"/>
          </a:xfrm>
          <a:prstGeom prst="rect">
            <a:avLst/>
          </a:prstGeom>
          <a:solidFill>
            <a:srgbClr val="F051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3890150" y="228600"/>
            <a:ext cx="7772400" cy="829945"/>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A Sober walk</a:t>
            </a: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5600" y="6202800"/>
            <a:ext cx="2356664" cy="298800"/>
          </a:xfrm>
          <a:prstGeom prst="rect">
            <a:avLst/>
          </a:prstGeom>
        </p:spPr>
      </p:pic>
      <p:sp>
        <p:nvSpPr>
          <p:cNvPr id="8" name="TextBox 7"/>
          <p:cNvSpPr txBox="1"/>
          <p:nvPr/>
        </p:nvSpPr>
        <p:spPr>
          <a:xfrm>
            <a:off x="598805" y="990600"/>
            <a:ext cx="2595245" cy="475615"/>
          </a:xfrm>
          <a:prstGeom prst="rect">
            <a:avLst/>
          </a:prstGeom>
          <a:noFill/>
        </p:spPr>
        <p:txBody>
          <a:bodyPr wrap="square" rtlCol="0">
            <a:spAutoFit/>
          </a:bodyPr>
          <a:lstStyle/>
          <a:p>
            <a:r>
              <a:rPr lang="en-US" sz="2500" b="1" dirty="0">
                <a:latin typeface="Nunito Sans" panose="00000500000000000000" pitchFamily="2" charset="0"/>
              </a:rPr>
              <a:t>Sample Input 1:</a:t>
            </a:r>
          </a:p>
        </p:txBody>
      </p:sp>
      <p:sp>
        <p:nvSpPr>
          <p:cNvPr id="14" name="TextBox 13"/>
          <p:cNvSpPr txBox="1"/>
          <p:nvPr/>
        </p:nvSpPr>
        <p:spPr>
          <a:xfrm>
            <a:off x="6553200" y="990600"/>
            <a:ext cx="349377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15" name="TextBox 14"/>
          <p:cNvSpPr txBox="1"/>
          <p:nvPr/>
        </p:nvSpPr>
        <p:spPr>
          <a:xfrm>
            <a:off x="6553200" y="1399364"/>
            <a:ext cx="5040086" cy="475615"/>
          </a:xfrm>
          <a:prstGeom prst="rect">
            <a:avLst/>
          </a:prstGeom>
          <a:noFill/>
        </p:spPr>
        <p:txBody>
          <a:bodyPr wrap="square" rtlCol="0">
            <a:spAutoFit/>
          </a:bodyPr>
          <a:lstStyle/>
          <a:p>
            <a:r>
              <a:rPr lang="en-US" sz="2500" dirty="0">
                <a:latin typeface="Nunito Sans" panose="00000500000000000000" pitchFamily="2" charset="0"/>
              </a:rPr>
              <a:t>-20 20</a:t>
            </a:r>
          </a:p>
        </p:txBody>
      </p:sp>
      <p:sp>
        <p:nvSpPr>
          <p:cNvPr id="12" name="TextBox 11"/>
          <p:cNvSpPr txBox="1"/>
          <p:nvPr/>
        </p:nvSpPr>
        <p:spPr>
          <a:xfrm>
            <a:off x="598714" y="1509413"/>
            <a:ext cx="5040086" cy="475615"/>
          </a:xfrm>
          <a:prstGeom prst="rect">
            <a:avLst/>
          </a:prstGeom>
          <a:noFill/>
        </p:spPr>
        <p:txBody>
          <a:bodyPr wrap="square" rtlCol="0">
            <a:spAutoFit/>
          </a:bodyPr>
          <a:lstStyle/>
          <a:p>
            <a:r>
              <a:rPr lang="en-US" sz="2500" dirty="0">
                <a:latin typeface="Nunito Sans" panose="00000500000000000000" pitchFamily="2" charset="0"/>
              </a:rPr>
              <a:t>3</a:t>
            </a:r>
          </a:p>
        </p:txBody>
      </p:sp>
      <p:sp>
        <p:nvSpPr>
          <p:cNvPr id="6" name="TextBox 7"/>
          <p:cNvSpPr txBox="1"/>
          <p:nvPr/>
        </p:nvSpPr>
        <p:spPr>
          <a:xfrm>
            <a:off x="598805" y="1981200"/>
            <a:ext cx="2493010" cy="475615"/>
          </a:xfrm>
          <a:prstGeom prst="rect">
            <a:avLst/>
          </a:prstGeom>
          <a:noFill/>
        </p:spPr>
        <p:txBody>
          <a:bodyPr wrap="square" rtlCol="0">
            <a:spAutoFit/>
          </a:bodyPr>
          <a:lstStyle/>
          <a:p>
            <a:r>
              <a:rPr lang="en-US" sz="2500" b="1" dirty="0">
                <a:latin typeface="Nunito Sans" panose="00000500000000000000" pitchFamily="2" charset="0"/>
              </a:rPr>
              <a:t>Sample Input 2:</a:t>
            </a:r>
          </a:p>
        </p:txBody>
      </p:sp>
      <p:sp>
        <p:nvSpPr>
          <p:cNvPr id="7" name="TextBox 13"/>
          <p:cNvSpPr txBox="1"/>
          <p:nvPr/>
        </p:nvSpPr>
        <p:spPr>
          <a:xfrm>
            <a:off x="6553200" y="1981200"/>
            <a:ext cx="2905760" cy="475615"/>
          </a:xfrm>
          <a:prstGeom prst="rect">
            <a:avLst/>
          </a:prstGeom>
          <a:noFill/>
        </p:spPr>
        <p:txBody>
          <a:bodyPr wrap="square" rtlCol="0">
            <a:spAutoFit/>
          </a:bodyPr>
          <a:lstStyle/>
          <a:p>
            <a:r>
              <a:rPr lang="en-US" sz="2500" b="1" dirty="0">
                <a:latin typeface="Nunito Sans" panose="00000500000000000000" pitchFamily="2" charset="0"/>
              </a:rPr>
              <a:t>Sample Output 2:</a:t>
            </a:r>
          </a:p>
        </p:txBody>
      </p:sp>
      <p:sp>
        <p:nvSpPr>
          <p:cNvPr id="9" name="TextBox 14"/>
          <p:cNvSpPr txBox="1"/>
          <p:nvPr/>
        </p:nvSpPr>
        <p:spPr>
          <a:xfrm>
            <a:off x="6553200" y="2389964"/>
            <a:ext cx="5040086" cy="475615"/>
          </a:xfrm>
          <a:prstGeom prst="rect">
            <a:avLst/>
          </a:prstGeom>
          <a:noFill/>
        </p:spPr>
        <p:txBody>
          <a:bodyPr wrap="square" rtlCol="0">
            <a:spAutoFit/>
          </a:bodyPr>
          <a:lstStyle/>
          <a:p>
            <a:r>
              <a:rPr lang="en-US" sz="2500" dirty="0">
                <a:latin typeface="Nunito Sans" panose="00000500000000000000" pitchFamily="2" charset="0"/>
              </a:rPr>
              <a:t>-20 -20</a:t>
            </a:r>
          </a:p>
        </p:txBody>
      </p:sp>
      <p:sp>
        <p:nvSpPr>
          <p:cNvPr id="10" name="TextBox 11"/>
          <p:cNvSpPr txBox="1"/>
          <p:nvPr/>
        </p:nvSpPr>
        <p:spPr>
          <a:xfrm>
            <a:off x="598714" y="2500013"/>
            <a:ext cx="5040086" cy="475615"/>
          </a:xfrm>
          <a:prstGeom prst="rect">
            <a:avLst/>
          </a:prstGeom>
          <a:noFill/>
        </p:spPr>
        <p:txBody>
          <a:bodyPr wrap="square" rtlCol="0">
            <a:spAutoFit/>
          </a:bodyPr>
          <a:lstStyle/>
          <a:p>
            <a:r>
              <a:rPr lang="en-US" sz="2500" dirty="0">
                <a:latin typeface="Nunito Sans" panose="00000500000000000000" pitchFamily="2" charset="0"/>
              </a:rPr>
              <a:t>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2200</Words>
  <Application>Microsoft Office PowerPoint</Application>
  <PresentationFormat>Widescreen</PresentationFormat>
  <Paragraphs>450</Paragraphs>
  <Slides>25</Slides>
  <Notes>15</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Pavani Reddy polireddy</cp:lastModifiedBy>
  <cp:revision>217</cp:revision>
  <dcterms:created xsi:type="dcterms:W3CDTF">2006-08-16T00:00:00Z</dcterms:created>
  <dcterms:modified xsi:type="dcterms:W3CDTF">2022-04-25T11:52:28Z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1033-11.2.0.9684</vt:lpwstr>
  </property>
</Properties>
</file>