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0"/>
  </p:notesMasterIdLst>
  <p:sldIdLst>
    <p:sldId id="272" r:id="rId2"/>
    <p:sldId id="368" r:id="rId3"/>
    <p:sldId id="282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9" r:id="rId12"/>
    <p:sldId id="420" r:id="rId13"/>
    <p:sldId id="423" r:id="rId14"/>
    <p:sldId id="402" r:id="rId15"/>
    <p:sldId id="426" r:id="rId16"/>
    <p:sldId id="429" r:id="rId17"/>
    <p:sldId id="445" r:id="rId18"/>
    <p:sldId id="289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Nunito Sans" panose="00000500000000000000" pitchFamily="2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9">
          <p15:clr>
            <a:srgbClr val="A4A3A4"/>
          </p15:clr>
        </p15:guide>
        <p15:guide id="2" pos="60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05136"/>
    <a:srgbClr val="E5E5E5"/>
    <a:srgbClr val="525252"/>
    <a:srgbClr val="1A1A1A"/>
    <a:srgbClr val="4A4A4A"/>
    <a:srgbClr val="131313"/>
    <a:srgbClr val="212121"/>
    <a:srgbClr val="303030"/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3" autoAdjust="0"/>
    <p:restoredTop sz="79151" autoAdjust="0"/>
  </p:normalViewPr>
  <p:slideViewPr>
    <p:cSldViewPr>
      <p:cViewPr varScale="1">
        <p:scale>
          <a:sx n="68" d="100"/>
          <a:sy n="68" d="100"/>
        </p:scale>
        <p:origin x="1147" y="62"/>
      </p:cViewPr>
      <p:guideLst>
        <p:guide orient="horz" pos="729"/>
        <p:guide pos="60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slide (Mandatory)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Normal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Normal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Thank you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Section End/Start</a:t>
            </a:r>
          </a:p>
          <a:p>
            <a:r>
              <a:rPr lang="en-US" b="0" dirty="0"/>
              <a:t>Use this at section’s start or end. For example: “Questions” or “Time for Practice”. To be used for Impacts (get the student’s attention).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 .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578" y="3105000"/>
            <a:ext cx="5110844" cy="64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Determine the missing number.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098" y="365760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835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5891" y="423236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481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6098" y="480712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512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0028" y="5371329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289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4947920" y="1623695"/>
            <a:ext cx="2057400" cy="2057400"/>
            <a:chOff x="7792" y="2557"/>
            <a:chExt cx="3240" cy="3240"/>
          </a:xfrm>
        </p:grpSpPr>
        <p:sp>
          <p:nvSpPr>
            <p:cNvPr id="3" name="Oval 2"/>
            <p:cNvSpPr/>
            <p:nvPr/>
          </p:nvSpPr>
          <p:spPr>
            <a:xfrm>
              <a:off x="7792" y="2557"/>
              <a:ext cx="3240" cy="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>
              <a:cxnSpLocks/>
            </p:cNvCxnSpPr>
            <p:nvPr/>
          </p:nvCxnSpPr>
          <p:spPr>
            <a:xfrm flipV="1">
              <a:off x="8276" y="3031"/>
              <a:ext cx="2292" cy="229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cxnSpLocks/>
            </p:cNvCxnSpPr>
            <p:nvPr/>
          </p:nvCxnSpPr>
          <p:spPr>
            <a:xfrm>
              <a:off x="8244" y="3031"/>
              <a:ext cx="2292" cy="229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 Box 6"/>
            <p:cNvSpPr txBox="1"/>
            <p:nvPr/>
          </p:nvSpPr>
          <p:spPr>
            <a:xfrm>
              <a:off x="9147" y="2870"/>
              <a:ext cx="588" cy="74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2500" dirty="0">
                  <a:latin typeface="Nunito Sans" panose="00000500000000000000" pitchFamily="2" charset="0"/>
                  <a:sym typeface="+mn-ea"/>
                </a:rPr>
                <a:t>1</a:t>
              </a:r>
              <a:endParaRPr lang="en-US" sz="2500"/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7907" y="3790"/>
              <a:ext cx="794" cy="74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2500"/>
                <a:t>13</a:t>
              </a:r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9907" y="3790"/>
              <a:ext cx="1047" cy="74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2500"/>
                <a:t>314</a:t>
              </a:r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9107" y="4830"/>
              <a:ext cx="794" cy="74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2500"/>
                <a:t>12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284720" y="1598295"/>
            <a:ext cx="2084070" cy="2057400"/>
            <a:chOff x="11472" y="2517"/>
            <a:chExt cx="3282" cy="3240"/>
          </a:xfrm>
        </p:grpSpPr>
        <p:sp>
          <p:nvSpPr>
            <p:cNvPr id="13" name="Oval 12"/>
            <p:cNvSpPr/>
            <p:nvPr/>
          </p:nvSpPr>
          <p:spPr>
            <a:xfrm>
              <a:off x="11472" y="2517"/>
              <a:ext cx="3240" cy="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cxnSpLocks/>
            </p:cNvCxnSpPr>
            <p:nvPr/>
          </p:nvCxnSpPr>
          <p:spPr>
            <a:xfrm flipV="1">
              <a:off x="11978" y="3031"/>
              <a:ext cx="2292" cy="229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</p:cNvCxnSpPr>
            <p:nvPr/>
          </p:nvCxnSpPr>
          <p:spPr>
            <a:xfrm>
              <a:off x="11941" y="2991"/>
              <a:ext cx="2292" cy="229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 Box 27"/>
            <p:cNvSpPr txBox="1"/>
            <p:nvPr/>
          </p:nvSpPr>
          <p:spPr>
            <a:xfrm>
              <a:off x="12827" y="2830"/>
              <a:ext cx="588" cy="74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2500" dirty="0">
                  <a:latin typeface="Nunito Sans" panose="00000500000000000000" pitchFamily="2" charset="0"/>
                  <a:sym typeface="+mn-ea"/>
                </a:rPr>
                <a:t>5</a:t>
              </a:r>
              <a:endParaRPr lang="en-US" sz="2500"/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11587" y="3750"/>
              <a:ext cx="888" cy="74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2500" dirty="0">
                  <a:latin typeface="Nunito Sans" panose="00000500000000000000" pitchFamily="2" charset="0"/>
                  <a:sym typeface="+mn-ea"/>
                </a:rPr>
                <a:t>14</a:t>
              </a:r>
              <a:endParaRPr lang="en-US" sz="2500"/>
            </a:p>
          </p:txBody>
        </p:sp>
        <p:sp>
          <p:nvSpPr>
            <p:cNvPr id="30" name="Text Box 29"/>
            <p:cNvSpPr txBox="1"/>
            <p:nvPr/>
          </p:nvSpPr>
          <p:spPr>
            <a:xfrm>
              <a:off x="13707" y="3710"/>
              <a:ext cx="1047" cy="74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2500"/>
                <a:t>270</a:t>
              </a:r>
            </a:p>
          </p:txBody>
        </p:sp>
        <p:sp>
          <p:nvSpPr>
            <p:cNvPr id="31" name="Text Box 30"/>
            <p:cNvSpPr txBox="1"/>
            <p:nvPr/>
          </p:nvSpPr>
          <p:spPr>
            <a:xfrm>
              <a:off x="12867" y="4790"/>
              <a:ext cx="541" cy="74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2500"/>
                <a:t>7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621520" y="1598295"/>
            <a:ext cx="2057400" cy="2057400"/>
            <a:chOff x="15152" y="2517"/>
            <a:chExt cx="3240" cy="3240"/>
          </a:xfrm>
        </p:grpSpPr>
        <p:sp>
          <p:nvSpPr>
            <p:cNvPr id="32" name="Oval 31"/>
            <p:cNvSpPr/>
            <p:nvPr/>
          </p:nvSpPr>
          <p:spPr>
            <a:xfrm>
              <a:off x="15152" y="2517"/>
              <a:ext cx="3240" cy="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>
              <a:cxnSpLocks/>
            </p:cNvCxnSpPr>
            <p:nvPr/>
          </p:nvCxnSpPr>
          <p:spPr>
            <a:xfrm flipV="1">
              <a:off x="15625" y="3031"/>
              <a:ext cx="2292" cy="229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cxnSpLocks/>
            </p:cNvCxnSpPr>
            <p:nvPr/>
          </p:nvCxnSpPr>
          <p:spPr>
            <a:xfrm>
              <a:off x="15649" y="2991"/>
              <a:ext cx="2292" cy="229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 Box 34"/>
            <p:cNvSpPr txBox="1"/>
            <p:nvPr/>
          </p:nvSpPr>
          <p:spPr>
            <a:xfrm>
              <a:off x="16507" y="2830"/>
              <a:ext cx="588" cy="74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2500" dirty="0">
                  <a:latin typeface="Nunito Sans" panose="00000500000000000000" pitchFamily="2" charset="0"/>
                  <a:sym typeface="+mn-ea"/>
                </a:rPr>
                <a:t>2</a:t>
              </a:r>
              <a:endParaRPr lang="en-US" sz="2500"/>
            </a:p>
          </p:txBody>
        </p:sp>
        <p:sp>
          <p:nvSpPr>
            <p:cNvPr id="36" name="Text Box 35"/>
            <p:cNvSpPr txBox="1"/>
            <p:nvPr/>
          </p:nvSpPr>
          <p:spPr>
            <a:xfrm>
              <a:off x="15267" y="3750"/>
              <a:ext cx="588" cy="74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2500" dirty="0">
                  <a:latin typeface="Nunito Sans" panose="00000500000000000000" pitchFamily="2" charset="0"/>
                  <a:sym typeface="+mn-ea"/>
                </a:rPr>
                <a:t>6</a:t>
              </a:r>
              <a:endParaRPr lang="en-US" sz="2500"/>
            </a:p>
          </p:txBody>
        </p:sp>
        <p:sp>
          <p:nvSpPr>
            <p:cNvPr id="37" name="Text Box 36"/>
            <p:cNvSpPr txBox="1"/>
            <p:nvPr/>
          </p:nvSpPr>
          <p:spPr>
            <a:xfrm>
              <a:off x="17507" y="3710"/>
              <a:ext cx="520" cy="74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2500"/>
                <a:t>?</a:t>
              </a:r>
            </a:p>
          </p:txBody>
        </p:sp>
        <p:sp>
          <p:nvSpPr>
            <p:cNvPr id="38" name="Text Box 37"/>
            <p:cNvSpPr txBox="1"/>
            <p:nvPr/>
          </p:nvSpPr>
          <p:spPr>
            <a:xfrm>
              <a:off x="16467" y="4790"/>
              <a:ext cx="794" cy="74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2500"/>
                <a:t>21</a:t>
              </a:r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91FB2B44-B3D9-4797-8014-0F313E29C1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317626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numbers are related in the same way as 11, 60 and 61?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098" y="365760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21, 120 and 121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5891" y="423236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19, 180 and 181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6098" y="480712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16, 90 and 91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0028" y="5371329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5, 30 and 31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4DACA88-A2DF-4DEF-AB6C-ECEA368912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5429749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Determine the missing number.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098" y="365760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5891" y="423236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6098" y="480712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0028" y="5371329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40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4760595" y="1588770"/>
            <a:ext cx="563880" cy="4756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  <a:sym typeface="+mn-ea"/>
              </a:rPr>
              <a:t>61</a:t>
            </a:r>
            <a:endParaRPr lang="en-US" sz="2500"/>
          </a:p>
        </p:txBody>
      </p:sp>
      <p:sp>
        <p:nvSpPr>
          <p:cNvPr id="3" name="Text Box 2"/>
          <p:cNvSpPr txBox="1"/>
          <p:nvPr/>
        </p:nvSpPr>
        <p:spPr>
          <a:xfrm>
            <a:off x="3592195" y="2477770"/>
            <a:ext cx="563880" cy="4756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  <a:sym typeface="+mn-ea"/>
              </a:rPr>
              <a:t>73</a:t>
            </a:r>
            <a:endParaRPr lang="en-US" sz="2500"/>
          </a:p>
        </p:txBody>
      </p:sp>
      <p:sp>
        <p:nvSpPr>
          <p:cNvPr id="5" name="Text Box 4"/>
          <p:cNvSpPr txBox="1"/>
          <p:nvPr/>
        </p:nvSpPr>
        <p:spPr>
          <a:xfrm>
            <a:off x="4760595" y="2477770"/>
            <a:ext cx="563880" cy="4756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  <a:sym typeface="+mn-ea"/>
              </a:rPr>
              <a:t>79</a:t>
            </a:r>
            <a:endParaRPr lang="en-US" sz="2500"/>
          </a:p>
        </p:txBody>
      </p:sp>
      <p:sp>
        <p:nvSpPr>
          <p:cNvPr id="6" name="Text Box 5"/>
          <p:cNvSpPr txBox="1"/>
          <p:nvPr/>
        </p:nvSpPr>
        <p:spPr>
          <a:xfrm>
            <a:off x="5878195" y="2452370"/>
            <a:ext cx="563880" cy="4756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  <a:sym typeface="+mn-ea"/>
              </a:rPr>
              <a:t>67</a:t>
            </a:r>
            <a:endParaRPr lang="en-US" sz="2500"/>
          </a:p>
        </p:txBody>
      </p:sp>
      <p:sp>
        <p:nvSpPr>
          <p:cNvPr id="7" name="Text Box 6"/>
          <p:cNvSpPr txBox="1"/>
          <p:nvPr/>
        </p:nvSpPr>
        <p:spPr>
          <a:xfrm>
            <a:off x="4760595" y="3341370"/>
            <a:ext cx="563880" cy="4756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  <a:sym typeface="+mn-ea"/>
              </a:rPr>
              <a:t>71</a:t>
            </a:r>
            <a:endParaRPr lang="en-US" sz="2500"/>
          </a:p>
        </p:txBody>
      </p:sp>
      <p:cxnSp>
        <p:nvCxnSpPr>
          <p:cNvPr id="8" name="Straight Connector 7"/>
          <p:cNvCxnSpPr>
            <a:stCxn id="3" idx="0"/>
            <a:endCxn id="2" idx="1"/>
          </p:cNvCxnSpPr>
          <p:nvPr/>
        </p:nvCxnSpPr>
        <p:spPr>
          <a:xfrm flipV="1">
            <a:off x="3797935" y="1826895"/>
            <a:ext cx="886460" cy="650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3"/>
            <a:endCxn id="6" idx="0"/>
          </p:cNvCxnSpPr>
          <p:nvPr/>
        </p:nvCxnSpPr>
        <p:spPr>
          <a:xfrm>
            <a:off x="5248275" y="1826895"/>
            <a:ext cx="835660" cy="625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" idx="2"/>
            <a:endCxn id="7" idx="1"/>
          </p:cNvCxnSpPr>
          <p:nvPr/>
        </p:nvCxnSpPr>
        <p:spPr>
          <a:xfrm>
            <a:off x="3797935" y="2953385"/>
            <a:ext cx="886460" cy="626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2"/>
            <a:endCxn id="7" idx="3"/>
          </p:cNvCxnSpPr>
          <p:nvPr/>
        </p:nvCxnSpPr>
        <p:spPr>
          <a:xfrm flipH="1">
            <a:off x="5248275" y="2927985"/>
            <a:ext cx="835660" cy="651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7630795" y="1563370"/>
            <a:ext cx="563880" cy="4756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  <a:sym typeface="+mn-ea"/>
              </a:rPr>
              <a:t>19</a:t>
            </a:r>
            <a:endParaRPr lang="en-US" sz="2500"/>
          </a:p>
        </p:txBody>
      </p:sp>
      <p:sp>
        <p:nvSpPr>
          <p:cNvPr id="14" name="Text Box 13"/>
          <p:cNvSpPr txBox="1"/>
          <p:nvPr/>
        </p:nvSpPr>
        <p:spPr>
          <a:xfrm>
            <a:off x="6462395" y="2452370"/>
            <a:ext cx="563880" cy="4756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  <a:sym typeface="+mn-ea"/>
              </a:rPr>
              <a:t>31</a:t>
            </a:r>
            <a:endParaRPr lang="en-US" sz="2500"/>
          </a:p>
        </p:txBody>
      </p:sp>
      <p:sp>
        <p:nvSpPr>
          <p:cNvPr id="15" name="Text Box 14"/>
          <p:cNvSpPr txBox="1"/>
          <p:nvPr/>
        </p:nvSpPr>
        <p:spPr>
          <a:xfrm>
            <a:off x="7630795" y="2452370"/>
            <a:ext cx="563880" cy="4756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  <a:sym typeface="+mn-ea"/>
              </a:rPr>
              <a:t>37</a:t>
            </a:r>
            <a:endParaRPr lang="en-US" sz="2500"/>
          </a:p>
        </p:txBody>
      </p:sp>
      <p:sp>
        <p:nvSpPr>
          <p:cNvPr id="22" name="Text Box 21"/>
          <p:cNvSpPr txBox="1"/>
          <p:nvPr/>
        </p:nvSpPr>
        <p:spPr>
          <a:xfrm>
            <a:off x="8748395" y="2426970"/>
            <a:ext cx="563880" cy="4756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  <a:sym typeface="+mn-ea"/>
              </a:rPr>
              <a:t>23</a:t>
            </a:r>
            <a:endParaRPr lang="en-US" sz="2500"/>
          </a:p>
        </p:txBody>
      </p:sp>
      <p:sp>
        <p:nvSpPr>
          <p:cNvPr id="27" name="Text Box 26"/>
          <p:cNvSpPr txBox="1"/>
          <p:nvPr/>
        </p:nvSpPr>
        <p:spPr>
          <a:xfrm>
            <a:off x="7630795" y="3315970"/>
            <a:ext cx="563880" cy="4756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  <a:sym typeface="+mn-ea"/>
              </a:rPr>
              <a:t>29</a:t>
            </a:r>
            <a:endParaRPr lang="en-US" sz="2500"/>
          </a:p>
        </p:txBody>
      </p:sp>
      <p:cxnSp>
        <p:nvCxnSpPr>
          <p:cNvPr id="28" name="Straight Connector 27"/>
          <p:cNvCxnSpPr>
            <a:stCxn id="14" idx="0"/>
            <a:endCxn id="13" idx="1"/>
          </p:cNvCxnSpPr>
          <p:nvPr/>
        </p:nvCxnSpPr>
        <p:spPr>
          <a:xfrm flipV="1">
            <a:off x="6668135" y="1801495"/>
            <a:ext cx="886460" cy="650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3" idx="3"/>
            <a:endCxn id="22" idx="0"/>
          </p:cNvCxnSpPr>
          <p:nvPr/>
        </p:nvCxnSpPr>
        <p:spPr>
          <a:xfrm>
            <a:off x="8118475" y="1801495"/>
            <a:ext cx="835660" cy="625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2"/>
            <a:endCxn id="27" idx="1"/>
          </p:cNvCxnSpPr>
          <p:nvPr/>
        </p:nvCxnSpPr>
        <p:spPr>
          <a:xfrm>
            <a:off x="6668135" y="2927985"/>
            <a:ext cx="886460" cy="626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2" idx="2"/>
            <a:endCxn id="27" idx="3"/>
          </p:cNvCxnSpPr>
          <p:nvPr/>
        </p:nvCxnSpPr>
        <p:spPr>
          <a:xfrm flipH="1">
            <a:off x="8118475" y="2902585"/>
            <a:ext cx="835660" cy="651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/>
          <p:nvPr/>
        </p:nvSpPr>
        <p:spPr>
          <a:xfrm>
            <a:off x="10577195" y="1563370"/>
            <a:ext cx="563880" cy="4756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  <a:sym typeface="+mn-ea"/>
              </a:rPr>
              <a:t>37</a:t>
            </a:r>
            <a:endParaRPr lang="en-US" sz="2500"/>
          </a:p>
        </p:txBody>
      </p:sp>
      <p:sp>
        <p:nvSpPr>
          <p:cNvPr id="33" name="Text Box 32"/>
          <p:cNvSpPr txBox="1"/>
          <p:nvPr/>
        </p:nvSpPr>
        <p:spPr>
          <a:xfrm>
            <a:off x="9408795" y="2452370"/>
            <a:ext cx="563880" cy="4756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  <a:sym typeface="+mn-ea"/>
              </a:rPr>
              <a:t>47</a:t>
            </a:r>
            <a:endParaRPr lang="en-US" sz="2500"/>
          </a:p>
        </p:txBody>
      </p:sp>
      <p:sp>
        <p:nvSpPr>
          <p:cNvPr id="34" name="Text Box 33"/>
          <p:cNvSpPr txBox="1"/>
          <p:nvPr/>
        </p:nvSpPr>
        <p:spPr>
          <a:xfrm>
            <a:off x="10577195" y="2452370"/>
            <a:ext cx="563880" cy="4756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  <a:sym typeface="+mn-ea"/>
              </a:rPr>
              <a:t>53</a:t>
            </a:r>
            <a:endParaRPr lang="en-US" sz="2500"/>
          </a:p>
        </p:txBody>
      </p:sp>
      <p:sp>
        <p:nvSpPr>
          <p:cNvPr id="35" name="Text Box 34"/>
          <p:cNvSpPr txBox="1"/>
          <p:nvPr/>
        </p:nvSpPr>
        <p:spPr>
          <a:xfrm>
            <a:off x="11694795" y="2426970"/>
            <a:ext cx="323850" cy="4756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  <a:sym typeface="+mn-ea"/>
              </a:rPr>
              <a:t>?</a:t>
            </a:r>
            <a:endParaRPr lang="en-US" sz="2500"/>
          </a:p>
        </p:txBody>
      </p:sp>
      <p:sp>
        <p:nvSpPr>
          <p:cNvPr id="36" name="Text Box 35"/>
          <p:cNvSpPr txBox="1"/>
          <p:nvPr/>
        </p:nvSpPr>
        <p:spPr>
          <a:xfrm>
            <a:off x="10577195" y="3315970"/>
            <a:ext cx="563880" cy="4756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  <a:sym typeface="+mn-ea"/>
              </a:rPr>
              <a:t>43</a:t>
            </a:r>
            <a:endParaRPr lang="en-US" sz="2500"/>
          </a:p>
        </p:txBody>
      </p:sp>
      <p:cxnSp>
        <p:nvCxnSpPr>
          <p:cNvPr id="37" name="Straight Connector 36"/>
          <p:cNvCxnSpPr>
            <a:stCxn id="33" idx="0"/>
            <a:endCxn id="32" idx="1"/>
          </p:cNvCxnSpPr>
          <p:nvPr/>
        </p:nvCxnSpPr>
        <p:spPr>
          <a:xfrm flipV="1">
            <a:off x="9614535" y="1801495"/>
            <a:ext cx="886460" cy="650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2" idx="3"/>
            <a:endCxn id="35" idx="0"/>
          </p:cNvCxnSpPr>
          <p:nvPr/>
        </p:nvCxnSpPr>
        <p:spPr>
          <a:xfrm>
            <a:off x="11064875" y="1801495"/>
            <a:ext cx="715645" cy="625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3" idx="2"/>
            <a:endCxn id="36" idx="1"/>
          </p:cNvCxnSpPr>
          <p:nvPr/>
        </p:nvCxnSpPr>
        <p:spPr>
          <a:xfrm>
            <a:off x="9614535" y="2927985"/>
            <a:ext cx="886460" cy="626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2"/>
            <a:endCxn id="36" idx="3"/>
          </p:cNvCxnSpPr>
          <p:nvPr/>
        </p:nvCxnSpPr>
        <p:spPr>
          <a:xfrm flipH="1">
            <a:off x="11064875" y="2902585"/>
            <a:ext cx="715645" cy="651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4BF9B580-6DC1-4D2A-B40E-E6ECBD66EB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268085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If RATHER is coded as 8-25-6-18-21-8, how would GUILT be coded as?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098" y="365760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18-5-16-14-6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5891" y="423236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19-5-17-14-6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6098" y="480712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6-14-17-5-18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0028" y="5371329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18-5-17-15-6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2297F51-AC53-445A-BBA8-1C4A870675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4278924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  <a:sym typeface="+mn-ea"/>
              </a:rPr>
              <a:t>What will come in the place of the question mark “?” in the following number series?</a:t>
            </a:r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  <a:sym typeface="+mn-ea"/>
              </a:rPr>
              <a:t>12, 18, 36, 90, 270, 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7790" y="595664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098" y="365760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845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5891" y="423236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945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6098" y="480712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745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0028" y="5371329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645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45890" y="595664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545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4C06353-24AE-428B-BD57-2808686409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192423"/>
            <a:ext cx="697406" cy="6974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If 843 means 'Shiny white diamonds'; 357 means 'Diamonds are forever' and 546 means 'Shiny future forever', what is the code for 'future'?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098" y="365760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5891" y="423236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6098" y="480712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0028" y="5371329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BDBF46-ECD0-4970-9AAE-9E63C5AC87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842845"/>
            <a:ext cx="609600" cy="609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709B25-96CC-4C2E-A18A-EBA9060581D0}"/>
              </a:ext>
            </a:extLst>
          </p:cNvPr>
          <p:cNvSpPr txBox="1"/>
          <p:nvPr/>
        </p:nvSpPr>
        <p:spPr>
          <a:xfrm>
            <a:off x="5257800" y="2622350"/>
            <a:ext cx="6781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latin typeface="Nunito Sans" panose="00000500000000000000" pitchFamily="2" charset="0"/>
              </a:rPr>
              <a:t>Shiny white diamonds	</a:t>
            </a:r>
            <a:r>
              <a:rPr lang="en-IN" sz="2200" dirty="0">
                <a:latin typeface="Nunito Sans" panose="00000500000000000000" pitchFamily="2" charset="0"/>
                <a:sym typeface="Wingdings" panose="05000000000000000000" pitchFamily="2" charset="2"/>
              </a:rPr>
              <a:t>	8	4	3</a:t>
            </a:r>
          </a:p>
          <a:p>
            <a:endParaRPr lang="en-IN" sz="2200" dirty="0">
              <a:latin typeface="Nunito Sans" panose="00000500000000000000" pitchFamily="2" charset="0"/>
              <a:sym typeface="Wingdings" panose="05000000000000000000" pitchFamily="2" charset="2"/>
            </a:endParaRPr>
          </a:p>
          <a:p>
            <a:r>
              <a:rPr lang="en-IN" sz="2200" dirty="0">
                <a:latin typeface="Nunito Sans" panose="00000500000000000000" pitchFamily="2" charset="0"/>
                <a:sym typeface="Wingdings" panose="05000000000000000000" pitchFamily="2" charset="2"/>
              </a:rPr>
              <a:t>Diamonds are forever			3	5	7</a:t>
            </a:r>
          </a:p>
          <a:p>
            <a:endParaRPr lang="en-IN" sz="2200" dirty="0">
              <a:latin typeface="Nunito Sans" panose="00000500000000000000" pitchFamily="2" charset="0"/>
              <a:sym typeface="Wingdings" panose="05000000000000000000" pitchFamily="2" charset="2"/>
            </a:endParaRPr>
          </a:p>
          <a:p>
            <a:r>
              <a:rPr lang="en-IN" sz="2200" dirty="0">
                <a:latin typeface="Nunito Sans" panose="00000500000000000000" pitchFamily="2" charset="0"/>
                <a:sym typeface="Wingdings" panose="05000000000000000000" pitchFamily="2" charset="2"/>
              </a:rPr>
              <a:t>Shiny future forever			5	4	6</a:t>
            </a:r>
            <a:endParaRPr lang="en-IN" sz="2200" dirty="0">
              <a:latin typeface="Nunito Sans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of the following triplets is similar to the given triplet?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(6, 3, 9)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098" y="365760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(2, 1, 4)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5891" y="423236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(7, 14, 49)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6098" y="480712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(16, 8, 256)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0028" y="5371329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(8, 4, 64)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56DB4F5-992A-4AEE-A9C1-A6F3EE12D4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550" y="4311586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  <a:sym typeface="+mn-ea"/>
              </a:rPr>
              <a:t>Determine  the missing number.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102, 123, 146, 171, _____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098" y="365760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189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5891" y="423236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198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6098" y="480712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193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0028" y="5371329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201</a:t>
            </a:r>
          </a:p>
        </p:txBody>
      </p:sp>
      <p:graphicFrame>
        <p:nvGraphicFramePr>
          <p:cNvPr id="2" name="Object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5" imgW="914400" imgH="215900" progId="Equation.KSEE3">
                  <p:embed/>
                </p:oleObj>
              </mc:Choice>
              <mc:Fallback>
                <p:oleObj r:id="rId5" imgW="914400" imgH="215900" progId="Equation.KSEE3">
                  <p:embed/>
                  <p:pic>
                    <p:nvPicPr>
                      <p:cNvPr id="2" name="Object 1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6CA3D19A-9D6E-470F-A224-73A5423CB8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230895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/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677513"/>
            <a:ext cx="2356664" cy="29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re is where the title goes. Sometimes it could be two lines too"/>
          <p:cNvSpPr txBox="1"/>
          <p:nvPr/>
        </p:nvSpPr>
        <p:spPr>
          <a:xfrm>
            <a:off x="0" y="3055701"/>
            <a:ext cx="12192000" cy="883920"/>
          </a:xfrm>
          <a:prstGeom prst="rect">
            <a:avLst/>
          </a:prstGeom>
          <a:ln w="12700">
            <a:miter lim="400000"/>
          </a:ln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latin typeface="Nunito Sans" panose="00000500000000000000" pitchFamily="2" charset="0"/>
              </a:rPr>
              <a:t>Coding and Decoding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Determine the missing number.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098" y="365760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5891" y="423236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6098" y="480712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48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0028" y="5371329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64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4947920" y="1623695"/>
            <a:ext cx="2057400" cy="2057400"/>
            <a:chOff x="7792" y="2557"/>
            <a:chExt cx="3240" cy="3240"/>
          </a:xfrm>
        </p:grpSpPr>
        <p:sp>
          <p:nvSpPr>
            <p:cNvPr id="3" name="Oval 2"/>
            <p:cNvSpPr/>
            <p:nvPr/>
          </p:nvSpPr>
          <p:spPr>
            <a:xfrm>
              <a:off x="7792" y="2557"/>
              <a:ext cx="3240" cy="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>
              <a:cxnSpLocks/>
            </p:cNvCxnSpPr>
            <p:nvPr/>
          </p:nvCxnSpPr>
          <p:spPr>
            <a:xfrm flipV="1">
              <a:off x="8243" y="3061"/>
              <a:ext cx="2292" cy="229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cxnSpLocks/>
            </p:cNvCxnSpPr>
            <p:nvPr/>
          </p:nvCxnSpPr>
          <p:spPr>
            <a:xfrm>
              <a:off x="8299" y="3031"/>
              <a:ext cx="2292" cy="229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 Box 6"/>
            <p:cNvSpPr txBox="1"/>
            <p:nvPr/>
          </p:nvSpPr>
          <p:spPr>
            <a:xfrm>
              <a:off x="8787" y="2870"/>
              <a:ext cx="1188" cy="74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2500" dirty="0">
                  <a:latin typeface="Nunito Sans" panose="00000500000000000000" pitchFamily="2" charset="0"/>
                  <a:sym typeface="+mn-ea"/>
                </a:rPr>
                <a:t>729</a:t>
              </a:r>
              <a:endParaRPr lang="en-US" sz="2500"/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7907" y="3790"/>
              <a:ext cx="588" cy="74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2500" dirty="0">
                  <a:latin typeface="Nunito Sans" panose="00000500000000000000" pitchFamily="2" charset="0"/>
                  <a:sym typeface="+mn-ea"/>
                </a:rPr>
                <a:t>7</a:t>
              </a:r>
              <a:endParaRPr lang="en-US" sz="2500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0147" y="3750"/>
              <a:ext cx="541" cy="74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2500"/>
                <a:t>6</a:t>
              </a:r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8907" y="4830"/>
              <a:ext cx="1047" cy="74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2500"/>
                <a:t>512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284720" y="1598295"/>
            <a:ext cx="2057400" cy="2057400"/>
            <a:chOff x="11472" y="2517"/>
            <a:chExt cx="3240" cy="3240"/>
          </a:xfrm>
        </p:grpSpPr>
        <p:sp>
          <p:nvSpPr>
            <p:cNvPr id="13" name="Oval 12"/>
            <p:cNvSpPr/>
            <p:nvPr/>
          </p:nvSpPr>
          <p:spPr>
            <a:xfrm>
              <a:off x="11472" y="2517"/>
              <a:ext cx="3240" cy="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cxnSpLocks/>
            </p:cNvCxnSpPr>
            <p:nvPr/>
          </p:nvCxnSpPr>
          <p:spPr>
            <a:xfrm flipV="1">
              <a:off x="12029" y="3089"/>
              <a:ext cx="2292" cy="229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</p:cNvCxnSpPr>
            <p:nvPr/>
          </p:nvCxnSpPr>
          <p:spPr>
            <a:xfrm>
              <a:off x="11995" y="2991"/>
              <a:ext cx="2292" cy="229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 Box 27"/>
            <p:cNvSpPr txBox="1"/>
            <p:nvPr/>
          </p:nvSpPr>
          <p:spPr>
            <a:xfrm>
              <a:off x="12643" y="2830"/>
              <a:ext cx="897" cy="751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2500" dirty="0">
                  <a:latin typeface="Nunito Sans" panose="00000500000000000000" pitchFamily="2" charset="0"/>
                  <a:sym typeface="+mn-ea"/>
                </a:rPr>
                <a:t>27</a:t>
              </a:r>
              <a:endParaRPr lang="en-US" sz="2500" dirty="0"/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11587" y="3750"/>
              <a:ext cx="588" cy="74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2500" dirty="0">
                  <a:latin typeface="Nunito Sans" panose="00000500000000000000" pitchFamily="2" charset="0"/>
                  <a:sym typeface="+mn-ea"/>
                </a:rPr>
                <a:t>1</a:t>
              </a:r>
              <a:endParaRPr lang="en-US" sz="2500"/>
            </a:p>
          </p:txBody>
        </p:sp>
        <p:sp>
          <p:nvSpPr>
            <p:cNvPr id="30" name="Text Box 29"/>
            <p:cNvSpPr txBox="1"/>
            <p:nvPr/>
          </p:nvSpPr>
          <p:spPr>
            <a:xfrm>
              <a:off x="13827" y="3710"/>
              <a:ext cx="541" cy="74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2500" dirty="0"/>
                <a:t>0</a:t>
              </a:r>
            </a:p>
          </p:txBody>
        </p:sp>
        <p:sp>
          <p:nvSpPr>
            <p:cNvPr id="31" name="Text Box 30"/>
            <p:cNvSpPr txBox="1"/>
            <p:nvPr/>
          </p:nvSpPr>
          <p:spPr>
            <a:xfrm>
              <a:off x="12867" y="4790"/>
              <a:ext cx="541" cy="74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2500"/>
                <a:t>8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621520" y="1598295"/>
            <a:ext cx="2057400" cy="2057400"/>
            <a:chOff x="15152" y="2517"/>
            <a:chExt cx="3240" cy="3240"/>
          </a:xfrm>
        </p:grpSpPr>
        <p:sp>
          <p:nvSpPr>
            <p:cNvPr id="32" name="Oval 31"/>
            <p:cNvSpPr/>
            <p:nvPr/>
          </p:nvSpPr>
          <p:spPr>
            <a:xfrm>
              <a:off x="15152" y="2517"/>
              <a:ext cx="3240" cy="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>
              <a:cxnSpLocks/>
            </p:cNvCxnSpPr>
            <p:nvPr/>
          </p:nvCxnSpPr>
          <p:spPr>
            <a:xfrm flipV="1">
              <a:off x="15626" y="2991"/>
              <a:ext cx="2292" cy="229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cxnSpLocks/>
            </p:cNvCxnSpPr>
            <p:nvPr/>
          </p:nvCxnSpPr>
          <p:spPr>
            <a:xfrm>
              <a:off x="15626" y="2977"/>
              <a:ext cx="2292" cy="229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 Box 34"/>
            <p:cNvSpPr txBox="1"/>
            <p:nvPr/>
          </p:nvSpPr>
          <p:spPr>
            <a:xfrm>
              <a:off x="16261" y="2831"/>
              <a:ext cx="1188" cy="74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2500" dirty="0">
                  <a:latin typeface="Nunito Sans" panose="00000500000000000000" pitchFamily="2" charset="0"/>
                  <a:sym typeface="+mn-ea"/>
                </a:rPr>
                <a:t>125</a:t>
              </a:r>
              <a:endParaRPr lang="en-US" sz="2500" dirty="0"/>
            </a:p>
          </p:txBody>
        </p:sp>
        <p:sp>
          <p:nvSpPr>
            <p:cNvPr id="36" name="Text Box 35"/>
            <p:cNvSpPr txBox="1"/>
            <p:nvPr/>
          </p:nvSpPr>
          <p:spPr>
            <a:xfrm>
              <a:off x="15267" y="3750"/>
              <a:ext cx="588" cy="74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2500" dirty="0">
                  <a:latin typeface="Nunito Sans" panose="00000500000000000000" pitchFamily="2" charset="0"/>
                  <a:sym typeface="+mn-ea"/>
                </a:rPr>
                <a:t>3</a:t>
              </a:r>
              <a:endParaRPr lang="en-US" sz="2500"/>
            </a:p>
          </p:txBody>
        </p:sp>
        <p:sp>
          <p:nvSpPr>
            <p:cNvPr id="37" name="Text Box 36"/>
            <p:cNvSpPr txBox="1"/>
            <p:nvPr/>
          </p:nvSpPr>
          <p:spPr>
            <a:xfrm>
              <a:off x="17507" y="3710"/>
              <a:ext cx="541" cy="74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2500"/>
                <a:t>2</a:t>
              </a:r>
            </a:p>
          </p:txBody>
        </p:sp>
        <p:sp>
          <p:nvSpPr>
            <p:cNvPr id="38" name="Text Box 37"/>
            <p:cNvSpPr txBox="1"/>
            <p:nvPr/>
          </p:nvSpPr>
          <p:spPr>
            <a:xfrm>
              <a:off x="16627" y="4790"/>
              <a:ext cx="520" cy="74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2500"/>
                <a:t>?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9A53CA22-9147-4A28-9B68-74E5CE7A9A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5452532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201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following table gives the codes for certain letters.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How will UNCERTAINITY be coded as?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098" y="365760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83026197315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5891" y="423236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83026179315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6098" y="480712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83026719315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0028" y="5371329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83021679315</a:t>
            </a:r>
          </a:p>
        </p:txBody>
      </p:sp>
      <p:graphicFrame>
        <p:nvGraphicFramePr>
          <p:cNvPr id="2" name="Table 1"/>
          <p:cNvGraphicFramePr/>
          <p:nvPr/>
        </p:nvGraphicFramePr>
        <p:xfrm>
          <a:off x="834390" y="1722120"/>
          <a:ext cx="8890000" cy="86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4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E240B220-7F52-4F1E-8ECB-070DB7E668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165" y="4290780"/>
            <a:ext cx="562904" cy="5629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If AMERICA is coded as 1231MRC246 and INDIA as 3321ND23, what would be the code for NEPAL?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098" y="365760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51EANPL24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5891" y="423236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21NPL135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6098" y="480712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21NAP135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0028" y="5371329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15NPL315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E4B27C-E651-4948-A136-CC58484CBC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302925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number will come next in the given number series?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1, 3, 7, 15, 31, _____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098" y="365760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5891" y="423236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6098" y="480712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47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0028" y="5371329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89B64F5-DDE6-433E-8DEF-7D6982D402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5452532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of the following triplets is similar to the given triplet?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(47, 53, 59)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098" y="365760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(19, 23, 29)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5891" y="423236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(57, 63, 69)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6098" y="480712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(16, 22, 28)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0028" y="5371329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(7, 13, 19)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F17DEF-7AD5-499F-82A0-7EBF8B5207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550" y="5475140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number will come next in the given number series?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3, 9, 21, 39, 63, _____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098" y="365760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5891" y="423236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97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6098" y="480712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0028" y="5371329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87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6D7C3C-7F6B-402B-9196-E31AE3303A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716020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If ACIDS is coded as ACDIS12435 and ALKALIS as AAIKLLS1463257, what would CHEMISTRY be coded as?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098" y="365760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CHEMITTRSY132548679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5891" y="42323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CEHIMRSTY132548679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6098" y="480712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CAHIMRSTY132548679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0028" y="5371329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CEHIMRSTY132546879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FB742F-94DC-44A5-9641-F7B60613CB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290780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694</Words>
  <Application>Microsoft Office PowerPoint</Application>
  <PresentationFormat>Widescreen</PresentationFormat>
  <Paragraphs>265</Paragraphs>
  <Slides>18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Nunito Sans</vt:lpstr>
      <vt:lpstr>Calibri</vt:lpstr>
      <vt:lpstr>Arial</vt:lpstr>
      <vt:lpstr>Office Theme</vt:lpstr>
      <vt:lpstr>Equation.KSEE3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Arvind Ragunathan</cp:lastModifiedBy>
  <cp:revision>231</cp:revision>
  <dcterms:created xsi:type="dcterms:W3CDTF">2006-08-16T00:00:00Z</dcterms:created>
  <dcterms:modified xsi:type="dcterms:W3CDTF">2020-10-04T08:39:33Z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