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83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93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09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7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6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2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22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5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A131-C47C-4F2D-908E-B9299B96F3E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D394-88C5-4E87-B7AE-59C1CF1BB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6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CNN</a:t>
            </a:r>
            <a:r>
              <a:rPr lang="zh-TW" altLang="en-US" dirty="0" smtClean="0"/>
              <a:t>來分類肺部疾病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7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img_width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img_height</a:t>
            </a:r>
            <a:r>
              <a:rPr lang="en-US" altLang="zh-TW" sz="2000" dirty="0" smtClean="0"/>
              <a:t> = 150, 150</a:t>
            </a:r>
            <a:r>
              <a:rPr lang="zh-TW" altLang="en-US" sz="2000" dirty="0" smtClean="0"/>
              <a:t> 將圖片縮放到</a:t>
            </a:r>
            <a:r>
              <a:rPr lang="en-US" altLang="zh-TW" sz="2000" dirty="0" smtClean="0"/>
              <a:t>(150,150)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train_data_dir</a:t>
            </a:r>
            <a:r>
              <a:rPr lang="en-US" altLang="zh-TW" sz="2000" dirty="0" smtClean="0">
                <a:effectLst/>
              </a:rPr>
              <a:t> = '../input/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/train'</a:t>
            </a:r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validation_data_dir</a:t>
            </a:r>
            <a:r>
              <a:rPr lang="en-US" altLang="zh-TW" sz="2000" dirty="0" smtClean="0">
                <a:effectLst/>
              </a:rPr>
              <a:t> = '../input/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</a:t>
            </a:r>
            <a:r>
              <a:rPr lang="en-US" altLang="zh-TW" sz="2000" dirty="0" err="1" smtClean="0">
                <a:effectLst/>
              </a:rPr>
              <a:t>val</a:t>
            </a:r>
            <a:r>
              <a:rPr lang="en-US" altLang="zh-TW" sz="2000" dirty="0" smtClean="0">
                <a:effectLst/>
              </a:rPr>
              <a:t>'</a:t>
            </a:r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test_data_dir</a:t>
            </a:r>
            <a:r>
              <a:rPr lang="en-US" altLang="zh-TW" sz="2000" dirty="0" smtClean="0">
                <a:effectLst/>
              </a:rPr>
              <a:t> = '../input/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</a:t>
            </a:r>
            <a:r>
              <a:rPr lang="en-US" altLang="zh-TW" sz="2000" dirty="0" err="1" smtClean="0">
                <a:effectLst/>
              </a:rPr>
              <a:t>chest_xray</a:t>
            </a:r>
            <a:r>
              <a:rPr lang="en-US" altLang="zh-TW" sz="2000" dirty="0" smtClean="0">
                <a:effectLst/>
              </a:rPr>
              <a:t>/test'</a:t>
            </a:r>
          </a:p>
          <a:p>
            <a:pPr marL="0" indent="0">
              <a:buNone/>
            </a:pPr>
            <a:endParaRPr lang="en-US" altLang="zh-TW" sz="2000" dirty="0" smtClean="0">
              <a:effectLst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nb_train_samples</a:t>
            </a:r>
            <a:r>
              <a:rPr lang="en-US" altLang="zh-TW" sz="2000" dirty="0" smtClean="0">
                <a:effectLst/>
              </a:rPr>
              <a:t> = 5217</a:t>
            </a:r>
            <a:r>
              <a:rPr lang="zh-TW" altLang="en-US" sz="2000" dirty="0" smtClean="0">
                <a:effectLst/>
              </a:rPr>
              <a:t>   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訓練資料集</a:t>
            </a:r>
            <a:r>
              <a:rPr lang="en-US" altLang="zh-TW" sz="2000" dirty="0" smtClean="0"/>
              <a:t>)</a:t>
            </a:r>
            <a:endParaRPr lang="en-US" altLang="zh-TW" sz="2000" dirty="0" smtClean="0">
              <a:effectLst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nb_validation_samples</a:t>
            </a:r>
            <a:r>
              <a:rPr lang="en-US" altLang="zh-TW" sz="2000" dirty="0" smtClean="0">
                <a:effectLst/>
              </a:rPr>
              <a:t> = 17</a:t>
            </a:r>
            <a:r>
              <a:rPr lang="zh-TW" altLang="en-US" sz="2000" dirty="0" smtClean="0">
                <a:effectLst/>
              </a:rPr>
              <a:t>   </a:t>
            </a:r>
            <a:r>
              <a:rPr lang="en-US" altLang="zh-TW" sz="2000" dirty="0" smtClean="0">
                <a:effectLst/>
              </a:rPr>
              <a:t>(</a:t>
            </a:r>
            <a:r>
              <a:rPr lang="zh-TW" altLang="en-US" sz="2000" dirty="0" smtClean="0">
                <a:effectLst/>
              </a:rPr>
              <a:t>驗證資料集</a:t>
            </a:r>
            <a:r>
              <a:rPr lang="en-US" altLang="zh-TW" sz="2000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effectLst/>
              </a:rPr>
              <a:t>epochs = 20			(</a:t>
            </a:r>
            <a:r>
              <a:rPr lang="zh-TW" altLang="en-US" sz="2000" dirty="0" smtClean="0">
                <a:effectLst/>
              </a:rPr>
              <a:t>訓練次數</a:t>
            </a:r>
            <a:r>
              <a:rPr lang="en-US" altLang="zh-TW" sz="2000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batch_size</a:t>
            </a:r>
            <a:r>
              <a:rPr lang="en-US" altLang="zh-TW" sz="2000" dirty="0" smtClean="0">
                <a:effectLst/>
              </a:rPr>
              <a:t> = 16</a:t>
            </a:r>
            <a:r>
              <a:rPr lang="zh-TW" altLang="en-US" sz="2000" dirty="0" smtClean="0">
                <a:effectLst/>
              </a:rPr>
              <a:t>         </a:t>
            </a:r>
            <a:r>
              <a:rPr lang="en-US" altLang="zh-TW" sz="2000" dirty="0" smtClean="0">
                <a:effectLst/>
              </a:rPr>
              <a:t>	(</a:t>
            </a:r>
            <a:r>
              <a:rPr lang="zh-TW" altLang="en-US" sz="2000" dirty="0" smtClean="0">
                <a:effectLst/>
              </a:rPr>
              <a:t>設定批量次數</a:t>
            </a:r>
            <a:r>
              <a:rPr lang="en-US" altLang="zh-TW" sz="2000" dirty="0" smtClean="0">
                <a:effectLst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4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if </a:t>
            </a:r>
            <a:r>
              <a:rPr lang="en-US" altLang="zh-TW" sz="2400" dirty="0" err="1" smtClean="0"/>
              <a:t>K.image_data_format</a:t>
            </a:r>
            <a:r>
              <a:rPr lang="en-US" altLang="zh-TW" sz="2400" dirty="0" smtClean="0"/>
              <a:t>() == '</a:t>
            </a:r>
            <a:r>
              <a:rPr lang="en-US" altLang="zh-TW" sz="2400" dirty="0" err="1" smtClean="0"/>
              <a:t>channels_first</a:t>
            </a:r>
            <a:r>
              <a:rPr lang="en-US" altLang="zh-TW" sz="2400" dirty="0" smtClean="0"/>
              <a:t>':</a:t>
            </a:r>
          </a:p>
          <a:p>
            <a:pPr marL="0" indent="0">
              <a:buNone/>
            </a:pPr>
            <a:r>
              <a:rPr lang="zh-TW" altLang="en-US" sz="2400" dirty="0" smtClean="0"/>
              <a:t>設定輸入顏色通道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input_shape</a:t>
            </a:r>
            <a:r>
              <a:rPr lang="en-US" altLang="zh-TW" sz="2400" dirty="0" smtClean="0"/>
              <a:t> = (3, </a:t>
            </a:r>
            <a:r>
              <a:rPr lang="en-US" altLang="zh-TW" sz="2400" dirty="0" err="1" smtClean="0"/>
              <a:t>img_width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img_height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/>
              <a:t>else: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input_shape</a:t>
            </a:r>
            <a:r>
              <a:rPr lang="en-US" altLang="zh-TW" sz="2400" dirty="0" smtClean="0"/>
              <a:t> = (</a:t>
            </a:r>
            <a:r>
              <a:rPr lang="en-US" altLang="zh-TW" sz="2400" dirty="0" err="1" smtClean="0"/>
              <a:t>img_width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img_height</a:t>
            </a:r>
            <a:r>
              <a:rPr lang="en-US" altLang="zh-TW" sz="2400" dirty="0" smtClean="0"/>
              <a:t>, 3)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將圖片式定為</a:t>
            </a:r>
            <a:r>
              <a:rPr lang="en-US" altLang="zh-TW" sz="2400" dirty="0" smtClean="0"/>
              <a:t>(150,150,3)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RGB 3</a:t>
            </a:r>
            <a:r>
              <a:rPr lang="zh-TW" altLang="en-US" sz="2400" dirty="0" smtClean="0"/>
              <a:t>色通道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30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model = Sequential()</a:t>
            </a:r>
          </a:p>
          <a:p>
            <a:pPr marL="0" indent="0">
              <a:buNone/>
            </a:pPr>
            <a:r>
              <a:rPr lang="en-US" altLang="zh-TW" dirty="0" err="1" smtClean="0"/>
              <a:t>model.add</a:t>
            </a:r>
            <a:r>
              <a:rPr lang="en-US" altLang="zh-TW" dirty="0" smtClean="0"/>
              <a:t>(Conv2D(32, (3, 3),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))</a:t>
            </a:r>
          </a:p>
          <a:p>
            <a:pPr marL="0" indent="0">
              <a:buNone/>
            </a:pPr>
            <a:r>
              <a:rPr lang="en-US" altLang="zh-TW" dirty="0" err="1" smtClean="0"/>
              <a:t>model.add</a:t>
            </a:r>
            <a:r>
              <a:rPr lang="en-US" altLang="zh-TW" dirty="0" smtClean="0"/>
              <a:t>(Activation('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pPr marL="0" indent="0">
              <a:buNone/>
            </a:pPr>
            <a:r>
              <a:rPr lang="en-US" altLang="zh-TW" dirty="0" err="1" smtClean="0"/>
              <a:t>model.add</a:t>
            </a:r>
            <a:r>
              <a:rPr lang="en-US" altLang="zh-TW" dirty="0" smtClean="0"/>
              <a:t>(MaxPooling2D(</a:t>
            </a:r>
            <a:r>
              <a:rPr lang="en-US" altLang="zh-TW" dirty="0" err="1" smtClean="0"/>
              <a:t>pool_size</a:t>
            </a:r>
            <a:r>
              <a:rPr lang="en-US" altLang="zh-TW" dirty="0" smtClean="0"/>
              <a:t>=(2, 2)))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15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(Conv2D(32, (3, 3)))</a:t>
            </a:r>
          </a:p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(Activation('</a:t>
            </a:r>
            <a:r>
              <a:rPr lang="en-US" altLang="zh-TW" sz="2400" dirty="0" err="1" smtClean="0"/>
              <a:t>relu</a:t>
            </a:r>
            <a:r>
              <a:rPr lang="en-US" altLang="zh-TW" sz="2400" dirty="0" smtClean="0"/>
              <a:t>'))</a:t>
            </a:r>
          </a:p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(MaxPooling2D(</a:t>
            </a:r>
            <a:r>
              <a:rPr lang="en-US" altLang="zh-TW" sz="2400" dirty="0" err="1" smtClean="0"/>
              <a:t>pool_size</a:t>
            </a:r>
            <a:r>
              <a:rPr lang="en-US" altLang="zh-TW" sz="2400" dirty="0" smtClean="0"/>
              <a:t>=(2, 2)))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(Conv2D(64, (3, 3)))</a:t>
            </a:r>
          </a:p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(Activation('</a:t>
            </a:r>
            <a:r>
              <a:rPr lang="en-US" altLang="zh-TW" sz="2400" dirty="0" err="1" smtClean="0"/>
              <a:t>relu</a:t>
            </a:r>
            <a:r>
              <a:rPr lang="en-US" altLang="zh-TW" sz="2400" dirty="0" smtClean="0"/>
              <a:t>'))</a:t>
            </a:r>
          </a:p>
          <a:p>
            <a:pPr marL="0" indent="0">
              <a:buNone/>
            </a:pPr>
            <a:r>
              <a:rPr lang="en-US" altLang="zh-TW" sz="2400" dirty="0" err="1" smtClean="0"/>
              <a:t>model.add</a:t>
            </a:r>
            <a:r>
              <a:rPr lang="en-US" altLang="zh-TW" sz="2400" dirty="0" smtClean="0"/>
              <a:t>(MaxPooling2D(</a:t>
            </a:r>
            <a:r>
              <a:rPr lang="en-US" altLang="zh-TW" sz="2400" dirty="0" err="1" smtClean="0"/>
              <a:t>pool_size</a:t>
            </a:r>
            <a:r>
              <a:rPr lang="en-US" altLang="zh-TW" sz="2400" dirty="0" smtClean="0"/>
              <a:t>=(2, 2)))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30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(Flatten())</a:t>
            </a:r>
          </a:p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(Dense(64))</a:t>
            </a:r>
          </a:p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(Activation('</a:t>
            </a:r>
            <a:r>
              <a:rPr lang="en-US" altLang="zh-TW" sz="2000" dirty="0" err="1" smtClean="0"/>
              <a:t>relu</a:t>
            </a:r>
            <a:r>
              <a:rPr lang="en-US" altLang="zh-TW" sz="2000" dirty="0" smtClean="0"/>
              <a:t>'))</a:t>
            </a:r>
          </a:p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(Dropout(0.5))</a:t>
            </a:r>
          </a:p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(Dense(1))</a:t>
            </a:r>
          </a:p>
          <a:p>
            <a:pPr marL="0" indent="0">
              <a:buNone/>
            </a:pPr>
            <a:r>
              <a:rPr lang="en-US" altLang="zh-TW" sz="2000" dirty="0" err="1" smtClean="0"/>
              <a:t>model.add</a:t>
            </a:r>
            <a:r>
              <a:rPr lang="en-US" altLang="zh-TW" sz="2000" dirty="0" smtClean="0"/>
              <a:t>(Activation('sigmoid'))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 smtClean="0"/>
              <a:t>model.layers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7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Compile</a:t>
            </a:r>
            <a:r>
              <a:rPr lang="zh-TW" altLang="en-US" dirty="0" smtClean="0"/>
              <a:t> 完成後的模型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276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 smtClean="0">
                <a:effectLst/>
              </a:rPr>
              <a:t>model.compile</a:t>
            </a:r>
            <a:r>
              <a:rPr lang="en-US" altLang="zh-TW" sz="2400" dirty="0" smtClean="0">
                <a:effectLst/>
              </a:rPr>
              <a:t>(loss=‘</a:t>
            </a:r>
            <a:r>
              <a:rPr lang="en-US" altLang="zh-TW" sz="2400" dirty="0" err="1" smtClean="0">
                <a:effectLst/>
              </a:rPr>
              <a:t>binary_crossentropy</a:t>
            </a:r>
            <a:r>
              <a:rPr lang="en-US" altLang="zh-TW" sz="2400" dirty="0" smtClean="0">
                <a:effectLst/>
              </a:rPr>
              <a:t>’,</a:t>
            </a:r>
            <a:r>
              <a:rPr lang="zh-TW" altLang="en-US" sz="2400" dirty="0" smtClean="0">
                <a:effectLst/>
              </a:rPr>
              <a:t> </a:t>
            </a:r>
            <a:endParaRPr lang="en-US" altLang="zh-TW" sz="2400" dirty="0" smtClean="0">
              <a:effectLst/>
            </a:endParaRPr>
          </a:p>
          <a:p>
            <a:pPr marL="0" indent="0">
              <a:buNone/>
            </a:pPr>
            <a:r>
              <a:rPr lang="zh-TW" altLang="en-US" sz="2400" dirty="0"/>
              <a:t>設定損失函數</a:t>
            </a:r>
            <a:endParaRPr lang="en-US" altLang="zh-TW" sz="2400" dirty="0" smtClean="0">
              <a:effectLst/>
            </a:endParaRP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 optimizer='</a:t>
            </a:r>
            <a:r>
              <a:rPr lang="en-US" altLang="zh-TW" sz="2400" dirty="0" err="1" smtClean="0">
                <a:effectLst/>
              </a:rPr>
              <a:t>rmsprop</a:t>
            </a:r>
            <a:r>
              <a:rPr lang="en-US" altLang="zh-TW" sz="2400" dirty="0" smtClean="0">
                <a:effectLst/>
              </a:rPr>
              <a:t>',</a:t>
            </a:r>
          </a:p>
          <a:p>
            <a:pPr marL="0" indent="0">
              <a:buNone/>
            </a:pPr>
            <a:r>
              <a:rPr lang="zh-TW" altLang="en-US" sz="2400" dirty="0"/>
              <a:t>設定優化函數</a:t>
            </a:r>
            <a:endParaRPr lang="en-US" altLang="zh-TW" sz="2400" dirty="0" smtClean="0">
              <a:effectLst/>
            </a:endParaRP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   metrics=['accuracy']</a:t>
            </a:r>
          </a:p>
          <a:p>
            <a:pPr marL="0" indent="0">
              <a:buNone/>
            </a:pPr>
            <a:r>
              <a:rPr lang="zh-TW" altLang="en-US" sz="2400" dirty="0"/>
              <a:t>顯示訓練指標</a:t>
            </a:r>
            <a:r>
              <a:rPr lang="en-US" altLang="zh-TW" sz="2400" dirty="0" smtClean="0">
                <a:effectLst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24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設定輸入圖片參數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err="1" smtClean="0">
                <a:effectLst/>
              </a:rPr>
              <a:t>train_datagen</a:t>
            </a:r>
            <a:r>
              <a:rPr lang="en-US" altLang="zh-TW" sz="2800" dirty="0" smtClean="0">
                <a:effectLst/>
              </a:rPr>
              <a:t> = </a:t>
            </a:r>
            <a:r>
              <a:rPr lang="en-US" altLang="zh-TW" sz="2800" dirty="0" err="1" smtClean="0">
                <a:effectLst/>
              </a:rPr>
              <a:t>ImageDataGenerator</a:t>
            </a:r>
            <a:r>
              <a:rPr lang="en-US" altLang="zh-TW" sz="2800" dirty="0" smtClean="0">
                <a:effectLst/>
              </a:rPr>
              <a:t>(</a:t>
            </a:r>
          </a:p>
          <a:p>
            <a:pPr marL="0" indent="0">
              <a:buNone/>
            </a:pPr>
            <a:r>
              <a:rPr lang="en-US" altLang="zh-TW" sz="2800" dirty="0" smtClean="0">
                <a:effectLst/>
              </a:rPr>
              <a:t>    rescale=1. / 255,</a:t>
            </a:r>
            <a:r>
              <a:rPr lang="zh-TW" altLang="en-US" sz="2800" dirty="0" smtClean="0">
                <a:effectLst/>
              </a:rPr>
              <a:t>  </a:t>
            </a:r>
            <a:endParaRPr lang="en-US" altLang="zh-TW" sz="2800" dirty="0" smtClean="0">
              <a:effectLst/>
            </a:endParaRPr>
          </a:p>
          <a:p>
            <a:pPr marL="0" indent="0">
              <a:buNone/>
            </a:pPr>
            <a:r>
              <a:rPr lang="en-US" altLang="zh-TW" sz="2800" dirty="0" smtClean="0">
                <a:effectLst/>
              </a:rPr>
              <a:t>    </a:t>
            </a:r>
            <a:r>
              <a:rPr lang="en-US" altLang="zh-TW" sz="2800" dirty="0" err="1" smtClean="0">
                <a:effectLst/>
              </a:rPr>
              <a:t>shear_range</a:t>
            </a:r>
            <a:r>
              <a:rPr lang="en-US" altLang="zh-TW" sz="2800" dirty="0" smtClean="0">
                <a:effectLst/>
              </a:rPr>
              <a:t>=0.2,</a:t>
            </a:r>
          </a:p>
          <a:p>
            <a:pPr marL="0" indent="0">
              <a:buNone/>
            </a:pPr>
            <a:r>
              <a:rPr lang="en-US" altLang="zh-TW" sz="2800" dirty="0" smtClean="0">
                <a:effectLst/>
              </a:rPr>
              <a:t>    </a:t>
            </a:r>
            <a:r>
              <a:rPr lang="en-US" altLang="zh-TW" sz="2800" dirty="0" err="1" smtClean="0">
                <a:effectLst/>
              </a:rPr>
              <a:t>zoom_range</a:t>
            </a:r>
            <a:r>
              <a:rPr lang="en-US" altLang="zh-TW" sz="2800" dirty="0" smtClean="0">
                <a:effectLst/>
              </a:rPr>
              <a:t>=0.2,</a:t>
            </a:r>
          </a:p>
          <a:p>
            <a:pPr marL="0" indent="0">
              <a:buNone/>
            </a:pPr>
            <a:r>
              <a:rPr lang="en-US" altLang="zh-TW" sz="2800" dirty="0" smtClean="0">
                <a:effectLst/>
              </a:rPr>
              <a:t>    </a:t>
            </a:r>
            <a:r>
              <a:rPr lang="en-US" altLang="zh-TW" sz="2800" dirty="0" err="1" smtClean="0">
                <a:effectLst/>
              </a:rPr>
              <a:t>horizontal_flip</a:t>
            </a:r>
            <a:r>
              <a:rPr lang="en-US" altLang="zh-TW" sz="2800" dirty="0" smtClean="0">
                <a:effectLst/>
              </a:rPr>
              <a:t>=True)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48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>
                <a:effectLst/>
              </a:rPr>
              <a:t>test_datagen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effectLst/>
              </a:rPr>
              <a:t>ImageDataGenerator</a:t>
            </a:r>
            <a:r>
              <a:rPr lang="en-US" altLang="zh-TW" sz="2000" dirty="0" smtClean="0">
                <a:effectLst/>
              </a:rPr>
              <a:t>(rescale</a:t>
            </a:r>
            <a:r>
              <a:rPr lang="en-US" altLang="zh-TW" sz="2000" dirty="0"/>
              <a:t>=1.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/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255</a:t>
            </a:r>
            <a:r>
              <a:rPr lang="en-US" altLang="zh-TW" sz="2000" dirty="0" smtClean="0">
                <a:effectLst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14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dirty="0" err="1" smtClean="0">
                <a:effectLst/>
              </a:rPr>
              <a:t>train_generator</a:t>
            </a:r>
            <a:r>
              <a:rPr lang="en-US" altLang="zh-TW" sz="2600" dirty="0" smtClean="0">
                <a:effectLst/>
              </a:rPr>
              <a:t> = </a:t>
            </a:r>
            <a:r>
              <a:rPr lang="en-US" altLang="zh-TW" sz="2600" dirty="0" err="1" smtClean="0">
                <a:effectLst/>
              </a:rPr>
              <a:t>train_datagen.flow_from_directory</a:t>
            </a:r>
            <a:r>
              <a:rPr lang="en-US" altLang="zh-TW" sz="2600" dirty="0" smtClean="0">
                <a:effectLst/>
              </a:rPr>
              <a:t>(</a:t>
            </a:r>
          </a:p>
          <a:p>
            <a:pPr marL="0" indent="0">
              <a:buNone/>
            </a:pPr>
            <a:r>
              <a:rPr lang="en-US" altLang="zh-TW" sz="2600" dirty="0" smtClean="0">
                <a:effectLst/>
              </a:rPr>
              <a:t>    </a:t>
            </a:r>
            <a:r>
              <a:rPr lang="en-US" altLang="zh-TW" sz="2600" dirty="0" err="1" smtClean="0">
                <a:effectLst/>
              </a:rPr>
              <a:t>train_data_dir</a:t>
            </a:r>
            <a:r>
              <a:rPr lang="en-US" altLang="zh-TW" sz="2600" dirty="0" smtClean="0">
                <a:effectLst/>
              </a:rPr>
              <a:t>,</a:t>
            </a:r>
          </a:p>
          <a:p>
            <a:pPr marL="0" indent="0">
              <a:buNone/>
            </a:pPr>
            <a:r>
              <a:rPr lang="en-US" altLang="zh-TW" sz="2600" dirty="0" smtClean="0">
                <a:effectLst/>
              </a:rPr>
              <a:t>    </a:t>
            </a:r>
            <a:r>
              <a:rPr lang="en-US" altLang="zh-TW" sz="2600" dirty="0" err="1" smtClean="0">
                <a:effectLst/>
              </a:rPr>
              <a:t>target_size</a:t>
            </a:r>
            <a:r>
              <a:rPr lang="en-US" altLang="zh-TW" sz="2600" dirty="0" smtClean="0">
                <a:effectLst/>
              </a:rPr>
              <a:t>=(</a:t>
            </a:r>
            <a:r>
              <a:rPr lang="en-US" altLang="zh-TW" sz="2600" dirty="0" err="1" smtClean="0">
                <a:effectLst/>
              </a:rPr>
              <a:t>img_width</a:t>
            </a:r>
            <a:r>
              <a:rPr lang="en-US" altLang="zh-TW" sz="2600" dirty="0" smtClean="0">
                <a:effectLst/>
              </a:rPr>
              <a:t>, </a:t>
            </a:r>
            <a:r>
              <a:rPr lang="en-US" altLang="zh-TW" sz="2600" dirty="0" err="1" smtClean="0">
                <a:effectLst/>
              </a:rPr>
              <a:t>img_height</a:t>
            </a:r>
            <a:r>
              <a:rPr lang="en-US" altLang="zh-TW" sz="2600" dirty="0" smtClean="0">
                <a:effectLst/>
              </a:rPr>
              <a:t>),</a:t>
            </a:r>
          </a:p>
          <a:p>
            <a:pPr marL="0" indent="0">
              <a:buNone/>
            </a:pPr>
            <a:r>
              <a:rPr lang="en-US" altLang="zh-TW" sz="2600" dirty="0" smtClean="0">
                <a:effectLst/>
              </a:rPr>
              <a:t>    </a:t>
            </a:r>
            <a:r>
              <a:rPr lang="en-US" altLang="zh-TW" sz="2600" dirty="0" err="1" smtClean="0">
                <a:effectLst/>
              </a:rPr>
              <a:t>batch_size</a:t>
            </a:r>
            <a:r>
              <a:rPr lang="en-US" altLang="zh-TW" sz="2600" dirty="0" smtClean="0">
                <a:effectLst/>
              </a:rPr>
              <a:t>=</a:t>
            </a:r>
            <a:r>
              <a:rPr lang="en-US" altLang="zh-TW" sz="2600" dirty="0" err="1" smtClean="0">
                <a:effectLst/>
              </a:rPr>
              <a:t>batch_size</a:t>
            </a:r>
            <a:r>
              <a:rPr lang="en-US" altLang="zh-TW" sz="2600" dirty="0" smtClean="0">
                <a:effectLst/>
              </a:rPr>
              <a:t>,</a:t>
            </a:r>
          </a:p>
          <a:p>
            <a:pPr marL="0" indent="0">
              <a:buNone/>
            </a:pPr>
            <a:r>
              <a:rPr lang="en-US" altLang="zh-TW" sz="2600" dirty="0" smtClean="0">
                <a:effectLst/>
              </a:rPr>
              <a:t>    </a:t>
            </a:r>
            <a:r>
              <a:rPr lang="en-US" altLang="zh-TW" sz="2600" dirty="0" err="1" smtClean="0">
                <a:effectLst/>
              </a:rPr>
              <a:t>class_mode</a:t>
            </a:r>
            <a:r>
              <a:rPr lang="en-US" altLang="zh-TW" sz="2600" dirty="0" smtClean="0">
                <a:effectLst/>
              </a:rPr>
              <a:t>='binary')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 smtClean="0"/>
              <a:t>Found 5216 images belonging to 2 classes.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1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validation_generator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test_datagen.flow_from_directory</a:t>
            </a:r>
            <a:r>
              <a:rPr lang="en-US" altLang="zh-TW" sz="2000" dirty="0" smtClean="0"/>
              <a:t>(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validation_data_dir</a:t>
            </a:r>
            <a:r>
              <a:rPr lang="en-US" altLang="zh-TW" sz="2000" dirty="0" smtClean="0"/>
              <a:t>,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target_size</a:t>
            </a:r>
            <a:r>
              <a:rPr lang="en-US" altLang="zh-TW" sz="2000" dirty="0" smtClean="0"/>
              <a:t>=(</a:t>
            </a:r>
            <a:r>
              <a:rPr lang="en-US" altLang="zh-TW" sz="2000" dirty="0" err="1" smtClean="0"/>
              <a:t>img_width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img_height</a:t>
            </a:r>
            <a:r>
              <a:rPr lang="en-US" altLang="zh-TW" sz="2000" dirty="0" smtClean="0"/>
              <a:t>),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batch_size</a:t>
            </a:r>
            <a:r>
              <a:rPr lang="en-US" altLang="zh-TW" sz="2000" dirty="0" smtClean="0"/>
              <a:t>=</a:t>
            </a:r>
            <a:r>
              <a:rPr lang="en-US" altLang="zh-TW" sz="2000" dirty="0" err="1" smtClean="0"/>
              <a:t>batch_size</a:t>
            </a:r>
            <a:r>
              <a:rPr lang="en-US" altLang="zh-TW" sz="2000" dirty="0" smtClean="0"/>
              <a:t>,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class_mode</a:t>
            </a:r>
            <a:r>
              <a:rPr lang="en-US" altLang="zh-TW" sz="2000" dirty="0" smtClean="0"/>
              <a:t>='binary‘)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Found 16 images belonging to 2 classes.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82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載入函式庫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keras.preprocessing.image</a:t>
            </a:r>
            <a:r>
              <a:rPr lang="en-US" altLang="zh-TW" sz="2800" dirty="0" smtClean="0"/>
              <a:t> import </a:t>
            </a:r>
            <a:r>
              <a:rPr lang="en-US" altLang="zh-TW" sz="2800" dirty="0" err="1" smtClean="0"/>
              <a:t>ImageDataGenerator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load_img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keras.models</a:t>
            </a:r>
            <a:r>
              <a:rPr lang="en-US" altLang="zh-TW" sz="2800" dirty="0" smtClean="0"/>
              <a:t> import Sequential</a:t>
            </a:r>
          </a:p>
          <a:p>
            <a:pPr marL="0" indent="0">
              <a:buNone/>
            </a:pPr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keras.layers</a:t>
            </a:r>
            <a:r>
              <a:rPr lang="en-US" altLang="zh-TW" sz="2800" dirty="0" smtClean="0"/>
              <a:t> import Conv2D, MaxPooling2D</a:t>
            </a:r>
          </a:p>
          <a:p>
            <a:pPr marL="0" indent="0">
              <a:buNone/>
            </a:pPr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keras.layers</a:t>
            </a:r>
            <a:r>
              <a:rPr lang="en-US" altLang="zh-TW" sz="2800" dirty="0" smtClean="0"/>
              <a:t> import Activation, Dropout, Flatten, Dense</a:t>
            </a:r>
          </a:p>
          <a:p>
            <a:pPr marL="0" indent="0">
              <a:buNone/>
            </a:pPr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keras</a:t>
            </a:r>
            <a:r>
              <a:rPr lang="en-US" altLang="zh-TW" sz="2800" dirty="0" smtClean="0"/>
              <a:t> import backend as K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513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 smtClean="0">
                <a:effectLst/>
              </a:rPr>
              <a:t>test_generator</a:t>
            </a:r>
            <a:r>
              <a:rPr lang="en-US" altLang="zh-TW" sz="2400" dirty="0" smtClean="0">
                <a:effectLst/>
              </a:rPr>
              <a:t> = </a:t>
            </a:r>
            <a:r>
              <a:rPr lang="en-US" altLang="zh-TW" sz="2400" dirty="0" err="1" smtClean="0">
                <a:effectLst/>
              </a:rPr>
              <a:t>test_datagen.flow_from_directory</a:t>
            </a:r>
            <a:r>
              <a:rPr lang="en-US" altLang="zh-TW" sz="2400" dirty="0" smtClean="0">
                <a:effectLst/>
              </a:rPr>
              <a:t>(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</a:t>
            </a:r>
            <a:r>
              <a:rPr lang="en-US" altLang="zh-TW" sz="2400" dirty="0" err="1" smtClean="0">
                <a:effectLst/>
              </a:rPr>
              <a:t>test_data_dir</a:t>
            </a:r>
            <a:r>
              <a:rPr lang="en-US" altLang="zh-TW" sz="2400" dirty="0" smtClean="0">
                <a:effectLst/>
              </a:rPr>
              <a:t>,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</a:t>
            </a:r>
            <a:r>
              <a:rPr lang="en-US" altLang="zh-TW" sz="2400" dirty="0" err="1" smtClean="0">
                <a:effectLst/>
              </a:rPr>
              <a:t>target_size</a:t>
            </a:r>
            <a:r>
              <a:rPr lang="en-US" altLang="zh-TW" sz="2400" dirty="0" smtClean="0">
                <a:effectLst/>
              </a:rPr>
              <a:t>=(</a:t>
            </a:r>
            <a:r>
              <a:rPr lang="en-US" altLang="zh-TW" sz="2400" dirty="0" err="1" smtClean="0">
                <a:effectLst/>
              </a:rPr>
              <a:t>img_width</a:t>
            </a:r>
            <a:r>
              <a:rPr lang="en-US" altLang="zh-TW" sz="2400" dirty="0" smtClean="0">
                <a:effectLst/>
              </a:rPr>
              <a:t>, </a:t>
            </a:r>
            <a:r>
              <a:rPr lang="en-US" altLang="zh-TW" sz="2400" dirty="0" err="1" smtClean="0">
                <a:effectLst/>
              </a:rPr>
              <a:t>img_height</a:t>
            </a:r>
            <a:r>
              <a:rPr lang="en-US" altLang="zh-TW" sz="2400" dirty="0" smtClean="0">
                <a:effectLst/>
              </a:rPr>
              <a:t>),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</a:t>
            </a:r>
            <a:r>
              <a:rPr lang="en-US" altLang="zh-TW" sz="2400" dirty="0" err="1" smtClean="0">
                <a:effectLst/>
              </a:rPr>
              <a:t>batch_size</a:t>
            </a:r>
            <a:r>
              <a:rPr lang="en-US" altLang="zh-TW" sz="2400" dirty="0" smtClean="0">
                <a:effectLst/>
              </a:rPr>
              <a:t>=</a:t>
            </a:r>
            <a:r>
              <a:rPr lang="en-US" altLang="zh-TW" sz="2400" dirty="0" err="1" smtClean="0">
                <a:effectLst/>
              </a:rPr>
              <a:t>batch_size</a:t>
            </a:r>
            <a:r>
              <a:rPr lang="en-US" altLang="zh-TW" sz="2400" dirty="0" smtClean="0">
                <a:effectLst/>
              </a:rPr>
              <a:t>,</a:t>
            </a:r>
          </a:p>
          <a:p>
            <a:pPr marL="0" indent="0">
              <a:buNone/>
            </a:pPr>
            <a:r>
              <a:rPr lang="en-US" altLang="zh-TW" sz="2400" dirty="0" smtClean="0">
                <a:effectLst/>
              </a:rPr>
              <a:t>    </a:t>
            </a:r>
            <a:r>
              <a:rPr lang="en-US" altLang="zh-TW" sz="2400" dirty="0" err="1" smtClean="0">
                <a:effectLst/>
              </a:rPr>
              <a:t>class_mode</a:t>
            </a:r>
            <a:r>
              <a:rPr lang="en-US" altLang="zh-TW" sz="2400" dirty="0" smtClean="0">
                <a:effectLst/>
              </a:rPr>
              <a:t>='binary')</a:t>
            </a:r>
            <a:r>
              <a:rPr lang="en-US" altLang="zh-TW" sz="2400" dirty="0" smtClean="0"/>
              <a:t>'</a:t>
            </a:r>
            <a:r>
              <a:rPr lang="en-US" altLang="zh-TW" sz="2400" dirty="0" smtClean="0">
                <a:effectLst/>
              </a:rPr>
              <a:t>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Found 624 images belonging to 2 classes.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9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err="1" smtClean="0"/>
              <a:t>model.fit_generator</a:t>
            </a:r>
            <a:r>
              <a:rPr lang="en-US" altLang="zh-TW" sz="2800" dirty="0" smtClean="0"/>
              <a:t>(</a:t>
            </a:r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train_generator</a:t>
            </a:r>
            <a:r>
              <a:rPr lang="en-US" altLang="zh-TW" sz="2800" dirty="0" smtClean="0"/>
              <a:t>,</a:t>
            </a:r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steps_per_epoch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nb_train_samples</a:t>
            </a:r>
            <a:r>
              <a:rPr lang="en-US" altLang="zh-TW" sz="2800" dirty="0" smtClean="0"/>
              <a:t> // </a:t>
            </a:r>
            <a:r>
              <a:rPr lang="en-US" altLang="zh-TW" sz="2800" dirty="0" err="1" smtClean="0"/>
              <a:t>batch_size</a:t>
            </a:r>
            <a:r>
              <a:rPr lang="en-US" altLang="zh-TW" sz="2800" dirty="0" smtClean="0"/>
              <a:t>,</a:t>
            </a:r>
          </a:p>
          <a:p>
            <a:pPr marL="0" indent="0">
              <a:buNone/>
            </a:pPr>
            <a:r>
              <a:rPr lang="en-US" altLang="zh-TW" sz="2800" dirty="0" smtClean="0"/>
              <a:t>    epochs=epochs,</a:t>
            </a:r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validation_data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validation_generator</a:t>
            </a:r>
            <a:r>
              <a:rPr lang="en-US" altLang="zh-TW" sz="2800" dirty="0" smtClean="0"/>
              <a:t>,</a:t>
            </a:r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validation_steps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nb_validation_samples</a:t>
            </a:r>
            <a:r>
              <a:rPr lang="en-US" altLang="zh-TW" sz="2800" dirty="0" smtClean="0"/>
              <a:t> // </a:t>
            </a:r>
            <a:r>
              <a:rPr lang="en-US" altLang="zh-TW" sz="2800" dirty="0" err="1" smtClean="0"/>
              <a:t>batch_size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99592" y="476672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開始訓練模型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02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查看訓練準確度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# evaluate the model</a:t>
            </a:r>
          </a:p>
          <a:p>
            <a:pPr marL="0" indent="0">
              <a:buNone/>
            </a:pPr>
            <a:r>
              <a:rPr lang="en-US" altLang="zh-TW" sz="2000" dirty="0" smtClean="0"/>
              <a:t>scores = </a:t>
            </a:r>
            <a:r>
              <a:rPr lang="en-US" altLang="zh-TW" sz="2000" dirty="0" err="1" smtClean="0"/>
              <a:t>model.evaluate_generator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test_generator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en-US" altLang="zh-TW" sz="2000" dirty="0" smtClean="0"/>
              <a:t>print("\</a:t>
            </a:r>
            <a:r>
              <a:rPr lang="en-US" altLang="zh-TW" sz="2000" dirty="0" err="1" smtClean="0"/>
              <a:t>n%s</a:t>
            </a:r>
            <a:r>
              <a:rPr lang="en-US" altLang="zh-TW" sz="2000" dirty="0" smtClean="0"/>
              <a:t>: %.2f%%" % (</a:t>
            </a:r>
            <a:r>
              <a:rPr lang="en-US" altLang="zh-TW" sz="2000" dirty="0" err="1" smtClean="0"/>
              <a:t>model.metrics_names</a:t>
            </a:r>
            <a:r>
              <a:rPr lang="en-US" altLang="zh-TW" sz="2000" dirty="0" smtClean="0"/>
              <a:t>[1], scores[1]*100))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 smtClean="0"/>
              <a:t>acc</a:t>
            </a:r>
            <a:r>
              <a:rPr lang="en-US" altLang="zh-TW" sz="2000" dirty="0" smtClean="0"/>
              <a:t>: 87.34%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3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os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</a:t>
            </a:r>
            <a:r>
              <a:rPr lang="en-US" altLang="zh-TW" sz="2400" dirty="0" err="1" smtClean="0"/>
              <a:t>np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 pandas as </a:t>
            </a:r>
            <a:r>
              <a:rPr lang="en-US" altLang="zh-TW" sz="2400" dirty="0" err="1" smtClean="0"/>
              <a:t>np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matplotlib.pyplot</a:t>
            </a:r>
            <a:r>
              <a:rPr lang="en-US" altLang="zh-TW" sz="2400" dirty="0" smtClean="0"/>
              <a:t> as </a:t>
            </a:r>
            <a:r>
              <a:rPr lang="en-US" altLang="zh-TW" sz="2400" dirty="0" err="1" smtClean="0"/>
              <a:t>plt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%</a:t>
            </a:r>
            <a:r>
              <a:rPr lang="en-US" altLang="zh-TW" sz="2400" dirty="0" err="1" smtClean="0"/>
              <a:t>matplotlib</a:t>
            </a:r>
            <a:r>
              <a:rPr lang="en-US" altLang="zh-TW" sz="2400" dirty="0" smtClean="0"/>
              <a:t> inline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35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確認資料集的地址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os.listdir</a:t>
            </a:r>
            <a:r>
              <a:rPr lang="en-US" altLang="zh-TW" sz="2800" dirty="0" smtClean="0"/>
              <a:t>("../input/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"))</a:t>
            </a:r>
          </a:p>
          <a:p>
            <a:pPr marL="0" indent="0">
              <a:buNone/>
            </a:pPr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os.listdir</a:t>
            </a:r>
            <a:r>
              <a:rPr lang="en-US" altLang="zh-TW" sz="2800" dirty="0" smtClean="0"/>
              <a:t>("../input/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/train"))</a:t>
            </a:r>
          </a:p>
          <a:p>
            <a:pPr marL="0" indent="0">
              <a:buNone/>
            </a:pPr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os.listdir</a:t>
            </a:r>
            <a:r>
              <a:rPr lang="en-US" altLang="zh-TW" sz="2800" dirty="0" smtClean="0"/>
              <a:t>("../input/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chest_xray</a:t>
            </a:r>
            <a:r>
              <a:rPr lang="en-US" altLang="zh-TW" sz="2800" dirty="0" smtClean="0"/>
              <a:t>/train/"))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43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['</a:t>
            </a:r>
            <a:r>
              <a:rPr lang="en-US" altLang="zh-TW" sz="2400" dirty="0" err="1" smtClean="0"/>
              <a:t>val</a:t>
            </a:r>
            <a:r>
              <a:rPr lang="en-US" altLang="zh-TW" sz="2400" dirty="0" smtClean="0"/>
              <a:t>', 'train', 'test', '.</a:t>
            </a:r>
            <a:r>
              <a:rPr lang="en-US" altLang="zh-TW" sz="2400" dirty="0" err="1" smtClean="0"/>
              <a:t>DS_Store</a:t>
            </a:r>
            <a:r>
              <a:rPr lang="en-US" altLang="zh-TW" sz="2400" dirty="0" smtClean="0"/>
              <a:t>']</a:t>
            </a:r>
          </a:p>
          <a:p>
            <a:pPr marL="0" indent="0">
              <a:buNone/>
            </a:pPr>
            <a:r>
              <a:rPr lang="en-US" altLang="zh-TW" sz="2400" dirty="0" smtClean="0"/>
              <a:t>['NORMAL', '.</a:t>
            </a:r>
            <a:r>
              <a:rPr lang="en-US" altLang="zh-TW" sz="2400" dirty="0" err="1" smtClean="0"/>
              <a:t>DS_Store</a:t>
            </a:r>
            <a:r>
              <a:rPr lang="en-US" altLang="zh-TW" sz="2400" dirty="0" smtClean="0"/>
              <a:t>', 'PNEUMONIA']</a:t>
            </a:r>
          </a:p>
          <a:p>
            <a:pPr marL="0" indent="0">
              <a:buNone/>
            </a:pPr>
            <a:r>
              <a:rPr lang="en-US" altLang="zh-TW" sz="2400" dirty="0" smtClean="0"/>
              <a:t>['NORMAL', '.</a:t>
            </a:r>
            <a:r>
              <a:rPr lang="en-US" altLang="zh-TW" sz="2400" dirty="0" err="1" smtClean="0"/>
              <a:t>DS_Store</a:t>
            </a:r>
            <a:r>
              <a:rPr lang="en-US" altLang="zh-TW" sz="2400" dirty="0" smtClean="0"/>
              <a:t>', 'PNEUMONIA']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07704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683985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顯示資料集內容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91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顯示正常的圖片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 smtClean="0">
                <a:effectLst/>
              </a:rPr>
              <a:t>img_name</a:t>
            </a:r>
            <a:r>
              <a:rPr lang="en-US" altLang="zh-TW" dirty="0" smtClean="0">
                <a:effectLst/>
              </a:rPr>
              <a:t> = 'NORMAL2-IM-0588-0001.jpeg'</a:t>
            </a:r>
          </a:p>
          <a:p>
            <a:r>
              <a:rPr lang="en-US" altLang="zh-TW" dirty="0" err="1" smtClean="0">
                <a:effectLst/>
              </a:rPr>
              <a:t>img_normal</a:t>
            </a:r>
            <a:r>
              <a:rPr lang="en-US" altLang="zh-TW" dirty="0" smtClean="0">
                <a:effectLst/>
              </a:rPr>
              <a:t> = </a:t>
            </a:r>
            <a:r>
              <a:rPr lang="en-US" altLang="zh-TW" dirty="0" err="1" smtClean="0">
                <a:effectLst/>
              </a:rPr>
              <a:t>load_img</a:t>
            </a:r>
            <a:r>
              <a:rPr lang="en-US" altLang="zh-TW" dirty="0" smtClean="0">
                <a:effectLst/>
              </a:rPr>
              <a:t>('../input/</a:t>
            </a:r>
            <a:r>
              <a:rPr lang="en-US" altLang="zh-TW" dirty="0" err="1" smtClean="0">
                <a:effectLst/>
              </a:rPr>
              <a:t>chest_xray</a:t>
            </a:r>
            <a:r>
              <a:rPr lang="en-US" altLang="zh-TW" dirty="0" smtClean="0">
                <a:effectLst/>
              </a:rPr>
              <a:t>/</a:t>
            </a:r>
            <a:r>
              <a:rPr lang="en-US" altLang="zh-TW" dirty="0" err="1" smtClean="0">
                <a:effectLst/>
              </a:rPr>
              <a:t>chest_xray</a:t>
            </a:r>
            <a:r>
              <a:rPr lang="en-US" altLang="zh-TW" dirty="0" smtClean="0">
                <a:effectLst/>
              </a:rPr>
              <a:t>/train/NORMAL/' + </a:t>
            </a:r>
            <a:r>
              <a:rPr lang="en-US" altLang="zh-TW" dirty="0" err="1" smtClean="0">
                <a:effectLst/>
              </a:rPr>
              <a:t>img_name</a:t>
            </a:r>
            <a:r>
              <a:rPr lang="en-US" altLang="zh-TW" dirty="0" smtClean="0">
                <a:effectLst/>
              </a:rPr>
              <a:t>)</a:t>
            </a:r>
          </a:p>
          <a:p>
            <a:r>
              <a:rPr lang="en-US" altLang="zh-TW" dirty="0" smtClean="0">
                <a:effectLst/>
              </a:rPr>
              <a:t>print('NORMAL')</a:t>
            </a:r>
          </a:p>
          <a:p>
            <a:r>
              <a:rPr lang="en-US" altLang="zh-TW" dirty="0" err="1" smtClean="0">
                <a:effectLst/>
              </a:rPr>
              <a:t>plt.imshow</a:t>
            </a:r>
            <a:r>
              <a:rPr lang="en-US" altLang="zh-TW" dirty="0" smtClean="0">
                <a:effectLst/>
              </a:rPr>
              <a:t>(</a:t>
            </a:r>
            <a:r>
              <a:rPr lang="en-US" altLang="zh-TW" dirty="0" err="1" smtClean="0">
                <a:effectLst/>
              </a:rPr>
              <a:t>img_normal</a:t>
            </a:r>
            <a:r>
              <a:rPr lang="en-US" altLang="zh-TW" dirty="0" smtClean="0">
                <a:effectLst/>
              </a:rPr>
              <a:t>)</a:t>
            </a:r>
          </a:p>
          <a:p>
            <a:r>
              <a:rPr lang="en-US" altLang="zh-TW" dirty="0" err="1" smtClean="0">
                <a:effectLst/>
              </a:rPr>
              <a:t>plt.show</a:t>
            </a:r>
            <a:r>
              <a:rPr lang="en-US" altLang="zh-TW" dirty="0" smtClean="0">
                <a:effectLst/>
              </a:rPr>
              <a:t>()</a:t>
            </a:r>
            <a:endParaRPr lang="en-US" altLang="zh-TW" dirty="0"/>
          </a:p>
          <a:p>
            <a:r>
              <a:rPr lang="en-US" altLang="zh-TW" dirty="0" smtClean="0"/>
              <a:t>NORMAL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3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60848"/>
            <a:ext cx="4763585" cy="3201129"/>
          </a:xfrm>
        </p:spPr>
      </p:pic>
    </p:spTree>
    <p:extLst>
      <p:ext uri="{BB962C8B-B14F-4D97-AF65-F5344CB8AC3E}">
        <p14:creationId xmlns:p14="http://schemas.microsoft.com/office/powerpoint/2010/main" val="4789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顯示不正常的圖片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img_name</a:t>
            </a:r>
            <a:r>
              <a:rPr lang="en-US" altLang="zh-TW" sz="2000" dirty="0" smtClean="0"/>
              <a:t> = 'person63_bacteria_306.jpeg'</a:t>
            </a:r>
          </a:p>
          <a:p>
            <a:pPr marL="0" indent="0">
              <a:buNone/>
            </a:pPr>
            <a:r>
              <a:rPr lang="en-US" altLang="zh-TW" sz="2000" dirty="0" err="1" smtClean="0"/>
              <a:t>img_pneumonia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load_img</a:t>
            </a:r>
            <a:r>
              <a:rPr lang="en-US" altLang="zh-TW" sz="2000" dirty="0" smtClean="0"/>
              <a:t>('../input/</a:t>
            </a:r>
            <a:r>
              <a:rPr lang="en-US" altLang="zh-TW" sz="2000" dirty="0" err="1" smtClean="0"/>
              <a:t>chest_xray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chest_xray</a:t>
            </a:r>
            <a:r>
              <a:rPr lang="en-US" altLang="zh-TW" sz="2000" dirty="0" smtClean="0"/>
              <a:t>/train/PNEUMONIA/' + </a:t>
            </a:r>
            <a:r>
              <a:rPr lang="en-US" altLang="zh-TW" sz="2000" dirty="0" err="1" smtClean="0"/>
              <a:t>img_name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print('PNEUMONIA')</a:t>
            </a:r>
          </a:p>
          <a:p>
            <a:pPr marL="0" indent="0">
              <a:buNone/>
            </a:pPr>
            <a:r>
              <a:rPr lang="en-US" altLang="zh-TW" sz="2000" dirty="0" err="1" smtClean="0"/>
              <a:t>plt.imshow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img_pneumonia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en-US" altLang="zh-TW" sz="2000" dirty="0" err="1" smtClean="0"/>
              <a:t>plt.show</a:t>
            </a:r>
            <a:r>
              <a:rPr lang="en-US" altLang="zh-TW" sz="2000" dirty="0" smtClean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39" y="2262617"/>
            <a:ext cx="4484122" cy="3201129"/>
          </a:xfrm>
        </p:spPr>
      </p:pic>
    </p:spTree>
    <p:extLst>
      <p:ext uri="{BB962C8B-B14F-4D97-AF65-F5344CB8AC3E}">
        <p14:creationId xmlns:p14="http://schemas.microsoft.com/office/powerpoint/2010/main" val="5588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531</Words>
  <Application>Microsoft Office PowerPoint</Application>
  <PresentationFormat>如螢幕大小 (4:3)</PresentationFormat>
  <Paragraphs>121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使用CNN來分類肺部疾病</vt:lpstr>
      <vt:lpstr>載入函式庫</vt:lpstr>
      <vt:lpstr>PowerPoint 簡報</vt:lpstr>
      <vt:lpstr>確認資料集的地址</vt:lpstr>
      <vt:lpstr>PowerPoint 簡報</vt:lpstr>
      <vt:lpstr>顯示正常的圖片</vt:lpstr>
      <vt:lpstr>PowerPoint 簡報</vt:lpstr>
      <vt:lpstr>顯示不正常的圖片</vt:lpstr>
      <vt:lpstr>PowerPoint 簡報</vt:lpstr>
      <vt:lpstr>PowerPoint 簡報</vt:lpstr>
      <vt:lpstr>PowerPoint 簡報</vt:lpstr>
      <vt:lpstr>建立模型</vt:lpstr>
      <vt:lpstr>PowerPoint 簡報</vt:lpstr>
      <vt:lpstr>PowerPoint 簡報</vt:lpstr>
      <vt:lpstr>Compile 完成後的模型</vt:lpstr>
      <vt:lpstr>設定輸入圖片參數</vt:lpstr>
      <vt:lpstr>PowerPoint 簡報</vt:lpstr>
      <vt:lpstr>PowerPoint 簡報</vt:lpstr>
      <vt:lpstr>PowerPoint 簡報</vt:lpstr>
      <vt:lpstr>PowerPoint 簡報</vt:lpstr>
      <vt:lpstr>PowerPoint 簡報</vt:lpstr>
      <vt:lpstr>查看訓練準確度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使用CNN來分類肺部疾病</dc:title>
  <dc:creator>I3301</dc:creator>
  <cp:lastModifiedBy>I3301</cp:lastModifiedBy>
  <cp:revision>5</cp:revision>
  <dcterms:created xsi:type="dcterms:W3CDTF">2020-11-11T02:12:44Z</dcterms:created>
  <dcterms:modified xsi:type="dcterms:W3CDTF">2020-11-11T03:01:39Z</dcterms:modified>
</cp:coreProperties>
</file>