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D283B80-1794-4708-831D-1F44A8FF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753897-E1B0-424E-8024-B2E3F8630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BA2E-7401-4646-B2D5-389328A75DE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2FC8D2-99C6-4A22-A3B8-47CDAA0C27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0773BE-13A0-497D-A4D9-605F62EDE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2795-9C5C-43C2-A114-8AE5030359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EB031B3-7270-4C67-A24A-2E78BA0F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106"/>
            <a:ext cx="1615646" cy="8108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43716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B8DE-11B4-4127-8AE3-143AF3AA3CB8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809B-3646-41C4-986F-BC7385435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049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4D806-3679-4CE0-B597-3FE95C50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AB2892-53B9-4467-B7F2-E89496C6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915094-4AEA-43D8-B132-7257BB8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A534-5F66-418E-B3C6-1EB110B0474B}" type="datetime1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29CCE5-16B5-4CFE-B597-A60AB770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95CFDB-FB2C-41CF-8A08-6174FC5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0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9AB88-CFD0-437E-9950-36988A18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5ADFE8-D4BF-48A0-B9DE-FAA821D0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D242FF-0E3A-4CB5-B9B7-4993C02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F440-CBF2-498F-A21B-100C64FAB073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D8616E-9607-4158-8B4E-2B5FF69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55BDEA-B103-4A6A-BF51-30725E3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4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9E0168-7953-4DC8-9291-1A898D71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059D7F-24DE-42ED-AC7A-D8A5B539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194735-D3BD-484F-AA0D-93893019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1AE5-CE5A-4481-9AC2-F518AB0B9D9F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DA774D-6AA9-4152-AA97-07850E56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50AE74-166B-49FA-B361-691E064F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7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58492-EE59-483E-A3E8-BE15542F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49A8E-4791-45C5-9078-486FF893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A09FD2-DF7B-4A3A-BB56-BEAC5D71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8A71-1DDA-4439-AC9D-DE665F718A9E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1C46B4-8DB3-4E15-882E-71A3B88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053F0-2CD8-4366-AC24-61711C2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1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6ADDC-5483-4E9F-ABFD-A6AF0EB8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B41EE-CF55-4B1B-A64D-853B2924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13A007-983B-4150-A946-BC640CE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FA8C-1D5F-41E4-BE8B-EE1BB0EF8919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FC0741-AEB1-40E3-893C-F5776AB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5B0B64-085E-4143-9599-BA291EB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4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AF963-8A83-4188-B114-EEC1AC32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B91167-C896-4B65-AED6-E5AB9275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190AF2-B0C2-4F2C-9DB1-0ABD1E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D005A3-1CFE-44D2-AEE2-DAF88042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4B8E-D597-4EE7-A5C2-22718A3FCD1D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3AD09D-E98C-4FC5-A778-DF5DAA2A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301B43-238B-42B0-B15B-728BCEC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1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959B6A-7A17-4F6F-990B-C828EB26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A7899B-E538-4D3D-A6A6-DCADF159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11E09A8-3641-434E-A0AD-CB2470CC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4723CA-51C0-4D16-AC9D-27A10BAAC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41A117-76ED-4E43-8F61-36B175B5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D1AEA0-96FE-4025-A9BB-D9D2DAFB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5B0-034F-478F-88E9-10028C28EFEF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58EF7B4-767A-46D5-8156-E294CA18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7E6ED6-7E97-45B3-B899-04EE56C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79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2B868-7FA9-4A29-9E42-29DF1428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AFD0BF-A251-4FE7-B4F5-A385582E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7839-4C34-44C9-903F-DA7A47303DBA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DF2B6C-A9DC-4C8E-90BF-AFF7232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967D2D-428D-4E24-9662-83DCF83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46E00E-956C-4930-A67E-785FFF0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352-0222-40CB-96B7-E1A2F56E5A5C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81E69E-2A08-46DC-86B6-F9712B2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406024-C840-43AB-98E7-DAE64DD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8567D-498B-4150-9312-CDF84CC6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BC4AB-EB7E-4410-947D-CD231C7E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3F2025-4758-4A11-ADF7-79CB0D70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E1ED9A-18C5-44EB-A244-6973B27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B17-32BA-444F-B39A-A8BFA0C1203B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1870E7-A1D8-498C-A778-B550458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66C3D8-427C-417D-ADC2-ED1B4875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3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19951-D96F-4165-8176-7F5F9732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E1B00C-293F-47C8-A9A5-6DF385283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4F7710-012F-4E22-8EAC-E3AE3F0E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D08F3D-B4F7-4997-8BBF-5BD6E56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9628-A3ED-4EFD-88F7-D8855F00AB23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76262B-FEF8-4311-92B6-BE5AFF91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31F1EB-30AA-4746-A194-BFEF22F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D63F552-40AB-4074-A115-218927BB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AE177D-BD9C-45B3-AB1E-355FE1F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FBB3CA-467A-46AE-9B26-5DA20BABB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52F-E193-413A-A51A-9A7467971408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FC553E-9945-495E-8C51-34DF5AD48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4446" y="46447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D4B249-5ECA-48E9-B2EC-765AE545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="" xmlns:a16="http://schemas.microsoft.com/office/drawing/2014/main" id="{257B977C-1E5D-4065-9140-84168062E7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51" y="5797590"/>
            <a:ext cx="1775349" cy="89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17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224" userDrawn="1">
          <p15:clr>
            <a:srgbClr val="F26B43"/>
          </p15:clr>
        </p15:guide>
        <p15:guide id="2" pos="7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2CA939-65FF-4C78-83B6-35CE00C57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182" y="1122363"/>
            <a:ext cx="9144000" cy="2387600"/>
          </a:xfrm>
        </p:spPr>
        <p:txBody>
          <a:bodyPr/>
          <a:lstStyle/>
          <a:p>
            <a:pPr algn="l"/>
            <a:r>
              <a:rPr lang="en-US" sz="6600" b="1" i="1" dirty="0"/>
              <a:t>Codium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1" i="1" dirty="0"/>
              <a:t>Start your Journey to Digital Transformation with us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3E0705B-2088-4CAB-82D8-DC7FCD03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00"/>
            <a:ext cx="9063182" cy="1510000"/>
          </a:xfrm>
        </p:spPr>
        <p:txBody>
          <a:bodyPr/>
          <a:lstStyle/>
          <a:p>
            <a:pPr algn="l"/>
            <a:r>
              <a:rPr lang="hy-AM" dirty="0"/>
              <a:t>Վեբ Ծրագրավորման Դասընթաց</a:t>
            </a:r>
            <a:endParaRPr lang="en-US" dirty="0"/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="" xmlns:a16="http://schemas.microsoft.com/office/drawing/2014/main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55" y="1242436"/>
            <a:ext cx="2267527" cy="2267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73D12-F8FA-450C-912B-6D13035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  <a:defRPr/>
            </a:pPr>
            <a:r>
              <a:rPr lang="hy-AM" sz="4400" dirty="0">
                <a:solidFill>
                  <a:srgbClr val="000000"/>
                </a:solidFill>
                <a:latin typeface="+mn-lt"/>
              </a:rPr>
              <a:t>Ի՞նչ են սովորում</a:t>
            </a:r>
            <a:endParaRPr lang="en-US" sz="4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18B179-24A7-41CE-9004-5AB668CF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694"/>
            <a:ext cx="10515600" cy="40219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hy-AM" sz="3200" dirty="0">
                <a:latin typeface="+mj-lt"/>
              </a:rPr>
              <a:t>1․ Ինֆորմատիկա եւ կիրառական մաթեմատիկա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y-AM" sz="3200" dirty="0">
                <a:latin typeface="+mj-lt"/>
              </a:rPr>
              <a:t>2․ Իրավագիտություն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sz="3200" dirty="0">
                <a:latin typeface="+mj-lt"/>
              </a:rPr>
              <a:t>3</a:t>
            </a:r>
            <a:r>
              <a:rPr lang="hy-AM" sz="3200" dirty="0">
                <a:latin typeface="+mj-lt"/>
              </a:rPr>
              <a:t>․ Լրագրություն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sz="3200" dirty="0">
                <a:latin typeface="+mj-lt"/>
              </a:rPr>
              <a:t>4</a:t>
            </a:r>
            <a:r>
              <a:rPr lang="hy-AM" sz="3200" dirty="0">
                <a:latin typeface="+mj-lt"/>
              </a:rPr>
              <a:t>․ Ֆինանսներ</a:t>
            </a:r>
            <a:endParaRPr lang="en-US" sz="3200" b="0" dirty="0"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25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4A776A"/>
                </a:solidFill>
                <a:latin typeface="+mj-lt"/>
              </a:rPr>
              <a:t>Staff.am </a:t>
            </a:r>
            <a:r>
              <a:rPr lang="hy-AM" sz="3600" b="1" dirty="0">
                <a:solidFill>
                  <a:srgbClr val="4A776A"/>
                </a:solidFill>
                <a:latin typeface="+mj-lt"/>
              </a:rPr>
              <a:t>կայքում տեղադրված հայտարարություններ</a:t>
            </a:r>
            <a:endParaRPr lang="en-US" sz="3600" b="1" dirty="0">
              <a:solidFill>
                <a:srgbClr val="4A776A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10D1A2D-2080-9595-DB95-0949A2AE3A4B}"/>
              </a:ext>
            </a:extLst>
          </p:cNvPr>
          <p:cNvSpPr txBox="1"/>
          <p:nvPr/>
        </p:nvSpPr>
        <p:spPr>
          <a:xfrm>
            <a:off x="838200" y="2313781"/>
            <a:ext cx="6054725" cy="2230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hy-AM" dirty="0">
                <a:latin typeface="+mj-lt"/>
              </a:rPr>
              <a:t>1․ Ինֆորմատիկա եւ կիրառական մաթեմատիկա </a:t>
            </a:r>
          </a:p>
          <a:p>
            <a:pPr>
              <a:lnSpc>
                <a:spcPct val="200000"/>
              </a:lnSpc>
              <a:defRPr/>
            </a:pPr>
            <a:r>
              <a:rPr lang="hy-AM" dirty="0">
                <a:latin typeface="+mj-lt"/>
              </a:rPr>
              <a:t>2․ Իրավագիտություն</a:t>
            </a:r>
          </a:p>
          <a:p>
            <a:pPr>
              <a:lnSpc>
                <a:spcPct val="200000"/>
              </a:lnSpc>
              <a:defRPr/>
            </a:pPr>
            <a:r>
              <a:rPr lang="hy-AM" dirty="0">
                <a:latin typeface="+mj-lt"/>
              </a:rPr>
              <a:t>3․ Լրագրություն</a:t>
            </a:r>
          </a:p>
          <a:p>
            <a:pPr>
              <a:lnSpc>
                <a:spcPct val="200000"/>
              </a:lnSpc>
              <a:defRPr/>
            </a:pPr>
            <a:r>
              <a:rPr lang="hy-AM" dirty="0">
                <a:latin typeface="+mj-lt"/>
              </a:rPr>
              <a:t>4․ Ֆինանսներ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F376E5-73E0-FE43-8B15-D506B99F6B60}"/>
              </a:ext>
            </a:extLst>
          </p:cNvPr>
          <p:cNvSpPr txBox="1"/>
          <p:nvPr/>
        </p:nvSpPr>
        <p:spPr>
          <a:xfrm>
            <a:off x="7090410" y="2313781"/>
            <a:ext cx="8731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650</a:t>
            </a:r>
            <a:endParaRPr lang="hy-AM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hy-AM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21</a:t>
            </a:r>
          </a:p>
          <a:p>
            <a:pPr>
              <a:lnSpc>
                <a:spcPct val="20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 17</a:t>
            </a:r>
            <a:endParaRPr lang="hy-AM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hy-AM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230</a:t>
            </a:r>
          </a:p>
        </p:txBody>
      </p:sp>
    </p:spTree>
    <p:extLst>
      <p:ext uri="{BB962C8B-B14F-4D97-AF65-F5344CB8AC3E}">
        <p14:creationId xmlns="" xmlns:p14="http://schemas.microsoft.com/office/powerpoint/2010/main" val="27465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DACA7714-5195-53EA-07A4-5793244F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175"/>
            <a:ext cx="11097208" cy="241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y-AM" altLang="en-US" sz="2800" dirty="0">
                <a:latin typeface="Arial" panose="020B0604020202020204" pitchFamily="34" charset="0"/>
              </a:rPr>
              <a:t>ՏՏ ոլորտում աշխատողների թիվը աշխարհում հասնում է </a:t>
            </a:r>
            <a:r>
              <a:rPr lang="ru-RU" altLang="en-US" sz="2800" dirty="0">
                <a:latin typeface="Arial" panose="020B0604020202020204" pitchFamily="34" charset="0"/>
              </a:rPr>
              <a:t>60 </a:t>
            </a:r>
            <a:r>
              <a:rPr lang="hy-AM" altLang="en-US" sz="2800" dirty="0">
                <a:latin typeface="Arial" panose="020B0604020202020204" pitchFamily="34" charset="0"/>
              </a:rPr>
              <a:t>մլն․</a:t>
            </a:r>
          </a:p>
          <a:p>
            <a:pPr eaLnBrk="1" hangingPunct="1">
              <a:lnSpc>
                <a:spcPct val="90000"/>
              </a:lnSpc>
            </a:pPr>
            <a:endParaRPr lang="hy-AM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y-AM" altLang="en-US" sz="2800" dirty="0">
                <a:latin typeface="Arial" panose="020B0604020202020204" pitchFamily="34" charset="0"/>
              </a:rPr>
              <a:t>Ամեն տարի այս ցուցանիշը ավելանում է </a:t>
            </a:r>
            <a:r>
              <a:rPr lang="ru-RU" altLang="en-US" sz="2800" dirty="0">
                <a:latin typeface="Arial" panose="020B0604020202020204" pitchFamily="34" charset="0"/>
              </a:rPr>
              <a:t>4%-</a:t>
            </a:r>
            <a:r>
              <a:rPr lang="hy-AM" altLang="en-US" sz="2800" dirty="0">
                <a:latin typeface="Arial" panose="020B0604020202020204" pitchFamily="34" charset="0"/>
              </a:rPr>
              <a:t>ով</a:t>
            </a:r>
          </a:p>
          <a:p>
            <a:pPr eaLnBrk="1" hangingPunct="1">
              <a:lnSpc>
                <a:spcPct val="90000"/>
              </a:lnSpc>
            </a:pPr>
            <a:r>
              <a:rPr lang="hy-AM" altLang="en-US" sz="2800" dirty="0">
                <a:latin typeface="Arial" panose="020B0604020202020204" pitchFamily="34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y-AM" altLang="en-US" sz="2800" dirty="0">
                <a:latin typeface="Arial" panose="020B0604020202020204" pitchFamily="34" charset="0"/>
              </a:rPr>
              <a:t>Այսօր աշխարհում ՏՏ ոլորտում  3 մլն թափուր աշխատատեղ կա </a:t>
            </a:r>
            <a:endParaRPr lang="en-US" altLang="en-US" sz="2800" dirty="0">
              <a:latin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9DC3675-9AC2-1105-55A3-6DB19D4BDB9A}"/>
              </a:ext>
            </a:extLst>
          </p:cNvPr>
          <p:cNvSpPr txBox="1">
            <a:spLocks noChangeArrowheads="1"/>
          </p:cNvSpPr>
          <p:nvPr/>
        </p:nvSpPr>
        <p:spPr>
          <a:xfrm>
            <a:off x="847271" y="3689544"/>
            <a:ext cx="10668000" cy="1289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y-AM" altLang="en-US" sz="3200" dirty="0"/>
              <a:t>ՏՏ ոլորտում 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hy-AM" altLang="en-US" sz="3200" dirty="0"/>
              <a:t>սովորողների թիվը կազմում է մոտ </a:t>
            </a:r>
            <a:r>
              <a:rPr lang="ru-RU" altLang="en-US" sz="3200" dirty="0"/>
              <a:t>1 </a:t>
            </a:r>
            <a:r>
              <a:rPr lang="hy-AM" altLang="en-US" sz="3200" dirty="0"/>
              <a:t>մլն․</a:t>
            </a:r>
            <a:endParaRPr lang="en-US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88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A2EE61-4FCD-A536-4339-06C571777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402" y="730542"/>
            <a:ext cx="10515600" cy="623887"/>
          </a:xfrm>
        </p:spPr>
        <p:txBody>
          <a:bodyPr/>
          <a:lstStyle/>
          <a:p>
            <a:pPr eaLnBrk="1" hangingPunct="1"/>
            <a:r>
              <a:rPr lang="hy-AM" altLang="en-US" sz="3200" b="1" dirty="0"/>
              <a:t>Ո՞վքեր կարող են մասնակցել</a:t>
            </a:r>
            <a:endParaRPr lang="en-US" altLang="en-US" sz="32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C92CC12-B33C-CB70-0D2B-0448E766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02" y="1578720"/>
            <a:ext cx="10515600" cy="43513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y-AM" u="sng" dirty="0"/>
              <a:t>Այն անձինք,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y-AM" dirty="0"/>
              <a:t>ովքեր ցանկանում են իրենց առաջին քայլերն անել այս ոլորտում;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y-AM" dirty="0"/>
              <a:t>նպատակասլաց են և ցանկանում են կարճ ժամկետում ունենալ լավ արդյունք;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y-AM" dirty="0"/>
              <a:t>Ունեն մաթեմատիկական մտածելակերպ, ու սիրում են վերլուծել;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y-AM" dirty="0"/>
              <a:t>ունեն անգլերեն լեզվի միջին մակարդակի գիտելիքներ կամ ձգտում են սովորել անգլերեն։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94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A2EE61-4FCD-A536-4339-06C571777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402" y="730542"/>
            <a:ext cx="10515600" cy="623887"/>
          </a:xfrm>
        </p:spPr>
        <p:txBody>
          <a:bodyPr/>
          <a:lstStyle/>
          <a:p>
            <a:pPr eaLnBrk="1" hangingPunct="1"/>
            <a:r>
              <a:rPr lang="hy-AM" altLang="en-US" sz="3200" b="1" dirty="0"/>
              <a:t>Մասնակցություն</a:t>
            </a:r>
            <a:endParaRPr lang="en-US" altLang="en-US" sz="32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48EF291-BFB3-837A-6F90-8EF92BF7B270}"/>
              </a:ext>
            </a:extLst>
          </p:cNvPr>
          <p:cNvSpPr txBox="1">
            <a:spLocks/>
          </p:cNvSpPr>
          <p:nvPr/>
        </p:nvSpPr>
        <p:spPr>
          <a:xfrm>
            <a:off x="671804" y="1776120"/>
            <a:ext cx="10467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y-AM" dirty="0"/>
              <a:t>Հանդիպումները տեղի կունենան շաբաթ ու կիրակի օրերին</a:t>
            </a:r>
          </a:p>
          <a:p>
            <a:pPr lvl="1">
              <a:defRPr/>
            </a:pPr>
            <a:r>
              <a:rPr lang="hy-AM" dirty="0" smtClean="0"/>
              <a:t>ժամը</a:t>
            </a:r>
            <a:r>
              <a:rPr lang="hy-AM" dirty="0"/>
              <a:t>՝ </a:t>
            </a:r>
            <a:r>
              <a:rPr lang="en-US" dirty="0" smtClean="0"/>
              <a:t>14</a:t>
            </a:r>
            <a:r>
              <a:rPr lang="en-US" dirty="0" smtClean="0"/>
              <a:t>:00-</a:t>
            </a:r>
            <a:r>
              <a:rPr lang="hy-AM" dirty="0"/>
              <a:t>ին։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hy-AM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hy-AM" dirty="0"/>
              <a:t>Դասընթացը տեղի է ունենալու երկու փուլով։</a:t>
            </a:r>
          </a:p>
          <a:p>
            <a:pPr marL="0" indent="0">
              <a:buNone/>
              <a:defRPr/>
            </a:pPr>
            <a:r>
              <a:rPr lang="hy-AM" dirty="0"/>
              <a:t>	</a:t>
            </a:r>
            <a:r>
              <a:rPr lang="en-US" dirty="0"/>
              <a:t>1-</a:t>
            </a:r>
            <a:r>
              <a:rPr lang="hy-AM" dirty="0"/>
              <a:t>ին փուլ – </a:t>
            </a:r>
            <a:r>
              <a:rPr lang="en-US" dirty="0"/>
              <a:t>1 </a:t>
            </a:r>
            <a:r>
              <a:rPr lang="hy-AM" dirty="0"/>
              <a:t>ամսյա դասընթաց, ավարտելով թեստային աշխատանքով;</a:t>
            </a:r>
          </a:p>
          <a:p>
            <a:pPr marL="0" indent="0">
              <a:buNone/>
              <a:defRPr/>
            </a:pPr>
            <a:r>
              <a:rPr lang="hy-AM" dirty="0"/>
              <a:t>	</a:t>
            </a:r>
            <a:r>
              <a:rPr lang="en-US" dirty="0"/>
              <a:t>2-</a:t>
            </a:r>
            <a:r>
              <a:rPr lang="hy-AM" dirty="0"/>
              <a:t>րդ փուլ – </a:t>
            </a:r>
            <a:r>
              <a:rPr lang="ru-RU" dirty="0"/>
              <a:t>4</a:t>
            </a:r>
            <a:r>
              <a:rPr lang="hy-AM" dirty="0"/>
              <a:t> ամիս խորացված </a:t>
            </a:r>
            <a:r>
              <a:rPr lang="en-US" dirty="0"/>
              <a:t>html/CSS/JavaScript </a:t>
            </a:r>
            <a:r>
              <a:rPr lang="hy-AM" dirty="0"/>
              <a:t>դասընթացներ։ 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hy-AM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33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AEF83B0-D997-82DF-D89E-90626702F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409" y="425742"/>
            <a:ext cx="10515600" cy="623887"/>
          </a:xfrm>
        </p:spPr>
        <p:txBody>
          <a:bodyPr/>
          <a:lstStyle/>
          <a:p>
            <a:pPr eaLnBrk="1" hangingPunct="1"/>
            <a:r>
              <a:rPr lang="hy-AM" altLang="en-US" sz="3200" b="1" dirty="0"/>
              <a:t>Ծրագրավորման միֆեր</a:t>
            </a:r>
            <a:endParaRPr lang="en-US" alt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9C8B2C2-EB2B-5D75-0DBF-293B0EEA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63" y="928183"/>
            <a:ext cx="4797366" cy="55040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ED56AB8-EA80-EAD3-6B21-667D82DB5A36}"/>
              </a:ext>
            </a:extLst>
          </p:cNvPr>
          <p:cNvSpPr txBox="1">
            <a:spLocks/>
          </p:cNvSpPr>
          <p:nvPr/>
        </p:nvSpPr>
        <p:spPr>
          <a:xfrm>
            <a:off x="564408" y="1415079"/>
            <a:ext cx="4614082" cy="14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y-AM" sz="2400" dirty="0"/>
              <a:t>Առանց մաթեմատիկական խորը գիտելիքների անհնար է դառնալ ծրագրավորող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AE2F491-300F-1CF7-FF3D-23852D2952BF}"/>
              </a:ext>
            </a:extLst>
          </p:cNvPr>
          <p:cNvSpPr txBox="1">
            <a:spLocks/>
          </p:cNvSpPr>
          <p:nvPr/>
        </p:nvSpPr>
        <p:spPr>
          <a:xfrm>
            <a:off x="564408" y="2738153"/>
            <a:ext cx="4296840" cy="114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y-AM" sz="2400" dirty="0"/>
              <a:t>Կոդ գրելու համար պետք է լինել հանճար </a:t>
            </a: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650E5C2-5DF7-D2CA-BC39-896FA77D3252}"/>
              </a:ext>
            </a:extLst>
          </p:cNvPr>
          <p:cNvSpPr txBox="1">
            <a:spLocks/>
          </p:cNvSpPr>
          <p:nvPr/>
        </p:nvSpPr>
        <p:spPr>
          <a:xfrm>
            <a:off x="564408" y="3971713"/>
            <a:ext cx="4296840" cy="104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y-AM" sz="2400" dirty="0"/>
              <a:t>Գոյություն ունի ամենալավ ծրագրավորման լեզուն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D3EF748-2B94-AA58-8141-28D8AD2DB185}"/>
              </a:ext>
            </a:extLst>
          </p:cNvPr>
          <p:cNvSpPr txBox="1">
            <a:spLocks/>
          </p:cNvSpPr>
          <p:nvPr/>
        </p:nvSpPr>
        <p:spPr>
          <a:xfrm>
            <a:off x="564408" y="5195303"/>
            <a:ext cx="4220735" cy="105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y-AM" sz="2400" dirty="0"/>
              <a:t>Ես գիրք կկարդամ ու կդառնամ ծրագրավորող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86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192"/>
            <a:ext cx="10515600" cy="863311"/>
          </a:xfrm>
        </p:spPr>
        <p:txBody>
          <a:bodyPr/>
          <a:lstStyle/>
          <a:p>
            <a:pPr algn="ctr"/>
            <a:r>
              <a:rPr lang="hy-AM" dirty="0"/>
              <a:t>Շնորհակալություն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3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8" y="449886"/>
            <a:ext cx="10515600" cy="863311"/>
          </a:xfrm>
        </p:spPr>
        <p:txBody>
          <a:bodyPr/>
          <a:lstStyle/>
          <a:p>
            <a:pPr algn="ctr"/>
            <a:r>
              <a:rPr lang="hy-AM" dirty="0" smtClean="0"/>
              <a:t>Վճարման կարգը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 txBox="1">
            <a:spLocks/>
          </p:cNvSpPr>
          <p:nvPr/>
        </p:nvSpPr>
        <p:spPr>
          <a:xfrm>
            <a:off x="990600" y="2048531"/>
            <a:ext cx="10515600" cy="8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y-AM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Ի դրամ հաշիվ։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093-37-39-65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 txBox="1">
            <a:spLocks/>
          </p:cNvSpPr>
          <p:nvPr/>
        </p:nvSpPr>
        <p:spPr>
          <a:xfrm>
            <a:off x="884853" y="3426351"/>
            <a:ext cx="10515600" cy="8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y-AM" sz="4400" dirty="0" smtClean="0">
                <a:latin typeface="+mj-lt"/>
                <a:ea typeface="+mj-ea"/>
                <a:cs typeface="+mj-cs"/>
              </a:rPr>
              <a:t>Կտրոնը նկարել և ուղարկել </a:t>
            </a:r>
            <a:r>
              <a:rPr lang="en-TT" sz="4400" dirty="0" err="1" smtClean="0">
                <a:latin typeface="+mj-lt"/>
                <a:ea typeface="+mj-ea"/>
                <a:cs typeface="+mj-cs"/>
              </a:rPr>
              <a:t>codium</a:t>
            </a:r>
            <a:r>
              <a:rPr lang="hy-AM" sz="4400" dirty="0" smtClean="0">
                <a:latin typeface="+mj-lt"/>
                <a:ea typeface="+mj-ea"/>
                <a:cs typeface="+mj-cs"/>
              </a:rPr>
              <a:t>-</a:t>
            </a:r>
            <a:r>
              <a:rPr lang="hy-AM" sz="4400" dirty="0" smtClean="0">
                <a:latin typeface="+mj-lt"/>
                <a:ea typeface="+mj-ea"/>
                <a:cs typeface="+mj-cs"/>
              </a:rPr>
              <a:t>ի  էջին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808ED37-CB75-4708-ABB7-E382E95C4EFE}"/>
              </a:ext>
            </a:extLst>
          </p:cNvPr>
          <p:cNvSpPr txBox="1">
            <a:spLocks/>
          </p:cNvSpPr>
          <p:nvPr/>
        </p:nvSpPr>
        <p:spPr>
          <a:xfrm>
            <a:off x="0" y="4825943"/>
            <a:ext cx="11958735" cy="86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y-AM" sz="2800" dirty="0" smtClean="0">
                <a:latin typeface="+mj-lt"/>
                <a:ea typeface="+mj-ea"/>
                <a:cs typeface="+mj-cs"/>
              </a:rPr>
              <a:t>Առաջին ամսվա վճարումը կատարել դասընթացի մեկնարկից առաջ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:STMTNUMBER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198</Words>
  <Application>Microsoft Office PowerPoint</Application>
  <PresentationFormat>Произвольный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Codium  Start your Journey to Digital Transformation with us </vt:lpstr>
      <vt:lpstr>Ի՞նչ են սովորում</vt:lpstr>
      <vt:lpstr>Staff.am կայքում տեղադրված հայտարարություններ</vt:lpstr>
      <vt:lpstr>Слайд 4</vt:lpstr>
      <vt:lpstr>Ո՞վքեր կարող են մասնակցել</vt:lpstr>
      <vt:lpstr>Մասնակցություն</vt:lpstr>
      <vt:lpstr>Ծրագրավորման միֆեր</vt:lpstr>
      <vt:lpstr>Շնորհակալություն</vt:lpstr>
      <vt:lpstr>Վճարման կարգը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Mihran Minasyan</dc:creator>
  <cp:lastModifiedBy>эльдо</cp:lastModifiedBy>
  <cp:revision>28</cp:revision>
  <dcterms:created xsi:type="dcterms:W3CDTF">2022-05-02T16:29:16Z</dcterms:created>
  <dcterms:modified xsi:type="dcterms:W3CDTF">2022-12-09T18:31:01Z</dcterms:modified>
</cp:coreProperties>
</file>