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1" r:id="rId4"/>
    <p:sldId id="259" r:id="rId5"/>
    <p:sldId id="262" r:id="rId6"/>
    <p:sldId id="265" r:id="rId7"/>
    <p:sldId id="264" r:id="rId8"/>
    <p:sldId id="263" r:id="rId9"/>
    <p:sldId id="266" r:id="rId10"/>
    <p:sldId id="260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D283B80-1794-4708-831D-1F44A8FF14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753897-E1B0-424E-8024-B2E3F86303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1BA2E-7401-4646-B2D5-389328A75DEF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2FC8D2-99C6-4A22-A3B8-47CDAA0C27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0773BE-13A0-497D-A4D9-605F62EDE4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2795-9C5C-43C2-A114-8AE5030359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EB031B3-7270-4C67-A24A-2E78BA0F0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333106"/>
            <a:ext cx="1615646" cy="8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43716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B8DE-11B4-4127-8AE3-143AF3AA3CB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809B-3646-41C4-986F-BC7385435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0496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4D806-3679-4CE0-B597-3FE95C50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AB2892-53B9-4467-B7F2-E89496C69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915094-4AEA-43D8-B132-7257BB8F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A534-5F66-418E-B3C6-1EB110B0474B}" type="datetime1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29CCE5-16B5-4CFE-B597-A60AB770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95CFDB-FB2C-41CF-8A08-6174FC57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605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9AB88-CFD0-437E-9950-36988A18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5ADFE8-D4BF-48A0-B9DE-FAA821D0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D242FF-0E3A-4CB5-B9B7-4993C02B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F440-CBF2-498F-A21B-100C64FAB073}" type="datetime1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D8616E-9607-4158-8B4E-2B5FF697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55BDEA-B103-4A6A-BF51-30725E3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249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99E0168-7953-4DC8-9291-1A898D713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4059D7F-24DE-42ED-AC7A-D8A5B539B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194735-D3BD-484F-AA0D-93893019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1AE5-CE5A-4481-9AC2-F518AB0B9D9F}" type="datetime1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DA774D-6AA9-4152-AA97-07850E56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50AE74-166B-49FA-B361-691E064F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170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58492-EE59-483E-A3E8-BE15542F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749A8E-4791-45C5-9078-486FF893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A09FD2-DF7B-4A3A-BB56-BEAC5D71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8A71-1DDA-4439-AC9D-DE665F718A9E}" type="datetime1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1C46B4-8DB3-4E15-882E-71A3B88D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9053F0-2CD8-4366-AC24-61711C2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17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6ADDC-5483-4E9F-ABFD-A6AF0EB8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B41EE-CF55-4B1B-A64D-853B2924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13A007-983B-4150-A946-BC640CE9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FA8C-1D5F-41E4-BE8B-EE1BB0EF8919}" type="datetime1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FC0741-AEB1-40E3-893C-F5776AB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5B0B64-085E-4143-9599-BA291EBE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48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EAF963-8A83-4188-B114-EEC1AC32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B91167-C896-4B65-AED6-E5AB92752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190AF2-B0C2-4F2C-9DB1-0ABD1EF9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D005A3-1CFE-44D2-AEE2-DAF88042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4B8E-D597-4EE7-A5C2-22718A3FCD1D}" type="datetime1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3AD09D-E98C-4FC5-A778-DF5DAA2A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301B43-238B-42B0-B15B-728BCECA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211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959B6A-7A17-4F6F-990B-C828EB26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A7899B-E538-4D3D-A6A6-DCADF159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1E09A8-3641-434E-A0AD-CB2470CCD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54723CA-51C0-4D16-AC9D-27A10BAAC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41A117-76ED-4E43-8F61-36B175B57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D1AEA0-96FE-4025-A9BB-D9D2DAFB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5B0-034F-478F-88E9-10028C28EFEF}" type="datetime1">
              <a:rPr lang="en-US" smtClean="0"/>
              <a:pPr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58EF7B4-767A-46D5-8156-E294CA18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7E6ED6-7E97-45B3-B899-04EE56C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79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2B868-7FA9-4A29-9E42-29DF1428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4AFD0BF-A251-4FE7-B4F5-A385582E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7839-4C34-44C9-903F-DA7A47303DBA}" type="datetime1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DF2B6C-A9DC-4C8E-90BF-AFF72324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967D2D-428D-4E24-9662-83DCF836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0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D46E00E-956C-4930-A67E-785FFF0B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352-0222-40CB-96B7-E1A2F56E5A5C}" type="datetime1">
              <a:rPr lang="en-US" smtClean="0"/>
              <a:pPr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81E69E-2A08-46DC-86B6-F9712B20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406024-C840-43AB-98E7-DAE64DD4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68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8567D-498B-4150-9312-CDF84CC6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4BC4AB-EB7E-4410-947D-CD231C7E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3F2025-4758-4A11-ADF7-79CB0D705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E1ED9A-18C5-44EB-A244-6973B275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B17-32BA-444F-B39A-A8BFA0C1203B}" type="datetime1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1870E7-A1D8-498C-A778-B5504582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66C3D8-427C-417D-ADC2-ED1B4875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83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19951-D96F-4165-8176-7F5F9732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6E1B00C-293F-47C8-A9A5-6DF385283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4F7710-012F-4E22-8EAC-E3AE3F0E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D08F3D-B4F7-4997-8BBF-5BD6E56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9628-A3ED-4EFD-88F7-D8855F00AB23}" type="datetime1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76262B-FEF8-4311-92B6-BE5AFF91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31F1EB-30AA-4746-A194-BFEF22F1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69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D63F552-40AB-4074-A115-218927BB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AE177D-BD9C-45B3-AB1E-355FE1F1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FBB3CA-467A-46AE-9B26-5DA20BABB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752F-E193-413A-A51A-9A7467971408}" type="datetime1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FC553E-9945-495E-8C51-34DF5AD48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4446" y="46447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D4B249-5ECA-48E9-B2EC-765AE545F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1D60-850D-48D5-B7D1-1E349E90F4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xmlns="" id="{257B977C-1E5D-4065-9140-84168062E7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4251" y="5797590"/>
            <a:ext cx="1775349" cy="8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170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224" userDrawn="1">
          <p15:clr>
            <a:srgbClr val="F26B43"/>
          </p15:clr>
        </p15:guide>
        <p15:guide id="2" pos="75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2CA939-65FF-4C78-83B6-35CE00C57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182" y="1122363"/>
            <a:ext cx="9144000" cy="2387600"/>
          </a:xfrm>
        </p:spPr>
        <p:txBody>
          <a:bodyPr/>
          <a:lstStyle/>
          <a:p>
            <a:pPr algn="l"/>
            <a:r>
              <a:rPr lang="hy-AM" sz="6600" b="1" i="1" dirty="0"/>
              <a:t>Ծրագրավորում 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E0705B-2088-4CAB-82D8-DC7FCD03B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800"/>
            <a:ext cx="9144000" cy="1510000"/>
          </a:xfrm>
        </p:spPr>
        <p:txBody>
          <a:bodyPr/>
          <a:lstStyle/>
          <a:p>
            <a:pPr algn="l"/>
            <a:r>
              <a:rPr lang="hy-AM" dirty="0" smtClean="0"/>
              <a:t>Հանդիպում </a:t>
            </a:r>
            <a:r>
              <a:rPr lang="hy-AM" dirty="0"/>
              <a:t>մասնագիտական կողմնորոշման համար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8ED37-CB75-4708-ABB7-E382E95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192"/>
            <a:ext cx="10515600" cy="863311"/>
          </a:xfrm>
        </p:spPr>
        <p:txBody>
          <a:bodyPr/>
          <a:lstStyle/>
          <a:p>
            <a:pPr algn="ctr"/>
            <a:r>
              <a:rPr lang="hy-AM" dirty="0"/>
              <a:t>Շնորհակալություն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3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73D12-F8FA-450C-912B-6D13035A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Բովանդակություն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18B179-24A7-41CE-9004-5AB668CF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 err="1">
                <a:effectLst/>
                <a:latin typeface="Arial" panose="020B0604020202020204" pitchFamily="34" charset="0"/>
              </a:rPr>
              <a:t>Ի</a:t>
            </a:r>
            <a:r>
              <a:rPr lang="en-US" sz="2000" b="1" dirty="0" err="1">
                <a:latin typeface="Arial" panose="020B0604020202020204" pitchFamily="34" charset="0"/>
              </a:rPr>
              <a:t>ն</a:t>
            </a:r>
            <a:r>
              <a:rPr lang="en-US" sz="2000" b="1" i="0" u="none" strike="noStrike" dirty="0" err="1">
                <a:effectLst/>
                <a:latin typeface="Arial" panose="020B0604020202020204" pitchFamily="34" charset="0"/>
              </a:rPr>
              <a:t>չ</a:t>
            </a:r>
            <a:r>
              <a:rPr lang="en-US" sz="2000" b="1" i="0" u="none" strike="noStrike" dirty="0">
                <a:effectLst/>
                <a:latin typeface="Arial" panose="020B0604020202020204" pitchFamily="34" charset="0"/>
              </a:rPr>
              <a:t> է </a:t>
            </a:r>
            <a:r>
              <a:rPr lang="en-US" sz="2000" b="1" i="0" u="none" strike="noStrike" dirty="0" err="1">
                <a:effectLst/>
                <a:latin typeface="Arial" panose="020B0604020202020204" pitchFamily="34" charset="0"/>
              </a:rPr>
              <a:t>ծրագրավորումը</a:t>
            </a:r>
            <a:endParaRPr lang="en-US" sz="2000" b="1" i="0" u="none" strike="noStrike" dirty="0">
              <a:effectLst/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anose="020B0604020202020204" pitchFamily="34" charset="0"/>
              </a:rPr>
              <a:t>Ինչ</a:t>
            </a:r>
            <a:r>
              <a:rPr lang="en-US" sz="2000" b="1" dirty="0">
                <a:latin typeface="Arial" panose="020B0604020202020204" pitchFamily="34" charset="0"/>
              </a:rPr>
              <a:t> է </a:t>
            </a:r>
            <a:r>
              <a:rPr lang="en-US" sz="2000" b="1" dirty="0" err="1">
                <a:latin typeface="Arial" panose="020B0604020202020204" pitchFamily="34" charset="0"/>
              </a:rPr>
              <a:t>ծրագրավորման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լեզուն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effectLst/>
                <a:latin typeface="Arial" panose="020B0604020202020204" pitchFamily="34" charset="0"/>
              </a:rPr>
              <a:t>Ինչ</a:t>
            </a:r>
            <a:r>
              <a:rPr lang="en-US" sz="2000" b="1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</a:rPr>
              <a:t>կարելի</a:t>
            </a:r>
            <a:r>
              <a:rPr lang="en-US" sz="2000" b="1" dirty="0">
                <a:effectLst/>
                <a:latin typeface="Arial" panose="020B0604020202020204" pitchFamily="34" charset="0"/>
              </a:rPr>
              <a:t> է </a:t>
            </a:r>
            <a:r>
              <a:rPr lang="en-US" sz="2000" b="1" dirty="0" err="1">
                <a:effectLst/>
                <a:latin typeface="Arial" panose="020B0604020202020204" pitchFamily="34" charset="0"/>
              </a:rPr>
              <a:t>անել</a:t>
            </a:r>
            <a:r>
              <a:rPr lang="en-US" sz="2000" b="1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</a:rPr>
              <a:t>ծրագրավորման</a:t>
            </a:r>
            <a:r>
              <a:rPr lang="en-US" sz="2000" b="1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</a:rPr>
              <a:t>միջոցով</a:t>
            </a:r>
            <a:endParaRPr lang="en-US" sz="2000" b="1" dirty="0">
              <a:effectLst/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anose="020B0604020202020204" pitchFamily="34" charset="0"/>
              </a:rPr>
              <a:t>Ովքեր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են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հաջողության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հասել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ծրագրավորման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մեջ</a:t>
            </a:r>
            <a:endParaRPr lang="en-US" sz="2000" b="1" dirty="0"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effectLst/>
                <a:latin typeface="Arial" panose="020B0604020202020204" pitchFamily="34" charset="0"/>
              </a:rPr>
              <a:t>Ինչու</a:t>
            </a:r>
            <a:r>
              <a:rPr lang="en-US" sz="2000" b="1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</a:rPr>
              <a:t>սովորել</a:t>
            </a:r>
            <a:r>
              <a:rPr lang="en-US" sz="2000" b="1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 err="1" smtClean="0">
                <a:effectLst/>
                <a:latin typeface="Arial" panose="020B0604020202020204" pitchFamily="34" charset="0"/>
              </a:rPr>
              <a:t>ծրագրավորում</a:t>
            </a:r>
            <a:endParaRPr lang="en-US" sz="2000" b="1" dirty="0" smtClean="0">
              <a:effectLst/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hy-AM" sz="2000" b="1" dirty="0" smtClean="0">
                <a:effectLst/>
                <a:latin typeface="Arial" panose="020B0604020202020204" pitchFamily="34" charset="0"/>
              </a:rPr>
              <a:t>Տրամաբանական խնդիրներ</a:t>
            </a:r>
            <a:endParaRPr lang="en-US" sz="3200" b="1" dirty="0">
              <a:effectLst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25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73D12-F8FA-450C-912B-6D13035A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4" y="261430"/>
            <a:ext cx="10515600" cy="898067"/>
          </a:xfrm>
        </p:spPr>
        <p:txBody>
          <a:bodyPr>
            <a:normAutofit fontScale="90000"/>
          </a:bodyPr>
          <a:lstStyle/>
          <a:p>
            <a:r>
              <a:rPr lang="hy-AM" dirty="0"/>
              <a:t>Ինչ է ծրագրավորումը</a:t>
            </a:r>
            <a:r>
              <a:rPr lang="ru-RU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(Programming, software development)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18B179-24A7-41CE-9004-5AB668CF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487079"/>
            <a:ext cx="10653074" cy="1850795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000" b="0" i="0" u="none" strike="noStrike" dirty="0">
                <a:effectLst/>
                <a:latin typeface="Arial" panose="020B0604020202020204" pitchFamily="34" charset="0"/>
              </a:rPr>
              <a:t>Համակարգչային ծրագրավորումը որոշակի հաշվարկներ կատարելու գործընթաց է, որը սովորաբար նախագծում և կառուցում է գործարկվող համակարգչային ծրագիր: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000" dirty="0">
                <a:latin typeface="Arial" panose="020B0604020202020204" pitchFamily="34" charset="0"/>
              </a:rPr>
              <a:t>Ծրագրավորումը ներառում է այնպիսի առաջադրանքներ, ինչպիսիք են վերլուծությունը, ալգորիթմների ստեղծումը, ալգորիթմների ճշգրտության և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համակարգչային</a:t>
            </a:r>
            <a:r>
              <a:rPr lang="hy-AM" sz="2000" dirty="0">
                <a:latin typeface="Arial" panose="020B0604020202020204" pitchFamily="34" charset="0"/>
              </a:rPr>
              <a:t> ռեսուրսների սպառման </a:t>
            </a:r>
            <a:r>
              <a:rPr lang="ru-RU" sz="2000" dirty="0">
                <a:latin typeface="Arial" panose="020B0604020202020204" pitchFamily="34" charset="0"/>
              </a:rPr>
              <a:t>օպտիմալ լուծումների որոնումը,</a:t>
            </a:r>
            <a:r>
              <a:rPr lang="hy-AM" sz="2000" dirty="0">
                <a:latin typeface="Arial" panose="020B0604020202020204" pitchFamily="34" charset="0"/>
              </a:rPr>
              <a:t> և ալգորիթմների իրականացումը:</a:t>
            </a:r>
            <a:endParaRPr lang="en-US" sz="2000" dirty="0">
              <a:latin typeface="Arial" panose="020B0604020202020204" pitchFamily="34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711CD69-0223-D3E5-03E8-824EFF2BEE25}"/>
              </a:ext>
            </a:extLst>
          </p:cNvPr>
          <p:cNvSpPr txBox="1">
            <a:spLocks/>
          </p:cNvSpPr>
          <p:nvPr/>
        </p:nvSpPr>
        <p:spPr>
          <a:xfrm>
            <a:off x="725077" y="3563332"/>
            <a:ext cx="10653075" cy="839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y-AM" sz="2000" dirty="0">
                <a:latin typeface="Arial" panose="020B0604020202020204" pitchFamily="34" charset="0"/>
              </a:rPr>
              <a:t>Կոդավորումը </a:t>
            </a:r>
            <a:r>
              <a:rPr lang="ru-RU" sz="2000" dirty="0">
                <a:latin typeface="Arial" panose="020B0604020202020204" pitchFamily="34" charset="0"/>
              </a:rPr>
              <a:t>(Coding) </a:t>
            </a:r>
            <a:r>
              <a:rPr lang="en-US" sz="2000" dirty="0" err="1">
                <a:latin typeface="Arial" panose="020B0604020202020204" pitchFamily="34" charset="0"/>
              </a:rPr>
              <a:t>ծրագրավորման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մաս</a:t>
            </a:r>
            <a:r>
              <a:rPr lang="en-US" sz="2000" dirty="0">
                <a:latin typeface="Arial" panose="020B0604020202020204" pitchFamily="34" charset="0"/>
              </a:rPr>
              <a:t> է, </a:t>
            </a:r>
            <a:r>
              <a:rPr lang="en-US" sz="2000" dirty="0" err="1">
                <a:latin typeface="Arial" panose="020B0604020202020204" pitchFamily="34" charset="0"/>
              </a:rPr>
              <a:t>որը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վերաբերվում</a:t>
            </a:r>
            <a:r>
              <a:rPr lang="en-US" sz="2000" dirty="0">
                <a:latin typeface="Arial" panose="020B0604020202020204" pitchFamily="34" charset="0"/>
              </a:rPr>
              <a:t> է </a:t>
            </a:r>
            <a:r>
              <a:rPr lang="en-US" sz="2000" dirty="0" err="1">
                <a:latin typeface="Arial" panose="020B0604020202020204" pitchFamily="34" charset="0"/>
              </a:rPr>
              <a:t>կոդերի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գրմանը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որևէ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ծրագրավորման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լեզվով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</a:rPr>
              <a:t>որը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համակարգիչը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կարող</a:t>
            </a:r>
            <a:r>
              <a:rPr lang="en-US" sz="2000" dirty="0">
                <a:latin typeface="Arial" panose="020B0604020202020204" pitchFamily="34" charset="0"/>
              </a:rPr>
              <a:t> է </a:t>
            </a:r>
            <a:r>
              <a:rPr lang="en-US" sz="2000" dirty="0" err="1">
                <a:latin typeface="Arial" panose="020B0604020202020204" pitchFamily="34" charset="0"/>
              </a:rPr>
              <a:t>հասկանալ</a:t>
            </a:r>
            <a:r>
              <a:rPr lang="en-US" sz="2000" dirty="0">
                <a:latin typeface="Arial" panose="020B0604020202020204" pitchFamily="34" charset="0"/>
              </a:rPr>
              <a:t>: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3DB0FD4-BC90-E905-D6DE-D35479092067}"/>
              </a:ext>
            </a:extLst>
          </p:cNvPr>
          <p:cNvSpPr txBox="1">
            <a:spLocks/>
          </p:cNvSpPr>
          <p:nvPr/>
        </p:nvSpPr>
        <p:spPr>
          <a:xfrm>
            <a:off x="649664" y="4758612"/>
            <a:ext cx="10728488" cy="135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>
                <a:latin typeface="Arial" panose="020B0604020202020204" pitchFamily="34" charset="0"/>
              </a:rPr>
              <a:t>Որպեսզի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բավարար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տիրապետել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ծրագրավորմանը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</a:rPr>
              <a:t>անհրաժեշտ</a:t>
            </a:r>
            <a:r>
              <a:rPr lang="en-US" sz="2000" dirty="0">
                <a:latin typeface="Arial" panose="020B0604020202020204" pitchFamily="34" charset="0"/>
              </a:rPr>
              <a:t> է </a:t>
            </a:r>
            <a:r>
              <a:rPr lang="en-US" sz="2000" dirty="0" err="1">
                <a:latin typeface="Arial" panose="020B0604020202020204" pitchFamily="34" charset="0"/>
              </a:rPr>
              <a:t>ունենալ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հիմնավոր</a:t>
            </a:r>
            <a:r>
              <a:rPr lang="en-US" sz="2000" dirty="0">
                <a:latin typeface="Arial" panose="020B0604020202020204" pitchFamily="34" charset="0"/>
              </a:rPr>
              <a:t> և </a:t>
            </a:r>
            <a:r>
              <a:rPr lang="en-US" sz="2000" dirty="0" err="1">
                <a:latin typeface="Arial" panose="020B0604020202020204" pitchFamily="34" charset="0"/>
              </a:rPr>
              <a:t>բազմակողմանի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գիտելիքներ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Տեղեկատվական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տեխնոլոգիաների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</a:rPr>
              <a:t>հաշվողական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տեխնիկայի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</a:rPr>
              <a:t>համակարգչի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ճարտարապետության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</a:rPr>
              <a:t>համակարգչային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ցանցերի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ու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ինտերնետի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</a:rPr>
              <a:t>տվյալների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բազաների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ու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այլ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ոլորտների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վերաբերյալ</a:t>
            </a:r>
            <a:r>
              <a:rPr lang="en-US" sz="2000" dirty="0">
                <a:latin typeface="Arial" panose="020B0604020202020204" pitchFamily="34" charset="0"/>
              </a:rPr>
              <a:t>: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28906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8ED37-CB75-4708-ABB7-E382E95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8" y="207482"/>
            <a:ext cx="10515600" cy="863311"/>
          </a:xfrm>
        </p:spPr>
        <p:txBody>
          <a:bodyPr/>
          <a:lstStyle/>
          <a:p>
            <a:r>
              <a:rPr lang="en-US" b="1" dirty="0" err="1"/>
              <a:t>Ինչ</a:t>
            </a:r>
            <a:r>
              <a:rPr lang="en-US" b="1" dirty="0"/>
              <a:t> է </a:t>
            </a:r>
            <a:r>
              <a:rPr lang="en-US" b="1" dirty="0" err="1"/>
              <a:t>ծրագրավորման</a:t>
            </a:r>
            <a:r>
              <a:rPr lang="en-US" b="1" dirty="0"/>
              <a:t> </a:t>
            </a:r>
            <a:r>
              <a:rPr lang="en-US" b="1" dirty="0" err="1"/>
              <a:t>լեզուն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C714E-8A3F-4165-94BE-AC79C891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2" y="1457889"/>
            <a:ext cx="7053943" cy="3058127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</a:rPr>
              <a:t>Ծրագրավորման լեզուն </a:t>
            </a:r>
            <a:r>
              <a:rPr lang="en-US" sz="1800" dirty="0" err="1">
                <a:latin typeface="Arial" panose="020B0604020202020204" pitchFamily="34" charset="0"/>
              </a:rPr>
              <a:t>որոշակի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տրանսկրիպցիայով</a:t>
            </a:r>
            <a:r>
              <a:rPr lang="hy-AM" sz="1800" dirty="0">
                <a:latin typeface="Arial" panose="020B0604020202020204" pitchFamily="34" charset="0"/>
              </a:rPr>
              <a:t>/ շարահյուսություն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գրվող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հրամանների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հաջորդականություն</a:t>
            </a:r>
            <a:r>
              <a:rPr lang="en-US" sz="1800" dirty="0">
                <a:latin typeface="Arial" panose="020B0604020202020204" pitchFamily="34" charset="0"/>
              </a:rPr>
              <a:t> է, </a:t>
            </a:r>
            <a:r>
              <a:rPr lang="en-US" sz="1800" dirty="0" err="1">
                <a:latin typeface="Arial" panose="020B0604020202020204" pitchFamily="34" charset="0"/>
              </a:rPr>
              <a:t>որը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թարգմանվելով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մեքենայական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կոդի</a:t>
            </a:r>
            <a:r>
              <a:rPr lang="en-US" sz="1800" dirty="0">
                <a:latin typeface="Arial" panose="020B0604020202020204" pitchFamily="34" charset="0"/>
              </a:rPr>
              <a:t>,</a:t>
            </a:r>
            <a:r>
              <a:rPr lang="hy-AM" sz="1800" dirty="0">
                <a:latin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</a:rPr>
              <a:t>հրահանգում է համակարգչին իրականացնել հստակ գործողություններ: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</a:rPr>
              <a:t>Լինում են Բարձր </a:t>
            </a:r>
            <a:r>
              <a:rPr lang="en-US" sz="1800" dirty="0">
                <a:latin typeface="Arial" panose="020B0604020202020204" pitchFamily="34" charset="0"/>
              </a:rPr>
              <a:t>(High-level)</a:t>
            </a:r>
            <a:r>
              <a:rPr lang="ru-RU" sz="1800" dirty="0">
                <a:latin typeface="Arial" panose="020B0604020202020204" pitchFamily="34" charset="0"/>
              </a:rPr>
              <a:t> ու ցածր</a:t>
            </a:r>
            <a:r>
              <a:rPr lang="en-US" sz="1800" dirty="0">
                <a:latin typeface="Arial" panose="020B0604020202020204" pitchFamily="34" charset="0"/>
              </a:rPr>
              <a:t> (Low-level)</a:t>
            </a:r>
            <a:r>
              <a:rPr lang="ru-RU" sz="1800" dirty="0">
                <a:latin typeface="Arial" panose="020B0604020202020204" pitchFamily="34" charset="0"/>
              </a:rPr>
              <a:t> մակարդակի ծրագրավորման լեզուներ: </a:t>
            </a:r>
            <a:r>
              <a:rPr lang="en-US" sz="1800" dirty="0">
                <a:latin typeface="Arial" panose="020B0604020202020204" pitchFamily="34" charset="0"/>
              </a:rPr>
              <a:t>  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endParaRPr lang="hy-AM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y-AM" sz="1800" dirty="0">
                <a:latin typeface="Arial" panose="020B0604020202020204" pitchFamily="34" charset="0"/>
              </a:rPr>
              <a:t>Բարձր </a:t>
            </a:r>
            <a:r>
              <a:rPr lang="en-US" sz="1800" dirty="0">
                <a:latin typeface="Arial" panose="020B0604020202020204" pitchFamily="34" charset="0"/>
              </a:rPr>
              <a:t>(High-level)</a:t>
            </a:r>
            <a:r>
              <a:rPr lang="hy-AM" sz="1800" dirty="0">
                <a:latin typeface="Arial" panose="020B0604020202020204" pitchFamily="34" charset="0"/>
              </a:rPr>
              <a:t> մակարդակի լեզուներին անհրաժեշտ են ինտերպրետատորներ / կոմպիլիատոր, մեքենայակ</a:t>
            </a:r>
            <a:r>
              <a:rPr lang="ru-RU" sz="1800" dirty="0">
                <a:latin typeface="Arial" panose="020B0604020202020204" pitchFamily="34" charset="0"/>
              </a:rPr>
              <a:t>ան</a:t>
            </a:r>
            <a:r>
              <a:rPr lang="hy-AM" sz="1800" dirty="0">
                <a:latin typeface="Arial" panose="020B0604020202020204" pitchFamily="34" charset="0"/>
              </a:rPr>
              <a:t> կոդի վերածելու համար: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090D8DF-F139-46A3-8863-574C7C271FC8}"/>
              </a:ext>
            </a:extLst>
          </p:cNvPr>
          <p:cNvSpPr txBox="1">
            <a:spLocks/>
          </p:cNvSpPr>
          <p:nvPr/>
        </p:nvSpPr>
        <p:spPr>
          <a:xfrm>
            <a:off x="334846" y="4788923"/>
            <a:ext cx="6693815" cy="1285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hy-AM" sz="1800" dirty="0">
                <a:latin typeface="Arial" panose="020B0604020202020204" pitchFamily="34" charset="0"/>
              </a:rPr>
              <a:t>Ժամանակակից ծրագրավորման լեզուներն օգտագործում են միջավայրեր </a:t>
            </a:r>
            <a:r>
              <a:rPr lang="ru-RU" sz="1800" dirty="0">
                <a:latin typeface="Arial" panose="020B0604020202020204" pitchFamily="34" charset="0"/>
              </a:rPr>
              <a:t>(Frameworks) </a:t>
            </a:r>
            <a:r>
              <a:rPr lang="en-US" sz="1800" dirty="0">
                <a:latin typeface="Arial" panose="020B0604020202020204" pitchFamily="34" charset="0"/>
              </a:rPr>
              <a:t>և </a:t>
            </a:r>
            <a:r>
              <a:rPr lang="en-US" sz="1800" dirty="0" err="1">
                <a:latin typeface="Arial" panose="020B0604020202020204" pitchFamily="34" charset="0"/>
              </a:rPr>
              <a:t>տեխնոլոգիաներ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ավելի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հեշտությամբ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առաջնային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hy-AM" sz="1800" dirty="0">
                <a:latin typeface="Arial" panose="020B0604020202020204" pitchFamily="34" charset="0"/>
              </a:rPr>
              <a:t>(Front-end) </a:t>
            </a:r>
            <a:r>
              <a:rPr lang="ru-RU" sz="1800" dirty="0">
                <a:latin typeface="Arial" panose="020B0604020202020204" pitchFamily="34" charset="0"/>
              </a:rPr>
              <a:t>և սերվերային (Back-end) </a:t>
            </a:r>
            <a:r>
              <a:rPr lang="hy-AM" sz="1800" dirty="0">
                <a:latin typeface="Arial" panose="020B0604020202020204" pitchFamily="34" charset="0"/>
              </a:rPr>
              <a:t>գործառույթներն </a:t>
            </a:r>
            <a:r>
              <a:rPr lang="hy-AM" sz="1800" dirty="0" smtClean="0">
                <a:latin typeface="Arial" panose="020B0604020202020204" pitchFamily="34" charset="0"/>
              </a:rPr>
              <a:t>ապվահովվելու </a:t>
            </a:r>
            <a:r>
              <a:rPr lang="hy-AM" sz="1800" dirty="0">
                <a:latin typeface="Arial" panose="020B0604020202020204" pitchFamily="34" charset="0"/>
              </a:rPr>
              <a:t>համար:</a:t>
            </a:r>
            <a:endParaRPr lang="en-US" dirty="0"/>
          </a:p>
        </p:txBody>
      </p:sp>
      <p:pic>
        <p:nvPicPr>
          <p:cNvPr id="1026" name="Picture 2" descr="The Rise of Modern Programming Languages | by Chrispine Chiedo | The Andela  Way | Medium">
            <a:extLst>
              <a:ext uri="{FF2B5EF4-FFF2-40B4-BE49-F238E27FC236}">
                <a16:creationId xmlns:a16="http://schemas.microsoft.com/office/drawing/2014/main" xmlns="" id="{4B81AE9E-1150-2EF6-A9A3-D9FE30427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0847" y="2732589"/>
            <a:ext cx="4471153" cy="255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эльдо\Desktop\javascrip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562" y="0"/>
            <a:ext cx="4388438" cy="24684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65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8ED37-CB75-4708-ABB7-E382E95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148308"/>
            <a:ext cx="10515600" cy="674775"/>
          </a:xfrm>
        </p:spPr>
        <p:txBody>
          <a:bodyPr>
            <a:normAutofit fontScale="90000"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4400" b="0" dirty="0" err="1">
                <a:effectLst/>
                <a:latin typeface="Arial" panose="020B0604020202020204" pitchFamily="34" charset="0"/>
              </a:rPr>
              <a:t>Ինչ</a:t>
            </a:r>
            <a:r>
              <a:rPr lang="en-US" sz="4400" b="0" dirty="0">
                <a:effectLst/>
                <a:latin typeface="Arial" panose="020B0604020202020204" pitchFamily="34" charset="0"/>
              </a:rPr>
              <a:t> </a:t>
            </a:r>
            <a:r>
              <a:rPr lang="en-US" sz="4400" b="0" dirty="0" err="1">
                <a:effectLst/>
                <a:latin typeface="Arial" panose="020B0604020202020204" pitchFamily="34" charset="0"/>
              </a:rPr>
              <a:t>կարելի</a:t>
            </a:r>
            <a:r>
              <a:rPr lang="en-US" sz="4400" b="0" dirty="0">
                <a:effectLst/>
                <a:latin typeface="Arial" panose="020B0604020202020204" pitchFamily="34" charset="0"/>
              </a:rPr>
              <a:t> է </a:t>
            </a:r>
            <a:r>
              <a:rPr lang="en-US" sz="4400" b="0" dirty="0" err="1">
                <a:effectLst/>
                <a:latin typeface="Arial" panose="020B0604020202020204" pitchFamily="34" charset="0"/>
              </a:rPr>
              <a:t>անել</a:t>
            </a:r>
            <a:r>
              <a:rPr lang="en-US" sz="4400" b="0" dirty="0">
                <a:effectLst/>
                <a:latin typeface="Arial" panose="020B0604020202020204" pitchFamily="34" charset="0"/>
              </a:rPr>
              <a:t> </a:t>
            </a:r>
            <a:r>
              <a:rPr lang="en-US" sz="4400" b="0" dirty="0" err="1">
                <a:effectLst/>
                <a:latin typeface="Arial" panose="020B0604020202020204" pitchFamily="34" charset="0"/>
              </a:rPr>
              <a:t>ծրագրավորման</a:t>
            </a:r>
            <a:r>
              <a:rPr lang="en-US" sz="4400" b="0" dirty="0">
                <a:effectLst/>
                <a:latin typeface="Arial" panose="020B0604020202020204" pitchFamily="34" charset="0"/>
              </a:rPr>
              <a:t> </a:t>
            </a:r>
            <a:r>
              <a:rPr lang="en-US" sz="4400" b="0" dirty="0" err="1">
                <a:effectLst/>
                <a:latin typeface="Arial" panose="020B0604020202020204" pitchFamily="34" charset="0"/>
              </a:rPr>
              <a:t>միջոցով</a:t>
            </a:r>
            <a:endParaRPr lang="en-US" sz="4400" b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C714E-8A3F-4165-94BE-AC79C891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3" y="1343608"/>
            <a:ext cx="6762097" cy="4506686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</a:rPr>
              <a:t>Ծրագրավորել Վեբ կայքեր, կիրառական ծրագրեր, տեղեկատվական համակարգեր, մոբայլ ու համակարգչային կիրառական ծրագրեր: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</a:rPr>
              <a:t>Ավտոմատացնել բիզնես գործընթացները, ծրագրավորել կազմակերպությունների փաստաթղթաշրջանառությունը:</a:t>
            </a:r>
            <a:endParaRPr lang="hy-AM" sz="1800" dirty="0"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</a:rPr>
              <a:t>Ծրագրավորել խաղեր, ժամանցային ինտերնետային կայքեր, ինտերնետ խանութներ, ստեղծել օնլայն գրադարաններ, որոնողական կայքեր:</a:t>
            </a:r>
            <a:endParaRPr lang="hy-AM" sz="1800" dirty="0"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</a:rPr>
              <a:t>Կառուցել ցանցային ու ինտերնետային համակարգեր, Օպերացիոն համակարգեր, էլեկտրոնային սարքերի ծրագրային լուծումներ :</a:t>
            </a:r>
          </a:p>
        </p:txBody>
      </p:sp>
      <p:pic>
        <p:nvPicPr>
          <p:cNvPr id="2052" name="Picture 4" descr="different types of software coderus branded image">
            <a:extLst>
              <a:ext uri="{FF2B5EF4-FFF2-40B4-BE49-F238E27FC236}">
                <a16:creationId xmlns:a16="http://schemas.microsoft.com/office/drawing/2014/main" xmlns="" id="{45EEB4A5-4D43-5B34-1C75-7734748D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5059" y="1847461"/>
            <a:ext cx="4184780" cy="27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93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8ED37-CB75-4708-ABB7-E382E95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148308"/>
            <a:ext cx="10515600" cy="1083333"/>
          </a:xfrm>
        </p:spPr>
        <p:txBody>
          <a:bodyPr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hy-AM" sz="3600" b="0" dirty="0">
                <a:effectLst/>
                <a:latin typeface="Arial" panose="020B0604020202020204" pitchFamily="34" charset="0"/>
              </a:rPr>
              <a:t>Ծրագրավորել գերժամանակակից ռոբոտներ, արհեստական ինտելետով համակարգեր:</a:t>
            </a:r>
            <a:endParaRPr lang="en-US" sz="3600" b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090D8DF-F139-46A3-8863-574C7C271FC8}"/>
              </a:ext>
            </a:extLst>
          </p:cNvPr>
          <p:cNvSpPr txBox="1">
            <a:spLocks/>
          </p:cNvSpPr>
          <p:nvPr/>
        </p:nvSpPr>
        <p:spPr>
          <a:xfrm>
            <a:off x="479983" y="1940767"/>
            <a:ext cx="5435626" cy="3219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</a:rPr>
              <a:t>Ծրագրավորել Ռոբոտներ, արհեստական ինտելեկտով աշխատող սարքեր:</a:t>
            </a:r>
            <a:endParaRPr lang="hy-AM" sz="1800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endParaRPr lang="ru-RU" sz="1800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</a:rPr>
              <a:t>Բլոքչեյն տեխնոլոգիաներ, վիրտուալ իրականության կիրառական ծրագրեր:</a:t>
            </a:r>
            <a:endParaRPr lang="hy-AM" sz="1800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endParaRPr lang="ru-RU" sz="1800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</a:rPr>
              <a:t>Մեքենայական ուսուցմամբ վերազինված համակարգեր:</a:t>
            </a:r>
          </a:p>
          <a:p>
            <a:pPr fontAlgn="base">
              <a:spcBef>
                <a:spcPts val="0"/>
              </a:spcBef>
            </a:pPr>
            <a:endParaRPr lang="en-US" dirty="0"/>
          </a:p>
        </p:txBody>
      </p:sp>
      <p:pic>
        <p:nvPicPr>
          <p:cNvPr id="2054" name="Picture 6" descr="Role of Artificial Intelligence and Machine Learning in Robotics | Emeritus  India">
            <a:extLst>
              <a:ext uri="{FF2B5EF4-FFF2-40B4-BE49-F238E27FC236}">
                <a16:creationId xmlns:a16="http://schemas.microsoft.com/office/drawing/2014/main" xmlns="" id="{E2DE16A8-1D4E-4851-797F-FDBB0DA1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4246" y="1399591"/>
            <a:ext cx="3222002" cy="214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ophia (robot) - Wikipedia">
            <a:extLst>
              <a:ext uri="{FF2B5EF4-FFF2-40B4-BE49-F238E27FC236}">
                <a16:creationId xmlns:a16="http://schemas.microsoft.com/office/drawing/2014/main" xmlns="" id="{CD274000-5E16-7145-A74D-3963D29F1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7782" y="1940767"/>
            <a:ext cx="2476957" cy="31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49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8ED37-CB75-4708-ABB7-E382E95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10" y="271819"/>
            <a:ext cx="10549380" cy="61662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latin typeface="Arial" panose="020B0604020202020204" pitchFamily="34" charset="0"/>
              </a:rPr>
              <a:t>Ովքեր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են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հաջողության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հասել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ծրագրավորման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մեջ</a:t>
            </a:r>
            <a:endParaRPr lang="en-US" sz="3200" b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C714E-8A3F-4165-94BE-AC79C891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31" y="2966112"/>
            <a:ext cx="3121059" cy="1164211"/>
          </a:xfrm>
        </p:spPr>
        <p:txBody>
          <a:bodyPr>
            <a:normAutofit/>
          </a:bodyPr>
          <a:lstStyle/>
          <a:p>
            <a:pPr marL="0" indent="0" algn="ctr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hy-AM" sz="1800" dirty="0">
                <a:latin typeface="Arial" panose="020B0604020202020204" pitchFamily="34" charset="0"/>
              </a:rPr>
              <a:t>Սթիվ Ջոբս</a:t>
            </a:r>
            <a:endParaRPr lang="en-US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</a:rPr>
              <a:t>Apple </a:t>
            </a:r>
            <a:r>
              <a:rPr lang="en-US" sz="1400" dirty="0" err="1">
                <a:latin typeface="Arial" panose="020B0604020202020204" pitchFamily="34" charset="0"/>
              </a:rPr>
              <a:t>Ընկերության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համահիմնադիր</a:t>
            </a:r>
            <a:endParaRPr lang="en-US" sz="14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y-AM" sz="1400" dirty="0">
                <a:latin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</a:rPr>
              <a:t>p</a:t>
            </a:r>
            <a:r>
              <a:rPr lang="hy-AM" sz="1400" dirty="0">
                <a:latin typeface="Arial" panose="020B0604020202020204" pitchFamily="34" charset="0"/>
              </a:rPr>
              <a:t>hone, I</a:t>
            </a:r>
            <a:r>
              <a:rPr lang="en-US" sz="1400" dirty="0">
                <a:latin typeface="Arial" panose="020B0604020202020204" pitchFamily="34" charset="0"/>
              </a:rPr>
              <a:t>p</a:t>
            </a:r>
            <a:r>
              <a:rPr lang="hy-AM" sz="1400" dirty="0">
                <a:latin typeface="Arial" panose="020B0604020202020204" pitchFamily="34" charset="0"/>
              </a:rPr>
              <a:t>ad, I</a:t>
            </a:r>
            <a:r>
              <a:rPr lang="en-US" sz="1400" dirty="0">
                <a:latin typeface="Arial" panose="020B0604020202020204" pitchFamily="34" charset="0"/>
              </a:rPr>
              <a:t>p</a:t>
            </a:r>
            <a:r>
              <a:rPr lang="hy-AM" sz="1400" dirty="0">
                <a:latin typeface="Arial" panose="020B0604020202020204" pitchFamily="34" charset="0"/>
              </a:rPr>
              <a:t>od, Apple Store, Macintosh</a:t>
            </a:r>
            <a:endParaRPr lang="en-US" sz="1400" dirty="0">
              <a:latin typeface="Arial" panose="020B0604020202020204" pitchFamily="34" charset="0"/>
            </a:endParaRPr>
          </a:p>
        </p:txBody>
      </p:sp>
      <p:pic>
        <p:nvPicPr>
          <p:cNvPr id="3074" name="Picture 2" descr="Steve Jobs - Wikipedia, la enciclopedia libre">
            <a:extLst>
              <a:ext uri="{FF2B5EF4-FFF2-40B4-BE49-F238E27FC236}">
                <a16:creationId xmlns:a16="http://schemas.microsoft.com/office/drawing/2014/main" xmlns="" id="{59C59C06-A212-DA28-590C-5D4693B6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5205" y="1572162"/>
            <a:ext cx="1335713" cy="12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xmlns="" id="{44486FD8-E490-C0ED-EFF3-92BBF7E9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1340498" cy="134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9170948-F8D1-FC2E-A0EF-9E6F38947E63}"/>
              </a:ext>
            </a:extLst>
          </p:cNvPr>
          <p:cNvSpPr txBox="1">
            <a:spLocks/>
          </p:cNvSpPr>
          <p:nvPr/>
        </p:nvSpPr>
        <p:spPr>
          <a:xfrm>
            <a:off x="3343718" y="3017204"/>
            <a:ext cx="3121059" cy="782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>
                <a:latin typeface="Arial" panose="020B0604020202020204" pitchFamily="34" charset="0"/>
              </a:rPr>
              <a:t>Բիլլ Գեյթս</a:t>
            </a:r>
            <a:endParaRPr lang="en-US" sz="1800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</a:rPr>
              <a:t>Microsoft</a:t>
            </a:r>
            <a:r>
              <a:rPr lang="ru-RU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Ընկերության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համահիմնադիր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0B6FDE6-B4FB-CCE8-63C6-1B2E057D6688}"/>
              </a:ext>
            </a:extLst>
          </p:cNvPr>
          <p:cNvSpPr txBox="1">
            <a:spLocks/>
          </p:cNvSpPr>
          <p:nvPr/>
        </p:nvSpPr>
        <p:spPr>
          <a:xfrm>
            <a:off x="6136153" y="3011290"/>
            <a:ext cx="2539296" cy="116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y-AM" sz="1800" dirty="0">
                <a:latin typeface="Arial" panose="020B0604020202020204" pitchFamily="34" charset="0"/>
              </a:rPr>
              <a:t>Իլոն Մասկ</a:t>
            </a:r>
            <a:endParaRPr lang="en-US" sz="1800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ru-RU" sz="1400" dirty="0">
                <a:latin typeface="Arial" panose="020B0604020202020204" pitchFamily="34" charset="0"/>
              </a:rPr>
              <a:t>Paypal, Tesla, SpaceX, </a:t>
            </a:r>
            <a:r>
              <a:rPr lang="en-US" sz="1400" dirty="0" err="1">
                <a:latin typeface="Arial" panose="020B0604020202020204" pitchFamily="34" charset="0"/>
              </a:rPr>
              <a:t>Neuralink</a:t>
            </a:r>
            <a:r>
              <a:rPr lang="ru-RU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Ընկերություն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ների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համահիմնադիր</a:t>
            </a:r>
            <a:endParaRPr lang="en-US" sz="1400" dirty="0">
              <a:latin typeface="Arial" panose="020B0604020202020204" pitchFamily="34" charset="0"/>
            </a:endParaRPr>
          </a:p>
        </p:txBody>
      </p:sp>
      <p:pic>
        <p:nvPicPr>
          <p:cNvPr id="3078" name="Picture 6" descr="Maja Hitij/Getty Images">
            <a:extLst>
              <a:ext uri="{FF2B5EF4-FFF2-40B4-BE49-F238E27FC236}">
                <a16:creationId xmlns:a16="http://schemas.microsoft.com/office/drawing/2014/main" xmlns="" id="{48533943-194A-9C99-05DC-F3601E7C4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3481" y="1567087"/>
            <a:ext cx="864640" cy="12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hesnot/Getty Images">
            <a:extLst>
              <a:ext uri="{FF2B5EF4-FFF2-40B4-BE49-F238E27FC236}">
                <a16:creationId xmlns:a16="http://schemas.microsoft.com/office/drawing/2014/main" xmlns="" id="{1C4549F0-3E70-E0DA-21D0-68B66C78D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55" r="19742"/>
          <a:stretch/>
        </p:blipFill>
        <p:spPr bwMode="auto">
          <a:xfrm>
            <a:off x="9233075" y="1567088"/>
            <a:ext cx="1366502" cy="12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026FCA9-13C4-AEF9-6290-C1A7E44C5B1E}"/>
              </a:ext>
            </a:extLst>
          </p:cNvPr>
          <p:cNvSpPr txBox="1">
            <a:spLocks/>
          </p:cNvSpPr>
          <p:nvPr/>
        </p:nvSpPr>
        <p:spPr>
          <a:xfrm>
            <a:off x="8764307" y="3011289"/>
            <a:ext cx="2539296" cy="116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>
                <a:latin typeface="Arial" panose="020B0604020202020204" pitchFamily="34" charset="0"/>
              </a:rPr>
              <a:t>Մարկ Ցուկերբերգ</a:t>
            </a:r>
            <a:endParaRPr lang="en-US" sz="1800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</a:rPr>
              <a:t>Facebook/ Meta</a:t>
            </a:r>
            <a:r>
              <a:rPr lang="ru-RU" sz="1400" dirty="0">
                <a:latin typeface="Arial" panose="020B0604020202020204" pitchFamily="34" charset="0"/>
              </a:rPr>
              <a:t>,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Ընկերությ</a:t>
            </a:r>
            <a:r>
              <a:rPr lang="hy-AM" sz="1400" dirty="0">
                <a:latin typeface="Arial" panose="020B0604020202020204" pitchFamily="34" charset="0"/>
              </a:rPr>
              <a:t>ան </a:t>
            </a:r>
            <a:r>
              <a:rPr lang="en-US" sz="1400" dirty="0" err="1">
                <a:latin typeface="Arial" panose="020B0604020202020204" pitchFamily="34" charset="0"/>
              </a:rPr>
              <a:t>հիմնադիր</a:t>
            </a:r>
            <a:endParaRPr lang="hy-AM" sz="1400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ru-RU" sz="1400" dirty="0">
                <a:latin typeface="Arial" panose="020B0604020202020204" pitchFamily="34" charset="0"/>
              </a:rPr>
              <a:t>Instagram, Oculus VR, </a:t>
            </a:r>
            <a:r>
              <a:rPr lang="en-US" sz="1400" dirty="0" err="1">
                <a:latin typeface="Arial" panose="020B0604020202020204" pitchFamily="34" charset="0"/>
              </a:rPr>
              <a:t>Whatsapp</a:t>
            </a:r>
            <a:r>
              <a:rPr lang="ru-RU" sz="1400" dirty="0">
                <a:latin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</a:endParaRPr>
          </a:p>
        </p:txBody>
      </p:sp>
      <p:pic>
        <p:nvPicPr>
          <p:cNvPr id="3082" name="Picture 10" descr="Alexis Ohanian - Wikipedia">
            <a:extLst>
              <a:ext uri="{FF2B5EF4-FFF2-40B4-BE49-F238E27FC236}">
                <a16:creationId xmlns:a16="http://schemas.microsoft.com/office/drawing/2014/main" xmlns="" id="{B7BC3F20-E3ED-63B5-4796-85C4025BF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5178" y="4193703"/>
            <a:ext cx="1153637" cy="168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BD4EC5B-3FC1-8A74-A5E9-5886BC1CBBCE}"/>
              </a:ext>
            </a:extLst>
          </p:cNvPr>
          <p:cNvSpPr txBox="1">
            <a:spLocks/>
          </p:cNvSpPr>
          <p:nvPr/>
        </p:nvSpPr>
        <p:spPr>
          <a:xfrm>
            <a:off x="2212349" y="5876252"/>
            <a:ext cx="2539296" cy="86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Arial" panose="020B0604020202020204" pitchFamily="34" charset="0"/>
              </a:rPr>
              <a:t>Ալեքսիս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Օհանյան</a:t>
            </a:r>
            <a:endParaRPr lang="en-US" sz="1800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ru-RU" sz="1400" dirty="0">
                <a:latin typeface="Arial" panose="020B0604020202020204" pitchFamily="34" charset="0"/>
              </a:rPr>
              <a:t>Reddit </a:t>
            </a:r>
            <a:r>
              <a:rPr lang="en-US" sz="1400" dirty="0" err="1">
                <a:latin typeface="Arial" panose="020B0604020202020204" pitchFamily="34" charset="0"/>
              </a:rPr>
              <a:t>Ընկերության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համահիմնադիր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7BC7DF0-6A69-FF87-31D1-8445E0E89422}"/>
              </a:ext>
            </a:extLst>
          </p:cNvPr>
          <p:cNvSpPr txBox="1">
            <a:spLocks/>
          </p:cNvSpPr>
          <p:nvPr/>
        </p:nvSpPr>
        <p:spPr>
          <a:xfrm>
            <a:off x="4921275" y="5833388"/>
            <a:ext cx="2539296" cy="86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dirty="0">
                <a:latin typeface="Arial" panose="020B0604020202020204" pitchFamily="34" charset="0"/>
              </a:rPr>
              <a:t>Դավիթ Յան</a:t>
            </a:r>
            <a:endParaRPr lang="en-US" sz="1800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</a:rPr>
              <a:t>ABBYY</a:t>
            </a:r>
            <a:r>
              <a:rPr lang="ru-RU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Ընկերության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հիմնադիր</a:t>
            </a:r>
            <a:endParaRPr lang="en-US" sz="1400" dirty="0"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81AD73-50DB-B8B5-96F1-5A0B48E03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4474" y="4235088"/>
            <a:ext cx="1492897" cy="150451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3B91160E-AFE0-A904-0F44-B73BE4E62324}"/>
              </a:ext>
            </a:extLst>
          </p:cNvPr>
          <p:cNvSpPr txBox="1">
            <a:spLocks/>
          </p:cNvSpPr>
          <p:nvPr/>
        </p:nvSpPr>
        <p:spPr>
          <a:xfrm>
            <a:off x="7646842" y="5833388"/>
            <a:ext cx="2539296" cy="86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Arial" panose="020B0604020202020204" pitchFamily="34" charset="0"/>
              </a:rPr>
              <a:t>Սերժ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Հարությունյան</a:t>
            </a:r>
            <a:endParaRPr lang="en-US" sz="1800" dirty="0"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</a:rPr>
              <a:t>ABBYY</a:t>
            </a:r>
            <a:r>
              <a:rPr lang="ru-RU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Ընկերության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հիմնադիր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8ED37-CB75-4708-ABB7-E382E95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49380" cy="595928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dirty="0" err="1">
                <a:effectLst/>
                <a:latin typeface="Arial" panose="020B0604020202020204" pitchFamily="34" charset="0"/>
              </a:rPr>
              <a:t>Ինչու</a:t>
            </a:r>
            <a:r>
              <a:rPr lang="en-US" sz="3600" b="0" dirty="0">
                <a:effectLst/>
                <a:latin typeface="Arial" panose="020B0604020202020204" pitchFamily="34" charset="0"/>
              </a:rPr>
              <a:t> </a:t>
            </a:r>
            <a:r>
              <a:rPr lang="en-US" sz="3600" b="0" dirty="0" err="1">
                <a:effectLst/>
                <a:latin typeface="Arial" panose="020B0604020202020204" pitchFamily="34" charset="0"/>
              </a:rPr>
              <a:t>սովորել</a:t>
            </a:r>
            <a:r>
              <a:rPr lang="en-US" sz="3600" b="0" dirty="0">
                <a:effectLst/>
                <a:latin typeface="Arial" panose="020B0604020202020204" pitchFamily="34" charset="0"/>
              </a:rPr>
              <a:t> </a:t>
            </a:r>
            <a:r>
              <a:rPr lang="en-US" sz="3600" b="0" dirty="0" err="1">
                <a:effectLst/>
                <a:latin typeface="Arial" panose="020B0604020202020204" pitchFamily="34" charset="0"/>
              </a:rPr>
              <a:t>ծրագրավորում</a:t>
            </a:r>
            <a:endParaRPr lang="en-US" sz="3600" b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C714E-8A3F-4165-94BE-AC79C891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963"/>
            <a:ext cx="6904653" cy="4376057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y-AM" sz="1800" dirty="0">
                <a:latin typeface="Arial" panose="020B0604020202020204" pitchFamily="34" charset="0"/>
              </a:rPr>
              <a:t>Ծրագրավորումը օգնում է զարգացնել ստեղծագործական միտքը, վերլուծական ունակությունները, խնդիրներ լուծելու հմտությունները:</a:t>
            </a:r>
            <a:endParaRPr lang="ru-RU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</a:rPr>
              <a:t>Ժամանակակից մասնագիտություն, մրցակցային բարձր աշխատավարձ: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</a:rPr>
              <a:t>Հնարավորություն աշխատել միջազգային ընկերությունում, ծանոթանալ տարբեր մշակույթների հետ, ճամփորդել: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</a:rPr>
              <a:t>ՈՒնենալ ճկուն ժամանակային գրաֆիկ, ընտրության հնարավորություն աշխատանքային ժամերի մեջ:</a:t>
            </a:r>
            <a:r>
              <a:rPr lang="hy-AM" sz="1800" dirty="0">
                <a:latin typeface="Arial" panose="020B0604020202020204" pitchFamily="34" charset="0"/>
              </a:rPr>
              <a:t> </a:t>
            </a:r>
            <a:endParaRPr lang="ru-RU" sz="1800" dirty="0"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y-AM" sz="1800" dirty="0">
                <a:latin typeface="Arial" panose="020B0604020202020204" pitchFamily="34" charset="0"/>
              </a:rPr>
              <a:t>Հնարավորություն աշխատել ցանկացած վայրից, ցանկացած ժամերի:</a:t>
            </a:r>
            <a:endParaRPr lang="ru-RU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</a:rPr>
              <a:t>Մասնագիտական ուղղությունների փոփոխության մեծ ընտրություն, միջմասնագիտական նոր ոլորտների ճկուն ընտրություն: 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090D8DF-F139-46A3-8863-574C7C271FC8}"/>
              </a:ext>
            </a:extLst>
          </p:cNvPr>
          <p:cNvSpPr txBox="1">
            <a:spLocks/>
          </p:cNvSpPr>
          <p:nvPr/>
        </p:nvSpPr>
        <p:spPr>
          <a:xfrm>
            <a:off x="457200" y="5812970"/>
            <a:ext cx="6904653" cy="67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hy-AM" sz="1800" dirty="0">
                <a:latin typeface="Arial" panose="020B0604020202020204" pitchFamily="34" charset="0"/>
              </a:rPr>
              <a:t>Ժամանակակից</a:t>
            </a:r>
            <a:endParaRPr lang="en-US" dirty="0"/>
          </a:p>
        </p:txBody>
      </p:sp>
      <p:pic>
        <p:nvPicPr>
          <p:cNvPr id="4098" name="Picture 2" descr="90 Programming Skills Illustrations - Free in SVG, PNG, EPS - IconScout">
            <a:extLst>
              <a:ext uri="{FF2B5EF4-FFF2-40B4-BE49-F238E27FC236}">
                <a16:creationId xmlns:a16="http://schemas.microsoft.com/office/drawing/2014/main" xmlns="" id="{5E6DAF8F-D577-AE7A-4FF0-F7F6E8FE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6126" y="1552115"/>
            <a:ext cx="4908732" cy="294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47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эльдо\Desktop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2374"/>
            <a:ext cx="11710311" cy="5626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7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:STMTNUMBER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21316</TotalTime>
  <Words>455</Words>
  <Application>Microsoft Office PowerPoint</Application>
  <PresentationFormat>Произвольный</PresentationFormat>
  <Paragraphs>72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Ծրագրավորում </vt:lpstr>
      <vt:lpstr>Բովանդակություն</vt:lpstr>
      <vt:lpstr>Ինչ է ծրագրավորումը  (Programming, software development)</vt:lpstr>
      <vt:lpstr>Ինչ է ծրագրավորման լեզուն</vt:lpstr>
      <vt:lpstr>Ինչ կարելի է անել ծրագրավորման միջոցով</vt:lpstr>
      <vt:lpstr>Ծրագրավորել գերժամանակակից ռոբոտներ, արհեստական ինտելետով համակարգեր:</vt:lpstr>
      <vt:lpstr>Ովքեր են հաջողության հասել ծրագրավորման մեջ</vt:lpstr>
      <vt:lpstr>Ինչու սովորել ծրագրավորում</vt:lpstr>
      <vt:lpstr>Слайд 9</vt:lpstr>
      <vt:lpstr>Շնորհակալություն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Mihran Minasyan</dc:creator>
  <cp:lastModifiedBy>эльдо</cp:lastModifiedBy>
  <cp:revision>115</cp:revision>
  <dcterms:created xsi:type="dcterms:W3CDTF">2022-05-02T16:29:16Z</dcterms:created>
  <dcterms:modified xsi:type="dcterms:W3CDTF">2023-02-23T08:11:34Z</dcterms:modified>
</cp:coreProperties>
</file>