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2" r:id="rId2"/>
    <p:sldId id="263" r:id="rId3"/>
    <p:sldId id="264" r:id="rId4"/>
    <p:sldId id="268" r:id="rId5"/>
    <p:sldId id="277" r:id="rId6"/>
    <p:sldId id="265" r:id="rId7"/>
    <p:sldId id="269" r:id="rId8"/>
    <p:sldId id="257" r:id="rId9"/>
    <p:sldId id="270" r:id="rId10"/>
    <p:sldId id="271" r:id="rId11"/>
    <p:sldId id="256" r:id="rId12"/>
    <p:sldId id="258" r:id="rId13"/>
    <p:sldId id="259" r:id="rId14"/>
    <p:sldId id="272" r:id="rId15"/>
    <p:sldId id="260" r:id="rId16"/>
    <p:sldId id="276" r:id="rId17"/>
    <p:sldId id="274" r:id="rId18"/>
    <p:sldId id="261" r:id="rId19"/>
    <p:sldId id="273" r:id="rId20"/>
    <p:sldId id="281" r:id="rId21"/>
    <p:sldId id="279" r:id="rId22"/>
    <p:sldId id="285" r:id="rId23"/>
    <p:sldId id="266" r:id="rId24"/>
    <p:sldId id="267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B7B6E-216E-46C4-B34A-069DB7B5FFF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16A764-C251-4B84-B25E-CE8BF73BBC5A}">
      <dgm:prSet phldrT="[Текст]" phldr="1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endParaRPr lang="ru-RU" dirty="0"/>
        </a:p>
      </dgm:t>
    </dgm:pt>
    <dgm:pt modelId="{E89BA318-01EF-4782-9438-2A335C4937A1}" type="parTrans" cxnId="{105280C0-68C8-4C5A-9FA5-4F31B56BA764}">
      <dgm:prSet/>
      <dgm:spPr/>
      <dgm:t>
        <a:bodyPr/>
        <a:lstStyle/>
        <a:p>
          <a:endParaRPr lang="ru-RU"/>
        </a:p>
      </dgm:t>
    </dgm:pt>
    <dgm:pt modelId="{FAC9B8A0-0BE4-4D32-9241-178125117E99}" type="sibTrans" cxnId="{105280C0-68C8-4C5A-9FA5-4F31B56BA764}">
      <dgm:prSet/>
      <dgm:spPr/>
      <dgm:t>
        <a:bodyPr/>
        <a:lstStyle/>
        <a:p>
          <a:endParaRPr lang="ru-RU"/>
        </a:p>
      </dgm:t>
    </dgm:pt>
    <dgm:pt modelId="{CC501D19-AD0D-4AD0-98A0-AF5D665C17FE}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  <a:ln w="57150">
          <a:solidFill>
            <a:srgbClr val="FFFF00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  <a:cs typeface="Times New Roman" pitchFamily="18" charset="0"/>
            </a:rPr>
            <a:t> Осуществляется с помощью метода «феноменологической редукции», в результате  чего</a:t>
          </a:r>
          <a:endParaRPr lang="ru-RU" dirty="0"/>
        </a:p>
      </dgm:t>
    </dgm:pt>
    <dgm:pt modelId="{36829795-32FB-4EF3-AB96-3670898426CA}" type="parTrans" cxnId="{5A5A2C4A-5CE1-4866-8FF8-E265EB6957C6}">
      <dgm:prSet/>
      <dgm:spPr/>
      <dgm:t>
        <a:bodyPr/>
        <a:lstStyle/>
        <a:p>
          <a:endParaRPr lang="ru-RU"/>
        </a:p>
      </dgm:t>
    </dgm:pt>
    <dgm:pt modelId="{125E9027-5CDF-4993-A3D4-2AA797FF028B}" type="sibTrans" cxnId="{5A5A2C4A-5CE1-4866-8FF8-E265EB6957C6}">
      <dgm:prSet/>
      <dgm:spPr/>
      <dgm:t>
        <a:bodyPr/>
        <a:lstStyle/>
        <a:p>
          <a:endParaRPr lang="ru-RU"/>
        </a:p>
      </dgm:t>
    </dgm:pt>
    <dgm:pt modelId="{A593F77F-7F91-49C7-8463-E76CC3413C14}">
      <dgm:prSet phldrT="[Текст]" phldr="1"/>
      <dgm:spPr/>
      <dgm:t>
        <a:bodyPr/>
        <a:lstStyle/>
        <a:p>
          <a:endParaRPr lang="ru-RU" dirty="0"/>
        </a:p>
      </dgm:t>
    </dgm:pt>
    <dgm:pt modelId="{571E5217-06B5-46F4-A494-BDEED1904706}" type="parTrans" cxnId="{5FABC96D-8E6C-4847-9505-66846CA33E03}">
      <dgm:prSet/>
      <dgm:spPr/>
      <dgm:t>
        <a:bodyPr/>
        <a:lstStyle/>
        <a:p>
          <a:endParaRPr lang="ru-RU"/>
        </a:p>
      </dgm:t>
    </dgm:pt>
    <dgm:pt modelId="{166A988B-2918-43FE-8D9C-ED6EFC4A02AE}" type="sibTrans" cxnId="{5FABC96D-8E6C-4847-9505-66846CA33E03}">
      <dgm:prSet/>
      <dgm:spPr/>
      <dgm:t>
        <a:bodyPr/>
        <a:lstStyle/>
        <a:p>
          <a:endParaRPr lang="ru-RU"/>
        </a:p>
      </dgm:t>
    </dgm:pt>
    <dgm:pt modelId="{CF83C223-E900-41DB-B680-656E16449788}">
      <dgm:prSet phldrT="[Текст]"/>
      <dgm:spPr>
        <a:solidFill>
          <a:schemeClr val="accent3">
            <a:lumMod val="40000"/>
            <a:lumOff val="60000"/>
            <a:alpha val="90000"/>
          </a:schemeClr>
        </a:solidFill>
        <a:ln w="57150">
          <a:solidFill>
            <a:srgbClr val="C00000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  <a:cs typeface="Times New Roman" pitchFamily="18" charset="0"/>
            </a:rPr>
            <a:t>исключается из рассмотрения или «заключается в скобки» весь окружающий мир</a:t>
          </a:r>
          <a:endParaRPr lang="ru-RU" dirty="0"/>
        </a:p>
      </dgm:t>
    </dgm:pt>
    <dgm:pt modelId="{BE815914-992E-4E5C-9D59-B5242978A759}" type="parTrans" cxnId="{BBA71AE9-1BDF-4DC1-8B6F-5CAE007FAE0E}">
      <dgm:prSet/>
      <dgm:spPr/>
      <dgm:t>
        <a:bodyPr/>
        <a:lstStyle/>
        <a:p>
          <a:endParaRPr lang="ru-RU"/>
        </a:p>
      </dgm:t>
    </dgm:pt>
    <dgm:pt modelId="{F7F43575-88BF-4543-92F5-B4A665BD9582}" type="sibTrans" cxnId="{BBA71AE9-1BDF-4DC1-8B6F-5CAE007FAE0E}">
      <dgm:prSet/>
      <dgm:spPr/>
      <dgm:t>
        <a:bodyPr/>
        <a:lstStyle/>
        <a:p>
          <a:endParaRPr lang="ru-RU"/>
        </a:p>
      </dgm:t>
    </dgm:pt>
    <dgm:pt modelId="{2D3AAFDD-1770-41AB-88A6-842F1C0C6945}">
      <dgm:prSet/>
      <dgm:spPr>
        <a:solidFill>
          <a:schemeClr val="accent6">
            <a:lumMod val="40000"/>
            <a:lumOff val="60000"/>
            <a:alpha val="9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  <a:cs typeface="Times New Roman" pitchFamily="18" charset="0"/>
            </a:rPr>
            <a:t>научные теории</a:t>
          </a:r>
          <a:endParaRPr lang="ru-RU" dirty="0"/>
        </a:p>
      </dgm:t>
    </dgm:pt>
    <dgm:pt modelId="{C1F3F74A-49C1-41CD-9472-6E85FD6319BB}" type="parTrans" cxnId="{60E43538-44BE-49F4-82EC-788FF17167FA}">
      <dgm:prSet/>
      <dgm:spPr/>
      <dgm:t>
        <a:bodyPr/>
        <a:lstStyle/>
        <a:p>
          <a:endParaRPr lang="ru-RU"/>
        </a:p>
      </dgm:t>
    </dgm:pt>
    <dgm:pt modelId="{0E82AAB6-AC0E-4C17-88E9-B31398B4AB85}" type="sibTrans" cxnId="{60E43538-44BE-49F4-82EC-788FF17167FA}">
      <dgm:prSet/>
      <dgm:spPr/>
      <dgm:t>
        <a:bodyPr/>
        <a:lstStyle/>
        <a:p>
          <a:endParaRPr lang="ru-RU"/>
        </a:p>
      </dgm:t>
    </dgm:pt>
    <dgm:pt modelId="{0BCC9FBC-38C3-4746-B634-102C90BD2D31}">
      <dgm:prSet phldrT="[Текст]"/>
      <dgm:spPr>
        <a:solidFill>
          <a:schemeClr val="accent6">
            <a:lumMod val="40000"/>
            <a:lumOff val="60000"/>
            <a:alpha val="9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  <a:cs typeface="Times New Roman" pitchFamily="18" charset="0"/>
            </a:rPr>
            <a:t>все существующие взгляды</a:t>
          </a:r>
          <a:endParaRPr lang="ru-RU" dirty="0"/>
        </a:p>
      </dgm:t>
    </dgm:pt>
    <dgm:pt modelId="{B12DF1AD-A43E-4DE1-981B-4C10D90C5265}" type="sibTrans" cxnId="{A86CFB54-5D08-4FC5-BE78-D0140F401937}">
      <dgm:prSet/>
      <dgm:spPr/>
      <dgm:t>
        <a:bodyPr/>
        <a:lstStyle/>
        <a:p>
          <a:endParaRPr lang="ru-RU"/>
        </a:p>
      </dgm:t>
    </dgm:pt>
    <dgm:pt modelId="{8AD1ADE6-7489-4EA8-9A9A-3609C3A986EE}" type="parTrans" cxnId="{A86CFB54-5D08-4FC5-BE78-D0140F401937}">
      <dgm:prSet/>
      <dgm:spPr/>
      <dgm:t>
        <a:bodyPr/>
        <a:lstStyle/>
        <a:p>
          <a:endParaRPr lang="ru-RU"/>
        </a:p>
      </dgm:t>
    </dgm:pt>
    <dgm:pt modelId="{0A1F265C-2D00-4795-AED8-2BBEF5161D7A}">
      <dgm:prSet phldrT="[Текст]" phldr="1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ru-RU" dirty="0"/>
        </a:p>
      </dgm:t>
    </dgm:pt>
    <dgm:pt modelId="{35792C51-21C8-4AE4-A196-1AB2E914E643}" type="sibTrans" cxnId="{F6C1882D-023F-44ED-8B69-DF4D008180F9}">
      <dgm:prSet/>
      <dgm:spPr/>
      <dgm:t>
        <a:bodyPr/>
        <a:lstStyle/>
        <a:p>
          <a:endParaRPr lang="ru-RU"/>
        </a:p>
      </dgm:t>
    </dgm:pt>
    <dgm:pt modelId="{D757EA16-A9BC-42A3-9D2B-6AA51F20EAB3}" type="parTrans" cxnId="{F6C1882D-023F-44ED-8B69-DF4D008180F9}">
      <dgm:prSet/>
      <dgm:spPr/>
      <dgm:t>
        <a:bodyPr/>
        <a:lstStyle/>
        <a:p>
          <a:endParaRPr lang="ru-RU"/>
        </a:p>
      </dgm:t>
    </dgm:pt>
    <dgm:pt modelId="{C3F4720E-F5E3-4B78-A894-F9C52ECCF119}" type="pres">
      <dgm:prSet presAssocID="{4D2B7B6E-216E-46C4-B34A-069DB7B5FF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7582D4-0BE0-4363-BAF7-523D6D5EFAEA}" type="pres">
      <dgm:prSet presAssocID="{F116A764-C251-4B84-B25E-CE8BF73BBC5A}" presName="composite" presStyleCnt="0"/>
      <dgm:spPr/>
    </dgm:pt>
    <dgm:pt modelId="{251CDCDE-17CA-47D1-AAFE-1236E9E376CB}" type="pres">
      <dgm:prSet presAssocID="{F116A764-C251-4B84-B25E-CE8BF73BBC5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2E0323-3A2F-4BAB-9542-4A5C39D18195}" type="pres">
      <dgm:prSet presAssocID="{F116A764-C251-4B84-B25E-CE8BF73BBC5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CED5E5-16CB-4C0E-92DF-9D2CB4783092}" type="pres">
      <dgm:prSet presAssocID="{FAC9B8A0-0BE4-4D32-9241-178125117E99}" presName="sp" presStyleCnt="0"/>
      <dgm:spPr/>
    </dgm:pt>
    <dgm:pt modelId="{D77E55D5-14DB-4BF5-9B17-107427B2C5C3}" type="pres">
      <dgm:prSet presAssocID="{A593F77F-7F91-49C7-8463-E76CC3413C14}" presName="composite" presStyleCnt="0"/>
      <dgm:spPr/>
    </dgm:pt>
    <dgm:pt modelId="{82607C29-DE1C-46EB-91D6-FD1F58640F90}" type="pres">
      <dgm:prSet presAssocID="{A593F77F-7F91-49C7-8463-E76CC3413C14}" presName="parentText" presStyleLbl="alignNode1" presStyleIdx="1" presStyleCnt="3" custLinFactNeighborY="-392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01F0B0-E80E-49AE-BF98-E22DC58053FF}" type="pres">
      <dgm:prSet presAssocID="{A593F77F-7F91-49C7-8463-E76CC3413C1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F3CAFC-71BB-4368-A2E5-0B0DB52A6F37}" type="pres">
      <dgm:prSet presAssocID="{166A988B-2918-43FE-8D9C-ED6EFC4A02AE}" presName="sp" presStyleCnt="0"/>
      <dgm:spPr/>
    </dgm:pt>
    <dgm:pt modelId="{2EC10D83-E249-44D3-8F85-0166B54B80B1}" type="pres">
      <dgm:prSet presAssocID="{0A1F265C-2D00-4795-AED8-2BBEF5161D7A}" presName="composite" presStyleCnt="0"/>
      <dgm:spPr/>
    </dgm:pt>
    <dgm:pt modelId="{85660F66-1348-4957-B4FC-C86643604108}" type="pres">
      <dgm:prSet presAssocID="{0A1F265C-2D00-4795-AED8-2BBEF5161D7A}" presName="parentText" presStyleLbl="alignNode1" presStyleIdx="2" presStyleCnt="3" custLinFactNeighborY="-7263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594EF1-7D00-4507-AA9F-A1725550031D}" type="pres">
      <dgm:prSet presAssocID="{0A1F265C-2D00-4795-AED8-2BBEF5161D7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86CFB54-5D08-4FC5-BE78-D0140F401937}" srcId="{0A1F265C-2D00-4795-AED8-2BBEF5161D7A}" destId="{0BCC9FBC-38C3-4746-B634-102C90BD2D31}" srcOrd="0" destOrd="0" parTransId="{8AD1ADE6-7489-4EA8-9A9A-3609C3A986EE}" sibTransId="{B12DF1AD-A43E-4DE1-981B-4C10D90C5265}"/>
    <dgm:cxn modelId="{105280C0-68C8-4C5A-9FA5-4F31B56BA764}" srcId="{4D2B7B6E-216E-46C4-B34A-069DB7B5FFF7}" destId="{F116A764-C251-4B84-B25E-CE8BF73BBC5A}" srcOrd="0" destOrd="0" parTransId="{E89BA318-01EF-4782-9438-2A335C4937A1}" sibTransId="{FAC9B8A0-0BE4-4D32-9241-178125117E99}"/>
    <dgm:cxn modelId="{60E43538-44BE-49F4-82EC-788FF17167FA}" srcId="{0A1F265C-2D00-4795-AED8-2BBEF5161D7A}" destId="{2D3AAFDD-1770-41AB-88A6-842F1C0C6945}" srcOrd="1" destOrd="0" parTransId="{C1F3F74A-49C1-41CD-9472-6E85FD6319BB}" sibTransId="{0E82AAB6-AC0E-4C17-88E9-B31398B4AB85}"/>
    <dgm:cxn modelId="{137F1325-67CB-4D82-99DB-E57E06258611}" type="presOf" srcId="{0BCC9FBC-38C3-4746-B634-102C90BD2D31}" destId="{F5594EF1-7D00-4507-AA9F-A1725550031D}" srcOrd="0" destOrd="0" presId="urn:microsoft.com/office/officeart/2005/8/layout/chevron2"/>
    <dgm:cxn modelId="{5A5A2C4A-5CE1-4866-8FF8-E265EB6957C6}" srcId="{F116A764-C251-4B84-B25E-CE8BF73BBC5A}" destId="{CC501D19-AD0D-4AD0-98A0-AF5D665C17FE}" srcOrd="0" destOrd="0" parTransId="{36829795-32FB-4EF3-AB96-3670898426CA}" sibTransId="{125E9027-5CDF-4993-A3D4-2AA797FF028B}"/>
    <dgm:cxn modelId="{A5B49893-EEDF-4FCE-899E-58501984A500}" type="presOf" srcId="{0A1F265C-2D00-4795-AED8-2BBEF5161D7A}" destId="{85660F66-1348-4957-B4FC-C86643604108}" srcOrd="0" destOrd="0" presId="urn:microsoft.com/office/officeart/2005/8/layout/chevron2"/>
    <dgm:cxn modelId="{5FABC96D-8E6C-4847-9505-66846CA33E03}" srcId="{4D2B7B6E-216E-46C4-B34A-069DB7B5FFF7}" destId="{A593F77F-7F91-49C7-8463-E76CC3413C14}" srcOrd="1" destOrd="0" parTransId="{571E5217-06B5-46F4-A494-BDEED1904706}" sibTransId="{166A988B-2918-43FE-8D9C-ED6EFC4A02AE}"/>
    <dgm:cxn modelId="{2EBABF6E-9D17-4560-B9E4-14B2B97CC601}" type="presOf" srcId="{F116A764-C251-4B84-B25E-CE8BF73BBC5A}" destId="{251CDCDE-17CA-47D1-AAFE-1236E9E376CB}" srcOrd="0" destOrd="0" presId="urn:microsoft.com/office/officeart/2005/8/layout/chevron2"/>
    <dgm:cxn modelId="{E163AF91-F84F-4054-9639-26BAFE17615C}" type="presOf" srcId="{2D3AAFDD-1770-41AB-88A6-842F1C0C6945}" destId="{F5594EF1-7D00-4507-AA9F-A1725550031D}" srcOrd="0" destOrd="1" presId="urn:microsoft.com/office/officeart/2005/8/layout/chevron2"/>
    <dgm:cxn modelId="{D55F2129-6F8C-4A95-B01F-F4919E624E0D}" type="presOf" srcId="{CC501D19-AD0D-4AD0-98A0-AF5D665C17FE}" destId="{382E0323-3A2F-4BAB-9542-4A5C39D18195}" srcOrd="0" destOrd="0" presId="urn:microsoft.com/office/officeart/2005/8/layout/chevron2"/>
    <dgm:cxn modelId="{A875CCC4-71F1-41C9-961D-75D8B4652472}" type="presOf" srcId="{4D2B7B6E-216E-46C4-B34A-069DB7B5FFF7}" destId="{C3F4720E-F5E3-4B78-A894-F9C52ECCF119}" srcOrd="0" destOrd="0" presId="urn:microsoft.com/office/officeart/2005/8/layout/chevron2"/>
    <dgm:cxn modelId="{F6C1882D-023F-44ED-8B69-DF4D008180F9}" srcId="{4D2B7B6E-216E-46C4-B34A-069DB7B5FFF7}" destId="{0A1F265C-2D00-4795-AED8-2BBEF5161D7A}" srcOrd="2" destOrd="0" parTransId="{D757EA16-A9BC-42A3-9D2B-6AA51F20EAB3}" sibTransId="{35792C51-21C8-4AE4-A196-1AB2E914E643}"/>
    <dgm:cxn modelId="{3B9FA955-104B-427A-9651-3D01764FEEDA}" type="presOf" srcId="{CF83C223-E900-41DB-B680-656E16449788}" destId="{A101F0B0-E80E-49AE-BF98-E22DC58053FF}" srcOrd="0" destOrd="0" presId="urn:microsoft.com/office/officeart/2005/8/layout/chevron2"/>
    <dgm:cxn modelId="{BBA71AE9-1BDF-4DC1-8B6F-5CAE007FAE0E}" srcId="{A593F77F-7F91-49C7-8463-E76CC3413C14}" destId="{CF83C223-E900-41DB-B680-656E16449788}" srcOrd="0" destOrd="0" parTransId="{BE815914-992E-4E5C-9D59-B5242978A759}" sibTransId="{F7F43575-88BF-4543-92F5-B4A665BD9582}"/>
    <dgm:cxn modelId="{FB06AF0B-2829-4B41-B3C3-B78C9DE6E025}" type="presOf" srcId="{A593F77F-7F91-49C7-8463-E76CC3413C14}" destId="{82607C29-DE1C-46EB-91D6-FD1F58640F90}" srcOrd="0" destOrd="0" presId="urn:microsoft.com/office/officeart/2005/8/layout/chevron2"/>
    <dgm:cxn modelId="{84CB6527-7E93-4EA8-A8D7-7C85F78A691D}" type="presParOf" srcId="{C3F4720E-F5E3-4B78-A894-F9C52ECCF119}" destId="{267582D4-0BE0-4363-BAF7-523D6D5EFAEA}" srcOrd="0" destOrd="0" presId="urn:microsoft.com/office/officeart/2005/8/layout/chevron2"/>
    <dgm:cxn modelId="{81A9B57F-B8A8-49F9-8AD5-0FD60057A640}" type="presParOf" srcId="{267582D4-0BE0-4363-BAF7-523D6D5EFAEA}" destId="{251CDCDE-17CA-47D1-AAFE-1236E9E376CB}" srcOrd="0" destOrd="0" presId="urn:microsoft.com/office/officeart/2005/8/layout/chevron2"/>
    <dgm:cxn modelId="{455C0C87-6F7D-4F91-A662-E5C0E70CC565}" type="presParOf" srcId="{267582D4-0BE0-4363-BAF7-523D6D5EFAEA}" destId="{382E0323-3A2F-4BAB-9542-4A5C39D18195}" srcOrd="1" destOrd="0" presId="urn:microsoft.com/office/officeart/2005/8/layout/chevron2"/>
    <dgm:cxn modelId="{3F2B22FD-F8A9-44BB-96E5-2091D1FA4953}" type="presParOf" srcId="{C3F4720E-F5E3-4B78-A894-F9C52ECCF119}" destId="{55CED5E5-16CB-4C0E-92DF-9D2CB4783092}" srcOrd="1" destOrd="0" presId="urn:microsoft.com/office/officeart/2005/8/layout/chevron2"/>
    <dgm:cxn modelId="{080202F6-BC1E-4BF0-8F6F-88BEDCEA13EA}" type="presParOf" srcId="{C3F4720E-F5E3-4B78-A894-F9C52ECCF119}" destId="{D77E55D5-14DB-4BF5-9B17-107427B2C5C3}" srcOrd="2" destOrd="0" presId="urn:microsoft.com/office/officeart/2005/8/layout/chevron2"/>
    <dgm:cxn modelId="{F0B8DE61-34D8-40AF-A2F0-09DF038379F1}" type="presParOf" srcId="{D77E55D5-14DB-4BF5-9B17-107427B2C5C3}" destId="{82607C29-DE1C-46EB-91D6-FD1F58640F90}" srcOrd="0" destOrd="0" presId="urn:microsoft.com/office/officeart/2005/8/layout/chevron2"/>
    <dgm:cxn modelId="{390D8094-E183-45A0-A3A9-027B5205AE6A}" type="presParOf" srcId="{D77E55D5-14DB-4BF5-9B17-107427B2C5C3}" destId="{A101F0B0-E80E-49AE-BF98-E22DC58053FF}" srcOrd="1" destOrd="0" presId="urn:microsoft.com/office/officeart/2005/8/layout/chevron2"/>
    <dgm:cxn modelId="{56459F86-0584-412D-A75B-90B1C821F194}" type="presParOf" srcId="{C3F4720E-F5E3-4B78-A894-F9C52ECCF119}" destId="{44F3CAFC-71BB-4368-A2E5-0B0DB52A6F37}" srcOrd="3" destOrd="0" presId="urn:microsoft.com/office/officeart/2005/8/layout/chevron2"/>
    <dgm:cxn modelId="{A203590C-E30E-436D-81F8-7763DEBD406A}" type="presParOf" srcId="{C3F4720E-F5E3-4B78-A894-F9C52ECCF119}" destId="{2EC10D83-E249-44D3-8F85-0166B54B80B1}" srcOrd="4" destOrd="0" presId="urn:microsoft.com/office/officeart/2005/8/layout/chevron2"/>
    <dgm:cxn modelId="{4F9B1060-D320-4A57-8B8C-04BE923E689E}" type="presParOf" srcId="{2EC10D83-E249-44D3-8F85-0166B54B80B1}" destId="{85660F66-1348-4957-B4FC-C86643604108}" srcOrd="0" destOrd="0" presId="urn:microsoft.com/office/officeart/2005/8/layout/chevron2"/>
    <dgm:cxn modelId="{2E3375CA-4169-407B-9DB4-1617BBBB9B72}" type="presParOf" srcId="{2EC10D83-E249-44D3-8F85-0166B54B80B1}" destId="{F5594EF1-7D00-4507-AA9F-A172555003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CDCDE-17CA-47D1-AAFE-1236E9E376CB}">
      <dsp:nvSpPr>
        <dsp:cNvPr id="0" name=""/>
        <dsp:cNvSpPr/>
      </dsp:nvSpPr>
      <dsp:spPr>
        <a:xfrm rot="5400000">
          <a:off x="-166456" y="167600"/>
          <a:ext cx="1109707" cy="776795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 dirty="0"/>
        </a:p>
      </dsp:txBody>
      <dsp:txXfrm rot="-5400000">
        <a:off x="1" y="389542"/>
        <a:ext cx="776795" cy="332912"/>
      </dsp:txXfrm>
    </dsp:sp>
    <dsp:sp modelId="{382E0323-3A2F-4BAB-9542-4A5C39D18195}">
      <dsp:nvSpPr>
        <dsp:cNvPr id="0" name=""/>
        <dsp:cNvSpPr/>
      </dsp:nvSpPr>
      <dsp:spPr>
        <a:xfrm rot="5400000">
          <a:off x="4240210" y="-3462270"/>
          <a:ext cx="721310" cy="764814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5715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b="1" kern="1200" dirty="0" smtClean="0">
              <a:solidFill>
                <a:schemeClr val="bg1"/>
              </a:solidFill>
              <a:cs typeface="Times New Roman" pitchFamily="18" charset="0"/>
            </a:rPr>
            <a:t> Осуществляется с помощью метода «феноменологической редукции», в результате  чего</a:t>
          </a:r>
          <a:endParaRPr lang="ru-RU" sz="2100" kern="1200" dirty="0"/>
        </a:p>
      </dsp:txBody>
      <dsp:txXfrm rot="-5400000">
        <a:off x="776796" y="36355"/>
        <a:ext cx="7612929" cy="650888"/>
      </dsp:txXfrm>
    </dsp:sp>
    <dsp:sp modelId="{82607C29-DE1C-46EB-91D6-FD1F58640F90}">
      <dsp:nvSpPr>
        <dsp:cNvPr id="0" name=""/>
        <dsp:cNvSpPr/>
      </dsp:nvSpPr>
      <dsp:spPr>
        <a:xfrm rot="5400000">
          <a:off x="-166456" y="1030551"/>
          <a:ext cx="1109707" cy="7767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 dirty="0"/>
        </a:p>
      </dsp:txBody>
      <dsp:txXfrm rot="-5400000">
        <a:off x="1" y="1252493"/>
        <a:ext cx="776795" cy="332912"/>
      </dsp:txXfrm>
    </dsp:sp>
    <dsp:sp modelId="{A101F0B0-E80E-49AE-BF98-E22DC58053FF}">
      <dsp:nvSpPr>
        <dsp:cNvPr id="0" name=""/>
        <dsp:cNvSpPr/>
      </dsp:nvSpPr>
      <dsp:spPr>
        <a:xfrm rot="5400000">
          <a:off x="4240210" y="-2555797"/>
          <a:ext cx="721310" cy="7648140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5715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b="1" kern="1200" dirty="0" smtClean="0">
              <a:solidFill>
                <a:schemeClr val="bg1"/>
              </a:solidFill>
              <a:cs typeface="Times New Roman" pitchFamily="18" charset="0"/>
            </a:rPr>
            <a:t>исключается из рассмотрения или «заключается в скобки» весь окружающий мир</a:t>
          </a:r>
          <a:endParaRPr lang="ru-RU" sz="2100" kern="1200" dirty="0"/>
        </a:p>
      </dsp:txBody>
      <dsp:txXfrm rot="-5400000">
        <a:off x="776796" y="942828"/>
        <a:ext cx="7612929" cy="650888"/>
      </dsp:txXfrm>
    </dsp:sp>
    <dsp:sp modelId="{85660F66-1348-4957-B4FC-C86643604108}">
      <dsp:nvSpPr>
        <dsp:cNvPr id="0" name=""/>
        <dsp:cNvSpPr/>
      </dsp:nvSpPr>
      <dsp:spPr>
        <a:xfrm rot="5400000">
          <a:off x="-166456" y="1174567"/>
          <a:ext cx="1109707" cy="776795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 dirty="0"/>
        </a:p>
      </dsp:txBody>
      <dsp:txXfrm rot="-5400000">
        <a:off x="1" y="1396509"/>
        <a:ext cx="776795" cy="332912"/>
      </dsp:txXfrm>
    </dsp:sp>
    <dsp:sp modelId="{F5594EF1-7D00-4507-AA9F-A1725550031D}">
      <dsp:nvSpPr>
        <dsp:cNvPr id="0" name=""/>
        <dsp:cNvSpPr/>
      </dsp:nvSpPr>
      <dsp:spPr>
        <a:xfrm rot="5400000">
          <a:off x="4240210" y="-1649323"/>
          <a:ext cx="721310" cy="7648140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571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b="1" kern="1200" dirty="0" smtClean="0">
              <a:solidFill>
                <a:schemeClr val="bg1"/>
              </a:solidFill>
              <a:cs typeface="Times New Roman" pitchFamily="18" charset="0"/>
            </a:rPr>
            <a:t>все существующие взгляды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b="1" kern="1200" dirty="0" smtClean="0">
              <a:solidFill>
                <a:schemeClr val="bg1"/>
              </a:solidFill>
              <a:cs typeface="Times New Roman" pitchFamily="18" charset="0"/>
            </a:rPr>
            <a:t>научные теории</a:t>
          </a:r>
          <a:endParaRPr lang="ru-RU" sz="2100" kern="1200" dirty="0"/>
        </a:p>
      </dsp:txBody>
      <dsp:txXfrm rot="-5400000">
        <a:off x="776796" y="1849302"/>
        <a:ext cx="7612929" cy="65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5EDE4-8CCF-453D-BF70-B0FB70B6374A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AA20-A563-43E0-96F6-1C6B068C002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//commons.wikimedia.org/wiki/File:Jean-Paul_Sartre_FP.JPG?uselang=ru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pedagogworld.ru/wp-content/uploads/2012/03/diuidg.jpe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persona.rin.ru/images/19766.jpg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qotd.org/portraits/Wittgenstein,Ludwig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dwardmac.pitzer.edu/anarchist_Archives/bright/russell/images/russell.gi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upload.wikimedia.org/wikipedia/commons/6/6c/Karl_Popper2.jp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0"/>
            <a:ext cx="2032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ПОЗИТИВИЗМ</a:t>
            </a:r>
            <a:endParaRPr lang="ru-RU" sz="2000" dirty="0"/>
          </a:p>
        </p:txBody>
      </p:sp>
      <p:pic>
        <p:nvPicPr>
          <p:cNvPr id="3" name="Picture 7" descr="http://dic.academic.ru/pictures/enc_colier/o1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2005589" cy="24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395536" y="2924944"/>
            <a:ext cx="1494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Огюст Конт </a:t>
            </a:r>
          </a:p>
          <a:p>
            <a:r>
              <a:rPr lang="ru-RU" b="1" dirty="0" smtClean="0"/>
              <a:t>1798 — 1857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476672"/>
            <a:ext cx="687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Философский спор между материализмом и идеализмом не имеет серьезных оснований и бессмыслен.</a:t>
            </a:r>
          </a:p>
          <a:p>
            <a:r>
              <a:rPr lang="ru-RU" b="1" dirty="0" smtClean="0"/>
              <a:t> Философия должна отказаться как от материализма, так и от идеализма и основываться на позитивном (научном) знании</a:t>
            </a:r>
            <a:endParaRPr lang="ru-RU" b="1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483768" y="1700808"/>
            <a:ext cx="6264696" cy="1296144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Философия должна исследовать лишь факты, а не их причины, "внутреннюю сущность" окружающего мира и другие  далекие от науки проблемы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12264" y="3272034"/>
            <a:ext cx="391947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8775">
              <a:lnSpc>
                <a:spcPct val="80000"/>
              </a:lnSpc>
              <a:spcBef>
                <a:spcPct val="0"/>
              </a:spcBef>
              <a:spcAft>
                <a:spcPts val="1400"/>
              </a:spcAft>
              <a:buClr>
                <a:schemeClr val="bg1"/>
              </a:buClr>
            </a:pPr>
            <a:r>
              <a:rPr lang="ru-RU" b="1" dirty="0" smtClean="0">
                <a:cs typeface="Times New Roman" pitchFamily="18" charset="0"/>
              </a:rPr>
              <a:t>Закон трех стадий развития ума</a:t>
            </a: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179512" y="3645024"/>
            <a:ext cx="4824536" cy="792088"/>
          </a:xfrm>
          <a:prstGeom prst="flowChartProcess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теологическая (мировоззрение основано на религии)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5364088" y="3645024"/>
            <a:ext cx="3600400" cy="792088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доиндустриальное общество</a:t>
            </a:r>
          </a:p>
        </p:txBody>
      </p:sp>
      <p:sp>
        <p:nvSpPr>
          <p:cNvPr id="9" name="Стрелка вниз 8"/>
          <p:cNvSpPr/>
          <p:nvPr/>
        </p:nvSpPr>
        <p:spPr>
          <a:xfrm rot="16200000">
            <a:off x="4994694" y="3646934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179512" y="4581128"/>
            <a:ext cx="4824536" cy="936104"/>
          </a:xfrm>
          <a:prstGeom prst="flowChartProcess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метафизическая (мировоззрение, интеллектуальное развитие основано на несистематическом, вероятностном знании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5364088" y="4581128"/>
            <a:ext cx="3600400" cy="792088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традиционное общество</a:t>
            </a:r>
          </a:p>
        </p:txBody>
      </p:sp>
      <p:sp>
        <p:nvSpPr>
          <p:cNvPr id="13" name="Стрелка вниз 12"/>
          <p:cNvSpPr/>
          <p:nvPr/>
        </p:nvSpPr>
        <p:spPr>
          <a:xfrm rot="16200000">
            <a:off x="4968044" y="4617132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251520" y="5661248"/>
            <a:ext cx="4824536" cy="792088"/>
          </a:xfrm>
          <a:prstGeom prst="flowChartProcess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позитивная (основана на науке)</a:t>
            </a:r>
          </a:p>
        </p:txBody>
      </p:sp>
      <p:sp>
        <p:nvSpPr>
          <p:cNvPr id="17" name="Блок-схема: процесс 16"/>
          <p:cNvSpPr/>
          <p:nvPr/>
        </p:nvSpPr>
        <p:spPr>
          <a:xfrm>
            <a:off x="5364088" y="5589240"/>
            <a:ext cx="3600400" cy="792088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индустриальное общество</a:t>
            </a:r>
          </a:p>
        </p:txBody>
      </p:sp>
      <p:sp>
        <p:nvSpPr>
          <p:cNvPr id="16" name="Стрелка вниз 15"/>
          <p:cNvSpPr/>
          <p:nvPr/>
        </p:nvSpPr>
        <p:spPr>
          <a:xfrm rot="16200000">
            <a:off x="5040052" y="5625244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9" grpId="0" animBg="1"/>
      <p:bldP spid="12" grpId="0" animBg="1"/>
      <p:bldP spid="14" grpId="0" animBg="1"/>
      <p:bldP spid="13" grpId="0" animBg="1"/>
      <p:bldP spid="15" grpId="0" animBg="1"/>
      <p:bldP spid="17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9532" y="188640"/>
            <a:ext cx="8424936" cy="1008112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Кьеркегор  </a:t>
            </a:r>
            <a:r>
              <a:rPr lang="ru-RU" sz="2000" dirty="0" smtClean="0"/>
              <a:t>определяет человеческую жизнь как </a:t>
            </a:r>
            <a:r>
              <a:rPr lang="ru-RU" sz="2000" b="1" dirty="0" smtClean="0"/>
              <a:t>отчаяние</a:t>
            </a:r>
            <a:r>
              <a:rPr lang="ru-RU" dirty="0" smtClean="0"/>
              <a:t>.</a:t>
            </a:r>
            <a:endParaRPr lang="en-US" dirty="0" smtClean="0"/>
          </a:p>
          <a:p>
            <a:pPr algn="ctr"/>
            <a:r>
              <a:rPr lang="ru-RU" dirty="0" smtClean="0"/>
              <a:t> Отчаяние одновременно рассматривается и как единственная возможность прорыва к Богу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340768"/>
            <a:ext cx="7344816" cy="936104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 </a:t>
            </a:r>
            <a:r>
              <a:rPr lang="ru-RU" sz="2000" b="1" dirty="0" smtClean="0"/>
              <a:t>«Абсолютное отчаяние» </a:t>
            </a:r>
            <a:endParaRPr lang="en-US" sz="2000" b="1" dirty="0" smtClean="0"/>
          </a:p>
          <a:p>
            <a:pPr algn="ctr"/>
            <a:r>
              <a:rPr lang="ru-RU" dirty="0" smtClean="0"/>
              <a:t>возникает в результате осознания того, что Бог оставил мира и что человек одинок перед Богом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564904"/>
            <a:ext cx="8136904" cy="108012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i="1" dirty="0" smtClean="0"/>
              <a:t> </a:t>
            </a:r>
            <a:r>
              <a:rPr lang="ru-RU" b="1" dirty="0" smtClean="0"/>
              <a:t>Истинная вера </a:t>
            </a:r>
            <a:r>
              <a:rPr lang="ru-RU" dirty="0" smtClean="0"/>
              <a:t>не является результатом усвоения религиозной традиции, она </a:t>
            </a:r>
            <a:r>
              <a:rPr lang="ru-RU" sz="2000" b="1" i="1" dirty="0" smtClean="0"/>
              <a:t>результат абсолютно свободного и ответственного выбора </a:t>
            </a:r>
            <a:r>
              <a:rPr lang="ru-RU" dirty="0" smtClean="0"/>
              <a:t>в ситуации абсолютного одиночества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3861048"/>
            <a:ext cx="6912768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 </a:t>
            </a:r>
            <a:r>
              <a:rPr lang="ru-RU" sz="2000" b="1" u="sng" dirty="0" smtClean="0"/>
              <a:t>Страх</a:t>
            </a:r>
            <a:r>
              <a:rPr lang="ru-RU" sz="2000" b="1" i="1" dirty="0" smtClean="0"/>
              <a:t> </a:t>
            </a:r>
            <a:r>
              <a:rPr lang="ru-RU" sz="2000" dirty="0" smtClean="0"/>
              <a:t>возникает у человека как существа онтологически свободного, но смертного и конечного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500" y="4941168"/>
            <a:ext cx="9001000" cy="648072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 </a:t>
            </a:r>
            <a:r>
              <a:rPr lang="ru-RU" sz="2000" b="1" i="1" dirty="0" smtClean="0"/>
              <a:t>Страх</a:t>
            </a:r>
            <a:r>
              <a:rPr lang="ru-RU" sz="2000" dirty="0" smtClean="0"/>
              <a:t> возникает из осознания невозможности преодоления собственной смерти и риска неправильного распоряжения собственной свободой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5877272"/>
            <a:ext cx="8496944" cy="576064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 </a:t>
            </a:r>
            <a:r>
              <a:rPr lang="ru-RU" sz="2000" b="1" dirty="0" smtClean="0"/>
              <a:t>Страх </a:t>
            </a:r>
            <a:r>
              <a:rPr lang="ru-RU" sz="2000" dirty="0" smtClean="0"/>
              <a:t>является ситуацией, в которой проявляется человеческая свобода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03848" y="0"/>
            <a:ext cx="2662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Экзистенциализм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404664"/>
            <a:ext cx="337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Предпосылки экзистенциализма</a:t>
            </a:r>
            <a:endParaRPr lang="ru-RU" dirty="0"/>
          </a:p>
        </p:txBody>
      </p:sp>
      <p:pic>
        <p:nvPicPr>
          <p:cNvPr id="6" name="Picture 10" descr="Edmund Husserl 19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973148" cy="25920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0" y="3429000"/>
            <a:ext cx="2771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    Эдмунд  Гуссерль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         1859-1938</a:t>
            </a:r>
            <a:endParaRPr lang="ru-RU" b="1" dirty="0"/>
          </a:p>
        </p:txBody>
      </p:sp>
      <p:graphicFrame>
        <p:nvGraphicFramePr>
          <p:cNvPr id="17" name="Схема 16"/>
          <p:cNvGraphicFramePr/>
          <p:nvPr/>
        </p:nvGraphicFramePr>
        <p:xfrm>
          <a:off x="467544" y="4149080"/>
          <a:ext cx="8424936" cy="29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Блок-схема: типовой процесс 8"/>
          <p:cNvSpPr/>
          <p:nvPr/>
        </p:nvSpPr>
        <p:spPr>
          <a:xfrm>
            <a:off x="2339752" y="980728"/>
            <a:ext cx="6408712" cy="2808312"/>
          </a:xfrm>
          <a:prstGeom prst="flowChartPredefinedProcess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Понимал феноменологию как новую, строго научную философию о феноменах сознания как о чистых сущностях, образующих мир идеального бытия, о самоочевидных логических принципах, дающих возможность очистить сознание от эмпирического содержания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7" grpId="1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1905000" cy="27051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0" y="2852936"/>
            <a:ext cx="1624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  Карл Ясперс</a:t>
            </a:r>
          </a:p>
          <a:p>
            <a:r>
              <a:rPr lang="ru-RU" b="1" dirty="0" smtClean="0"/>
              <a:t>    1883-1969</a:t>
            </a:r>
            <a:endParaRPr lang="ru-RU" b="1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2555776" y="116632"/>
            <a:ext cx="6048672" cy="864096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Ввёл в философию понятие «пограничной ситуации»</a:t>
            </a:r>
            <a:endParaRPr lang="ru-RU" b="1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123728" y="1124744"/>
            <a:ext cx="6696744" cy="1512168"/>
          </a:xfrm>
          <a:prstGeom prst="flowChartProcess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Пограничная ситуация — это ситуация экзистенциального выбора, возникающая перед лицом угрозы смерти, на границе смерти и жизни, когда человек испытывает отчаяние, страх, тревогу или одиночество. Именно в такие моменты жизни человек сталкивается со своей самостью, может познать её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1979712" y="620688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123728" y="2780928"/>
            <a:ext cx="6768752" cy="1224136"/>
          </a:xfrm>
          <a:prstGeom prst="flowChartProcess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В жизни каждого человека наступают переломные моменты, ситуации экзистенциального выбора, в которых личность проявляется полнее всего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1907704" y="2276872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2051720" y="4149080"/>
            <a:ext cx="6912768" cy="115212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Только через глубочайшие личностные потрясения мы осознаём смысл своего существования, который в другое время прячется от нас за привычными вещами и событиями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2051720" y="3573016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0" y="5417840"/>
            <a:ext cx="4824536" cy="144016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Даже если рядом с нами находятся наши близкие, в этих пограничных ситуациях мы одиноки, именно в них проявляется наша суть   </a:t>
            </a: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- </a:t>
            </a:r>
            <a:r>
              <a:rPr lang="ru-RU" b="1" dirty="0" smtClean="0">
                <a:solidFill>
                  <a:schemeClr val="bg1"/>
                </a:solidFill>
              </a:rPr>
              <a:t> экзистенция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2123728" y="4869160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Блок-схема: типовой процесс 14"/>
          <p:cNvSpPr/>
          <p:nvPr/>
        </p:nvSpPr>
        <p:spPr>
          <a:xfrm>
            <a:off x="5220072" y="5445224"/>
            <a:ext cx="3744416" cy="1296144"/>
          </a:xfrm>
          <a:prstGeom prst="flowChartPredefinedProcess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sz="2000" b="1" dirty="0" smtClean="0"/>
              <a:t>В этом заключается трагичность человеческого бытия</a:t>
            </a:r>
            <a:endParaRPr lang="ru-RU" sz="2000" b="1" dirty="0"/>
          </a:p>
        </p:txBody>
      </p:sp>
      <p:sp>
        <p:nvSpPr>
          <p:cNvPr id="16" name="Стрелка вниз 15"/>
          <p:cNvSpPr/>
          <p:nvPr/>
        </p:nvSpPr>
        <p:spPr>
          <a:xfrm rot="16200000">
            <a:off x="4932040" y="5733256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5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s3.hubimg.com/u/1447858_f2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0" y="0"/>
            <a:ext cx="2476500" cy="3495675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6588224" y="3501008"/>
            <a:ext cx="2372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    Мартин Хайдеггер </a:t>
            </a:r>
          </a:p>
          <a:p>
            <a:r>
              <a:rPr lang="ru-RU" b="1" dirty="0" smtClean="0"/>
              <a:t>           1889-1976</a:t>
            </a:r>
            <a:endParaRPr lang="ru-RU" b="1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79512" y="188640"/>
            <a:ext cx="5832648" cy="792088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 Black" pitchFamily="34" charset="0"/>
              </a:rPr>
              <a:t>Ввёл понятие «</a:t>
            </a:r>
            <a:r>
              <a:rPr lang="en-US" sz="2000" dirty="0" smtClean="0">
                <a:latin typeface="Arial Black" pitchFamily="34" charset="0"/>
              </a:rPr>
              <a:t>Man</a:t>
            </a:r>
            <a:r>
              <a:rPr lang="ru-RU" sz="2000" dirty="0" smtClean="0">
                <a:latin typeface="Arial Black" pitchFamily="34" charset="0"/>
              </a:rPr>
              <a:t>», «безличного»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6" name="Штриховая стрелка вправо 5"/>
          <p:cNvSpPr/>
          <p:nvPr/>
        </p:nvSpPr>
        <p:spPr>
          <a:xfrm>
            <a:off x="0" y="1052736"/>
            <a:ext cx="3384376" cy="1944216"/>
          </a:xfrm>
          <a:prstGeom prst="stripedRightArrow">
            <a:avLst/>
          </a:prstGeom>
          <a:solidFill>
            <a:schemeClr val="tx1"/>
          </a:solidFill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Никто не будет за нас умирать, но и жить за нас никто не будет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63888" y="1124744"/>
            <a:ext cx="2592288" cy="17281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Arial Black" pitchFamily="34" charset="0"/>
              </a:rPr>
              <a:t>Ты сам должен прожить свою жизнь</a:t>
            </a:r>
            <a:endParaRPr lang="ru-RU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179512" y="3068960"/>
            <a:ext cx="6408712" cy="1296144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Бездумная шаблонная жизнь – всё как у всех, бездумное поглощение духовных ценностей, - типичное стадное, животное существование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95536" y="4509120"/>
            <a:ext cx="4824536" cy="1080120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b="1" dirty="0" smtClean="0"/>
              <a:t>Существование аморальное, поскольку не отвечает подлинно человеческому назначению </a:t>
            </a:r>
            <a:endParaRPr lang="ru-RU" b="1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0" y="4005064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0" y="5733256"/>
            <a:ext cx="9144000" cy="100811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Человек должен сейчас проникнуться мыслью о своей неизбежной будущей смерти.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Я сам выбираю свою жизнь – это трудная и тяжёлая жизнь, но единственно достойная того, чтобы её прожить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8640"/>
            <a:ext cx="9144000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8425" indent="273050" algn="just">
              <a:buFont typeface="Wingdings" pitchFamily="2" charset="2"/>
              <a:buNone/>
              <a:defRPr/>
            </a:pPr>
            <a:r>
              <a:rPr lang="ru-RU" dirty="0" smtClean="0"/>
              <a:t>          Бытие человека происходит в окружающем мире ( </a:t>
            </a:r>
            <a:r>
              <a:rPr lang="ru-RU" b="1" dirty="0" smtClean="0">
                <a:solidFill>
                  <a:srgbClr val="FFFF00"/>
                </a:solidFill>
              </a:rPr>
              <a:t>«бытие в мире»). </a:t>
            </a:r>
            <a:endParaRPr lang="ru-RU" dirty="0" smtClean="0"/>
          </a:p>
          <a:p>
            <a:pPr marL="98425" indent="273050" algn="ctr">
              <a:buFont typeface="Wingdings" pitchFamily="2" charset="2"/>
              <a:buNone/>
              <a:defRPr/>
            </a:pPr>
            <a:r>
              <a:rPr lang="ru-RU" b="1" u="sng" dirty="0" smtClean="0"/>
              <a:t> Оно состоит из:</a:t>
            </a:r>
          </a:p>
          <a:p>
            <a:pPr marL="98425" indent="273050" algn="ctr">
              <a:buFont typeface="Wingdings" pitchFamily="2" charset="2"/>
              <a:buNone/>
              <a:defRPr/>
            </a:pP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4704"/>
            <a:ext cx="3621290" cy="52322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FF00"/>
                </a:solidFill>
              </a:rPr>
              <a:t>«бытия с другими»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52120" y="764704"/>
            <a:ext cx="3491880" cy="52322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 smtClean="0">
                <a:solidFill>
                  <a:srgbClr val="FFFF00"/>
                </a:solidFill>
              </a:rPr>
              <a:t>«бытия </a:t>
            </a:r>
            <a:r>
              <a:rPr lang="ru-RU" sz="2400" b="1" dirty="0" smtClean="0">
                <a:solidFill>
                  <a:srgbClr val="FFFF00"/>
                </a:solidFill>
              </a:rPr>
              <a:t>самого</a:t>
            </a:r>
            <a:r>
              <a:rPr lang="ru-RU" sz="2800" b="1" dirty="0" smtClean="0">
                <a:solidFill>
                  <a:srgbClr val="FFFF00"/>
                </a:solidFill>
              </a:rPr>
              <a:t> себя»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84784"/>
            <a:ext cx="8280920" cy="108012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3" indent="5334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ru-RU" sz="2000" b="1" kern="0" dirty="0" smtClean="0">
                <a:solidFill>
                  <a:srgbClr val="FFFF00"/>
                </a:solidFill>
              </a:rPr>
              <a:t>«Бытие с другими» </a:t>
            </a:r>
            <a:r>
              <a:rPr lang="ru-RU" sz="2000" kern="0" dirty="0" smtClean="0"/>
              <a:t>засасывает человека, направлено на его полную ассимиляцию, </a:t>
            </a:r>
            <a:r>
              <a:rPr lang="ru-RU" sz="2000" b="1" kern="0" dirty="0" smtClean="0">
                <a:solidFill>
                  <a:srgbClr val="FFFF00"/>
                </a:solidFill>
              </a:rPr>
              <a:t>обезличивание</a:t>
            </a:r>
            <a:r>
              <a:rPr lang="ru-RU" sz="2000" kern="0" dirty="0" smtClean="0"/>
              <a:t>, превращение в «такого, как все».</a:t>
            </a:r>
            <a:endParaRPr lang="ru-RU" sz="2000" kern="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780928"/>
            <a:ext cx="864096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kern="0" dirty="0" smtClean="0">
                <a:solidFill>
                  <a:srgbClr val="FFFF00"/>
                </a:solidFill>
              </a:rPr>
              <a:t>«Бытие самого себя» </a:t>
            </a:r>
            <a:r>
              <a:rPr lang="ru-RU" sz="2000" kern="0" dirty="0" smtClean="0"/>
              <a:t>одновременно с «бытием с другими» возможно только при отличии «Я» от других.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3933056"/>
            <a:ext cx="871296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763" indent="533400" algn="ctr">
              <a:buFont typeface="Wingdings" pitchFamily="2" charset="2"/>
              <a:buNone/>
              <a:defRPr/>
            </a:pPr>
            <a:r>
              <a:rPr lang="ru-RU" sz="2000" dirty="0" smtClean="0"/>
              <a:t>Следовательно, человек, желая остаться самим собой, должен противостоять «другим», отстаивать свою идентичность. </a:t>
            </a:r>
          </a:p>
          <a:p>
            <a:pPr marL="4763" indent="533400" algn="ctr">
              <a:buFont typeface="Wingdings" pitchFamily="2" charset="2"/>
              <a:buNone/>
              <a:defRPr/>
            </a:pPr>
            <a:r>
              <a:rPr lang="ru-RU" sz="2000" dirty="0" smtClean="0"/>
              <a:t>Только в этом случае он будет свободен.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5301208"/>
            <a:ext cx="871296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3538" indent="349250" algn="ctr">
              <a:buFont typeface="Wingdings" pitchFamily="2" charset="2"/>
              <a:buNone/>
              <a:defRPr/>
            </a:pPr>
            <a:r>
              <a:rPr lang="ru-RU" sz="2400" b="1" dirty="0" smtClean="0"/>
              <a:t>Отстоять свою идентичность в поглощающем человека окружающем мире –</a:t>
            </a:r>
          </a:p>
          <a:p>
            <a:pPr marL="363538" indent="349250" algn="ctr">
              <a:buFont typeface="Wingdings" pitchFamily="2" charset="2"/>
              <a:buNone/>
              <a:defRPr/>
            </a:pPr>
            <a:r>
              <a:rPr lang="ru-RU" sz="2400" b="1" dirty="0" smtClean="0"/>
              <a:t> </a:t>
            </a:r>
            <a:r>
              <a:rPr lang="ru-RU" sz="2400" b="1" dirty="0" smtClean="0">
                <a:solidFill>
                  <a:srgbClr val="FFFF00"/>
                </a:solidFill>
              </a:rPr>
              <a:t>главная проблема и забота человека.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Jean-Paul Sartre FP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2232000" cy="2262434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0" y="2204864"/>
            <a:ext cx="22677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 smtClean="0"/>
              <a:t>Жан Поль Сартр</a:t>
            </a:r>
          </a:p>
          <a:p>
            <a:pPr algn="ctr">
              <a:spcBef>
                <a:spcPct val="50000"/>
              </a:spcBef>
            </a:pPr>
            <a:r>
              <a:rPr lang="ru-RU" b="1" dirty="0" smtClean="0"/>
              <a:t>1905-1980</a:t>
            </a:r>
            <a:endParaRPr lang="ru-RU" b="1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627784" y="188640"/>
            <a:ext cx="6408712" cy="1080120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b="1" dirty="0" smtClean="0"/>
              <a:t>Основная проблема  </a:t>
            </a:r>
            <a:r>
              <a:rPr lang="ru-RU" sz="2000" dirty="0" smtClean="0"/>
              <a:t>—  </a:t>
            </a:r>
            <a:r>
              <a:rPr lang="ru-RU" sz="2000" b="1" dirty="0" smtClean="0"/>
              <a:t>проблема  выбора</a:t>
            </a:r>
          </a:p>
          <a:p>
            <a:pPr algn="ctr"/>
            <a:r>
              <a:rPr lang="ru-RU" sz="2000" b="1" dirty="0" smtClean="0"/>
              <a:t>Человек обладает абсолютной свободой и абсолютной ответственностью</a:t>
            </a:r>
            <a:endParaRPr lang="ru-RU" sz="2000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555776" y="1700808"/>
            <a:ext cx="6336704" cy="1440160"/>
          </a:xfrm>
          <a:prstGeom prst="flowChartProcess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Человек находит свою свободу и проявляет ее 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в выборе</a:t>
            </a:r>
            <a:r>
              <a:rPr lang="ru-RU" b="1" dirty="0" smtClean="0">
                <a:solidFill>
                  <a:schemeClr val="bg1"/>
                </a:solidFill>
              </a:rPr>
              <a:t>,  </a:t>
            </a: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когда решения избежать нельзя </a:t>
            </a:r>
            <a:r>
              <a:rPr lang="ru-RU" b="1" dirty="0" smtClean="0">
                <a:solidFill>
                  <a:schemeClr val="bg1"/>
                </a:solidFill>
              </a:rPr>
              <a:t>(вопросы жизни и смерти, экстремальные ситуации, жизненно важные для человека проблемы). 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179512" y="3356992"/>
            <a:ext cx="8712968" cy="144016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Сделав экзистенциальный выбор, человек определяет свою судьбу на многие годы вперед, переходит из одного бытия в другое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51520" y="5013176"/>
            <a:ext cx="3096344" cy="1440160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 Black" pitchFamily="34" charset="0"/>
              </a:rPr>
              <a:t>Человек обречен на свободу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707904" y="5013176"/>
            <a:ext cx="4824536" cy="1440160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Вместе с проблемой свободы возникает </a:t>
            </a:r>
            <a:r>
              <a:rPr lang="ru-RU" b="1" dirty="0" smtClean="0">
                <a:latin typeface="Arial Black" pitchFamily="34" charset="0"/>
              </a:rPr>
              <a:t>проблема ответственности</a:t>
            </a:r>
            <a:r>
              <a:rPr lang="ru-RU" b="1" dirty="0" smtClean="0"/>
              <a:t>. Человек ответственен за все, что он совершает, за самого себя 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3768" y="0"/>
            <a:ext cx="64807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/>
              <a:t>Жизнь человека – абсурд.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483768" y="620688"/>
            <a:ext cx="6516216" cy="2808312"/>
          </a:xfrm>
          <a:solidFill>
            <a:srgbClr val="002060"/>
          </a:solidFill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0" indent="538163" algn="ctr">
              <a:buFont typeface="Wingdings" pitchFamily="2" charset="2"/>
              <a:buNone/>
              <a:defRPr/>
            </a:pPr>
            <a:r>
              <a:rPr lang="ru-RU" sz="2000" dirty="0" smtClean="0">
                <a:effectLst/>
              </a:rPr>
              <a:t>Камю приводит два главных доказательства абсурдности, безосновательности  жизни:</a:t>
            </a:r>
          </a:p>
          <a:p>
            <a:pPr marL="363538" indent="174625" algn="just">
              <a:buNone/>
              <a:defRPr/>
            </a:pPr>
            <a:r>
              <a:rPr lang="ru-RU" sz="2000" b="1" u="sng" dirty="0" smtClean="0">
                <a:solidFill>
                  <a:srgbClr val="FFFF00"/>
                </a:solidFill>
                <a:effectLst/>
              </a:rPr>
              <a:t>соприкосновение со смертью </a:t>
            </a:r>
            <a:r>
              <a:rPr lang="ru-RU" sz="2000" dirty="0" smtClean="0">
                <a:effectLst/>
              </a:rPr>
              <a:t>– при нём многое, ранее казавшееся важным для человека теряет свою актуальность и кажется бессмысленным;</a:t>
            </a:r>
          </a:p>
          <a:p>
            <a:pPr marL="363538" indent="174625" algn="just">
              <a:buNone/>
              <a:defRPr/>
            </a:pPr>
            <a:r>
              <a:rPr lang="ru-RU" sz="2000" b="1" u="sng" dirty="0" smtClean="0">
                <a:solidFill>
                  <a:srgbClr val="FFFF00"/>
                </a:solidFill>
                <a:effectLst/>
              </a:rPr>
              <a:t>соприкосновение с окружающим миром</a:t>
            </a:r>
            <a:r>
              <a:rPr lang="ru-RU" sz="2000" dirty="0" smtClean="0">
                <a:effectLst/>
              </a:rPr>
              <a:t>, природой – человек беспомощен перед существующей миллионы лет природой.</a:t>
            </a:r>
          </a:p>
          <a:p>
            <a:pPr>
              <a:buFont typeface="Wingdings" pitchFamily="2" charset="2"/>
              <a:buNone/>
              <a:defRPr/>
            </a:pP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ru-RU" dirty="0"/>
          </a:p>
        </p:txBody>
      </p:sp>
      <p:pic>
        <p:nvPicPr>
          <p:cNvPr id="48132" name="Содержимое 4" descr="untitled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3812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23528" y="2852936"/>
            <a:ext cx="1616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Альбер Камю</a:t>
            </a:r>
          </a:p>
          <a:p>
            <a:r>
              <a:rPr lang="ru-RU" dirty="0" smtClean="0"/>
              <a:t> (1913-1960)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3645024"/>
            <a:ext cx="849694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Камю в эссе «Миф о Сизифе» подчёркивается </a:t>
            </a:r>
            <a:r>
              <a:rPr lang="ru-RU" b="1" i="1" dirty="0" smtClean="0"/>
              <a:t>АБСУРДНОСТЬ, безысходность человеческого существования</a:t>
            </a:r>
            <a:r>
              <a:rPr lang="ru-RU" dirty="0" smtClean="0"/>
              <a:t>. Бессмертный труд Сизифа – олицетворяет человеческую жизнь, страшную своей бессмысленностью.</a:t>
            </a:r>
          </a:p>
          <a:p>
            <a:pPr algn="ctr"/>
            <a:r>
              <a:rPr lang="ru-RU" dirty="0" smtClean="0"/>
              <a:t> </a:t>
            </a:r>
            <a:r>
              <a:rPr lang="ru-RU" b="1" u="sng" dirty="0" smtClean="0"/>
              <a:t>Мир потерял смысл, как и человеческое существование.</a:t>
            </a:r>
            <a:endParaRPr lang="ru-RU" u="sng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4941168"/>
            <a:ext cx="8424936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 Высшим воплощением абсурда являются разнообразные попытки насильственного улучшения общества</a:t>
            </a:r>
            <a:endParaRPr lang="ru-RU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233772" y="5517232"/>
            <a:ext cx="8676456" cy="1340768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 «Есть только лишь одна по-настоящему философская проблема – </a:t>
            </a:r>
            <a:r>
              <a:rPr lang="ru-RU" dirty="0" err="1" smtClean="0"/>
              <a:t>проблема</a:t>
            </a:r>
            <a:r>
              <a:rPr lang="ru-RU" dirty="0" smtClean="0"/>
              <a:t> самоубийства. Решить, стоит ли жизнь того, чтобы ее прожить, значит ответить на фундаментальный вопрос философии»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243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548680"/>
            <a:ext cx="8640960" cy="1200329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Камю рассматривает </a:t>
            </a:r>
            <a:r>
              <a:rPr lang="ru-RU" sz="2400" b="1" i="1" dirty="0" smtClean="0"/>
              <a:t>бунт как способ солидарности с другими людьми </a:t>
            </a:r>
            <a:r>
              <a:rPr lang="ru-RU" sz="2400" dirty="0" smtClean="0"/>
              <a:t>и философию меры, </a:t>
            </a:r>
            <a:r>
              <a:rPr lang="ru-RU" sz="2400" b="1" i="1" dirty="0" smtClean="0"/>
              <a:t>определяющую и согласие, и несогласие с существующими реалиями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204864"/>
            <a:ext cx="8424936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Выделяет две формы проявления бунтарства:</a:t>
            </a:r>
          </a:p>
          <a:p>
            <a:pPr algn="ctr"/>
            <a:r>
              <a:rPr lang="ru-RU" dirty="0" smtClean="0"/>
              <a:t> первая выражена в </a:t>
            </a:r>
            <a:r>
              <a:rPr lang="ru-RU" b="1" i="1" dirty="0" smtClean="0"/>
              <a:t>революционной деятельности</a:t>
            </a:r>
            <a:r>
              <a:rPr lang="ru-RU" dirty="0" smtClean="0"/>
              <a:t>,</a:t>
            </a:r>
          </a:p>
          <a:p>
            <a:pPr algn="ctr"/>
            <a:r>
              <a:rPr lang="ru-RU" dirty="0" smtClean="0"/>
              <a:t> вторая в </a:t>
            </a:r>
            <a:r>
              <a:rPr lang="ru-RU" b="1" i="1" dirty="0" smtClean="0"/>
              <a:t>творчестве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3501008"/>
            <a:ext cx="864096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«Бунтующий человек» – это подлинная </a:t>
            </a:r>
            <a:r>
              <a:rPr lang="ru-RU" sz="2000" dirty="0" err="1" smtClean="0"/>
              <a:t>социальность</a:t>
            </a:r>
            <a:r>
              <a:rPr lang="ru-RU" sz="2000" dirty="0" smtClean="0"/>
              <a:t>, </a:t>
            </a:r>
            <a:r>
              <a:rPr lang="ru-RU" sz="2000" b="1" i="1" dirty="0" smtClean="0"/>
              <a:t>тотальное отрицание существующего</a:t>
            </a:r>
            <a:r>
              <a:rPr lang="ru-RU" sz="2000" dirty="0" smtClean="0"/>
              <a:t>; </a:t>
            </a:r>
          </a:p>
          <a:p>
            <a:pPr algn="ctr"/>
            <a:r>
              <a:rPr lang="ru-RU" sz="2400" dirty="0" smtClean="0"/>
              <a:t>это бунт, а не революция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5556" y="4725144"/>
            <a:ext cx="7992888" cy="64633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i="1" dirty="0" smtClean="0"/>
              <a:t>Свобода представляется возможной как свобода отдельной личности</a:t>
            </a:r>
            <a:r>
              <a:rPr lang="ru-RU" dirty="0" smtClean="0"/>
              <a:t>, которая ни с чем не соглашается и от всего держится на расстоянии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71800" y="6309320"/>
            <a:ext cx="367369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000" dirty="0" smtClean="0"/>
              <a:t>Зло окончательно </a:t>
            </a:r>
            <a:r>
              <a:rPr lang="ru-RU" sz="2000" dirty="0" err="1" smtClean="0"/>
              <a:t>неистрибимо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5517232"/>
            <a:ext cx="7488832" cy="646331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3538" indent="538163" algn="ctr">
              <a:buFont typeface="Wingdings" pitchFamily="2" charset="2"/>
              <a:buNone/>
              <a:defRPr/>
            </a:pPr>
            <a:r>
              <a:rPr lang="ru-RU" b="1" dirty="0" smtClean="0"/>
              <a:t>Суицид, не приемлем, т.к. это крик отчаяния, который не в силах пробить стену абсурда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19872" y="116632"/>
            <a:ext cx="2006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ПРАГМАТИЗМ</a:t>
            </a:r>
            <a:endParaRPr lang="ru-RU" sz="2000" dirty="0"/>
          </a:p>
        </p:txBody>
      </p:sp>
      <p:pic>
        <p:nvPicPr>
          <p:cNvPr id="3" name="Picture 4" descr="http://pedagogworld.ru/wp-content/uploads/2012/03/diuidg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664"/>
            <a:ext cx="2239962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Блок-схема: процесс 3"/>
          <p:cNvSpPr/>
          <p:nvPr/>
        </p:nvSpPr>
        <p:spPr>
          <a:xfrm>
            <a:off x="251520" y="548680"/>
            <a:ext cx="6120680" cy="936104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Цель философии </a:t>
            </a:r>
            <a:r>
              <a:rPr lang="ru-RU" dirty="0" smtClean="0"/>
              <a:t> — </a:t>
            </a:r>
            <a:r>
              <a:rPr lang="ru-RU" b="1" dirty="0" smtClean="0"/>
              <a:t>помочь человеку в потоке опыта двигаться по направлению к поставленной цели и достигать ее. 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04248" y="3356992"/>
            <a:ext cx="1762662" cy="825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8775">
              <a:spcBef>
                <a:spcPct val="0"/>
              </a:spcBef>
              <a:spcAft>
                <a:spcPts val="1400"/>
              </a:spcAft>
            </a:pPr>
            <a:r>
              <a:rPr lang="ru-RU" b="1" dirty="0" smtClean="0"/>
              <a:t>Джон </a:t>
            </a:r>
            <a:r>
              <a:rPr lang="ru-RU" b="1" dirty="0" err="1" smtClean="0"/>
              <a:t>Дьюи</a:t>
            </a:r>
            <a:endParaRPr lang="ru-RU" b="1" dirty="0" smtClean="0"/>
          </a:p>
          <a:p>
            <a:pPr indent="358775">
              <a:spcBef>
                <a:spcPct val="0"/>
              </a:spcBef>
              <a:spcAft>
                <a:spcPts val="1400"/>
              </a:spcAft>
            </a:pPr>
            <a:r>
              <a:rPr lang="ru-RU" b="1" dirty="0" smtClean="0"/>
              <a:t>1859-1952</a:t>
            </a: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107504" y="1700808"/>
            <a:ext cx="4824536" cy="1152128"/>
          </a:xfrm>
          <a:prstGeom prst="flowChartProcess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cs typeface="Times New Roman" pitchFamily="18" charset="0"/>
              </a:rPr>
              <a:t>О</a:t>
            </a:r>
            <a:r>
              <a:rPr lang="en-GB" b="1" dirty="0" smtClean="0">
                <a:solidFill>
                  <a:schemeClr val="bg1"/>
                </a:solidFill>
                <a:cs typeface="Times New Roman" pitchFamily="18" charset="0"/>
              </a:rPr>
              <a:t>т того, насколько способствует научный метод</a:t>
            </a:r>
            <a:r>
              <a:rPr lang="ru-RU" b="1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cs typeface="Times New Roman" pitchFamily="18" charset="0"/>
              </a:rPr>
              <a:t> достижению</a:t>
            </a:r>
            <a:r>
              <a:rPr lang="ru-RU" b="1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cs typeface="Times New Roman" pitchFamily="18" charset="0"/>
              </a:rPr>
              <a:t> целей зависит его истинность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467544" y="2996952"/>
            <a:ext cx="4824536" cy="1080120"/>
          </a:xfrm>
          <a:prstGeom prst="flowChartProcess">
            <a:avLst/>
          </a:prstGeom>
          <a:solidFill>
            <a:schemeClr val="tx2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cs typeface="Times New Roman" pitchFamily="18" charset="0"/>
              </a:rPr>
              <a:t>М</a:t>
            </a:r>
            <a:r>
              <a:rPr lang="en-GB" b="1" dirty="0" smtClean="0">
                <a:solidFill>
                  <a:schemeClr val="bg1"/>
                </a:solidFill>
                <a:cs typeface="Times New Roman" pitchFamily="18" charset="0"/>
              </a:rPr>
              <a:t>етод, при использовании которого цель достигнута, - </a:t>
            </a:r>
            <a:r>
              <a:rPr lang="en-GB" sz="2000" b="1" dirty="0" smtClean="0">
                <a:solidFill>
                  <a:schemeClr val="bg1"/>
                </a:solidFill>
                <a:cs typeface="Times New Roman" pitchFamily="18" charset="0"/>
              </a:rPr>
              <a:t>истинный</a:t>
            </a:r>
            <a:endParaRPr lang="ru-RU" sz="20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4355976" y="2564904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1547664" y="4293096"/>
            <a:ext cx="4824536" cy="1008112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cs typeface="Times New Roman" pitchFamily="18" charset="0"/>
              </a:rPr>
              <a:t>М</a:t>
            </a:r>
            <a:r>
              <a:rPr lang="en-GB" b="1" dirty="0" smtClean="0">
                <a:solidFill>
                  <a:schemeClr val="bg1"/>
                </a:solidFill>
                <a:cs typeface="Times New Roman" pitchFamily="18" charset="0"/>
              </a:rPr>
              <a:t>етод, который не ведет к цели и усложняет ее достижение, </a:t>
            </a:r>
            <a:r>
              <a:rPr lang="en-GB" sz="2000" b="1" dirty="0" smtClean="0">
                <a:solidFill>
                  <a:schemeClr val="bg1"/>
                </a:solidFill>
                <a:cs typeface="Times New Roman" pitchFamily="18" charset="0"/>
              </a:rPr>
              <a:t>- ложный</a:t>
            </a:r>
            <a:endParaRPr lang="ru-RU" sz="2000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563888" y="5589240"/>
            <a:ext cx="4824536" cy="96348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cs typeface="Times New Roman" pitchFamily="16" charset="0"/>
              </a:rPr>
              <a:t>М</a:t>
            </a:r>
            <a:r>
              <a:rPr lang="en-GB" b="1" dirty="0" smtClean="0">
                <a:solidFill>
                  <a:schemeClr val="bg1"/>
                </a:solidFill>
                <a:cs typeface="Times New Roman" pitchFamily="16" charset="0"/>
              </a:rPr>
              <a:t>етоды, не направленные на практический результат, не заслуживают внимания</a:t>
            </a:r>
            <a:endParaRPr lang="ru-RU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5004048" y="3789040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5724128" y="5013176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0"/>
            <a:ext cx="8712968" cy="15696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sz="2400" dirty="0" smtClean="0"/>
              <a:t>Используя односторонне истолкованные идеи Ч.Дарвина, прагматизм </a:t>
            </a:r>
            <a:r>
              <a:rPr lang="ru-RU" sz="2400" b="1" i="1" dirty="0" smtClean="0"/>
              <a:t>рассматривает мышление лишь как  средство приспособления организма к среде с целью успешного действия.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628800"/>
            <a:ext cx="8280920" cy="83099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 </a:t>
            </a:r>
            <a:r>
              <a:rPr lang="ru-RU" sz="2400" b="1" dirty="0" smtClean="0"/>
              <a:t>Истина определяется здесь только как полезность или работоспособность идеи.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564904"/>
            <a:ext cx="8712968" cy="1323439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sz="2000" b="1" dirty="0" smtClean="0"/>
              <a:t>Успех абсолютизируется и превращается не только  в единственный критерий истинности идей, но и в само содержание понятия истины. Истинна рассматривается как изменяющаяся и зависящая от контекста рассмотрения.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4221088"/>
            <a:ext cx="727280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Прагматическая  теория истины непосредственно используется для оправдания религиозной веры.</a:t>
            </a: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467544" y="4581128"/>
            <a:ext cx="8496944" cy="2276872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Гипотеза о Боге истинна, если она служит удовлетворительно в самом широком смысле слова. </a:t>
            </a:r>
          </a:p>
          <a:p>
            <a:pPr algn="ctr"/>
            <a:r>
              <a:rPr lang="ru-RU" dirty="0" smtClean="0"/>
              <a:t>Мы вполне можем верить, на основании факта религиозного опыта, что существуют высшие силы, занятые тем, чтобы спасти мир в смысле наших собственных идеалов.</a:t>
            </a:r>
          </a:p>
          <a:p>
            <a:pPr algn="ctr"/>
            <a:r>
              <a:rPr lang="ru-RU" dirty="0" smtClean="0"/>
              <a:t>У. </a:t>
            </a:r>
            <a:r>
              <a:rPr lang="ru-RU" dirty="0" err="1" smtClean="0"/>
              <a:t>Джейсм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Позитивизм на втором этапе своего развития получил название "эмпириокритицизм" ("критическое исследование опыта"), или "махизм"</a:t>
            </a:r>
            <a:endParaRPr lang="ru-RU" sz="2000" b="1" dirty="0"/>
          </a:p>
        </p:txBody>
      </p:sp>
      <p:pic>
        <p:nvPicPr>
          <p:cNvPr id="4" name="Picture 7" descr="1976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704"/>
            <a:ext cx="2260711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51520" y="3140968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    Э. Мах</a:t>
            </a:r>
          </a:p>
          <a:p>
            <a:r>
              <a:rPr lang="ru-RU" b="1" dirty="0" smtClean="0"/>
              <a:t> 1836 — 1916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980728"/>
            <a:ext cx="6192688" cy="108012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Мир состоит из</a:t>
            </a:r>
            <a:r>
              <a:rPr lang="ru-RU" sz="2000" b="1" i="1" dirty="0" smtClean="0">
                <a:solidFill>
                  <a:schemeClr val="bg1"/>
                </a:solidFill>
              </a:rPr>
              <a:t> элементов</a:t>
            </a:r>
            <a:r>
              <a:rPr lang="ru-RU" b="1" dirty="0" smtClean="0">
                <a:solidFill>
                  <a:schemeClr val="bg1"/>
                </a:solidFill>
              </a:rPr>
              <a:t>, которые представляют собой соединения физического и психического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756" y="4869160"/>
            <a:ext cx="8964488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Философия должна стать достоверной наукой об ощущениях человека, перевести абстрактные научные понятия на язык ощущений (например, масса, размер существуют не сами по себе, а есть то, что человек ощущает массой, размером)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27784" y="3573016"/>
            <a:ext cx="6264696" cy="1080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Изучение окружающего мира возможно только как опытное исследование человеческих ощущений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627784" y="2348880"/>
            <a:ext cx="6264696" cy="108012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Все предметы, явления окружающего мира представляются человеку в виде 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"комплекса ощущений"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6021288"/>
            <a:ext cx="8208912" cy="646331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ru-RU" dirty="0" smtClean="0"/>
              <a:t>В развитой науке </a:t>
            </a:r>
            <a:r>
              <a:rPr lang="ru-RU" b="1" i="1" dirty="0" smtClean="0"/>
              <a:t>объяснительная часть является излишней</a:t>
            </a:r>
            <a:r>
              <a:rPr lang="ru-RU" dirty="0" smtClean="0"/>
              <a:t>, паразитической </a:t>
            </a:r>
            <a:r>
              <a:rPr lang="ru-RU" b="1" i="1" dirty="0" smtClean="0"/>
              <a:t>и в целях экономии мышления должна быть удалена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7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7744" y="0"/>
            <a:ext cx="39463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ФИЛОСОФСКАЯ  ГЕРМЕНЕВТИКА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76672"/>
            <a:ext cx="8712968" cy="92333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К экзистенциально-феноменологическому направлению относиться и ФИЛОСОФСКАЯ ГЕРМЕНЕВТИКА (от греч. – разъясняю, истолковываю), искусство и теория истолкования текстов.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656000" cy="237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3140968"/>
            <a:ext cx="2048061" cy="58477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ru-RU" sz="1600" b="1" dirty="0" smtClean="0"/>
              <a:t>Вильгельм </a:t>
            </a:r>
            <a:r>
              <a:rPr lang="ru-RU" sz="1600" b="1" dirty="0" err="1" smtClean="0"/>
              <a:t>Дильтей</a:t>
            </a:r>
            <a:endParaRPr lang="ru-RU" sz="1600" b="1" dirty="0" smtClean="0"/>
          </a:p>
          <a:p>
            <a:pPr algn="ctr"/>
            <a:r>
              <a:rPr lang="ru-RU" sz="1600" b="1" dirty="0" smtClean="0"/>
              <a:t> (1833-1911)</a:t>
            </a:r>
            <a:endParaRPr lang="ru-RU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1556792"/>
            <a:ext cx="6840760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Понимание </a:t>
            </a:r>
            <a:r>
              <a:rPr lang="ru-RU" sz="1600" dirty="0" err="1" smtClean="0"/>
              <a:t>Дильтей</a:t>
            </a:r>
            <a:r>
              <a:rPr lang="ru-RU" sz="1600" dirty="0" smtClean="0"/>
              <a:t> противопоставляет </a:t>
            </a:r>
            <a:r>
              <a:rPr lang="ru-RU" sz="1600" b="1" i="1" dirty="0" smtClean="0"/>
              <a:t>объяснению</a:t>
            </a:r>
            <a:r>
              <a:rPr lang="ru-RU" sz="1600" dirty="0" smtClean="0"/>
              <a:t>, </a:t>
            </a:r>
            <a:r>
              <a:rPr lang="ru-RU" sz="1600" b="1" i="1" dirty="0" smtClean="0"/>
              <a:t>применимому в «науках о природе»</a:t>
            </a:r>
            <a:r>
              <a:rPr lang="ru-RU" sz="1600" dirty="0" smtClean="0"/>
              <a:t>. Задача же философии - </a:t>
            </a:r>
            <a:r>
              <a:rPr lang="ru-RU" sz="1600" b="1" i="1" dirty="0" smtClean="0"/>
              <a:t>понять «жизнь» исходя из неё самой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2564904"/>
            <a:ext cx="7164288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dirty="0" smtClean="0"/>
              <a:t>       Герменевтика  подразделяется на </a:t>
            </a:r>
            <a:r>
              <a:rPr lang="ru-RU" sz="1600" b="1" i="1" dirty="0" smtClean="0"/>
              <a:t>психологическую</a:t>
            </a:r>
            <a:r>
              <a:rPr lang="ru-RU" sz="1600" dirty="0" smtClean="0"/>
              <a:t> и </a:t>
            </a:r>
            <a:r>
              <a:rPr lang="ru-RU" sz="1600" b="1" i="1" dirty="0" smtClean="0"/>
              <a:t>теоретическую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2967335"/>
            <a:ext cx="660648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В психологической имеет место </a:t>
            </a:r>
            <a:r>
              <a:rPr lang="ru-RU" sz="1600" b="1" i="1" dirty="0" smtClean="0"/>
              <a:t>«вживание» в контекст проблемы </a:t>
            </a:r>
            <a:r>
              <a:rPr lang="ru-RU" sz="1600" dirty="0" smtClean="0"/>
              <a:t>с целью ее понимания и интерпретации.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5576" y="3645024"/>
            <a:ext cx="838842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ru-RU" b="1" dirty="0" smtClean="0"/>
              <a:t>теоретической</a:t>
            </a:r>
            <a:r>
              <a:rPr lang="ru-RU" dirty="0" smtClean="0"/>
              <a:t> герменевтике речь идет </a:t>
            </a:r>
            <a:r>
              <a:rPr lang="ru-RU" b="1" dirty="0" smtClean="0"/>
              <a:t>о передаче смысла, без сопереживания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59632" y="4221088"/>
            <a:ext cx="7056784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Внутренний мир постигается с помощью </a:t>
            </a:r>
            <a:r>
              <a:rPr lang="ru-RU" b="1" dirty="0" smtClean="0"/>
              <a:t>интроспекции </a:t>
            </a:r>
            <a:r>
              <a:rPr lang="ru-RU" dirty="0" smtClean="0"/>
              <a:t>(самонаблюдения), понимание чужого мира – путём «вживания», «сопереживания».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5445224"/>
            <a:ext cx="8640960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По отношению к культуре прошлого, понимание выступает как метод интерпретации, т.е.  истолкование  отдельных явлений как моментов целостной душевно-духовной жизни реконструируемой эпохи.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524" y="1916832"/>
            <a:ext cx="856895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Таким образом, сиюминутные интересы оставляют полученное знание ограниченным, но позволяют лучше понять горизонты, с которых производилось познание, и приступить к новому циклу с более разработанных позиций.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15816" y="188640"/>
            <a:ext cx="25523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Герменевтический круг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760" y="692697"/>
            <a:ext cx="889248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 </a:t>
            </a:r>
            <a:r>
              <a:rPr lang="ru-RU" dirty="0" err="1" smtClean="0"/>
              <a:t>Переинтерпретация</a:t>
            </a:r>
            <a:r>
              <a:rPr lang="ru-RU" dirty="0" smtClean="0"/>
              <a:t> целого в зависимости от результатов интерпретации частей и </a:t>
            </a:r>
            <a:r>
              <a:rPr lang="ru-RU" dirty="0" err="1" smtClean="0"/>
              <a:t>переинтерпретация</a:t>
            </a:r>
            <a:r>
              <a:rPr lang="ru-RU" dirty="0" smtClean="0"/>
              <a:t> частей в зависимости от результатов интерпретации целого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967335"/>
            <a:ext cx="7848872" cy="64633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Процесс бесконечного уточнения смыслов в рамках</a:t>
            </a:r>
            <a:br>
              <a:rPr lang="ru-RU" dirty="0" smtClean="0"/>
            </a:br>
            <a:r>
              <a:rPr lang="ru-RU" dirty="0" smtClean="0"/>
              <a:t>оппозиции: часть – целое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3645024"/>
            <a:ext cx="7344816" cy="646331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Понимание это всегда самодвижение – возврат от</a:t>
            </a:r>
            <a:br>
              <a:rPr lang="ru-RU" dirty="0" smtClean="0"/>
            </a:br>
            <a:r>
              <a:rPr lang="ru-RU" dirty="0" smtClean="0"/>
              <a:t>целого к частям и наоборот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4365104"/>
            <a:ext cx="6552728" cy="646331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Подобный круг постоянно расширяется, поскольку</a:t>
            </a:r>
            <a:br>
              <a:rPr lang="ru-RU" dirty="0" smtClean="0"/>
            </a:br>
            <a:r>
              <a:rPr lang="ru-RU" dirty="0" smtClean="0"/>
              <a:t>понятие целого имеет относительное значение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0" y="5013176"/>
            <a:ext cx="4283968" cy="1844824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Первый уровень - часть текста соотносится со всем</a:t>
            </a:r>
            <a:br>
              <a:rPr lang="ru-RU" dirty="0" smtClean="0"/>
            </a:br>
            <a:r>
              <a:rPr lang="ru-RU" dirty="0" smtClean="0"/>
              <a:t>текстом как с целым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644008" y="5013176"/>
            <a:ext cx="4499992" cy="1844824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Второй уровень - текст рассматривается как часть, а</a:t>
            </a:r>
            <a:br>
              <a:rPr lang="ru-RU" dirty="0" smtClean="0"/>
            </a:br>
            <a:r>
              <a:rPr lang="ru-RU" dirty="0" smtClean="0"/>
              <a:t>культура, в которой он  функционирует, рассматривается</a:t>
            </a:r>
            <a:br>
              <a:rPr lang="ru-RU" dirty="0" smtClean="0"/>
            </a:br>
            <a:r>
              <a:rPr lang="ru-RU" dirty="0" smtClean="0"/>
              <a:t>как целое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wnloads\gadam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10000" cy="2736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0" y="2564904"/>
            <a:ext cx="2280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Ханс-Георг</a:t>
            </a:r>
            <a:r>
              <a:rPr lang="ru-RU" b="1" dirty="0" smtClean="0"/>
              <a:t> </a:t>
            </a:r>
            <a:r>
              <a:rPr lang="ru-RU" b="1" dirty="0" err="1" smtClean="0"/>
              <a:t>Гадамер</a:t>
            </a:r>
            <a:endParaRPr lang="ru-RU" b="1" dirty="0" smtClean="0"/>
          </a:p>
          <a:p>
            <a:r>
              <a:rPr lang="ru-RU" b="1" dirty="0" smtClean="0"/>
              <a:t>       1900 - 2002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6632"/>
            <a:ext cx="7200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Мы </a:t>
            </a:r>
            <a:r>
              <a:rPr lang="en-US" dirty="0" smtClean="0"/>
              <a:t> </a:t>
            </a:r>
            <a:r>
              <a:rPr lang="ru-RU" dirty="0" smtClean="0"/>
              <a:t>не сможем угадать именно то, что имел в виду «автор».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27176" y="620688"/>
            <a:ext cx="741682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Индивидуальности </a:t>
            </a:r>
            <a:r>
              <a:rPr lang="ru-RU" dirty="0" err="1" smtClean="0"/>
              <a:t>смыслополагания</a:t>
            </a:r>
            <a:r>
              <a:rPr lang="ru-RU" dirty="0" smtClean="0"/>
              <a:t> «предмета» (культуры, смысла, истории) и исследователя не могут быть преодолены.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67744" y="1340768"/>
            <a:ext cx="640871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Обусловленность горизонта исследования обстоятельствами (временем и культурой), в которых находится интерпретатор. 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2771800" y="2132856"/>
            <a:ext cx="5328592" cy="28803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следовательно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39752" y="2492896"/>
            <a:ext cx="6336704" cy="646331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Почему мы тогда должны воссоздавать именно авторское понимание произведения?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91880" y="3212976"/>
            <a:ext cx="435597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 силу различия исторических горизонтов мы это все равно не можем.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5760" y="4077072"/>
            <a:ext cx="8892480" cy="92333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В силу большего культурного опыта мы способны на более конструктивные интерпретации, нежели авторская.</a:t>
            </a:r>
          </a:p>
          <a:p>
            <a:pPr algn="ctr"/>
            <a:r>
              <a:rPr lang="ru-RU" b="1" dirty="0" smtClean="0"/>
              <a:t> </a:t>
            </a:r>
            <a:r>
              <a:rPr lang="ru-RU" dirty="0" smtClean="0"/>
              <a:t>Произведение  всегда больше автора. </a:t>
            </a:r>
            <a:endParaRPr lang="ru-RU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1560" y="5373216"/>
            <a:ext cx="7920880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Понимание текста есть одновременно его интерпретация, </a:t>
            </a:r>
          </a:p>
          <a:p>
            <a:pPr algn="ctr"/>
            <a:r>
              <a:rPr lang="ru-RU" sz="2000" b="1" dirty="0" smtClean="0"/>
              <a:t>что означает не только открытие скрытых смыслов, заключенных в тексте, но и их порождение.</a:t>
            </a:r>
            <a:endParaRPr lang="ru-RU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Презент-и (3)\xx в. осн .напр\Karl_Marx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2486093" cy="2916000"/>
          </a:xfrm>
          <a:prstGeom prst="rect">
            <a:avLst/>
          </a:prstGeom>
          <a:noFill/>
        </p:spPr>
      </p:pic>
      <p:pic>
        <p:nvPicPr>
          <p:cNvPr id="1027" name="Picture 3" descr="C:\Users\HP\Desktop\Презент-и (3)\xx в. осн .напр\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800" y="548680"/>
            <a:ext cx="2200200" cy="2880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51520" y="3429000"/>
            <a:ext cx="1465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Карл Маркс</a:t>
            </a:r>
          </a:p>
          <a:p>
            <a:r>
              <a:rPr lang="ru-RU" b="1" dirty="0" smtClean="0"/>
              <a:t> 1818 - 1883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41950" y="3429000"/>
            <a:ext cx="2102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Фридрих Энгельс </a:t>
            </a:r>
          </a:p>
          <a:p>
            <a:r>
              <a:rPr lang="ru-RU" b="1" dirty="0" smtClean="0"/>
              <a:t>     1820 - 1895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2323" y="260648"/>
            <a:ext cx="1710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sz="2000" b="1" dirty="0" smtClean="0"/>
              <a:t>МАРКСИЗМ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11760" y="980728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Выдвинули последовательно-материалистическую картину мира</a:t>
            </a:r>
            <a:endParaRPr lang="ru-RU" sz="2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43808" y="2060848"/>
            <a:ext cx="3816424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Показали роль экономики, производства для материального и общественного бытия.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4077072"/>
            <a:ext cx="871296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    Рассматривала историю как целенаправленный и закономерный процесс </a:t>
            </a:r>
          </a:p>
          <a:p>
            <a:pPr algn="ctr"/>
            <a:r>
              <a:rPr lang="ru-RU" dirty="0" smtClean="0"/>
              <a:t> В зависимости от уровня развития производительных сил и производственных отношений, определенного типа базиса и надстройки выделяли  различные типы </a:t>
            </a:r>
            <a:r>
              <a:rPr lang="ru-RU" sz="2000" b="1" dirty="0" smtClean="0"/>
              <a:t>общественно-экономические формаций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7524" y="5445224"/>
            <a:ext cx="8568952" cy="12961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Дали подробную картину возникновения человека, общества, государства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Основа общественного прогресса - материальное производство, т.е. создание материальных благ в процессе преобразовательной деятельности человека</a:t>
            </a:r>
            <a:br>
              <a:rPr lang="ru-RU" b="1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332656"/>
            <a:ext cx="7200800" cy="936104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31800" h="196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54868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itchFamily="34" charset="0"/>
              </a:rPr>
              <a:t>СПОСОБ ПРОИЗВОДСТВА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3600400" cy="72008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ПРОЗВОДИТЕЛЬНЫЕ СИЛЫ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92080" y="1556792"/>
            <a:ext cx="3600400" cy="720080"/>
          </a:xfrm>
          <a:prstGeom prst="rect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ПРОИЗВОДСТВЕННЫЕ ОТНОШЕНИЯ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3140968"/>
            <a:ext cx="28803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Люди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492896"/>
            <a:ext cx="3168352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Орудия труда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3717032"/>
            <a:ext cx="266429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Средства труда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80112" y="2492896"/>
            <a:ext cx="3384376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Отношения собственности на средства производства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868144" y="3140968"/>
            <a:ext cx="309634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Отношения распределения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28184" y="4005064"/>
            <a:ext cx="273630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Отношения обмена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084168" y="3573016"/>
            <a:ext cx="288032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Отношения  потребления</a:t>
            </a:r>
          </a:p>
        </p:txBody>
      </p:sp>
      <p:sp>
        <p:nvSpPr>
          <p:cNvPr id="14" name="Стрелка вниз 13"/>
          <p:cNvSpPr/>
          <p:nvPr/>
        </p:nvSpPr>
        <p:spPr>
          <a:xfrm>
            <a:off x="1403648" y="908720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7092280" y="908720"/>
            <a:ext cx="576064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4869160"/>
            <a:ext cx="8640960" cy="172819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 Black" pitchFamily="34" charset="0"/>
              </a:rPr>
              <a:t>Условием перехода от одного способа производства к другому является противоречие возникающее между </a:t>
            </a:r>
            <a:r>
              <a:rPr lang="ru-RU" dirty="0" smtClean="0">
                <a:solidFill>
                  <a:srgbClr val="FFFF00"/>
                </a:solidFill>
                <a:latin typeface="Arial Black" pitchFamily="34" charset="0"/>
              </a:rPr>
              <a:t>производительными силами и </a:t>
            </a:r>
          </a:p>
          <a:p>
            <a:pPr algn="ctr"/>
            <a:r>
              <a:rPr lang="ru-RU" dirty="0" smtClean="0">
                <a:solidFill>
                  <a:srgbClr val="FFFF00"/>
                </a:solidFill>
                <a:latin typeface="Arial Black" pitchFamily="34" charset="0"/>
              </a:rPr>
              <a:t>производственными  отношениями</a:t>
            </a:r>
            <a:r>
              <a:rPr lang="ru-RU" dirty="0" smtClean="0">
                <a:latin typeface="Arial Black" pitchFamily="34" charset="0"/>
              </a:rPr>
              <a:t>,</a:t>
            </a:r>
          </a:p>
          <a:p>
            <a:pPr algn="ctr"/>
            <a:r>
              <a:rPr lang="ru-RU" dirty="0" smtClean="0">
                <a:latin typeface="Arial Black" pitchFamily="34" charset="0"/>
              </a:rPr>
              <a:t> которое разрешается либо эволюционным путем, либо путем социальной революции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17" name="Штриховая стрелка вправо 16"/>
          <p:cNvSpPr/>
          <p:nvPr/>
        </p:nvSpPr>
        <p:spPr>
          <a:xfrm>
            <a:off x="3923928" y="1556792"/>
            <a:ext cx="1296144" cy="432048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Штриховая стрелка вправо 17"/>
          <p:cNvSpPr/>
          <p:nvPr/>
        </p:nvSpPr>
        <p:spPr>
          <a:xfrm rot="10800000">
            <a:off x="3923928" y="1916832"/>
            <a:ext cx="1296144" cy="432048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>
            <a:spLocks noChangeArrowheads="1"/>
          </p:cNvSpPr>
          <p:nvPr/>
        </p:nvSpPr>
        <p:spPr bwMode="auto">
          <a:xfrm>
            <a:off x="539552" y="476672"/>
            <a:ext cx="8280400" cy="1754326"/>
          </a:xfrm>
          <a:prstGeom prst="rect">
            <a:avLst/>
          </a:prstGeom>
          <a:solidFill>
            <a:srgbClr val="00206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mtClean="0"/>
              <a:t>Возник </a:t>
            </a:r>
            <a:r>
              <a:rPr lang="ru-RU" dirty="0"/>
              <a:t>в результате теоретической разработки ряда проблем, на которые не мог дать ответы традиционный марксизм. Среди таких проблем — вопрос о том, почему в Западной Европе не состоялись социалистические революции, несмотря на развитое рабочее движение; почему в это же время в Европе произошёл подъём нацистского движения. Такие вопросы привели к серьёзным теоретическим поискам в рамках марксизма и привели к возникновению </a:t>
            </a:r>
            <a:r>
              <a:rPr lang="ru-RU" dirty="0" err="1"/>
              <a:t>неомарксизма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3888" y="0"/>
            <a:ext cx="15513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err="1" smtClean="0"/>
              <a:t>Неомарксизм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65512" y="2348880"/>
            <a:ext cx="6678488" cy="209288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 Развитие науки и техники позволяет господствующему классу современного капиталистического общества сформировать через механизмы потребностей новый тип </a:t>
            </a:r>
          </a:p>
          <a:p>
            <a:pPr algn="ctr"/>
            <a:r>
              <a:rPr lang="ru-RU" sz="2000" b="1" dirty="0" smtClean="0"/>
              <a:t>массового «одномерного человека»</a:t>
            </a:r>
            <a:r>
              <a:rPr lang="ru-RU" b="1" dirty="0" smtClean="0">
                <a:solidFill>
                  <a:srgbClr val="FFFF00"/>
                </a:solidFill>
              </a:rPr>
              <a:t> </a:t>
            </a:r>
            <a:r>
              <a:rPr lang="ru-RU" dirty="0" smtClean="0"/>
              <a:t>с атрофированным социально-критическим отношением к обществу.</a:t>
            </a:r>
          </a:p>
          <a:p>
            <a:pPr algn="ctr"/>
            <a:r>
              <a:rPr lang="ru-RU" dirty="0" smtClean="0"/>
              <a:t> </a:t>
            </a:r>
            <a:r>
              <a:rPr lang="ru-RU" b="1" dirty="0" smtClean="0"/>
              <a:t>Индустриальное общество </a:t>
            </a:r>
            <a:r>
              <a:rPr lang="ru-RU" dirty="0" smtClean="0"/>
              <a:t>– всеохватывающая </a:t>
            </a:r>
            <a:r>
              <a:rPr lang="ru-RU" b="1" dirty="0" smtClean="0"/>
              <a:t>репрессивная система</a:t>
            </a:r>
            <a:r>
              <a:rPr lang="ru-RU" dirty="0" smtClean="0"/>
              <a:t>, подавляющая свободу мысли и оппозицию.</a:t>
            </a:r>
            <a:endParaRPr lang="ru-RU" dirty="0"/>
          </a:p>
        </p:txBody>
      </p:sp>
      <p:pic>
        <p:nvPicPr>
          <p:cNvPr id="1026" name="Picture 2" descr="C:\Users\HP\Downloads\6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2194657" cy="2592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411760" y="4581128"/>
            <a:ext cx="6732240" cy="120032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Подлинная революция </a:t>
            </a:r>
            <a:r>
              <a:rPr lang="ru-RU" dirty="0" smtClean="0"/>
              <a:t>должна быть нацелена не столько на изменение внешних (политических и экономических) отношений господства, сколько на </a:t>
            </a:r>
            <a:r>
              <a:rPr lang="ru-RU" b="1" dirty="0" smtClean="0"/>
              <a:t>радикальную трансформацию сознания, </a:t>
            </a:r>
            <a:r>
              <a:rPr lang="ru-RU" dirty="0" smtClean="0"/>
              <a:t>в структурах которого данные отношения закреплены.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9532" y="5805264"/>
            <a:ext cx="8424936" cy="92333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Революция начинается с </a:t>
            </a:r>
            <a:r>
              <a:rPr lang="ru-RU" b="1" dirty="0" smtClean="0"/>
              <a:t>«Великого отказа» </a:t>
            </a:r>
            <a:r>
              <a:rPr lang="ru-RU" dirty="0" smtClean="0"/>
              <a:t>– противостояния современной репрессивной культуре; разрывая оковы этой культуры, революция взрывает основы существующего социального порядка.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797152"/>
            <a:ext cx="21237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 smtClean="0"/>
              <a:t>Герберт Маркузе    </a:t>
            </a:r>
            <a:r>
              <a:rPr lang="ru-RU" sz="1600" b="1" dirty="0" smtClean="0"/>
              <a:t>(1898-1979)</a:t>
            </a:r>
            <a:endParaRPr lang="ru-RU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87824" y="188640"/>
            <a:ext cx="260199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ru-RU" sz="2000" b="1" dirty="0" smtClean="0"/>
              <a:t>НЕОПОЗИТИВИЗМ</a:t>
            </a:r>
            <a:endParaRPr lang="ru-RU" sz="2000" dirty="0"/>
          </a:p>
        </p:txBody>
      </p:sp>
      <p:pic>
        <p:nvPicPr>
          <p:cNvPr id="4" name="Picture 5" descr="Wittgenstein,Ludwi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20688"/>
            <a:ext cx="1776000" cy="26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russe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944" y="548680"/>
            <a:ext cx="2375056" cy="26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7020272" y="3212976"/>
            <a:ext cx="2002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cs typeface="Times New Roman" pitchFamily="16" charset="0"/>
              </a:rPr>
              <a:t>Л. Витгенштейн </a:t>
            </a:r>
            <a:endParaRPr lang="ru-RU" b="1" dirty="0" smtClean="0">
              <a:cs typeface="Times New Roman" pitchFamily="16" charset="0"/>
            </a:endParaRPr>
          </a:p>
          <a:p>
            <a:r>
              <a:rPr lang="ru-RU" b="1" dirty="0" smtClean="0">
                <a:cs typeface="Times New Roman" pitchFamily="16" charset="0"/>
              </a:rPr>
              <a:t>          </a:t>
            </a:r>
            <a:r>
              <a:rPr lang="en-GB" b="1" dirty="0" smtClean="0">
                <a:cs typeface="Times New Roman" pitchFamily="16" charset="0"/>
              </a:rPr>
              <a:t>1889-1951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56992"/>
            <a:ext cx="155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cs typeface="Times New Roman" pitchFamily="16" charset="0"/>
              </a:rPr>
              <a:t>     </a:t>
            </a:r>
            <a:r>
              <a:rPr lang="en-GB" b="1" dirty="0" smtClean="0">
                <a:cs typeface="Times New Roman" pitchFamily="16" charset="0"/>
              </a:rPr>
              <a:t>Б.</a:t>
            </a:r>
            <a:r>
              <a:rPr lang="ru-RU" b="1" dirty="0" smtClean="0">
                <a:cs typeface="Times New Roman" pitchFamily="16" charset="0"/>
              </a:rPr>
              <a:t> </a:t>
            </a:r>
            <a:r>
              <a:rPr lang="en-GB" b="1" dirty="0" smtClean="0">
                <a:cs typeface="Times New Roman" pitchFamily="16" charset="0"/>
              </a:rPr>
              <a:t>Рассел </a:t>
            </a:r>
            <a:r>
              <a:rPr lang="ru-RU" b="1" dirty="0" smtClean="0">
                <a:cs typeface="Times New Roman" pitchFamily="16" charset="0"/>
              </a:rPr>
              <a:t> </a:t>
            </a:r>
          </a:p>
          <a:p>
            <a:r>
              <a:rPr lang="ru-RU" b="1" dirty="0" smtClean="0">
                <a:cs typeface="Times New Roman" pitchFamily="16" charset="0"/>
              </a:rPr>
              <a:t>    </a:t>
            </a:r>
            <a:r>
              <a:rPr lang="en-GB" b="1" dirty="0" smtClean="0">
                <a:cs typeface="Times New Roman" pitchFamily="16" charset="0"/>
              </a:rPr>
              <a:t>1872-1970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23728" y="692696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ctr">
              <a:spcAft>
                <a:spcPts val="1400"/>
              </a:spcAft>
              <a:defRPr/>
            </a:pPr>
            <a:r>
              <a:rPr lang="ru-RU" sz="2000" b="1" dirty="0" smtClean="0">
                <a:cs typeface="Times New Roman" pitchFamily="16" charset="0"/>
              </a:rPr>
              <a:t>Ф</a:t>
            </a:r>
            <a:r>
              <a:rPr lang="en-GB" sz="2000" b="1" dirty="0" smtClean="0">
                <a:cs typeface="Times New Roman" pitchFamily="16" charset="0"/>
              </a:rPr>
              <a:t>илософия должна заниматься логическим</a:t>
            </a:r>
            <a:r>
              <a:rPr lang="ru-RU" sz="2000" b="1" dirty="0" smtClean="0">
                <a:cs typeface="Times New Roman" pitchFamily="16" charset="0"/>
              </a:rPr>
              <a:t> </a:t>
            </a:r>
            <a:r>
              <a:rPr lang="en-GB" sz="2000" b="1" dirty="0" smtClean="0">
                <a:cs typeface="Times New Roman" pitchFamily="16" charset="0"/>
              </a:rPr>
              <a:t> анализом</a:t>
            </a:r>
            <a:r>
              <a:rPr lang="ru-RU" sz="2000" b="1" dirty="0" smtClean="0">
                <a:cs typeface="Times New Roman" pitchFamily="16" charset="0"/>
              </a:rPr>
              <a:t> </a:t>
            </a:r>
            <a:r>
              <a:rPr lang="en-GB" sz="2000" b="1" dirty="0" smtClean="0">
                <a:cs typeface="Times New Roman" pitchFamily="16" charset="0"/>
              </a:rPr>
              <a:t> языка</a:t>
            </a:r>
            <a:r>
              <a:rPr lang="ru-RU" sz="2000" b="1" dirty="0" smtClean="0">
                <a:cs typeface="Times New Roman" pitchFamily="16" charset="0"/>
              </a:rPr>
              <a:t> </a:t>
            </a:r>
            <a:r>
              <a:rPr lang="en-GB" sz="2000" b="1" dirty="0" smtClean="0">
                <a:cs typeface="Times New Roman" pitchFamily="16" charset="0"/>
              </a:rPr>
              <a:t> науки, т.к. язык – главное средство, через которое человек позитивно (достоверно) воспринима</a:t>
            </a:r>
            <a:r>
              <a:rPr lang="ru-RU" sz="2000" b="1" dirty="0" smtClean="0">
                <a:cs typeface="Times New Roman" pitchFamily="16" charset="0"/>
              </a:rPr>
              <a:t>е</a:t>
            </a:r>
            <a:r>
              <a:rPr lang="en-GB" sz="2000" b="1" dirty="0" smtClean="0">
                <a:cs typeface="Times New Roman" pitchFamily="16" charset="0"/>
              </a:rPr>
              <a:t>т</a:t>
            </a:r>
            <a:r>
              <a:rPr lang="ru-RU" sz="2000" b="1" dirty="0" smtClean="0">
                <a:cs typeface="Times New Roman" pitchFamily="16" charset="0"/>
              </a:rPr>
              <a:t> </a:t>
            </a:r>
            <a:r>
              <a:rPr lang="en-GB" sz="2000" b="1" dirty="0" smtClean="0">
                <a:cs typeface="Times New Roman" pitchFamily="16" charset="0"/>
              </a:rPr>
              <a:t> окружающий мир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547664" y="2852936"/>
            <a:ext cx="5526769" cy="1132721"/>
            <a:chOff x="648073" y="72006"/>
            <a:chExt cx="6390865" cy="1132721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648073" y="72006"/>
              <a:ext cx="6390865" cy="11327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3" name="Скругленный прямоугольник 4"/>
            <p:cNvSpPr/>
            <p:nvPr/>
          </p:nvSpPr>
          <p:spPr>
            <a:xfrm>
              <a:off x="703368" y="127301"/>
              <a:ext cx="6280275" cy="10221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07668" tIns="0" rIns="207668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 smtClean="0">
                  <a:solidFill>
                    <a:schemeClr val="tx1"/>
                  </a:solidFill>
                  <a:latin typeface="+mn-lt"/>
                </a:rPr>
                <a:t>Предмет философии – логический анализ  научных высказываний и обобщений и установление стандартов научности.</a:t>
              </a:r>
              <a:endParaRPr lang="ru-RU" sz="2000" i="0" kern="12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51520" y="4149081"/>
            <a:ext cx="8640960" cy="720079"/>
            <a:chOff x="576064" y="1512170"/>
            <a:chExt cx="6576295" cy="1187867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576064" y="1512170"/>
              <a:ext cx="6576295" cy="1187867"/>
            </a:xfrm>
            <a:prstGeom prst="roundRect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6" name="Скругленный прямоугольник 4"/>
            <p:cNvSpPr/>
            <p:nvPr/>
          </p:nvSpPr>
          <p:spPr>
            <a:xfrm>
              <a:off x="634051" y="1570156"/>
              <a:ext cx="6460321" cy="101109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07668" tIns="0" rIns="207668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b="1" kern="1200" dirty="0" smtClean="0">
                  <a:solidFill>
                    <a:schemeClr val="tx2">
                      <a:lumMod val="10000"/>
                    </a:schemeClr>
                  </a:solidFill>
                  <a:latin typeface="+mn-lt"/>
                </a:rPr>
                <a:t>Все знания выражаются с помощью языка, в виде каких-то высказываний.</a:t>
              </a:r>
              <a:endParaRPr lang="ru-RU" b="1" kern="1200" dirty="0">
                <a:solidFill>
                  <a:schemeClr val="tx2">
                    <a:lumMod val="1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79512" y="5013176"/>
            <a:ext cx="8784976" cy="1080120"/>
            <a:chOff x="504054" y="3168352"/>
            <a:chExt cx="6761724" cy="1511216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504054" y="3168352"/>
              <a:ext cx="6761724" cy="15112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9" name="Скругленный прямоугольник 4"/>
            <p:cNvSpPr/>
            <p:nvPr/>
          </p:nvSpPr>
          <p:spPr>
            <a:xfrm>
              <a:off x="577825" y="3242123"/>
              <a:ext cx="6614182" cy="1363674"/>
            </a:xfrm>
            <a:prstGeom prst="rect">
              <a:avLst/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07668" tIns="0" rIns="207668" bIns="0" numCol="1" spcCol="1270" anchor="ctr" anchorCtr="0">
              <a:noAutofit/>
            </a:bodyPr>
            <a:lstStyle/>
            <a:p>
              <a:pPr lvl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>
                  <a:solidFill>
                    <a:schemeClr val="tx2">
                      <a:lumMod val="10000"/>
                    </a:schemeClr>
                  </a:solidFill>
                  <a:latin typeface="+mn-lt"/>
                </a:rPr>
                <a:t>Центральная задача философии – разработать принципы проверки этих высказываний на соответствие их опыту человека, позитивному данному</a:t>
              </a:r>
              <a:endParaRPr lang="ru-RU" sz="2000" b="1" kern="1200" dirty="0">
                <a:solidFill>
                  <a:schemeClr val="tx2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20" name="Горизонтальный свиток 19"/>
          <p:cNvSpPr/>
          <p:nvPr/>
        </p:nvSpPr>
        <p:spPr>
          <a:xfrm>
            <a:off x="467544" y="5877272"/>
            <a:ext cx="8496944" cy="980728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«Если бы мир был нелогичным, его нельзя было бы представить в форме предложения»        </a:t>
            </a:r>
            <a:r>
              <a:rPr lang="ru-RU" i="1" dirty="0" smtClean="0"/>
              <a:t>Л. </a:t>
            </a:r>
            <a:r>
              <a:rPr lang="ru-RU" i="1" dirty="0" err="1" smtClean="0"/>
              <a:t>Витгенштейн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49694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Мир состоит из фактов (а не вещей), сложных и простых (элементарных), которые состоят из объектов в той или иной конфигурации. Объекты – просты и постоянны; события – возможные (изменяющиеся) конфигурации объектов</a:t>
            </a:r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1628800"/>
            <a:ext cx="8712968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 smtClean="0"/>
              <a:t>Элементарные высказывания – «картины» элементарных фактов (событий). Совокупность истинных предложений – «картина» мира (разные языки дают разные «картины» мира)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636" y="2690336"/>
            <a:ext cx="6552728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Граница смысла: осмысленные высказывания – о фактах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4725144"/>
            <a:ext cx="7776864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0000" algn="ctr">
              <a:lnSpc>
                <a:spcPct val="86000"/>
              </a:lnSpc>
              <a:spcAft>
                <a:spcPts val="1400"/>
              </a:spcAft>
              <a:defRPr/>
            </a:pPr>
            <a:r>
              <a:rPr lang="ru-RU" sz="2000" b="1" dirty="0" smtClean="0">
                <a:solidFill>
                  <a:schemeClr val="bg1"/>
                </a:solidFill>
                <a:cs typeface="Times New Roman" pitchFamily="16" charset="0"/>
              </a:rPr>
              <a:t>Б</a:t>
            </a:r>
            <a:r>
              <a:rPr lang="en-GB" sz="2000" b="1" dirty="0" smtClean="0">
                <a:solidFill>
                  <a:schemeClr val="bg1"/>
                </a:solidFill>
                <a:cs typeface="Times New Roman" pitchFamily="16" charset="0"/>
              </a:rPr>
              <a:t>ольшинство</a:t>
            </a:r>
            <a:r>
              <a:rPr lang="ru-RU" sz="2000" b="1" dirty="0" smtClean="0">
                <a:solidFill>
                  <a:schemeClr val="bg1"/>
                </a:solidFill>
                <a:cs typeface="Times New Roman" pitchFamily="16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Times New Roman" pitchFamily="16" charset="0"/>
              </a:rPr>
              <a:t> проблем </a:t>
            </a:r>
            <a:r>
              <a:rPr lang="ru-RU" sz="2000" b="1" dirty="0" smtClean="0">
                <a:solidFill>
                  <a:schemeClr val="bg1"/>
                </a:solidFill>
                <a:cs typeface="Times New Roman" pitchFamily="16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Times New Roman" pitchFamily="16" charset="0"/>
              </a:rPr>
              <a:t>философии</a:t>
            </a:r>
            <a:r>
              <a:rPr lang="ru-RU" sz="2000" b="1" dirty="0" smtClean="0">
                <a:solidFill>
                  <a:schemeClr val="bg1"/>
                </a:solidFill>
                <a:cs typeface="Times New Roman" pitchFamily="16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Times New Roman" pitchFamily="16" charset="0"/>
              </a:rPr>
              <a:t> должно быть исключено из философии, т.к. он</a:t>
            </a:r>
            <a:r>
              <a:rPr lang="ru-RU" sz="2000" b="1" dirty="0" smtClean="0">
                <a:solidFill>
                  <a:schemeClr val="bg1"/>
                </a:solidFill>
                <a:cs typeface="Times New Roman" pitchFamily="16" charset="0"/>
              </a:rPr>
              <a:t>и</a:t>
            </a:r>
            <a:r>
              <a:rPr lang="en-GB" sz="2000" b="1" dirty="0" smtClean="0">
                <a:solidFill>
                  <a:schemeClr val="bg1"/>
                </a:solidFill>
                <a:cs typeface="Times New Roman" pitchFamily="16" charset="0"/>
              </a:rPr>
              <a:t> не подлежат верификации и являются проблемами, не имеющими научного разрешения</a:t>
            </a: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51520" y="3356992"/>
            <a:ext cx="8640960" cy="115212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C00000"/>
            </a:solidFill>
          </a:ln>
          <a:scene3d>
            <a:camera prst="orthographicFront"/>
            <a:lightRig rig="balanced" dir="t"/>
          </a:scene3d>
          <a:sp3d extrusionH="76200" contourW="44450" prstMaterial="matte">
            <a:bevelT w="152400" h="114300" prst="angle"/>
            <a:bevelB w="133350" h="203200"/>
            <a:extrusionClr>
              <a:schemeClr val="accent6">
                <a:lumMod val="20000"/>
                <a:lumOff val="80000"/>
              </a:schemeClr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cs typeface="Times New Roman" pitchFamily="16" charset="0"/>
              </a:rPr>
              <a:t>О</a:t>
            </a:r>
            <a:r>
              <a:rPr lang="en-GB" b="1" dirty="0" smtClean="0">
                <a:solidFill>
                  <a:schemeClr val="bg1"/>
                </a:solidFill>
                <a:cs typeface="Times New Roman" pitchFamily="16" charset="0"/>
              </a:rPr>
              <a:t>сновной принцип неопозитивизма – принцип </a:t>
            </a:r>
            <a:r>
              <a:rPr lang="en-GB" sz="2000" b="1" dirty="0" smtClean="0">
                <a:solidFill>
                  <a:schemeClr val="bg1"/>
                </a:solidFill>
                <a:latin typeface="Arial Black" pitchFamily="34" charset="0"/>
                <a:cs typeface="Times New Roman" pitchFamily="16" charset="0"/>
              </a:rPr>
              <a:t>верификации </a:t>
            </a:r>
            <a:r>
              <a:rPr lang="en-GB" b="1" dirty="0" smtClean="0">
                <a:solidFill>
                  <a:schemeClr val="bg1"/>
                </a:solidFill>
                <a:cs typeface="Times New Roman" pitchFamily="16" charset="0"/>
              </a:rPr>
              <a:t>– сравнения положений науки с фактами опыта. Положение представляет интерес для науки, лишь когда его можно подвергнуть проверке фактами</a:t>
            </a:r>
            <a:endParaRPr lang="ru-RU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467544" y="5445224"/>
            <a:ext cx="8496944" cy="1412776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ru-RU" sz="2400" dirty="0" smtClean="0"/>
          </a:p>
          <a:p>
            <a:pPr>
              <a:defRPr/>
            </a:pPr>
            <a:r>
              <a:rPr lang="ru-RU" sz="2400" dirty="0" smtClean="0"/>
              <a:t>        </a:t>
            </a:r>
            <a:r>
              <a:rPr lang="ru-RU" dirty="0" smtClean="0"/>
              <a:t> «…то, что вообще может быть сказано, может быть сказано ясно, а о чем невозможно говорить, о том следует молчать»</a:t>
            </a:r>
          </a:p>
          <a:p>
            <a:pPr>
              <a:defRPr/>
            </a:pPr>
            <a:r>
              <a:rPr lang="ru-RU" i="1" dirty="0" smtClean="0"/>
              <a:t>                                              Л. </a:t>
            </a:r>
            <a:r>
              <a:rPr lang="ru-RU" i="1" dirty="0" err="1" smtClean="0"/>
              <a:t>Витгенштейн</a:t>
            </a:r>
            <a:r>
              <a:rPr lang="ru-RU" i="1" dirty="0" smtClean="0"/>
              <a:t> «Логико-философский трактат»</a:t>
            </a:r>
          </a:p>
          <a:p>
            <a:pPr>
              <a:defRPr/>
            </a:pP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Box 5"/>
          <p:cNvSpPr txBox="1">
            <a:spLocks noChangeArrowheads="1"/>
          </p:cNvSpPr>
          <p:nvPr/>
        </p:nvSpPr>
        <p:spPr bwMode="auto">
          <a:xfrm>
            <a:off x="2447131" y="188913"/>
            <a:ext cx="4249738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Принципы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научности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27784" y="908720"/>
            <a:ext cx="6192688" cy="1512168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научным является такое суждение, которое может быть проверено опытом или сведено к логико-математическому высказыванию.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08920"/>
            <a:ext cx="288032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Принцип </a:t>
            </a:r>
            <a:r>
              <a:rPr lang="ru-RU" b="1" dirty="0" err="1" smtClean="0">
                <a:solidFill>
                  <a:srgbClr val="FFFF00"/>
                </a:solidFill>
              </a:rPr>
              <a:t>физикализма</a:t>
            </a:r>
            <a:r>
              <a:rPr lang="ru-RU" b="1" dirty="0" smtClean="0">
                <a:solidFill>
                  <a:srgbClr val="FFFF00"/>
                </a:solidFill>
              </a:rPr>
              <a:t>  </a:t>
            </a:r>
          </a:p>
          <a:p>
            <a:endParaRPr lang="ru-RU" b="1" dirty="0" smtClean="0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27784" y="2708920"/>
            <a:ext cx="6048672" cy="1296144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научными являются суждения, переводимые на язык физики, ибо язык физики – универсальный язык науки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9080"/>
            <a:ext cx="341987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Принцип  конвенционализма 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4581128"/>
            <a:ext cx="6516216" cy="2276872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 основе </a:t>
            </a:r>
            <a:r>
              <a:rPr lang="ru-RU" sz="2400" dirty="0" err="1" smtClean="0"/>
              <a:t>естественно-научных</a:t>
            </a:r>
            <a:r>
              <a:rPr lang="ru-RU" sz="2400" dirty="0" smtClean="0"/>
              <a:t> теорий лежат произвольные соглашения (конвенции) между учеными, базирующиеся на соображениях удобства, целесообразности в выборе того или иного понятийного аппарата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0728"/>
            <a:ext cx="262778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Принцип верификации 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6458" y="116632"/>
            <a:ext cx="2791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ПОСТПОЗИТИВИЗМ</a:t>
            </a:r>
            <a:endParaRPr lang="ru-RU" sz="2000" dirty="0"/>
          </a:p>
        </p:txBody>
      </p:sp>
      <p:pic>
        <p:nvPicPr>
          <p:cNvPr id="3" name="Picture 6" descr="http://upload.wikimedia.org/wikipedia/commons/6/6c/Karl_Popper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6672"/>
            <a:ext cx="2343150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0" y="2852936"/>
            <a:ext cx="1969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itchFamily="16" charset="0"/>
                <a:cs typeface="Times New Roman" pitchFamily="16" charset="0"/>
              </a:rPr>
              <a:t>      Карл Поппер </a:t>
            </a:r>
          </a:p>
          <a:p>
            <a:r>
              <a:rPr lang="ru-RU" b="1" dirty="0" smtClean="0">
                <a:latin typeface="Times New Roman" pitchFamily="16" charset="0"/>
                <a:cs typeface="Times New Roman" pitchFamily="16" charset="0"/>
              </a:rPr>
              <a:t>      1902-1994</a:t>
            </a:r>
            <a:endParaRPr lang="ru-RU" dirty="0"/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3275856" y="692696"/>
            <a:ext cx="5725144" cy="1512168"/>
          </a:xfrm>
          <a:prstGeom prst="horizontalScroll">
            <a:avLst/>
          </a:prstGeom>
          <a:solidFill>
            <a:srgbClr val="00206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Легко получить подтверждения, или верификации, почти для каждой теории, если мы ищем подтверждений</a:t>
            </a:r>
          </a:p>
        </p:txBody>
      </p:sp>
      <p:sp>
        <p:nvSpPr>
          <p:cNvPr id="7" name="Горизонтальный свиток 6"/>
          <p:cNvSpPr/>
          <p:nvPr/>
        </p:nvSpPr>
        <p:spPr>
          <a:xfrm>
            <a:off x="2771800" y="2060848"/>
            <a:ext cx="6192688" cy="1728192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Каждая «хорошая» научная теория является некоторым запрещением: она запрещает появление определённых событий. Чем больше теория запрещает, тем она лучше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195736" y="3573016"/>
            <a:ext cx="6624736" cy="1584176"/>
          </a:xfrm>
          <a:prstGeom prst="horizontalScroll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Теория, не опровержимая никаким мыслимым событием, является ненаучной. Неопровержимость представляет собой не достоинство теории (как часто думают), а её порок</a:t>
            </a:r>
          </a:p>
        </p:txBody>
      </p:sp>
      <p:sp>
        <p:nvSpPr>
          <p:cNvPr id="10" name="Горизонтальный свиток 9"/>
          <p:cNvSpPr/>
          <p:nvPr/>
        </p:nvSpPr>
        <p:spPr>
          <a:xfrm>
            <a:off x="1331640" y="5085184"/>
            <a:ext cx="7272808" cy="1772816"/>
          </a:xfrm>
          <a:prstGeom prst="horizontalScroll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sz="2000" b="1" dirty="0" smtClean="0"/>
              <a:t>    </a:t>
            </a:r>
            <a:r>
              <a:rPr lang="ru-RU" sz="2000" b="1" dirty="0" smtClean="0">
                <a:solidFill>
                  <a:schemeClr val="bg1"/>
                </a:solidFill>
              </a:rPr>
              <a:t>Критерием научного статуса теории является её                 </a:t>
            </a:r>
            <a:r>
              <a:rPr lang="ru-RU" sz="2400" b="1" dirty="0" smtClean="0">
                <a:solidFill>
                  <a:schemeClr val="bg1"/>
                </a:solidFill>
              </a:rPr>
              <a:t>фальсифицируемость</a:t>
            </a:r>
            <a:r>
              <a:rPr lang="ru-RU" sz="2000" b="1" dirty="0" smtClean="0">
                <a:solidFill>
                  <a:schemeClr val="bg1"/>
                </a:solidFill>
              </a:rPr>
              <a:t>, 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 опровержимость, или проверяемость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1" name="Выгнутая влево стрелка 10"/>
          <p:cNvSpPr/>
          <p:nvPr/>
        </p:nvSpPr>
        <p:spPr>
          <a:xfrm>
            <a:off x="2483768" y="1556792"/>
            <a:ext cx="864096" cy="100811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Выгнутая влево стрелка 12"/>
          <p:cNvSpPr/>
          <p:nvPr/>
        </p:nvSpPr>
        <p:spPr>
          <a:xfrm>
            <a:off x="1907704" y="2996952"/>
            <a:ext cx="864096" cy="100811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Выгнутая влево стрелка 14"/>
          <p:cNvSpPr/>
          <p:nvPr/>
        </p:nvSpPr>
        <p:spPr>
          <a:xfrm>
            <a:off x="1403648" y="4509120"/>
            <a:ext cx="864096" cy="100811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5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88640"/>
            <a:ext cx="7920880" cy="1224136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kern="0" dirty="0" smtClean="0">
                <a:solidFill>
                  <a:schemeClr val="tx1"/>
                </a:solidFill>
              </a:rPr>
              <a:t>Научное знание рационально не из-за наличия обоснования, а из-за того что мы способны критически его рассматривать.</a:t>
            </a:r>
          </a:p>
          <a:p>
            <a:pPr algn="ctr"/>
            <a:r>
              <a:rPr lang="ru-RU" b="1" kern="0" dirty="0" smtClean="0">
                <a:solidFill>
                  <a:schemeClr val="tx1"/>
                </a:solidFill>
              </a:rPr>
              <a:t> Научное знание развивается не из-за появления новых обоснований, а из-за критики гипотез, которые предлагаются для решения новых проблем.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03848" y="1628800"/>
            <a:ext cx="273630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b="1" dirty="0" smtClean="0">
                <a:solidFill>
                  <a:srgbClr val="FFFF00"/>
                </a:solidFill>
              </a:rPr>
              <a:t>Существует три мира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204864"/>
            <a:ext cx="432048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 мир физических объектов и состояний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3140968"/>
            <a:ext cx="576064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 </a:t>
            </a:r>
            <a:r>
              <a:rPr lang="ru-RU" sz="2000" b="1" dirty="0" smtClean="0"/>
              <a:t>мир психических и ментальных состояний сознания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005064"/>
            <a:ext cx="8784976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мир объективного знания (сюда входят содержание научных гипотез, литературные произведения и другие независящие от субъективного восприятия объекты)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517232"/>
            <a:ext cx="8640960" cy="1008112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bg1"/>
                </a:solidFill>
              </a:rPr>
              <a:t>Мир физических объектов взаимодействует с миром психических состояний, а тот порождает мир объективного знания, который независим от своих создателей. Таким образом, знание не зависит от познающего субъекта.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0"/>
            <a:ext cx="6876133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b="1" spc="300" dirty="0" smtClean="0"/>
              <a:t>     Основной   вопрос   экзистенциализма</a:t>
            </a:r>
            <a:endParaRPr lang="ru-RU" b="1" spc="3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9512" y="476672"/>
            <a:ext cx="3887787" cy="79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ru-RU" b="1" dirty="0" smtClean="0"/>
              <a:t>Существование  человека</a:t>
            </a:r>
            <a:endParaRPr lang="ru-RU" b="1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27984" y="476672"/>
            <a:ext cx="3887787" cy="79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ru-RU" dirty="0" smtClean="0"/>
          </a:p>
          <a:p>
            <a:pPr algn="ctr">
              <a:spcBef>
                <a:spcPct val="50000"/>
              </a:spcBef>
            </a:pPr>
            <a:r>
              <a:rPr lang="ru-RU" b="1" dirty="0" smtClean="0"/>
              <a:t>Смысл  жизни человека и его </a:t>
            </a:r>
          </a:p>
          <a:p>
            <a:pPr algn="ctr">
              <a:spcBef>
                <a:spcPct val="50000"/>
              </a:spcBef>
            </a:pPr>
            <a:r>
              <a:rPr lang="ru-RU" b="1" dirty="0" smtClean="0"/>
              <a:t>судьбы  в  мире</a:t>
            </a:r>
          </a:p>
          <a:p>
            <a:pPr algn="ctr">
              <a:spcBef>
                <a:spcPct val="50000"/>
              </a:spcBef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1556792"/>
            <a:ext cx="6480720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Главный тезис экзистенциализма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2276872"/>
            <a:ext cx="7992888" cy="719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Существование предшествует сущности</a:t>
            </a:r>
            <a:endParaRPr lang="ru-RU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0" y="3356992"/>
            <a:ext cx="4499992" cy="20875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ru-RU" sz="2000" b="1" dirty="0" smtClean="0"/>
              <a:t>Человек сначала существует – думает, </a:t>
            </a:r>
          </a:p>
          <a:p>
            <a:pPr algn="ctr">
              <a:spcBef>
                <a:spcPct val="50000"/>
              </a:spcBef>
            </a:pPr>
            <a:r>
              <a:rPr lang="ru-RU" sz="2000" b="1" dirty="0" smtClean="0"/>
              <a:t> чувствует, живёт,</a:t>
            </a:r>
          </a:p>
          <a:p>
            <a:pPr algn="ctr">
              <a:spcBef>
                <a:spcPct val="50000"/>
              </a:spcBef>
            </a:pPr>
            <a:r>
              <a:rPr lang="ru-RU" sz="2000" b="1" dirty="0" smtClean="0"/>
              <a:t> а потом уже определяет себя в мире</a:t>
            </a:r>
            <a:endParaRPr lang="ru-RU" sz="2000" b="1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88024" y="3356992"/>
            <a:ext cx="4355976" cy="20875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ru-RU" sz="2000" b="1" dirty="0" smtClean="0"/>
              <a:t>Человек сам определяет свою</a:t>
            </a:r>
          </a:p>
          <a:p>
            <a:pPr algn="ctr">
              <a:spcBef>
                <a:spcPct val="50000"/>
              </a:spcBef>
            </a:pPr>
            <a:r>
              <a:rPr lang="ru-RU" sz="2000" b="1" dirty="0" smtClean="0"/>
              <a:t> сущность,</a:t>
            </a:r>
          </a:p>
          <a:p>
            <a:pPr algn="ctr">
              <a:spcBef>
                <a:spcPct val="50000"/>
              </a:spcBef>
            </a:pPr>
            <a:r>
              <a:rPr lang="ru-RU" sz="2000" b="1" dirty="0" smtClean="0"/>
              <a:t> сам определяет себя,</a:t>
            </a:r>
          </a:p>
          <a:p>
            <a:pPr algn="ctr">
              <a:spcBef>
                <a:spcPct val="50000"/>
              </a:spcBef>
            </a:pPr>
            <a:r>
              <a:rPr lang="ru-RU" sz="2000" b="1" dirty="0" smtClean="0"/>
              <a:t> он хочет быть таким, а не другим</a:t>
            </a:r>
            <a:endParaRPr lang="ru-RU" sz="2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5661248"/>
            <a:ext cx="8352928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 extrusionH="6350" contourW="12700" prstMaterial="dkEdge">
            <a:bevelT w="177800" h="165100" prst="divot"/>
            <a:bevelB w="31750" h="88900"/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bg1"/>
                </a:solidFill>
                <a:latin typeface="Arial Black" pitchFamily="34" charset="0"/>
              </a:rPr>
              <a:t>Человек обретает свою сущность в процессе своего существования</a:t>
            </a:r>
            <a:endParaRPr lang="ru-RU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79743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2348880"/>
            <a:ext cx="2261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 </a:t>
            </a:r>
            <a:r>
              <a:rPr lang="ru-RU" b="1" dirty="0" err="1" smtClean="0"/>
              <a:t>Сьёрен</a:t>
            </a:r>
            <a:r>
              <a:rPr lang="ru-RU" b="1" dirty="0" smtClean="0"/>
              <a:t> Кьеркегор </a:t>
            </a:r>
          </a:p>
          <a:p>
            <a:r>
              <a:rPr lang="ru-RU" b="1" dirty="0" smtClean="0"/>
              <a:t>        (1813-1855) 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71800" y="0"/>
            <a:ext cx="393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ПРЕДТЕЧА ЭКЗИСТЕНЦИАЛИЗМА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67744" y="476672"/>
            <a:ext cx="676875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 Кьеркегор выделяет три стадии человеческого существования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980728"/>
            <a:ext cx="2088232" cy="36004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эстетическая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4008" y="980728"/>
            <a:ext cx="2088232" cy="36004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этическая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76256" y="980728"/>
            <a:ext cx="2088232" cy="36004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религиозная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707904" y="1628800"/>
            <a:ext cx="360040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 Делит людей на четыре типа: 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19264" y="1988840"/>
            <a:ext cx="6624736" cy="936104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rgbClr val="FFFF00"/>
                </a:solidFill>
              </a:rPr>
              <a:t>Обыватель</a:t>
            </a:r>
            <a:r>
              <a:rPr lang="ru-RU" b="1" u="sng" dirty="0" smtClean="0"/>
              <a:t> </a:t>
            </a:r>
            <a:r>
              <a:rPr lang="ru-RU" dirty="0" smtClean="0"/>
              <a:t>живёт так, как окружающие: старается работать, создать семью, хорошо одеваться и говорить хорошо. Он следует стадному инстинкту. Он просто не знает, что у него есть выбор.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3528" y="2924944"/>
            <a:ext cx="7992888" cy="1008112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rgbClr val="FFFF00"/>
                </a:solidFill>
              </a:rPr>
              <a:t> Эстетик </a:t>
            </a:r>
            <a:r>
              <a:rPr lang="ru-RU" dirty="0" smtClean="0"/>
              <a:t>знает, что у него есть выбор. Он знает, что ему не нужно следовать за всеми. Он выбирает сам свой путь. Он выбирает жизнь, которая полна удовольствий. Он не думает о чувстве долга и ответственности. 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0" y="3933056"/>
            <a:ext cx="9144000" cy="1944216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 </a:t>
            </a:r>
            <a:r>
              <a:rPr lang="ru-RU" b="1" u="sng" dirty="0" smtClean="0">
                <a:solidFill>
                  <a:srgbClr val="FFFF00"/>
                </a:solidFill>
              </a:rPr>
              <a:t>Этик </a:t>
            </a:r>
            <a:r>
              <a:rPr lang="ru-RU" dirty="0" smtClean="0"/>
              <a:t>не чувствует, что его жизнь пуста. У него развито чувство долга и ответственности. Он разбирается, где добро и где зло. На этической стадии эстетическая не исчезает бесследно, а происходит постоянно колебание между эстетическим и этическим.</a:t>
            </a:r>
          </a:p>
          <a:p>
            <a:r>
              <a:rPr lang="ru-RU" dirty="0" smtClean="0"/>
              <a:t>В конце концов, человек может прийти к осознанию ограниченности как эстетического, так и этического образа жизни, снова испытав отчаянье. Тогда дискретно может произойти </a:t>
            </a:r>
            <a:r>
              <a:rPr lang="ru-RU" b="1" i="1" dirty="0" smtClean="0"/>
              <a:t>прорыв на духовную стадию, где человеком руководит сердце</a:t>
            </a:r>
            <a:r>
              <a:rPr lang="ru-RU" dirty="0" smtClean="0"/>
              <a:t>, а ни разум. 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0" y="5949280"/>
            <a:ext cx="9144000" cy="90872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rgbClr val="FFFF00"/>
                </a:solidFill>
              </a:rPr>
              <a:t> Религиозный человек </a:t>
            </a:r>
            <a:r>
              <a:rPr lang="ru-RU" dirty="0" smtClean="0"/>
              <a:t>понимает, что он не совершенен. Он знает, что он грешен и нуждается в Боге. Он верит всем сердцем, что Бог его простит.</a:t>
            </a:r>
          </a:p>
          <a:p>
            <a:pPr algn="ctr"/>
            <a:r>
              <a:rPr lang="ru-RU" dirty="0" smtClean="0"/>
              <a:t> </a:t>
            </a:r>
            <a:r>
              <a:rPr lang="ru-RU" b="1" dirty="0" smtClean="0"/>
              <a:t>Бог — совершенен, человек — нет.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.7|5.9|8.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2608</Words>
  <Application>Microsoft Office PowerPoint</Application>
  <PresentationFormat>Экран (4:3)</PresentationFormat>
  <Paragraphs>247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Р.Ф.</dc:creator>
  <cp:lastModifiedBy>SPB</cp:lastModifiedBy>
  <cp:revision>119</cp:revision>
  <dcterms:created xsi:type="dcterms:W3CDTF">2017-03-17T20:38:45Z</dcterms:created>
  <dcterms:modified xsi:type="dcterms:W3CDTF">2020-10-08T08:11:40Z</dcterms:modified>
</cp:coreProperties>
</file>