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1" r:id="rId2"/>
    <p:sldId id="256" r:id="rId3"/>
    <p:sldId id="258" r:id="rId4"/>
    <p:sldId id="259" r:id="rId5"/>
    <p:sldId id="260" r:id="rId6"/>
    <p:sldId id="262" r:id="rId7"/>
    <p:sldId id="263" r:id="rId8"/>
    <p:sldId id="257" r:id="rId9"/>
    <p:sldId id="277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5" r:id="rId19"/>
    <p:sldId id="274" r:id="rId20"/>
    <p:sldId id="276" r:id="rId21"/>
    <p:sldId id="266" r:id="rId22"/>
    <p:sldId id="273" r:id="rId23"/>
    <p:sldId id="281" r:id="rId24"/>
    <p:sldId id="278" r:id="rId25"/>
    <p:sldId id="279" r:id="rId26"/>
    <p:sldId id="282" r:id="rId27"/>
    <p:sldId id="280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h11-ka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947809" cy="43920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0" y="4365104"/>
            <a:ext cx="3707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 smtClean="0">
                <a:latin typeface="Arial Black" pitchFamily="34" charset="0"/>
              </a:rPr>
              <a:t>Иммануил</a:t>
            </a:r>
            <a:r>
              <a:rPr lang="ru-RU" sz="2000" b="1" dirty="0" smtClean="0">
                <a:latin typeface="Arial Black" pitchFamily="34" charset="0"/>
              </a:rPr>
              <a:t> Кант</a:t>
            </a:r>
            <a:br>
              <a:rPr lang="ru-RU" sz="2000" b="1" dirty="0" smtClean="0">
                <a:latin typeface="Arial Black" pitchFamily="34" charset="0"/>
              </a:rPr>
            </a:br>
            <a:r>
              <a:rPr lang="ru-RU" sz="2000" b="1" dirty="0" smtClean="0">
                <a:latin typeface="Arial Black" pitchFamily="34" charset="0"/>
              </a:rPr>
              <a:t>(1724 – 1804)</a:t>
            </a:r>
            <a:endParaRPr lang="ru-RU" sz="2000" b="1" dirty="0">
              <a:latin typeface="Arial Black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39952" y="260648"/>
            <a:ext cx="4572000" cy="6432530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latin typeface="Arial Black" pitchFamily="34" charset="0"/>
              </a:rPr>
              <a:t>Две вещи наполняют душу всегда новым и всё более сильным</a:t>
            </a:r>
            <a:br>
              <a:rPr lang="ru-RU" sz="2800" b="1" dirty="0" smtClean="0">
                <a:latin typeface="Arial Black" pitchFamily="34" charset="0"/>
              </a:rPr>
            </a:br>
            <a:r>
              <a:rPr lang="ru-RU" sz="2800" b="1" dirty="0" smtClean="0">
                <a:latin typeface="Arial Black" pitchFamily="34" charset="0"/>
              </a:rPr>
              <a:t>удивлением</a:t>
            </a:r>
          </a:p>
          <a:p>
            <a:pPr algn="ctr"/>
            <a:r>
              <a:rPr lang="ru-RU" sz="2800" b="1" dirty="0" smtClean="0">
                <a:latin typeface="Arial Black" pitchFamily="34" charset="0"/>
              </a:rPr>
              <a:t> и благоговением, чем чаще и продолжительнее</a:t>
            </a:r>
          </a:p>
          <a:p>
            <a:pPr algn="ctr"/>
            <a:r>
              <a:rPr lang="ru-RU" sz="2800" b="1" dirty="0" smtClean="0">
                <a:latin typeface="Arial Black" pitchFamily="34" charset="0"/>
              </a:rPr>
              <a:t> мы</a:t>
            </a:r>
            <a:br>
              <a:rPr lang="ru-RU" sz="2800" b="1" dirty="0" smtClean="0">
                <a:latin typeface="Arial Black" pitchFamily="34" charset="0"/>
              </a:rPr>
            </a:br>
            <a:r>
              <a:rPr lang="ru-RU" sz="2800" b="1" dirty="0" smtClean="0">
                <a:latin typeface="Arial Black" pitchFamily="34" charset="0"/>
              </a:rPr>
              <a:t>размышляем о них, – </a:t>
            </a:r>
            <a:r>
              <a:rPr lang="ru-RU" sz="3200" b="1" i="1" dirty="0" smtClean="0">
                <a:latin typeface="Arial Black" pitchFamily="34" charset="0"/>
              </a:rPr>
              <a:t>это звёздное небо надо мной</a:t>
            </a:r>
          </a:p>
          <a:p>
            <a:pPr algn="ctr"/>
            <a:r>
              <a:rPr lang="ru-RU" sz="3200" b="1" dirty="0" smtClean="0">
                <a:latin typeface="Arial Black" pitchFamily="34" charset="0"/>
              </a:rPr>
              <a:t> </a:t>
            </a:r>
            <a:r>
              <a:rPr lang="ru-RU" sz="2800" b="1" dirty="0" smtClean="0">
                <a:latin typeface="Arial Black" pitchFamily="34" charset="0"/>
              </a:rPr>
              <a:t>и</a:t>
            </a:r>
            <a:br>
              <a:rPr lang="ru-RU" sz="2800" b="1" dirty="0" smtClean="0">
                <a:latin typeface="Arial Black" pitchFamily="34" charset="0"/>
              </a:rPr>
            </a:br>
            <a:r>
              <a:rPr lang="ru-RU" sz="3200" b="1" i="1" dirty="0" smtClean="0">
                <a:latin typeface="Arial Black" pitchFamily="34" charset="0"/>
              </a:rPr>
              <a:t>моральный закон во мне.</a:t>
            </a:r>
            <a:endParaRPr lang="ru-RU" sz="3200" b="1" i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6000" y="201414"/>
            <a:ext cx="4158208" cy="92333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Критика практического разума</a:t>
            </a:r>
          </a:p>
          <a:p>
            <a:pPr algn="ctr">
              <a:lnSpc>
                <a:spcPct val="90000"/>
              </a:lnSpc>
            </a:pP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Arial Black" pitchFamily="34" charset="0"/>
              </a:rPr>
              <a:t>Категорический императив</a:t>
            </a:r>
            <a:endParaRPr lang="ru-RU" b="1" dirty="0">
              <a:latin typeface="Arial Black" pitchFamily="34" charset="0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2339752" y="1268760"/>
            <a:ext cx="4212902" cy="1008111"/>
          </a:xfrm>
          <a:prstGeom prst="bevel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Императив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требование, приказ, закон</a:t>
            </a:r>
            <a:endParaRPr lang="ru-RU" sz="2400" b="1" dirty="0" smtClean="0">
              <a:solidFill>
                <a:schemeClr val="bg1"/>
              </a:solidFill>
            </a:endParaRPr>
          </a:p>
          <a:p>
            <a:pPr algn="ctr"/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411760" y="2564904"/>
            <a:ext cx="3888432" cy="1368152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dirty="0" smtClean="0">
                <a:solidFill>
                  <a:srgbClr val="A50021"/>
                </a:solidFill>
              </a:rPr>
              <a:t>Императивы</a:t>
            </a:r>
            <a:endParaRPr lang="ru-RU" sz="2000" b="1" dirty="0">
              <a:solidFill>
                <a:srgbClr val="A50021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932040" y="4437112"/>
            <a:ext cx="3888432" cy="1368152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ru-RU" sz="2000" b="1" dirty="0" smtClean="0">
                <a:solidFill>
                  <a:schemeClr val="bg1"/>
                </a:solidFill>
                <a:latin typeface="Arial Black" pitchFamily="34" charset="0"/>
              </a:rPr>
              <a:t>Категорический </a:t>
            </a:r>
            <a:br>
              <a:rPr lang="ru-RU" sz="2000" b="1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ru-RU" sz="2000" b="1" dirty="0" smtClean="0">
                <a:solidFill>
                  <a:schemeClr val="bg1"/>
                </a:solidFill>
                <a:latin typeface="Arial Black" pitchFamily="34" charset="0"/>
              </a:rPr>
              <a:t>императив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1520" y="4437112"/>
            <a:ext cx="3888432" cy="1368152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ru-RU" sz="2000" b="1" dirty="0" smtClean="0">
                <a:solidFill>
                  <a:schemeClr val="bg1"/>
                </a:solidFill>
                <a:latin typeface="Arial Black" pitchFamily="34" charset="0"/>
              </a:rPr>
              <a:t>Гипотетический </a:t>
            </a:r>
            <a:br>
              <a:rPr lang="ru-RU" sz="2000" b="1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ru-RU" sz="2000" b="1" dirty="0" smtClean="0">
                <a:solidFill>
                  <a:schemeClr val="bg1"/>
                </a:solidFill>
                <a:latin typeface="Arial Black" pitchFamily="34" charset="0"/>
              </a:rPr>
              <a:t>императив</a:t>
            </a:r>
            <a:endParaRPr lang="ru-RU" sz="2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 rot="5234497">
            <a:off x="2243618" y="3979163"/>
            <a:ext cx="504056" cy="432048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5400000">
            <a:off x="5976156" y="3969060"/>
            <a:ext cx="504056" cy="432048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323528" y="116633"/>
            <a:ext cx="8496944" cy="1656183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Поступай так, чтобы максима твоей воли</a:t>
            </a:r>
            <a:br>
              <a:rPr lang="ru-RU" sz="2400" b="1" dirty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могла в то же время иметь силу принципа</a:t>
            </a:r>
            <a:br>
              <a:rPr lang="ru-RU" sz="2400" b="1" dirty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  <a:latin typeface="Arial Black" pitchFamily="34" charset="0"/>
              </a:rPr>
              <a:t>всеобщего </a:t>
            </a:r>
            <a:r>
              <a:rPr lang="ru-RU" sz="2400" b="1" dirty="0" smtClean="0">
                <a:solidFill>
                  <a:schemeClr val="bg1"/>
                </a:solidFill>
                <a:latin typeface="Arial Black" pitchFamily="34" charset="0"/>
              </a:rPr>
              <a:t>законодательства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3528" y="1772816"/>
            <a:ext cx="8496944" cy="72008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just"/>
            <a:r>
              <a:rPr lang="ru-RU" b="1" dirty="0" smtClean="0">
                <a:solidFill>
                  <a:schemeClr val="bg1"/>
                </a:solidFill>
              </a:rPr>
              <a:t>Поступай </a:t>
            </a:r>
            <a:r>
              <a:rPr lang="ru-RU" b="1" dirty="0">
                <a:solidFill>
                  <a:schemeClr val="bg1"/>
                </a:solidFill>
              </a:rPr>
              <a:t>так, как если бы максима </a:t>
            </a:r>
            <a:r>
              <a:rPr lang="ru-RU" b="1" dirty="0" smtClean="0">
                <a:solidFill>
                  <a:schemeClr val="bg1"/>
                </a:solidFill>
              </a:rPr>
              <a:t>твоего поступка </a:t>
            </a:r>
            <a:r>
              <a:rPr lang="ru-RU" b="1" dirty="0">
                <a:solidFill>
                  <a:schemeClr val="bg1"/>
                </a:solidFill>
              </a:rPr>
              <a:t>посредством </a:t>
            </a:r>
            <a:r>
              <a:rPr lang="ru-RU" b="1" dirty="0" smtClean="0">
                <a:solidFill>
                  <a:schemeClr val="bg1"/>
                </a:solidFill>
              </a:rPr>
              <a:t>твоей</a:t>
            </a:r>
          </a:p>
          <a:p>
            <a:pPr algn="just"/>
            <a:r>
              <a:rPr lang="ru-RU" b="1" dirty="0" smtClean="0">
                <a:solidFill>
                  <a:schemeClr val="bg1"/>
                </a:solidFill>
              </a:rPr>
              <a:t>              воли  должна была </a:t>
            </a:r>
            <a:r>
              <a:rPr lang="ru-RU" b="1" dirty="0">
                <a:solidFill>
                  <a:schemeClr val="bg1"/>
                </a:solidFill>
              </a:rPr>
              <a:t>стать всеобщим законом природы.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0" y="2420889"/>
            <a:ext cx="9144000" cy="2376264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57150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ru-RU" sz="2400" b="1" dirty="0">
                <a:solidFill>
                  <a:schemeClr val="bg1"/>
                </a:solidFill>
              </a:rPr>
              <a:t>Поступай так, чтобы ты всегда </a:t>
            </a:r>
            <a:r>
              <a:rPr lang="ru-RU" sz="2400" b="1" dirty="0" smtClean="0">
                <a:solidFill>
                  <a:schemeClr val="bg1"/>
                </a:solidFill>
              </a:rPr>
              <a:t>относился к </a:t>
            </a:r>
            <a:r>
              <a:rPr lang="ru-RU" sz="2400" b="1" dirty="0">
                <a:solidFill>
                  <a:schemeClr val="bg1"/>
                </a:solidFill>
              </a:rPr>
              <a:t>человечеству </a:t>
            </a:r>
            <a:endParaRPr lang="ru-RU" sz="2400" b="1" dirty="0" smtClean="0">
              <a:solidFill>
                <a:schemeClr val="bg1"/>
              </a:solidFill>
            </a:endParaRPr>
          </a:p>
          <a:p>
            <a:r>
              <a:rPr lang="ru-RU" sz="2400" b="1" dirty="0" smtClean="0">
                <a:solidFill>
                  <a:schemeClr val="bg1"/>
                </a:solidFill>
              </a:rPr>
              <a:t>и </a:t>
            </a:r>
            <a:r>
              <a:rPr lang="ru-RU" sz="2400" b="1" dirty="0">
                <a:solidFill>
                  <a:schemeClr val="bg1"/>
                </a:solidFill>
              </a:rPr>
              <a:t>в своём лице, и в </a:t>
            </a:r>
            <a:r>
              <a:rPr lang="ru-RU" sz="2400" b="1" dirty="0" smtClean="0">
                <a:solidFill>
                  <a:schemeClr val="bg1"/>
                </a:solidFill>
              </a:rPr>
              <a:t>лице всякого </a:t>
            </a:r>
            <a:r>
              <a:rPr lang="ru-RU" sz="2400" b="1" dirty="0">
                <a:solidFill>
                  <a:schemeClr val="bg1"/>
                </a:solidFill>
              </a:rPr>
              <a:t>другого также </a:t>
            </a:r>
            <a:r>
              <a:rPr lang="ru-RU" sz="2400" b="1" dirty="0" smtClean="0">
                <a:solidFill>
                  <a:schemeClr val="bg1"/>
                </a:solidFill>
              </a:rPr>
              <a:t>как  к</a:t>
            </a:r>
          </a:p>
          <a:p>
            <a:r>
              <a:rPr lang="ru-RU" sz="2400" b="1" dirty="0" smtClean="0">
                <a:solidFill>
                  <a:schemeClr val="bg1"/>
                </a:solidFill>
                <a:latin typeface="Arial Black" pitchFamily="34" charset="0"/>
              </a:rPr>
              <a:t>                                 цели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 и никогда </a:t>
            </a:r>
            <a:r>
              <a:rPr lang="ru-RU" sz="2400" b="1" dirty="0">
                <a:solidFill>
                  <a:schemeClr val="bg1"/>
                </a:solidFill>
              </a:rPr>
              <a:t>не относился бы к </a:t>
            </a:r>
            <a:r>
              <a:rPr lang="ru-RU" sz="2400" b="1" dirty="0" smtClean="0">
                <a:solidFill>
                  <a:schemeClr val="bg1"/>
                </a:solidFill>
              </a:rPr>
              <a:t>нему только как к</a:t>
            </a:r>
          </a:p>
          <a:p>
            <a:r>
              <a:rPr lang="ru-RU" sz="2400" b="1" dirty="0" smtClean="0">
                <a:solidFill>
                  <a:schemeClr val="bg1"/>
                </a:solidFill>
                <a:latin typeface="Arial Black" pitchFamily="34" charset="0"/>
              </a:rPr>
              <a:t>                                средству</a:t>
            </a:r>
            <a:endParaRPr lang="ru-RU" sz="24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0" y="4854128"/>
            <a:ext cx="9144000" cy="2003872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Поступай только так, чтобы </a:t>
            </a:r>
            <a:r>
              <a:rPr lang="ru-RU" sz="2400" b="1" dirty="0" smtClean="0">
                <a:solidFill>
                  <a:schemeClr val="bg1"/>
                </a:solidFill>
              </a:rPr>
              <a:t>воля благодаря </a:t>
            </a:r>
            <a:r>
              <a:rPr lang="ru-RU" sz="2400" b="1" dirty="0">
                <a:solidFill>
                  <a:schemeClr val="bg1"/>
                </a:solidFill>
              </a:rPr>
              <a:t>своей </a:t>
            </a:r>
            <a:r>
              <a:rPr lang="ru-RU" sz="2400" b="1" dirty="0" smtClean="0">
                <a:solidFill>
                  <a:schemeClr val="bg1"/>
                </a:solidFill>
              </a:rPr>
              <a:t>максиме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         могла рассматривать </a:t>
            </a:r>
            <a:r>
              <a:rPr lang="ru-RU" sz="2400" b="1" dirty="0">
                <a:solidFill>
                  <a:schemeClr val="bg1"/>
                </a:solidFill>
              </a:rPr>
              <a:t>самоё себя также как</a:t>
            </a:r>
            <a:br>
              <a:rPr lang="ru-RU" sz="2400" b="1" dirty="0">
                <a:solidFill>
                  <a:schemeClr val="bg1"/>
                </a:solidFill>
              </a:rPr>
            </a:br>
            <a:r>
              <a:rPr lang="ru-RU" sz="2400" b="1" dirty="0" smtClean="0">
                <a:solidFill>
                  <a:schemeClr val="bg1"/>
                </a:solidFill>
                <a:latin typeface="Arial Black" pitchFamily="34" charset="0"/>
              </a:rPr>
              <a:t>        устанавливающую </a:t>
            </a:r>
            <a:r>
              <a:rPr lang="ru-RU" sz="2400" b="1" dirty="0">
                <a:solidFill>
                  <a:schemeClr val="bg1"/>
                </a:solidFill>
                <a:latin typeface="Arial Black" pitchFamily="34" charset="0"/>
              </a:rPr>
              <a:t>всеобщие </a:t>
            </a:r>
            <a:r>
              <a:rPr lang="ru-RU" sz="2400" b="1" dirty="0" smtClean="0">
                <a:solidFill>
                  <a:schemeClr val="bg1"/>
                </a:solidFill>
                <a:latin typeface="Arial Black" pitchFamily="34" charset="0"/>
              </a:rPr>
              <a:t>законы</a:t>
            </a:r>
            <a:endParaRPr lang="ru-RU" sz="2400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egel (4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818858" cy="37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3563888" y="2204864"/>
            <a:ext cx="4680520" cy="1511300"/>
          </a:xfrm>
          <a:prstGeom prst="bevel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Black" pitchFamily="34" charset="0"/>
              </a:rPr>
              <a:t>Мир понятен разуму, </a:t>
            </a:r>
            <a:br>
              <a:rPr lang="ru-RU" sz="2000" b="1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ru-RU" sz="2000" b="1" dirty="0" smtClean="0">
                <a:solidFill>
                  <a:schemeClr val="bg1"/>
                </a:solidFill>
                <a:latin typeface="Arial Black" pitchFamily="34" charset="0"/>
              </a:rPr>
              <a:t>потому что он и есть </a:t>
            </a:r>
            <a:br>
              <a:rPr lang="ru-RU" sz="2000" b="1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ru-RU" sz="2000" b="1" dirty="0" smtClean="0">
                <a:solidFill>
                  <a:schemeClr val="bg1"/>
                </a:solidFill>
                <a:latin typeface="Arial Black" pitchFamily="34" charset="0"/>
              </a:rPr>
              <a:t>Разум</a:t>
            </a:r>
            <a:endParaRPr lang="ru-RU" sz="20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323528" y="4509121"/>
            <a:ext cx="8136904" cy="2160239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FF000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ru-RU" sz="2400" b="1" i="1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Субъект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b="1" i="1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объект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познания  совпадают, 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а процесс познания  и есть,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в сущности, процесс становления этого разумного мира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4005064"/>
            <a:ext cx="1658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1770-1831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55776" y="188640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tx2"/>
                </a:solidFill>
                <a:latin typeface="Arial Black" pitchFamily="34" charset="0"/>
              </a:rPr>
              <a:t>Гегель Георг Вильгельм Фридрих 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8" name="Горизонтальный свиток 7"/>
          <p:cNvSpPr/>
          <p:nvPr/>
        </p:nvSpPr>
        <p:spPr>
          <a:xfrm>
            <a:off x="2987824" y="548680"/>
            <a:ext cx="5616624" cy="1440160"/>
          </a:xfrm>
          <a:prstGeom prst="horizontalScroll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2000" b="1" i="1" dirty="0" smtClean="0">
                <a:solidFill>
                  <a:schemeClr val="tx1"/>
                </a:solidFill>
                <a:latin typeface="Arial Black" pitchFamily="34" charset="0"/>
              </a:rPr>
              <a:t>Все разумное действительно,</a:t>
            </a:r>
          </a:p>
          <a:p>
            <a:pPr algn="ctr"/>
            <a:r>
              <a:rPr lang="ru-RU" altLang="ru-RU" sz="2000" b="1" i="1" dirty="0" smtClean="0">
                <a:solidFill>
                  <a:schemeClr val="tx1"/>
                </a:solidFill>
                <a:latin typeface="Arial Black" pitchFamily="34" charset="0"/>
              </a:rPr>
              <a:t> а все действительное разумно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23528" y="116633"/>
            <a:ext cx="8496944" cy="1152127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sz="2400" dirty="0" smtClean="0"/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Абсолютная идея существует до природы и человека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как «чистая мысль»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23528" y="5013176"/>
            <a:ext cx="8568952" cy="1656183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smtClean="0">
                <a:latin typeface="Arial Black" pitchFamily="34" charset="0"/>
              </a:rPr>
              <a:t>Порождает природу и общество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25760" y="1412776"/>
            <a:ext cx="8892480" cy="1728192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smtClean="0"/>
              <a:t>   </a:t>
            </a: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Логика 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Это область «чистой мысли», существующей  до субъекта и  объекта. 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 логике нет никакого эмпирического  содержания.  Логика предшествует 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истории и природе,  она их творит.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67544" y="4005064"/>
            <a:ext cx="2592288" cy="936104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514350" indent="-514350" algn="just"/>
            <a:r>
              <a:rPr lang="ru-RU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Ученние</a:t>
            </a: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о понятии</a:t>
            </a:r>
            <a:endParaRPr lang="ru-RU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419872" y="4005064"/>
            <a:ext cx="2627362" cy="936104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514350" indent="-514350" algn="just"/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Учение о сущности 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300192" y="4005064"/>
            <a:ext cx="2446412" cy="936104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514350" indent="-514350" algn="just"/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Учение о бытии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843808" y="3212976"/>
            <a:ext cx="3456384" cy="648072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ru-RU" sz="2000" b="1" dirty="0" smtClean="0"/>
              <a:t>Логика делится на три части</a:t>
            </a:r>
            <a:endParaRPr lang="ru-RU" sz="2000" b="1" dirty="0">
              <a:solidFill>
                <a:srgbClr val="0000FF"/>
              </a:solidFill>
            </a:endParaRPr>
          </a:p>
        </p:txBody>
      </p:sp>
      <p:sp>
        <p:nvSpPr>
          <p:cNvPr id="12" name="Стрелка вниз 11"/>
          <p:cNvSpPr/>
          <p:nvPr/>
        </p:nvSpPr>
        <p:spPr>
          <a:xfrm>
            <a:off x="2483768" y="3717032"/>
            <a:ext cx="360040" cy="504056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4499992" y="3789040"/>
            <a:ext cx="360040" cy="504056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6372200" y="3717032"/>
            <a:ext cx="360040" cy="504056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251520" y="269033"/>
            <a:ext cx="3528392" cy="1656183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Философия природы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499992" y="188640"/>
            <a:ext cx="2808312" cy="576064"/>
          </a:xfrm>
          <a:prstGeom prst="bevel">
            <a:avLst>
              <a:gd name="adj" fmla="val 12500"/>
            </a:avLst>
          </a:prstGeom>
          <a:solidFill>
            <a:schemeClr val="tx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Механика</a:t>
            </a:r>
            <a:endParaRPr lang="ru-RU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499992" y="764704"/>
            <a:ext cx="2808312" cy="576064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9525">
            <a:solidFill>
              <a:schemeClr val="tx2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Физика</a:t>
            </a:r>
            <a:endParaRPr lang="ru-RU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499992" y="1340768"/>
            <a:ext cx="2808312" cy="576064"/>
          </a:xfrm>
          <a:prstGeom prst="bevel">
            <a:avLst>
              <a:gd name="adj" fmla="val 12500"/>
            </a:avLst>
          </a:prstGeom>
          <a:solidFill>
            <a:schemeClr val="tx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Органическая физика</a:t>
            </a:r>
            <a:endParaRPr lang="ru-RU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трелка вниз 8"/>
          <p:cNvSpPr/>
          <p:nvPr/>
        </p:nvSpPr>
        <p:spPr>
          <a:xfrm rot="16200000">
            <a:off x="3995936" y="764704"/>
            <a:ext cx="360040" cy="504056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 rot="16200000">
            <a:off x="4139952" y="1340768"/>
            <a:ext cx="360040" cy="504056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0" y="2348880"/>
            <a:ext cx="3600400" cy="1728192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Философия Духа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95936" y="2204864"/>
            <a:ext cx="2088232" cy="792088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514350" algn="ctr">
              <a:lnSpc>
                <a:spcPct val="95000"/>
              </a:lnSpc>
              <a:spcBef>
                <a:spcPct val="20000"/>
              </a:spcBef>
            </a:pP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Субъективный дух</a:t>
            </a:r>
          </a:p>
        </p:txBody>
      </p:sp>
      <p:sp>
        <p:nvSpPr>
          <p:cNvPr id="11" name="Стрелка вниз 10"/>
          <p:cNvSpPr/>
          <p:nvPr/>
        </p:nvSpPr>
        <p:spPr>
          <a:xfrm>
            <a:off x="827584" y="1700808"/>
            <a:ext cx="2016224" cy="1008112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156176" y="2132856"/>
            <a:ext cx="2592288" cy="864096"/>
          </a:xfrm>
          <a:prstGeom prst="round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это «душа», или «дух в себе», сознание, или «дух для себя»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995936" y="3068960"/>
            <a:ext cx="2088232" cy="792088"/>
          </a:xfrm>
          <a:prstGeom prst="rect">
            <a:avLst/>
          </a:prstGeom>
          <a:solidFill>
            <a:srgbClr val="E8FA8E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514350" algn="ctr">
              <a:lnSpc>
                <a:spcPct val="95000"/>
              </a:lnSpc>
              <a:spcBef>
                <a:spcPct val="20000"/>
              </a:spcBef>
            </a:pP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Объективный дух</a:t>
            </a:r>
          </a:p>
          <a:p>
            <a:pPr marL="514350" indent="-514350"/>
            <a:endParaRPr lang="ru-RU" dirty="0" smtClean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300192" y="3068960"/>
            <a:ext cx="2448272" cy="864096"/>
          </a:xfrm>
          <a:prstGeom prst="roundRect">
            <a:avLst/>
          </a:prstGeom>
          <a:solidFill>
            <a:srgbClr val="E8FA8E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образует сферу права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228184" y="4005064"/>
            <a:ext cx="2736304" cy="864096"/>
          </a:xfrm>
          <a:prstGeom prst="roundRect">
            <a:avLst/>
          </a:prstGeom>
          <a:solidFill>
            <a:srgbClr val="E8FA8E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 система права есть царство реализованной свободы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372200" y="4941168"/>
            <a:ext cx="2664296" cy="1152128"/>
          </a:xfrm>
          <a:prstGeom prst="roundRect">
            <a:avLst/>
          </a:prstGeom>
          <a:solidFill>
            <a:srgbClr val="E8FA8E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воплощается в семье, гражданском обществе и государстве 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0" y="4149080"/>
            <a:ext cx="2952328" cy="864096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/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Искусство</a:t>
            </a:r>
          </a:p>
          <a:p>
            <a:pPr marL="514350" indent="-514350"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Это вечно  действительная    истина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07504" y="5157192"/>
            <a:ext cx="2808312" cy="1268760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елигия </a:t>
            </a:r>
          </a:p>
          <a:p>
            <a:pPr marL="514350" indent="-514350"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Своим источником откровения имеет Бога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131840" y="5013176"/>
            <a:ext cx="3168352" cy="1844824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14350" indent="-514350" algn="ctr"/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Философия </a:t>
            </a:r>
          </a:p>
          <a:p>
            <a:pPr marL="514350" indent="-514350"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Высшая ступень  развития абсолютного духа, полное раскрытие истины, содержащейся в искусстве и религии</a:t>
            </a:r>
          </a:p>
        </p:txBody>
      </p:sp>
      <p:sp>
        <p:nvSpPr>
          <p:cNvPr id="23" name="Стрелка вниз 22"/>
          <p:cNvSpPr/>
          <p:nvPr/>
        </p:nvSpPr>
        <p:spPr>
          <a:xfrm rot="16200000">
            <a:off x="3563888" y="2276872"/>
            <a:ext cx="360040" cy="504056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/>
          <p:cNvSpPr/>
          <p:nvPr/>
        </p:nvSpPr>
        <p:spPr>
          <a:xfrm rot="16200000">
            <a:off x="3707904" y="2924944"/>
            <a:ext cx="360040" cy="504056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 rot="16200000">
            <a:off x="3995936" y="188640"/>
            <a:ext cx="360040" cy="504056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995936" y="3933056"/>
            <a:ext cx="2088232" cy="79208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514350" algn="ctr">
              <a:lnSpc>
                <a:spcPct val="95000"/>
              </a:lnSpc>
              <a:spcBef>
                <a:spcPct val="20000"/>
              </a:spcBef>
            </a:pP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Абсолютный дух</a:t>
            </a:r>
          </a:p>
        </p:txBody>
      </p:sp>
      <p:sp>
        <p:nvSpPr>
          <p:cNvPr id="8" name="Стрелка вниз 7"/>
          <p:cNvSpPr/>
          <p:nvPr/>
        </p:nvSpPr>
        <p:spPr>
          <a:xfrm rot="16200000">
            <a:off x="3707904" y="3645024"/>
            <a:ext cx="360040" cy="792088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/>
          <p:cNvSpPr/>
          <p:nvPr/>
        </p:nvSpPr>
        <p:spPr>
          <a:xfrm rot="16200000">
            <a:off x="5976156" y="2456892"/>
            <a:ext cx="360040" cy="288032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низ 26"/>
          <p:cNvSpPr/>
          <p:nvPr/>
        </p:nvSpPr>
        <p:spPr>
          <a:xfrm rot="16200000">
            <a:off x="6048164" y="3320988"/>
            <a:ext cx="360040" cy="288032"/>
          </a:xfrm>
          <a:prstGeom prst="down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0800000" flipV="1">
            <a:off x="7668344" y="3717032"/>
            <a:ext cx="504056" cy="360040"/>
          </a:xfrm>
          <a:prstGeom prst="down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низ 28"/>
          <p:cNvSpPr/>
          <p:nvPr/>
        </p:nvSpPr>
        <p:spPr>
          <a:xfrm rot="10800000" flipV="1">
            <a:off x="8172400" y="4725144"/>
            <a:ext cx="504056" cy="360040"/>
          </a:xfrm>
          <a:prstGeom prst="down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с вырезом 29"/>
          <p:cNvSpPr/>
          <p:nvPr/>
        </p:nvSpPr>
        <p:spPr>
          <a:xfrm rot="7772657">
            <a:off x="3360459" y="4750065"/>
            <a:ext cx="862404" cy="504056"/>
          </a:xfrm>
          <a:prstGeom prst="notchedRightArrow">
            <a:avLst/>
          </a:prstGeom>
          <a:solidFill>
            <a:srgbClr val="C0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с вырезом 30"/>
          <p:cNvSpPr/>
          <p:nvPr/>
        </p:nvSpPr>
        <p:spPr>
          <a:xfrm rot="9055628">
            <a:off x="2443159" y="4677857"/>
            <a:ext cx="1249623" cy="517571"/>
          </a:xfrm>
          <a:prstGeom prst="notchedRightArrow">
            <a:avLst/>
          </a:prstGeom>
          <a:solidFill>
            <a:srgbClr val="C0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право с вырезом 31"/>
          <p:cNvSpPr/>
          <p:nvPr/>
        </p:nvSpPr>
        <p:spPr>
          <a:xfrm rot="10800000">
            <a:off x="2843808" y="4077072"/>
            <a:ext cx="936104" cy="504056"/>
          </a:xfrm>
          <a:prstGeom prst="notchedRightArrow">
            <a:avLst/>
          </a:prstGeom>
          <a:solidFill>
            <a:srgbClr val="C0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19" grpId="0" animBg="1"/>
      <p:bldP spid="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3686" y="0"/>
            <a:ext cx="3330314" cy="42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67544" y="2708920"/>
            <a:ext cx="5038725" cy="1224136"/>
          </a:xfrm>
          <a:prstGeom prst="horizontalScroll">
            <a:avLst>
              <a:gd name="adj" fmla="val 12500"/>
            </a:avLst>
          </a:prstGeom>
          <a:solidFill>
            <a:srgbClr val="002060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Истинное развитие есть </a:t>
            </a:r>
            <a:br>
              <a:rPr lang="ru-RU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 smtClean="0">
                <a:latin typeface="Arial Black" pitchFamily="34" charset="0"/>
                <a:cs typeface="Times New Roman" pitchFamily="18" charset="0"/>
              </a:rPr>
              <a:t>саморазвитие</a:t>
            </a:r>
            <a:endParaRPr lang="ru-RU" sz="2400" dirty="0"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524" y="4293096"/>
            <a:ext cx="8568952" cy="646331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chemeClr val="bg1"/>
                </a:solidFill>
                <a:latin typeface="Arial Black" pitchFamily="34" charset="0"/>
              </a:rPr>
              <a:t>Источник развития</a:t>
            </a:r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находится не вовне, а внутри развивающегося объекта: это </a:t>
            </a:r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– борьба </a:t>
            </a:r>
            <a:r>
              <a:rPr lang="ru-RU" b="1" dirty="0" smtClean="0">
                <a:solidFill>
                  <a:schemeClr val="bg1"/>
                </a:solidFill>
              </a:rPr>
              <a:t>составляющих его </a:t>
            </a:r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противоположностей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5013176"/>
            <a:ext cx="864096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chemeClr val="bg1"/>
                </a:solidFill>
                <a:latin typeface="Arial Black" pitchFamily="34" charset="0"/>
              </a:rPr>
              <a:t>Механизм» развития</a:t>
            </a:r>
            <a:r>
              <a:rPr lang="ru-RU" b="1" dirty="0" smtClean="0">
                <a:solidFill>
                  <a:schemeClr val="bg1"/>
                </a:solidFill>
              </a:rPr>
              <a:t>: развитие происходит путём </a:t>
            </a:r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перехода количественных изменений в качественные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16" y="5733256"/>
            <a:ext cx="8712968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chemeClr val="bg1"/>
                </a:solidFill>
                <a:latin typeface="Arial Black" pitchFamily="34" charset="0"/>
              </a:rPr>
              <a:t>Результат развития</a:t>
            </a:r>
            <a:r>
              <a:rPr lang="ru-RU" b="1" dirty="0" smtClean="0">
                <a:solidFill>
                  <a:schemeClr val="bg1"/>
                </a:solidFill>
              </a:rPr>
              <a:t>: развитие – не простое отрицание прошлого, а </a:t>
            </a:r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отрицание отрицания</a:t>
            </a:r>
            <a:r>
              <a:rPr lang="ru-RU" b="1" dirty="0" smtClean="0">
                <a:solidFill>
                  <a:srgbClr val="FFFF00"/>
                </a:solidFill>
              </a:rPr>
              <a:t>,</a:t>
            </a:r>
            <a:r>
              <a:rPr lang="ru-RU" b="1" dirty="0" smtClean="0">
                <a:solidFill>
                  <a:schemeClr val="bg1"/>
                </a:solidFill>
              </a:rPr>
              <a:t> итогом которого является как бы возвращение к исходному состоянию, 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но на новом, более высоком уровне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260648"/>
            <a:ext cx="5400600" cy="22322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extrusionH="44450">
            <a:bevelT w="241300" h="82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В философии идея познает саму себя, она возвышается до своего «чистого принципа», соединяет конец абсолютной идеи с ее началом. Если </a:t>
            </a:r>
            <a:r>
              <a:rPr lang="ru-RU" b="1" i="1" dirty="0" smtClean="0">
                <a:solidFill>
                  <a:schemeClr val="tx1"/>
                </a:solidFill>
              </a:rPr>
              <a:t>философия</a:t>
            </a:r>
            <a:r>
              <a:rPr lang="ru-RU" b="1" dirty="0" smtClean="0">
                <a:solidFill>
                  <a:schemeClr val="tx1"/>
                </a:solidFill>
              </a:rPr>
              <a:t> — это мир, схваченный мыслью, а сам мир есть абсолютная идея, то происходит «желаемая завершенность» развития абсолютной идеи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95474" y="476672"/>
            <a:ext cx="2953053" cy="369332"/>
          </a:xfrm>
          <a:prstGeom prst="rect">
            <a:avLst/>
          </a:prstGeom>
          <a:ln w="57150">
            <a:solidFill>
              <a:srgbClr val="FFFF00"/>
            </a:solidFill>
          </a:ln>
        </p:spPr>
        <p:txBody>
          <a:bodyPr wrap="none" anchor="ctr">
            <a:spAutoFit/>
          </a:bodyPr>
          <a:lstStyle/>
          <a:p>
            <a:pPr algn="just"/>
            <a:r>
              <a:rPr lang="ru-RU" dirty="0" smtClean="0">
                <a:latin typeface="Arial Black" pitchFamily="34" charset="0"/>
              </a:rPr>
              <a:t>Философия истории 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1124744"/>
            <a:ext cx="6048672" cy="369332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Гегель дает различные трактовки государства: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772816"/>
            <a:ext cx="39604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государство как идея свободы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420888"/>
            <a:ext cx="43924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государство как единый организм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068960"/>
            <a:ext cx="50405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государство как конституционная монархия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3789040"/>
            <a:ext cx="561662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государство как «политическое государство»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4653136"/>
            <a:ext cx="6624736" cy="1323439"/>
          </a:xfrm>
          <a:prstGeom prst="rect">
            <a:avLst/>
          </a:prstGeom>
          <a:solidFill>
            <a:srgbClr val="FF0000"/>
          </a:solidFill>
          <a:ln w="76200"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Arial Black" pitchFamily="34" charset="0"/>
              </a:rPr>
              <a:t> У Гегеля свобода, право, справедливость действительны лишь в государстве, которое соответствует</a:t>
            </a:r>
          </a:p>
          <a:p>
            <a:pPr algn="ctr"/>
            <a:r>
              <a:rPr lang="ru-RU" sz="2000" dirty="0" smtClean="0">
                <a:latin typeface="Arial Black" pitchFamily="34" charset="0"/>
              </a:rPr>
              <a:t> «идее государства»</a:t>
            </a:r>
            <a:endParaRPr lang="ru-RU" sz="2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3760291" cy="4423792"/>
          </a:xfrm>
          <a:prstGeom prst="rect">
            <a:avLst/>
          </a:prstGeom>
          <a:noFill/>
          <a:ln/>
        </p:spPr>
      </p:pic>
      <p:sp>
        <p:nvSpPr>
          <p:cNvPr id="3" name="Прямоугольник 2"/>
          <p:cNvSpPr/>
          <p:nvPr/>
        </p:nvSpPr>
        <p:spPr>
          <a:xfrm>
            <a:off x="3923928" y="188640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Arial Black" pitchFamily="34" charset="0"/>
              </a:rPr>
              <a:t>Фейербах Людвиг </a:t>
            </a:r>
            <a:endParaRPr lang="ru-RU" sz="2400" dirty="0">
              <a:latin typeface="Arial Black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4509120"/>
            <a:ext cx="291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         </a:t>
            </a:r>
            <a:r>
              <a:rPr lang="ru-RU" sz="2400" b="1" dirty="0" smtClean="0"/>
              <a:t>(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1804 – 1872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95936" y="980728"/>
            <a:ext cx="4572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 Black" pitchFamily="34" charset="0"/>
              </a:rPr>
              <a:t>Философию Фейербаха называют антропологической, антропологическим материализмом или натурализмом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95936" y="2780928"/>
            <a:ext cx="4572000" cy="923330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Человек –  не только духовное, но и телесное существо. Дух и материя слиты, нераздельны в человеке 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67944" y="3861048"/>
            <a:ext cx="4572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Бытие – это субъект, а мышление – предикат (нечто вторичное)”. Мышление – свойство бытия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719572" y="5157192"/>
            <a:ext cx="7704856" cy="1700808"/>
          </a:xfrm>
          <a:prstGeom prst="horizontalScroll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      То, что не познаем мы, познают наши потомки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124744"/>
            <a:ext cx="7272808" cy="280831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rgbClr val="FFFF00"/>
            </a:solidFill>
          </a:ln>
          <a:scene3d>
            <a:camera prst="orthographicFront"/>
            <a:lightRig rig="threePt" dir="t"/>
          </a:scene3d>
          <a:sp3d extrusionH="95250" contourW="12700">
            <a:bevelT w="323850" h="133350" prst="angle"/>
            <a:contourClr>
              <a:srgbClr val="00206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latin typeface="Arial Black" pitchFamily="34" charset="0"/>
              </a:rPr>
              <a:t>                               Иррационализм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Философское направление, которое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исходит из признания иррациональности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мира и трагедийности человеческого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существования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-HDyNRuUL-SM/TfMdx0Otd-I/AAAAAAAAG2Q/2SLQWjHi96s/s800/schopenhau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0"/>
            <a:ext cx="2868866" cy="3420000"/>
          </a:xfrm>
          <a:prstGeom prst="rect">
            <a:avLst/>
          </a:prstGeom>
          <a:noFill/>
        </p:spPr>
      </p:pic>
      <p:sp>
        <p:nvSpPr>
          <p:cNvPr id="3" name="Горизонтальный свиток 2"/>
          <p:cNvSpPr/>
          <p:nvPr/>
        </p:nvSpPr>
        <p:spPr>
          <a:xfrm>
            <a:off x="3059832" y="116632"/>
            <a:ext cx="5832648" cy="1872208"/>
          </a:xfrm>
          <a:prstGeom prst="horizontalScroll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Мир</a:t>
            </a:r>
            <a:b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неразумен и </a:t>
            </a:r>
            <a:r>
              <a:rPr lang="ru-RU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бессмысленен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им управляет</a:t>
            </a:r>
            <a:b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слепая злая Воля.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Ей мы обязаны своей жизнью,</a:t>
            </a:r>
            <a:b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 следовательно и своими страданиями.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077072"/>
            <a:ext cx="7200800" cy="432048"/>
          </a:xfrm>
          <a:prstGeom prst="rect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Воля человека к жизни не имеет смысла и цели – только эгоизм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15816" y="2924944"/>
            <a:ext cx="6228184" cy="4320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dirty="0" smtClean="0"/>
              <a:t>Окружающий мир по своей сущности есть реализация воли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15816" y="2204864"/>
            <a:ext cx="2304256" cy="50405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Лежит в основе сознания</a:t>
            </a:r>
            <a:endParaRPr lang="ru-RU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436096" y="2204864"/>
            <a:ext cx="936104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ru-RU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Воля</a:t>
            </a:r>
            <a:endParaRPr kumimoji="0" lang="ru-RU" sz="2000" b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516216" y="2204864"/>
            <a:ext cx="2304256" cy="50405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Является всеобщей сущностью вещей</a:t>
            </a:r>
            <a:endParaRPr lang="ru-RU" dirty="0"/>
          </a:p>
        </p:txBody>
      </p:sp>
      <p:sp>
        <p:nvSpPr>
          <p:cNvPr id="12" name="Двойные фигурные скобки 11"/>
          <p:cNvSpPr/>
          <p:nvPr/>
        </p:nvSpPr>
        <p:spPr>
          <a:xfrm>
            <a:off x="5364088" y="2060848"/>
            <a:ext cx="1080120" cy="720080"/>
          </a:xfrm>
          <a:prstGeom prst="bracePair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51520" y="2996952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(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1788 — 1860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51920" y="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Артур Шопенгауэр</a:t>
            </a:r>
            <a:endParaRPr lang="ru-RU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4427984" y="2636912"/>
            <a:ext cx="2808312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следовательно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трелка вниз 15"/>
          <p:cNvSpPr/>
          <p:nvPr/>
        </p:nvSpPr>
        <p:spPr>
          <a:xfrm>
            <a:off x="4427984" y="3284984"/>
            <a:ext cx="2808312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следовательно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3573016"/>
            <a:ext cx="8676456" cy="36933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Мир явлений и мир сущности являются  миром представлений и миром воли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9632" y="4581128"/>
            <a:ext cx="6624736" cy="369332"/>
          </a:xfrm>
          <a:prstGeom prst="rect">
            <a:avLst/>
          </a:prstGeom>
          <a:solidFill>
            <a:srgbClr val="002060"/>
          </a:solidFill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Человечество изобрело средство спасения от отсутствия смысла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9912" y="4941168"/>
            <a:ext cx="18002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«тихие гавани»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5373216"/>
            <a:ext cx="5760640" cy="369332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Искусство, которое создает прочную иллюзию красоты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5877272"/>
            <a:ext cx="8136904" cy="369332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Этический  аскетизм: отказ от соблазнов, то есть бессмысленной траты энергии 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251520" y="6309320"/>
            <a:ext cx="8352928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Философия, которая выясняет подлинную причину трагичности бытия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52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4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4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6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29" grpId="0" animBg="1"/>
      <p:bldP spid="10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260648"/>
            <a:ext cx="864096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</a:rPr>
              <a:t>Кант различает мир, как он есть сам по себе (т.е. вне формирующей деятельности рассудка) — </a:t>
            </a:r>
            <a:r>
              <a:rPr lang="ru-RU" sz="2400" dirty="0" err="1" smtClean="0">
                <a:latin typeface="Times New Roman" pitchFamily="18" charset="0"/>
              </a:rPr>
              <a:t>вещь-в-себе</a:t>
            </a:r>
            <a:r>
              <a:rPr lang="ru-RU" sz="2400" dirty="0" smtClean="0">
                <a:latin typeface="Times New Roman" pitchFamily="18" charset="0"/>
              </a:rPr>
              <a:t>, и мир, как он дан в явлении, т.е. в опыте. 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988840"/>
            <a:ext cx="4464496" cy="1872208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extrusionH="76200" contourW="57150">
            <a:bevelT w="133350" h="38100"/>
            <a:extrusionClr>
              <a:srgbClr val="FFFF00"/>
            </a:extrusionClr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 smtClean="0">
                <a:latin typeface="Arial Black" pitchFamily="34" charset="0"/>
              </a:rPr>
              <a:t>Вещь-в-себе</a:t>
            </a:r>
            <a:r>
              <a:rPr lang="ru-RU" sz="2000" dirty="0" smtClean="0">
                <a:latin typeface="Arial Black" pitchFamily="34" charset="0"/>
              </a:rPr>
              <a:t> – это объект внешнего мира такой, какой он существует сам по себе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4437112"/>
            <a:ext cx="4464496" cy="1872208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extrusionH="76200" contourW="57150">
            <a:bevelT w="133350" h="38100"/>
            <a:extrusionClr>
              <a:srgbClr val="FFFF00"/>
            </a:extrusionClr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 smtClean="0">
                <a:latin typeface="Arial Black" pitchFamily="34" charset="0"/>
              </a:rPr>
              <a:t>Вещь-для-нас</a:t>
            </a:r>
            <a:r>
              <a:rPr lang="ru-RU" sz="2000" dirty="0" smtClean="0">
                <a:latin typeface="Arial Black" pitchFamily="34" charset="0"/>
              </a:rPr>
              <a:t> – это образ (явление) объекта внешнего мира, существующий в нашем сознании </a:t>
            </a:r>
            <a:endParaRPr lang="ru-RU" sz="2000" dirty="0">
              <a:latin typeface="Arial Black" pitchFamily="34" charset="0"/>
            </a:endParaRPr>
          </a:p>
        </p:txBody>
      </p:sp>
      <p:pic>
        <p:nvPicPr>
          <p:cNvPr id="7" name="Picture 4" descr="Kritika-istogo-razuma-Immanuil-Kant_1021949_3848366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844824"/>
            <a:ext cx="2752725" cy="4267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91680" y="2564904"/>
            <a:ext cx="5760640" cy="1008112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Жизнь – непрерывная борьба за</a:t>
            </a:r>
            <a:br>
              <a:rPr lang="ru-RU" dirty="0" smtClean="0"/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существование</a:t>
            </a:r>
            <a:r>
              <a:rPr lang="ru-RU" dirty="0" smtClean="0"/>
              <a:t> с одной определенностью:</a:t>
            </a:r>
            <a:br>
              <a:rPr lang="ru-RU" dirty="0" smtClean="0"/>
            </a:br>
            <a:r>
              <a:rPr lang="ru-RU" dirty="0" smtClean="0"/>
              <a:t>сокрушительное поражение в финале</a:t>
            </a:r>
            <a:endParaRPr lang="ru-RU" dirty="0"/>
          </a:p>
        </p:txBody>
      </p:sp>
      <p:sp>
        <p:nvSpPr>
          <p:cNvPr id="3" name="Пятно 1 2"/>
          <p:cNvSpPr/>
          <p:nvPr/>
        </p:nvSpPr>
        <p:spPr>
          <a:xfrm>
            <a:off x="1457654" y="692696"/>
            <a:ext cx="6228692" cy="2016224"/>
          </a:xfrm>
          <a:prstGeom prst="irregularSeal1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Человек является наиболее совершенной</a:t>
            </a:r>
            <a:b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объективацией воли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251520" y="4293096"/>
            <a:ext cx="2808312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следовательно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4581128"/>
            <a:ext cx="3384376" cy="208823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ИСКУССТВО</a:t>
            </a:r>
            <a:b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Выражает объективную</a:t>
            </a:r>
            <a:b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суть вещей и помогает</a:t>
            </a:r>
            <a:b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отделится от воли.</a:t>
            </a:r>
            <a:b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Созерцая мы ничего не</a:t>
            </a:r>
            <a:b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хотим, а следовательно не</a:t>
            </a:r>
            <a:b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страдаем</a:t>
            </a:r>
          </a:p>
        </p:txBody>
      </p:sp>
      <p:sp>
        <p:nvSpPr>
          <p:cNvPr id="6" name="Стрелка вниз 5"/>
          <p:cNvSpPr/>
          <p:nvPr/>
        </p:nvSpPr>
        <p:spPr>
          <a:xfrm>
            <a:off x="6156176" y="4293096"/>
            <a:ext cx="2808312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следовательно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80112" y="4581128"/>
            <a:ext cx="3384376" cy="208823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АСКЕЗА</a:t>
            </a:r>
            <a:b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Подавление</a:t>
            </a:r>
            <a:b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жизни воли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Доброжелательность</a:t>
            </a:r>
            <a:b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Сострадание</a:t>
            </a:r>
            <a:b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Целомудрие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99592" y="3717032"/>
            <a:ext cx="7416824" cy="57606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Чем глубже познание, тем невыносимей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мучения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791580" y="0"/>
            <a:ext cx="7560840" cy="908720"/>
          </a:xfrm>
          <a:prstGeom prst="horizontalScroll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Есть одна для всех врожденная ошибка - это убеждение, будто мы рождены  для счастья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293096"/>
            <a:ext cx="8856984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Сверхчеловек – это человек будущего,  поставивший себя на место Бога, у него врожденная аристократичность, благородство и доброжелательность по отношению к равным себе и превосходство и презрение к «серой массе»</a:t>
            </a:r>
            <a:endParaRPr lang="ru-RU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5" name="Picture 2" descr="http://upload.wikimedia.org/wikipedia/commons/thumb/1/1b/Nietzsche187a.jpg/549px-Nietzsche187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6329" y="0"/>
            <a:ext cx="2597671" cy="2835732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79512" y="2852936"/>
            <a:ext cx="6120680" cy="1089529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Учение о сверхчеловеке основано на отрицании христианских ценностей, провозглашении смерти Бога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836712"/>
            <a:ext cx="6048672" cy="1754326"/>
          </a:xfrm>
          <a:prstGeom prst="rect">
            <a:avLst/>
          </a:prstGeom>
          <a:ln w="57150"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1270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Ввел понятия</a:t>
            </a:r>
          </a:p>
          <a:p>
            <a:pPr algn="ctr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«воля к жизни», «воля к власти» 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обыденная мораль подрывает эту волю, она проповедует любовь к ближнему и сострадание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20272" y="2852936"/>
            <a:ext cx="2123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(1844 - 1900)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9772" y="260648"/>
            <a:ext cx="4104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Arial Black" pitchFamily="34" charset="0"/>
              </a:rPr>
              <a:t>Фридрих Ницше</a:t>
            </a:r>
            <a:r>
              <a:rPr lang="ru-RU" sz="2400" dirty="0" smtClean="0">
                <a:latin typeface="Arial Black" pitchFamily="34" charset="0"/>
              </a:rPr>
              <a:t> </a:t>
            </a:r>
            <a:endParaRPr lang="ru-RU" sz="2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1655676" y="5589240"/>
            <a:ext cx="5832648" cy="1268760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dirty="0" smtClean="0"/>
              <a:t> </a:t>
            </a:r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Каково лучшее лекарство? Победа.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580526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Жить опасно.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Горизонтальный свиток 3"/>
          <p:cNvSpPr/>
          <p:nvPr/>
        </p:nvSpPr>
        <p:spPr>
          <a:xfrm>
            <a:off x="251520" y="188640"/>
            <a:ext cx="8712968" cy="1872208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39552" y="54868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Я знаю свою судьбу. 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Мое имя будут вспоминать в связи с кризисом, которого никогда не было на земле, глубочайшими конфликтами сознания, разрывами со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всем, во что раньше свято верили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07504" y="2060848"/>
            <a:ext cx="4032448" cy="648072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МОРАЛЬ РАБОВ</a:t>
            </a:r>
          </a:p>
        </p:txBody>
      </p:sp>
      <p:sp>
        <p:nvSpPr>
          <p:cNvPr id="9" name="Овал 8"/>
          <p:cNvSpPr/>
          <p:nvPr/>
        </p:nvSpPr>
        <p:spPr>
          <a:xfrm>
            <a:off x="4932040" y="2060848"/>
            <a:ext cx="4104456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АРИСТОКРАТИЧЕСКАЯ</a:t>
            </a:r>
            <a:br>
              <a:rPr lang="ru-RU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МОРАЛЬ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2924944"/>
            <a:ext cx="3600400" cy="50405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Отстаивает интересы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общества, а не личности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292080" y="2924944"/>
            <a:ext cx="3600400" cy="504056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Защита того, чего не понимают</a:t>
            </a:r>
            <a:br>
              <a:rPr lang="ru-RU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и на что клевещут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3573016"/>
            <a:ext cx="3600400" cy="50405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Стадная обезличивающая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мораль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1520" y="4221088"/>
            <a:ext cx="3600400" cy="50405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Направляет милосердие на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убогих и неудачников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4869160"/>
            <a:ext cx="3600400" cy="792088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Требует отречения от своего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Arial Black" pitchFamily="34" charset="0"/>
                <a:cs typeface="Times New Roman" pitchFamily="18" charset="0"/>
              </a:rPr>
              <a:t>Я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ради служения интересам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большинства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292080" y="4869160"/>
            <a:ext cx="3600400" cy="72008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Оторванность от толпы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292080" y="4221088"/>
            <a:ext cx="3600400" cy="504056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Почитание правдивости,</a:t>
            </a:r>
            <a:br>
              <a:rPr lang="ru-RU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бесстрашия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5292080" y="3573016"/>
            <a:ext cx="3600400" cy="504056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Осознание себя не функцией, а</a:t>
            </a:r>
            <a:br>
              <a:rPr lang="ru-RU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смыслом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00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500"/>
                            </p:stCondLst>
                            <p:childTnLst>
                              <p:par>
                                <p:cTn id="54" presetID="27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" dur="2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4500"/>
                            </p:stCondLst>
                            <p:childTnLst>
                              <p:par>
                                <p:cTn id="60" presetID="22" presetClass="entr" presetSubtype="1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8500"/>
                            </p:stCondLst>
                            <p:childTnLst>
                              <p:par>
                                <p:cTn id="6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 autoUpdateAnimBg="0" rev="1"/>
      <p:bldP spid="4" grpId="0" animBg="1"/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752" y="188640"/>
            <a:ext cx="9036496" cy="1872208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699792" y="332656"/>
            <a:ext cx="37444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Человеку нужен </a:t>
            </a:r>
            <a:r>
              <a:rPr lang="ru-RU" dirty="0" smtClean="0"/>
              <a:t>бог в </a:t>
            </a:r>
            <a:r>
              <a:rPr lang="ru-RU" dirty="0"/>
              <a:t>двух случаях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339" y="824547"/>
            <a:ext cx="8914157" cy="369332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слабым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 нужен для 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того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у него что-нибудь попросить и на что-нибудь пожаловаться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540" y="1432188"/>
            <a:ext cx="828092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сильным</a:t>
            </a:r>
            <a:r>
              <a:rPr lang="ru-RU" sz="1600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– чтобы поделиться с ним радостью собственных побед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9672" y="2299157"/>
            <a:ext cx="5544616" cy="92333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ристианство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противоречит основному закону природы – закону борьбы за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существование.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Это религия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слабых, униженных,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42" y="3356992"/>
            <a:ext cx="8842149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Arial Black" panose="020B0A04020102020204" pitchFamily="34" charset="0"/>
              </a:rPr>
              <a:t>Если человек будет надеяться только на себя, будет сильным и независимым, то христианский бог ему не </a:t>
            </a:r>
            <a:r>
              <a:rPr lang="ru-RU" sz="1600" dirty="0" smtClean="0">
                <a:latin typeface="Arial Black" panose="020B0A04020102020204" pitchFamily="34" charset="0"/>
              </a:rPr>
              <a:t>нужен</a:t>
            </a:r>
          </a:p>
          <a:p>
            <a:pPr algn="ctr"/>
            <a:r>
              <a:rPr lang="ru-RU" sz="1600" dirty="0" smtClean="0">
                <a:latin typeface="Arial Black" panose="020B0A04020102020204" pitchFamily="34" charset="0"/>
              </a:rPr>
              <a:t> </a:t>
            </a:r>
            <a:r>
              <a:rPr lang="ru-RU" sz="1600" dirty="0">
                <a:latin typeface="Arial Black" panose="020B0A04020102020204" pitchFamily="34" charset="0"/>
              </a:rPr>
              <a:t>и эта религия отомрет сама </a:t>
            </a:r>
            <a:r>
              <a:rPr lang="ru-RU" sz="1600" dirty="0" smtClean="0">
                <a:latin typeface="Arial Black" panose="020B0A04020102020204" pitchFamily="34" charset="0"/>
              </a:rPr>
              <a:t>собой</a:t>
            </a:r>
            <a:endParaRPr lang="ru-RU" sz="16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9872" y="4379912"/>
            <a:ext cx="23042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Сверхчеловек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9832" y="5321145"/>
            <a:ext cx="3024336" cy="369332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всегда идти вперед</a:t>
            </a:r>
            <a:r>
              <a:rPr lang="ru-RU" dirty="0"/>
              <a:t>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49394" y="5778919"/>
            <a:ext cx="5645212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 </a:t>
            </a:r>
            <a:r>
              <a:rPr lang="ru-RU" b="1" dirty="0" smtClean="0"/>
              <a:t>должен быть </a:t>
            </a:r>
            <a:r>
              <a:rPr lang="ru-RU" b="1" dirty="0"/>
              <a:t>свободным от социального окружения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1620" y="6277418"/>
            <a:ext cx="6732748" cy="3693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сострадает другим и не ждет сострадания от окружающих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9852" y="4863371"/>
            <a:ext cx="2664296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надеется только на себя</a:t>
            </a:r>
          </a:p>
        </p:txBody>
      </p:sp>
    </p:spTree>
    <p:extLst>
      <p:ext uri="{BB962C8B-B14F-4D97-AF65-F5344CB8AC3E}">
        <p14:creationId xmlns:p14="http://schemas.microsoft.com/office/powerpoint/2010/main" val="985774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Презент-и (3)\xx в. осн .напр\Karl_Marx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2486093" cy="2916000"/>
          </a:xfrm>
          <a:prstGeom prst="rect">
            <a:avLst/>
          </a:prstGeom>
          <a:noFill/>
        </p:spPr>
      </p:pic>
      <p:pic>
        <p:nvPicPr>
          <p:cNvPr id="1027" name="Picture 3" descr="C:\Users\HP\Desktop\Презент-и (3)\xx в. осн .напр\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3800" y="548680"/>
            <a:ext cx="2200200" cy="2880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250210" y="3446441"/>
            <a:ext cx="16658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Карл Маркс</a:t>
            </a:r>
          </a:p>
          <a:p>
            <a:r>
              <a:rPr lang="ru-RU" b="1" dirty="0" smtClean="0"/>
              <a:t> </a:t>
            </a:r>
            <a:r>
              <a:rPr lang="en-US" b="1" dirty="0" smtClean="0">
                <a:latin typeface="Arial Black" panose="020B0A04020102020204" pitchFamily="34" charset="0"/>
              </a:rPr>
              <a:t>1</a:t>
            </a:r>
            <a:r>
              <a:rPr lang="ru-RU" b="1" dirty="0" smtClean="0">
                <a:latin typeface="Arial Black" panose="020B0A04020102020204" pitchFamily="34" charset="0"/>
              </a:rPr>
              <a:t>818 </a:t>
            </a:r>
            <a:r>
              <a:rPr lang="ru-RU" b="1" dirty="0" smtClean="0"/>
              <a:t>- </a:t>
            </a:r>
            <a:r>
              <a:rPr lang="ru-RU" b="1" dirty="0" smtClean="0">
                <a:latin typeface="Arial Black" panose="020B0A04020102020204" pitchFamily="34" charset="0"/>
              </a:rPr>
              <a:t>1883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041950" y="3429000"/>
            <a:ext cx="2102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Фридрих Энгельс </a:t>
            </a:r>
          </a:p>
          <a:p>
            <a:r>
              <a:rPr lang="ru-RU" b="1" dirty="0" smtClean="0"/>
              <a:t>     </a:t>
            </a:r>
            <a:r>
              <a:rPr lang="ru-RU" b="1" dirty="0" smtClean="0">
                <a:latin typeface="Arial Black" panose="020B0A04020102020204" pitchFamily="34" charset="0"/>
              </a:rPr>
              <a:t>1820 - 1895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323" y="260648"/>
            <a:ext cx="1710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ru-RU" sz="2000" b="1" dirty="0" smtClean="0"/>
              <a:t>МАРКСИЗМ</a:t>
            </a:r>
            <a:endParaRPr lang="ru-RU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411760" y="980728"/>
            <a:ext cx="4572000" cy="707886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Выдвинули последовательно-материалистическую картину мира</a:t>
            </a:r>
            <a:endParaRPr lang="ru-RU" sz="2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43808" y="2060848"/>
            <a:ext cx="3816424" cy="158417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Показали роль экономики, производства для материального и общественного бытия.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4077072"/>
            <a:ext cx="8712968" cy="1231106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            Рассматривала историю как целенаправленный и закономерный процесс </a:t>
            </a:r>
          </a:p>
          <a:p>
            <a:pPr algn="ctr"/>
            <a:r>
              <a:rPr lang="ru-RU" dirty="0" smtClean="0"/>
              <a:t> В зависимости от уровня развития производительных сил и производственных отношений, определенного типа базиса и надстройки выделяли  различные типы </a:t>
            </a:r>
            <a:r>
              <a:rPr lang="ru-RU" sz="2000" b="1" dirty="0" smtClean="0"/>
              <a:t>общественно-экономические формаций</a:t>
            </a:r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7524" y="5445224"/>
            <a:ext cx="8568952" cy="12961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 Дали подробную картину возникновения человека, общества, государства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Основа общественного прогресса - материальное производство, т.е. создание материальных благ в процессе преобразовательной деятельности человека</a:t>
            </a:r>
            <a:br>
              <a:rPr lang="ru-RU" b="1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332656"/>
            <a:ext cx="7200800" cy="936104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431800" h="196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54868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 Black" pitchFamily="34" charset="0"/>
              </a:rPr>
              <a:t>СПОСОБ ПРОИЗВОДСТВА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556792"/>
            <a:ext cx="3600400" cy="720080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ПРОЗВОДИТЕЛЬНЫЕ СИЛЫ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92080" y="1556792"/>
            <a:ext cx="3600400" cy="720080"/>
          </a:xfrm>
          <a:prstGeom prst="rect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ПРОИЗВОДСТВЕННЫЕ ОТНОШЕНИЯ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3140968"/>
            <a:ext cx="28803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Люди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2492896"/>
            <a:ext cx="3168352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Орудия труда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3717032"/>
            <a:ext cx="266429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Средства труда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580112" y="2492896"/>
            <a:ext cx="3384376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Отношения собственности на средства производства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868144" y="3140968"/>
            <a:ext cx="3096344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Отношения распределения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228184" y="4005064"/>
            <a:ext cx="2736304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dk1"/>
                </a:solidFill>
              </a:rPr>
              <a:t>Отношения обмена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084168" y="3573016"/>
            <a:ext cx="288032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dk1"/>
                </a:solidFill>
              </a:rPr>
              <a:t>Отношения  потребления</a:t>
            </a:r>
          </a:p>
        </p:txBody>
      </p:sp>
      <p:sp>
        <p:nvSpPr>
          <p:cNvPr id="14" name="Стрелка вниз 13"/>
          <p:cNvSpPr/>
          <p:nvPr/>
        </p:nvSpPr>
        <p:spPr>
          <a:xfrm>
            <a:off x="1403648" y="908720"/>
            <a:ext cx="576064" cy="79208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7092280" y="908720"/>
            <a:ext cx="576064" cy="79208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1520" y="4869160"/>
            <a:ext cx="8640960" cy="1728192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Arial Black" pitchFamily="34" charset="0"/>
              </a:rPr>
              <a:t>Условием перехода от одного способа производства к другому является противоречие возникающее между </a:t>
            </a:r>
            <a:r>
              <a:rPr lang="ru-RU" dirty="0" smtClean="0">
                <a:solidFill>
                  <a:srgbClr val="FFFF00"/>
                </a:solidFill>
                <a:latin typeface="Arial Black" pitchFamily="34" charset="0"/>
              </a:rPr>
              <a:t>производительными силами и </a:t>
            </a:r>
          </a:p>
          <a:p>
            <a:pPr algn="ctr"/>
            <a:r>
              <a:rPr lang="ru-RU" dirty="0" smtClean="0">
                <a:solidFill>
                  <a:srgbClr val="FFFF00"/>
                </a:solidFill>
                <a:latin typeface="Arial Black" pitchFamily="34" charset="0"/>
              </a:rPr>
              <a:t>производственными  отношениями</a:t>
            </a:r>
            <a:r>
              <a:rPr lang="ru-RU" dirty="0" smtClean="0">
                <a:latin typeface="Arial Black" pitchFamily="34" charset="0"/>
              </a:rPr>
              <a:t>,</a:t>
            </a:r>
          </a:p>
          <a:p>
            <a:pPr algn="ctr"/>
            <a:r>
              <a:rPr lang="ru-RU" dirty="0" smtClean="0">
                <a:latin typeface="Arial Black" pitchFamily="34" charset="0"/>
              </a:rPr>
              <a:t> которое разрешается либо эволюционным путем, либо путем социальной революции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17" name="Штриховая стрелка вправо 16"/>
          <p:cNvSpPr/>
          <p:nvPr/>
        </p:nvSpPr>
        <p:spPr>
          <a:xfrm>
            <a:off x="3923928" y="1556792"/>
            <a:ext cx="1296144" cy="432048"/>
          </a:xfrm>
          <a:prstGeom prst="striped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Штриховая стрелка вправо 17"/>
          <p:cNvSpPr/>
          <p:nvPr/>
        </p:nvSpPr>
        <p:spPr>
          <a:xfrm rot="10800000">
            <a:off x="3923928" y="1916832"/>
            <a:ext cx="1296144" cy="432048"/>
          </a:xfrm>
          <a:prstGeom prst="striped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0"/>
                            </p:stCondLst>
                            <p:childTnLst>
                              <p:par>
                                <p:cTn id="5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500"/>
                            </p:stCondLst>
                            <p:childTnLst>
                              <p:par>
                                <p:cTn id="65" presetID="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>
            <a:spLocks noChangeArrowheads="1"/>
          </p:cNvSpPr>
          <p:nvPr/>
        </p:nvSpPr>
        <p:spPr bwMode="auto">
          <a:xfrm>
            <a:off x="539552" y="476672"/>
            <a:ext cx="8280400" cy="1754326"/>
          </a:xfrm>
          <a:prstGeom prst="rect">
            <a:avLst/>
          </a:prstGeom>
          <a:solidFill>
            <a:srgbClr val="00206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mtClean="0"/>
              <a:t>Возник </a:t>
            </a:r>
            <a:r>
              <a:rPr lang="ru-RU" dirty="0"/>
              <a:t>в результате теоретической разработки ряда проблем, на которые не мог дать ответы традиционный марксизм. Среди таких проблем — вопрос о том, почему в Западной Европе не состоялись социалистические революции, несмотря на развитое рабочее движение; почему в это же время в Европе произошёл подъём нацистского движения. Такие вопросы привели к серьёзным теоретическим поискам в рамках марксизма и привели к возникновению </a:t>
            </a:r>
            <a:r>
              <a:rPr lang="ru-RU" dirty="0" err="1"/>
              <a:t>неомарксизма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63888" y="0"/>
            <a:ext cx="15513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err="1" smtClean="0"/>
              <a:t>Неомарксизм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65512" y="2348880"/>
            <a:ext cx="6678488" cy="209288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 Развитие науки и техники позволяет господствующему классу современного капиталистического общества сформировать через механизмы потребностей новый тип </a:t>
            </a:r>
          </a:p>
          <a:p>
            <a:pPr algn="ctr"/>
            <a:r>
              <a:rPr lang="ru-RU" sz="2000" b="1" dirty="0" smtClean="0"/>
              <a:t>массового «одномерного человека»</a:t>
            </a:r>
            <a:r>
              <a:rPr lang="ru-RU" b="1" dirty="0" smtClean="0">
                <a:solidFill>
                  <a:srgbClr val="FFFF00"/>
                </a:solidFill>
              </a:rPr>
              <a:t> </a:t>
            </a:r>
            <a:r>
              <a:rPr lang="ru-RU" dirty="0" smtClean="0"/>
              <a:t>с атрофированным социально-критическим отношением к обществу.</a:t>
            </a:r>
          </a:p>
          <a:p>
            <a:pPr algn="ctr"/>
            <a:r>
              <a:rPr lang="ru-RU" dirty="0" smtClean="0"/>
              <a:t> </a:t>
            </a:r>
            <a:r>
              <a:rPr lang="ru-RU" b="1" dirty="0" smtClean="0"/>
              <a:t>Индустриальное общество </a:t>
            </a:r>
            <a:r>
              <a:rPr lang="ru-RU" dirty="0" smtClean="0"/>
              <a:t>– всеохватывающая </a:t>
            </a:r>
            <a:r>
              <a:rPr lang="ru-RU" b="1" dirty="0" smtClean="0"/>
              <a:t>репрессивная система</a:t>
            </a:r>
            <a:r>
              <a:rPr lang="ru-RU" dirty="0" smtClean="0"/>
              <a:t>, подавляющая свободу мысли и оппозицию.</a:t>
            </a:r>
            <a:endParaRPr lang="ru-RU" dirty="0"/>
          </a:p>
        </p:txBody>
      </p:sp>
      <p:pic>
        <p:nvPicPr>
          <p:cNvPr id="1026" name="Picture 2" descr="C:\Users\HP\Downloads\68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2194657" cy="2592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2411760" y="4581128"/>
            <a:ext cx="6732240" cy="120032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Подлинная революция </a:t>
            </a:r>
            <a:r>
              <a:rPr lang="ru-RU" dirty="0" smtClean="0"/>
              <a:t>должна быть нацелена не столько на изменение внешних (политических и экономических) отношений господства, сколько на </a:t>
            </a:r>
            <a:r>
              <a:rPr lang="ru-RU" b="1" dirty="0" smtClean="0"/>
              <a:t>радикальную трансформацию сознания, </a:t>
            </a:r>
            <a:r>
              <a:rPr lang="ru-RU" dirty="0" smtClean="0"/>
              <a:t>в структурах которого данные отношения закреплены.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9532" y="5805264"/>
            <a:ext cx="8424936" cy="923330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Революция начинается с </a:t>
            </a:r>
            <a:r>
              <a:rPr lang="ru-RU" b="1" dirty="0" smtClean="0"/>
              <a:t>«Великого отказа» </a:t>
            </a:r>
            <a:r>
              <a:rPr lang="ru-RU" dirty="0" smtClean="0"/>
              <a:t>– противостояния современной репрессивной культуре; разрывая оковы этой культуры, революция взрывает основы существующего социального порядка.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4797152"/>
            <a:ext cx="212372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 dirty="0" smtClean="0"/>
              <a:t>Герберт Маркузе    </a:t>
            </a:r>
            <a:r>
              <a:rPr lang="ru-RU" sz="1600" b="1" dirty="0" smtClean="0"/>
              <a:t>(1898-1979)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291360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63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260648"/>
            <a:ext cx="7776864" cy="1584176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extrusionH="76200" contourW="57150">
            <a:bevelT w="133350" h="38100"/>
            <a:extrusionClr>
              <a:srgbClr val="FFFF00"/>
            </a:extrusionClr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 </a:t>
            </a:r>
            <a:r>
              <a:rPr lang="ru-RU" sz="2400" dirty="0" smtClean="0">
                <a:latin typeface="Times New Roman" pitchFamily="18" charset="0"/>
              </a:rPr>
              <a:t>Исходной проблемой для Канта является вопрос «Как возможно чистое знание?». </a:t>
            </a:r>
            <a:endParaRPr lang="ru-RU" sz="2400" dirty="0" smtClean="0">
              <a:latin typeface="Arial Black" pitchFamily="34" charset="0"/>
            </a:endParaRPr>
          </a:p>
        </p:txBody>
      </p:sp>
      <p:pic>
        <p:nvPicPr>
          <p:cNvPr id="3" name="Содержимое 4" descr="Kant_fo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8840"/>
            <a:ext cx="2714927" cy="4464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Прямоугольник 3"/>
          <p:cNvSpPr/>
          <p:nvPr/>
        </p:nvSpPr>
        <p:spPr>
          <a:xfrm>
            <a:off x="2771800" y="1916832"/>
            <a:ext cx="5472608" cy="14465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</a:rPr>
              <a:t>Указанный вопрос Кант формулировал в терминах различения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</a:rPr>
              <a:t> аналитических и синтетических суждений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71800" y="3544430"/>
            <a:ext cx="6300192" cy="1512168"/>
          </a:xfrm>
          <a:prstGeom prst="rect">
            <a:avLst/>
          </a:prstGeom>
          <a:solidFill>
            <a:schemeClr val="tx1"/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extrusionH="76200" contourW="57150">
            <a:bevelT w="133350" h="38100"/>
            <a:extrusionClr>
              <a:srgbClr val="FFFF00"/>
            </a:extrusionClr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1" dirty="0" smtClean="0">
                <a:solidFill>
                  <a:schemeClr val="bg1"/>
                </a:solidFill>
                <a:latin typeface="Arial Black" pitchFamily="34" charset="0"/>
                <a:cs typeface="Segoe UI" pitchFamily="34" charset="0"/>
              </a:rPr>
              <a:t>Апостериорное знание</a:t>
            </a:r>
            <a:r>
              <a:rPr lang="ru-RU" sz="2400" b="1" dirty="0" smtClean="0">
                <a:solidFill>
                  <a:schemeClr val="bg1"/>
                </a:solidFill>
                <a:latin typeface="Arial Black" pitchFamily="34" charset="0"/>
                <a:cs typeface="Segoe UI" pitchFamily="34" charset="0"/>
              </a:rPr>
              <a:t> 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– всё опытное знание, которое случайно и единично</a:t>
            </a:r>
            <a:endParaRPr lang="ru-RU" sz="2400" b="1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48920" y="5237646"/>
            <a:ext cx="6372200" cy="1556792"/>
          </a:xfrm>
          <a:prstGeom prst="rect">
            <a:avLst/>
          </a:prstGeom>
          <a:solidFill>
            <a:schemeClr val="tx1"/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extrusionH="76200" contourW="57150">
            <a:bevelT w="133350" h="38100"/>
            <a:extrusionClr>
              <a:srgbClr val="FFFF00"/>
            </a:extrusionClr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1" dirty="0" smtClean="0">
                <a:solidFill>
                  <a:schemeClr val="bg1"/>
                </a:solidFill>
                <a:latin typeface="Arial Black" pitchFamily="34" charset="0"/>
              </a:rPr>
              <a:t>Априорное знание 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– знание , полученное независимо от опыта, присущее сознанию изначально </a:t>
            </a:r>
            <a:endParaRPr lang="ru-RU" sz="2400" b="1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251520" y="1412776"/>
            <a:ext cx="8712968" cy="1368152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smtClean="0">
                <a:latin typeface="Times New Roman" pitchFamily="18" charset="0"/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</a:rPr>
              <a:t>Пространство и время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</a:rPr>
              <a:t>являются не объективными формами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</a:rPr>
              <a:t> существования материи, а  априорными формами чувственного созерцания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51520" y="260648"/>
            <a:ext cx="8712968" cy="1044129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38100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smtClean="0">
                <a:latin typeface="Times New Roman" pitchFamily="18" charset="0"/>
              </a:rPr>
              <a:t>Прежде всего это касается возможности чистой математики</a:t>
            </a:r>
            <a:endParaRPr lang="en-US" sz="2000" dirty="0" smtClean="0">
              <a:latin typeface="Times New Roman" pitchFamily="18" charset="0"/>
            </a:endParaRPr>
          </a:p>
          <a:p>
            <a:pPr algn="ctr"/>
            <a:r>
              <a:rPr lang="ru-RU" sz="2000" dirty="0" smtClean="0">
                <a:latin typeface="Times New Roman" pitchFamily="18" charset="0"/>
              </a:rPr>
              <a:t> и чистого естествознания 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</a:rPr>
              <a:t> 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79512" y="3057525"/>
            <a:ext cx="8712968" cy="2459707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57150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</a:rPr>
              <a:t> В созерцании чувственные данные 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</a:rPr>
              <a:t> осознаются нами в формах 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</a:rPr>
              <a:t>пространства и времени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</a:rPr>
              <a:t>и тем самым опыт чувства становится чем-то необходимым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</a:rPr>
              <a:t> и всеобщим.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Black" pitchFamily="34" charset="0"/>
              </a:rPr>
              <a:t> Это чувственный синтез</a:t>
            </a:r>
            <a:endParaRPr lang="ru-RU" sz="24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1520" y="5589240"/>
            <a:ext cx="4032448" cy="1008112"/>
          </a:xfrm>
          <a:prstGeom prst="bevel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t"/>
          <a:lstStyle/>
          <a:p>
            <a:pPr algn="just"/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Пространство -  априорная </a:t>
            </a:r>
          </a:p>
          <a:p>
            <a:pPr algn="just"/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форма внешнего чувства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860032" y="5589240"/>
            <a:ext cx="3960440" cy="1008112"/>
          </a:xfrm>
          <a:prstGeom prst="bevel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t"/>
          <a:lstStyle/>
          <a:p>
            <a:pPr algn="just"/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Время -  априорная форма </a:t>
            </a:r>
          </a:p>
          <a:p>
            <a:pPr algn="just"/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внутреннего чувства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323528" y="332656"/>
            <a:ext cx="8424936" cy="1656184"/>
          </a:xfrm>
          <a:prstGeom prst="bevel">
            <a:avLst>
              <a:gd name="adj" fmla="val 125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ru-RU" sz="2400" dirty="0" smtClean="0">
              <a:latin typeface="Times New Roman" pitchFamily="18" charset="0"/>
            </a:endParaRPr>
          </a:p>
          <a:p>
            <a:pPr algn="ctr"/>
            <a:r>
              <a:rPr lang="ru-RU" sz="2400" dirty="0" smtClean="0">
                <a:latin typeface="Times New Roman" pitchFamily="18" charset="0"/>
              </a:rPr>
              <a:t>Благодаря категориям рассудка связываются данности </a:t>
            </a:r>
          </a:p>
          <a:p>
            <a:pPr algn="ctr"/>
            <a:r>
              <a:rPr lang="ru-RU" sz="2400" dirty="0" smtClean="0">
                <a:latin typeface="Times New Roman" pitchFamily="18" charset="0"/>
              </a:rPr>
              <a:t>созерцания. </a:t>
            </a:r>
          </a:p>
          <a:p>
            <a:pPr algn="ctr"/>
            <a:r>
              <a:rPr lang="ru-RU" sz="2400" dirty="0" smtClean="0">
                <a:latin typeface="Times New Roman" pitchFamily="18" charset="0"/>
              </a:rPr>
              <a:t>Это </a:t>
            </a:r>
            <a:r>
              <a:rPr lang="ru-RU" sz="2400" b="1" i="1" dirty="0" smtClean="0">
                <a:latin typeface="Times New Roman" pitchFamily="18" charset="0"/>
              </a:rPr>
              <a:t>рассудочный синтез</a:t>
            </a:r>
            <a:r>
              <a:rPr lang="ru-RU" sz="2400" dirty="0" smtClean="0">
                <a:latin typeface="Times New Roman" pitchFamily="18" charset="0"/>
              </a:rPr>
              <a:t>. </a:t>
            </a:r>
          </a:p>
          <a:p>
            <a:pPr algn="ctr"/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251520" y="2132856"/>
            <a:ext cx="4104456" cy="1368152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t"/>
          <a:lstStyle/>
          <a:p>
            <a:pPr>
              <a:buFont typeface="Wingdings" pitchFamily="2" charset="2"/>
              <a:buNone/>
            </a:pP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</a:rPr>
              <a:t>Категории количества: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</a:rPr>
              <a:t>Единство; Множество; Цельность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644008" y="2132856"/>
            <a:ext cx="4248472" cy="1368152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t"/>
          <a:lstStyle/>
          <a:p>
            <a:pPr>
              <a:buFont typeface="Wingdings" pitchFamily="2" charset="2"/>
              <a:buNone/>
            </a:pP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</a:rPr>
              <a:t>Категории качества: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</a:rPr>
              <a:t>Реальность; Отрицание; Ограничение</a:t>
            </a:r>
            <a:endParaRPr lang="ru-RU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0" y="3717032"/>
            <a:ext cx="4355976" cy="1728192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t"/>
          <a:lstStyle/>
          <a:p>
            <a:pPr>
              <a:buFont typeface="Wingdings" pitchFamily="2" charset="2"/>
              <a:buNone/>
            </a:pP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</a:rPr>
              <a:t>Категории отношения: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</a:rPr>
              <a:t>Субстанция и принадлежность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</a:rPr>
              <a:t>Причина и следствие; Взаимодействие</a:t>
            </a:r>
            <a:endParaRPr lang="ru-RU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644008" y="3717032"/>
            <a:ext cx="4499992" cy="1728192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t"/>
          <a:lstStyle/>
          <a:p>
            <a:pPr>
              <a:buFont typeface="Wingdings" pitchFamily="2" charset="2"/>
              <a:buNone/>
            </a:pP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</a:rPr>
              <a:t>Категории модальности: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</a:rPr>
              <a:t>Возможность и невозможность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</a:rPr>
              <a:t>Существование и </a:t>
            </a:r>
            <a:r>
              <a:rPr lang="ru-RU" sz="2000" dirty="0" err="1" smtClean="0">
                <a:solidFill>
                  <a:schemeClr val="bg1"/>
                </a:solidFill>
                <a:latin typeface="Times New Roman" pitchFamily="18" charset="0"/>
              </a:rPr>
              <a:t>несуществование</a:t>
            </a:r>
            <a:endParaRPr lang="ru-RU" sz="20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</a:rPr>
              <a:t>Необходимость и случайность</a:t>
            </a:r>
            <a:endParaRPr lang="ru-RU" sz="2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5723112"/>
            <a:ext cx="8496944" cy="1134888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extrusionH="76200" contourW="57150">
            <a:bevelT w="133350" h="38100"/>
            <a:extrusionClr>
              <a:srgbClr val="FFFF00"/>
            </a:extrusionClr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000" dirty="0" smtClean="0">
                <a:latin typeface="Arial Black" pitchFamily="34" charset="0"/>
              </a:rPr>
              <a:t>Способность к понятиям и суждениям  обеспечивает возможность теоретического естествознания.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Содержимое 9" descr="Immanuel_Kant_(portrait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2910" y="260648"/>
            <a:ext cx="3221090" cy="39958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Прямоугольник 2"/>
          <p:cNvSpPr/>
          <p:nvPr/>
        </p:nvSpPr>
        <p:spPr>
          <a:xfrm>
            <a:off x="395536" y="476672"/>
            <a:ext cx="5472608" cy="1631216"/>
          </a:xfrm>
          <a:prstGeom prst="rect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</a:rPr>
              <a:t> Предмет познания  конструируется человеческим сознанием из чувственного материала при помощи априорных форм рассудка. Этот конструируемый сознанием предмет Кант называет </a:t>
            </a:r>
            <a:r>
              <a:rPr lang="ru-RU" sz="2000" i="1" dirty="0" smtClean="0">
                <a:solidFill>
                  <a:schemeClr val="bg1"/>
                </a:solidFill>
                <a:latin typeface="Times New Roman" pitchFamily="18" charset="0"/>
              </a:rPr>
              <a:t>природой</a:t>
            </a:r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284984"/>
            <a:ext cx="6516216" cy="304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</a:rPr>
              <a:t>Мир сообразуется с возможностями нашего познания, а именно: рассудок является активным участником становления самого мира, данного нам в опыте. Опыт по сути есть синтез того содержания, материи, которое дается миром (вещей в себе) и той субъективной формы, в которой эта материя (ощущения) постигается сознанием. 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3347864" y="188640"/>
            <a:ext cx="3888432" cy="1368152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dirty="0" smtClean="0">
                <a:latin typeface="Arial Black" pitchFamily="34" charset="0"/>
              </a:rPr>
              <a:t>Разум</a:t>
            </a:r>
            <a:endParaRPr lang="ru-RU" sz="2400" dirty="0">
              <a:latin typeface="Arial Black" pitchFamily="34" charset="0"/>
            </a:endParaRPr>
          </a:p>
        </p:txBody>
      </p:sp>
      <p:pic>
        <p:nvPicPr>
          <p:cNvPr id="4" name="Рисунок 3" descr="bad-advice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68960"/>
            <a:ext cx="3913172" cy="331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403577" cy="302400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627784" y="1772816"/>
            <a:ext cx="5904656" cy="1200329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Arial Black" pitchFamily="34" charset="0"/>
              </a:rPr>
              <a:t>Способность к умозаключениям, доводящим до «идей»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427984" y="3212976"/>
            <a:ext cx="2401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Arial Black" pitchFamily="34" charset="0"/>
              </a:rPr>
              <a:t>Метафизика</a:t>
            </a:r>
            <a:endParaRPr lang="ru-RU" sz="2400" dirty="0">
              <a:latin typeface="Arial Black" pitchFamily="34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139952" y="4149080"/>
            <a:ext cx="4680520" cy="2160240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Black" pitchFamily="34" charset="0"/>
              </a:rPr>
              <a:t>Антиномии </a:t>
            </a:r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</a:rPr>
              <a:t>- </a:t>
            </a: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</a:rPr>
              <a:t>противоречащие,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</a:rPr>
              <a:t>несовместимые друг с другом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</a:rPr>
              <a:t> положения,  каждое из которых,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</a:rPr>
              <a:t> может быть  доказано логически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</a:rPr>
              <a:t>безупречно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16632"/>
            <a:ext cx="87129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Антиномии чистого разума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79512" y="620688"/>
            <a:ext cx="3888432" cy="1368152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Мир имеет </a:t>
            </a:r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начало</a:t>
            </a:r>
            <a:r>
              <a:rPr lang="ru-RU" sz="2000" b="1" dirty="0" smtClean="0">
                <a:solidFill>
                  <a:schemeClr val="bg1"/>
                </a:solidFill>
              </a:rPr>
              <a:t> (границу)</a:t>
            </a:r>
            <a:br>
              <a:rPr lang="ru-RU" sz="2000" b="1" dirty="0" smtClean="0">
                <a:solidFill>
                  <a:schemeClr val="bg1"/>
                </a:solidFill>
              </a:rPr>
            </a:br>
            <a:r>
              <a:rPr lang="ru-RU" sz="2000" b="1" dirty="0" smtClean="0">
                <a:solidFill>
                  <a:schemeClr val="bg1"/>
                </a:solidFill>
              </a:rPr>
              <a:t>во времени и в пространстве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076056" y="620688"/>
            <a:ext cx="3888432" cy="1368152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dirty="0" smtClean="0">
                <a:solidFill>
                  <a:srgbClr val="002060"/>
                </a:solidFill>
              </a:rPr>
              <a:t>Мир во времени</a:t>
            </a:r>
            <a:br>
              <a:rPr lang="ru-RU" sz="2000" b="1" dirty="0" smtClean="0">
                <a:solidFill>
                  <a:srgbClr val="002060"/>
                </a:solidFill>
              </a:rPr>
            </a:br>
            <a:r>
              <a:rPr lang="ru-RU" sz="2000" b="1" dirty="0" smtClean="0">
                <a:solidFill>
                  <a:srgbClr val="002060"/>
                </a:solidFill>
              </a:rPr>
              <a:t>и  в пространстве;</a:t>
            </a:r>
            <a:br>
              <a:rPr lang="ru-RU" sz="2000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002060"/>
                </a:solidFill>
                <a:latin typeface="Arial Black" pitchFamily="34" charset="0"/>
              </a:rPr>
              <a:t>бесконечен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995936" y="1268760"/>
            <a:ext cx="504056" cy="432048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10800000">
            <a:off x="4644008" y="1268760"/>
            <a:ext cx="504056" cy="432048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79512" y="2132856"/>
            <a:ext cx="3888432" cy="1368152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Всё в мире</a:t>
            </a:r>
            <a:br>
              <a:rPr lang="ru-RU" sz="2000" b="1" dirty="0" smtClean="0">
                <a:solidFill>
                  <a:schemeClr val="bg1"/>
                </a:solidFill>
              </a:rPr>
            </a:br>
            <a:r>
              <a:rPr lang="ru-RU" sz="2000" b="1" dirty="0" smtClean="0">
                <a:solidFill>
                  <a:schemeClr val="bg1"/>
                </a:solidFill>
              </a:rPr>
              <a:t>состоит из</a:t>
            </a:r>
            <a:br>
              <a:rPr lang="ru-RU" sz="2000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простого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076056" y="2132856"/>
            <a:ext cx="3888432" cy="1368152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dirty="0" smtClean="0">
                <a:solidFill>
                  <a:srgbClr val="002060"/>
                </a:solidFill>
              </a:rPr>
              <a:t>Нет ничего</a:t>
            </a:r>
            <a:br>
              <a:rPr lang="ru-RU" sz="2000" b="1" dirty="0" smtClean="0">
                <a:solidFill>
                  <a:srgbClr val="002060"/>
                </a:solidFill>
              </a:rPr>
            </a:br>
            <a:r>
              <a:rPr lang="ru-RU" sz="2000" b="1" dirty="0" smtClean="0">
                <a:solidFill>
                  <a:srgbClr val="002060"/>
                </a:solidFill>
              </a:rPr>
              <a:t>простого,</a:t>
            </a:r>
            <a:br>
              <a:rPr lang="ru-RU" sz="2000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002060"/>
                </a:solidFill>
                <a:latin typeface="Arial Black" pitchFamily="34" charset="0"/>
              </a:rPr>
              <a:t>всё сложно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251520" y="3645024"/>
            <a:ext cx="3888432" cy="1368152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В мире  существуют</a:t>
            </a:r>
            <a:br>
              <a:rPr lang="ru-RU" sz="2000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свободные</a:t>
            </a:r>
            <a:r>
              <a:rPr lang="ru-RU" sz="2000" b="1" dirty="0" smtClean="0">
                <a:solidFill>
                  <a:schemeClr val="bg1"/>
                </a:solidFill>
              </a:rPr>
              <a:t> причины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076056" y="3645024"/>
            <a:ext cx="3888432" cy="1368152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dirty="0" smtClean="0">
                <a:solidFill>
                  <a:srgbClr val="002060"/>
                </a:solidFill>
              </a:rPr>
              <a:t>Нет никакой свободы, всё</a:t>
            </a:r>
          </a:p>
          <a:p>
            <a:pPr algn="ctr"/>
            <a:r>
              <a:rPr lang="ru-RU" sz="2000" b="1" dirty="0" smtClean="0">
                <a:solidFill>
                  <a:srgbClr val="002060"/>
                </a:solidFill>
              </a:rPr>
              <a:t> совершается в мире  только</a:t>
            </a:r>
          </a:p>
          <a:p>
            <a:pPr algn="ctr"/>
            <a:r>
              <a:rPr lang="ru-RU" sz="2000" b="1" dirty="0" smtClean="0">
                <a:solidFill>
                  <a:srgbClr val="002060"/>
                </a:solidFill>
              </a:rPr>
              <a:t> </a:t>
            </a:r>
            <a:r>
              <a:rPr lang="ru-RU" b="1" dirty="0" smtClean="0">
                <a:solidFill>
                  <a:srgbClr val="002060"/>
                </a:solidFill>
                <a:latin typeface="Arial Black" pitchFamily="34" charset="0"/>
              </a:rPr>
              <a:t>по законам </a:t>
            </a:r>
            <a:r>
              <a:rPr lang="ru-RU" sz="2000" b="1" dirty="0" smtClean="0">
                <a:solidFill>
                  <a:srgbClr val="002060"/>
                </a:solidFill>
              </a:rPr>
              <a:t>природы</a:t>
            </a: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179512" y="5157192"/>
            <a:ext cx="3888432" cy="1368152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В ряду причин мира есть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 некая </a:t>
            </a:r>
            <a:r>
              <a:rPr lang="ru-RU" sz="2000" b="1" dirty="0" smtClean="0">
                <a:solidFill>
                  <a:schemeClr val="bg1"/>
                </a:solidFill>
                <a:latin typeface="Arial Black" pitchFamily="34" charset="0"/>
              </a:rPr>
              <a:t>н</a:t>
            </a:r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еобходимая</a:t>
            </a:r>
            <a:r>
              <a:rPr lang="ru-RU" sz="2000" b="1" dirty="0" smtClean="0">
                <a:solidFill>
                  <a:schemeClr val="bg1"/>
                </a:solidFill>
              </a:rPr>
              <a:t/>
            </a:r>
            <a:br>
              <a:rPr lang="ru-RU" sz="2000" b="1" dirty="0" smtClean="0">
                <a:solidFill>
                  <a:schemeClr val="bg1"/>
                </a:solidFill>
              </a:rPr>
            </a:br>
            <a:r>
              <a:rPr lang="ru-RU" sz="2000" b="1" dirty="0" smtClean="0">
                <a:solidFill>
                  <a:schemeClr val="bg1"/>
                </a:solidFill>
              </a:rPr>
              <a:t>сущность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5076056" y="5157192"/>
            <a:ext cx="3888432" cy="1368152"/>
          </a:xfrm>
          <a:prstGeom prst="bevel">
            <a:avLst>
              <a:gd name="adj" fmla="val 12500"/>
            </a:avLst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dirty="0" smtClean="0">
                <a:solidFill>
                  <a:srgbClr val="002060"/>
                </a:solidFill>
              </a:rPr>
              <a:t>В этом ряду нет ничего</a:t>
            </a:r>
            <a:br>
              <a:rPr lang="ru-RU" sz="2000" b="1" dirty="0" smtClean="0">
                <a:solidFill>
                  <a:srgbClr val="002060"/>
                </a:solidFill>
              </a:rPr>
            </a:br>
            <a:r>
              <a:rPr lang="ru-RU" sz="2000" b="1" dirty="0" smtClean="0">
                <a:solidFill>
                  <a:srgbClr val="002060"/>
                </a:solidFill>
              </a:rPr>
              <a:t>необходимого, всё в нём</a:t>
            </a:r>
            <a:br>
              <a:rPr lang="ru-RU" sz="2000" b="1" dirty="0" smtClean="0">
                <a:solidFill>
                  <a:srgbClr val="002060"/>
                </a:solidFill>
              </a:rPr>
            </a:br>
            <a:r>
              <a:rPr lang="ru-RU" sz="2000" b="1" dirty="0" smtClean="0">
                <a:solidFill>
                  <a:srgbClr val="002060"/>
                </a:solidFill>
                <a:latin typeface="Arial Black" pitchFamily="34" charset="0"/>
              </a:rPr>
              <a:t>случайно</a:t>
            </a:r>
          </a:p>
        </p:txBody>
      </p:sp>
      <p:sp>
        <p:nvSpPr>
          <p:cNvPr id="14" name="Стрелка вправо 13"/>
          <p:cNvSpPr/>
          <p:nvPr/>
        </p:nvSpPr>
        <p:spPr>
          <a:xfrm>
            <a:off x="3995936" y="2636912"/>
            <a:ext cx="504056" cy="432048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4067944" y="4149080"/>
            <a:ext cx="504056" cy="432048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3995936" y="5805264"/>
            <a:ext cx="504056" cy="432048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10800000">
            <a:off x="4716016" y="2636912"/>
            <a:ext cx="504056" cy="432048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10800000">
            <a:off x="4644008" y="4149080"/>
            <a:ext cx="504056" cy="432048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10800000">
            <a:off x="4644008" y="5805264"/>
            <a:ext cx="504056" cy="432048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7308304" y="116632"/>
            <a:ext cx="1583878" cy="3650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Arial Black" pitchFamily="34" charset="0"/>
              </a:rPr>
              <a:t>Антитезис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79512" y="116632"/>
            <a:ext cx="1439862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Arial Black" pitchFamily="34" charset="0"/>
              </a:rPr>
              <a:t>Тезис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0"/>
                            </p:stCondLst>
                            <p:childTnLst>
                              <p:par>
                                <p:cTn id="8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1780" y="0"/>
            <a:ext cx="396044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Доказательство  </a:t>
            </a:r>
            <a:r>
              <a:rPr lang="ru-RU" sz="1400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тезиса</a:t>
            </a:r>
            <a:r>
              <a:rPr lang="ru-RU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первой </a:t>
            </a:r>
            <a:r>
              <a:rPr lang="ru-RU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антиномии</a:t>
            </a:r>
            <a:endParaRPr lang="ru-RU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9532" y="404664"/>
            <a:ext cx="8424936" cy="93610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Если бы мир был бесконечным во времени (не имея ни «начала»,  ни  «конца»), то отправившись из бесконечно удалённого    прошлого, невозможно было бы добраться до «сегодня»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3059832" y="1340768"/>
            <a:ext cx="2808312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следовательно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540" y="1556792"/>
            <a:ext cx="8280920" cy="792088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Точно так же, как отправившись из «сегодня» в будущее, нельзя добраться до «конца времён»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91680" y="2204864"/>
            <a:ext cx="5760640" cy="288032"/>
          </a:xfrm>
          <a:prstGeom prst="rect">
            <a:avLst/>
          </a:prstGeom>
          <a:ln w="38100"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 Black" pitchFamily="34" charset="0"/>
              </a:rPr>
              <a:t>Но «сегодня» наступило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8" name="Стрелка вниз 7"/>
          <p:cNvSpPr/>
          <p:nvPr/>
        </p:nvSpPr>
        <p:spPr>
          <a:xfrm>
            <a:off x="3167844" y="2492896"/>
            <a:ext cx="2808312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следовательно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2780928"/>
            <a:ext cx="8640960" cy="648072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266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 Black" pitchFamily="34" charset="0"/>
              </a:rPr>
              <a:t>Прошедшее время не было бесконечным, т.е. мир имел начало во времени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91780" y="3789040"/>
            <a:ext cx="396044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Доказательство  </a:t>
            </a:r>
            <a:r>
              <a:rPr lang="ru-RU" sz="1400" b="1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анти</a:t>
            </a:r>
            <a:r>
              <a:rPr lang="ru-RU" sz="1400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тезиса</a:t>
            </a:r>
            <a:r>
              <a:rPr lang="ru-RU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антиномии</a:t>
            </a:r>
            <a:endParaRPr lang="ru-RU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4221088"/>
            <a:ext cx="8640960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20000"/>
              </a:spcBef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Если мир имел начало во времени, когда-то должно было существовать время, в котором мира не было, т.е. </a:t>
            </a:r>
            <a:r>
              <a:rPr lang="ru-RU" dirty="0" smtClean="0">
                <a:latin typeface="Arial Black" pitchFamily="34" charset="0"/>
                <a:cs typeface="Times New Roman" pitchFamily="18" charset="0"/>
              </a:rPr>
              <a:t>пустое время</a:t>
            </a:r>
          </a:p>
          <a:p>
            <a:pPr>
              <a:spcBef>
                <a:spcPct val="20000"/>
              </a:spcBef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5229200"/>
            <a:ext cx="8172400" cy="369332"/>
          </a:xfrm>
          <a:prstGeom prst="rect">
            <a:avLst/>
          </a:prstGeom>
          <a:ln w="38100"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в пустом времени невозможно  возникновение какой бы то ни было вещи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4869160"/>
            <a:ext cx="864096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 Black" pitchFamily="34" charset="0"/>
              </a:rPr>
              <a:t>  Но</a:t>
            </a:r>
            <a:endParaRPr lang="ru-RU" sz="2000" dirty="0">
              <a:latin typeface="Arial Black" pitchFamily="34" charset="0"/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3203848" y="5589240"/>
            <a:ext cx="2808312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следовательно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5877272"/>
            <a:ext cx="8640960" cy="792088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266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00FF"/>
                </a:solidFill>
              </a:rPr>
              <a:t> </a:t>
            </a:r>
            <a:r>
              <a:rPr lang="ru-RU" dirty="0" smtClean="0">
                <a:latin typeface="Arial Black" pitchFamily="34" charset="0"/>
              </a:rPr>
              <a:t>Ни одна часть такого времени не заключает в себе условия существования, отличного от условия </a:t>
            </a:r>
            <a:r>
              <a:rPr lang="ru-RU" dirty="0" err="1" smtClean="0">
                <a:latin typeface="Arial Black" pitchFamily="34" charset="0"/>
              </a:rPr>
              <a:t>несуществования</a:t>
            </a:r>
            <a:endParaRPr lang="ru-RU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1605</TotalTime>
  <Words>1656</Words>
  <Application>Microsoft Office PowerPoint</Application>
  <PresentationFormat>Экран (4:3)</PresentationFormat>
  <Paragraphs>247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Corbel</vt:lpstr>
      <vt:lpstr>Segoe UI</vt:lpstr>
      <vt:lpstr>Times New Roman</vt:lpstr>
      <vt:lpstr>Wingdings</vt:lpstr>
      <vt:lpstr>Wingdings 2</vt:lpstr>
      <vt:lpstr>Wingdings 3</vt:lpstr>
      <vt:lpstr>Модульная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r.f.</dc:creator>
  <cp:lastModifiedBy>SPB</cp:lastModifiedBy>
  <cp:revision>137</cp:revision>
  <dcterms:created xsi:type="dcterms:W3CDTF">2017-03-04T14:31:24Z</dcterms:created>
  <dcterms:modified xsi:type="dcterms:W3CDTF">2022-09-16T17:00:42Z</dcterms:modified>
</cp:coreProperties>
</file>