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notesSlides/notesSlide1.xml" ContentType="application/vnd.openxmlformats-officedocument.presentationml.notesSlide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4"/>
  </p:notes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3" r:id="rId18"/>
    <p:sldId id="272" r:id="rId19"/>
    <p:sldId id="288" r:id="rId20"/>
    <p:sldId id="274" r:id="rId21"/>
    <p:sldId id="276" r:id="rId22"/>
    <p:sldId id="277" r:id="rId23"/>
    <p:sldId id="275" r:id="rId24"/>
    <p:sldId id="278" r:id="rId25"/>
    <p:sldId id="286" r:id="rId26"/>
    <p:sldId id="279" r:id="rId27"/>
    <p:sldId id="283" r:id="rId28"/>
    <p:sldId id="284" r:id="rId29"/>
    <p:sldId id="289" r:id="rId30"/>
    <p:sldId id="280" r:id="rId31"/>
    <p:sldId id="281" r:id="rId32"/>
    <p:sldId id="285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8" autoAdjust="0"/>
    <p:restoredTop sz="94638" autoAdjust="0"/>
  </p:normalViewPr>
  <p:slideViewPr>
    <p:cSldViewPr>
      <p:cViewPr varScale="1">
        <p:scale>
          <a:sx n="82" d="100"/>
          <a:sy n="82" d="100"/>
        </p:scale>
        <p:origin x="-108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D41FC3-4C0B-4BA4-BD9C-4B85DC8EAAE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5270AF-5CDA-4E62-B6CE-B5BA6CCA31F3}">
      <dgm:prSet phldrT="[Текст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>
          <a:solidFill>
            <a:srgbClr val="FF0000"/>
          </a:solidFill>
        </a:ln>
      </dgm:spPr>
      <dgm:t>
        <a:bodyPr anchor="ctr"/>
        <a:lstStyle/>
        <a:p>
          <a:r>
            <a:rPr lang="ru-RU" sz="2000" b="1" dirty="0" smtClean="0">
              <a:solidFill>
                <a:schemeClr val="bg1"/>
              </a:solidFill>
            </a:rPr>
            <a:t>Люди в большинстве своём склонны ценить выше то, во что ими вложено больше труда, или то, что им более привычно.</a:t>
          </a:r>
        </a:p>
      </dgm:t>
    </dgm:pt>
    <dgm:pt modelId="{BE5157CF-EA0A-486F-95FE-4F0EDA2148D3}" type="parTrans" cxnId="{99882E20-1DDD-42A2-902E-67F8948B8548}">
      <dgm:prSet/>
      <dgm:spPr/>
      <dgm:t>
        <a:bodyPr/>
        <a:lstStyle/>
        <a:p>
          <a:endParaRPr lang="ru-RU"/>
        </a:p>
      </dgm:t>
    </dgm:pt>
    <dgm:pt modelId="{33E9B04E-4EFE-4A58-B3A9-250FC52034CC}" type="sibTrans" cxnId="{99882E20-1DDD-42A2-902E-67F8948B8548}">
      <dgm:prSet/>
      <dgm:spPr/>
      <dgm:t>
        <a:bodyPr/>
        <a:lstStyle/>
        <a:p>
          <a:endParaRPr lang="ru-RU"/>
        </a:p>
      </dgm:t>
    </dgm:pt>
    <dgm:pt modelId="{1A26D877-F920-4C08-9AFB-0B26DB65EE3D}">
      <dgm:prSet phldrT="[Текст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</dgm:spPr>
      <dgm:t>
        <a:bodyPr anchor="ctr"/>
        <a:lstStyle/>
        <a:p>
          <a:r>
            <a:rPr lang="ru-RU" sz="2000" b="1" dirty="0" smtClean="0">
              <a:solidFill>
                <a:schemeClr val="bg1"/>
              </a:solidFill>
            </a:rPr>
            <a:t>Одни умы склонны придавать большее значение различиям в вещах, другие – сходству между ними</a:t>
          </a:r>
          <a:r>
            <a:rPr lang="ru-RU" sz="2400" b="1" dirty="0" smtClean="0">
              <a:solidFill>
                <a:schemeClr val="bg1"/>
              </a:solidFill>
            </a:rPr>
            <a:t>.</a:t>
          </a:r>
        </a:p>
      </dgm:t>
    </dgm:pt>
    <dgm:pt modelId="{D2B9F96E-A0AE-41E6-B8AD-3AD109E02E95}" type="parTrans" cxnId="{99F07635-2EF7-4527-B5FE-D94CA02F6E11}">
      <dgm:prSet/>
      <dgm:spPr/>
      <dgm:t>
        <a:bodyPr/>
        <a:lstStyle/>
        <a:p>
          <a:endParaRPr lang="ru-RU"/>
        </a:p>
      </dgm:t>
    </dgm:pt>
    <dgm:pt modelId="{B4D7943E-843D-4D3D-9BFE-F2264E32DEF3}" type="sibTrans" cxnId="{99F07635-2EF7-4527-B5FE-D94CA02F6E11}">
      <dgm:prSet/>
      <dgm:spPr/>
      <dgm:t>
        <a:bodyPr/>
        <a:lstStyle/>
        <a:p>
          <a:endParaRPr lang="ru-RU"/>
        </a:p>
      </dgm:t>
    </dgm:pt>
    <dgm:pt modelId="{FC9EC56E-E0F2-42D4-A186-7E9F73DBFCAD}">
      <dgm:prSet phldrT="[Текст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FFFF00"/>
          </a:solidFill>
        </a:ln>
      </dgm:spPr>
      <dgm:t>
        <a:bodyPr anchor="t"/>
        <a:lstStyle/>
        <a:p>
          <a:r>
            <a:rPr lang="ru-RU" sz="2000" b="1" dirty="0" smtClean="0">
              <a:solidFill>
                <a:schemeClr val="bg1"/>
              </a:solidFill>
            </a:rPr>
            <a:t>Одни больше интересуются частностями и подробностями, другие – общим и целым.</a:t>
          </a:r>
        </a:p>
      </dgm:t>
    </dgm:pt>
    <dgm:pt modelId="{C23BBBDE-1531-443D-AE28-8E3ED2EB3C90}" type="parTrans" cxnId="{361E3169-A917-4E51-9D58-779379FA963D}">
      <dgm:prSet/>
      <dgm:spPr/>
      <dgm:t>
        <a:bodyPr/>
        <a:lstStyle/>
        <a:p>
          <a:endParaRPr lang="ru-RU"/>
        </a:p>
      </dgm:t>
    </dgm:pt>
    <dgm:pt modelId="{232738D0-CEDE-47CD-AC1A-F5A301880A52}" type="sibTrans" cxnId="{361E3169-A917-4E51-9D58-779379FA963D}">
      <dgm:prSet/>
      <dgm:spPr/>
      <dgm:t>
        <a:bodyPr/>
        <a:lstStyle/>
        <a:p>
          <a:endParaRPr lang="ru-RU"/>
        </a:p>
      </dgm:t>
    </dgm:pt>
    <dgm:pt modelId="{DD2D8699-4381-45C1-ADE6-C66AFC039844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002060"/>
          </a:solidFill>
        </a:ln>
      </dgm:spPr>
      <dgm:t>
        <a:bodyPr anchor="t"/>
        <a:lstStyle/>
        <a:p>
          <a:r>
            <a:rPr lang="ru-RU" sz="2000" b="1" dirty="0" smtClean="0">
              <a:solidFill>
                <a:schemeClr val="bg1"/>
              </a:solidFill>
            </a:rPr>
            <a:t>Одни умы склонны к почитанию древности, другие увлечены любовью к новизне, но немногие могут соблюсти такую меру, чтобы и не отбрасывать то, что справедливо установлено древними, и не пренебречь тем, что верно предложено новыми.</a:t>
          </a:r>
        </a:p>
      </dgm:t>
    </dgm:pt>
    <dgm:pt modelId="{37B959BF-0A63-4A2D-959F-E62407241B04}" type="parTrans" cxnId="{A1B16772-FC27-402C-ADF7-9C55CA5BEEA5}">
      <dgm:prSet/>
      <dgm:spPr/>
      <dgm:t>
        <a:bodyPr/>
        <a:lstStyle/>
        <a:p>
          <a:endParaRPr lang="ru-RU"/>
        </a:p>
      </dgm:t>
    </dgm:pt>
    <dgm:pt modelId="{C4C23843-CDA2-40E5-BF46-4216310B334D}" type="sibTrans" cxnId="{A1B16772-FC27-402C-ADF7-9C55CA5BEEA5}">
      <dgm:prSet/>
      <dgm:spPr/>
      <dgm:t>
        <a:bodyPr/>
        <a:lstStyle/>
        <a:p>
          <a:endParaRPr lang="ru-RU"/>
        </a:p>
      </dgm:t>
    </dgm:pt>
    <dgm:pt modelId="{F60BFE67-C238-4012-8C56-4B3759128F20}" type="pres">
      <dgm:prSet presAssocID="{64D41FC3-4C0B-4BA4-BD9C-4B85DC8EAAE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D68C725-A706-4FE4-8A4E-EEB5CF41CBBA}" type="pres">
      <dgm:prSet presAssocID="{2A5270AF-5CDA-4E62-B6CE-B5BA6CCA31F3}" presName="node" presStyleLbl="node1" presStyleIdx="0" presStyleCnt="4" custScaleX="136898" custLinFactNeighborX="-11461" custLinFactNeighborY="-82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AB9C724-E301-4ABF-8DCA-91E7FBD41983}" type="pres">
      <dgm:prSet presAssocID="{33E9B04E-4EFE-4A58-B3A9-250FC52034CC}" presName="sibTrans" presStyleCnt="0"/>
      <dgm:spPr/>
    </dgm:pt>
    <dgm:pt modelId="{8687E456-5ADA-43DE-B832-BCB8BF0D9160}" type="pres">
      <dgm:prSet presAssocID="{1A26D877-F920-4C08-9AFB-0B26DB65EE3D}" presName="node" presStyleLbl="node1" presStyleIdx="1" presStyleCnt="4" custScaleX="13536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9D38295-43A6-4C75-AB3C-98B407205538}" type="pres">
      <dgm:prSet presAssocID="{B4D7943E-843D-4D3D-9BFE-F2264E32DEF3}" presName="sibTrans" presStyleCnt="0"/>
      <dgm:spPr/>
    </dgm:pt>
    <dgm:pt modelId="{D74351CF-2106-4CC8-AB74-7F3EE6FBF11A}" type="pres">
      <dgm:prSet presAssocID="{FC9EC56E-E0F2-42D4-A186-7E9F73DBFCAD}" presName="node" presStyleLbl="node1" presStyleIdx="2" presStyleCnt="4" custScaleX="93857" custScaleY="115016" custLinFactNeighborX="-2197" custLinFactNeighborY="-1063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E84413-9ECD-47AC-A9F6-5556DCEBC30C}" type="pres">
      <dgm:prSet presAssocID="{232738D0-CEDE-47CD-AC1A-F5A301880A52}" presName="sibTrans" presStyleCnt="0"/>
      <dgm:spPr/>
    </dgm:pt>
    <dgm:pt modelId="{CC437D13-5A03-489E-BFF5-07F7D03F6A60}" type="pres">
      <dgm:prSet presAssocID="{DD2D8699-4381-45C1-ADE6-C66AFC039844}" presName="node" presStyleLbl="node1" presStyleIdx="3" presStyleCnt="4" custScaleX="197489" custScaleY="100932" custLinFactNeighborX="-1593" custLinFactNeighborY="-1342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61E3169-A917-4E51-9D58-779379FA963D}" srcId="{64D41FC3-4C0B-4BA4-BD9C-4B85DC8EAAE7}" destId="{FC9EC56E-E0F2-42D4-A186-7E9F73DBFCAD}" srcOrd="2" destOrd="0" parTransId="{C23BBBDE-1531-443D-AE28-8E3ED2EB3C90}" sibTransId="{232738D0-CEDE-47CD-AC1A-F5A301880A52}"/>
    <dgm:cxn modelId="{F0F42574-C88C-4BF6-95E0-07FF9369D94E}" type="presOf" srcId="{1A26D877-F920-4C08-9AFB-0B26DB65EE3D}" destId="{8687E456-5ADA-43DE-B832-BCB8BF0D9160}" srcOrd="0" destOrd="0" presId="urn:microsoft.com/office/officeart/2005/8/layout/default"/>
    <dgm:cxn modelId="{A23B3305-471A-44EF-A018-DBF984C59AFA}" type="presOf" srcId="{DD2D8699-4381-45C1-ADE6-C66AFC039844}" destId="{CC437D13-5A03-489E-BFF5-07F7D03F6A60}" srcOrd="0" destOrd="0" presId="urn:microsoft.com/office/officeart/2005/8/layout/default"/>
    <dgm:cxn modelId="{99F07635-2EF7-4527-B5FE-D94CA02F6E11}" srcId="{64D41FC3-4C0B-4BA4-BD9C-4B85DC8EAAE7}" destId="{1A26D877-F920-4C08-9AFB-0B26DB65EE3D}" srcOrd="1" destOrd="0" parTransId="{D2B9F96E-A0AE-41E6-B8AD-3AD109E02E95}" sibTransId="{B4D7943E-843D-4D3D-9BFE-F2264E32DEF3}"/>
    <dgm:cxn modelId="{99882E20-1DDD-42A2-902E-67F8948B8548}" srcId="{64D41FC3-4C0B-4BA4-BD9C-4B85DC8EAAE7}" destId="{2A5270AF-5CDA-4E62-B6CE-B5BA6CCA31F3}" srcOrd="0" destOrd="0" parTransId="{BE5157CF-EA0A-486F-95FE-4F0EDA2148D3}" sibTransId="{33E9B04E-4EFE-4A58-B3A9-250FC52034CC}"/>
    <dgm:cxn modelId="{0B60C503-A255-4573-BDFD-1C0710D3DA9E}" type="presOf" srcId="{64D41FC3-4C0B-4BA4-BD9C-4B85DC8EAAE7}" destId="{F60BFE67-C238-4012-8C56-4B3759128F20}" srcOrd="0" destOrd="0" presId="urn:microsoft.com/office/officeart/2005/8/layout/default"/>
    <dgm:cxn modelId="{A53670A0-F8F4-4767-A89F-0D9F3AE39FA5}" type="presOf" srcId="{2A5270AF-5CDA-4E62-B6CE-B5BA6CCA31F3}" destId="{CD68C725-A706-4FE4-8A4E-EEB5CF41CBBA}" srcOrd="0" destOrd="0" presId="urn:microsoft.com/office/officeart/2005/8/layout/default"/>
    <dgm:cxn modelId="{CB980238-D8E2-4969-86BA-DA25497EDA80}" type="presOf" srcId="{FC9EC56E-E0F2-42D4-A186-7E9F73DBFCAD}" destId="{D74351CF-2106-4CC8-AB74-7F3EE6FBF11A}" srcOrd="0" destOrd="0" presId="urn:microsoft.com/office/officeart/2005/8/layout/default"/>
    <dgm:cxn modelId="{A1B16772-FC27-402C-ADF7-9C55CA5BEEA5}" srcId="{64D41FC3-4C0B-4BA4-BD9C-4B85DC8EAAE7}" destId="{DD2D8699-4381-45C1-ADE6-C66AFC039844}" srcOrd="3" destOrd="0" parTransId="{37B959BF-0A63-4A2D-959F-E62407241B04}" sibTransId="{C4C23843-CDA2-40E5-BF46-4216310B334D}"/>
    <dgm:cxn modelId="{2A717596-DE7A-4637-9B7E-6C02DAC4D869}" type="presParOf" srcId="{F60BFE67-C238-4012-8C56-4B3759128F20}" destId="{CD68C725-A706-4FE4-8A4E-EEB5CF41CBBA}" srcOrd="0" destOrd="0" presId="urn:microsoft.com/office/officeart/2005/8/layout/default"/>
    <dgm:cxn modelId="{62197DF8-2160-4EBE-8CDE-9CDA11F8B768}" type="presParOf" srcId="{F60BFE67-C238-4012-8C56-4B3759128F20}" destId="{7AB9C724-E301-4ABF-8DCA-91E7FBD41983}" srcOrd="1" destOrd="0" presId="urn:microsoft.com/office/officeart/2005/8/layout/default"/>
    <dgm:cxn modelId="{30BE9D31-F148-4BA5-9F89-A0DAEED05121}" type="presParOf" srcId="{F60BFE67-C238-4012-8C56-4B3759128F20}" destId="{8687E456-5ADA-43DE-B832-BCB8BF0D9160}" srcOrd="2" destOrd="0" presId="urn:microsoft.com/office/officeart/2005/8/layout/default"/>
    <dgm:cxn modelId="{FE8A80AD-53AF-4781-9878-8BCBBA845054}" type="presParOf" srcId="{F60BFE67-C238-4012-8C56-4B3759128F20}" destId="{09D38295-43A6-4C75-AB3C-98B407205538}" srcOrd="3" destOrd="0" presId="urn:microsoft.com/office/officeart/2005/8/layout/default"/>
    <dgm:cxn modelId="{9BB38DBF-D13A-47B6-AAD3-9C417D7E633D}" type="presParOf" srcId="{F60BFE67-C238-4012-8C56-4B3759128F20}" destId="{D74351CF-2106-4CC8-AB74-7F3EE6FBF11A}" srcOrd="4" destOrd="0" presId="urn:microsoft.com/office/officeart/2005/8/layout/default"/>
    <dgm:cxn modelId="{EB175B33-DACB-458A-A735-159C69DEB754}" type="presParOf" srcId="{F60BFE67-C238-4012-8C56-4B3759128F20}" destId="{3DE84413-9ECD-47AC-A9F6-5556DCEBC30C}" srcOrd="5" destOrd="0" presId="urn:microsoft.com/office/officeart/2005/8/layout/default"/>
    <dgm:cxn modelId="{62DD1BBC-5BCB-4B14-A81E-C39529E48FB4}" type="presParOf" srcId="{F60BFE67-C238-4012-8C56-4B3759128F20}" destId="{CC437D13-5A03-489E-BFF5-07F7D03F6A6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6147D7-90BD-4153-A601-96060848AAC9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31C037A-0118-4E66-B5F1-EA2A52DA21C3}">
      <dgm:prSet phldrT="[Текст]" phldr="1"/>
      <dgm:spPr/>
      <dgm:t>
        <a:bodyPr/>
        <a:lstStyle/>
        <a:p>
          <a:endParaRPr lang="ru-RU" dirty="0"/>
        </a:p>
      </dgm:t>
    </dgm:pt>
    <dgm:pt modelId="{EB2269D5-4826-4441-8036-AF112AFB6E35}" type="parTrans" cxnId="{B1FB8A68-6B61-4698-A8E6-FA508CF32FDC}">
      <dgm:prSet/>
      <dgm:spPr/>
      <dgm:t>
        <a:bodyPr/>
        <a:lstStyle/>
        <a:p>
          <a:endParaRPr lang="ru-RU"/>
        </a:p>
      </dgm:t>
    </dgm:pt>
    <dgm:pt modelId="{BBFA7A0B-59AB-41D5-8EEE-4CCBC9CFE76C}" type="sibTrans" cxnId="{B1FB8A68-6B61-4698-A8E6-FA508CF32FDC}">
      <dgm:prSet/>
      <dgm:spPr/>
      <dgm:t>
        <a:bodyPr/>
        <a:lstStyle/>
        <a:p>
          <a:endParaRPr lang="ru-RU"/>
        </a:p>
      </dgm:t>
    </dgm:pt>
    <dgm:pt modelId="{0214B09A-E62C-422C-B11C-CB273DACF61F}">
      <dgm:prSet phldrT="[Текст]" phldr="1"/>
      <dgm:spPr/>
      <dgm:t>
        <a:bodyPr/>
        <a:lstStyle/>
        <a:p>
          <a:endParaRPr lang="ru-RU"/>
        </a:p>
      </dgm:t>
    </dgm:pt>
    <dgm:pt modelId="{75C40C6F-82C9-4021-9788-F5D677C0DCB7}" type="parTrans" cxnId="{EDDEC537-65C2-4CFC-92C1-96556486F2B5}">
      <dgm:prSet/>
      <dgm:spPr/>
      <dgm:t>
        <a:bodyPr/>
        <a:lstStyle/>
        <a:p>
          <a:endParaRPr lang="ru-RU"/>
        </a:p>
      </dgm:t>
    </dgm:pt>
    <dgm:pt modelId="{808BDEC2-4EAC-4D17-A63D-8EC905FFA175}" type="sibTrans" cxnId="{EDDEC537-65C2-4CFC-92C1-96556486F2B5}">
      <dgm:prSet/>
      <dgm:spPr/>
      <dgm:t>
        <a:bodyPr/>
        <a:lstStyle/>
        <a:p>
          <a:endParaRPr lang="ru-RU"/>
        </a:p>
      </dgm:t>
    </dgm:pt>
    <dgm:pt modelId="{8FDA2B4B-F1CC-42C0-9304-D6DE6554EF7E}">
      <dgm:prSet phldrT="[Текст]"/>
      <dgm:spPr>
        <a:solidFill>
          <a:srgbClr val="002060"/>
        </a:solidFill>
      </dgm:spPr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Самое лучшее из всех доказательств</a:t>
          </a:r>
          <a:br>
            <a:rPr lang="ru-RU" dirty="0" smtClean="0">
              <a:solidFill>
                <a:schemeClr val="tx1"/>
              </a:solidFill>
            </a:rPr>
          </a:br>
          <a:r>
            <a:rPr lang="ru-RU" dirty="0" smtClean="0">
              <a:solidFill>
                <a:schemeClr val="tx1"/>
              </a:solidFill>
            </a:rPr>
            <a:t>есть опыт, если только он коренится в</a:t>
          </a:r>
          <a:br>
            <a:rPr lang="ru-RU" dirty="0" smtClean="0">
              <a:solidFill>
                <a:schemeClr val="tx1"/>
              </a:solidFill>
            </a:rPr>
          </a:br>
          <a:r>
            <a:rPr lang="ru-RU" dirty="0" smtClean="0">
              <a:solidFill>
                <a:schemeClr val="tx1"/>
              </a:solidFill>
            </a:rPr>
            <a:t>эксперименте. </a:t>
          </a:r>
          <a:endParaRPr lang="ru-RU" dirty="0">
            <a:solidFill>
              <a:schemeClr val="tx1"/>
            </a:solidFill>
          </a:endParaRPr>
        </a:p>
      </dgm:t>
    </dgm:pt>
    <dgm:pt modelId="{6DB8EE1E-AD6D-4218-BE08-5843674F935A}" type="parTrans" cxnId="{2CDD0FF6-DDCE-4CEA-8457-903A9C35C239}">
      <dgm:prSet/>
      <dgm:spPr/>
      <dgm:t>
        <a:bodyPr/>
        <a:lstStyle/>
        <a:p>
          <a:endParaRPr lang="ru-RU"/>
        </a:p>
      </dgm:t>
    </dgm:pt>
    <dgm:pt modelId="{94806309-7906-4526-AB01-320272D81B59}" type="sibTrans" cxnId="{2CDD0FF6-DDCE-4CEA-8457-903A9C35C239}">
      <dgm:prSet/>
      <dgm:spPr/>
      <dgm:t>
        <a:bodyPr/>
        <a:lstStyle/>
        <a:p>
          <a:endParaRPr lang="ru-RU"/>
        </a:p>
      </dgm:t>
    </dgm:pt>
    <dgm:pt modelId="{6D2967C7-D40B-4BB2-BB75-42FB94F1251B}">
      <dgm:prSet/>
      <dgm:spPr>
        <a:solidFill>
          <a:srgbClr val="002060"/>
        </a:solidFill>
      </dgm:spPr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ибо тонкость природы во много раз </a:t>
          </a:r>
          <a:br>
            <a:rPr lang="ru-RU" dirty="0" smtClean="0">
              <a:solidFill>
                <a:schemeClr val="tx1"/>
              </a:solidFill>
            </a:rPr>
          </a:br>
          <a:r>
            <a:rPr lang="ru-RU" dirty="0" smtClean="0">
              <a:solidFill>
                <a:schemeClr val="tx1"/>
              </a:solidFill>
            </a:rPr>
            <a:t>превосходит тонкость рассуждений</a:t>
          </a:r>
          <a:endParaRPr lang="ru-RU" dirty="0">
            <a:solidFill>
              <a:schemeClr val="tx1"/>
            </a:solidFill>
          </a:endParaRPr>
        </a:p>
      </dgm:t>
    </dgm:pt>
    <dgm:pt modelId="{D069D016-24CD-4F57-8FED-D2615AB7540F}" type="parTrans" cxnId="{21EB1EC5-492B-4654-8D47-AA9845097B00}">
      <dgm:prSet/>
      <dgm:spPr/>
      <dgm:t>
        <a:bodyPr/>
        <a:lstStyle/>
        <a:p>
          <a:endParaRPr lang="ru-RU"/>
        </a:p>
      </dgm:t>
    </dgm:pt>
    <dgm:pt modelId="{F5C30174-0257-43B6-9797-52717104C81B}" type="sibTrans" cxnId="{21EB1EC5-492B-4654-8D47-AA9845097B00}">
      <dgm:prSet/>
      <dgm:spPr/>
      <dgm:t>
        <a:bodyPr/>
        <a:lstStyle/>
        <a:p>
          <a:endParaRPr lang="ru-RU"/>
        </a:p>
      </dgm:t>
    </dgm:pt>
    <dgm:pt modelId="{0422385A-5921-4E9E-A899-8DFEADBBB0D0}">
      <dgm:prSet custT="1"/>
      <dgm:spPr>
        <a:solidFill>
          <a:schemeClr val="bg1"/>
        </a:solidFill>
      </dgm:spPr>
      <dgm:t>
        <a:bodyPr/>
        <a:lstStyle/>
        <a:p>
          <a:pPr algn="l"/>
          <a:r>
            <a:rPr lang="ru-RU" sz="2000" dirty="0" smtClean="0">
              <a:solidFill>
                <a:schemeClr val="tx1"/>
              </a:solidFill>
            </a:rPr>
            <a:t>Никоим образом не может быть, чтобы аксиомы,</a:t>
          </a:r>
          <a:br>
            <a:rPr lang="ru-RU" sz="2000" dirty="0" smtClean="0">
              <a:solidFill>
                <a:schemeClr val="tx1"/>
              </a:solidFill>
            </a:rPr>
          </a:br>
          <a:r>
            <a:rPr lang="ru-RU" sz="2000" dirty="0" smtClean="0">
              <a:solidFill>
                <a:schemeClr val="tx1"/>
              </a:solidFill>
            </a:rPr>
            <a:t>установленные рассуждением, имели силу для открытия новых дел..Теории,  полученные путём «подгонки», не позволяют открывать новые факты и, следовательно, оказываются</a:t>
          </a:r>
          <a:br>
            <a:rPr lang="ru-RU" sz="2000" dirty="0" smtClean="0">
              <a:solidFill>
                <a:schemeClr val="tx1"/>
              </a:solidFill>
            </a:rPr>
          </a:br>
          <a:r>
            <a:rPr lang="ru-RU" sz="2000" dirty="0" smtClean="0">
              <a:solidFill>
                <a:schemeClr val="tx1"/>
              </a:solidFill>
            </a:rPr>
            <a:t>в научном плане  бесполезными</a:t>
          </a:r>
          <a:endParaRPr lang="ru-RU" sz="2000" dirty="0">
            <a:solidFill>
              <a:schemeClr val="tx1"/>
            </a:solidFill>
          </a:endParaRPr>
        </a:p>
      </dgm:t>
    </dgm:pt>
    <dgm:pt modelId="{8B087337-AC39-40FF-BF9A-D380599B9713}" type="parTrans" cxnId="{479F0EB4-92E9-45D6-B19D-35177C528B6C}">
      <dgm:prSet/>
      <dgm:spPr/>
      <dgm:t>
        <a:bodyPr/>
        <a:lstStyle/>
        <a:p>
          <a:endParaRPr lang="ru-RU"/>
        </a:p>
      </dgm:t>
    </dgm:pt>
    <dgm:pt modelId="{2B144A19-E030-4B5F-A683-DA841990B8CA}" type="sibTrans" cxnId="{479F0EB4-92E9-45D6-B19D-35177C528B6C}">
      <dgm:prSet/>
      <dgm:spPr/>
      <dgm:t>
        <a:bodyPr/>
        <a:lstStyle/>
        <a:p>
          <a:endParaRPr lang="ru-RU"/>
        </a:p>
      </dgm:t>
    </dgm:pt>
    <dgm:pt modelId="{E3B1D379-0643-4CED-A27D-9AF3470E79D1}" type="pres">
      <dgm:prSet presAssocID="{8B6147D7-90BD-4153-A601-96060848AAC9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36BA49A-C670-4293-A8CD-C7D5E4A2C5C4}" type="pres">
      <dgm:prSet presAssocID="{8B6147D7-90BD-4153-A601-96060848AAC9}" presName="dummyMaxCanvas" presStyleCnt="0"/>
      <dgm:spPr/>
    </dgm:pt>
    <dgm:pt modelId="{5FF9482D-72CA-4488-89F5-783DED0F78AD}" type="pres">
      <dgm:prSet presAssocID="{8B6147D7-90BD-4153-A601-96060848AAC9}" presName="parentComposite" presStyleCnt="0"/>
      <dgm:spPr/>
    </dgm:pt>
    <dgm:pt modelId="{7E095488-76F7-4596-90F9-F10B2BA40A71}" type="pres">
      <dgm:prSet presAssocID="{8B6147D7-90BD-4153-A601-96060848AAC9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ru-RU"/>
        </a:p>
      </dgm:t>
    </dgm:pt>
    <dgm:pt modelId="{B6749EA5-9653-482C-B04C-99E4E0D0D133}" type="pres">
      <dgm:prSet presAssocID="{8B6147D7-90BD-4153-A601-96060848AAC9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ru-RU"/>
        </a:p>
      </dgm:t>
    </dgm:pt>
    <dgm:pt modelId="{4CFA0AF6-EC43-49A9-B81D-CF2C9E2FA02A}" type="pres">
      <dgm:prSet presAssocID="{8B6147D7-90BD-4153-A601-96060848AAC9}" presName="childrenComposite" presStyleCnt="0"/>
      <dgm:spPr/>
    </dgm:pt>
    <dgm:pt modelId="{CD845DA6-062B-4E32-8DD7-7A7E721E85F2}" type="pres">
      <dgm:prSet presAssocID="{8B6147D7-90BD-4153-A601-96060848AAC9}" presName="dummyMaxCanvas_ChildArea" presStyleCnt="0"/>
      <dgm:spPr/>
    </dgm:pt>
    <dgm:pt modelId="{93354B3E-6817-415B-BAD1-2BA46F1D3437}" type="pres">
      <dgm:prSet presAssocID="{8B6147D7-90BD-4153-A601-96060848AAC9}" presName="fulcrum" presStyleLbl="alignAccFollowNode1" presStyleIdx="2" presStyleCnt="4"/>
      <dgm:spPr>
        <a:solidFill>
          <a:srgbClr val="FF0000">
            <a:alpha val="90000"/>
          </a:srgbClr>
        </a:solidFill>
        <a:ln w="76200">
          <a:solidFill>
            <a:srgbClr val="FFFF00">
              <a:alpha val="90000"/>
            </a:srgbClr>
          </a:solidFill>
        </a:ln>
      </dgm:spPr>
    </dgm:pt>
    <dgm:pt modelId="{99A2BA11-EF54-41AB-95EF-329B533870D5}" type="pres">
      <dgm:prSet presAssocID="{8B6147D7-90BD-4153-A601-96060848AAC9}" presName="balance_12" presStyleLbl="alignAccFollowNode1" presStyleIdx="3" presStyleCnt="4">
        <dgm:presLayoutVars>
          <dgm:bulletEnabled val="1"/>
        </dgm:presLayoutVars>
      </dgm:prSet>
      <dgm:spPr>
        <a:solidFill>
          <a:srgbClr val="FF0000">
            <a:alpha val="90000"/>
          </a:srgbClr>
        </a:solidFill>
        <a:ln w="76200">
          <a:solidFill>
            <a:srgbClr val="FFFF00">
              <a:alpha val="90000"/>
            </a:srgbClr>
          </a:solidFill>
        </a:ln>
      </dgm:spPr>
    </dgm:pt>
    <dgm:pt modelId="{5FBDA005-636F-4A30-93E7-D2937534BD2E}" type="pres">
      <dgm:prSet presAssocID="{8B6147D7-90BD-4153-A601-96060848AAC9}" presName="right_12_1" presStyleLbl="node1" presStyleIdx="0" presStyleCnt="3" custScaleX="215393" custScaleY="193291" custLinFactNeighborX="43625" custLinFactNeighborY="-1589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312720-2B57-481F-ABC0-CCCFF5146753}" type="pres">
      <dgm:prSet presAssocID="{8B6147D7-90BD-4153-A601-96060848AAC9}" presName="right_12_2" presStyleLbl="node1" presStyleIdx="1" presStyleCnt="3" custScaleX="282610" custScaleY="211667" custLinFactY="-8671" custLinFactNeighborX="54279" custLinFactNeighborY="-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C343E6B-2D5D-4703-BEB9-EBF2CD892FA3}" type="pres">
      <dgm:prSet presAssocID="{8B6147D7-90BD-4153-A601-96060848AAC9}" presName="left_12_1" presStyleLbl="node1" presStyleIdx="2" presStyleCnt="3" custScaleX="219954" custScaleY="275801" custLinFactNeighborX="-58415" custLinFactNeighborY="-7823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8239B0C-AC72-4D19-AD6D-833C40D46BD7}" type="presOf" srcId="{631C037A-0118-4E66-B5F1-EA2A52DA21C3}" destId="{7E095488-76F7-4596-90F9-F10B2BA40A71}" srcOrd="0" destOrd="0" presId="urn:microsoft.com/office/officeart/2005/8/layout/balance1"/>
    <dgm:cxn modelId="{AE91A101-A2AC-4790-A0EA-641CFDB74270}" type="presOf" srcId="{8FDA2B4B-F1CC-42C0-9304-D6DE6554EF7E}" destId="{5FBDA005-636F-4A30-93E7-D2937534BD2E}" srcOrd="0" destOrd="0" presId="urn:microsoft.com/office/officeart/2005/8/layout/balance1"/>
    <dgm:cxn modelId="{21EB1EC5-492B-4654-8D47-AA9845097B00}" srcId="{0214B09A-E62C-422C-B11C-CB273DACF61F}" destId="{6D2967C7-D40B-4BB2-BB75-42FB94F1251B}" srcOrd="1" destOrd="0" parTransId="{D069D016-24CD-4F57-8FED-D2615AB7540F}" sibTransId="{F5C30174-0257-43B6-9797-52717104C81B}"/>
    <dgm:cxn modelId="{EDDEC537-65C2-4CFC-92C1-96556486F2B5}" srcId="{8B6147D7-90BD-4153-A601-96060848AAC9}" destId="{0214B09A-E62C-422C-B11C-CB273DACF61F}" srcOrd="1" destOrd="0" parTransId="{75C40C6F-82C9-4021-9788-F5D677C0DCB7}" sibTransId="{808BDEC2-4EAC-4D17-A63D-8EC905FFA175}"/>
    <dgm:cxn modelId="{479F0EB4-92E9-45D6-B19D-35177C528B6C}" srcId="{631C037A-0118-4E66-B5F1-EA2A52DA21C3}" destId="{0422385A-5921-4E9E-A899-8DFEADBBB0D0}" srcOrd="0" destOrd="0" parTransId="{8B087337-AC39-40FF-BF9A-D380599B9713}" sibTransId="{2B144A19-E030-4B5F-A683-DA841990B8CA}"/>
    <dgm:cxn modelId="{18CD0A69-52C3-4F2F-ABF0-79653108DD82}" type="presOf" srcId="{0214B09A-E62C-422C-B11C-CB273DACF61F}" destId="{B6749EA5-9653-482C-B04C-99E4E0D0D133}" srcOrd="0" destOrd="0" presId="urn:microsoft.com/office/officeart/2005/8/layout/balance1"/>
    <dgm:cxn modelId="{B1FB8A68-6B61-4698-A8E6-FA508CF32FDC}" srcId="{8B6147D7-90BD-4153-A601-96060848AAC9}" destId="{631C037A-0118-4E66-B5F1-EA2A52DA21C3}" srcOrd="0" destOrd="0" parTransId="{EB2269D5-4826-4441-8036-AF112AFB6E35}" sibTransId="{BBFA7A0B-59AB-41D5-8EEE-4CCBC9CFE76C}"/>
    <dgm:cxn modelId="{5379CA53-23FD-477F-8A19-62F1EA29EF14}" type="presOf" srcId="{6D2967C7-D40B-4BB2-BB75-42FB94F1251B}" destId="{E2312720-2B57-481F-ABC0-CCCFF5146753}" srcOrd="0" destOrd="0" presId="urn:microsoft.com/office/officeart/2005/8/layout/balance1"/>
    <dgm:cxn modelId="{2CDD0FF6-DDCE-4CEA-8457-903A9C35C239}" srcId="{0214B09A-E62C-422C-B11C-CB273DACF61F}" destId="{8FDA2B4B-F1CC-42C0-9304-D6DE6554EF7E}" srcOrd="0" destOrd="0" parTransId="{6DB8EE1E-AD6D-4218-BE08-5843674F935A}" sibTransId="{94806309-7906-4526-AB01-320272D81B59}"/>
    <dgm:cxn modelId="{780F7586-AA99-41F5-A56F-BB681035A65A}" type="presOf" srcId="{8B6147D7-90BD-4153-A601-96060848AAC9}" destId="{E3B1D379-0643-4CED-A27D-9AF3470E79D1}" srcOrd="0" destOrd="0" presId="urn:microsoft.com/office/officeart/2005/8/layout/balance1"/>
    <dgm:cxn modelId="{BF17F0C0-5408-42D4-B367-09D5BEA2130B}" type="presOf" srcId="{0422385A-5921-4E9E-A899-8DFEADBBB0D0}" destId="{DC343E6B-2D5D-4703-BEB9-EBF2CD892FA3}" srcOrd="0" destOrd="0" presId="urn:microsoft.com/office/officeart/2005/8/layout/balance1"/>
    <dgm:cxn modelId="{897A5D39-289A-4477-99DA-54725F8CCE71}" type="presParOf" srcId="{E3B1D379-0643-4CED-A27D-9AF3470E79D1}" destId="{936BA49A-C670-4293-A8CD-C7D5E4A2C5C4}" srcOrd="0" destOrd="0" presId="urn:microsoft.com/office/officeart/2005/8/layout/balance1"/>
    <dgm:cxn modelId="{FDB02EB5-AE85-4755-8D9B-B193C8BB2E1C}" type="presParOf" srcId="{E3B1D379-0643-4CED-A27D-9AF3470E79D1}" destId="{5FF9482D-72CA-4488-89F5-783DED0F78AD}" srcOrd="1" destOrd="0" presId="urn:microsoft.com/office/officeart/2005/8/layout/balance1"/>
    <dgm:cxn modelId="{00B941C3-A29B-41D9-B96E-9BC1796E537B}" type="presParOf" srcId="{5FF9482D-72CA-4488-89F5-783DED0F78AD}" destId="{7E095488-76F7-4596-90F9-F10B2BA40A71}" srcOrd="0" destOrd="0" presId="urn:microsoft.com/office/officeart/2005/8/layout/balance1"/>
    <dgm:cxn modelId="{860290F0-EBC8-47C5-8D50-48FB71F2E04D}" type="presParOf" srcId="{5FF9482D-72CA-4488-89F5-783DED0F78AD}" destId="{B6749EA5-9653-482C-B04C-99E4E0D0D133}" srcOrd="1" destOrd="0" presId="urn:microsoft.com/office/officeart/2005/8/layout/balance1"/>
    <dgm:cxn modelId="{8F2B920B-270D-4287-A3BA-0FBE8B919534}" type="presParOf" srcId="{E3B1D379-0643-4CED-A27D-9AF3470E79D1}" destId="{4CFA0AF6-EC43-49A9-B81D-CF2C9E2FA02A}" srcOrd="2" destOrd="0" presId="urn:microsoft.com/office/officeart/2005/8/layout/balance1"/>
    <dgm:cxn modelId="{5C6756AC-74C4-41C8-8C06-2396ADD8D840}" type="presParOf" srcId="{4CFA0AF6-EC43-49A9-B81D-CF2C9E2FA02A}" destId="{CD845DA6-062B-4E32-8DD7-7A7E721E85F2}" srcOrd="0" destOrd="0" presId="urn:microsoft.com/office/officeart/2005/8/layout/balance1"/>
    <dgm:cxn modelId="{408AB68F-6544-4C1B-B555-4900142E92C2}" type="presParOf" srcId="{4CFA0AF6-EC43-49A9-B81D-CF2C9E2FA02A}" destId="{93354B3E-6817-415B-BAD1-2BA46F1D3437}" srcOrd="1" destOrd="0" presId="urn:microsoft.com/office/officeart/2005/8/layout/balance1"/>
    <dgm:cxn modelId="{694CC950-B1C2-4BAB-A7F0-34AB8B6B1FD2}" type="presParOf" srcId="{4CFA0AF6-EC43-49A9-B81D-CF2C9E2FA02A}" destId="{99A2BA11-EF54-41AB-95EF-329B533870D5}" srcOrd="2" destOrd="0" presId="urn:microsoft.com/office/officeart/2005/8/layout/balance1"/>
    <dgm:cxn modelId="{29974618-157E-410B-BFEB-69CB276D9F06}" type="presParOf" srcId="{4CFA0AF6-EC43-49A9-B81D-CF2C9E2FA02A}" destId="{5FBDA005-636F-4A30-93E7-D2937534BD2E}" srcOrd="3" destOrd="0" presId="urn:microsoft.com/office/officeart/2005/8/layout/balance1"/>
    <dgm:cxn modelId="{7605E98A-001D-44F8-B7D4-44A0D9F6218A}" type="presParOf" srcId="{4CFA0AF6-EC43-49A9-B81D-CF2C9E2FA02A}" destId="{E2312720-2B57-481F-ABC0-CCCFF5146753}" srcOrd="4" destOrd="0" presId="urn:microsoft.com/office/officeart/2005/8/layout/balance1"/>
    <dgm:cxn modelId="{5E60A984-5032-421D-BFD6-4C393D2DA05C}" type="presParOf" srcId="{4CFA0AF6-EC43-49A9-B81D-CF2C9E2FA02A}" destId="{DC343E6B-2D5D-4703-BEB9-EBF2CD892FA3}" srcOrd="5" destOrd="0" presId="urn:microsoft.com/office/officeart/2005/8/layout/balance1"/>
  </dgm:cxnLst>
  <dgm:bg>
    <a:solidFill>
      <a:srgbClr val="92D050"/>
    </a:solidFill>
  </dgm:bg>
  <dgm:whole>
    <a:ln w="38100">
      <a:solidFill>
        <a:srgbClr val="FFFF00"/>
      </a:solidFill>
    </a:ln>
  </dgm:whole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890594-6BF5-430F-A13D-F2430207EEA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2ABD887-B87A-4E92-BFEA-F7208CF41B42}">
      <dgm:prSet phldrT="[Текст]" custT="1"/>
      <dgm:spPr/>
      <dgm:t>
        <a:bodyPr/>
        <a:lstStyle/>
        <a:p>
          <a:r>
            <a:rPr lang="ru-RU" sz="2000" b="1" dirty="0" smtClean="0">
              <a:solidFill>
                <a:srgbClr val="C00000"/>
              </a:solidFill>
            </a:rPr>
            <a:t>Сначала нужно для каждой данной природы представить разуму </a:t>
          </a:r>
          <a:r>
            <a:rPr lang="ru-RU" sz="2000" b="1" dirty="0" smtClean="0">
              <a:solidFill>
                <a:srgbClr val="FF0000"/>
              </a:solidFill>
            </a:rPr>
            <a:t>все известные примеры, сходящиеся в этой природе</a:t>
          </a:r>
          <a:endParaRPr lang="ru-RU" sz="2000" b="1" dirty="0"/>
        </a:p>
      </dgm:t>
    </dgm:pt>
    <dgm:pt modelId="{BD2444FD-D1F2-4A59-AD8C-02AB8FC524D1}" type="parTrans" cxnId="{656082C5-7384-43B9-A724-C224A8BF24D6}">
      <dgm:prSet/>
      <dgm:spPr/>
      <dgm:t>
        <a:bodyPr/>
        <a:lstStyle/>
        <a:p>
          <a:endParaRPr lang="ru-RU"/>
        </a:p>
      </dgm:t>
    </dgm:pt>
    <dgm:pt modelId="{665F8689-B29C-4348-8863-2A20ED427D18}" type="sibTrans" cxnId="{656082C5-7384-43B9-A724-C224A8BF24D6}">
      <dgm:prSet/>
      <dgm:spPr/>
      <dgm:t>
        <a:bodyPr/>
        <a:lstStyle/>
        <a:p>
          <a:endParaRPr lang="ru-RU"/>
        </a:p>
      </dgm:t>
    </dgm:pt>
    <dgm:pt modelId="{F7696308-B8FD-417E-921A-BEDF57A5B44D}">
      <dgm:prSet phldrT="[Текст]" phldr="1"/>
      <dgm:spPr>
        <a:solidFill>
          <a:schemeClr val="tx1"/>
        </a:solidFill>
        <a:ln>
          <a:solidFill>
            <a:srgbClr val="FF0000"/>
          </a:solidFill>
        </a:ln>
      </dgm:spPr>
      <dgm:t>
        <a:bodyPr/>
        <a:lstStyle/>
        <a:p>
          <a:endParaRPr lang="ru-RU" dirty="0"/>
        </a:p>
      </dgm:t>
    </dgm:pt>
    <dgm:pt modelId="{0B39EBAC-F12D-4B8F-B324-F5EB3A08733C}" type="parTrans" cxnId="{D7D916C4-D4B7-4EAE-A3D8-95DFFC3F348C}">
      <dgm:prSet/>
      <dgm:spPr/>
      <dgm:t>
        <a:bodyPr/>
        <a:lstStyle/>
        <a:p>
          <a:endParaRPr lang="ru-RU"/>
        </a:p>
      </dgm:t>
    </dgm:pt>
    <dgm:pt modelId="{B31CE346-CB59-4130-9F25-C609BA529CA3}" type="sibTrans" cxnId="{D7D916C4-D4B7-4EAE-A3D8-95DFFC3F348C}">
      <dgm:prSet/>
      <dgm:spPr/>
      <dgm:t>
        <a:bodyPr/>
        <a:lstStyle/>
        <a:p>
          <a:endParaRPr lang="ru-RU"/>
        </a:p>
      </dgm:t>
    </dgm:pt>
    <dgm:pt modelId="{B99D310C-8B80-4C00-91C6-B12C7A3AC07B}">
      <dgm:prSet phldrT="[Текст]" custT="1"/>
      <dgm:spPr/>
      <dgm:t>
        <a:bodyPr/>
        <a:lstStyle/>
        <a:p>
          <a:r>
            <a:rPr lang="ru-RU" sz="2000" b="1" dirty="0" smtClean="0">
              <a:solidFill>
                <a:srgbClr val="C00000"/>
              </a:solidFill>
            </a:rPr>
            <a:t>Во-вторых, должно представить разуму </a:t>
          </a:r>
          <a:r>
            <a:rPr lang="ru-RU" sz="2000" b="1" dirty="0" smtClean="0">
              <a:solidFill>
                <a:srgbClr val="FF0000"/>
              </a:solidFill>
            </a:rPr>
            <a:t>примеры, которые лишены данной природы</a:t>
          </a:r>
          <a:endParaRPr lang="ru-RU" sz="900" b="1" dirty="0"/>
        </a:p>
      </dgm:t>
    </dgm:pt>
    <dgm:pt modelId="{789A0D1F-FAA7-4558-BC31-9FBC698FA183}" type="parTrans" cxnId="{C8EEEFD8-2626-4D96-A796-C0BA1B1CCCB1}">
      <dgm:prSet/>
      <dgm:spPr/>
      <dgm:t>
        <a:bodyPr/>
        <a:lstStyle/>
        <a:p>
          <a:endParaRPr lang="ru-RU"/>
        </a:p>
      </dgm:t>
    </dgm:pt>
    <dgm:pt modelId="{304B5DBC-138B-498C-839A-18C2D8C119C9}" type="sibTrans" cxnId="{C8EEEFD8-2626-4D96-A796-C0BA1B1CCCB1}">
      <dgm:prSet/>
      <dgm:spPr/>
      <dgm:t>
        <a:bodyPr/>
        <a:lstStyle/>
        <a:p>
          <a:endParaRPr lang="ru-RU"/>
        </a:p>
      </dgm:t>
    </dgm:pt>
    <dgm:pt modelId="{CF326E5A-95C9-4959-A3AE-A3C7094A0879}">
      <dgm:prSet phldrT="[Текст]" custT="1"/>
      <dgm:spPr/>
      <dgm:t>
        <a:bodyPr/>
        <a:lstStyle/>
        <a:p>
          <a:r>
            <a:rPr lang="ru-RU" sz="2000" b="1" dirty="0" smtClean="0">
              <a:solidFill>
                <a:srgbClr val="C00000"/>
              </a:solidFill>
            </a:rPr>
            <a:t>В-третьих, должно представить разуму </a:t>
          </a:r>
          <a:r>
            <a:rPr lang="ru-RU" sz="2000" b="1" dirty="0" smtClean="0">
              <a:solidFill>
                <a:srgbClr val="FF0000"/>
              </a:solidFill>
            </a:rPr>
            <a:t>примеры, в которых исследуемая природа присутствует в большей и в меньшей степени</a:t>
          </a:r>
          <a:endParaRPr lang="ru-RU" sz="900" b="1" dirty="0"/>
        </a:p>
      </dgm:t>
    </dgm:pt>
    <dgm:pt modelId="{74C44E6E-DFC8-4BB9-AD5F-6EF8BD4B4CC7}" type="parTrans" cxnId="{D5EEB794-1B8B-4AF7-8117-01CB59BC8FD1}">
      <dgm:prSet/>
      <dgm:spPr/>
      <dgm:t>
        <a:bodyPr/>
        <a:lstStyle/>
        <a:p>
          <a:endParaRPr lang="ru-RU"/>
        </a:p>
      </dgm:t>
    </dgm:pt>
    <dgm:pt modelId="{FE7FA112-64D2-4C49-88F1-91C1708F7DDE}" type="sibTrans" cxnId="{D5EEB794-1B8B-4AF7-8117-01CB59BC8FD1}">
      <dgm:prSet/>
      <dgm:spPr/>
      <dgm:t>
        <a:bodyPr/>
        <a:lstStyle/>
        <a:p>
          <a:endParaRPr lang="ru-RU"/>
        </a:p>
      </dgm:t>
    </dgm:pt>
    <dgm:pt modelId="{0A78267A-5413-4F24-B4EB-710F27EBB971}">
      <dgm:prSet phldrT="[Текст]" phldr="1"/>
      <dgm:spPr>
        <a:solidFill>
          <a:schemeClr val="tx1"/>
        </a:solidFill>
        <a:ln>
          <a:solidFill>
            <a:srgbClr val="002060"/>
          </a:solidFill>
        </a:ln>
      </dgm:spPr>
      <dgm:t>
        <a:bodyPr/>
        <a:lstStyle/>
        <a:p>
          <a:endParaRPr lang="ru-RU" dirty="0"/>
        </a:p>
      </dgm:t>
    </dgm:pt>
    <dgm:pt modelId="{81601526-0044-42F9-A37E-307B9B54FF5D}" type="sibTrans" cxnId="{6C9F4C9E-32DE-4C10-8E01-D1D80F68D54C}">
      <dgm:prSet/>
      <dgm:spPr/>
      <dgm:t>
        <a:bodyPr/>
        <a:lstStyle/>
        <a:p>
          <a:endParaRPr lang="ru-RU"/>
        </a:p>
      </dgm:t>
    </dgm:pt>
    <dgm:pt modelId="{C9DC6000-A990-4516-9A19-95A1BABAE39F}" type="parTrans" cxnId="{6C9F4C9E-32DE-4C10-8E01-D1D80F68D54C}">
      <dgm:prSet/>
      <dgm:spPr/>
      <dgm:t>
        <a:bodyPr/>
        <a:lstStyle/>
        <a:p>
          <a:endParaRPr lang="ru-RU"/>
        </a:p>
      </dgm:t>
    </dgm:pt>
    <dgm:pt modelId="{6206DEBD-D77F-48E7-BB25-31DFC9E1B5E7}">
      <dgm:prSet phldrT="[Текст]" phldr="1"/>
      <dgm:spPr>
        <a:solidFill>
          <a:schemeClr val="tx1"/>
        </a:solidFill>
        <a:ln>
          <a:solidFill>
            <a:srgbClr val="FF0000"/>
          </a:solidFill>
        </a:ln>
      </dgm:spPr>
      <dgm:t>
        <a:bodyPr/>
        <a:lstStyle/>
        <a:p>
          <a:endParaRPr lang="ru-RU" dirty="0"/>
        </a:p>
      </dgm:t>
    </dgm:pt>
    <dgm:pt modelId="{A5E5ADA5-BC0C-4C86-86F2-1648ED612818}" type="sibTrans" cxnId="{17ACBAEA-0A2C-4768-AFB3-A1777C17B9F7}">
      <dgm:prSet/>
      <dgm:spPr/>
      <dgm:t>
        <a:bodyPr/>
        <a:lstStyle/>
        <a:p>
          <a:endParaRPr lang="ru-RU"/>
        </a:p>
      </dgm:t>
    </dgm:pt>
    <dgm:pt modelId="{28C45F26-3B86-4C19-A5B3-D17A51D8E411}" type="parTrans" cxnId="{17ACBAEA-0A2C-4768-AFB3-A1777C17B9F7}">
      <dgm:prSet/>
      <dgm:spPr/>
      <dgm:t>
        <a:bodyPr/>
        <a:lstStyle/>
        <a:p>
          <a:endParaRPr lang="ru-RU"/>
        </a:p>
      </dgm:t>
    </dgm:pt>
    <dgm:pt modelId="{C983AD0A-8A82-4D60-9D4F-5D38BA30CA6F}" type="pres">
      <dgm:prSet presAssocID="{10890594-6BF5-430F-A13D-F2430207EEA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35DB9CC-43A2-40AE-898F-B407244C3733}" type="pres">
      <dgm:prSet presAssocID="{6206DEBD-D77F-48E7-BB25-31DFC9E1B5E7}" presName="composite" presStyleCnt="0"/>
      <dgm:spPr/>
    </dgm:pt>
    <dgm:pt modelId="{1776BDB2-C04D-4A80-8800-3A8855AADCC1}" type="pres">
      <dgm:prSet presAssocID="{6206DEBD-D77F-48E7-BB25-31DFC9E1B5E7}" presName="parentText" presStyleLbl="alignNode1" presStyleIdx="0" presStyleCnt="3" custScaleY="73776" custLinFactNeighborX="0" custLinFactNeighborY="-1569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4B6A69-CA51-4979-ADE1-61B40F675F95}" type="pres">
      <dgm:prSet presAssocID="{6206DEBD-D77F-48E7-BB25-31DFC9E1B5E7}" presName="descendantText" presStyleLbl="alignAcc1" presStyleIdx="0" presStyleCnt="3" custScaleY="10763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23141E7-FB41-408A-94F9-D5BE6DF6B69D}" type="pres">
      <dgm:prSet presAssocID="{A5E5ADA5-BC0C-4C86-86F2-1648ED612818}" presName="sp" presStyleCnt="0"/>
      <dgm:spPr/>
    </dgm:pt>
    <dgm:pt modelId="{E6D6AB34-C0DE-4143-9F80-5573F84B6E2D}" type="pres">
      <dgm:prSet presAssocID="{F7696308-B8FD-417E-921A-BEDF57A5B44D}" presName="composite" presStyleCnt="0"/>
      <dgm:spPr/>
    </dgm:pt>
    <dgm:pt modelId="{4CC11552-F065-4BB7-B680-80FDEAD7DE4E}" type="pres">
      <dgm:prSet presAssocID="{F7696308-B8FD-417E-921A-BEDF57A5B44D}" presName="parentText" presStyleLbl="alignNode1" presStyleIdx="1" presStyleCnt="3" custScaleY="109598" custLinFactNeighborX="-14861" custLinFactNeighborY="-166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372DB69-F550-4E9B-99A0-522BB26A0999}" type="pres">
      <dgm:prSet presAssocID="{F7696308-B8FD-417E-921A-BEDF57A5B44D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13D3D8-F8C5-4A0A-AC48-9975A3534EE6}" type="pres">
      <dgm:prSet presAssocID="{B31CE346-CB59-4130-9F25-C609BA529CA3}" presName="sp" presStyleCnt="0"/>
      <dgm:spPr/>
    </dgm:pt>
    <dgm:pt modelId="{1DC4C013-41E4-4345-BFC1-2961520CCA36}" type="pres">
      <dgm:prSet presAssocID="{0A78267A-5413-4F24-B4EB-710F27EBB971}" presName="composite" presStyleCnt="0"/>
      <dgm:spPr/>
    </dgm:pt>
    <dgm:pt modelId="{7A000460-4FA6-472E-AF72-FC6846D9A59E}" type="pres">
      <dgm:prSet presAssocID="{0A78267A-5413-4F24-B4EB-710F27EBB971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12A79E-ECC0-4076-8AE4-06CE38D01371}" type="pres">
      <dgm:prSet presAssocID="{0A78267A-5413-4F24-B4EB-710F27EBB971}" presName="descendantText" presStyleLbl="alignAcc1" presStyleIdx="2" presStyleCnt="3" custScaleY="14046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DC399A4-2A39-4AE2-9305-2CE41CC60F27}" type="presOf" srcId="{F7696308-B8FD-417E-921A-BEDF57A5B44D}" destId="{4CC11552-F065-4BB7-B680-80FDEAD7DE4E}" srcOrd="0" destOrd="0" presId="urn:microsoft.com/office/officeart/2005/8/layout/chevron2"/>
    <dgm:cxn modelId="{31532F17-C362-4529-B119-C000EAAA29D6}" type="presOf" srcId="{B99D310C-8B80-4C00-91C6-B12C7A3AC07B}" destId="{7372DB69-F550-4E9B-99A0-522BB26A0999}" srcOrd="0" destOrd="0" presId="urn:microsoft.com/office/officeart/2005/8/layout/chevron2"/>
    <dgm:cxn modelId="{526AF29E-BF73-4B9A-8A17-64E14B068CCC}" type="presOf" srcId="{10890594-6BF5-430F-A13D-F2430207EEA1}" destId="{C983AD0A-8A82-4D60-9D4F-5D38BA30CA6F}" srcOrd="0" destOrd="0" presId="urn:microsoft.com/office/officeart/2005/8/layout/chevron2"/>
    <dgm:cxn modelId="{F3AE441A-35B0-41DE-B2B2-643A2E99F3F6}" type="presOf" srcId="{CF326E5A-95C9-4959-A3AE-A3C7094A0879}" destId="{E212A79E-ECC0-4076-8AE4-06CE38D01371}" srcOrd="0" destOrd="0" presId="urn:microsoft.com/office/officeart/2005/8/layout/chevron2"/>
    <dgm:cxn modelId="{F5EFB7D7-3A1A-4EEC-BD84-DF216ABEA439}" type="presOf" srcId="{6206DEBD-D77F-48E7-BB25-31DFC9E1B5E7}" destId="{1776BDB2-C04D-4A80-8800-3A8855AADCC1}" srcOrd="0" destOrd="0" presId="urn:microsoft.com/office/officeart/2005/8/layout/chevron2"/>
    <dgm:cxn modelId="{C8EEEFD8-2626-4D96-A796-C0BA1B1CCCB1}" srcId="{F7696308-B8FD-417E-921A-BEDF57A5B44D}" destId="{B99D310C-8B80-4C00-91C6-B12C7A3AC07B}" srcOrd="0" destOrd="0" parTransId="{789A0D1F-FAA7-4558-BC31-9FBC698FA183}" sibTransId="{304B5DBC-138B-498C-839A-18C2D8C119C9}"/>
    <dgm:cxn modelId="{D5EEB794-1B8B-4AF7-8117-01CB59BC8FD1}" srcId="{0A78267A-5413-4F24-B4EB-710F27EBB971}" destId="{CF326E5A-95C9-4959-A3AE-A3C7094A0879}" srcOrd="0" destOrd="0" parTransId="{74C44E6E-DFC8-4BB9-AD5F-6EF8BD4B4CC7}" sibTransId="{FE7FA112-64D2-4C49-88F1-91C1708F7DDE}"/>
    <dgm:cxn modelId="{656082C5-7384-43B9-A724-C224A8BF24D6}" srcId="{6206DEBD-D77F-48E7-BB25-31DFC9E1B5E7}" destId="{42ABD887-B87A-4E92-BFEA-F7208CF41B42}" srcOrd="0" destOrd="0" parTransId="{BD2444FD-D1F2-4A59-AD8C-02AB8FC524D1}" sibTransId="{665F8689-B29C-4348-8863-2A20ED427D18}"/>
    <dgm:cxn modelId="{D7D916C4-D4B7-4EAE-A3D8-95DFFC3F348C}" srcId="{10890594-6BF5-430F-A13D-F2430207EEA1}" destId="{F7696308-B8FD-417E-921A-BEDF57A5B44D}" srcOrd="1" destOrd="0" parTransId="{0B39EBAC-F12D-4B8F-B324-F5EB3A08733C}" sibTransId="{B31CE346-CB59-4130-9F25-C609BA529CA3}"/>
    <dgm:cxn modelId="{17ACBAEA-0A2C-4768-AFB3-A1777C17B9F7}" srcId="{10890594-6BF5-430F-A13D-F2430207EEA1}" destId="{6206DEBD-D77F-48E7-BB25-31DFC9E1B5E7}" srcOrd="0" destOrd="0" parTransId="{28C45F26-3B86-4C19-A5B3-D17A51D8E411}" sibTransId="{A5E5ADA5-BC0C-4C86-86F2-1648ED612818}"/>
    <dgm:cxn modelId="{9317BAB6-AAD7-4FA9-99F5-15726C9C8A70}" type="presOf" srcId="{0A78267A-5413-4F24-B4EB-710F27EBB971}" destId="{7A000460-4FA6-472E-AF72-FC6846D9A59E}" srcOrd="0" destOrd="0" presId="urn:microsoft.com/office/officeart/2005/8/layout/chevron2"/>
    <dgm:cxn modelId="{6C9F4C9E-32DE-4C10-8E01-D1D80F68D54C}" srcId="{10890594-6BF5-430F-A13D-F2430207EEA1}" destId="{0A78267A-5413-4F24-B4EB-710F27EBB971}" srcOrd="2" destOrd="0" parTransId="{C9DC6000-A990-4516-9A19-95A1BABAE39F}" sibTransId="{81601526-0044-42F9-A37E-307B9B54FF5D}"/>
    <dgm:cxn modelId="{95368CF4-60F7-4044-A017-1A1F19AB50A4}" type="presOf" srcId="{42ABD887-B87A-4E92-BFEA-F7208CF41B42}" destId="{1E4B6A69-CA51-4979-ADE1-61B40F675F95}" srcOrd="0" destOrd="0" presId="urn:microsoft.com/office/officeart/2005/8/layout/chevron2"/>
    <dgm:cxn modelId="{7FAC7A8E-3207-46F9-90B0-4B2A58C13DEF}" type="presParOf" srcId="{C983AD0A-8A82-4D60-9D4F-5D38BA30CA6F}" destId="{D35DB9CC-43A2-40AE-898F-B407244C3733}" srcOrd="0" destOrd="0" presId="urn:microsoft.com/office/officeart/2005/8/layout/chevron2"/>
    <dgm:cxn modelId="{906877E1-DAE1-46AF-95E9-800BF57C3BD9}" type="presParOf" srcId="{D35DB9CC-43A2-40AE-898F-B407244C3733}" destId="{1776BDB2-C04D-4A80-8800-3A8855AADCC1}" srcOrd="0" destOrd="0" presId="urn:microsoft.com/office/officeart/2005/8/layout/chevron2"/>
    <dgm:cxn modelId="{6BF5995B-751A-4EC2-8798-3B360325AE93}" type="presParOf" srcId="{D35DB9CC-43A2-40AE-898F-B407244C3733}" destId="{1E4B6A69-CA51-4979-ADE1-61B40F675F95}" srcOrd="1" destOrd="0" presId="urn:microsoft.com/office/officeart/2005/8/layout/chevron2"/>
    <dgm:cxn modelId="{4A997BED-42DB-4EA9-8F02-F9049D85E093}" type="presParOf" srcId="{C983AD0A-8A82-4D60-9D4F-5D38BA30CA6F}" destId="{123141E7-FB41-408A-94F9-D5BE6DF6B69D}" srcOrd="1" destOrd="0" presId="urn:microsoft.com/office/officeart/2005/8/layout/chevron2"/>
    <dgm:cxn modelId="{A08E1BBF-D717-4988-B492-18A8AC76E704}" type="presParOf" srcId="{C983AD0A-8A82-4D60-9D4F-5D38BA30CA6F}" destId="{E6D6AB34-C0DE-4143-9F80-5573F84B6E2D}" srcOrd="2" destOrd="0" presId="urn:microsoft.com/office/officeart/2005/8/layout/chevron2"/>
    <dgm:cxn modelId="{2D295574-6B13-4F9A-8FE0-33A54AE1BC1B}" type="presParOf" srcId="{E6D6AB34-C0DE-4143-9F80-5573F84B6E2D}" destId="{4CC11552-F065-4BB7-B680-80FDEAD7DE4E}" srcOrd="0" destOrd="0" presId="urn:microsoft.com/office/officeart/2005/8/layout/chevron2"/>
    <dgm:cxn modelId="{20123AD1-E495-4CEB-BDDE-E1372444E267}" type="presParOf" srcId="{E6D6AB34-C0DE-4143-9F80-5573F84B6E2D}" destId="{7372DB69-F550-4E9B-99A0-522BB26A0999}" srcOrd="1" destOrd="0" presId="urn:microsoft.com/office/officeart/2005/8/layout/chevron2"/>
    <dgm:cxn modelId="{424C13E8-24F5-47B6-9A5D-A212784884C9}" type="presParOf" srcId="{C983AD0A-8A82-4D60-9D4F-5D38BA30CA6F}" destId="{E213D3D8-F8C5-4A0A-AC48-9975A3534EE6}" srcOrd="3" destOrd="0" presId="urn:microsoft.com/office/officeart/2005/8/layout/chevron2"/>
    <dgm:cxn modelId="{951C90DA-EFF1-4DA7-B880-7395B46D60D4}" type="presParOf" srcId="{C983AD0A-8A82-4D60-9D4F-5D38BA30CA6F}" destId="{1DC4C013-41E4-4345-BFC1-2961520CCA36}" srcOrd="4" destOrd="0" presId="urn:microsoft.com/office/officeart/2005/8/layout/chevron2"/>
    <dgm:cxn modelId="{8E841350-597B-4B53-836D-EA0CE35D4E14}" type="presParOf" srcId="{1DC4C013-41E4-4345-BFC1-2961520CCA36}" destId="{7A000460-4FA6-472E-AF72-FC6846D9A59E}" srcOrd="0" destOrd="0" presId="urn:microsoft.com/office/officeart/2005/8/layout/chevron2"/>
    <dgm:cxn modelId="{17726D44-98D2-4451-8ED4-9E3F7271BCB9}" type="presParOf" srcId="{1DC4C013-41E4-4345-BFC1-2961520CCA36}" destId="{E212A79E-ECC0-4076-8AE4-06CE38D0137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BAAEFE-36F0-4952-8C58-74684A39E1B4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48A0B4-7A52-4782-9BB4-D68E81C3CBD7}">
      <dgm:prSet phldrT="[Текст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800" b="1" i="0" dirty="0" smtClean="0"/>
            <a:t>В естественном (</a:t>
          </a:r>
          <a:r>
            <a:rPr lang="ru-RU" sz="1800" b="1" i="0" dirty="0" err="1" smtClean="0"/>
            <a:t>догосударственном</a:t>
          </a:r>
          <a:r>
            <a:rPr lang="ru-RU" sz="1800" b="1" i="0" dirty="0" smtClean="0"/>
            <a:t>) состоянии господствует естественный свободный закон, закон природы</a:t>
          </a:r>
          <a:endParaRPr lang="ru-RU" sz="1800" b="1" dirty="0"/>
        </a:p>
      </dgm:t>
    </dgm:pt>
    <dgm:pt modelId="{1EB0F08D-7792-4205-B0A1-01872C325F7D}" type="parTrans" cxnId="{DD4E15B9-B84C-4317-9044-56643B555E2C}">
      <dgm:prSet/>
      <dgm:spPr/>
      <dgm:t>
        <a:bodyPr/>
        <a:lstStyle/>
        <a:p>
          <a:endParaRPr lang="ru-RU"/>
        </a:p>
      </dgm:t>
    </dgm:pt>
    <dgm:pt modelId="{D9C907CF-1FD9-4C5E-B1E7-240E1CDC2983}" type="sibTrans" cxnId="{DD4E15B9-B84C-4317-9044-56643B555E2C}">
      <dgm:prSet/>
      <dgm:spPr/>
      <dgm:t>
        <a:bodyPr/>
        <a:lstStyle/>
        <a:p>
          <a:endParaRPr lang="ru-RU"/>
        </a:p>
      </dgm:t>
    </dgm:pt>
    <dgm:pt modelId="{84B997A6-84B9-4259-8597-A3EB4B09DE8F}">
      <dgm:prSet phldrT="[Текст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ln w="38100">
          <a:solidFill>
            <a:srgbClr val="FFFF00"/>
          </a:solidFill>
        </a:ln>
      </dgm:spPr>
      <dgm:t>
        <a:bodyPr/>
        <a:lstStyle/>
        <a:p>
          <a:r>
            <a:rPr lang="ru-RU" sz="1800" b="1" i="0" dirty="0" smtClean="0"/>
            <a:t>Закон природы определяется посредством разума — что хорошо, что плохо.</a:t>
          </a:r>
        </a:p>
        <a:p>
          <a:r>
            <a:rPr lang="ru-RU" sz="1800" b="1" i="0" dirty="0" smtClean="0"/>
            <a:t> Если закон нарушается, виновника может наказать каждый</a:t>
          </a:r>
          <a:endParaRPr lang="ru-RU" sz="1800" b="1" dirty="0"/>
        </a:p>
      </dgm:t>
    </dgm:pt>
    <dgm:pt modelId="{7450350E-F40D-4311-98C2-72BB93D4814A}" type="parTrans" cxnId="{5D50061A-8703-42AD-9292-01CFED276F77}">
      <dgm:prSet/>
      <dgm:spPr/>
      <dgm:t>
        <a:bodyPr/>
        <a:lstStyle/>
        <a:p>
          <a:endParaRPr lang="ru-RU"/>
        </a:p>
      </dgm:t>
    </dgm:pt>
    <dgm:pt modelId="{2092D2BD-999F-4137-A404-005CDB522E99}" type="sibTrans" cxnId="{5D50061A-8703-42AD-9292-01CFED276F77}">
      <dgm:prSet/>
      <dgm:spPr/>
      <dgm:t>
        <a:bodyPr/>
        <a:lstStyle/>
        <a:p>
          <a:endParaRPr lang="ru-RU"/>
        </a:p>
      </dgm:t>
    </dgm:pt>
    <dgm:pt modelId="{9E669A52-4BA4-4E10-B137-88E08E7B997B}">
      <dgm:prSet phldrT="[Текст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 w="38100">
          <a:solidFill>
            <a:srgbClr val="FF0000"/>
          </a:solidFill>
        </a:ln>
      </dgm:spPr>
      <dgm:t>
        <a:bodyPr/>
        <a:lstStyle/>
        <a:p>
          <a:r>
            <a:rPr lang="ru-RU" sz="1800" b="1" i="0" dirty="0" smtClean="0"/>
            <a:t>Для создания гарантий естественных прав и законов люди отказались от права самостоятельно их обеспечивать</a:t>
          </a:r>
          <a:endParaRPr lang="ru-RU" sz="1800" b="1" dirty="0"/>
        </a:p>
      </dgm:t>
    </dgm:pt>
    <dgm:pt modelId="{B1E05A94-335C-421D-B4C5-35E6B6D061EC}" type="parTrans" cxnId="{3B7EDBB8-2B6A-4552-A006-5CE0FFB7128B}">
      <dgm:prSet/>
      <dgm:spPr/>
      <dgm:t>
        <a:bodyPr/>
        <a:lstStyle/>
        <a:p>
          <a:endParaRPr lang="ru-RU"/>
        </a:p>
      </dgm:t>
    </dgm:pt>
    <dgm:pt modelId="{EC772767-9870-4289-B686-470A2C6EBCDF}" type="sibTrans" cxnId="{3B7EDBB8-2B6A-4552-A006-5CE0FFB7128B}">
      <dgm:prSet/>
      <dgm:spPr/>
      <dgm:t>
        <a:bodyPr/>
        <a:lstStyle/>
        <a:p>
          <a:endParaRPr lang="ru-RU"/>
        </a:p>
      </dgm:t>
    </dgm:pt>
    <dgm:pt modelId="{D170D42C-1F1B-4970-BC53-639D76F142F9}">
      <dgm:prSet phldrT="[Текст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 w="38100">
          <a:solidFill>
            <a:srgbClr val="FF0000"/>
          </a:solidFill>
        </a:ln>
      </dgm:spPr>
      <dgm:t>
        <a:bodyPr/>
        <a:lstStyle/>
        <a:p>
          <a:r>
            <a:rPr lang="ru-RU" sz="1800" b="1" i="0" dirty="0" smtClean="0"/>
            <a:t>В результате общественного соглашения гарантом естественных прав и свобод стало государство</a:t>
          </a:r>
          <a:endParaRPr lang="ru-RU" sz="1800" b="1" dirty="0"/>
        </a:p>
      </dgm:t>
    </dgm:pt>
    <dgm:pt modelId="{E404F7DB-A151-4FE4-BB7C-D94A5D9B7A89}" type="parTrans" cxnId="{B94EC3D3-03BB-4B9C-BF61-01BA1AAB5BC8}">
      <dgm:prSet/>
      <dgm:spPr/>
      <dgm:t>
        <a:bodyPr/>
        <a:lstStyle/>
        <a:p>
          <a:endParaRPr lang="ru-RU"/>
        </a:p>
      </dgm:t>
    </dgm:pt>
    <dgm:pt modelId="{39F7B101-509C-4188-BCCF-5002E8AB8D31}" type="sibTrans" cxnId="{B94EC3D3-03BB-4B9C-BF61-01BA1AAB5BC8}">
      <dgm:prSet/>
      <dgm:spPr/>
      <dgm:t>
        <a:bodyPr/>
        <a:lstStyle/>
        <a:p>
          <a:endParaRPr lang="ru-RU"/>
        </a:p>
      </dgm:t>
    </dgm:pt>
    <dgm:pt modelId="{DBA476A0-A0DD-4C22-9874-CC5EA8740637}">
      <dgm:prSet custT="1"/>
      <dgm:spPr>
        <a:solidFill>
          <a:srgbClr val="FF0000"/>
        </a:solidFill>
        <a:ln w="38100">
          <a:solidFill>
            <a:srgbClr val="FFFF00"/>
          </a:solidFill>
        </a:ln>
      </dgm:spPr>
      <dgm:t>
        <a:bodyPr/>
        <a:lstStyle/>
        <a:p>
          <a:endParaRPr lang="ru-RU" sz="1800" b="1" i="0" dirty="0" smtClean="0"/>
        </a:p>
        <a:p>
          <a:r>
            <a:rPr lang="ru-RU" sz="1800" b="1" i="0" dirty="0" smtClean="0"/>
            <a:t>Организация самой власти должна гарантировать права и свободы от произвола и беззакония. </a:t>
          </a:r>
        </a:p>
        <a:p>
          <a:r>
            <a:rPr lang="ru-RU" sz="1800" b="0" i="0" dirty="0" smtClean="0"/>
            <a:t>Должен существовать один закон для богатого и бедного, для фаворита при дворе и для крестьянина за плугом.</a:t>
          </a:r>
          <a:endParaRPr lang="ru-RU" sz="1800" b="0" dirty="0"/>
        </a:p>
      </dgm:t>
    </dgm:pt>
    <dgm:pt modelId="{A37A375D-09D1-4AED-8671-3E7BFE20F6D5}" type="parTrans" cxnId="{1EBD314E-1014-4AC4-B402-CB9C0B5F680F}">
      <dgm:prSet/>
      <dgm:spPr/>
      <dgm:t>
        <a:bodyPr/>
        <a:lstStyle/>
        <a:p>
          <a:endParaRPr lang="ru-RU"/>
        </a:p>
      </dgm:t>
    </dgm:pt>
    <dgm:pt modelId="{B08CC8AA-FA0B-4C01-9C95-6D018A2F8C57}" type="sibTrans" cxnId="{1EBD314E-1014-4AC4-B402-CB9C0B5F680F}">
      <dgm:prSet/>
      <dgm:spPr/>
      <dgm:t>
        <a:bodyPr/>
        <a:lstStyle/>
        <a:p>
          <a:endParaRPr lang="ru-RU"/>
        </a:p>
      </dgm:t>
    </dgm:pt>
    <dgm:pt modelId="{B717B156-CAB2-435E-ABE9-D0E0DE8BB9D0}" type="pres">
      <dgm:prSet presAssocID="{2CBAAEFE-36F0-4952-8C58-74684A39E1B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4910278-3AE0-4183-9344-923D31E5322B}" type="pres">
      <dgm:prSet presAssocID="{DBA476A0-A0DD-4C22-9874-CC5EA8740637}" presName="boxAndChildren" presStyleCnt="0"/>
      <dgm:spPr/>
    </dgm:pt>
    <dgm:pt modelId="{588164C2-16C1-493C-889E-CB99BE331A54}" type="pres">
      <dgm:prSet presAssocID="{DBA476A0-A0DD-4C22-9874-CC5EA8740637}" presName="parentTextBox" presStyleLbl="node1" presStyleIdx="0" presStyleCnt="3" custScaleY="84087" custLinFactNeighborY="8366"/>
      <dgm:spPr/>
      <dgm:t>
        <a:bodyPr/>
        <a:lstStyle/>
        <a:p>
          <a:endParaRPr lang="ru-RU"/>
        </a:p>
      </dgm:t>
    </dgm:pt>
    <dgm:pt modelId="{5BDCCC14-41C4-4A6F-9790-46FD35A1AC2C}" type="pres">
      <dgm:prSet presAssocID="{2092D2BD-999F-4137-A404-005CDB522E99}" presName="sp" presStyleCnt="0"/>
      <dgm:spPr/>
    </dgm:pt>
    <dgm:pt modelId="{6CC1AEE7-D8BD-42C2-9C59-357FF6787F76}" type="pres">
      <dgm:prSet presAssocID="{84B997A6-84B9-4259-8597-A3EB4B09DE8F}" presName="arrowAndChildren" presStyleCnt="0"/>
      <dgm:spPr/>
    </dgm:pt>
    <dgm:pt modelId="{F217F80D-83B8-463D-A64D-B023CC668153}" type="pres">
      <dgm:prSet presAssocID="{84B997A6-84B9-4259-8597-A3EB4B09DE8F}" presName="parentTextArrow" presStyleLbl="node1" presStyleIdx="0" presStyleCnt="3"/>
      <dgm:spPr/>
      <dgm:t>
        <a:bodyPr/>
        <a:lstStyle/>
        <a:p>
          <a:endParaRPr lang="ru-RU"/>
        </a:p>
      </dgm:t>
    </dgm:pt>
    <dgm:pt modelId="{65B32FE3-C9DC-4102-96FE-22AA655365F4}" type="pres">
      <dgm:prSet presAssocID="{84B997A6-84B9-4259-8597-A3EB4B09DE8F}" presName="arrow" presStyleLbl="node1" presStyleIdx="1" presStyleCnt="3" custScaleY="69621" custLinFactNeighborY="1024"/>
      <dgm:spPr/>
      <dgm:t>
        <a:bodyPr/>
        <a:lstStyle/>
        <a:p>
          <a:endParaRPr lang="ru-RU"/>
        </a:p>
      </dgm:t>
    </dgm:pt>
    <dgm:pt modelId="{9F2AE8A6-8A6A-4225-8416-A58DA66A85A0}" type="pres">
      <dgm:prSet presAssocID="{84B997A6-84B9-4259-8597-A3EB4B09DE8F}" presName="descendantArrow" presStyleCnt="0"/>
      <dgm:spPr/>
    </dgm:pt>
    <dgm:pt modelId="{487738A9-A60D-4771-8801-6287F46A9E30}" type="pres">
      <dgm:prSet presAssocID="{9E669A52-4BA4-4E10-B137-88E08E7B997B}" presName="childTextArrow" presStyleLbl="fgAccFollowNode1" presStyleIdx="0" presStyleCnt="2" custScaleY="163204" custLinFactNeighborX="-36" custLinFactNeighborY="6924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EB3BDFE-10BE-4DFB-A214-A4F6CF632C0A}" type="pres">
      <dgm:prSet presAssocID="{D170D42C-1F1B-4970-BC53-639D76F142F9}" presName="childTextArrow" presStyleLbl="fgAccFollowNode1" presStyleIdx="1" presStyleCnt="2" custScaleX="96473" custScaleY="176310" custLinFactNeighborX="673" custLinFactNeighborY="7456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3B7F115-4F86-4387-998C-78F5FD314033}" type="pres">
      <dgm:prSet presAssocID="{D9C907CF-1FD9-4C5E-B1E7-240E1CDC2983}" presName="sp" presStyleCnt="0"/>
      <dgm:spPr/>
    </dgm:pt>
    <dgm:pt modelId="{BDA43368-A084-4111-A0C6-970DB181EAA1}" type="pres">
      <dgm:prSet presAssocID="{2A48A0B4-7A52-4782-9BB4-D68E81C3CBD7}" presName="arrowAndChildren" presStyleCnt="0"/>
      <dgm:spPr/>
    </dgm:pt>
    <dgm:pt modelId="{FD64044A-4CBC-4C1E-BFE2-9DE5E71B52A9}" type="pres">
      <dgm:prSet presAssocID="{2A48A0B4-7A52-4782-9BB4-D68E81C3CBD7}" presName="parentTextArrow" presStyleLbl="node1" presStyleIdx="2" presStyleCnt="3" custScaleY="41801" custLinFactNeighborY="-124"/>
      <dgm:spPr/>
      <dgm:t>
        <a:bodyPr/>
        <a:lstStyle/>
        <a:p>
          <a:endParaRPr lang="ru-RU"/>
        </a:p>
      </dgm:t>
    </dgm:pt>
  </dgm:ptLst>
  <dgm:cxnLst>
    <dgm:cxn modelId="{5EA130AA-D626-4212-BA6D-37B419C0F3D7}" type="presOf" srcId="{DBA476A0-A0DD-4C22-9874-CC5EA8740637}" destId="{588164C2-16C1-493C-889E-CB99BE331A54}" srcOrd="0" destOrd="0" presId="urn:microsoft.com/office/officeart/2005/8/layout/process4"/>
    <dgm:cxn modelId="{3B7EDBB8-2B6A-4552-A006-5CE0FFB7128B}" srcId="{84B997A6-84B9-4259-8597-A3EB4B09DE8F}" destId="{9E669A52-4BA4-4E10-B137-88E08E7B997B}" srcOrd="0" destOrd="0" parTransId="{B1E05A94-335C-421D-B4C5-35E6B6D061EC}" sibTransId="{EC772767-9870-4289-B686-470A2C6EBCDF}"/>
    <dgm:cxn modelId="{8431CDED-EA06-48DD-86B3-6F8E6DDB9FBA}" type="presOf" srcId="{84B997A6-84B9-4259-8597-A3EB4B09DE8F}" destId="{65B32FE3-C9DC-4102-96FE-22AA655365F4}" srcOrd="1" destOrd="0" presId="urn:microsoft.com/office/officeart/2005/8/layout/process4"/>
    <dgm:cxn modelId="{B94EC3D3-03BB-4B9C-BF61-01BA1AAB5BC8}" srcId="{84B997A6-84B9-4259-8597-A3EB4B09DE8F}" destId="{D170D42C-1F1B-4970-BC53-639D76F142F9}" srcOrd="1" destOrd="0" parTransId="{E404F7DB-A151-4FE4-BB7C-D94A5D9B7A89}" sibTransId="{39F7B101-509C-4188-BCCF-5002E8AB8D31}"/>
    <dgm:cxn modelId="{27A5E199-AF8E-4EC0-8706-1E8618EBF503}" type="presOf" srcId="{2A48A0B4-7A52-4782-9BB4-D68E81C3CBD7}" destId="{FD64044A-4CBC-4C1E-BFE2-9DE5E71B52A9}" srcOrd="0" destOrd="0" presId="urn:microsoft.com/office/officeart/2005/8/layout/process4"/>
    <dgm:cxn modelId="{5D50061A-8703-42AD-9292-01CFED276F77}" srcId="{2CBAAEFE-36F0-4952-8C58-74684A39E1B4}" destId="{84B997A6-84B9-4259-8597-A3EB4B09DE8F}" srcOrd="1" destOrd="0" parTransId="{7450350E-F40D-4311-98C2-72BB93D4814A}" sibTransId="{2092D2BD-999F-4137-A404-005CDB522E99}"/>
    <dgm:cxn modelId="{08B2FA43-3C18-44A1-B335-39C1106643A0}" type="presOf" srcId="{2CBAAEFE-36F0-4952-8C58-74684A39E1B4}" destId="{B717B156-CAB2-435E-ABE9-D0E0DE8BB9D0}" srcOrd="0" destOrd="0" presId="urn:microsoft.com/office/officeart/2005/8/layout/process4"/>
    <dgm:cxn modelId="{DD4E15B9-B84C-4317-9044-56643B555E2C}" srcId="{2CBAAEFE-36F0-4952-8C58-74684A39E1B4}" destId="{2A48A0B4-7A52-4782-9BB4-D68E81C3CBD7}" srcOrd="0" destOrd="0" parTransId="{1EB0F08D-7792-4205-B0A1-01872C325F7D}" sibTransId="{D9C907CF-1FD9-4C5E-B1E7-240E1CDC2983}"/>
    <dgm:cxn modelId="{1395F350-FA14-4305-851E-F54F2F853AA0}" type="presOf" srcId="{D170D42C-1F1B-4970-BC53-639D76F142F9}" destId="{0EB3BDFE-10BE-4DFB-A214-A4F6CF632C0A}" srcOrd="0" destOrd="0" presId="urn:microsoft.com/office/officeart/2005/8/layout/process4"/>
    <dgm:cxn modelId="{338990C4-DFDE-4B48-9351-48C18061B104}" type="presOf" srcId="{9E669A52-4BA4-4E10-B137-88E08E7B997B}" destId="{487738A9-A60D-4771-8801-6287F46A9E30}" srcOrd="0" destOrd="0" presId="urn:microsoft.com/office/officeart/2005/8/layout/process4"/>
    <dgm:cxn modelId="{1EBD314E-1014-4AC4-B402-CB9C0B5F680F}" srcId="{2CBAAEFE-36F0-4952-8C58-74684A39E1B4}" destId="{DBA476A0-A0DD-4C22-9874-CC5EA8740637}" srcOrd="2" destOrd="0" parTransId="{A37A375D-09D1-4AED-8671-3E7BFE20F6D5}" sibTransId="{B08CC8AA-FA0B-4C01-9C95-6D018A2F8C57}"/>
    <dgm:cxn modelId="{528DE28B-3057-4268-AFBF-6BE924A55C2C}" type="presOf" srcId="{84B997A6-84B9-4259-8597-A3EB4B09DE8F}" destId="{F217F80D-83B8-463D-A64D-B023CC668153}" srcOrd="0" destOrd="0" presId="urn:microsoft.com/office/officeart/2005/8/layout/process4"/>
    <dgm:cxn modelId="{6EC1CE54-5A0B-42A0-B6F0-BE898E284131}" type="presParOf" srcId="{B717B156-CAB2-435E-ABE9-D0E0DE8BB9D0}" destId="{B4910278-3AE0-4183-9344-923D31E5322B}" srcOrd="0" destOrd="0" presId="urn:microsoft.com/office/officeart/2005/8/layout/process4"/>
    <dgm:cxn modelId="{ED0D1587-7CB7-4B87-B708-9D4ECECDD936}" type="presParOf" srcId="{B4910278-3AE0-4183-9344-923D31E5322B}" destId="{588164C2-16C1-493C-889E-CB99BE331A54}" srcOrd="0" destOrd="0" presId="urn:microsoft.com/office/officeart/2005/8/layout/process4"/>
    <dgm:cxn modelId="{03C6DEF1-5D0B-4241-A11B-956ACBF1A465}" type="presParOf" srcId="{B717B156-CAB2-435E-ABE9-D0E0DE8BB9D0}" destId="{5BDCCC14-41C4-4A6F-9790-46FD35A1AC2C}" srcOrd="1" destOrd="0" presId="urn:microsoft.com/office/officeart/2005/8/layout/process4"/>
    <dgm:cxn modelId="{4F2C3B61-6626-459B-9673-A82C82C3F816}" type="presParOf" srcId="{B717B156-CAB2-435E-ABE9-D0E0DE8BB9D0}" destId="{6CC1AEE7-D8BD-42C2-9C59-357FF6787F76}" srcOrd="2" destOrd="0" presId="urn:microsoft.com/office/officeart/2005/8/layout/process4"/>
    <dgm:cxn modelId="{0142A5E7-1A3A-48C0-8300-2E8E436F2968}" type="presParOf" srcId="{6CC1AEE7-D8BD-42C2-9C59-357FF6787F76}" destId="{F217F80D-83B8-463D-A64D-B023CC668153}" srcOrd="0" destOrd="0" presId="urn:microsoft.com/office/officeart/2005/8/layout/process4"/>
    <dgm:cxn modelId="{7EEAE18D-AE93-42B8-A0B4-9A3A5FC2D0EF}" type="presParOf" srcId="{6CC1AEE7-D8BD-42C2-9C59-357FF6787F76}" destId="{65B32FE3-C9DC-4102-96FE-22AA655365F4}" srcOrd="1" destOrd="0" presId="urn:microsoft.com/office/officeart/2005/8/layout/process4"/>
    <dgm:cxn modelId="{F3D11DF2-0A15-4CFC-9755-E764FD9765D3}" type="presParOf" srcId="{6CC1AEE7-D8BD-42C2-9C59-357FF6787F76}" destId="{9F2AE8A6-8A6A-4225-8416-A58DA66A85A0}" srcOrd="2" destOrd="0" presId="urn:microsoft.com/office/officeart/2005/8/layout/process4"/>
    <dgm:cxn modelId="{7ABC502B-1F54-476C-AC50-6B33CD69C048}" type="presParOf" srcId="{9F2AE8A6-8A6A-4225-8416-A58DA66A85A0}" destId="{487738A9-A60D-4771-8801-6287F46A9E30}" srcOrd="0" destOrd="0" presId="urn:microsoft.com/office/officeart/2005/8/layout/process4"/>
    <dgm:cxn modelId="{CBA80929-6473-426E-82A1-91EF39457F50}" type="presParOf" srcId="{9F2AE8A6-8A6A-4225-8416-A58DA66A85A0}" destId="{0EB3BDFE-10BE-4DFB-A214-A4F6CF632C0A}" srcOrd="1" destOrd="0" presId="urn:microsoft.com/office/officeart/2005/8/layout/process4"/>
    <dgm:cxn modelId="{3DDD8532-9B66-4C57-98B9-141D5A997E92}" type="presParOf" srcId="{B717B156-CAB2-435E-ABE9-D0E0DE8BB9D0}" destId="{A3B7F115-4F86-4387-998C-78F5FD314033}" srcOrd="3" destOrd="0" presId="urn:microsoft.com/office/officeart/2005/8/layout/process4"/>
    <dgm:cxn modelId="{19317129-AFA5-47CA-9ADC-2956164031C3}" type="presParOf" srcId="{B717B156-CAB2-435E-ABE9-D0E0DE8BB9D0}" destId="{BDA43368-A084-4111-A0C6-970DB181EAA1}" srcOrd="4" destOrd="0" presId="urn:microsoft.com/office/officeart/2005/8/layout/process4"/>
    <dgm:cxn modelId="{C0E1BAAD-7E61-49D8-9217-8D40AA07AD6B}" type="presParOf" srcId="{BDA43368-A084-4111-A0C6-970DB181EAA1}" destId="{FD64044A-4CBC-4C1E-BFE2-9DE5E71B52A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ABF7E8-6EA6-4BD1-A625-38EC94437C10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E31E2040-F4D0-47D8-B39D-C17C551ACB56}">
      <dgm:prSet phldrT="[Текст]" custT="1"/>
      <dgm:spPr>
        <a:solidFill>
          <a:schemeClr val="bg1"/>
        </a:solidFill>
      </dgm:spPr>
      <dgm:t>
        <a:bodyPr/>
        <a:lstStyle/>
        <a:p>
          <a:r>
            <a:rPr lang="ru-RU" sz="2000" b="1" dirty="0" smtClean="0">
              <a:solidFill>
                <a:schemeClr val="tx1"/>
              </a:solidFill>
            </a:rPr>
            <a:t>«После» не значит «вследствие».</a:t>
          </a:r>
          <a:endParaRPr lang="ru-RU" sz="2000" dirty="0">
            <a:solidFill>
              <a:schemeClr val="tx1"/>
            </a:solidFill>
          </a:endParaRPr>
        </a:p>
      </dgm:t>
    </dgm:pt>
    <dgm:pt modelId="{22F34B36-E363-47EB-ADAC-AFAC243F03CA}" type="parTrans" cxnId="{38FC92D6-C68A-4EAB-9A67-E782F219B612}">
      <dgm:prSet/>
      <dgm:spPr/>
      <dgm:t>
        <a:bodyPr/>
        <a:lstStyle/>
        <a:p>
          <a:endParaRPr lang="ru-RU"/>
        </a:p>
      </dgm:t>
    </dgm:pt>
    <dgm:pt modelId="{B271C679-8FF0-4CF5-A9AF-F7791C567345}" type="sibTrans" cxnId="{38FC92D6-C68A-4EAB-9A67-E782F219B612}">
      <dgm:prSet/>
      <dgm:spPr/>
      <dgm:t>
        <a:bodyPr/>
        <a:lstStyle/>
        <a:p>
          <a:endParaRPr lang="ru-RU"/>
        </a:p>
      </dgm:t>
    </dgm:pt>
    <dgm:pt modelId="{18FFD14A-F997-48AD-9313-BD8CA24E9912}">
      <dgm:prSet phldrT="[Текст]" custT="1"/>
      <dgm:spPr>
        <a:solidFill>
          <a:srgbClr val="FFFF00"/>
        </a:solidFill>
      </dgm:spPr>
      <dgm:t>
        <a:bodyPr/>
        <a:lstStyle/>
        <a:p>
          <a:pPr algn="l"/>
          <a:r>
            <a:rPr lang="en-US" sz="1800" b="1" dirty="0" smtClean="0">
              <a:solidFill>
                <a:schemeClr val="bg1"/>
              </a:solidFill>
            </a:rPr>
            <a:t>         </a:t>
          </a:r>
          <a:r>
            <a:rPr lang="ru-RU" sz="1800" b="1" dirty="0" smtClean="0">
              <a:solidFill>
                <a:schemeClr val="bg1"/>
              </a:solidFill>
            </a:rPr>
            <a:t>Умозаключение о наличии</a:t>
          </a:r>
          <a:br>
            <a:rPr lang="ru-RU" sz="1800" b="1" dirty="0" smtClean="0">
              <a:solidFill>
                <a:schemeClr val="bg1"/>
              </a:solidFill>
            </a:rPr>
          </a:br>
          <a:r>
            <a:rPr lang="ru-RU" sz="1800" b="1" dirty="0" smtClean="0">
              <a:solidFill>
                <a:schemeClr val="bg1"/>
              </a:solidFill>
            </a:rPr>
            <a:t>каузальной связи на основании</a:t>
          </a:r>
          <a:br>
            <a:rPr lang="ru-RU" sz="1800" b="1" dirty="0" smtClean="0">
              <a:solidFill>
                <a:schemeClr val="bg1"/>
              </a:solidFill>
            </a:rPr>
          </a:br>
          <a:r>
            <a:rPr lang="ru-RU" sz="1800" b="1" dirty="0" smtClean="0">
              <a:solidFill>
                <a:schemeClr val="bg1"/>
              </a:solidFill>
            </a:rPr>
            <a:t>последовательности во времени –</a:t>
          </a:r>
          <a:br>
            <a:rPr lang="ru-RU" sz="1800" b="1" dirty="0" smtClean="0">
              <a:solidFill>
                <a:schemeClr val="bg1"/>
              </a:solidFill>
            </a:rPr>
          </a:br>
          <a:r>
            <a:rPr lang="ru-RU" sz="1800" b="1" dirty="0" smtClean="0">
              <a:solidFill>
                <a:schemeClr val="bg1"/>
              </a:solidFill>
            </a:rPr>
            <a:t>результат логической ошибки</a:t>
          </a:r>
          <a:r>
            <a:rPr lang="ru-RU" sz="2000" b="1" dirty="0" smtClean="0">
              <a:solidFill>
                <a:schemeClr val="bg1"/>
              </a:solidFill>
            </a:rPr>
            <a:t>.</a:t>
          </a:r>
          <a:endParaRPr lang="ru-RU" sz="2000" dirty="0"/>
        </a:p>
      </dgm:t>
    </dgm:pt>
    <dgm:pt modelId="{BC7E7025-F11D-4610-9886-E549D82BE112}" type="parTrans" cxnId="{AFDEAC68-A90A-4826-8FC0-0531551653CB}">
      <dgm:prSet/>
      <dgm:spPr/>
      <dgm:t>
        <a:bodyPr/>
        <a:lstStyle/>
        <a:p>
          <a:endParaRPr lang="ru-RU"/>
        </a:p>
      </dgm:t>
    </dgm:pt>
    <dgm:pt modelId="{91E546A6-DE3C-4D11-B4C6-0B06F2C4A502}" type="sibTrans" cxnId="{AFDEAC68-A90A-4826-8FC0-0531551653CB}">
      <dgm:prSet/>
      <dgm:spPr/>
      <dgm:t>
        <a:bodyPr/>
        <a:lstStyle/>
        <a:p>
          <a:endParaRPr lang="ru-RU"/>
        </a:p>
      </dgm:t>
    </dgm:pt>
    <dgm:pt modelId="{72F6FB4A-5BCC-4B0E-AD5B-A46282EC3043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1" i="1" dirty="0" smtClean="0">
              <a:solidFill>
                <a:schemeClr val="bg1"/>
              </a:solidFill>
            </a:rPr>
            <a:t>Достоверное знание </a:t>
          </a:r>
          <a:br>
            <a:rPr lang="ru-RU" b="1" i="1" dirty="0" smtClean="0">
              <a:solidFill>
                <a:schemeClr val="bg1"/>
              </a:solidFill>
            </a:rPr>
          </a:br>
          <a:r>
            <a:rPr lang="ru-RU" b="1" i="1" dirty="0" smtClean="0">
              <a:solidFill>
                <a:schemeClr val="bg1"/>
              </a:solidFill>
            </a:rPr>
            <a:t>  невозможно и не нужно.</a:t>
          </a:r>
          <a:endParaRPr lang="ru-RU" dirty="0"/>
        </a:p>
      </dgm:t>
    </dgm:pt>
    <dgm:pt modelId="{D01ACD6C-B17C-40AD-BFB4-1AA6825F9151}" type="parTrans" cxnId="{4EA753E5-4A79-4C9D-9F36-4CC32075BCE1}">
      <dgm:prSet/>
      <dgm:spPr/>
      <dgm:t>
        <a:bodyPr/>
        <a:lstStyle/>
        <a:p>
          <a:endParaRPr lang="ru-RU"/>
        </a:p>
      </dgm:t>
    </dgm:pt>
    <dgm:pt modelId="{798626BD-CC44-4F23-9174-27E5995E6A68}" type="sibTrans" cxnId="{4EA753E5-4A79-4C9D-9F36-4CC32075BCE1}">
      <dgm:prSet/>
      <dgm:spPr/>
      <dgm:t>
        <a:bodyPr/>
        <a:lstStyle/>
        <a:p>
          <a:endParaRPr lang="ru-RU"/>
        </a:p>
      </dgm:t>
    </dgm:pt>
    <dgm:pt modelId="{51F878E0-FF28-47AD-9EA9-05825662B384}" type="pres">
      <dgm:prSet presAssocID="{50ABF7E8-6EA6-4BD1-A625-38EC94437C10}" presName="compositeShape" presStyleCnt="0">
        <dgm:presLayoutVars>
          <dgm:chMax val="7"/>
          <dgm:dir/>
          <dgm:resizeHandles val="exact"/>
        </dgm:presLayoutVars>
      </dgm:prSet>
      <dgm:spPr/>
    </dgm:pt>
    <dgm:pt modelId="{97061749-7071-4CAB-B311-720CA0568D3F}" type="pres">
      <dgm:prSet presAssocID="{50ABF7E8-6EA6-4BD1-A625-38EC94437C10}" presName="wedge1" presStyleLbl="node1" presStyleIdx="0" presStyleCnt="3"/>
      <dgm:spPr/>
      <dgm:t>
        <a:bodyPr/>
        <a:lstStyle/>
        <a:p>
          <a:endParaRPr lang="ru-RU"/>
        </a:p>
      </dgm:t>
    </dgm:pt>
    <dgm:pt modelId="{221B284F-6B34-4ECC-BF1E-00585A917288}" type="pres">
      <dgm:prSet presAssocID="{50ABF7E8-6EA6-4BD1-A625-38EC94437C10}" presName="dummy1a" presStyleCnt="0"/>
      <dgm:spPr/>
    </dgm:pt>
    <dgm:pt modelId="{FA9EC30D-3941-41F9-8C1A-4026ED3FD34D}" type="pres">
      <dgm:prSet presAssocID="{50ABF7E8-6EA6-4BD1-A625-38EC94437C10}" presName="dummy1b" presStyleCnt="0"/>
      <dgm:spPr/>
    </dgm:pt>
    <dgm:pt modelId="{31ACC766-584C-49DE-A150-3CA117590A08}" type="pres">
      <dgm:prSet presAssocID="{50ABF7E8-6EA6-4BD1-A625-38EC94437C1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A9B95BF-007E-402E-BA82-9E3D0D30BA65}" type="pres">
      <dgm:prSet presAssocID="{50ABF7E8-6EA6-4BD1-A625-38EC94437C10}" presName="wedge2" presStyleLbl="node1" presStyleIdx="1" presStyleCnt="3"/>
      <dgm:spPr/>
      <dgm:t>
        <a:bodyPr/>
        <a:lstStyle/>
        <a:p>
          <a:endParaRPr lang="ru-RU"/>
        </a:p>
      </dgm:t>
    </dgm:pt>
    <dgm:pt modelId="{1280F863-DEA8-458B-BE3F-BF42A574CFF8}" type="pres">
      <dgm:prSet presAssocID="{50ABF7E8-6EA6-4BD1-A625-38EC94437C10}" presName="dummy2a" presStyleCnt="0"/>
      <dgm:spPr/>
    </dgm:pt>
    <dgm:pt modelId="{324F236E-3968-41D0-A6E0-927D0A1AF5DA}" type="pres">
      <dgm:prSet presAssocID="{50ABF7E8-6EA6-4BD1-A625-38EC94437C10}" presName="dummy2b" presStyleCnt="0"/>
      <dgm:spPr/>
    </dgm:pt>
    <dgm:pt modelId="{659ECB15-B529-489F-B582-9BDC11B8CE6B}" type="pres">
      <dgm:prSet presAssocID="{50ABF7E8-6EA6-4BD1-A625-38EC94437C1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AC23304-C9D8-44D1-A3F5-CD10B4D34ABA}" type="pres">
      <dgm:prSet presAssocID="{50ABF7E8-6EA6-4BD1-A625-38EC94437C10}" presName="wedge3" presStyleLbl="node1" presStyleIdx="2" presStyleCnt="3" custScaleX="93856" custScaleY="102670"/>
      <dgm:spPr/>
      <dgm:t>
        <a:bodyPr/>
        <a:lstStyle/>
        <a:p>
          <a:endParaRPr lang="ru-RU"/>
        </a:p>
      </dgm:t>
    </dgm:pt>
    <dgm:pt modelId="{F6175B46-AF77-4154-B148-85982E5E7222}" type="pres">
      <dgm:prSet presAssocID="{50ABF7E8-6EA6-4BD1-A625-38EC94437C10}" presName="dummy3a" presStyleCnt="0"/>
      <dgm:spPr/>
    </dgm:pt>
    <dgm:pt modelId="{450B2C93-B986-4F80-9AFF-6D453B3AC905}" type="pres">
      <dgm:prSet presAssocID="{50ABF7E8-6EA6-4BD1-A625-38EC94437C10}" presName="dummy3b" presStyleCnt="0"/>
      <dgm:spPr/>
    </dgm:pt>
    <dgm:pt modelId="{BA8EB911-22F9-4ABA-BAB7-B5DA342F1EE6}" type="pres">
      <dgm:prSet presAssocID="{50ABF7E8-6EA6-4BD1-A625-38EC94437C1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D8C1C93-1F95-4EC7-BE66-395F0E53ADD5}" type="pres">
      <dgm:prSet presAssocID="{B271C679-8FF0-4CF5-A9AF-F7791C567345}" presName="arrowWedge1" presStyleLbl="fgSibTrans2D1" presStyleIdx="0" presStyleCnt="3"/>
      <dgm:spPr>
        <a:solidFill>
          <a:srgbClr val="FFFF00"/>
        </a:solidFill>
        <a:ln w="28575">
          <a:solidFill>
            <a:srgbClr val="FF0000"/>
          </a:solidFill>
        </a:ln>
      </dgm:spPr>
    </dgm:pt>
    <dgm:pt modelId="{9A481997-ED2F-4FB3-BBFE-1DF10B299C51}" type="pres">
      <dgm:prSet presAssocID="{798626BD-CC44-4F23-9174-27E5995E6A68}" presName="arrowWedge2" presStyleLbl="fgSibTrans2D1" presStyleIdx="1" presStyleCnt="3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ln w="38100">
          <a:solidFill>
            <a:schemeClr val="tx1"/>
          </a:solidFill>
        </a:ln>
      </dgm:spPr>
    </dgm:pt>
    <dgm:pt modelId="{D5481041-1AB0-42F3-BBF4-C48E4E6AE4D7}" type="pres">
      <dgm:prSet presAssocID="{91E546A6-DE3C-4D11-B4C6-0B06F2C4A502}" presName="arrowWedge3" presStyleLbl="fgSibTrans2D1" presStyleIdx="2" presStyleCnt="3"/>
      <dgm:spPr>
        <a:solidFill>
          <a:srgbClr val="FF0000"/>
        </a:solidFill>
        <a:ln w="38100">
          <a:solidFill>
            <a:schemeClr val="bg1"/>
          </a:solidFill>
        </a:ln>
      </dgm:spPr>
    </dgm:pt>
  </dgm:ptLst>
  <dgm:cxnLst>
    <dgm:cxn modelId="{FD4A638F-47BF-472E-BE34-10B385BE4B42}" type="presOf" srcId="{18FFD14A-F997-48AD-9313-BD8CA24E9912}" destId="{7AC23304-C9D8-44D1-A3F5-CD10B4D34ABA}" srcOrd="0" destOrd="0" presId="urn:microsoft.com/office/officeart/2005/8/layout/cycle8"/>
    <dgm:cxn modelId="{94C34A23-0707-449B-833D-13AA34C84D81}" type="presOf" srcId="{18FFD14A-F997-48AD-9313-BD8CA24E9912}" destId="{BA8EB911-22F9-4ABA-BAB7-B5DA342F1EE6}" srcOrd="1" destOrd="0" presId="urn:microsoft.com/office/officeart/2005/8/layout/cycle8"/>
    <dgm:cxn modelId="{AFDEAC68-A90A-4826-8FC0-0531551653CB}" srcId="{50ABF7E8-6EA6-4BD1-A625-38EC94437C10}" destId="{18FFD14A-F997-48AD-9313-BD8CA24E9912}" srcOrd="2" destOrd="0" parTransId="{BC7E7025-F11D-4610-9886-E549D82BE112}" sibTransId="{91E546A6-DE3C-4D11-B4C6-0B06F2C4A502}"/>
    <dgm:cxn modelId="{833C261B-C638-4F8D-A245-A83933F018BA}" type="presOf" srcId="{E31E2040-F4D0-47D8-B39D-C17C551ACB56}" destId="{31ACC766-584C-49DE-A150-3CA117590A08}" srcOrd="1" destOrd="0" presId="urn:microsoft.com/office/officeart/2005/8/layout/cycle8"/>
    <dgm:cxn modelId="{38FC92D6-C68A-4EAB-9A67-E782F219B612}" srcId="{50ABF7E8-6EA6-4BD1-A625-38EC94437C10}" destId="{E31E2040-F4D0-47D8-B39D-C17C551ACB56}" srcOrd="0" destOrd="0" parTransId="{22F34B36-E363-47EB-ADAC-AFAC243F03CA}" sibTransId="{B271C679-8FF0-4CF5-A9AF-F7791C567345}"/>
    <dgm:cxn modelId="{4EA753E5-4A79-4C9D-9F36-4CC32075BCE1}" srcId="{50ABF7E8-6EA6-4BD1-A625-38EC94437C10}" destId="{72F6FB4A-5BCC-4B0E-AD5B-A46282EC3043}" srcOrd="1" destOrd="0" parTransId="{D01ACD6C-B17C-40AD-BFB4-1AA6825F9151}" sibTransId="{798626BD-CC44-4F23-9174-27E5995E6A68}"/>
    <dgm:cxn modelId="{6CD12382-E8EA-4DA6-8772-79D03E2749D6}" type="presOf" srcId="{72F6FB4A-5BCC-4B0E-AD5B-A46282EC3043}" destId="{659ECB15-B529-489F-B582-9BDC11B8CE6B}" srcOrd="1" destOrd="0" presId="urn:microsoft.com/office/officeart/2005/8/layout/cycle8"/>
    <dgm:cxn modelId="{9B5D0067-E568-4000-B9A8-CCB41CCA303D}" type="presOf" srcId="{50ABF7E8-6EA6-4BD1-A625-38EC94437C10}" destId="{51F878E0-FF28-47AD-9EA9-05825662B384}" srcOrd="0" destOrd="0" presId="urn:microsoft.com/office/officeart/2005/8/layout/cycle8"/>
    <dgm:cxn modelId="{8E0E511C-E0DB-480F-82F7-00B7B33590DB}" type="presOf" srcId="{72F6FB4A-5BCC-4B0E-AD5B-A46282EC3043}" destId="{1A9B95BF-007E-402E-BA82-9E3D0D30BA65}" srcOrd="0" destOrd="0" presId="urn:microsoft.com/office/officeart/2005/8/layout/cycle8"/>
    <dgm:cxn modelId="{0721424A-263F-4520-8D82-BCE084CEF4AB}" type="presOf" srcId="{E31E2040-F4D0-47D8-B39D-C17C551ACB56}" destId="{97061749-7071-4CAB-B311-720CA0568D3F}" srcOrd="0" destOrd="0" presId="urn:microsoft.com/office/officeart/2005/8/layout/cycle8"/>
    <dgm:cxn modelId="{D266A1FF-60DE-4BFC-8E67-0E3E659AA2A2}" type="presParOf" srcId="{51F878E0-FF28-47AD-9EA9-05825662B384}" destId="{97061749-7071-4CAB-B311-720CA0568D3F}" srcOrd="0" destOrd="0" presId="urn:microsoft.com/office/officeart/2005/8/layout/cycle8"/>
    <dgm:cxn modelId="{ACB0C7CC-B40F-44C3-9C91-CB4BE7E153A0}" type="presParOf" srcId="{51F878E0-FF28-47AD-9EA9-05825662B384}" destId="{221B284F-6B34-4ECC-BF1E-00585A917288}" srcOrd="1" destOrd="0" presId="urn:microsoft.com/office/officeart/2005/8/layout/cycle8"/>
    <dgm:cxn modelId="{B736F7A5-FFFD-4A2B-A56A-F807F9482406}" type="presParOf" srcId="{51F878E0-FF28-47AD-9EA9-05825662B384}" destId="{FA9EC30D-3941-41F9-8C1A-4026ED3FD34D}" srcOrd="2" destOrd="0" presId="urn:microsoft.com/office/officeart/2005/8/layout/cycle8"/>
    <dgm:cxn modelId="{9EFADAEF-790F-4B25-90B5-2E11AD0FF2FA}" type="presParOf" srcId="{51F878E0-FF28-47AD-9EA9-05825662B384}" destId="{31ACC766-584C-49DE-A150-3CA117590A08}" srcOrd="3" destOrd="0" presId="urn:microsoft.com/office/officeart/2005/8/layout/cycle8"/>
    <dgm:cxn modelId="{142C92E3-D64E-40A0-B0B7-37A93AD753D8}" type="presParOf" srcId="{51F878E0-FF28-47AD-9EA9-05825662B384}" destId="{1A9B95BF-007E-402E-BA82-9E3D0D30BA65}" srcOrd="4" destOrd="0" presId="urn:microsoft.com/office/officeart/2005/8/layout/cycle8"/>
    <dgm:cxn modelId="{56A80DEC-E334-4DB5-AA1C-BA6864D3F7DE}" type="presParOf" srcId="{51F878E0-FF28-47AD-9EA9-05825662B384}" destId="{1280F863-DEA8-458B-BE3F-BF42A574CFF8}" srcOrd="5" destOrd="0" presId="urn:microsoft.com/office/officeart/2005/8/layout/cycle8"/>
    <dgm:cxn modelId="{4AC7E4CA-610F-4F28-BE07-18E7749FE6D6}" type="presParOf" srcId="{51F878E0-FF28-47AD-9EA9-05825662B384}" destId="{324F236E-3968-41D0-A6E0-927D0A1AF5DA}" srcOrd="6" destOrd="0" presId="urn:microsoft.com/office/officeart/2005/8/layout/cycle8"/>
    <dgm:cxn modelId="{AA60036B-20A4-46C2-9CDB-AAB622DF3C1D}" type="presParOf" srcId="{51F878E0-FF28-47AD-9EA9-05825662B384}" destId="{659ECB15-B529-489F-B582-9BDC11B8CE6B}" srcOrd="7" destOrd="0" presId="urn:microsoft.com/office/officeart/2005/8/layout/cycle8"/>
    <dgm:cxn modelId="{0BE17475-F1CD-4A5E-B7F3-415DBDBADCCF}" type="presParOf" srcId="{51F878E0-FF28-47AD-9EA9-05825662B384}" destId="{7AC23304-C9D8-44D1-A3F5-CD10B4D34ABA}" srcOrd="8" destOrd="0" presId="urn:microsoft.com/office/officeart/2005/8/layout/cycle8"/>
    <dgm:cxn modelId="{B6DBD50E-A3DC-4D0B-8380-95D2482F79E2}" type="presParOf" srcId="{51F878E0-FF28-47AD-9EA9-05825662B384}" destId="{F6175B46-AF77-4154-B148-85982E5E7222}" srcOrd="9" destOrd="0" presId="urn:microsoft.com/office/officeart/2005/8/layout/cycle8"/>
    <dgm:cxn modelId="{A1B70F8E-B3A4-4A8B-8835-E00A0FAE1E61}" type="presParOf" srcId="{51F878E0-FF28-47AD-9EA9-05825662B384}" destId="{450B2C93-B986-4F80-9AFF-6D453B3AC905}" srcOrd="10" destOrd="0" presId="urn:microsoft.com/office/officeart/2005/8/layout/cycle8"/>
    <dgm:cxn modelId="{67EF9AB9-0D7A-4937-83AC-09EDECFC68B7}" type="presParOf" srcId="{51F878E0-FF28-47AD-9EA9-05825662B384}" destId="{BA8EB911-22F9-4ABA-BAB7-B5DA342F1EE6}" srcOrd="11" destOrd="0" presId="urn:microsoft.com/office/officeart/2005/8/layout/cycle8"/>
    <dgm:cxn modelId="{FA7CDF0A-B960-4885-A10F-89969A82B871}" type="presParOf" srcId="{51F878E0-FF28-47AD-9EA9-05825662B384}" destId="{5D8C1C93-1F95-4EC7-BE66-395F0E53ADD5}" srcOrd="12" destOrd="0" presId="urn:microsoft.com/office/officeart/2005/8/layout/cycle8"/>
    <dgm:cxn modelId="{31339643-675E-472A-9E9A-55346AC1473E}" type="presParOf" srcId="{51F878E0-FF28-47AD-9EA9-05825662B384}" destId="{9A481997-ED2F-4FB3-BBFE-1DF10B299C51}" srcOrd="13" destOrd="0" presId="urn:microsoft.com/office/officeart/2005/8/layout/cycle8"/>
    <dgm:cxn modelId="{594118B0-8D1E-4085-9AAA-682044E703F7}" type="presParOf" srcId="{51F878E0-FF28-47AD-9EA9-05825662B384}" destId="{D5481041-1AB0-42F3-BBF4-C48E4E6AE4D7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D68C725-A706-4FE4-8A4E-EEB5CF41CBBA}">
      <dsp:nvSpPr>
        <dsp:cNvPr id="0" name=""/>
        <dsp:cNvSpPr/>
      </dsp:nvSpPr>
      <dsp:spPr>
        <a:xfrm>
          <a:off x="259332" y="0"/>
          <a:ext cx="3869074" cy="1695747"/>
        </a:xfrm>
        <a:prstGeom prst="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6350" cap="rnd" cmpd="sng" algn="ctr">
          <a:solidFill>
            <a:srgbClr val="FF0000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chemeClr val="bg1"/>
              </a:solidFill>
            </a:rPr>
            <a:t>Люди в большинстве своём склонны ценить выше то, во что ими вложено больше труда, или то, что им более привычно.</a:t>
          </a:r>
        </a:p>
      </dsp:txBody>
      <dsp:txXfrm>
        <a:off x="259332" y="0"/>
        <a:ext cx="3869074" cy="1695747"/>
      </dsp:txXfrm>
    </dsp:sp>
    <dsp:sp modelId="{8687E456-5ADA-43DE-B832-BCB8BF0D9160}">
      <dsp:nvSpPr>
        <dsp:cNvPr id="0" name=""/>
        <dsp:cNvSpPr/>
      </dsp:nvSpPr>
      <dsp:spPr>
        <a:xfrm>
          <a:off x="4734947" y="2151"/>
          <a:ext cx="3825804" cy="1695747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6350" cap="rnd" cmpd="sng" algn="ctr">
          <a:solidFill>
            <a:schemeClr val="bg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chemeClr val="bg1"/>
              </a:solidFill>
            </a:rPr>
            <a:t>Одни умы склонны придавать большее значение различиям в вещах, другие – сходству между ними</a:t>
          </a:r>
          <a:r>
            <a:rPr lang="ru-RU" sz="2400" b="1" kern="1200" dirty="0" smtClean="0">
              <a:solidFill>
                <a:schemeClr val="bg1"/>
              </a:solidFill>
            </a:rPr>
            <a:t>.</a:t>
          </a:r>
        </a:p>
      </dsp:txBody>
      <dsp:txXfrm>
        <a:off x="4734947" y="2151"/>
        <a:ext cx="3825804" cy="1695747"/>
      </dsp:txXfrm>
    </dsp:sp>
    <dsp:sp modelId="{D74351CF-2106-4CC8-AB74-7F3EE6FBF11A}">
      <dsp:nvSpPr>
        <dsp:cNvPr id="0" name=""/>
        <dsp:cNvSpPr/>
      </dsp:nvSpPr>
      <dsp:spPr>
        <a:xfrm>
          <a:off x="251517" y="1800197"/>
          <a:ext cx="2652629" cy="1950381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6350" cap="rnd" cmpd="sng" algn="ctr">
          <a:solidFill>
            <a:srgbClr val="FFFF00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chemeClr val="bg1"/>
              </a:solidFill>
            </a:rPr>
            <a:t>Одни больше интересуются частностями и подробностями, другие – общим и целым.</a:t>
          </a:r>
        </a:p>
      </dsp:txBody>
      <dsp:txXfrm>
        <a:off x="251517" y="1800197"/>
        <a:ext cx="2652629" cy="1950381"/>
      </dsp:txXfrm>
    </dsp:sp>
    <dsp:sp modelId="{CC437D13-5A03-489E-BFF5-07F7D03F6A60}">
      <dsp:nvSpPr>
        <dsp:cNvPr id="0" name=""/>
        <dsp:cNvSpPr/>
      </dsp:nvSpPr>
      <dsp:spPr>
        <a:xfrm>
          <a:off x="3203842" y="1872216"/>
          <a:ext cx="5581525" cy="1711552"/>
        </a:xfrm>
        <a:prstGeom prst="rect">
          <a:avLst/>
        </a:prstGeom>
        <a:solidFill>
          <a:schemeClr val="lt1"/>
        </a:solidFill>
        <a:ln w="48000" cap="flat" cmpd="thickThin" algn="ctr">
          <a:solidFill>
            <a:srgbClr val="002060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chemeClr val="bg1"/>
              </a:solidFill>
            </a:rPr>
            <a:t>Одни умы склонны к почитанию древности, другие увлечены любовью к новизне, но немногие могут соблюсти такую меру, чтобы и не отбрасывать то, что справедливо установлено древними, и не пренебречь тем, что верно предложено новыми.</a:t>
          </a:r>
        </a:p>
      </dsp:txBody>
      <dsp:txXfrm>
        <a:off x="3203842" y="1872216"/>
        <a:ext cx="5581525" cy="171155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E095488-76F7-4596-90F9-F10B2BA40A71}">
      <dsp:nvSpPr>
        <dsp:cNvPr id="0" name=""/>
        <dsp:cNvSpPr/>
      </dsp:nvSpPr>
      <dsp:spPr>
        <a:xfrm>
          <a:off x="2387937" y="531751"/>
          <a:ext cx="1654607" cy="91922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400" kern="1200" dirty="0"/>
        </a:p>
      </dsp:txBody>
      <dsp:txXfrm>
        <a:off x="2387937" y="531751"/>
        <a:ext cx="1654607" cy="919226"/>
      </dsp:txXfrm>
    </dsp:sp>
    <dsp:sp modelId="{B6749EA5-9653-482C-B04C-99E4E0D0D133}">
      <dsp:nvSpPr>
        <dsp:cNvPr id="0" name=""/>
        <dsp:cNvSpPr/>
      </dsp:nvSpPr>
      <dsp:spPr>
        <a:xfrm>
          <a:off x="4777926" y="531751"/>
          <a:ext cx="1654607" cy="91922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400" kern="1200"/>
        </a:p>
      </dsp:txBody>
      <dsp:txXfrm>
        <a:off x="4777926" y="531751"/>
        <a:ext cx="1654607" cy="919226"/>
      </dsp:txXfrm>
    </dsp:sp>
    <dsp:sp modelId="{93354B3E-6817-415B-BAD1-2BA46F1D3437}">
      <dsp:nvSpPr>
        <dsp:cNvPr id="0" name=""/>
        <dsp:cNvSpPr/>
      </dsp:nvSpPr>
      <dsp:spPr>
        <a:xfrm>
          <a:off x="3682777" y="4639883"/>
          <a:ext cx="689419" cy="689419"/>
        </a:xfrm>
        <a:prstGeom prst="triangle">
          <a:avLst/>
        </a:prstGeom>
        <a:solidFill>
          <a:srgbClr val="FF0000">
            <a:alpha val="90000"/>
          </a:srgbClr>
        </a:solidFill>
        <a:ln w="76200" cap="flat" cmpd="thickThin" algn="ctr">
          <a:solidFill>
            <a:srgbClr val="FFFF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A2BA11-EF54-41AB-95EF-329B533870D5}">
      <dsp:nvSpPr>
        <dsp:cNvPr id="0" name=""/>
        <dsp:cNvSpPr/>
      </dsp:nvSpPr>
      <dsp:spPr>
        <a:xfrm rot="240000">
          <a:off x="1958595" y="4344459"/>
          <a:ext cx="4137782" cy="289341"/>
        </a:xfrm>
        <a:prstGeom prst="rect">
          <a:avLst/>
        </a:prstGeom>
        <a:solidFill>
          <a:srgbClr val="FF0000">
            <a:alpha val="90000"/>
          </a:srgbClr>
        </a:solidFill>
        <a:ln w="76200" cap="flat" cmpd="thickThin" algn="ctr">
          <a:solidFill>
            <a:srgbClr val="FFFF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BDA005-636F-4A30-93E7-D2937534BD2E}">
      <dsp:nvSpPr>
        <dsp:cNvPr id="0" name=""/>
        <dsp:cNvSpPr/>
      </dsp:nvSpPr>
      <dsp:spPr>
        <a:xfrm rot="240000">
          <a:off x="4201821" y="2421128"/>
          <a:ext cx="3689171" cy="2306842"/>
        </a:xfrm>
        <a:prstGeom prst="roundRect">
          <a:avLst/>
        </a:prstGeom>
        <a:solidFill>
          <a:srgbClr val="002060"/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>
              <a:solidFill>
                <a:schemeClr val="tx1"/>
              </a:solidFill>
            </a:rPr>
            <a:t>Самое лучшее из всех доказательств</a:t>
          </a:r>
          <a:br>
            <a:rPr lang="ru-RU" sz="2500" kern="1200" dirty="0" smtClean="0">
              <a:solidFill>
                <a:schemeClr val="tx1"/>
              </a:solidFill>
            </a:rPr>
          </a:br>
          <a:r>
            <a:rPr lang="ru-RU" sz="2500" kern="1200" dirty="0" smtClean="0">
              <a:solidFill>
                <a:schemeClr val="tx1"/>
              </a:solidFill>
            </a:rPr>
            <a:t>есть опыт, если только он коренится в</a:t>
          </a:r>
          <a:br>
            <a:rPr lang="ru-RU" sz="2500" kern="1200" dirty="0" smtClean="0">
              <a:solidFill>
                <a:schemeClr val="tx1"/>
              </a:solidFill>
            </a:rPr>
          </a:br>
          <a:r>
            <a:rPr lang="ru-RU" sz="2500" kern="1200" dirty="0" smtClean="0">
              <a:solidFill>
                <a:schemeClr val="tx1"/>
              </a:solidFill>
            </a:rPr>
            <a:t>эксперименте. </a:t>
          </a:r>
          <a:endParaRPr lang="ru-RU" sz="2500" kern="1200" dirty="0">
            <a:solidFill>
              <a:schemeClr val="tx1"/>
            </a:solidFill>
          </a:endParaRPr>
        </a:p>
      </dsp:txBody>
      <dsp:txXfrm rot="240000">
        <a:off x="4201821" y="2421128"/>
        <a:ext cx="3689171" cy="2306842"/>
      </dsp:txXfrm>
    </dsp:sp>
    <dsp:sp modelId="{E2312720-2B57-481F-ABC0-CCCFF5146753}">
      <dsp:nvSpPr>
        <dsp:cNvPr id="0" name=""/>
        <dsp:cNvSpPr/>
      </dsp:nvSpPr>
      <dsp:spPr>
        <a:xfrm rot="240000">
          <a:off x="3860805" y="167184"/>
          <a:ext cx="4879549" cy="2467437"/>
        </a:xfrm>
        <a:prstGeom prst="roundRect">
          <a:avLst/>
        </a:prstGeom>
        <a:solidFill>
          <a:srgbClr val="002060"/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>
              <a:solidFill>
                <a:schemeClr val="tx1"/>
              </a:solidFill>
            </a:rPr>
            <a:t>ибо тонкость природы во много раз </a:t>
          </a:r>
          <a:br>
            <a:rPr lang="ru-RU" sz="2500" kern="1200" dirty="0" smtClean="0">
              <a:solidFill>
                <a:schemeClr val="tx1"/>
              </a:solidFill>
            </a:rPr>
          </a:br>
          <a:r>
            <a:rPr lang="ru-RU" sz="2500" kern="1200" dirty="0" smtClean="0">
              <a:solidFill>
                <a:schemeClr val="tx1"/>
              </a:solidFill>
            </a:rPr>
            <a:t>превосходит тонкость рассуждений</a:t>
          </a:r>
          <a:endParaRPr lang="ru-RU" sz="2500" kern="1200" dirty="0">
            <a:solidFill>
              <a:schemeClr val="tx1"/>
            </a:solidFill>
          </a:endParaRPr>
        </a:p>
      </dsp:txBody>
      <dsp:txXfrm rot="240000">
        <a:off x="3860805" y="167184"/>
        <a:ext cx="4879549" cy="2467437"/>
      </dsp:txXfrm>
    </dsp:sp>
    <dsp:sp modelId="{DC343E6B-2D5D-4703-BEB9-EBF2CD892FA3}">
      <dsp:nvSpPr>
        <dsp:cNvPr id="0" name=""/>
        <dsp:cNvSpPr/>
      </dsp:nvSpPr>
      <dsp:spPr>
        <a:xfrm rot="240000">
          <a:off x="114133" y="883342"/>
          <a:ext cx="3694172" cy="3401332"/>
        </a:xfrm>
        <a:prstGeom prst="roundRect">
          <a:avLst/>
        </a:prstGeom>
        <a:solidFill>
          <a:schemeClr val="bg1"/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</a:rPr>
            <a:t>Никоим образом не может быть, чтобы аксиомы,</a:t>
          </a:r>
          <a:br>
            <a:rPr lang="ru-RU" sz="2000" kern="1200" dirty="0" smtClean="0">
              <a:solidFill>
                <a:schemeClr val="tx1"/>
              </a:solidFill>
            </a:rPr>
          </a:br>
          <a:r>
            <a:rPr lang="ru-RU" sz="2000" kern="1200" dirty="0" smtClean="0">
              <a:solidFill>
                <a:schemeClr val="tx1"/>
              </a:solidFill>
            </a:rPr>
            <a:t>установленные рассуждением, имели силу для открытия новых дел..Теории,  полученные путём «подгонки», не позволяют открывать новые факты и, следовательно, оказываются</a:t>
          </a:r>
          <a:br>
            <a:rPr lang="ru-RU" sz="2000" kern="1200" dirty="0" smtClean="0">
              <a:solidFill>
                <a:schemeClr val="tx1"/>
              </a:solidFill>
            </a:rPr>
          </a:br>
          <a:r>
            <a:rPr lang="ru-RU" sz="2000" kern="1200" dirty="0" smtClean="0">
              <a:solidFill>
                <a:schemeClr val="tx1"/>
              </a:solidFill>
            </a:rPr>
            <a:t>в научном плане  бесполезными</a:t>
          </a:r>
          <a:endParaRPr lang="ru-RU" sz="2000" kern="1200" dirty="0">
            <a:solidFill>
              <a:schemeClr val="tx1"/>
            </a:solidFill>
          </a:endParaRPr>
        </a:p>
      </dsp:txBody>
      <dsp:txXfrm rot="240000">
        <a:off x="114133" y="883342"/>
        <a:ext cx="3694172" cy="340133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776BDB2-C04D-4A80-8800-3A8855AADCC1}">
      <dsp:nvSpPr>
        <dsp:cNvPr id="0" name=""/>
        <dsp:cNvSpPr/>
      </dsp:nvSpPr>
      <dsp:spPr>
        <a:xfrm rot="5400000">
          <a:off x="-19511" y="595571"/>
          <a:ext cx="762438" cy="723414"/>
        </a:xfrm>
        <a:prstGeom prst="chevron">
          <a:avLst/>
        </a:prstGeom>
        <a:solidFill>
          <a:schemeClr val="tx1"/>
        </a:solidFill>
        <a:ln w="48000" cap="flat" cmpd="thickThin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 dirty="0"/>
        </a:p>
      </dsp:txBody>
      <dsp:txXfrm rot="5400000">
        <a:off x="-19511" y="595571"/>
        <a:ext cx="762438" cy="723414"/>
      </dsp:txXfrm>
    </dsp:sp>
    <dsp:sp modelId="{1E4B6A69-CA51-4979-ADE1-61B40F675F95}">
      <dsp:nvSpPr>
        <dsp:cNvPr id="0" name=""/>
        <dsp:cNvSpPr/>
      </dsp:nvSpPr>
      <dsp:spPr>
        <a:xfrm rot="5400000">
          <a:off x="4416341" y="-3115829"/>
          <a:ext cx="723036" cy="81088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>
              <a:solidFill>
                <a:srgbClr val="C00000"/>
              </a:solidFill>
            </a:rPr>
            <a:t>Сначала нужно для каждой данной природы представить разуму </a:t>
          </a:r>
          <a:r>
            <a:rPr lang="ru-RU" sz="2000" b="1" kern="1200" dirty="0" smtClean="0">
              <a:solidFill>
                <a:srgbClr val="FF0000"/>
              </a:solidFill>
            </a:rPr>
            <a:t>все известные примеры, сходящиеся в этой природе</a:t>
          </a:r>
          <a:endParaRPr lang="ru-RU" sz="2000" b="1" kern="1200" dirty="0"/>
        </a:p>
      </dsp:txBody>
      <dsp:txXfrm rot="5400000">
        <a:off x="4416341" y="-3115829"/>
        <a:ext cx="723036" cy="8108889"/>
      </dsp:txXfrm>
    </dsp:sp>
    <dsp:sp modelId="{4CC11552-F065-4BB7-B680-80FDEAD7DE4E}">
      <dsp:nvSpPr>
        <dsp:cNvPr id="0" name=""/>
        <dsp:cNvSpPr/>
      </dsp:nvSpPr>
      <dsp:spPr>
        <a:xfrm rot="5400000">
          <a:off x="-204612" y="1500757"/>
          <a:ext cx="1132640" cy="723414"/>
        </a:xfrm>
        <a:prstGeom prst="chevron">
          <a:avLst/>
        </a:prstGeom>
        <a:solidFill>
          <a:schemeClr val="tx1"/>
        </a:solidFill>
        <a:ln w="48000" cap="flat" cmpd="thickThin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kern="1200" dirty="0"/>
        </a:p>
      </dsp:txBody>
      <dsp:txXfrm rot="5400000">
        <a:off x="-204612" y="1500757"/>
        <a:ext cx="1132640" cy="723414"/>
      </dsp:txXfrm>
    </dsp:sp>
    <dsp:sp modelId="{7372DB69-F550-4E9B-99A0-522BB26A0999}">
      <dsp:nvSpPr>
        <dsp:cNvPr id="0" name=""/>
        <dsp:cNvSpPr/>
      </dsp:nvSpPr>
      <dsp:spPr>
        <a:xfrm rot="5400000">
          <a:off x="4441988" y="-2355647"/>
          <a:ext cx="671742" cy="81088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>
              <a:solidFill>
                <a:srgbClr val="C00000"/>
              </a:solidFill>
            </a:rPr>
            <a:t>Во-вторых, должно представить разуму </a:t>
          </a:r>
          <a:r>
            <a:rPr lang="ru-RU" sz="2000" b="1" kern="1200" dirty="0" smtClean="0">
              <a:solidFill>
                <a:srgbClr val="FF0000"/>
              </a:solidFill>
            </a:rPr>
            <a:t>примеры, которые лишены данной природы</a:t>
          </a:r>
          <a:endParaRPr lang="ru-RU" sz="900" b="1" kern="1200" dirty="0"/>
        </a:p>
      </dsp:txBody>
      <dsp:txXfrm rot="5400000">
        <a:off x="4441988" y="-2355647"/>
        <a:ext cx="671742" cy="8108889"/>
      </dsp:txXfrm>
    </dsp:sp>
    <dsp:sp modelId="{7A000460-4FA6-472E-AF72-FC6846D9A59E}">
      <dsp:nvSpPr>
        <dsp:cNvPr id="0" name=""/>
        <dsp:cNvSpPr/>
      </dsp:nvSpPr>
      <dsp:spPr>
        <a:xfrm rot="5400000">
          <a:off x="-155017" y="2549534"/>
          <a:ext cx="1033449" cy="723414"/>
        </a:xfrm>
        <a:prstGeom prst="chevron">
          <a:avLst/>
        </a:prstGeom>
        <a:solidFill>
          <a:schemeClr val="tx1"/>
        </a:solidFill>
        <a:ln w="48000" cap="flat" cmpd="thickThin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kern="1200" dirty="0"/>
        </a:p>
      </dsp:txBody>
      <dsp:txXfrm rot="5400000">
        <a:off x="-155017" y="2549534"/>
        <a:ext cx="1033449" cy="723414"/>
      </dsp:txXfrm>
    </dsp:sp>
    <dsp:sp modelId="{E212A79E-ECC0-4076-8AE4-06CE38D01371}">
      <dsp:nvSpPr>
        <dsp:cNvPr id="0" name=""/>
        <dsp:cNvSpPr/>
      </dsp:nvSpPr>
      <dsp:spPr>
        <a:xfrm rot="5400000">
          <a:off x="4306084" y="-1324055"/>
          <a:ext cx="943549" cy="81088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>
              <a:solidFill>
                <a:srgbClr val="C00000"/>
              </a:solidFill>
            </a:rPr>
            <a:t>В-третьих, должно представить разуму </a:t>
          </a:r>
          <a:r>
            <a:rPr lang="ru-RU" sz="2000" b="1" kern="1200" dirty="0" smtClean="0">
              <a:solidFill>
                <a:srgbClr val="FF0000"/>
              </a:solidFill>
            </a:rPr>
            <a:t>примеры, в которых исследуемая природа присутствует в большей и в меньшей степени</a:t>
          </a:r>
          <a:endParaRPr lang="ru-RU" sz="900" b="1" kern="1200" dirty="0"/>
        </a:p>
      </dsp:txBody>
      <dsp:txXfrm rot="5400000">
        <a:off x="4306084" y="-1324055"/>
        <a:ext cx="943549" cy="810888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88164C2-16C1-493C-889E-CB99BE331A54}">
      <dsp:nvSpPr>
        <dsp:cNvPr id="0" name=""/>
        <dsp:cNvSpPr/>
      </dsp:nvSpPr>
      <dsp:spPr>
        <a:xfrm>
          <a:off x="0" y="2881841"/>
          <a:ext cx="8712968" cy="1438638"/>
        </a:xfrm>
        <a:prstGeom prst="rect">
          <a:avLst/>
        </a:prstGeom>
        <a:solidFill>
          <a:srgbClr val="FF0000"/>
        </a:solidFill>
        <a:ln w="38100" cap="flat" cmpd="thickThin" algn="ctr">
          <a:solidFill>
            <a:srgbClr val="FFFF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b="1" i="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i="0" kern="1200" dirty="0" smtClean="0"/>
            <a:t>Организация самой власти должна гарантировать права и свободы от произвола и беззакония.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kern="1200" dirty="0" smtClean="0"/>
            <a:t>Должен существовать один закон для богатого и бедного, для фаворита при дворе и для крестьянина за плугом.</a:t>
          </a:r>
          <a:endParaRPr lang="ru-RU" sz="1800" b="0" kern="1200" dirty="0"/>
        </a:p>
      </dsp:txBody>
      <dsp:txXfrm>
        <a:off x="0" y="2881841"/>
        <a:ext cx="8712968" cy="1438638"/>
      </dsp:txXfrm>
    </dsp:sp>
    <dsp:sp modelId="{65B32FE3-C9DC-4102-96FE-22AA655365F4}">
      <dsp:nvSpPr>
        <dsp:cNvPr id="0" name=""/>
        <dsp:cNvSpPr/>
      </dsp:nvSpPr>
      <dsp:spPr>
        <a:xfrm rot="10800000">
          <a:off x="0" y="1101844"/>
          <a:ext cx="8712968" cy="1831974"/>
        </a:xfrm>
        <a:prstGeom prst="upArrowCallout">
          <a:avLst/>
        </a:prstGeom>
        <a:gradFill rotWithShape="1">
          <a:gsLst>
            <a:gs pos="0">
              <a:schemeClr val="dk1">
                <a:shade val="47500"/>
                <a:satMod val="137000"/>
              </a:schemeClr>
            </a:gs>
            <a:gs pos="55000">
              <a:schemeClr val="dk1">
                <a:shade val="69000"/>
                <a:satMod val="137000"/>
              </a:schemeClr>
            </a:gs>
            <a:gs pos="100000">
              <a:schemeClr val="dk1">
                <a:shade val="98000"/>
                <a:satMod val="137000"/>
              </a:schemeClr>
            </a:gs>
          </a:gsLst>
          <a:lin ang="16200000" scaled="0"/>
        </a:gradFill>
        <a:ln w="38100" cap="rnd" cmpd="sng" algn="ctr">
          <a:solidFill>
            <a:srgbClr val="FFFF00"/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i="0" kern="1200" dirty="0" smtClean="0"/>
            <a:t>Закон природы определяется посредством разума — что хорошо, что плохо.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i="0" kern="1200" dirty="0" smtClean="0"/>
            <a:t> Если закон нарушается, виновника может наказать каждый</a:t>
          </a:r>
          <a:endParaRPr lang="ru-RU" sz="1800" b="1" kern="1200" dirty="0"/>
        </a:p>
      </dsp:txBody>
      <dsp:txXfrm>
        <a:off x="0" y="1101844"/>
        <a:ext cx="8712968" cy="643023"/>
      </dsp:txXfrm>
    </dsp:sp>
    <dsp:sp modelId="{487738A9-A60D-4771-8801-6287F46A9E30}">
      <dsp:nvSpPr>
        <dsp:cNvPr id="0" name=""/>
        <dsp:cNvSpPr/>
      </dsp:nvSpPr>
      <dsp:spPr>
        <a:xfrm>
          <a:off x="2" y="1894949"/>
          <a:ext cx="4433062" cy="1284047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38100" cap="rnd" cmpd="sng" algn="ctr">
          <a:solidFill>
            <a:srgbClr val="FF0000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i="0" kern="1200" dirty="0" smtClean="0"/>
            <a:t>Для создания гарантий естественных прав и законов люди отказались от права самостоятельно их обеспечивать</a:t>
          </a:r>
          <a:endParaRPr lang="ru-RU" sz="1800" b="1" kern="1200" dirty="0"/>
        </a:p>
      </dsp:txBody>
      <dsp:txXfrm>
        <a:off x="2" y="1894949"/>
        <a:ext cx="4433062" cy="1284047"/>
      </dsp:txXfrm>
    </dsp:sp>
    <dsp:sp modelId="{0EB3BDFE-10BE-4DFB-A214-A4F6CF632C0A}">
      <dsp:nvSpPr>
        <dsp:cNvPr id="0" name=""/>
        <dsp:cNvSpPr/>
      </dsp:nvSpPr>
      <dsp:spPr>
        <a:xfrm>
          <a:off x="4436259" y="1885240"/>
          <a:ext cx="4276708" cy="1387162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38100" cap="rnd" cmpd="sng" algn="ctr">
          <a:solidFill>
            <a:srgbClr val="FF0000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i="0" kern="1200" dirty="0" smtClean="0"/>
            <a:t>В результате общественного соглашения гарантом естественных прав и свобод стало государство</a:t>
          </a:r>
          <a:endParaRPr lang="ru-RU" sz="1800" b="1" kern="1200" dirty="0"/>
        </a:p>
      </dsp:txBody>
      <dsp:txXfrm>
        <a:off x="4436259" y="1885240"/>
        <a:ext cx="4276708" cy="1387162"/>
      </dsp:txXfrm>
    </dsp:sp>
    <dsp:sp modelId="{FD64044A-4CBC-4C1E-BFE2-9DE5E71B52A9}">
      <dsp:nvSpPr>
        <dsp:cNvPr id="0" name=""/>
        <dsp:cNvSpPr/>
      </dsp:nvSpPr>
      <dsp:spPr>
        <a:xfrm rot="10800000">
          <a:off x="0" y="0"/>
          <a:ext cx="8712968" cy="1099932"/>
        </a:xfrm>
        <a:prstGeom prst="upArrowCallout">
          <a:avLst/>
        </a:prstGeom>
        <a:solidFill>
          <a:schemeClr val="lt1"/>
        </a:solidFill>
        <a:ln w="48000" cap="flat" cmpd="thickThin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i="0" kern="1200" dirty="0" smtClean="0"/>
            <a:t>В естественном (</a:t>
          </a:r>
          <a:r>
            <a:rPr lang="ru-RU" sz="1800" b="1" i="0" kern="1200" dirty="0" err="1" smtClean="0"/>
            <a:t>догосударственном</a:t>
          </a:r>
          <a:r>
            <a:rPr lang="ru-RU" sz="1800" b="1" i="0" kern="1200" dirty="0" smtClean="0"/>
            <a:t>) состоянии господствует естественный свободный закон, закон природы</a:t>
          </a:r>
          <a:endParaRPr lang="ru-RU" sz="1800" b="1" kern="1200" dirty="0"/>
        </a:p>
      </dsp:txBody>
      <dsp:txXfrm rot="10800000">
        <a:off x="0" y="0"/>
        <a:ext cx="8712968" cy="1099932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7061749-7071-4CAB-B311-720CA0568D3F}">
      <dsp:nvSpPr>
        <dsp:cNvPr id="0" name=""/>
        <dsp:cNvSpPr/>
      </dsp:nvSpPr>
      <dsp:spPr>
        <a:xfrm>
          <a:off x="725101" y="484222"/>
          <a:ext cx="5760720" cy="5760720"/>
        </a:xfrm>
        <a:prstGeom prst="pie">
          <a:avLst>
            <a:gd name="adj1" fmla="val 16200000"/>
            <a:gd name="adj2" fmla="val 1800000"/>
          </a:avLst>
        </a:prstGeom>
        <a:solidFill>
          <a:schemeClr val="bg1"/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chemeClr val="tx1"/>
              </a:solidFill>
            </a:rPr>
            <a:t>«После» не значит «вследствие».</a:t>
          </a:r>
          <a:endParaRPr lang="ru-RU" sz="2000" kern="1200" dirty="0">
            <a:solidFill>
              <a:schemeClr val="tx1"/>
            </a:solidFill>
          </a:endParaRPr>
        </a:p>
      </dsp:txBody>
      <dsp:txXfrm>
        <a:off x="3761138" y="1704946"/>
        <a:ext cx="2057400" cy="1714500"/>
      </dsp:txXfrm>
    </dsp:sp>
    <dsp:sp modelId="{1A9B95BF-007E-402E-BA82-9E3D0D30BA65}">
      <dsp:nvSpPr>
        <dsp:cNvPr id="0" name=""/>
        <dsp:cNvSpPr/>
      </dsp:nvSpPr>
      <dsp:spPr>
        <a:xfrm>
          <a:off x="606458" y="689962"/>
          <a:ext cx="5760720" cy="5760720"/>
        </a:xfrm>
        <a:prstGeom prst="pie">
          <a:avLst>
            <a:gd name="adj1" fmla="val 1800000"/>
            <a:gd name="adj2" fmla="val 900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6350" cap="rnd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b="1" i="1" kern="1200" dirty="0" smtClean="0">
              <a:solidFill>
                <a:schemeClr val="bg1"/>
              </a:solidFill>
            </a:rPr>
            <a:t>Достоверное знание </a:t>
          </a:r>
          <a:br>
            <a:rPr lang="ru-RU" sz="2700" b="1" i="1" kern="1200" dirty="0" smtClean="0">
              <a:solidFill>
                <a:schemeClr val="bg1"/>
              </a:solidFill>
            </a:rPr>
          </a:br>
          <a:r>
            <a:rPr lang="ru-RU" sz="2700" b="1" i="1" kern="1200" dirty="0" smtClean="0">
              <a:solidFill>
                <a:schemeClr val="bg1"/>
              </a:solidFill>
            </a:rPr>
            <a:t>  невозможно и не нужно.</a:t>
          </a:r>
          <a:endParaRPr lang="ru-RU" sz="2700" kern="1200" dirty="0"/>
        </a:p>
      </dsp:txBody>
      <dsp:txXfrm>
        <a:off x="1978058" y="4427572"/>
        <a:ext cx="3086100" cy="1508760"/>
      </dsp:txXfrm>
    </dsp:sp>
    <dsp:sp modelId="{7AC23304-C9D8-44D1-A3F5-CD10B4D34ABA}">
      <dsp:nvSpPr>
        <dsp:cNvPr id="0" name=""/>
        <dsp:cNvSpPr/>
      </dsp:nvSpPr>
      <dsp:spPr>
        <a:xfrm>
          <a:off x="664784" y="407317"/>
          <a:ext cx="5406781" cy="5914531"/>
        </a:xfrm>
        <a:prstGeom prst="pie">
          <a:avLst>
            <a:gd name="adj1" fmla="val 9000000"/>
            <a:gd name="adj2" fmla="val 16200000"/>
          </a:avLst>
        </a:prstGeom>
        <a:solidFill>
          <a:srgbClr val="FFFF00"/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         </a:t>
          </a:r>
          <a:r>
            <a:rPr lang="ru-RU" sz="1800" b="1" kern="1200" dirty="0" smtClean="0">
              <a:solidFill>
                <a:schemeClr val="bg1"/>
              </a:solidFill>
            </a:rPr>
            <a:t>Умозаключение о наличии</a:t>
          </a:r>
          <a:br>
            <a:rPr lang="ru-RU" sz="1800" b="1" kern="1200" dirty="0" smtClean="0">
              <a:solidFill>
                <a:schemeClr val="bg1"/>
              </a:solidFill>
            </a:rPr>
          </a:br>
          <a:r>
            <a:rPr lang="ru-RU" sz="1800" b="1" kern="1200" dirty="0" smtClean="0">
              <a:solidFill>
                <a:schemeClr val="bg1"/>
              </a:solidFill>
            </a:rPr>
            <a:t>каузальной связи на основании</a:t>
          </a:r>
          <a:br>
            <a:rPr lang="ru-RU" sz="1800" b="1" kern="1200" dirty="0" smtClean="0">
              <a:solidFill>
                <a:schemeClr val="bg1"/>
              </a:solidFill>
            </a:rPr>
          </a:br>
          <a:r>
            <a:rPr lang="ru-RU" sz="1800" b="1" kern="1200" dirty="0" smtClean="0">
              <a:solidFill>
                <a:schemeClr val="bg1"/>
              </a:solidFill>
            </a:rPr>
            <a:t>последовательности во времени –</a:t>
          </a:r>
          <a:br>
            <a:rPr lang="ru-RU" sz="1800" b="1" kern="1200" dirty="0" smtClean="0">
              <a:solidFill>
                <a:schemeClr val="bg1"/>
              </a:solidFill>
            </a:rPr>
          </a:br>
          <a:r>
            <a:rPr lang="ru-RU" sz="1800" b="1" kern="1200" dirty="0" smtClean="0">
              <a:solidFill>
                <a:schemeClr val="bg1"/>
              </a:solidFill>
            </a:rPr>
            <a:t>результат логической ошибки</a:t>
          </a:r>
          <a:r>
            <a:rPr lang="ru-RU" sz="2000" b="1" kern="1200" dirty="0" smtClean="0">
              <a:solidFill>
                <a:schemeClr val="bg1"/>
              </a:solidFill>
            </a:rPr>
            <a:t>.</a:t>
          </a:r>
          <a:endParaRPr lang="ru-RU" sz="2000" kern="1200" dirty="0"/>
        </a:p>
      </dsp:txBody>
      <dsp:txXfrm>
        <a:off x="1291069" y="1660634"/>
        <a:ext cx="1930993" cy="1760277"/>
      </dsp:txXfrm>
    </dsp:sp>
    <dsp:sp modelId="{5D8C1C93-1F95-4EC7-BE66-395F0E53ADD5}">
      <dsp:nvSpPr>
        <dsp:cNvPr id="0" name=""/>
        <dsp:cNvSpPr/>
      </dsp:nvSpPr>
      <dsp:spPr>
        <a:xfrm>
          <a:off x="368961" y="127606"/>
          <a:ext cx="6473952" cy="6473952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rgbClr val="FFFF00"/>
        </a:solidFill>
        <a:ln w="28575">
          <a:solidFill>
            <a:srgbClr val="FF00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81997-ED2F-4FB3-BBFE-1DF10B299C51}">
      <dsp:nvSpPr>
        <dsp:cNvPr id="0" name=""/>
        <dsp:cNvSpPr/>
      </dsp:nvSpPr>
      <dsp:spPr>
        <a:xfrm>
          <a:off x="249842" y="332982"/>
          <a:ext cx="6473952" cy="6473952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1">
          <a:gsLst>
            <a:gs pos="0">
              <a:schemeClr val="dk1">
                <a:shade val="47500"/>
                <a:satMod val="137000"/>
              </a:schemeClr>
            </a:gs>
            <a:gs pos="55000">
              <a:schemeClr val="dk1">
                <a:shade val="69000"/>
                <a:satMod val="137000"/>
              </a:schemeClr>
            </a:gs>
            <a:gs pos="100000">
              <a:schemeClr val="dk1">
                <a:shade val="98000"/>
                <a:satMod val="137000"/>
              </a:schemeClr>
            </a:gs>
          </a:gsLst>
          <a:lin ang="16200000" scaled="0"/>
        </a:gradFill>
        <a:ln w="38100" cap="rnd" cmpd="sng" algn="ctr">
          <a:solidFill>
            <a:schemeClr val="tx1"/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</dsp:sp>
    <dsp:sp modelId="{D5481041-1AB0-42F3-BBF4-C48E4E6AE4D7}">
      <dsp:nvSpPr>
        <dsp:cNvPr id="0" name=""/>
        <dsp:cNvSpPr/>
      </dsp:nvSpPr>
      <dsp:spPr>
        <a:xfrm>
          <a:off x="131761" y="127113"/>
          <a:ext cx="6473952" cy="6473952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rgbClr val="FF0000"/>
        </a:solidFill>
        <a:ln w="38100"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C29E2-F974-4EDB-952D-DD9A1CF2F3D4}" type="datetimeFigureOut">
              <a:rPr lang="ru-RU" smtClean="0"/>
              <a:pPr/>
              <a:t>28.09.2018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40ACE-8A7E-4285-9EDB-1B24F488BCE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40ACE-8A7E-4285-9EDB-1B24F488BCED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28.09.2018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28.09.2018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43608" y="2348880"/>
            <a:ext cx="7500066" cy="64633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altLang="ru-RU" sz="3600" b="1" dirty="0" smtClean="0">
                <a:ln w="31550" cmpd="sng">
                  <a:solidFill>
                    <a:srgbClr val="FF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Философия эпохи Нового времени </a:t>
            </a:r>
            <a:endParaRPr lang="ru-RU" sz="3600" b="1" dirty="0">
              <a:ln w="31550" cmpd="sng">
                <a:solidFill>
                  <a:srgbClr val="FF0000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Блок-схема: процесс 2"/>
          <p:cNvSpPr/>
          <p:nvPr/>
        </p:nvSpPr>
        <p:spPr>
          <a:xfrm>
            <a:off x="215516" y="0"/>
            <a:ext cx="8712968" cy="1772816"/>
          </a:xfrm>
          <a:prstGeom prst="flowChartProcess">
            <a:avLst/>
          </a:prstGeom>
          <a:ln w="28575"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smtClean="0"/>
              <a:t>До сих пор  открытия делались случайно, не методически. Их было бы гораздо больше, если бы исследователи были </a:t>
            </a:r>
            <a:r>
              <a:rPr lang="ru-RU" sz="2000" b="1" dirty="0" smtClean="0"/>
              <a:t>вооружены</a:t>
            </a:r>
            <a:r>
              <a:rPr lang="ru-RU" b="1" dirty="0" smtClean="0"/>
              <a:t> правильным методом. </a:t>
            </a:r>
          </a:p>
          <a:p>
            <a:pPr algn="ctr"/>
            <a:r>
              <a:rPr lang="ru-RU" b="1" dirty="0" smtClean="0">
                <a:latin typeface="Arial Black" pitchFamily="34" charset="0"/>
              </a:rPr>
              <a:t> Метод - это путь, главное средство исследования.</a:t>
            </a:r>
          </a:p>
          <a:p>
            <a:pPr algn="ctr"/>
            <a:r>
              <a:rPr lang="ru-RU" b="1" dirty="0" smtClean="0"/>
              <a:t> Даже хромой, идущий по дороге, обгонит нормального человека, бегущего по бездорожью. </a:t>
            </a:r>
            <a:endParaRPr lang="ru-RU" b="1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89756" y="1772816"/>
            <a:ext cx="8964488" cy="1584176"/>
          </a:xfrm>
          <a:prstGeom prst="round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 </a:t>
            </a:r>
            <a:r>
              <a:rPr lang="ru-RU" sz="2000" b="1" dirty="0" smtClean="0"/>
              <a:t>ИНДУКЦИЯ - это необходимая для наук, опирающаяся на показания органов чувств, единственно истинная форма доказательства и метод познания природы.</a:t>
            </a:r>
            <a:endParaRPr lang="ru-RU" sz="2000" b="1" dirty="0"/>
          </a:p>
        </p:txBody>
      </p:sp>
      <p:graphicFrame>
        <p:nvGraphicFramePr>
          <p:cNvPr id="8" name="Схема 7"/>
          <p:cNvGraphicFramePr/>
          <p:nvPr/>
        </p:nvGraphicFramePr>
        <p:xfrm>
          <a:off x="107504" y="2852936"/>
          <a:ext cx="8832304" cy="4005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Graphic spid="8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0"/>
            <a:ext cx="377346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b="1" dirty="0" smtClean="0"/>
              <a:t>Таблицы сущности и присутствия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771800" y="404664"/>
            <a:ext cx="480702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ru-RU" sz="2000" b="1" dirty="0" smtClean="0">
                <a:solidFill>
                  <a:srgbClr val="FFFF00"/>
                </a:solidFill>
              </a:rPr>
              <a:t>Примеры, сходящиеся в природе тепла: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836712"/>
            <a:ext cx="89644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  <a:buFontTx/>
              <a:buAutoNum type="arabicPeriod"/>
            </a:pPr>
            <a:r>
              <a:rPr lang="ru-RU" sz="2000" b="1" dirty="0" smtClean="0"/>
              <a:t>Солнечные лучи, особенно летом и в полдень.</a:t>
            </a:r>
          </a:p>
          <a:p>
            <a:pPr lvl="1">
              <a:lnSpc>
                <a:spcPct val="80000"/>
              </a:lnSpc>
              <a:buFontTx/>
              <a:buAutoNum type="arabicPeriod"/>
            </a:pPr>
            <a:r>
              <a:rPr lang="ru-RU" sz="2000" b="1" dirty="0" smtClean="0"/>
              <a:t>Солнечные лучи, отражённые и собранные, как, например, среди гор или в стенах и особенно в зажигательных зеркалах.</a:t>
            </a:r>
          </a:p>
          <a:p>
            <a:pPr lvl="1">
              <a:lnSpc>
                <a:spcPct val="80000"/>
              </a:lnSpc>
              <a:buFontTx/>
              <a:buAutoNum type="arabicPeriod"/>
            </a:pPr>
            <a:r>
              <a:rPr lang="ru-RU" sz="2000" b="1" dirty="0" smtClean="0"/>
              <a:t>Огненные метеоры.</a:t>
            </a:r>
          </a:p>
          <a:p>
            <a:pPr lvl="1">
              <a:lnSpc>
                <a:spcPct val="80000"/>
              </a:lnSpc>
              <a:buFontTx/>
              <a:buAutoNum type="arabicPeriod"/>
            </a:pPr>
            <a:r>
              <a:rPr lang="ru-RU" sz="2000" b="1" dirty="0" smtClean="0"/>
              <a:t>Воспламеняющиеся молнии.</a:t>
            </a:r>
          </a:p>
          <a:p>
            <a:pPr lvl="1">
              <a:lnSpc>
                <a:spcPct val="80000"/>
              </a:lnSpc>
              <a:buFontTx/>
              <a:buAutoNum type="arabicPeriod"/>
            </a:pPr>
            <a:r>
              <a:rPr lang="ru-RU" sz="2000" b="1" dirty="0" smtClean="0"/>
              <a:t>Извержение пламени из горных недр и т. д.</a:t>
            </a:r>
          </a:p>
          <a:p>
            <a:pPr lvl="1">
              <a:lnSpc>
                <a:spcPct val="80000"/>
              </a:lnSpc>
              <a:buFontTx/>
              <a:buAutoNum type="arabicPeriod"/>
            </a:pPr>
            <a:r>
              <a:rPr lang="ru-RU" sz="2000" b="1" dirty="0" smtClean="0"/>
              <a:t>Всякое пламя.</a:t>
            </a:r>
          </a:p>
          <a:p>
            <a:pPr lvl="1">
              <a:lnSpc>
                <a:spcPct val="80000"/>
              </a:lnSpc>
              <a:buFontTx/>
              <a:buAutoNum type="arabicPeriod"/>
            </a:pPr>
            <a:r>
              <a:rPr lang="ru-RU" sz="2000" b="1" dirty="0" smtClean="0"/>
              <a:t>Раскалённые тела.</a:t>
            </a:r>
          </a:p>
          <a:p>
            <a:pPr lvl="1">
              <a:lnSpc>
                <a:spcPct val="80000"/>
              </a:lnSpc>
              <a:buFontTx/>
              <a:buAutoNum type="arabicPeriod"/>
            </a:pPr>
            <a:r>
              <a:rPr lang="ru-RU" sz="2000" b="1" dirty="0" smtClean="0"/>
              <a:t>Естественные горячие источники.</a:t>
            </a:r>
          </a:p>
          <a:p>
            <a:pPr lvl="1">
              <a:lnSpc>
                <a:spcPct val="80000"/>
              </a:lnSpc>
              <a:buFontTx/>
              <a:buAutoNum type="arabicPeriod"/>
            </a:pPr>
            <a:r>
              <a:rPr lang="ru-RU" sz="2000" b="1" dirty="0" smtClean="0"/>
              <a:t>Кипящие или нагретые жидкости.</a:t>
            </a:r>
            <a:endParaRPr lang="ru-RU" sz="2000" dirty="0"/>
          </a:p>
        </p:txBody>
      </p:sp>
      <p:sp>
        <p:nvSpPr>
          <p:cNvPr id="5" name="Стрелка вниз 4"/>
          <p:cNvSpPr/>
          <p:nvPr/>
        </p:nvSpPr>
        <p:spPr>
          <a:xfrm>
            <a:off x="1475656" y="404664"/>
            <a:ext cx="484632" cy="50405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3429000"/>
            <a:ext cx="45720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ru-RU" sz="2000" b="1" dirty="0" smtClean="0"/>
              <a:t>Таблицы отклонения, или отсутствия </a:t>
            </a:r>
            <a:endParaRPr lang="ru-RU" sz="2000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79512" y="3861048"/>
          <a:ext cx="8712968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7165"/>
                <a:gridCol w="525580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Примеры присутствия</a:t>
                      </a:r>
                    </a:p>
                    <a:p>
                      <a:endParaRPr lang="ru-RU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Примеры отсутствия в ближайшем</a:t>
                      </a:r>
                    </a:p>
                    <a:p>
                      <a:endParaRPr lang="ru-RU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solidFill>
                            <a:schemeClr val="bg1"/>
                          </a:solidFill>
                        </a:rPr>
                        <a:t>Солнечные лучи, особенно летом и в полдень.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</a:rPr>
                        <a:t>Лучи Луны, звёзд и комет не оказываются тёплыми для осязания…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solidFill>
                            <a:schemeClr val="bg1"/>
                          </a:solidFill>
                        </a:rPr>
                        <a:t>Огненные метеоры.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Не обнаруживается, чтобы кометы (если и</a:t>
                      </a:r>
                      <a:br>
                        <a:rPr lang="ru-RU" sz="18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ru-RU" sz="1800" dirty="0" smtClean="0">
                          <a:solidFill>
                            <a:schemeClr val="bg1"/>
                          </a:solidFill>
                        </a:rPr>
                        <a:t>их причислять к метеорам) производили очевидное и постоянное действие на увеличение жары…</a:t>
                      </a:r>
                      <a:endParaRPr lang="ru-RU" sz="1800" b="0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Стрелка углом 9"/>
          <p:cNvSpPr/>
          <p:nvPr/>
        </p:nvSpPr>
        <p:spPr>
          <a:xfrm rot="5400000">
            <a:off x="4815456" y="3257552"/>
            <a:ext cx="525784" cy="868680"/>
          </a:xfrm>
          <a:prstGeom prst="ben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Roubillac Louis Francois (1695-1762), Bust of Sir Francis Bacon - detail (1751, Trinity College Library, University of Cambridge, Cambridge)-red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35731" cy="18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3635896" y="0"/>
            <a:ext cx="3076483" cy="461665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Истинная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sz="2400" b="1" dirty="0" smtClean="0">
                <a:solidFill>
                  <a:schemeClr val="bg1"/>
                </a:solidFill>
              </a:rPr>
              <a:t>индукции </a:t>
            </a:r>
            <a:endParaRPr lang="ru-RU" sz="2400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2411760" y="548680"/>
            <a:ext cx="6118225" cy="100811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ru-RU" b="1" dirty="0"/>
              <a:t>Итак, следует </a:t>
            </a:r>
            <a:r>
              <a:rPr lang="ru-RU" b="1" dirty="0" smtClean="0"/>
              <a:t>совершать разложение </a:t>
            </a:r>
            <a:r>
              <a:rPr lang="ru-RU" b="1" dirty="0"/>
              <a:t>и </a:t>
            </a:r>
            <a:r>
              <a:rPr lang="ru-RU" b="1" dirty="0" smtClean="0"/>
              <a:t>разделение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ru-RU" b="1" dirty="0" smtClean="0"/>
              <a:t>природы, конечно</a:t>
            </a:r>
            <a:r>
              <a:rPr lang="ru-RU" b="1" dirty="0"/>
              <a:t>, не огнём, но разумом</a:t>
            </a:r>
            <a:r>
              <a:rPr lang="ru-RU" b="1" dirty="0" smtClean="0"/>
              <a:t>,</a:t>
            </a:r>
            <a:r>
              <a:rPr lang="en-US" b="1" dirty="0" smtClean="0"/>
              <a:t> </a:t>
            </a: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>который есть как бы божественный огонь.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0" y="1628800"/>
            <a:ext cx="9144000" cy="324036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t"/>
          <a:lstStyle/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ru-RU" sz="2000" b="1" dirty="0"/>
              <a:t>Поэтому первое дело </a:t>
            </a:r>
            <a:r>
              <a:rPr lang="ru-RU" b="1" i="1" dirty="0"/>
              <a:t>истинной индукции </a:t>
            </a:r>
            <a:r>
              <a:rPr lang="ru-RU" sz="2000" b="1" dirty="0"/>
              <a:t>(в </a:t>
            </a:r>
            <a:r>
              <a:rPr lang="ru-RU" sz="2000" b="1" dirty="0" smtClean="0"/>
              <a:t>отношении открытия </a:t>
            </a:r>
            <a:r>
              <a:rPr lang="ru-RU" sz="2000" b="1" dirty="0"/>
              <a:t>форм) </a:t>
            </a:r>
            <a:r>
              <a:rPr lang="ru-RU" sz="2000" b="1" dirty="0" smtClean="0"/>
              <a:t>есть</a:t>
            </a:r>
          </a:p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ru-RU" sz="2000" b="1" dirty="0" smtClean="0"/>
              <a:t> </a:t>
            </a:r>
            <a:r>
              <a:rPr lang="ru-RU" sz="2000" b="1" i="1" dirty="0"/>
              <a:t>отбрасывание</a:t>
            </a:r>
            <a:r>
              <a:rPr lang="ru-RU" sz="2000" b="1" dirty="0"/>
              <a:t>, или </a:t>
            </a:r>
            <a:r>
              <a:rPr lang="ru-RU" sz="2000" b="1" i="1" dirty="0"/>
              <a:t>исключение</a:t>
            </a:r>
            <a:r>
              <a:rPr lang="ru-RU" sz="2000" b="1" dirty="0" smtClean="0"/>
              <a:t>, отдельных </a:t>
            </a:r>
            <a:r>
              <a:rPr lang="ru-RU" sz="2000" b="1" dirty="0"/>
              <a:t>природ, которые </a:t>
            </a:r>
            <a:r>
              <a:rPr lang="ru-RU" sz="2000" b="1" u="sng" dirty="0"/>
              <a:t>не встречаются</a:t>
            </a:r>
            <a:r>
              <a:rPr lang="ru-RU" sz="2000" b="1" dirty="0"/>
              <a:t/>
            </a:r>
            <a:br>
              <a:rPr lang="ru-RU" sz="2000" b="1" dirty="0"/>
            </a:br>
            <a:r>
              <a:rPr lang="ru-RU" sz="2000" b="1" dirty="0"/>
              <a:t>в каком-либо примере, где </a:t>
            </a:r>
            <a:r>
              <a:rPr lang="ru-RU" sz="2000" b="1" u="sng" dirty="0"/>
              <a:t>присутствует</a:t>
            </a:r>
            <a:r>
              <a:rPr lang="ru-RU" sz="2000" b="1" dirty="0"/>
              <a:t> данная природа</a:t>
            </a:r>
            <a:r>
              <a:rPr lang="ru-RU" sz="2000" b="1" dirty="0" smtClean="0"/>
              <a:t>, или </a:t>
            </a:r>
            <a:r>
              <a:rPr lang="ru-RU" sz="2000" b="1" u="sng" dirty="0"/>
              <a:t>встречаются</a:t>
            </a:r>
            <a:r>
              <a:rPr lang="ru-RU" sz="2000" b="1" dirty="0"/>
              <a:t> </a:t>
            </a:r>
            <a:r>
              <a:rPr lang="ru-RU" sz="2000" b="1" dirty="0" smtClean="0"/>
              <a:t>в</a:t>
            </a:r>
          </a:p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ru-RU" sz="2000" b="1" dirty="0" smtClean="0"/>
              <a:t> </a:t>
            </a:r>
            <a:r>
              <a:rPr lang="ru-RU" sz="2000" b="1" dirty="0"/>
              <a:t>каком-либо примере, где </a:t>
            </a:r>
            <a:r>
              <a:rPr lang="ru-RU" sz="2000" b="1" u="sng" dirty="0" smtClean="0"/>
              <a:t>отсутствует </a:t>
            </a:r>
            <a:r>
              <a:rPr lang="ru-RU" sz="2000" b="1" dirty="0" smtClean="0"/>
              <a:t>данная </a:t>
            </a:r>
            <a:r>
              <a:rPr lang="ru-RU" sz="2000" b="1" dirty="0"/>
              <a:t>природа, или </a:t>
            </a:r>
            <a:r>
              <a:rPr lang="ru-RU" sz="2000" b="1" dirty="0" smtClean="0"/>
              <a:t>встречаются</a:t>
            </a:r>
          </a:p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ru-RU" sz="2000" b="1" dirty="0" smtClean="0"/>
              <a:t> </a:t>
            </a:r>
            <a:r>
              <a:rPr lang="ru-RU" sz="2000" b="1" u="sng" dirty="0" smtClean="0"/>
              <a:t>растущими </a:t>
            </a:r>
            <a:r>
              <a:rPr lang="ru-RU" sz="2000" b="1" dirty="0" smtClean="0"/>
              <a:t>в </a:t>
            </a:r>
            <a:r>
              <a:rPr lang="ru-RU" sz="2000" b="1" dirty="0"/>
              <a:t>каком-либо примере, где данная природа </a:t>
            </a:r>
            <a:r>
              <a:rPr lang="ru-RU" sz="2000" b="1" u="sng" dirty="0"/>
              <a:t>убывает</a:t>
            </a:r>
            <a:r>
              <a:rPr lang="ru-RU" sz="2000" b="1" dirty="0" smtClean="0"/>
              <a:t>, или </a:t>
            </a:r>
          </a:p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ru-RU" sz="2000" b="1" u="sng" dirty="0" smtClean="0"/>
              <a:t>убывают</a:t>
            </a:r>
            <a:r>
              <a:rPr lang="ru-RU" sz="2000" b="1" dirty="0"/>
              <a:t>, когда данная природа </a:t>
            </a:r>
            <a:r>
              <a:rPr lang="ru-RU" sz="2000" b="1" u="sng" dirty="0"/>
              <a:t>растёт</a:t>
            </a:r>
            <a:r>
              <a:rPr lang="ru-RU" sz="2000" b="1" dirty="0"/>
              <a:t>.</a:t>
            </a:r>
          </a:p>
        </p:txBody>
      </p:sp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179512" y="5013176"/>
            <a:ext cx="8743951" cy="16557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ru-RU" sz="2000" b="1" dirty="0"/>
              <a:t>Тогда после отбрасывания и исключения</a:t>
            </a:r>
            <a:r>
              <a:rPr lang="ru-RU" sz="2000" b="1" dirty="0" smtClean="0"/>
              <a:t>, сделанного  должным   образом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ru-RU" sz="2000" b="1" dirty="0" smtClean="0"/>
              <a:t>(когда </a:t>
            </a:r>
            <a:r>
              <a:rPr lang="ru-RU" sz="2000" b="1" dirty="0"/>
              <a:t>все легковесные </a:t>
            </a:r>
            <a:r>
              <a:rPr lang="ru-RU" sz="2000" b="1" dirty="0" smtClean="0"/>
              <a:t>мнения  </a:t>
            </a:r>
            <a:r>
              <a:rPr lang="ru-RU" sz="2000" b="1" dirty="0"/>
              <a:t>обратятся в дым</a:t>
            </a:r>
            <a:r>
              <a:rPr lang="ru-RU" sz="2000" b="1" dirty="0" smtClean="0"/>
              <a:t>),  на </a:t>
            </a:r>
            <a:r>
              <a:rPr lang="ru-RU" sz="2000" b="1" dirty="0"/>
              <a:t>втором месте (</a:t>
            </a:r>
            <a:r>
              <a:rPr lang="ru-RU" sz="2000" b="1" dirty="0" smtClean="0"/>
              <a:t>как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ru-RU" sz="2000" b="1" dirty="0" smtClean="0"/>
              <a:t> </a:t>
            </a:r>
            <a:r>
              <a:rPr lang="ru-RU" sz="2000" b="1" dirty="0"/>
              <a:t>бы на дне</a:t>
            </a:r>
            <a:r>
              <a:rPr lang="ru-RU" sz="2000" b="1" dirty="0" smtClean="0"/>
              <a:t>) останется </a:t>
            </a:r>
            <a:r>
              <a:rPr lang="ru-RU" sz="2000" b="1" dirty="0"/>
              <a:t>положительная форма</a:t>
            </a:r>
            <a:r>
              <a:rPr lang="ru-RU" sz="2000" b="1" dirty="0" smtClean="0"/>
              <a:t>, твёрдая</a:t>
            </a:r>
            <a:r>
              <a:rPr lang="ru-RU" sz="2000" b="1" dirty="0"/>
              <a:t>, истинная</a:t>
            </a:r>
            <a:br>
              <a:rPr lang="ru-RU" sz="2000" b="1" dirty="0"/>
            </a:br>
            <a:r>
              <a:rPr lang="ru-RU" sz="2000" b="1" dirty="0"/>
              <a:t>и хорошо определённая.</a:t>
            </a:r>
          </a:p>
        </p:txBody>
      </p:sp>
      <p:sp>
        <p:nvSpPr>
          <p:cNvPr id="6" name="Стрелка вниз 5"/>
          <p:cNvSpPr/>
          <p:nvPr/>
        </p:nvSpPr>
        <p:spPr>
          <a:xfrm>
            <a:off x="7812360" y="1196752"/>
            <a:ext cx="484632" cy="50405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низ 7"/>
          <p:cNvSpPr/>
          <p:nvPr/>
        </p:nvSpPr>
        <p:spPr>
          <a:xfrm>
            <a:off x="8100392" y="4581128"/>
            <a:ext cx="484632" cy="576064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рисунок пчелы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087543">
            <a:off x="7681574" y="5423568"/>
            <a:ext cx="1261859" cy="1224000"/>
          </a:xfrm>
          <a:prstGeom prst="rect">
            <a:avLst/>
          </a:prstGeom>
          <a:noFill/>
        </p:spPr>
      </p:pic>
      <p:pic>
        <p:nvPicPr>
          <p:cNvPr id="2" name="Picture 2" descr="http://upload.wikimedia.org/wikipedia/commons/thumb/7/73/Frans_Hals_-_Portret_van_Ren%C3%A9_Descartes.jpg/260px-Frans_Hals_-_Portret_van_Ren%C3%A9_Descart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79512" y="188640"/>
            <a:ext cx="3302000" cy="4038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51520" y="4365104"/>
            <a:ext cx="2952750" cy="7699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2400" b="1" dirty="0">
                <a:solidFill>
                  <a:schemeClr val="bg1"/>
                </a:solidFill>
              </a:rPr>
              <a:t>Рене Декарт</a:t>
            </a:r>
          </a:p>
          <a:p>
            <a:pPr algn="ctr"/>
            <a:r>
              <a:rPr lang="ru-RU" altLang="ru-RU" sz="2000" b="1" dirty="0">
                <a:solidFill>
                  <a:schemeClr val="bg1"/>
                </a:solidFill>
              </a:rPr>
              <a:t>1596-1650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635896" y="116632"/>
            <a:ext cx="5256584" cy="83099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ru-RU" altLang="ru-RU" sz="2400" b="1" dirty="0" smtClean="0"/>
              <a:t>Основоположник</a:t>
            </a:r>
            <a:r>
              <a:rPr lang="ru-RU" altLang="ru-RU" sz="2400" b="1" u="sng" dirty="0" smtClean="0"/>
              <a:t> </a:t>
            </a:r>
            <a:r>
              <a:rPr lang="ru-RU" altLang="ru-RU" sz="2400" b="1" dirty="0" smtClean="0"/>
              <a:t>рационализма</a:t>
            </a:r>
          </a:p>
          <a:p>
            <a:pPr algn="ctr"/>
            <a:r>
              <a:rPr lang="ru-RU" altLang="ru-RU" sz="2400" b="1" dirty="0" smtClean="0"/>
              <a:t> Нового времени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7016" y="5445224"/>
            <a:ext cx="8856984" cy="1169551"/>
          </a:xfrm>
          <a:prstGeom prst="rect">
            <a:avLst/>
          </a:prstGeom>
          <a:solidFill>
            <a:srgbClr val="002060"/>
          </a:solidFill>
          <a:ln w="7620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2800" dirty="0" smtClean="0"/>
              <a:t>Самое знаменитое высказывание:</a:t>
            </a:r>
          </a:p>
          <a:p>
            <a:pPr algn="ctr">
              <a:spcBef>
                <a:spcPct val="50000"/>
              </a:spcBef>
            </a:pPr>
            <a:r>
              <a:rPr lang="ru-RU" altLang="ru-RU" sz="2800" b="1" dirty="0" smtClean="0"/>
              <a:t>«Мыслю, следовательно, существую»</a:t>
            </a:r>
            <a:endParaRPr lang="ru-RU" altLang="ru-RU" sz="2800" b="1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6732240" y="980728"/>
            <a:ext cx="0" cy="396044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4572000" y="2708920"/>
            <a:ext cx="4320480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20472" y="2492896"/>
            <a:ext cx="32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n-CL" dirty="0" smtClean="0"/>
              <a:t>X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6588224" y="494116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n-CL" dirty="0" smtClean="0"/>
              <a:t>Y</a:t>
            </a:r>
            <a:endParaRPr lang="ru-RU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5580112" y="2708920"/>
            <a:ext cx="0" cy="2880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5580112" y="3212976"/>
            <a:ext cx="0" cy="2880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>
            <a:off x="6372200" y="3573016"/>
            <a:ext cx="360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H="1">
            <a:off x="5868144" y="3573016"/>
            <a:ext cx="2796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88224" y="2492896"/>
            <a:ext cx="2880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0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29 0.02821 C -0.09254 0.0259 -0.09306 0.02174 -0.09896 0.01804 C -0.10226 0.01133 -0.10851 0.00809 -0.11406 0.00462 C -0.11528 0.003 -0.11632 0.00092 -0.11788 -0.00047 C -0.11893 -0.00139 -0.12066 -0.00116 -0.1217 -0.00232 C -0.12986 -0.0111 -0.11806 -0.00417 -0.12795 -0.00902 C -0.13195 -0.01434 -0.13525 -0.01457 -0.13941 -0.0192 C -0.14462 -0.02498 -0.14931 -0.03146 -0.1559 -0.03423 C -0.16077 -0.04071 -0.16563 -0.04903 -0.17222 -0.05111 C -0.17604 -0.0562 -0.18733 -0.07123 -0.19132 -0.0747 C -0.19393 -0.07701 -0.19896 -0.08141 -0.19896 -0.08118 C -0.20191 -0.08742 -0.20382 -0.09089 -0.20903 -0.0932 C -0.21198 -0.09945 -0.21042 -0.09783 -0.21528 -0.10176 C -0.21858 -0.10454 -0.22552 -0.11009 -0.22552 -0.10985 C -0.229 -0.11749 -0.2375 -0.12812 -0.24323 -0.13206 C -0.24775 -0.13946 -0.28802 -0.14755 -0.29011 -0.15241 C -0.29965 -0.16143 -0.30018 -0.179 -0.30018 -0.18594 C -0.3033 -0.19866 -0.28525 -0.18132 -0.29011 -0.1945 C -0.29097 -0.19681 -0.29358 -0.21092 -0.29393 -0.213 C -0.29688 -0.22711 -0.30226 -0.24098 -0.30521 -0.25509 C -0.30104 -0.26319 -0.32188 -0.29741 -0.31528 -0.29903 C -0.31893 -0.31175 -0.32847 -0.32609 -0.32674 -0.33095 C -0.32483 -0.34158 -0.31111 -0.31568 -0.30521 -0.32771 L -0.30903 -0.35639 C -0.30191 -0.35084 -0.31268 -0.30713 -0.304 -0.29556 C -0.30174 -0.28978 -0.27361 -0.29071 -0.29514 -0.321 " pathEditMode="relative" rAng="0" ptsTypes="fffffffffffffffaffffafFfaf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" y="-1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899592" y="5085184"/>
            <a:ext cx="8025333" cy="160771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ru-RU" sz="2400" b="1" dirty="0">
                <a:solidFill>
                  <a:srgbClr val="0000FF"/>
                </a:solidFill>
              </a:rPr>
              <a:t>Всякий раз, как я произношу </a:t>
            </a:r>
            <a:r>
              <a:rPr lang="ru-RU" sz="2400" b="1" dirty="0" smtClean="0">
                <a:solidFill>
                  <a:srgbClr val="0000FF"/>
                </a:solidFill>
              </a:rPr>
              <a:t>слова </a:t>
            </a:r>
            <a:r>
              <a:rPr lang="ru-RU" sz="2400" b="1" i="1" dirty="0" smtClean="0">
                <a:solidFill>
                  <a:srgbClr val="FF0000"/>
                </a:solidFill>
              </a:rPr>
              <a:t>«</a:t>
            </a:r>
            <a:r>
              <a:rPr lang="ru-RU" sz="2400" b="1" i="1" dirty="0">
                <a:solidFill>
                  <a:srgbClr val="FF0000"/>
                </a:solidFill>
              </a:rPr>
              <a:t>Я существую»</a:t>
            </a:r>
            <a:r>
              <a:rPr lang="ru-RU" sz="2400" b="1" dirty="0">
                <a:solidFill>
                  <a:srgbClr val="0000FF"/>
                </a:solidFill>
              </a:rPr>
              <a:t> </a:t>
            </a:r>
            <a:endParaRPr lang="ru-RU" sz="2400" b="1" dirty="0" smtClean="0">
              <a:solidFill>
                <a:srgbClr val="0000FF"/>
              </a:solidFill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ru-RU" sz="2400" b="1" dirty="0" smtClean="0">
                <a:solidFill>
                  <a:srgbClr val="0000FF"/>
                </a:solidFill>
              </a:rPr>
              <a:t>или воспринимаю это </a:t>
            </a:r>
            <a:r>
              <a:rPr lang="ru-RU" sz="2400" b="1" dirty="0">
                <a:solidFill>
                  <a:srgbClr val="0000FF"/>
                </a:solidFill>
              </a:rPr>
              <a:t>высказывание умом, оно </a:t>
            </a:r>
            <a:r>
              <a:rPr lang="ru-RU" sz="2400" b="1" dirty="0">
                <a:solidFill>
                  <a:srgbClr val="FF0000"/>
                </a:solidFill>
              </a:rPr>
              <a:t>по</a:t>
            </a:r>
            <a:br>
              <a:rPr lang="ru-RU" sz="2400" b="1" dirty="0">
                <a:solidFill>
                  <a:srgbClr val="FF0000"/>
                </a:solidFill>
              </a:rPr>
            </a:br>
            <a:r>
              <a:rPr lang="ru-RU" sz="2400" b="1" dirty="0">
                <a:solidFill>
                  <a:srgbClr val="FF0000"/>
                </a:solidFill>
              </a:rPr>
              <a:t>необходимости является истинным.</a:t>
            </a:r>
          </a:p>
        </p:txBody>
      </p:sp>
      <p:sp>
        <p:nvSpPr>
          <p:cNvPr id="3" name="AutoShape 8"/>
          <p:cNvSpPr>
            <a:spLocks noChangeArrowheads="1"/>
          </p:cNvSpPr>
          <p:nvPr/>
        </p:nvSpPr>
        <p:spPr bwMode="auto">
          <a:xfrm>
            <a:off x="251520" y="4221088"/>
            <a:ext cx="8784976" cy="79208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ru-RU" sz="2000" b="1" dirty="0">
                <a:solidFill>
                  <a:srgbClr val="0000FF"/>
                </a:solidFill>
              </a:rPr>
              <a:t>Однако, коль скоро </a:t>
            </a:r>
            <a:r>
              <a:rPr lang="ru-RU" sz="2000" b="1" dirty="0">
                <a:solidFill>
                  <a:srgbClr val="FF0000"/>
                </a:solidFill>
              </a:rPr>
              <a:t>я </a:t>
            </a:r>
            <a:r>
              <a:rPr lang="ru-RU" sz="2000" b="1" dirty="0" smtClean="0">
                <a:solidFill>
                  <a:srgbClr val="FF0000"/>
                </a:solidFill>
              </a:rPr>
              <a:t>себя в </a:t>
            </a:r>
            <a:r>
              <a:rPr lang="ru-RU" sz="2000" b="1" dirty="0">
                <a:solidFill>
                  <a:srgbClr val="FF0000"/>
                </a:solidFill>
              </a:rPr>
              <a:t>чём-то убедил</a:t>
            </a:r>
            <a:r>
              <a:rPr lang="ru-RU" sz="2000" b="1" dirty="0" smtClean="0">
                <a:solidFill>
                  <a:srgbClr val="FF0000"/>
                </a:solidFill>
              </a:rPr>
              <a:t>, </a:t>
            </a:r>
            <a:r>
              <a:rPr lang="ru-RU" sz="2000" b="1" dirty="0" smtClean="0">
                <a:solidFill>
                  <a:srgbClr val="0000FF"/>
                </a:solidFill>
              </a:rPr>
              <a:t> </a:t>
            </a:r>
            <a:r>
              <a:rPr lang="ru-RU" sz="2000" b="1" dirty="0">
                <a:solidFill>
                  <a:srgbClr val="0000FF"/>
                </a:solidFill>
              </a:rPr>
              <a:t>значит</a:t>
            </a:r>
            <a:r>
              <a:rPr lang="ru-RU" sz="2000" b="1" dirty="0" smtClean="0">
                <a:solidFill>
                  <a:srgbClr val="0000FF"/>
                </a:solidFill>
              </a:rPr>
              <a:t>, </a:t>
            </a:r>
            <a:r>
              <a:rPr lang="ru-RU" sz="2000" b="1" dirty="0" smtClean="0">
                <a:solidFill>
                  <a:srgbClr val="FF0000"/>
                </a:solidFill>
              </a:rPr>
              <a:t>я </a:t>
            </a:r>
            <a:r>
              <a:rPr lang="ru-RU" sz="2000" b="1" dirty="0">
                <a:solidFill>
                  <a:srgbClr val="FF0000"/>
                </a:solidFill>
              </a:rPr>
              <a:t>всё же существовал?</a:t>
            </a:r>
          </a:p>
        </p:txBody>
      </p:sp>
      <p:sp>
        <p:nvSpPr>
          <p:cNvPr id="4" name="AutoShape 12"/>
          <p:cNvSpPr>
            <a:spLocks noChangeArrowheads="1"/>
          </p:cNvSpPr>
          <p:nvPr/>
        </p:nvSpPr>
        <p:spPr bwMode="auto">
          <a:xfrm>
            <a:off x="755576" y="2924944"/>
            <a:ext cx="8388424" cy="108012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sz="2000" b="1" dirty="0">
                <a:solidFill>
                  <a:srgbClr val="0000FF"/>
                </a:solidFill>
              </a:rPr>
              <a:t>Я допускаю, что всё видимое </a:t>
            </a:r>
            <a:r>
              <a:rPr lang="ru-RU" sz="2000" b="1" dirty="0" smtClean="0">
                <a:solidFill>
                  <a:srgbClr val="0000FF"/>
                </a:solidFill>
              </a:rPr>
              <a:t>мною ложно </a:t>
            </a:r>
            <a:r>
              <a:rPr lang="ru-RU" sz="2000" b="1" dirty="0">
                <a:solidFill>
                  <a:srgbClr val="0000FF"/>
                </a:solidFill>
              </a:rPr>
              <a:t>и предполагаю никогда не</a:t>
            </a:r>
            <a:br>
              <a:rPr lang="ru-RU" sz="2000" b="1" dirty="0">
                <a:solidFill>
                  <a:srgbClr val="0000FF"/>
                </a:solidFill>
              </a:rPr>
            </a:br>
            <a:r>
              <a:rPr lang="ru-RU" sz="2000" b="1" dirty="0">
                <a:solidFill>
                  <a:srgbClr val="0000FF"/>
                </a:solidFill>
              </a:rPr>
              <a:t>существовавшим всё, что </a:t>
            </a:r>
            <a:r>
              <a:rPr lang="ru-RU" sz="2000" b="1" dirty="0" smtClean="0">
                <a:solidFill>
                  <a:srgbClr val="0000FF"/>
                </a:solidFill>
              </a:rPr>
              <a:t>являет память</a:t>
            </a:r>
            <a:r>
              <a:rPr lang="ru-RU" sz="2000" b="1" dirty="0">
                <a:solidFill>
                  <a:srgbClr val="0000FF"/>
                </a:solidFill>
              </a:rPr>
              <a:t>; я </a:t>
            </a:r>
            <a:r>
              <a:rPr lang="ru-RU" sz="2000" b="1" dirty="0">
                <a:solidFill>
                  <a:srgbClr val="FF0000"/>
                </a:solidFill>
              </a:rPr>
              <a:t>полностью </a:t>
            </a:r>
            <a:r>
              <a:rPr lang="ru-RU" sz="2000" b="1" dirty="0" smtClean="0">
                <a:solidFill>
                  <a:srgbClr val="FF0000"/>
                </a:solidFill>
              </a:rPr>
              <a:t>лишён чувств</a:t>
            </a:r>
            <a:r>
              <a:rPr lang="ru-RU" sz="2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83568" y="1700808"/>
            <a:ext cx="8280920" cy="10080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sz="2000" b="1" dirty="0">
                <a:solidFill>
                  <a:srgbClr val="FF0000"/>
                </a:solidFill>
              </a:rPr>
              <a:t>Мне необходимо до </a:t>
            </a:r>
            <a:r>
              <a:rPr lang="ru-RU" sz="2000" b="1" dirty="0" smtClean="0">
                <a:solidFill>
                  <a:srgbClr val="FF0000"/>
                </a:solidFill>
              </a:rPr>
              <a:t>основания разрушить </a:t>
            </a:r>
            <a:r>
              <a:rPr lang="ru-RU" sz="2000" b="1" dirty="0">
                <a:solidFill>
                  <a:srgbClr val="FF0000"/>
                </a:solidFill>
              </a:rPr>
              <a:t>эту постройку</a:t>
            </a:r>
            <a:r>
              <a:rPr lang="ru-RU" sz="2000" b="1" dirty="0" smtClean="0">
                <a:solidFill>
                  <a:srgbClr val="FF0000"/>
                </a:solidFill>
              </a:rPr>
              <a:t>, </a:t>
            </a:r>
            <a:r>
              <a:rPr lang="ru-RU" sz="2000" b="1" dirty="0" smtClean="0">
                <a:solidFill>
                  <a:srgbClr val="0000FF"/>
                </a:solidFill>
              </a:rPr>
              <a:t>если </a:t>
            </a:r>
            <a:r>
              <a:rPr lang="ru-RU" sz="2000" b="1" dirty="0">
                <a:solidFill>
                  <a:srgbClr val="0000FF"/>
                </a:solidFill>
              </a:rPr>
              <a:t>я </a:t>
            </a:r>
            <a:endParaRPr lang="ru-RU" sz="2000" b="1" dirty="0" smtClean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sz="2000" b="1" dirty="0" smtClean="0">
                <a:solidFill>
                  <a:srgbClr val="0000FF"/>
                </a:solidFill>
              </a:rPr>
              <a:t>хочу </a:t>
            </a:r>
            <a:r>
              <a:rPr lang="ru-RU" sz="2000" b="1" dirty="0">
                <a:solidFill>
                  <a:srgbClr val="0000FF"/>
                </a:solidFill>
              </a:rPr>
              <a:t>установить в </a:t>
            </a:r>
            <a:r>
              <a:rPr lang="ru-RU" sz="2000" b="1" dirty="0" smtClean="0">
                <a:solidFill>
                  <a:srgbClr val="0000FF"/>
                </a:solidFill>
              </a:rPr>
              <a:t>науках что-то </a:t>
            </a:r>
            <a:r>
              <a:rPr lang="ru-RU" sz="2000" b="1" dirty="0">
                <a:solidFill>
                  <a:srgbClr val="0000FF"/>
                </a:solidFill>
              </a:rPr>
              <a:t>прочное и постоянное.</a:t>
            </a: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auto">
          <a:xfrm>
            <a:off x="539552" y="404664"/>
            <a:ext cx="7416824" cy="10080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sz="2000" b="1" dirty="0">
                <a:solidFill>
                  <a:srgbClr val="FF0000"/>
                </a:solidFill>
              </a:rPr>
              <a:t>Слишком многие ложные мнения </a:t>
            </a:r>
            <a:r>
              <a:rPr lang="ru-RU" sz="2000" b="1" dirty="0" smtClean="0">
                <a:solidFill>
                  <a:srgbClr val="FF0000"/>
                </a:solidFill>
              </a:rPr>
              <a:t>я принимал </a:t>
            </a:r>
            <a:r>
              <a:rPr lang="ru-RU" sz="2000" b="1" dirty="0">
                <a:solidFill>
                  <a:srgbClr val="FF0000"/>
                </a:solidFill>
              </a:rPr>
              <a:t>за </a:t>
            </a:r>
            <a:r>
              <a:rPr lang="ru-RU" sz="2000" b="1" dirty="0" smtClean="0">
                <a:solidFill>
                  <a:srgbClr val="FF0000"/>
                </a:solidFill>
              </a:rPr>
              <a:t>истинные,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sz="2000" b="1" dirty="0" smtClean="0">
                <a:solidFill>
                  <a:srgbClr val="0000FF"/>
                </a:solidFill>
              </a:rPr>
              <a:t> </a:t>
            </a:r>
            <a:r>
              <a:rPr lang="ru-RU" sz="2000" b="1" dirty="0">
                <a:solidFill>
                  <a:srgbClr val="0000FF"/>
                </a:solidFill>
              </a:rPr>
              <a:t>и </a:t>
            </a:r>
            <a:r>
              <a:rPr lang="ru-RU" sz="2000" b="1" dirty="0" smtClean="0">
                <a:solidFill>
                  <a:srgbClr val="0000FF"/>
                </a:solidFill>
              </a:rPr>
              <a:t>слишком сомнительны </a:t>
            </a:r>
            <a:r>
              <a:rPr lang="ru-RU" sz="2000" b="1" dirty="0">
                <a:solidFill>
                  <a:srgbClr val="0000FF"/>
                </a:solidFill>
              </a:rPr>
              <a:t>положения, </a:t>
            </a:r>
            <a:r>
              <a:rPr lang="ru-RU" sz="2000" b="1" dirty="0" smtClean="0">
                <a:solidFill>
                  <a:srgbClr val="0000FF"/>
                </a:solidFill>
              </a:rPr>
              <a:t>принятые на </a:t>
            </a:r>
            <a:r>
              <a:rPr lang="ru-RU" sz="2000" b="1" dirty="0">
                <a:solidFill>
                  <a:srgbClr val="0000FF"/>
                </a:solidFill>
              </a:rPr>
              <a:t>основе </a:t>
            </a:r>
            <a:endParaRPr lang="ru-RU" sz="2000" b="1" dirty="0" smtClean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sz="2000" b="1" dirty="0" smtClean="0">
                <a:solidFill>
                  <a:srgbClr val="0000FF"/>
                </a:solidFill>
              </a:rPr>
              <a:t>этих </a:t>
            </a:r>
            <a:r>
              <a:rPr lang="ru-RU" sz="2000" b="1" dirty="0">
                <a:solidFill>
                  <a:srgbClr val="0000FF"/>
                </a:solidFill>
              </a:rPr>
              <a:t>ложных мнений.</a:t>
            </a:r>
          </a:p>
        </p:txBody>
      </p:sp>
      <p:sp>
        <p:nvSpPr>
          <p:cNvPr id="7" name="AutoShape 6"/>
          <p:cNvSpPr>
            <a:spLocks noChangeAspect="1" noChangeArrowheads="1"/>
          </p:cNvSpPr>
          <p:nvPr/>
        </p:nvSpPr>
        <p:spPr bwMode="auto">
          <a:xfrm>
            <a:off x="179512" y="1268760"/>
            <a:ext cx="467816" cy="954088"/>
          </a:xfrm>
          <a:prstGeom prst="curvedRightArrow">
            <a:avLst>
              <a:gd name="adj1" fmla="val 33113"/>
              <a:gd name="adj2" fmla="val 66226"/>
              <a:gd name="adj3" fmla="val 33333"/>
            </a:avLst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" name="AutoShape 6"/>
          <p:cNvSpPr>
            <a:spLocks noChangeAspect="1" noChangeArrowheads="1"/>
          </p:cNvSpPr>
          <p:nvPr/>
        </p:nvSpPr>
        <p:spPr bwMode="auto">
          <a:xfrm>
            <a:off x="179512" y="2492896"/>
            <a:ext cx="576262" cy="954088"/>
          </a:xfrm>
          <a:prstGeom prst="curvedRightArrow">
            <a:avLst>
              <a:gd name="adj1" fmla="val 33113"/>
              <a:gd name="adj2" fmla="val 66226"/>
              <a:gd name="adj3" fmla="val 33333"/>
            </a:avLst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" name="AutoShape 6"/>
          <p:cNvSpPr>
            <a:spLocks noChangeAspect="1" noChangeArrowheads="1"/>
          </p:cNvSpPr>
          <p:nvPr/>
        </p:nvSpPr>
        <p:spPr bwMode="auto">
          <a:xfrm>
            <a:off x="179512" y="3501008"/>
            <a:ext cx="576262" cy="954088"/>
          </a:xfrm>
          <a:prstGeom prst="curvedRightArrow">
            <a:avLst>
              <a:gd name="adj1" fmla="val 33113"/>
              <a:gd name="adj2" fmla="val 66226"/>
              <a:gd name="adj3" fmla="val 33333"/>
            </a:avLst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AutoShape 6"/>
          <p:cNvSpPr>
            <a:spLocks noChangeAspect="1" noChangeArrowheads="1"/>
          </p:cNvSpPr>
          <p:nvPr/>
        </p:nvSpPr>
        <p:spPr bwMode="auto">
          <a:xfrm>
            <a:off x="323528" y="4941168"/>
            <a:ext cx="576262" cy="954088"/>
          </a:xfrm>
          <a:prstGeom prst="curvedRightArrow">
            <a:avLst>
              <a:gd name="adj1" fmla="val 33113"/>
              <a:gd name="adj2" fmla="val 66226"/>
              <a:gd name="adj3" fmla="val 33333"/>
            </a:avLst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http://www.calend.ru/img/content_events/i0/32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6632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utoShape 10"/>
          <p:cNvSpPr>
            <a:spLocks noChangeArrowheads="1"/>
          </p:cNvSpPr>
          <p:nvPr/>
        </p:nvSpPr>
        <p:spPr bwMode="auto">
          <a:xfrm>
            <a:off x="179512" y="5157192"/>
            <a:ext cx="8712968" cy="151216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ru-RU" sz="2400" b="1" dirty="0" smtClean="0">
                <a:solidFill>
                  <a:srgbClr val="0000FF"/>
                </a:solidFill>
              </a:rPr>
              <a:t>    Но </a:t>
            </a:r>
            <a:r>
              <a:rPr lang="ru-RU" sz="2400" b="1" dirty="0">
                <a:solidFill>
                  <a:srgbClr val="0000FF"/>
                </a:solidFill>
              </a:rPr>
              <a:t>раз моя </a:t>
            </a:r>
            <a:r>
              <a:rPr lang="ru-RU" sz="2400" b="1" dirty="0" smtClean="0">
                <a:solidFill>
                  <a:srgbClr val="0000FF"/>
                </a:solidFill>
              </a:rPr>
              <a:t>уверенность в </a:t>
            </a:r>
            <a:r>
              <a:rPr lang="ru-RU" sz="2400" b="1" dirty="0">
                <a:solidFill>
                  <a:srgbClr val="0000FF"/>
                </a:solidFill>
              </a:rPr>
              <a:t>собственном существовании</a:t>
            </a:r>
            <a:br>
              <a:rPr lang="ru-RU" sz="2400" b="1" dirty="0">
                <a:solidFill>
                  <a:srgbClr val="0000FF"/>
                </a:solidFill>
              </a:rPr>
            </a:br>
            <a:r>
              <a:rPr lang="ru-RU" sz="2400" b="1" dirty="0" smtClean="0">
                <a:solidFill>
                  <a:srgbClr val="0000FF"/>
                </a:solidFill>
              </a:rPr>
              <a:t>         зиждется </a:t>
            </a:r>
            <a:r>
              <a:rPr lang="ru-RU" sz="2400" b="1" dirty="0">
                <a:solidFill>
                  <a:srgbClr val="0000FF"/>
                </a:solidFill>
              </a:rPr>
              <a:t>на факте мышления</a:t>
            </a:r>
            <a:r>
              <a:rPr lang="ru-RU" sz="2400" b="1" dirty="0" smtClean="0">
                <a:solidFill>
                  <a:srgbClr val="0000FF"/>
                </a:solidFill>
              </a:rPr>
              <a:t>, значит </a:t>
            </a:r>
            <a:r>
              <a:rPr lang="ru-RU" sz="2400" b="1" dirty="0">
                <a:solidFill>
                  <a:srgbClr val="0000FF"/>
                </a:solidFill>
              </a:rPr>
              <a:t>я </a:t>
            </a:r>
            <a:r>
              <a:rPr lang="ru-RU" sz="2400" b="1" dirty="0" smtClean="0">
                <a:solidFill>
                  <a:srgbClr val="0000FF"/>
                </a:solidFill>
              </a:rPr>
              <a:t>есть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ru-RU" sz="2400" b="1" dirty="0" smtClean="0">
                <a:solidFill>
                  <a:srgbClr val="0000FF"/>
                </a:solidFill>
              </a:rPr>
              <a:t>                              </a:t>
            </a:r>
            <a:r>
              <a:rPr lang="ru-RU" sz="2400" b="1" dirty="0">
                <a:solidFill>
                  <a:srgbClr val="FF0000"/>
                </a:solidFill>
              </a:rPr>
              <a:t>мыслящее существо.</a:t>
            </a: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611560" y="3789040"/>
            <a:ext cx="5039097" cy="10080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ru-RU" sz="2000" b="1" dirty="0">
                <a:solidFill>
                  <a:srgbClr val="0000FF"/>
                </a:solidFill>
              </a:rPr>
              <a:t>Следовательно,</a:t>
            </a:r>
            <a:br>
              <a:rPr lang="ru-RU" sz="2000" b="1" dirty="0">
                <a:solidFill>
                  <a:srgbClr val="0000FF"/>
                </a:solidFill>
              </a:rPr>
            </a:br>
            <a:r>
              <a:rPr lang="ru-RU" sz="2000" b="1" dirty="0">
                <a:solidFill>
                  <a:srgbClr val="0000FF"/>
                </a:solidFill>
              </a:rPr>
              <a:t>моё собственное существование –</a:t>
            </a:r>
            <a:br>
              <a:rPr lang="ru-RU" sz="2000" b="1" dirty="0">
                <a:solidFill>
                  <a:srgbClr val="0000FF"/>
                </a:solidFill>
              </a:rPr>
            </a:br>
            <a:r>
              <a:rPr lang="ru-RU" sz="2000" b="1" dirty="0">
                <a:solidFill>
                  <a:srgbClr val="FF0000"/>
                </a:solidFill>
              </a:rPr>
              <a:t>несомненная истина.</a:t>
            </a:r>
          </a:p>
        </p:txBody>
      </p:sp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179512" y="2420888"/>
            <a:ext cx="4680520" cy="122408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ru-RU" sz="2000" b="1" dirty="0"/>
              <a:t>Но я не мог бы мыслить, если бы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ru-RU" sz="2000" b="1" dirty="0"/>
              <a:t>не существовал</a:t>
            </a:r>
            <a:r>
              <a:rPr lang="ru-RU" sz="2000" b="1" dirty="0" smtClean="0"/>
              <a:t>.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ru-RU" sz="2000" b="1" dirty="0" smtClean="0"/>
              <a:t> </a:t>
            </a:r>
            <a:r>
              <a:rPr lang="ru-RU" sz="2000" b="1" dirty="0"/>
              <a:t>Я мыслю,</a:t>
            </a:r>
            <a:br>
              <a:rPr lang="ru-RU" sz="2000" b="1" dirty="0"/>
            </a:br>
            <a:r>
              <a:rPr lang="ru-RU" sz="2000" b="1" dirty="0"/>
              <a:t>следовательно я существую.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987824" y="1412776"/>
            <a:ext cx="5976664" cy="792088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ru-RU" sz="2000" b="1" dirty="0" smtClean="0"/>
              <a:t>                        Сомнение </a:t>
            </a:r>
            <a:r>
              <a:rPr lang="ru-RU" sz="2000" b="1" dirty="0"/>
              <a:t>есть акт мысли.</a:t>
            </a:r>
            <a:br>
              <a:rPr lang="ru-RU" sz="2000" b="1" dirty="0"/>
            </a:br>
            <a:r>
              <a:rPr lang="ru-RU" sz="2000" b="1" dirty="0" smtClean="0"/>
              <a:t>            Я </a:t>
            </a:r>
            <a:r>
              <a:rPr lang="ru-RU" sz="2000" b="1" dirty="0"/>
              <a:t>сомневаюсь</a:t>
            </a:r>
            <a:r>
              <a:rPr lang="ru-RU" sz="2000" b="1" dirty="0" smtClean="0"/>
              <a:t>, следовательно </a:t>
            </a:r>
            <a:r>
              <a:rPr lang="ru-RU" sz="2000" b="1" dirty="0"/>
              <a:t>я мыслю.</a:t>
            </a:r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2843808" y="188640"/>
            <a:ext cx="6120680" cy="1008062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sz="2000" b="1" dirty="0">
                <a:solidFill>
                  <a:srgbClr val="002060"/>
                </a:solidFill>
              </a:rPr>
              <a:t>Я могу усомниться во всём, </a:t>
            </a:r>
            <a:r>
              <a:rPr lang="ru-RU" sz="2000" b="1" dirty="0" smtClean="0">
                <a:solidFill>
                  <a:srgbClr val="002060"/>
                </a:solidFill>
              </a:rPr>
              <a:t>но только </a:t>
            </a:r>
            <a:r>
              <a:rPr lang="ru-RU" sz="2000" b="1" dirty="0">
                <a:solidFill>
                  <a:srgbClr val="002060"/>
                </a:solidFill>
              </a:rPr>
              <a:t>не в том, что </a:t>
            </a:r>
            <a:endParaRPr lang="ru-RU" sz="2000" b="1" dirty="0" smtClean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sz="2000" b="1" dirty="0" smtClean="0">
                <a:solidFill>
                  <a:srgbClr val="002060"/>
                </a:solidFill>
              </a:rPr>
              <a:t>я </a:t>
            </a:r>
            <a:r>
              <a:rPr lang="ru-RU" sz="2000" b="1" dirty="0">
                <a:solidFill>
                  <a:srgbClr val="002060"/>
                </a:solidFill>
              </a:rPr>
              <a:t>сомневаюсь</a:t>
            </a:r>
            <a:r>
              <a:rPr lang="ru-RU" sz="2000" b="1" dirty="0" smtClean="0">
                <a:solidFill>
                  <a:srgbClr val="002060"/>
                </a:solidFill>
              </a:rPr>
              <a:t>, ибо </a:t>
            </a:r>
            <a:r>
              <a:rPr lang="ru-RU" sz="2000" b="1" dirty="0">
                <a:solidFill>
                  <a:srgbClr val="002060"/>
                </a:solidFill>
              </a:rPr>
              <a:t>самим фактом сомнения я лишь</a:t>
            </a:r>
            <a:br>
              <a:rPr lang="ru-RU" sz="2000" b="1" dirty="0">
                <a:solidFill>
                  <a:srgbClr val="002060"/>
                </a:solidFill>
              </a:rPr>
            </a:br>
            <a:r>
              <a:rPr lang="ru-RU" sz="2000" b="1" dirty="0">
                <a:solidFill>
                  <a:srgbClr val="002060"/>
                </a:solidFill>
              </a:rPr>
              <a:t>подтверждаю, что сомневаюсь.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940152" y="2348880"/>
            <a:ext cx="2952328" cy="1296144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Cogito ergo sum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9" name="Стрелка вниз 8"/>
          <p:cNvSpPr/>
          <p:nvPr/>
        </p:nvSpPr>
        <p:spPr>
          <a:xfrm rot="16200000">
            <a:off x="4710876" y="2426028"/>
            <a:ext cx="1132704" cy="1266440"/>
          </a:xfrm>
          <a:prstGeom prst="downArrow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2411760" y="476672"/>
            <a:ext cx="484632" cy="978408"/>
          </a:xfrm>
          <a:prstGeom prst="downArrow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 rot="2822845">
            <a:off x="2620606" y="1578283"/>
            <a:ext cx="484632" cy="978408"/>
          </a:xfrm>
          <a:prstGeom prst="downArrow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низ 12"/>
          <p:cNvSpPr/>
          <p:nvPr/>
        </p:nvSpPr>
        <p:spPr>
          <a:xfrm>
            <a:off x="179512" y="3429000"/>
            <a:ext cx="484632" cy="978408"/>
          </a:xfrm>
          <a:prstGeom prst="downArrow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низ 13"/>
          <p:cNvSpPr/>
          <p:nvPr/>
        </p:nvSpPr>
        <p:spPr>
          <a:xfrm>
            <a:off x="4860032" y="4437112"/>
            <a:ext cx="1595616" cy="978408"/>
          </a:xfrm>
          <a:prstGeom prst="downArrow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5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/>
          <p:cNvSpPr>
            <a:spLocks noChangeArrowheads="1"/>
          </p:cNvSpPr>
          <p:nvPr/>
        </p:nvSpPr>
        <p:spPr bwMode="auto">
          <a:xfrm>
            <a:off x="323528" y="836712"/>
            <a:ext cx="8676580" cy="1008062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ru-RU" b="1" dirty="0">
                <a:solidFill>
                  <a:schemeClr val="bg1"/>
                </a:solidFill>
              </a:rPr>
              <a:t>Как мыслящее существо, я </a:t>
            </a:r>
            <a:r>
              <a:rPr lang="ru-RU" b="1" dirty="0" smtClean="0">
                <a:solidFill>
                  <a:schemeClr val="bg1"/>
                </a:solidFill>
              </a:rPr>
              <a:t>нахожу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в </a:t>
            </a:r>
            <a:r>
              <a:rPr lang="ru-RU" b="1" dirty="0">
                <a:solidFill>
                  <a:schemeClr val="bg1"/>
                </a:solidFill>
              </a:rPr>
              <a:t>себе </a:t>
            </a:r>
            <a:r>
              <a:rPr lang="ru-RU" sz="2000" b="1" i="1" dirty="0">
                <a:solidFill>
                  <a:schemeClr val="bg1"/>
                </a:solidFill>
              </a:rPr>
              <a:t>множество идей</a:t>
            </a:r>
            <a:r>
              <a:rPr lang="ru-RU" b="1" i="1" dirty="0">
                <a:solidFill>
                  <a:schemeClr val="bg1"/>
                </a:solidFill>
              </a:rPr>
              <a:t>, </a:t>
            </a:r>
            <a:r>
              <a:rPr lang="ru-RU" b="1" dirty="0">
                <a:solidFill>
                  <a:schemeClr val="bg1"/>
                </a:solidFill>
              </a:rPr>
              <a:t>одни </a:t>
            </a:r>
            <a:r>
              <a:rPr lang="ru-RU" b="1" dirty="0" smtClean="0">
                <a:solidFill>
                  <a:schemeClr val="bg1"/>
                </a:solidFill>
              </a:rPr>
              <a:t>из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которых</a:t>
            </a:r>
            <a:endParaRPr lang="en-US" b="1" dirty="0" smtClean="0">
              <a:solidFill>
                <a:schemeClr val="bg1"/>
              </a:solidFill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представляются </a:t>
            </a:r>
            <a:r>
              <a:rPr lang="ru-RU" sz="2000" b="1" i="1" dirty="0">
                <a:solidFill>
                  <a:schemeClr val="bg1"/>
                </a:solidFill>
              </a:rPr>
              <a:t>смутными</a:t>
            </a:r>
            <a:r>
              <a:rPr lang="ru-RU" b="1" i="1" dirty="0" smtClean="0">
                <a:solidFill>
                  <a:schemeClr val="bg1"/>
                </a:solidFill>
              </a:rPr>
              <a:t>,</a:t>
            </a:r>
            <a:r>
              <a:rPr lang="en-US" b="1" i="1" dirty="0" smtClean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другие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– </a:t>
            </a:r>
            <a:r>
              <a:rPr lang="ru-RU" sz="2000" b="1" i="1" dirty="0">
                <a:solidFill>
                  <a:schemeClr val="bg1"/>
                </a:solidFill>
              </a:rPr>
              <a:t>ясными и отчётливыми</a:t>
            </a:r>
            <a:r>
              <a:rPr lang="ru-RU" b="1" i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AutoShape 7"/>
          <p:cNvSpPr>
            <a:spLocks noChangeArrowheads="1"/>
          </p:cNvSpPr>
          <p:nvPr/>
        </p:nvSpPr>
        <p:spPr bwMode="auto">
          <a:xfrm>
            <a:off x="467544" y="1988840"/>
            <a:ext cx="8424936" cy="1008062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ru-RU" b="1" dirty="0">
                <a:solidFill>
                  <a:schemeClr val="bg1"/>
                </a:solidFill>
              </a:rPr>
              <a:t>Одна из моих наиболее ясных </a:t>
            </a:r>
            <a:r>
              <a:rPr lang="ru-RU" b="1" dirty="0" smtClean="0">
                <a:solidFill>
                  <a:schemeClr val="bg1"/>
                </a:solidFill>
              </a:rPr>
              <a:t>идей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ru-RU" sz="2000" b="1" i="1" dirty="0" smtClean="0">
                <a:solidFill>
                  <a:schemeClr val="bg1"/>
                </a:solidFill>
              </a:rPr>
              <a:t>есть </a:t>
            </a:r>
            <a:r>
              <a:rPr lang="ru-RU" sz="2000" b="1" i="1" dirty="0">
                <a:solidFill>
                  <a:schemeClr val="bg1"/>
                </a:solidFill>
              </a:rPr>
              <a:t>идея Бога </a:t>
            </a:r>
            <a:r>
              <a:rPr lang="ru-RU" b="1" dirty="0">
                <a:solidFill>
                  <a:schemeClr val="bg1"/>
                </a:solidFill>
              </a:rPr>
              <a:t>– идея бесконечной,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независимой, в высшей </a:t>
            </a:r>
            <a:r>
              <a:rPr lang="ru-RU" b="1" dirty="0" smtClean="0">
                <a:solidFill>
                  <a:schemeClr val="bg1"/>
                </a:solidFill>
              </a:rPr>
              <a:t>степени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разумной </a:t>
            </a:r>
            <a:r>
              <a:rPr lang="ru-RU" b="1" dirty="0">
                <a:solidFill>
                  <a:schemeClr val="bg1"/>
                </a:solidFill>
              </a:rPr>
              <a:t>и всемогущей субстанции.</a:t>
            </a:r>
          </a:p>
        </p:txBody>
      </p:sp>
      <p:sp>
        <p:nvSpPr>
          <p:cNvPr id="4" name="AutoShape 12"/>
          <p:cNvSpPr>
            <a:spLocks noChangeArrowheads="1"/>
          </p:cNvSpPr>
          <p:nvPr/>
        </p:nvSpPr>
        <p:spPr bwMode="auto">
          <a:xfrm>
            <a:off x="755576" y="3140968"/>
            <a:ext cx="8208912" cy="1008062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ru-RU" b="1" dirty="0">
                <a:solidFill>
                  <a:schemeClr val="bg1"/>
                </a:solidFill>
              </a:rPr>
              <a:t>Идея Бога </a:t>
            </a:r>
            <a:r>
              <a:rPr lang="ru-RU" b="1" dirty="0" smtClean="0">
                <a:solidFill>
                  <a:schemeClr val="bg1"/>
                </a:solidFill>
              </a:rPr>
              <a:t>как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бесконечной </a:t>
            </a:r>
            <a:r>
              <a:rPr lang="ru-RU" b="1" dirty="0">
                <a:solidFill>
                  <a:schemeClr val="bg1"/>
                </a:solidFill>
              </a:rPr>
              <a:t>субстанции не </a:t>
            </a:r>
            <a:r>
              <a:rPr lang="ru-RU" b="1" dirty="0" smtClean="0">
                <a:solidFill>
                  <a:schemeClr val="bg1"/>
                </a:solidFill>
              </a:rPr>
              <a:t>может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исходить </a:t>
            </a:r>
            <a:r>
              <a:rPr lang="ru-RU" b="1" dirty="0">
                <a:solidFill>
                  <a:schemeClr val="bg1"/>
                </a:solidFill>
              </a:rPr>
              <a:t>от меня самого,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поскольку </a:t>
            </a:r>
            <a:r>
              <a:rPr lang="ru-RU" sz="2000" b="1" i="1" dirty="0">
                <a:solidFill>
                  <a:schemeClr val="bg1"/>
                </a:solidFill>
              </a:rPr>
              <a:t>сам я конечен</a:t>
            </a:r>
            <a:r>
              <a:rPr lang="ru-RU" b="1" i="1" dirty="0">
                <a:solidFill>
                  <a:schemeClr val="bg1"/>
                </a:solidFill>
              </a:rPr>
              <a:t>.</a:t>
            </a:r>
            <a:endParaRPr lang="ru-RU" i="1" dirty="0">
              <a:solidFill>
                <a:schemeClr val="bg1"/>
              </a:solidFill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1043608" y="4293096"/>
            <a:ext cx="7848872" cy="1008062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ru-RU" b="1" dirty="0">
                <a:solidFill>
                  <a:schemeClr val="bg1"/>
                </a:solidFill>
              </a:rPr>
              <a:t>Идея Бога не может </a:t>
            </a:r>
            <a:r>
              <a:rPr lang="ru-RU" b="1" dirty="0" smtClean="0">
                <a:solidFill>
                  <a:schemeClr val="bg1"/>
                </a:solidFill>
              </a:rPr>
              <a:t>быть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выведена </a:t>
            </a:r>
            <a:r>
              <a:rPr lang="ru-RU" b="1" dirty="0">
                <a:solidFill>
                  <a:schemeClr val="bg1"/>
                </a:solidFill>
              </a:rPr>
              <a:t>из каких-то других идей</a:t>
            </a:r>
            <a:r>
              <a:rPr lang="ru-RU" b="1" dirty="0" smtClean="0">
                <a:solidFill>
                  <a:schemeClr val="bg1"/>
                </a:solidFill>
              </a:rPr>
              <a:t>,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ибо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содержит в себе </a:t>
            </a:r>
            <a:r>
              <a:rPr lang="ru-RU" sz="2000" b="1" i="1" dirty="0" smtClean="0">
                <a:solidFill>
                  <a:schemeClr val="bg1"/>
                </a:solidFill>
              </a:rPr>
              <a:t>больше</a:t>
            </a:r>
            <a:r>
              <a:rPr lang="en-US" sz="2000" b="1" i="1" dirty="0" smtClean="0">
                <a:solidFill>
                  <a:schemeClr val="bg1"/>
                </a:solidFill>
              </a:rPr>
              <a:t>  </a:t>
            </a:r>
            <a:r>
              <a:rPr lang="ru-RU" sz="2000" b="1" i="1" dirty="0" smtClean="0">
                <a:solidFill>
                  <a:schemeClr val="bg1"/>
                </a:solidFill>
              </a:rPr>
              <a:t>реальности</a:t>
            </a:r>
            <a:r>
              <a:rPr lang="ru-RU" b="1" dirty="0">
                <a:solidFill>
                  <a:schemeClr val="bg1"/>
                </a:solidFill>
              </a:rPr>
              <a:t>, чем любая другая идея.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2699792" y="116632"/>
            <a:ext cx="4391025" cy="57606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ru-RU" b="1" dirty="0" smtClean="0">
                <a:solidFill>
                  <a:schemeClr val="bg1"/>
                </a:solidFill>
              </a:rPr>
              <a:t>Идея Бога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1403648" y="5445224"/>
            <a:ext cx="7521277" cy="1008062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ru-RU" sz="2000" b="1" i="1" dirty="0">
                <a:solidFill>
                  <a:schemeClr val="bg1"/>
                </a:solidFill>
              </a:rPr>
              <a:t>Идея Бога может исходить лишь </a:t>
            </a:r>
            <a:r>
              <a:rPr lang="ru-RU" b="1" dirty="0" smtClean="0">
                <a:solidFill>
                  <a:schemeClr val="bg1"/>
                </a:solidFill>
              </a:rPr>
              <a:t>от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того</a:t>
            </a:r>
            <a:r>
              <a:rPr lang="ru-RU" b="1" dirty="0">
                <a:solidFill>
                  <a:schemeClr val="bg1"/>
                </a:solidFill>
              </a:rPr>
              <a:t>, что содержит в себе не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ru-RU" b="1" dirty="0" smtClean="0">
                <a:solidFill>
                  <a:schemeClr val="bg1"/>
                </a:solidFill>
              </a:rPr>
              <a:t>Меньше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реальности</a:t>
            </a:r>
            <a:r>
              <a:rPr lang="ru-RU" b="1" dirty="0">
                <a:solidFill>
                  <a:schemeClr val="bg1"/>
                </a:solidFill>
              </a:rPr>
              <a:t>, чем мыслится в </a:t>
            </a:r>
            <a:r>
              <a:rPr lang="ru-RU" b="1" dirty="0" smtClean="0">
                <a:solidFill>
                  <a:schemeClr val="bg1"/>
                </a:solidFill>
              </a:rPr>
              <a:t>этой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идее</a:t>
            </a:r>
            <a:r>
              <a:rPr lang="ru-RU" b="1" dirty="0">
                <a:solidFill>
                  <a:schemeClr val="bg1"/>
                </a:solidFill>
              </a:rPr>
              <a:t>, т.е. лишь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 b="1" i="1" dirty="0" smtClean="0">
                <a:solidFill>
                  <a:schemeClr val="bg1"/>
                </a:solidFill>
              </a:rPr>
              <a:t>                                     </a:t>
            </a:r>
            <a:r>
              <a:rPr lang="ru-RU" sz="2000" b="1" i="1" dirty="0" smtClean="0">
                <a:solidFill>
                  <a:schemeClr val="bg1"/>
                </a:solidFill>
              </a:rPr>
              <a:t>от </a:t>
            </a:r>
            <a:r>
              <a:rPr lang="ru-RU" sz="2000" b="1" i="1" dirty="0">
                <a:solidFill>
                  <a:schemeClr val="bg1"/>
                </a:solidFill>
              </a:rPr>
              <a:t>самого Бога.</a:t>
            </a:r>
          </a:p>
        </p:txBody>
      </p:sp>
      <p:sp>
        <p:nvSpPr>
          <p:cNvPr id="8" name="AutoShape 6"/>
          <p:cNvSpPr>
            <a:spLocks noChangeAspect="1" noChangeArrowheads="1"/>
          </p:cNvSpPr>
          <p:nvPr/>
        </p:nvSpPr>
        <p:spPr bwMode="auto">
          <a:xfrm>
            <a:off x="0" y="1556792"/>
            <a:ext cx="576262" cy="954088"/>
          </a:xfrm>
          <a:prstGeom prst="curvedRightArrow">
            <a:avLst>
              <a:gd name="adj1" fmla="val 33113"/>
              <a:gd name="adj2" fmla="val 66226"/>
              <a:gd name="adj3" fmla="val 33333"/>
            </a:avLst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" name="AutoShape 6"/>
          <p:cNvSpPr>
            <a:spLocks noChangeAspect="1" noChangeArrowheads="1"/>
          </p:cNvSpPr>
          <p:nvPr/>
        </p:nvSpPr>
        <p:spPr bwMode="auto">
          <a:xfrm>
            <a:off x="251520" y="2708920"/>
            <a:ext cx="576262" cy="954088"/>
          </a:xfrm>
          <a:prstGeom prst="curvedRightArrow">
            <a:avLst>
              <a:gd name="adj1" fmla="val 33113"/>
              <a:gd name="adj2" fmla="val 66226"/>
              <a:gd name="adj3" fmla="val 33333"/>
            </a:avLst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AutoShape 6"/>
          <p:cNvSpPr>
            <a:spLocks noChangeAspect="1" noChangeArrowheads="1"/>
          </p:cNvSpPr>
          <p:nvPr/>
        </p:nvSpPr>
        <p:spPr bwMode="auto">
          <a:xfrm>
            <a:off x="395536" y="3861048"/>
            <a:ext cx="792088" cy="1509893"/>
          </a:xfrm>
          <a:prstGeom prst="curvedRightArrow">
            <a:avLst>
              <a:gd name="adj1" fmla="val 33113"/>
              <a:gd name="adj2" fmla="val 66226"/>
              <a:gd name="adj3" fmla="val 33333"/>
            </a:avLst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AutoShape 6"/>
          <p:cNvSpPr>
            <a:spLocks noChangeAspect="1" noChangeArrowheads="1"/>
          </p:cNvSpPr>
          <p:nvPr/>
        </p:nvSpPr>
        <p:spPr bwMode="auto">
          <a:xfrm>
            <a:off x="827584" y="5229200"/>
            <a:ext cx="576262" cy="954088"/>
          </a:xfrm>
          <a:prstGeom prst="curvedRightArrow">
            <a:avLst>
              <a:gd name="adj1" fmla="val 33113"/>
              <a:gd name="adj2" fmla="val 66226"/>
              <a:gd name="adj3" fmla="val 33333"/>
            </a:avLst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0"/>
                            </p:stCondLst>
                            <p:childTnLst>
                              <p:par>
                                <p:cTn id="2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000"/>
                            </p:stCondLst>
                            <p:childTnLst>
                              <p:par>
                                <p:cTn id="3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500"/>
                            </p:stCondLst>
                            <p:childTnLst>
                              <p:par>
                                <p:cTn id="4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63688" y="0"/>
            <a:ext cx="5472608" cy="692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Субстанции их атрибуты</a:t>
            </a:r>
            <a:endParaRPr lang="ru-RU" sz="2000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83568" y="836712"/>
            <a:ext cx="2879725" cy="107950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Дух</a:t>
            </a:r>
            <a:endParaRPr lang="ru-RU" sz="2400" b="1" i="1" dirty="0">
              <a:solidFill>
                <a:schemeClr val="bg1"/>
              </a:solidFill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292080" y="836712"/>
            <a:ext cx="2879725" cy="107950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Материя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5292080" y="1988840"/>
            <a:ext cx="2879725" cy="719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b="1" dirty="0"/>
              <a:t>Протяжённость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11560" y="1988840"/>
            <a:ext cx="2879725" cy="719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b="1" dirty="0"/>
              <a:t>Мышление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860032" y="3717032"/>
            <a:ext cx="3598863" cy="12588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Отождествление телесности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с протяжённостью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ведёт к отрицанию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rgbClr val="002060"/>
                </a:solidFill>
              </a:rPr>
              <a:t>пустого пространства.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51520" y="3717032"/>
            <a:ext cx="3598862" cy="12588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Отождествление психики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с логическим мышлением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ведёт к отрицанию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rgbClr val="002060"/>
                </a:solidFill>
              </a:rPr>
              <a:t>психики у животных</a:t>
            </a:r>
            <a:r>
              <a:rPr lang="ru-RU" b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5292080" y="2780928"/>
            <a:ext cx="2879725" cy="719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b="1" dirty="0"/>
              <a:t>Не мыслит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611560" y="2780928"/>
            <a:ext cx="2879725" cy="719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b="1" dirty="0"/>
              <a:t>Неделим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95536" y="5157192"/>
            <a:ext cx="3096344" cy="10801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Животные – автоматы.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4932040" y="5085184"/>
            <a:ext cx="3528392" cy="11304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Заполняющая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всё </a:t>
            </a:r>
            <a:r>
              <a:rPr lang="en-US" b="1" dirty="0" smtClean="0">
                <a:solidFill>
                  <a:schemeClr val="bg1"/>
                </a:solidFill>
              </a:rPr>
              <a:t>         </a:t>
            </a:r>
            <a:r>
              <a:rPr lang="ru-RU" b="1" dirty="0" smtClean="0">
                <a:solidFill>
                  <a:schemeClr val="bg1"/>
                </a:solidFill>
              </a:rPr>
              <a:t>пространство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материя движется вихреобразно.</a:t>
            </a:r>
            <a:endParaRPr lang="ru-RU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7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000"/>
                            </p:stCondLst>
                            <p:childTnLst>
                              <p:par>
                                <p:cTn id="3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400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80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323528" y="188640"/>
            <a:ext cx="8280920" cy="1512168"/>
          </a:xfrm>
          <a:prstGeom prst="bevel">
            <a:avLst>
              <a:gd name="adj" fmla="val 12500"/>
            </a:avLst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just"/>
            <a:endParaRPr lang="en-US" sz="2400" b="1" dirty="0" smtClean="0"/>
          </a:p>
          <a:p>
            <a:pPr algn="just"/>
            <a:r>
              <a:rPr lang="ru-RU" sz="2400" b="1" dirty="0" smtClean="0"/>
              <a:t>Вместо большого числа правил,</a:t>
            </a:r>
            <a:r>
              <a:rPr lang="en-US" sz="2400" b="1" dirty="0" smtClean="0"/>
              <a:t> </a:t>
            </a:r>
            <a:r>
              <a:rPr lang="ru-RU" sz="2400" b="1" dirty="0" smtClean="0"/>
              <a:t>составляющих логику,</a:t>
            </a:r>
            <a:endParaRPr lang="en-US" sz="2400" b="1" dirty="0" smtClean="0"/>
          </a:p>
          <a:p>
            <a:pPr algn="just"/>
            <a:r>
              <a:rPr lang="en-US" sz="2400" b="1" dirty="0" smtClean="0"/>
              <a:t>                            </a:t>
            </a:r>
            <a:r>
              <a:rPr lang="ru-RU" sz="2400" b="1" dirty="0" smtClean="0"/>
              <a:t> достаточно</a:t>
            </a:r>
            <a:r>
              <a:rPr lang="en-US" sz="2400" b="1" dirty="0" smtClean="0"/>
              <a:t> </a:t>
            </a:r>
            <a:r>
              <a:rPr lang="ru-RU" sz="2400" b="1" dirty="0" smtClean="0"/>
              <a:t>четырёх</a:t>
            </a:r>
            <a:endParaRPr lang="en-US" sz="2400" b="1" dirty="0" smtClean="0"/>
          </a:p>
          <a:p>
            <a:pPr algn="just"/>
            <a:r>
              <a:rPr lang="ru-RU" sz="2400" b="1" dirty="0" smtClean="0"/>
              <a:t> следующих, лишь бы</a:t>
            </a:r>
            <a:r>
              <a:rPr lang="en-US" sz="2400" b="1" dirty="0" smtClean="0"/>
              <a:t> </a:t>
            </a:r>
            <a:r>
              <a:rPr lang="ru-RU" sz="2400" b="1" dirty="0" smtClean="0"/>
              <a:t>соблюдать их без отступлений.</a:t>
            </a:r>
          </a:p>
          <a:p>
            <a:pPr algn="ctr"/>
            <a:endParaRPr lang="ru-RU" sz="2000" b="1" i="1" dirty="0">
              <a:solidFill>
                <a:srgbClr val="FF0000"/>
              </a:solidFill>
            </a:endParaRPr>
          </a:p>
        </p:txBody>
      </p:sp>
      <p:graphicFrame>
        <p:nvGraphicFramePr>
          <p:cNvPr id="3" name="Объект 3"/>
          <p:cNvGraphicFramePr>
            <a:graphicFrameLocks/>
          </p:cNvGraphicFramePr>
          <p:nvPr/>
        </p:nvGraphicFramePr>
        <p:xfrm>
          <a:off x="611560" y="1844825"/>
          <a:ext cx="7776146" cy="4642662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1872041"/>
                <a:gridCol w="5904105"/>
              </a:tblGrid>
              <a:tr h="16561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/>
                      </a:r>
                      <a:br>
                        <a:rPr lang="ru-RU" sz="1600" dirty="0">
                          <a:effectLst/>
                        </a:rPr>
                      </a:br>
                      <a:r>
                        <a:rPr lang="ru-RU" sz="1800" dirty="0">
                          <a:effectLst/>
                        </a:rPr>
                        <a:t>Первое правило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830" marR="27830" marT="27838" marB="27838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</a:rPr>
                        <a:t>Считать </a:t>
                      </a:r>
                      <a:r>
                        <a:rPr lang="ru-RU" sz="1800" b="1" dirty="0">
                          <a:effectLst/>
                        </a:rPr>
                        <a:t>истинами лишь то, что с очевидностью признается мною таковым, т.е. тщательно избегать поспешности и предубежденности и принимать в свои суждения только то, что представляется моему уму так ясно и отчетливо, что ни в коем случае не возбуждает во мне сомнения.</a:t>
                      </a:r>
                      <a:endParaRPr lang="ru-RU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830" marR="27830" marT="27838" marB="27838">
                    <a:solidFill>
                      <a:srgbClr val="002060"/>
                    </a:solidFill>
                  </a:tcPr>
                </a:tc>
              </a:tr>
              <a:tr h="1031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dirty="0"/>
                        <a:t/>
                      </a:r>
                      <a:br>
                        <a:rPr lang="ru-RU" dirty="0"/>
                      </a:br>
                      <a:r>
                        <a:rPr lang="ru-RU" dirty="0"/>
                        <a:t>Второе правило</a:t>
                      </a:r>
                    </a:p>
                  </a:txBody>
                  <a:tcPr marL="27830" marR="27830" marT="27838" marB="27838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b="1" dirty="0" smtClean="0"/>
                        <a:t>Разделить </a:t>
                      </a:r>
                      <a:r>
                        <a:rPr lang="ru-RU" b="1" dirty="0"/>
                        <a:t>каждое из рассматриваемых мною затруднений на столько частей, на сколько возможно и сколько требуется для лучшего их разрешения.</a:t>
                      </a:r>
                    </a:p>
                  </a:txBody>
                  <a:tcPr marL="27830" marR="27830" marT="27838" marB="27838">
                    <a:solidFill>
                      <a:srgbClr val="7030A0">
                        <a:alpha val="20000"/>
                      </a:srgbClr>
                    </a:solidFill>
                  </a:tcPr>
                </a:tc>
              </a:tr>
              <a:tr h="1031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/>
                      </a:r>
                      <a:br>
                        <a:rPr lang="ru-RU" sz="1600" dirty="0">
                          <a:effectLst/>
                        </a:rPr>
                      </a:b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Третье правило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830" marR="27830" marT="27838" marB="278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effectLst/>
                        </a:rPr>
                        <a:t>Мыслить </a:t>
                      </a:r>
                      <a:r>
                        <a:rPr lang="ru-RU" sz="1800" b="1" dirty="0">
                          <a:solidFill>
                            <a:schemeClr val="bg1"/>
                          </a:solidFill>
                          <a:effectLst/>
                        </a:rPr>
                        <a:t>по порядку, начиная с предметов простых и легко познаваемых, и восходить мало-помалу, как по ступеням, до познания наиболее сложных.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830" marR="27830" marT="27838" marB="27838">
                    <a:solidFill>
                      <a:srgbClr val="FFFF00"/>
                    </a:solidFill>
                  </a:tcPr>
                </a:tc>
              </a:tr>
              <a:tr h="875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Четвертое </a:t>
                      </a:r>
                      <a:r>
                        <a:rPr lang="ru-RU" sz="1800" dirty="0">
                          <a:effectLst/>
                        </a:rPr>
                        <a:t>правило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830" marR="27830" marT="27838" marB="27838"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b="1" dirty="0" smtClean="0"/>
                        <a:t>Составлять </a:t>
                      </a:r>
                      <a:r>
                        <a:rPr lang="ru-RU" b="1" dirty="0"/>
                        <a:t>всюду настолько полные перечни и такие общие обзоры, чтобы быть уверенным, что ничего не пропустил.</a:t>
                      </a:r>
                    </a:p>
                  </a:txBody>
                  <a:tcPr marL="27830" marR="27830" marT="27838" marB="27838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620688"/>
            <a:ext cx="864096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Интуиция</a:t>
            </a:r>
            <a:r>
              <a:rPr lang="ru-RU" dirty="0" smtClean="0"/>
              <a:t>  - есть прочное, отчетливое понятие «ясного и внимательного ума» - интуиция непосредственна. </a:t>
            </a:r>
          </a:p>
          <a:p>
            <a:pPr algn="ctr"/>
            <a:r>
              <a:rPr lang="ru-RU" dirty="0" smtClean="0"/>
              <a:t>Интуиция отделяется от чувственных восприятий.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059832" y="18864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Рационализм  в </a:t>
            </a:r>
            <a:r>
              <a:rPr lang="ru-RU" b="1" dirty="0" smtClean="0"/>
              <a:t>познании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347864" y="1844824"/>
            <a:ext cx="2632452" cy="400110"/>
          </a:xfrm>
          <a:prstGeom prst="rect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t"/>
            <a:r>
              <a:rPr lang="ru-RU" sz="2000" dirty="0" smtClean="0">
                <a:latin typeface="Arial Black" pitchFamily="34" charset="0"/>
              </a:rPr>
              <a:t>Три класса идей</a:t>
            </a:r>
            <a:endParaRPr lang="ru-RU" sz="2000" dirty="0">
              <a:latin typeface="Arial Black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2492896"/>
            <a:ext cx="4427984" cy="86409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Идеи, который каждый человек получает извне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44008" y="2492896"/>
            <a:ext cx="4499992" cy="86409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Образуемая на основе идей первого рода разновидность идей в его уме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979712" y="3501008"/>
            <a:ext cx="5112568" cy="864096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Врожденные идеи, независимые от внешних предметов, действующих на чувства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23728" y="4221088"/>
            <a:ext cx="4824536" cy="369332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dk1"/>
                </a:solidFill>
              </a:rPr>
              <a:t>Их отличают: ясность, отчетливость, простота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419872" y="4653136"/>
            <a:ext cx="2232248" cy="36004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dk1"/>
                </a:solidFill>
              </a:rPr>
              <a:t>они делятся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95536" y="5085184"/>
            <a:ext cx="3600400" cy="936104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dk1"/>
                </a:solidFill>
              </a:rPr>
              <a:t>на понятия (например, душа, тело, Бог и т.д.)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5220072" y="5085184"/>
            <a:ext cx="3600400" cy="864096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dk1"/>
                </a:solidFill>
              </a:rPr>
              <a:t> на суждения (например, целое больше части)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1520" y="6021288"/>
            <a:ext cx="871296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Врожденные идеи существуют в любой области и любой науке.</a:t>
            </a:r>
          </a:p>
          <a:p>
            <a:pPr algn="ctr"/>
            <a:r>
              <a:rPr lang="ru-RU" dirty="0" smtClean="0"/>
              <a:t> На них и должно основываться познание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000"/>
                            </p:stCondLst>
                            <p:childTnLst>
                              <p:par>
                                <p:cTn id="3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55576" y="476672"/>
            <a:ext cx="77771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2400" b="1" dirty="0"/>
              <a:t>В центре внимания философии Нового времени – теория познания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844824"/>
            <a:ext cx="2592288" cy="584775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ru-RU" sz="3200" b="1" dirty="0" smtClean="0"/>
              <a:t>      </a:t>
            </a:r>
            <a:r>
              <a:rPr lang="ru-RU" altLang="ru-RU" sz="3200" b="1" dirty="0" smtClean="0"/>
              <a:t>Задача</a:t>
            </a:r>
            <a:endParaRPr lang="ru-RU" sz="3200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211638" y="1628775"/>
            <a:ext cx="3960812" cy="1077218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3200" dirty="0"/>
              <a:t>Поиск философского научного метода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5536" y="4149080"/>
            <a:ext cx="2376488" cy="1066800"/>
          </a:xfrm>
          <a:prstGeom prst="rect">
            <a:avLst/>
          </a:prstGeom>
          <a:solidFill>
            <a:srgbClr val="002060"/>
          </a:solidFill>
          <a:ln w="76200">
            <a:solidFill>
              <a:srgbClr val="FFFF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3200" b="1" dirty="0"/>
              <a:t>Главная проблема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139952" y="3356992"/>
            <a:ext cx="4572000" cy="2554545"/>
          </a:xfrm>
          <a:prstGeom prst="rect">
            <a:avLst/>
          </a:prstGeom>
          <a:solidFill>
            <a:srgbClr val="002060"/>
          </a:solidFill>
          <a:ln w="76200"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3200" dirty="0" smtClean="0"/>
              <a:t>Получение </a:t>
            </a:r>
            <a:r>
              <a:rPr lang="ru-RU" altLang="ru-RU" sz="3200" b="1" dirty="0" smtClean="0"/>
              <a:t>достоверного знания</a:t>
            </a:r>
            <a:r>
              <a:rPr lang="ru-RU" altLang="ru-RU" sz="3200" dirty="0" smtClean="0"/>
              <a:t>, ставшего основанием всей получаемой системы знаний</a:t>
            </a:r>
            <a:endParaRPr lang="ru-RU" altLang="ru-RU" sz="3200" dirty="0"/>
          </a:p>
        </p:txBody>
      </p:sp>
      <p:sp>
        <p:nvSpPr>
          <p:cNvPr id="7" name="Стрелка вниз 6"/>
          <p:cNvSpPr/>
          <p:nvPr/>
        </p:nvSpPr>
        <p:spPr>
          <a:xfrm rot="16200000">
            <a:off x="3378728" y="1669944"/>
            <a:ext cx="484632" cy="978408"/>
          </a:xfrm>
          <a:prstGeom prst="downArrow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низ 7"/>
          <p:cNvSpPr/>
          <p:nvPr/>
        </p:nvSpPr>
        <p:spPr>
          <a:xfrm rot="16200000">
            <a:off x="3234712" y="4118216"/>
            <a:ext cx="484632" cy="978408"/>
          </a:xfrm>
          <a:prstGeom prst="downArrow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23528" y="476672"/>
            <a:ext cx="8820472" cy="638132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699792" y="0"/>
            <a:ext cx="2864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Правила морали Декарта</a:t>
            </a:r>
            <a:endParaRPr lang="ru-RU" dirty="0"/>
          </a:p>
        </p:txBody>
      </p:sp>
      <p:graphicFrame>
        <p:nvGraphicFramePr>
          <p:cNvPr id="3" name="Объект 4"/>
          <p:cNvGraphicFramePr>
            <a:graphicFrameLocks/>
          </p:cNvGraphicFramePr>
          <p:nvPr/>
        </p:nvGraphicFramePr>
        <p:xfrm>
          <a:off x="395536" y="548681"/>
          <a:ext cx="8496944" cy="5976663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1584176"/>
                <a:gridCol w="6912768"/>
              </a:tblGrid>
              <a:tr h="2520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/>
                      </a:r>
                      <a:br>
                        <a:rPr lang="ru-RU" sz="1400" dirty="0">
                          <a:effectLst/>
                        </a:rPr>
                      </a:br>
                      <a:r>
                        <a:rPr lang="en-US" sz="1400" dirty="0" smtClean="0">
                          <a:effectLst/>
                        </a:rPr>
                        <a:t>           </a:t>
                      </a:r>
                      <a:r>
                        <a:rPr lang="ru-RU" sz="1800" b="1" dirty="0" smtClean="0">
                          <a:solidFill>
                            <a:schemeClr val="bg1"/>
                          </a:solidFill>
                          <a:effectLst/>
                        </a:rPr>
                        <a:t>Первое </a:t>
                      </a:r>
                      <a:endParaRPr lang="en-US" sz="18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  <a:effectLst/>
                        </a:rPr>
                        <a:t>          </a:t>
                      </a:r>
                      <a:r>
                        <a:rPr lang="ru-RU" sz="1800" b="1" dirty="0" smtClean="0">
                          <a:solidFill>
                            <a:schemeClr val="bg1"/>
                          </a:solidFill>
                          <a:effectLst/>
                        </a:rPr>
                        <a:t>правило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216" marR="24216" marT="24220" marB="242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/>
                      </a:r>
                      <a:br>
                        <a:rPr lang="ru-RU" sz="1800" dirty="0">
                          <a:effectLst/>
                        </a:rPr>
                      </a:br>
                      <a:r>
                        <a:rPr lang="ru-RU" sz="1800" b="1" dirty="0">
                          <a:solidFill>
                            <a:srgbClr val="002060"/>
                          </a:solidFill>
                          <a:effectLst/>
                        </a:rPr>
                        <a:t>Подчинение законам и обычаям моей страны, уважение к религии, под сенью которой Бог дал мне милость получить образование, начиная с самого раннего возраста направлял меня во всех делах в соответствии с наиболее умеренными взглядами, далекими от каких-либо крайностей, повсеместно принятыми и распро­страненными среди людей, в обществе которых мне приходилось жить.</a:t>
                      </a:r>
                      <a:endParaRPr lang="ru-RU" sz="1800" b="1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216" marR="24216" marT="24220" marB="24220"/>
                </a:tc>
              </a:tr>
              <a:tr h="12510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/>
                      </a:r>
                      <a:br>
                        <a:rPr lang="ru-RU" sz="1400" dirty="0">
                          <a:effectLst/>
                        </a:rPr>
                      </a:br>
                      <a:r>
                        <a:rPr kumimoji="0" lang="ru-RU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Второе правило</a:t>
                      </a:r>
                    </a:p>
                  </a:txBody>
                  <a:tcPr marL="24216" marR="24216" marT="24220" marB="242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/>
                      </a:r>
                      <a:br>
                        <a:rPr lang="ru-RU" sz="1800" dirty="0">
                          <a:effectLst/>
                        </a:rPr>
                      </a:br>
                      <a:r>
                        <a:rPr lang="ru-RU" sz="1800" b="1" dirty="0">
                          <a:solidFill>
                            <a:schemeClr val="bg1"/>
                          </a:solidFill>
                          <a:effectLst/>
                        </a:rPr>
                        <a:t>Твердость, решимость и упорное следование избранным позициям, даже если они вызывают сомнение, как если бы они были надежнейшими.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216" marR="24216" marT="24220" marB="24220"/>
                </a:tc>
              </a:tr>
              <a:tr h="1053196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ru-RU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ru-RU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Третье правило</a:t>
                      </a:r>
                    </a:p>
                  </a:txBody>
                  <a:tcPr marL="24216" marR="24216" marT="24220" marB="242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rgbClr val="002060"/>
                          </a:solidFill>
                          <a:effectLst/>
                        </a:rPr>
                        <a:t>Побеждать</a:t>
                      </a:r>
                      <a:r>
                        <a:rPr lang="ru-RU" sz="1800" b="1" dirty="0">
                          <a:solidFill>
                            <a:srgbClr val="002060"/>
                          </a:solidFill>
                          <a:effectLst/>
                        </a:rPr>
                        <a:t>, скорее, себя самого, нежели судьбу, и менять, скорее, свои желания, чем мировой порядок; верить, что нет ничего, что было бы целиком в нашей власти, за исключением наших мыслей.</a:t>
                      </a:r>
                      <a:endParaRPr lang="ru-RU" sz="1800" b="1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216" marR="24216" marT="24220" marB="24220"/>
                </a:tc>
              </a:tr>
              <a:tr h="1059604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ru-RU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ru-RU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Четвертое правило</a:t>
                      </a:r>
                    </a:p>
                  </a:txBody>
                  <a:tcPr marL="24216" marR="24216" marT="24220" marB="242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bg1"/>
                          </a:solidFill>
                          <a:effectLst/>
                        </a:rPr>
                        <a:t>Употребить </a:t>
                      </a:r>
                      <a:r>
                        <a:rPr lang="ru-RU" sz="1800" b="1" dirty="0">
                          <a:solidFill>
                            <a:schemeClr val="bg1"/>
                          </a:solidFill>
                          <a:effectLst/>
                        </a:rPr>
                        <a:t>всю мою жизнь на культивирование разума и, насколько возможно, продвигаться вперед в познании истины, следуя методу, который я сам себе предписал.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216" marR="24216" marT="24220" marB="2422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epwr.ru/quotauthor/511/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440113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0" y="4365104"/>
            <a:ext cx="3851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smtClean="0"/>
              <a:t>     </a:t>
            </a:r>
            <a:r>
              <a:rPr lang="ru-RU" sz="2000" b="1" dirty="0" smtClean="0"/>
              <a:t>Бенедикт  Спиноза </a:t>
            </a:r>
          </a:p>
          <a:p>
            <a:pPr>
              <a:defRPr/>
            </a:pPr>
            <a:r>
              <a:rPr lang="en-US" sz="2000" b="1" dirty="0" smtClean="0"/>
              <a:t>           </a:t>
            </a:r>
            <a:r>
              <a:rPr lang="ru-RU" sz="2000" b="1" dirty="0" smtClean="0"/>
              <a:t>(1632— 1677) </a:t>
            </a:r>
            <a:endParaRPr lang="ru-RU" sz="2000" b="1" dirty="0"/>
          </a:p>
        </p:txBody>
      </p:sp>
      <p:sp>
        <p:nvSpPr>
          <p:cNvPr id="5" name="Вертикальный свиток 4"/>
          <p:cNvSpPr/>
          <p:nvPr/>
        </p:nvSpPr>
        <p:spPr>
          <a:xfrm>
            <a:off x="3707904" y="0"/>
            <a:ext cx="5436096" cy="3600400"/>
          </a:xfrm>
          <a:prstGeom prst="verticalScroll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</a:rPr>
              <a:t>Под </a:t>
            </a:r>
            <a:r>
              <a:rPr lang="ru-RU" sz="3200" b="1" i="1" dirty="0" smtClean="0">
                <a:solidFill>
                  <a:schemeClr val="bg1"/>
                </a:solidFill>
              </a:rPr>
              <a:t>субстанцией</a:t>
            </a:r>
            <a:r>
              <a:rPr lang="ru-RU" sz="2800" b="1" dirty="0" smtClean="0">
                <a:solidFill>
                  <a:schemeClr val="bg1"/>
                </a:solidFill>
              </a:rPr>
              <a:t> я разумею то,</a:t>
            </a:r>
            <a:br>
              <a:rPr lang="ru-RU" sz="28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что существует само в себе и</a:t>
            </a:r>
            <a:br>
              <a:rPr lang="ru-RU" sz="28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представляется само через себя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6" name="Горизонтальный свиток 5"/>
          <p:cNvSpPr/>
          <p:nvPr/>
        </p:nvSpPr>
        <p:spPr>
          <a:xfrm>
            <a:off x="2807296" y="3501008"/>
            <a:ext cx="6336704" cy="3356992"/>
          </a:xfrm>
          <a:prstGeom prst="horizontalScroll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smtClean="0">
                <a:solidFill>
                  <a:schemeClr val="tx1"/>
                </a:solidFill>
              </a:rPr>
              <a:t>Отсюда самым ясным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</a:rPr>
              <a:t>образом следует,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    </a:t>
            </a:r>
            <a:r>
              <a:rPr lang="ru-RU" sz="2000" b="1" dirty="0" smtClean="0">
                <a:solidFill>
                  <a:schemeClr val="tx1"/>
                </a:solidFill>
              </a:rPr>
              <a:t>1) что Бог един, т.е. что 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</a:rPr>
              <a:t>в природе вещей существует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</a:rPr>
              <a:t>только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</a:rPr>
              <a:t>одна субстанция,</a:t>
            </a:r>
            <a:r>
              <a:rPr lang="en-US" sz="2000" b="1" dirty="0" smtClean="0">
                <a:solidFill>
                  <a:schemeClr val="tx1"/>
                </a:solidFill>
              </a:rPr>
              <a:t>  </a:t>
            </a:r>
            <a:r>
              <a:rPr lang="ru-RU" sz="2000" b="1" dirty="0" smtClean="0">
                <a:solidFill>
                  <a:schemeClr val="tx1"/>
                </a:solidFill>
              </a:rPr>
              <a:t>и эта субстанция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</a:rPr>
              <a:t>абсолютно бесконечна;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   </a:t>
            </a:r>
            <a:r>
              <a:rPr lang="ru-RU" sz="2000" b="1" dirty="0" smtClean="0">
                <a:solidFill>
                  <a:schemeClr val="tx1"/>
                </a:solidFill>
              </a:rPr>
              <a:t>2) что вещь протяжённая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</a:rPr>
              <a:t>и вещь мыслящая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</a:rPr>
              <a:t>составляют или атрибуты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</a:rPr>
              <a:t>Бога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</a:rPr>
              <a:t>или состояния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</a:rPr>
              <a:t>(модусы)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</a:rPr>
              <a:t>атрибутов Бога.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63888" y="188640"/>
            <a:ext cx="2156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Три рода познания</a:t>
            </a:r>
            <a:endParaRPr lang="ru-RU" dirty="0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2915816" y="548680"/>
            <a:ext cx="2879725" cy="72008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Познание</a:t>
            </a: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251520" y="1412776"/>
            <a:ext cx="2159000" cy="107950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Мнение или</a:t>
            </a:r>
            <a:br>
              <a:rPr lang="ru-RU" sz="2400" b="1" dirty="0">
                <a:solidFill>
                  <a:schemeClr val="bg1"/>
                </a:solidFill>
              </a:rPr>
            </a:br>
            <a:r>
              <a:rPr lang="ru-RU" sz="2400" b="1" dirty="0">
                <a:solidFill>
                  <a:schemeClr val="bg1"/>
                </a:solidFill>
              </a:rPr>
              <a:t>воображение</a:t>
            </a: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251520" y="2924944"/>
            <a:ext cx="2087562" cy="1728192"/>
          </a:xfrm>
          <a:prstGeom prst="bevel">
            <a:avLst>
              <a:gd name="adj" fmla="val 12500"/>
            </a:avLst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ru-RU" b="1" dirty="0"/>
              <a:t>Познание через</a:t>
            </a:r>
            <a:br>
              <a:rPr lang="ru-RU" b="1" dirty="0"/>
            </a:br>
            <a:r>
              <a:rPr lang="ru-RU" b="1" dirty="0"/>
              <a:t>беспорядочный</a:t>
            </a:r>
            <a:br>
              <a:rPr lang="ru-RU" b="1" dirty="0"/>
            </a:br>
            <a:r>
              <a:rPr lang="ru-RU" b="1" dirty="0"/>
              <a:t>опыт</a:t>
            </a: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251520" y="4869160"/>
            <a:ext cx="2087563" cy="1728192"/>
          </a:xfrm>
          <a:prstGeom prst="bevel">
            <a:avLst>
              <a:gd name="adj" fmla="val 12500"/>
            </a:avLst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ru-RU" b="1" dirty="0" smtClean="0"/>
              <a:t>Познание</a:t>
            </a:r>
            <a:br>
              <a:rPr lang="ru-RU" b="1" dirty="0" smtClean="0"/>
            </a:br>
            <a:r>
              <a:rPr lang="ru-RU" b="1" dirty="0" smtClean="0"/>
              <a:t>из знаков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843808" y="1412776"/>
            <a:ext cx="3096344" cy="107950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Рассудок</a:t>
            </a:r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auto">
          <a:xfrm>
            <a:off x="2915816" y="3212976"/>
            <a:ext cx="3168352" cy="2592288"/>
          </a:xfrm>
          <a:prstGeom prst="bevel">
            <a:avLst>
              <a:gd name="adj" fmla="val 12500"/>
            </a:avLst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ru-RU" b="1" dirty="0"/>
              <a:t>Познание из</a:t>
            </a:r>
            <a:br>
              <a:rPr lang="ru-RU" b="1" dirty="0"/>
            </a:br>
            <a:r>
              <a:rPr lang="ru-RU" b="1" dirty="0"/>
              <a:t>общих понятий</a:t>
            </a:r>
          </a:p>
        </p:txBody>
      </p:sp>
      <p:sp>
        <p:nvSpPr>
          <p:cNvPr id="9" name="AutoShape 19"/>
          <p:cNvSpPr>
            <a:spLocks noChangeArrowheads="1"/>
          </p:cNvSpPr>
          <p:nvPr/>
        </p:nvSpPr>
        <p:spPr bwMode="auto">
          <a:xfrm>
            <a:off x="6228184" y="1412776"/>
            <a:ext cx="2664296" cy="107950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Интуиция</a:t>
            </a:r>
          </a:p>
        </p:txBody>
      </p:sp>
      <p:sp>
        <p:nvSpPr>
          <p:cNvPr id="10" name="AutoShape 27"/>
          <p:cNvSpPr>
            <a:spLocks noChangeArrowheads="1"/>
          </p:cNvSpPr>
          <p:nvPr/>
        </p:nvSpPr>
        <p:spPr bwMode="auto">
          <a:xfrm>
            <a:off x="6372200" y="3212976"/>
            <a:ext cx="2592288" cy="2592288"/>
          </a:xfrm>
          <a:prstGeom prst="bevel">
            <a:avLst>
              <a:gd name="adj" fmla="val 12500"/>
            </a:avLst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ru-RU" b="1" dirty="0" smtClean="0"/>
              <a:t>Непосредственное</a:t>
            </a:r>
            <a:endParaRPr lang="en-US" b="1" dirty="0" smtClean="0"/>
          </a:p>
          <a:p>
            <a:pPr algn="ctr">
              <a:lnSpc>
                <a:spcPct val="90000"/>
              </a:lnSpc>
            </a:pPr>
            <a:r>
              <a:rPr lang="ru-RU" b="1" dirty="0" smtClean="0"/>
              <a:t> </a:t>
            </a:r>
            <a:r>
              <a:rPr lang="ru-RU" b="1" dirty="0"/>
              <a:t>усмотрение</a:t>
            </a:r>
            <a:br>
              <a:rPr lang="ru-RU" b="1" dirty="0"/>
            </a:br>
            <a:r>
              <a:rPr lang="ru-RU" b="1" dirty="0"/>
              <a:t>сущности вещей</a:t>
            </a:r>
          </a:p>
        </p:txBody>
      </p:sp>
      <p:sp>
        <p:nvSpPr>
          <p:cNvPr id="11" name="Стрелка вниз 10"/>
          <p:cNvSpPr/>
          <p:nvPr/>
        </p:nvSpPr>
        <p:spPr>
          <a:xfrm>
            <a:off x="1115616" y="2420888"/>
            <a:ext cx="484632" cy="648072"/>
          </a:xfrm>
          <a:prstGeom prst="downArrow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1043608" y="4509120"/>
            <a:ext cx="484632" cy="648072"/>
          </a:xfrm>
          <a:prstGeom prst="downArrow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низ 12"/>
          <p:cNvSpPr/>
          <p:nvPr/>
        </p:nvSpPr>
        <p:spPr>
          <a:xfrm>
            <a:off x="4139952" y="2564904"/>
            <a:ext cx="484632" cy="648072"/>
          </a:xfrm>
          <a:prstGeom prst="downArrow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низ 13"/>
          <p:cNvSpPr/>
          <p:nvPr/>
        </p:nvSpPr>
        <p:spPr>
          <a:xfrm>
            <a:off x="7380312" y="2492896"/>
            <a:ext cx="484632" cy="648072"/>
          </a:xfrm>
          <a:prstGeom prst="downArrow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500"/>
                            </p:stCondLst>
                            <p:childTnLst>
                              <p:par>
                                <p:cTn id="6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0" y="0"/>
            <a:ext cx="1800200" cy="72008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Тип познания</a:t>
            </a:r>
            <a:endParaRPr lang="ru-RU" b="1" i="1" dirty="0">
              <a:solidFill>
                <a:schemeClr val="bg1"/>
              </a:solidFill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1763688" y="0"/>
            <a:ext cx="1512168" cy="72008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Источник</a:t>
            </a:r>
            <a:endParaRPr lang="ru-RU" b="1" i="1" dirty="0">
              <a:solidFill>
                <a:schemeClr val="bg1"/>
              </a:solidFill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0" y="764704"/>
            <a:ext cx="1800200" cy="180020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Мнение</a:t>
            </a:r>
            <a:endParaRPr lang="ru-RU" b="1" i="1" dirty="0">
              <a:solidFill>
                <a:schemeClr val="bg1"/>
              </a:solidFill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275856" y="0"/>
            <a:ext cx="3096344" cy="72008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Характеристика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372200" y="0"/>
            <a:ext cx="2664296" cy="72008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Объект познания</a:t>
            </a:r>
            <a:endParaRPr lang="ru-RU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1799184" y="764704"/>
          <a:ext cx="7344816" cy="1809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672"/>
                <a:gridCol w="3096344"/>
                <a:gridCol w="2771800"/>
              </a:tblGrid>
              <a:tr h="1809368">
                <a:tc>
                  <a:txBody>
                    <a:bodyPr/>
                    <a:lstStyle/>
                    <a:p>
                      <a:r>
                        <a:rPr kumimoji="0"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Узнаем </a:t>
                      </a:r>
                      <a:r>
                        <a:rPr kumimoji="0" lang="ru-RU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понаслышке </a:t>
                      </a:r>
                      <a:r>
                        <a:rPr kumimoji="0"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от других людей</a:t>
                      </a:r>
                      <a:endParaRPr lang="ru-RU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Почти совсем не адекватное;</a:t>
                      </a:r>
                      <a:br>
                        <a:rPr kumimoji="0"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(например, типичные для богословов ссылки на авторитет Священного Писания)</a:t>
                      </a:r>
                      <a:endParaRPr kumimoji="0"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Произвольные объекты</a:t>
                      </a:r>
                    </a:p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0" y="2564904"/>
            <a:ext cx="1800200" cy="1512168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Чувственное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 познание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1835697" y="2636912"/>
          <a:ext cx="7308303" cy="151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3096344"/>
                <a:gridCol w="2771799"/>
              </a:tblGrid>
              <a:tr h="15121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Чувства</a:t>
                      </a:r>
                    </a:p>
                    <a:p>
                      <a:endParaRPr kumimoji="0"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Мало адекватное;</a:t>
                      </a:r>
                      <a:br>
                        <a:rPr kumimoji="0"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смутное, неясное,</a:t>
                      </a:r>
                      <a:br>
                        <a:rPr kumimoji="0"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«беспорядочные образы»</a:t>
                      </a:r>
                      <a:endParaRPr kumimoji="0" lang="ru-RU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Конкретные вещи и явления ( эта береза); общие понятия (дерево)</a:t>
                      </a:r>
                      <a:endParaRPr lang="ru-RU" sz="1800" b="1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0" y="4077072"/>
            <a:ext cx="1907704" cy="1584176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Рациональное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 познание</a:t>
            </a:r>
            <a:endParaRPr lang="ru-RU" b="1" dirty="0">
              <a:solidFill>
                <a:schemeClr val="bg1"/>
              </a:solidFill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1835696" y="3933057"/>
          <a:ext cx="7308304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3096344"/>
                <a:gridCol w="2771800"/>
              </a:tblGrid>
              <a:tr h="18722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Рассудок</a:t>
                      </a:r>
                    </a:p>
                    <a:p>
                      <a:endParaRPr kumimoji="0"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Адекватное; научное познание, типичное для математики и физики, но имеющее место и в других сферах</a:t>
                      </a:r>
                      <a:endParaRPr kumimoji="0" lang="ru-RU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Идеи количества, фор</a:t>
                      </a: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мы, движения и т.п.; неизбежные вязи между идеями и в особенности причинно-следственные связи</a:t>
                      </a:r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0" y="5661248"/>
            <a:ext cx="1800200" cy="1196752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Интуитивное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 познание</a:t>
            </a:r>
            <a:endParaRPr lang="ru-RU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/>
        </p:nvGraphicFramePr>
        <p:xfrm>
          <a:off x="1835697" y="5661249"/>
          <a:ext cx="7308303" cy="1196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3096344"/>
                <a:gridCol w="2771799"/>
              </a:tblGrid>
              <a:tr h="11967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Интуиция</a:t>
                      </a:r>
                    </a:p>
                    <a:p>
                      <a:endParaRPr kumimoji="0"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Абсолютно адекватное;</a:t>
                      </a:r>
                      <a:br>
                        <a:rPr kumimoji="0"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ясное и отчетливое;</a:t>
                      </a:r>
                      <a:r>
                        <a:rPr kumimoji="0" lang="ru-RU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ru-RU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ru-RU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видение вещей, исходящими от субстанции Бог = Природа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Сущности вещей и явлений</a:t>
                      </a:r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7" presetClass="entr" presetSubtype="1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00"/>
                            </p:stCondLst>
                            <p:childTnLst>
                              <p:par>
                                <p:cTn id="45" presetID="17" presetClass="entr" presetSubtype="1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0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8000"/>
                            </p:stCondLst>
                            <p:childTnLst>
                              <p:par>
                                <p:cTn id="55" presetID="17" presetClass="entr" presetSubtype="1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1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9" grpId="0" animBg="1"/>
      <p:bldP spid="12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67944" y="188640"/>
            <a:ext cx="4572000" cy="830997"/>
          </a:xfrm>
          <a:prstGeom prst="rect">
            <a:avLst/>
          </a:prstGeom>
          <a:solidFill>
            <a:srgbClr val="FF0000"/>
          </a:solidFill>
          <a:ln w="571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sz="2400" b="1" dirty="0" smtClean="0"/>
              <a:t>Порядок и связь идей те же,</a:t>
            </a:r>
            <a:br>
              <a:rPr lang="ru-RU" sz="2400" b="1" dirty="0" smtClean="0"/>
            </a:br>
            <a:r>
              <a:rPr lang="ru-RU" sz="2400" b="1" dirty="0" smtClean="0"/>
              <a:t>что порядок и связь вещей</a:t>
            </a:r>
            <a:endParaRPr lang="ru-RU" sz="2400" b="1" dirty="0"/>
          </a:p>
        </p:txBody>
      </p:sp>
      <p:pic>
        <p:nvPicPr>
          <p:cNvPr id="3" name="Picture 7" descr="Spinoza (4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825875" cy="4319588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4" name="Блок-схема: перфолента 3"/>
          <p:cNvSpPr/>
          <p:nvPr/>
        </p:nvSpPr>
        <p:spPr>
          <a:xfrm>
            <a:off x="4572000" y="1556792"/>
            <a:ext cx="4248472" cy="2736304"/>
          </a:xfrm>
          <a:prstGeom prst="flowChartPunchedTape">
            <a:avLst/>
          </a:prstGeom>
          <a:solidFill>
            <a:schemeClr val="bg1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ru-RU" sz="2000" b="1" dirty="0" smtClean="0">
                <a:solidFill>
                  <a:schemeClr val="tx1"/>
                </a:solidFill>
              </a:rPr>
              <a:t>В природе вещей</a:t>
            </a:r>
            <a:br>
              <a:rPr lang="ru-RU" sz="2000" b="1" dirty="0" smtClean="0">
                <a:solidFill>
                  <a:schemeClr val="tx1"/>
                </a:solidFill>
              </a:rPr>
            </a:br>
            <a:r>
              <a:rPr lang="ru-RU" sz="2000" b="1" i="1" dirty="0" smtClean="0">
                <a:solidFill>
                  <a:schemeClr val="tx1"/>
                </a:solidFill>
              </a:rPr>
              <a:t>нет ничего случайного</a:t>
            </a:r>
            <a:r>
              <a:rPr lang="ru-RU" sz="2000" b="1" dirty="0" smtClean="0">
                <a:solidFill>
                  <a:schemeClr val="tx1"/>
                </a:solidFill>
              </a:rPr>
              <a:t>, но всё</a:t>
            </a:r>
            <a:br>
              <a:rPr lang="ru-RU" sz="2000" b="1" dirty="0" smtClean="0">
                <a:solidFill>
                  <a:schemeClr val="tx1"/>
                </a:solidFill>
              </a:rPr>
            </a:br>
            <a:r>
              <a:rPr lang="ru-RU" sz="2000" b="1" dirty="0" smtClean="0">
                <a:solidFill>
                  <a:schemeClr val="tx1"/>
                </a:solidFill>
              </a:rPr>
              <a:t>определено из необходимости</a:t>
            </a:r>
            <a:br>
              <a:rPr lang="ru-RU" sz="2000" b="1" dirty="0" smtClean="0">
                <a:solidFill>
                  <a:schemeClr val="tx1"/>
                </a:solidFill>
              </a:rPr>
            </a:br>
            <a:r>
              <a:rPr lang="ru-RU" sz="2000" b="1" dirty="0" smtClean="0">
                <a:solidFill>
                  <a:schemeClr val="tx1"/>
                </a:solidFill>
              </a:rPr>
              <a:t>божественной природы.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5" name="Блок-схема: перфолента 4"/>
          <p:cNvSpPr/>
          <p:nvPr/>
        </p:nvSpPr>
        <p:spPr>
          <a:xfrm>
            <a:off x="251520" y="4481736"/>
            <a:ext cx="5976664" cy="2376264"/>
          </a:xfrm>
          <a:prstGeom prst="flowChartPunchedTape">
            <a:avLst/>
          </a:prstGeom>
          <a:solidFill>
            <a:schemeClr val="bg1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</a:rPr>
              <a:t>В душе нет никакой абсолютной или</a:t>
            </a:r>
            <a:br>
              <a:rPr lang="ru-RU" sz="2400" b="1" dirty="0" smtClean="0">
                <a:solidFill>
                  <a:schemeClr val="tx1"/>
                </a:solidFill>
              </a:rPr>
            </a:br>
            <a:r>
              <a:rPr lang="ru-RU" sz="2400" b="1" dirty="0" smtClean="0">
                <a:solidFill>
                  <a:schemeClr val="tx1"/>
                </a:solidFill>
              </a:rPr>
              <a:t>свободной воли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7" presetClass="entr" presetSubtype="1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0"/>
                            </p:stCondLst>
                            <p:childTnLst>
                              <p:par>
                                <p:cTn id="18" presetID="17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83360" y="1484784"/>
            <a:ext cx="5760640" cy="923330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 При естественном состоянии отсутствуют правительство, законы, понимание справедливого и несправедливого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03848" y="2636912"/>
            <a:ext cx="5616624" cy="369332"/>
          </a:xfrm>
          <a:prstGeom prst="rect">
            <a:avLst/>
          </a:prstGeom>
          <a:solidFill>
            <a:srgbClr val="FF0000"/>
          </a:solidFill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Все люди заинтересованы в совершенном государстве</a:t>
            </a:r>
            <a:endParaRPr lang="ru-RU" dirty="0"/>
          </a:p>
        </p:txBody>
      </p:sp>
      <p:sp>
        <p:nvSpPr>
          <p:cNvPr id="5" name="Стрелка вниз 4"/>
          <p:cNvSpPr/>
          <p:nvPr/>
        </p:nvSpPr>
        <p:spPr>
          <a:xfrm>
            <a:off x="4211960" y="2348880"/>
            <a:ext cx="3744416" cy="288032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Следовательно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imageful.ru/images/1800548_tomas-gobbs-o-grazhdanin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" y="0"/>
            <a:ext cx="3013031" cy="3744000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179512" y="3356992"/>
            <a:ext cx="2773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Томас Гоббс (1588 - 1679)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311352" y="3284984"/>
            <a:ext cx="5832648" cy="646331"/>
          </a:xfrm>
          <a:prstGeom prst="rect">
            <a:avLst/>
          </a:prstGeom>
          <a:solidFill>
            <a:srgbClr val="002060"/>
          </a:solidFill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Чтобы эффективно выполнять свои очень трудные функции, государство должно стать всесильным</a:t>
            </a:r>
            <a:endParaRPr lang="ru-RU" b="1" dirty="0"/>
          </a:p>
        </p:txBody>
      </p:sp>
      <p:sp>
        <p:nvSpPr>
          <p:cNvPr id="9" name="Стрелка вниз 8"/>
          <p:cNvSpPr/>
          <p:nvPr/>
        </p:nvSpPr>
        <p:spPr>
          <a:xfrm>
            <a:off x="4211960" y="2996952"/>
            <a:ext cx="3744416" cy="288032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Следовательно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339752" y="5013176"/>
            <a:ext cx="1656184" cy="15841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 Могут быть лишь три вида государства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79512" y="4149080"/>
            <a:ext cx="878497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Различие между этими родами государства состоит не в различии власти, а в различии пригодности, или способности к водворению мира и обеспечению безопасности народа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5013176"/>
            <a:ext cx="2051720" cy="923330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 Демократия  или </a:t>
            </a:r>
          </a:p>
          <a:p>
            <a:pPr algn="just"/>
            <a:r>
              <a:rPr lang="ru-RU" dirty="0" smtClean="0"/>
              <a:t> народоправство   </a:t>
            </a:r>
          </a:p>
          <a:p>
            <a:pPr algn="just"/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165304"/>
            <a:ext cx="2051720" cy="369332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Аристократия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724128" y="4941168"/>
            <a:ext cx="1512168" cy="400110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 Монархия</a:t>
            </a:r>
            <a:endParaRPr lang="ru-RU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067944" y="5380672"/>
            <a:ext cx="5076056" cy="14773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 Она наиболее приспособлена для осуществления главной цели государства - обеспечения мира и безопасности народа.  Люди, осуществляющие  власть, тоже эгоисты, а эгоизм одного легче удовлетворить, чем эгоизм многих.</a:t>
            </a:r>
            <a:endParaRPr lang="ru-RU" dirty="0"/>
          </a:p>
        </p:txBody>
      </p:sp>
      <p:sp>
        <p:nvSpPr>
          <p:cNvPr id="16" name="Стрелка влево 15"/>
          <p:cNvSpPr/>
          <p:nvPr/>
        </p:nvSpPr>
        <p:spPr>
          <a:xfrm>
            <a:off x="1835696" y="5373216"/>
            <a:ext cx="504056" cy="432048"/>
          </a:xfrm>
          <a:prstGeom prst="lef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лево 16"/>
          <p:cNvSpPr/>
          <p:nvPr/>
        </p:nvSpPr>
        <p:spPr>
          <a:xfrm>
            <a:off x="1835696" y="6165304"/>
            <a:ext cx="504056" cy="432048"/>
          </a:xfrm>
          <a:prstGeom prst="lef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лево 17"/>
          <p:cNvSpPr/>
          <p:nvPr/>
        </p:nvSpPr>
        <p:spPr>
          <a:xfrm rot="10800000">
            <a:off x="3995936" y="4941168"/>
            <a:ext cx="1656184" cy="432048"/>
          </a:xfrm>
          <a:prstGeom prst="lef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Горизонтальный свиток 1"/>
          <p:cNvSpPr/>
          <p:nvPr/>
        </p:nvSpPr>
        <p:spPr>
          <a:xfrm>
            <a:off x="3311352" y="116632"/>
            <a:ext cx="5832648" cy="1512168"/>
          </a:xfrm>
          <a:prstGeom prst="horizontalScroll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Пока люди живут без общей власти, держащей всех их в страхе, они находятся в том состоянии, которое называется войной, и именно в состоянии </a:t>
            </a:r>
          </a:p>
          <a:p>
            <a:pPr algn="ctr"/>
            <a:r>
              <a:rPr lang="ru-RU" sz="2000" b="1" dirty="0" smtClean="0"/>
              <a:t>войны всех против всех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500"/>
                            </p:stCondLst>
                            <p:childTnLst>
                              <p:par>
                                <p:cTn id="40" presetID="17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500"/>
                            </p:stCondLst>
                            <p:childTnLst>
                              <p:par>
                                <p:cTn id="45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5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10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30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8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500"/>
                            </p:stCondLst>
                            <p:childTnLst>
                              <p:par>
                                <p:cTn id="72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4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3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to-world-travel.ru/img/2015/042022/35140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359150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0" y="4221088"/>
            <a:ext cx="33478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000" b="1" dirty="0" smtClean="0"/>
              <a:t>Джон Локк (1632—1704)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35896" y="2708920"/>
            <a:ext cx="5256584" cy="461665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Не существует врождённых уму идей</a:t>
            </a:r>
            <a:endParaRPr lang="ru-RU" sz="2400" dirty="0"/>
          </a:p>
        </p:txBody>
      </p:sp>
      <p:sp>
        <p:nvSpPr>
          <p:cNvPr id="7" name="Горизонтальный свиток 6"/>
          <p:cNvSpPr/>
          <p:nvPr/>
        </p:nvSpPr>
        <p:spPr>
          <a:xfrm>
            <a:off x="3419872" y="0"/>
            <a:ext cx="5724128" cy="2636912"/>
          </a:xfrm>
          <a:prstGeom prst="horizontalScroll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Давайте предположим, что душа представляет собой, так сказать, белый лист, без единой буквы, без всяких идей. Каким образом появится на ней что-нибудь? Откуда добывается весь материал разума и познания? Отвечу одним словом: из </a:t>
            </a:r>
            <a:r>
              <a:rPr lang="ru-RU" b="1" dirty="0" smtClean="0"/>
              <a:t>ОПЫТА</a:t>
            </a:r>
            <a:r>
              <a:rPr lang="ru-RU" dirty="0" smtClean="0"/>
              <a:t>. Именно на нем основано все наше познание и из него же оно берет начало.</a:t>
            </a:r>
            <a:endParaRPr lang="ru-RU" dirty="0"/>
          </a:p>
        </p:txBody>
      </p:sp>
      <p:sp>
        <p:nvSpPr>
          <p:cNvPr id="8" name="Стрелка вниз 7"/>
          <p:cNvSpPr/>
          <p:nvPr/>
        </p:nvSpPr>
        <p:spPr>
          <a:xfrm>
            <a:off x="4427984" y="2348880"/>
            <a:ext cx="3744416" cy="288032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Следовательно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Горизонтальный свиток 8"/>
          <p:cNvSpPr/>
          <p:nvPr/>
        </p:nvSpPr>
        <p:spPr>
          <a:xfrm>
            <a:off x="3563888" y="3068960"/>
            <a:ext cx="5400600" cy="1872208"/>
          </a:xfrm>
          <a:prstGeom prst="horizontalScroll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Это очевидно из того факта, что маленькие дети и умственно отсталые взрослые вовсе не осведомлены ни о принципе тождества и непротиворечивости, ни об основных нравственных принципах.</a:t>
            </a:r>
            <a:endParaRPr lang="ru-RU" dirty="0"/>
          </a:p>
        </p:txBody>
      </p:sp>
      <p:sp>
        <p:nvSpPr>
          <p:cNvPr id="10" name="Стрелка вниз 9"/>
          <p:cNvSpPr/>
          <p:nvPr/>
        </p:nvSpPr>
        <p:spPr>
          <a:xfrm>
            <a:off x="4499992" y="4797152"/>
            <a:ext cx="3744416" cy="288032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Следовательно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88" y="5085184"/>
            <a:ext cx="7380312" cy="646331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Ни один человеческий разум не способен создать простых идей, равно как он не способен уничтожить уже существующие идеи </a:t>
            </a:r>
            <a:endParaRPr lang="ru-RU" dirty="0"/>
          </a:p>
        </p:txBody>
      </p:sp>
      <p:sp>
        <p:nvSpPr>
          <p:cNvPr id="12" name="Горизонтальный свиток 11"/>
          <p:cNvSpPr/>
          <p:nvPr/>
        </p:nvSpPr>
        <p:spPr>
          <a:xfrm>
            <a:off x="179512" y="5733256"/>
            <a:ext cx="8964488" cy="1124744"/>
          </a:xfrm>
          <a:prstGeom prst="horizontalScroll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Мне бы хотелось, чтобы кто-нибудь попытался представить вкус, которого никогда прежде не ощущало его нёбо, либо вообразить запах, которого раньше никогда не чувствовал.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500"/>
                            </p:stCondLst>
                            <p:childTnLst>
                              <p:par>
                                <p:cTn id="28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0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6000"/>
                            </p:stCondLst>
                            <p:childTnLst>
                              <p:par>
                                <p:cTn id="42" presetID="17" presetClass="entr" presetSubtype="1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5076056" y="404664"/>
            <a:ext cx="3744416" cy="1295400"/>
          </a:xfrm>
          <a:prstGeom prst="rect">
            <a:avLst/>
          </a:prstGeom>
          <a:solidFill>
            <a:srgbClr val="FFFF00"/>
          </a:solidFill>
          <a:ln w="57150" cmpd="dbl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 anchorCtr="1"/>
          <a:lstStyle/>
          <a:p>
            <a:pPr algn="ctr"/>
            <a:r>
              <a:rPr lang="ru-RU" sz="2000" b="1" dirty="0">
                <a:solidFill>
                  <a:srgbClr val="FF0000"/>
                </a:solidFill>
              </a:rPr>
              <a:t>Вторичные качества –</a:t>
            </a:r>
            <a:br>
              <a:rPr lang="ru-RU" sz="2000" b="1" dirty="0">
                <a:solidFill>
                  <a:srgbClr val="FF0000"/>
                </a:solidFill>
              </a:rPr>
            </a:br>
            <a:r>
              <a:rPr lang="ru-RU" sz="2000" b="1" dirty="0">
                <a:solidFill>
                  <a:schemeClr val="bg1"/>
                </a:solidFill>
              </a:rPr>
              <a:t>качества,  идеи которых</a:t>
            </a:r>
            <a:br>
              <a:rPr lang="ru-RU" sz="2000" b="1" dirty="0">
                <a:solidFill>
                  <a:schemeClr val="bg1"/>
                </a:solidFill>
              </a:rPr>
            </a:br>
            <a:r>
              <a:rPr lang="ru-RU" sz="2000" b="1" dirty="0">
                <a:solidFill>
                  <a:schemeClr val="bg1"/>
                </a:solidFill>
              </a:rPr>
              <a:t>отличаются от</a:t>
            </a:r>
            <a:br>
              <a:rPr lang="ru-RU" sz="2000" b="1" dirty="0">
                <a:solidFill>
                  <a:schemeClr val="bg1"/>
                </a:solidFill>
              </a:rPr>
            </a:br>
            <a:r>
              <a:rPr lang="ru-RU" sz="2000" b="1" dirty="0">
                <a:solidFill>
                  <a:schemeClr val="bg1"/>
                </a:solidFill>
              </a:rPr>
              <a:t>породивших их </a:t>
            </a:r>
            <a:r>
              <a:rPr lang="ru-RU" sz="2000" b="1" dirty="0" smtClean="0">
                <a:solidFill>
                  <a:schemeClr val="bg1"/>
                </a:solidFill>
              </a:rPr>
              <a:t>форм</a:t>
            </a:r>
            <a:endParaRPr lang="ru-RU" sz="2000" b="1" dirty="0">
              <a:solidFill>
                <a:srgbClr val="FF0000"/>
              </a:solidFill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51520" y="404664"/>
            <a:ext cx="3744416" cy="1295400"/>
          </a:xfrm>
          <a:prstGeom prst="rect">
            <a:avLst/>
          </a:prstGeom>
          <a:solidFill>
            <a:srgbClr val="FFFF00"/>
          </a:solidFill>
          <a:ln w="57150" cmpd="dbl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 anchorCtr="1"/>
          <a:lstStyle/>
          <a:p>
            <a:pPr algn="ctr"/>
            <a:r>
              <a:rPr lang="ru-RU" sz="2000" b="1" dirty="0">
                <a:solidFill>
                  <a:srgbClr val="FF0000"/>
                </a:solidFill>
              </a:rPr>
              <a:t>Первичные качества –</a:t>
            </a:r>
            <a:br>
              <a:rPr lang="ru-RU" sz="2000" b="1" dirty="0">
                <a:solidFill>
                  <a:srgbClr val="FF0000"/>
                </a:solidFill>
              </a:rPr>
            </a:br>
            <a:r>
              <a:rPr lang="ru-RU" sz="2000" b="1" dirty="0">
                <a:solidFill>
                  <a:schemeClr val="bg1"/>
                </a:solidFill>
              </a:rPr>
              <a:t>качества,  идеи которых</a:t>
            </a:r>
            <a:br>
              <a:rPr lang="ru-RU" sz="2000" b="1" dirty="0">
                <a:solidFill>
                  <a:schemeClr val="bg1"/>
                </a:solidFill>
              </a:rPr>
            </a:br>
            <a:r>
              <a:rPr lang="ru-RU" sz="2000" b="1" dirty="0">
                <a:solidFill>
                  <a:schemeClr val="bg1"/>
                </a:solidFill>
              </a:rPr>
              <a:t>сходны с самими</a:t>
            </a:r>
            <a:br>
              <a:rPr lang="ru-RU" sz="2000" b="1" dirty="0">
                <a:solidFill>
                  <a:schemeClr val="bg1"/>
                </a:solidFill>
              </a:rPr>
            </a:br>
            <a:r>
              <a:rPr lang="ru-RU" sz="2000" b="1" dirty="0">
                <a:solidFill>
                  <a:schemeClr val="bg1"/>
                </a:solidFill>
              </a:rPr>
              <a:t>качествами </a:t>
            </a:r>
            <a:r>
              <a:rPr lang="ru-RU" sz="2000" b="1" dirty="0" smtClean="0">
                <a:solidFill>
                  <a:schemeClr val="bg1"/>
                </a:solidFill>
              </a:rPr>
              <a:t>тел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51520" y="1988840"/>
            <a:ext cx="3599235" cy="1512168"/>
          </a:xfrm>
          <a:prstGeom prst="bevel">
            <a:avLst>
              <a:gd name="adj" fmla="val 12500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glow rad="228600">
              <a:srgbClr val="FFFF00">
                <a:alpha val="40000"/>
              </a:srgbClr>
            </a:glow>
          </a:effectLst>
        </p:spPr>
        <p:txBody>
          <a:bodyPr wrap="none" anchor="ctr"/>
          <a:lstStyle/>
          <a:p>
            <a:pPr algn="ctr"/>
            <a:endParaRPr lang="ru-RU" b="1" dirty="0" smtClean="0">
              <a:solidFill>
                <a:srgbClr val="0000CC"/>
              </a:solidFill>
            </a:endParaRPr>
          </a:p>
          <a:p>
            <a:pPr algn="ctr"/>
            <a:r>
              <a:rPr lang="ru-RU" sz="2000" b="1" dirty="0" smtClean="0"/>
              <a:t>Протяжённость</a:t>
            </a:r>
            <a:r>
              <a:rPr lang="ru-RU" sz="2000" b="1" dirty="0"/>
              <a:t>,</a:t>
            </a:r>
            <a:br>
              <a:rPr lang="ru-RU" sz="2000" b="1" dirty="0"/>
            </a:br>
            <a:r>
              <a:rPr lang="ru-RU" sz="2000" b="1" dirty="0"/>
              <a:t>форма, плотность</a:t>
            </a:r>
            <a:r>
              <a:rPr lang="ru-RU" sz="2000" b="1" dirty="0" smtClean="0"/>
              <a:t>, </a:t>
            </a:r>
          </a:p>
          <a:p>
            <a:pPr algn="ctr"/>
            <a:r>
              <a:rPr lang="ru-RU" sz="2000" b="1" dirty="0" smtClean="0"/>
              <a:t>способность к движению,</a:t>
            </a:r>
          </a:p>
          <a:p>
            <a:pPr algn="ctr"/>
            <a:r>
              <a:rPr lang="ru-RU" sz="2000" b="1" dirty="0" smtClean="0"/>
              <a:t>число</a:t>
            </a:r>
            <a:r>
              <a:rPr lang="ru-RU" b="1" dirty="0">
                <a:solidFill>
                  <a:srgbClr val="0000CC"/>
                </a:solidFill>
              </a:rPr>
              <a:t/>
            </a:r>
            <a:br>
              <a:rPr lang="ru-RU" b="1" dirty="0">
                <a:solidFill>
                  <a:srgbClr val="0000CC"/>
                </a:solidFill>
              </a:rPr>
            </a:br>
            <a:endParaRPr lang="ru-RU" b="1" dirty="0">
              <a:solidFill>
                <a:srgbClr val="0000CC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51520" y="4797152"/>
            <a:ext cx="2951163" cy="719137"/>
          </a:xfrm>
          <a:prstGeom prst="rect">
            <a:avLst/>
          </a:prstGeom>
          <a:ln w="76200">
            <a:solidFill>
              <a:srgbClr val="FF0000"/>
            </a:solidFill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ru-RU" sz="2000" b="1" dirty="0">
                <a:solidFill>
                  <a:srgbClr val="002060"/>
                </a:solidFill>
              </a:rPr>
              <a:t>находятся</a:t>
            </a:r>
            <a:br>
              <a:rPr lang="ru-RU" sz="2000" b="1" dirty="0">
                <a:solidFill>
                  <a:srgbClr val="002060"/>
                </a:solidFill>
              </a:rPr>
            </a:br>
            <a:r>
              <a:rPr lang="ru-RU" sz="2000" b="1" dirty="0">
                <a:solidFill>
                  <a:srgbClr val="002060"/>
                </a:solidFill>
              </a:rPr>
              <a:t>в самих </a:t>
            </a:r>
            <a:r>
              <a:rPr lang="ru-RU" sz="2000" b="1" dirty="0" smtClean="0">
                <a:solidFill>
                  <a:srgbClr val="002060"/>
                </a:solidFill>
              </a:rPr>
              <a:t>телах</a:t>
            </a:r>
            <a:endParaRPr lang="ru-RU" sz="2000" b="1" dirty="0">
              <a:solidFill>
                <a:srgbClr val="00206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012160" y="4797152"/>
            <a:ext cx="2879155" cy="719137"/>
          </a:xfrm>
          <a:prstGeom prst="rect">
            <a:avLst/>
          </a:prstGeom>
          <a:ln w="76200">
            <a:solidFill>
              <a:srgbClr val="FF0000"/>
            </a:solidFill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ru-RU" sz="2000" b="1" dirty="0">
                <a:solidFill>
                  <a:srgbClr val="002060"/>
                </a:solidFill>
              </a:rPr>
              <a:t>находятся в наших</a:t>
            </a:r>
            <a:br>
              <a:rPr lang="ru-RU" sz="2000" b="1" dirty="0">
                <a:solidFill>
                  <a:srgbClr val="002060"/>
                </a:solidFill>
              </a:rPr>
            </a:br>
            <a:r>
              <a:rPr lang="ru-RU" sz="2000" b="1" dirty="0">
                <a:solidFill>
                  <a:srgbClr val="002060"/>
                </a:solidFill>
              </a:rPr>
              <a:t>органах </a:t>
            </a:r>
            <a:r>
              <a:rPr lang="ru-RU" sz="2000" b="1" dirty="0" smtClean="0">
                <a:solidFill>
                  <a:srgbClr val="002060"/>
                </a:solidFill>
              </a:rPr>
              <a:t>чувств</a:t>
            </a:r>
            <a:endParaRPr lang="ru-RU" sz="2000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3717032"/>
            <a:ext cx="3312368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необходимые для описания и рассмотрения внутренних качеств каждой вещи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724128" y="3717032"/>
            <a:ext cx="3168352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способности вещей порождать в нас определенные ощущения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971600" y="5805264"/>
            <a:ext cx="7272808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Идеи первичных качеств похожи на сами эти качества, а идеи вторичных качеств не похожи</a:t>
            </a:r>
            <a:endParaRPr lang="ru-RU" dirty="0"/>
          </a:p>
        </p:txBody>
      </p:sp>
      <p:sp>
        <p:nvSpPr>
          <p:cNvPr id="13" name="AutoShape 2"/>
          <p:cNvSpPr>
            <a:spLocks noChangeArrowheads="1"/>
          </p:cNvSpPr>
          <p:nvPr/>
        </p:nvSpPr>
        <p:spPr bwMode="auto">
          <a:xfrm>
            <a:off x="5292080" y="1988840"/>
            <a:ext cx="3600400" cy="1512168"/>
          </a:xfrm>
          <a:prstGeom prst="bevel">
            <a:avLst>
              <a:gd name="adj" fmla="val 12500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glow rad="228600">
              <a:srgbClr val="FFFF00">
                <a:alpha val="40000"/>
              </a:srgbClr>
            </a:glow>
          </a:effectLst>
        </p:spPr>
        <p:txBody>
          <a:bodyPr wrap="none" anchor="ctr"/>
          <a:lstStyle/>
          <a:p>
            <a:pPr algn="ctr"/>
            <a:endParaRPr lang="ru-RU" b="1" dirty="0" smtClean="0">
              <a:solidFill>
                <a:srgbClr val="0000CC"/>
              </a:solidFill>
            </a:endParaRPr>
          </a:p>
          <a:p>
            <a:pPr algn="ctr"/>
            <a:r>
              <a:rPr lang="ru-RU" sz="2000" b="1" dirty="0" smtClean="0"/>
              <a:t>Цвет, звук, вкус,</a:t>
            </a:r>
            <a:br>
              <a:rPr lang="ru-RU" sz="2000" b="1" dirty="0" smtClean="0"/>
            </a:br>
            <a:r>
              <a:rPr lang="ru-RU" sz="2000" b="1" dirty="0" smtClean="0"/>
              <a:t>запах, тепло</a:t>
            </a:r>
          </a:p>
          <a:p>
            <a:pPr algn="ctr"/>
            <a:r>
              <a:rPr lang="ru-RU" b="1" dirty="0">
                <a:solidFill>
                  <a:srgbClr val="0000CC"/>
                </a:solidFill>
              </a:rPr>
              <a:t/>
            </a:r>
            <a:br>
              <a:rPr lang="ru-RU" b="1" dirty="0">
                <a:solidFill>
                  <a:srgbClr val="0000CC"/>
                </a:solidFill>
              </a:rPr>
            </a:br>
            <a:endParaRPr lang="ru-RU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5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5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3"/>
          <p:cNvGraphicFramePr>
            <a:graphicFrameLocks/>
          </p:cNvGraphicFramePr>
          <p:nvPr/>
        </p:nvGraphicFramePr>
        <p:xfrm>
          <a:off x="161764" y="908720"/>
          <a:ext cx="8820472" cy="566124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248471"/>
                <a:gridCol w="4572001"/>
              </a:tblGrid>
              <a:tr h="12918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/>
                      </a:r>
                      <a:b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</a:rPr>
                        <a:t>             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Тип 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познания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80" marR="28580" marT="28574" marB="28574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/>
                      </a:r>
                      <a:b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Наиболее очевидные объекты познания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80" marR="28580" marT="28574" marB="28574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17327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/>
                      </a:r>
                      <a:b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Интуитивное: ясное и отчетливое восприятие совпадения или несовпадения двух идей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80" marR="28580" marT="28574" marB="2857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/>
                      </a:r>
                      <a:b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Так мы познаем собственное существование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80" marR="28580" marT="28574" marB="28574"/>
                </a:tc>
              </a:tr>
              <a:tr h="13183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/>
                      </a:r>
                      <a:b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Демонстративное: рациональное 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доказательство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80" marR="28580" marT="28574" marB="2857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/>
                      </a:r>
                      <a:b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Математика; бытие Бога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80" marR="28580" marT="28574" marB="28574"/>
                </a:tc>
              </a:tr>
              <a:tr h="13183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/>
                      </a:r>
                      <a:b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Чувственное или сенситивное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80" marR="28580" marT="28574" marB="2857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/>
                      </a:r>
                      <a:b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Существование внешних вещей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80" marR="28580" marT="28574" marB="28574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/>
        </p:nvGraphicFramePr>
        <p:xfrm>
          <a:off x="179512" y="188640"/>
          <a:ext cx="8712968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Стрелка вниз 4"/>
          <p:cNvSpPr/>
          <p:nvPr/>
        </p:nvSpPr>
        <p:spPr>
          <a:xfrm>
            <a:off x="2555776" y="3140968"/>
            <a:ext cx="3744416" cy="288032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Следовательно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581128"/>
            <a:ext cx="7200800" cy="646331"/>
          </a:xfrm>
          <a:prstGeom prst="rect">
            <a:avLst/>
          </a:prstGeom>
          <a:solidFill>
            <a:srgbClr val="002060"/>
          </a:solidFill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Независимые ветви власти могут сдерживать, уравновешивать, а также контролировать друг друга, не допуская нарушения законов 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79512" y="5589240"/>
            <a:ext cx="2808312" cy="576064"/>
          </a:xfrm>
          <a:prstGeom prst="roundRect">
            <a:avLst/>
          </a:prstGeom>
          <a:solidFill>
            <a:srgbClr val="C00000"/>
          </a:solidFill>
          <a:ln w="571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Исполнительная власть 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131840" y="5589240"/>
            <a:ext cx="2808312" cy="576064"/>
          </a:xfrm>
          <a:prstGeom prst="roundRect">
            <a:avLst/>
          </a:prstGeom>
          <a:solidFill>
            <a:srgbClr val="C00000"/>
          </a:solidFill>
          <a:ln w="571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Законодательная власть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156176" y="5589240"/>
            <a:ext cx="2808312" cy="576064"/>
          </a:xfrm>
          <a:prstGeom prst="roundRect">
            <a:avLst/>
          </a:prstGeom>
          <a:solidFill>
            <a:srgbClr val="C00000"/>
          </a:solidFill>
          <a:ln w="571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Федеративная власть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rancis Bacon, Viscount St Alban from NPG (2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3381900" cy="4212000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0" y="3861048"/>
            <a:ext cx="3491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 </a:t>
            </a:r>
            <a:r>
              <a:rPr lang="ru-RU" sz="2000" b="1" dirty="0" err="1" smtClean="0"/>
              <a:t>Фрэнсис</a:t>
            </a:r>
            <a:r>
              <a:rPr lang="ru-RU" sz="2000" b="1" dirty="0" smtClean="0"/>
              <a:t>  Бэкон  (1561-1626)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419872" y="332656"/>
            <a:ext cx="572412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Люди только должны понять, что существуют два рода познания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491880" y="764704"/>
            <a:ext cx="1800200" cy="1080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Познание добра и зла</a:t>
            </a:r>
            <a:endParaRPr lang="ru-RU" sz="2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164288" y="764704"/>
            <a:ext cx="1800200" cy="1080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Познание сотворенных Богом вещей</a:t>
            </a:r>
            <a:endParaRPr lang="ru-RU" sz="2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851920" y="1988840"/>
            <a:ext cx="4608512" cy="792088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Познание добра и зла людям запрещено. Его им дает Бог через Библию.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851920" y="2996952"/>
            <a:ext cx="4608512" cy="792088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А познавать сотворенные вещи человек, наоборот, должен с помощью своего ума.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79512" y="4293096"/>
            <a:ext cx="8784976" cy="792088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  <a:scene3d>
            <a:camera prst="orthographicFront"/>
            <a:lightRig rig="threePt" dir="t"/>
          </a:scene3d>
          <a:sp3d extrusionH="31750">
            <a:bevelT w="38100"/>
            <a:bevelB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b="1" dirty="0" smtClean="0"/>
              <a:t>Сама история подтверждает, что, познавая тайны природы, люди изобрели лук, огонь, плуг и др.  и этим способствовали улучшению своей жизни</a:t>
            </a:r>
            <a:endParaRPr lang="ru-RU" dirty="0"/>
          </a:p>
        </p:txBody>
      </p:sp>
      <p:sp>
        <p:nvSpPr>
          <p:cNvPr id="13" name="Стрелка вниз 12"/>
          <p:cNvSpPr/>
          <p:nvPr/>
        </p:nvSpPr>
        <p:spPr>
          <a:xfrm>
            <a:off x="2555776" y="5013176"/>
            <a:ext cx="3744416" cy="288032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Следовательно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827584" y="5373216"/>
            <a:ext cx="7704856" cy="576064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  </a:t>
            </a:r>
            <a:r>
              <a:rPr lang="ru-RU" dirty="0" smtClean="0"/>
              <a:t>Наука должна занимать  достойное место в «царстве человека»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8" y="6021288"/>
            <a:ext cx="8568952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Ее предназначение в том, чтобы умножать силу и могущество людей, обеспечивать им богатую и достойную жизнь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500"/>
                            </p:stCondLst>
                            <p:childTnLst>
                              <p:par>
                                <p:cTn id="35" presetID="13" presetClass="entr" presetSubtype="16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3000"/>
                            </p:stCondLst>
                            <p:childTnLst>
                              <p:par>
                                <p:cTn id="43" presetID="17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5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Беркли (3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692696"/>
            <a:ext cx="3292475" cy="4318000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4427984" y="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/>
              <a:t>                              </a:t>
            </a:r>
            <a:r>
              <a:rPr lang="ru-RU" sz="2000" b="1" dirty="0" smtClean="0"/>
              <a:t>Джордж Беркли </a:t>
            </a:r>
            <a:br>
              <a:rPr lang="ru-RU" sz="2000" b="1" dirty="0" smtClean="0"/>
            </a:br>
            <a:r>
              <a:rPr lang="en-US" sz="2000" b="1" dirty="0" smtClean="0"/>
              <a:t>                                  </a:t>
            </a:r>
            <a:r>
              <a:rPr lang="ru-RU" sz="2000" b="1" dirty="0" smtClean="0"/>
              <a:t>(1685-1753)</a:t>
            </a:r>
            <a:endParaRPr lang="ru-RU" sz="2000" dirty="0"/>
          </a:p>
        </p:txBody>
      </p:sp>
      <p:sp>
        <p:nvSpPr>
          <p:cNvPr id="4" name="Вертикальный свиток 3"/>
          <p:cNvSpPr/>
          <p:nvPr/>
        </p:nvSpPr>
        <p:spPr>
          <a:xfrm>
            <a:off x="179512" y="260648"/>
            <a:ext cx="5616624" cy="1800200"/>
          </a:xfrm>
          <a:prstGeom prst="verticalScroll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</a:pPr>
            <a:r>
              <a:rPr lang="ru-RU" sz="2400" b="1" dirty="0" smtClean="0">
                <a:solidFill>
                  <a:srgbClr val="002060"/>
                </a:solidFill>
              </a:rPr>
              <a:t>Объект и ощущение –</a:t>
            </a:r>
            <a:br>
              <a:rPr lang="ru-RU" sz="2400" b="1" dirty="0" smtClean="0">
                <a:solidFill>
                  <a:srgbClr val="002060"/>
                </a:solidFill>
              </a:rPr>
            </a:br>
            <a:r>
              <a:rPr lang="ru-RU" sz="2400" b="1" dirty="0" smtClean="0">
                <a:solidFill>
                  <a:srgbClr val="002060"/>
                </a:solidFill>
              </a:rPr>
              <a:t>одно и то же.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ru-RU" sz="2400" b="1" dirty="0" smtClean="0">
                <a:solidFill>
                  <a:srgbClr val="002060"/>
                </a:solidFill>
              </a:rPr>
              <a:t>Бытие вещей состоит</a:t>
            </a:r>
            <a:br>
              <a:rPr lang="ru-RU" sz="2400" b="1" dirty="0" smtClean="0">
                <a:solidFill>
                  <a:srgbClr val="002060"/>
                </a:solidFill>
              </a:rPr>
            </a:br>
            <a:r>
              <a:rPr lang="ru-RU" sz="2400" b="1" dirty="0" smtClean="0">
                <a:solidFill>
                  <a:srgbClr val="002060"/>
                </a:solidFill>
              </a:rPr>
              <a:t>в их воспринимаемости.</a:t>
            </a:r>
            <a:endParaRPr lang="ru-RU" sz="2400" b="1" dirty="0">
              <a:solidFill>
                <a:srgbClr val="002060"/>
              </a:solidFill>
            </a:endParaRPr>
          </a:p>
        </p:txBody>
      </p:sp>
      <p:sp>
        <p:nvSpPr>
          <p:cNvPr id="6" name="Горизонтальный свиток 5"/>
          <p:cNvSpPr/>
          <p:nvPr/>
        </p:nvSpPr>
        <p:spPr>
          <a:xfrm>
            <a:off x="0" y="1700808"/>
            <a:ext cx="5328592" cy="4320480"/>
          </a:xfrm>
          <a:prstGeom prst="horizontalScroll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000" b="1" dirty="0" smtClean="0">
                <a:solidFill>
                  <a:schemeClr val="tx1"/>
                </a:solidFill>
              </a:rPr>
              <a:t>Что касается наших чувств,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</a:rPr>
              <a:t>то они дают нам знание лишь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</a:rPr>
              <a:t>о наших 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</a:rPr>
              <a:t>ощущениях, идеях или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</a:rPr>
              <a:t>о тех вещах, которые, как бы мы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</a:rPr>
              <a:t>их ни называли, непосредственно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</a:rPr>
              <a:t>воспринимаются в ощущениях,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</a:rPr>
              <a:t>но они не удостоверяют нас в том,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</a:rPr>
              <a:t>что существуют вне духа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err="1" smtClean="0">
                <a:solidFill>
                  <a:schemeClr val="tx1"/>
                </a:solidFill>
              </a:rPr>
              <a:t>невоспринятые</a:t>
            </a:r>
            <a:r>
              <a:rPr lang="ru-RU" sz="2000" b="1" dirty="0" smtClean="0">
                <a:solidFill>
                  <a:schemeClr val="tx1"/>
                </a:solidFill>
              </a:rPr>
              <a:t> вещи, сходные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</a:rPr>
              <a:t>с теми, которые воспринимаются.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</a:rPr>
              <a:t>Это признаётся самими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</a:rPr>
              <a:t>материалистами.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7" name="AutoShape 19"/>
          <p:cNvSpPr>
            <a:spLocks noChangeArrowheads="1"/>
          </p:cNvSpPr>
          <p:nvPr/>
        </p:nvSpPr>
        <p:spPr bwMode="auto">
          <a:xfrm>
            <a:off x="611560" y="5589240"/>
            <a:ext cx="8352928" cy="1152128"/>
          </a:xfrm>
          <a:prstGeom prst="bevel">
            <a:avLst>
              <a:gd name="adj" fmla="val 12500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 b="1" dirty="0" smtClean="0">
              <a:solidFill>
                <a:srgbClr val="0000FF"/>
              </a:solidFill>
            </a:endParaRPr>
          </a:p>
          <a:p>
            <a:r>
              <a:rPr lang="ru-RU" sz="2000" b="1" dirty="0" smtClean="0">
                <a:solidFill>
                  <a:schemeClr val="bg1"/>
                </a:solidFill>
              </a:rPr>
              <a:t>Но я не вижу,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smtClean="0">
                <a:solidFill>
                  <a:schemeClr val="bg1"/>
                </a:solidFill>
              </a:rPr>
              <a:t>какой рассудок может привести нас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smtClean="0">
                <a:solidFill>
                  <a:schemeClr val="bg1"/>
                </a:solidFill>
              </a:rPr>
              <a:t>к выводу о </a:t>
            </a:r>
            <a:endParaRPr lang="en-US" sz="2000" b="1" dirty="0" smtClean="0">
              <a:solidFill>
                <a:schemeClr val="bg1"/>
              </a:solidFill>
            </a:endParaRPr>
          </a:p>
          <a:p>
            <a:r>
              <a:rPr lang="ru-RU" sz="2000" b="1" dirty="0" smtClean="0">
                <a:solidFill>
                  <a:schemeClr val="bg1"/>
                </a:solidFill>
              </a:rPr>
              <a:t>Существовании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smtClean="0">
                <a:solidFill>
                  <a:schemeClr val="bg1"/>
                </a:solidFill>
              </a:rPr>
              <a:t> тел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smtClean="0">
                <a:solidFill>
                  <a:schemeClr val="bg1"/>
                </a:solidFill>
              </a:rPr>
              <a:t>вне духа, исходя из того,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smtClean="0">
                <a:solidFill>
                  <a:schemeClr val="bg1"/>
                </a:solidFill>
              </a:rPr>
              <a:t>что мы воспринимаем.</a:t>
            </a:r>
            <a:br>
              <a:rPr lang="ru-RU" sz="2000" b="1" dirty="0" smtClean="0">
                <a:solidFill>
                  <a:schemeClr val="bg1"/>
                </a:solidFill>
              </a:rPr>
            </a:br>
            <a:endParaRPr lang="ru-RU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Рамсэй, Юм_r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054599" cy="3708000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0" y="3717032"/>
            <a:ext cx="49675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 </a:t>
            </a:r>
            <a:r>
              <a:rPr lang="ru-RU" sz="2400" b="1" dirty="0" smtClean="0"/>
              <a:t>Давид Юм </a:t>
            </a:r>
            <a:br>
              <a:rPr lang="ru-RU" sz="2400" b="1" dirty="0" smtClean="0"/>
            </a:br>
            <a:r>
              <a:rPr lang="en-US" sz="2400" b="1" dirty="0" smtClean="0"/>
              <a:t> </a:t>
            </a:r>
            <a:r>
              <a:rPr lang="ru-RU" sz="2400" b="1" dirty="0" smtClean="0"/>
              <a:t>(1711-1776)</a:t>
            </a:r>
            <a:endParaRPr lang="ru-RU" sz="2400" dirty="0"/>
          </a:p>
        </p:txBody>
      </p:sp>
      <p:graphicFrame>
        <p:nvGraphicFramePr>
          <p:cNvPr id="5" name="Схема 4"/>
          <p:cNvGraphicFramePr/>
          <p:nvPr/>
        </p:nvGraphicFramePr>
        <p:xfrm>
          <a:off x="2051720" y="0"/>
          <a:ext cx="709228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8" presetClass="emph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1">
        <p:bldAsOne/>
      </p:bldGraphic>
      <p:bldGraphic spid="5" grpId="2">
        <p:bldAsOne/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572000" y="4994275"/>
            <a:ext cx="4114800" cy="113188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spcBef>
                <a:spcPct val="20000"/>
              </a:spcBef>
            </a:pPr>
            <a:r>
              <a:rPr lang="ru-RU" b="1" dirty="0"/>
              <a:t>соединяются умом</a:t>
            </a:r>
            <a:br>
              <a:rPr lang="ru-RU" b="1" dirty="0"/>
            </a:br>
            <a:r>
              <a:rPr lang="ru-RU" b="1" dirty="0"/>
              <a:t>по его усмотрению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4994275"/>
            <a:ext cx="4114800" cy="11318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 anchorCtr="1"/>
          <a:lstStyle/>
          <a:p>
            <a:pPr algn="ctr">
              <a:spcBef>
                <a:spcPct val="20000"/>
              </a:spcBef>
            </a:pPr>
            <a:r>
              <a:rPr lang="ru-RU" b="1" dirty="0">
                <a:solidFill>
                  <a:schemeClr val="bg1"/>
                </a:solidFill>
              </a:rPr>
              <a:t>связаны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в опыте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572000" y="3863975"/>
            <a:ext cx="4114800" cy="1130300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spcBef>
                <a:spcPct val="20000"/>
              </a:spcBef>
            </a:pPr>
            <a:r>
              <a:rPr lang="ru-RU" b="1" dirty="0"/>
              <a:t>менее</a:t>
            </a:r>
            <a:br>
              <a:rPr lang="ru-RU" b="1" dirty="0"/>
            </a:br>
            <a:r>
              <a:rPr lang="ru-RU" b="1" dirty="0"/>
              <a:t>живые и сильные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57200" y="3863975"/>
            <a:ext cx="4114800" cy="11303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 anchorCtr="1"/>
          <a:lstStyle/>
          <a:p>
            <a:pPr algn="ctr">
              <a:spcBef>
                <a:spcPct val="20000"/>
              </a:spcBef>
            </a:pPr>
            <a:r>
              <a:rPr lang="ru-RU" b="1" dirty="0">
                <a:solidFill>
                  <a:schemeClr val="bg1"/>
                </a:solidFill>
              </a:rPr>
              <a:t>более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живые и сильные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572000" y="2732088"/>
            <a:ext cx="4114800" cy="1131887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spcBef>
                <a:spcPct val="20000"/>
              </a:spcBef>
            </a:pPr>
            <a:r>
              <a:rPr lang="ru-RU" b="1" dirty="0"/>
              <a:t>остаются в уме после</a:t>
            </a:r>
            <a:br>
              <a:rPr lang="ru-RU" b="1" dirty="0"/>
            </a:br>
            <a:r>
              <a:rPr lang="ru-RU" b="1" dirty="0"/>
              <a:t>прекращения ощущений или предвосхищают их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57200" y="2732088"/>
            <a:ext cx="4114800" cy="1131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spcBef>
                <a:spcPct val="20000"/>
              </a:spcBef>
            </a:pPr>
            <a:r>
              <a:rPr lang="ru-RU" b="1" dirty="0"/>
              <a:t>получаются в процессе чувственного восприятия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572000" y="1600200"/>
            <a:ext cx="4114800" cy="11318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 anchorCtr="1"/>
          <a:lstStyle/>
          <a:p>
            <a:pPr>
              <a:spcBef>
                <a:spcPct val="20000"/>
              </a:spcBef>
            </a:pPr>
            <a:r>
              <a:rPr lang="ru-RU" sz="2400" b="1" dirty="0">
                <a:solidFill>
                  <a:schemeClr val="bg1"/>
                </a:solidFill>
              </a:rPr>
              <a:t>Идеи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457200" y="1600200"/>
            <a:ext cx="4114800" cy="11318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spcBef>
                <a:spcPct val="20000"/>
              </a:spcBef>
            </a:pPr>
            <a:r>
              <a:rPr lang="ru-RU" sz="2400" b="1" dirty="0">
                <a:solidFill>
                  <a:srgbClr val="FF0000"/>
                </a:solidFill>
              </a:rPr>
              <a:t>Впечатления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57200" y="1600200"/>
            <a:ext cx="8229600" cy="0"/>
          </a:xfrm>
          <a:prstGeom prst="line">
            <a:avLst/>
          </a:prstGeom>
          <a:noFill/>
          <a:ln w="12700" cap="sq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57200" y="6126163"/>
            <a:ext cx="8229600" cy="0"/>
          </a:xfrm>
          <a:prstGeom prst="line">
            <a:avLst/>
          </a:prstGeom>
          <a:noFill/>
          <a:ln w="12700" cap="sq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457200" y="1600200"/>
            <a:ext cx="0" cy="4525963"/>
          </a:xfrm>
          <a:prstGeom prst="line">
            <a:avLst/>
          </a:prstGeom>
          <a:noFill/>
          <a:ln w="12700" cap="sq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8686800" y="1600200"/>
            <a:ext cx="0" cy="4525963"/>
          </a:xfrm>
          <a:prstGeom prst="line">
            <a:avLst/>
          </a:prstGeom>
          <a:noFill/>
          <a:ln w="12700" cap="sq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4572000" y="1600200"/>
            <a:ext cx="0" cy="452596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457200" y="2732088"/>
            <a:ext cx="82296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457200" y="3863975"/>
            <a:ext cx="82296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457200" y="4994275"/>
            <a:ext cx="82296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2915816" y="0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Два вида восприятий</a:t>
            </a:r>
            <a:endParaRPr lang="ru-RU" sz="2400" dirty="0"/>
          </a:p>
        </p:txBody>
      </p:sp>
      <p:sp>
        <p:nvSpPr>
          <p:cNvPr id="20" name="Горизонтальный свиток 19"/>
          <p:cNvSpPr/>
          <p:nvPr/>
        </p:nvSpPr>
        <p:spPr>
          <a:xfrm>
            <a:off x="827584" y="332656"/>
            <a:ext cx="7416824" cy="1224136"/>
          </a:xfrm>
          <a:prstGeom prst="horizontalScroll">
            <a:avLst/>
          </a:prstGeom>
          <a:solidFill>
            <a:srgbClr val="00206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Каждой простой идее отвечает сходное с ней простое впечатление, а каждому простому впечатлению соответствующая идея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9512" y="1916832"/>
            <a:ext cx="8712968" cy="1224136"/>
          </a:xfrm>
          <a:prstGeom prst="rect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Однако и чувства, и ум постоянно привносят в познание ошибки и заблуждения</a:t>
            </a:r>
            <a:endParaRPr lang="ru-RU" sz="2000" b="1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51520" y="3645024"/>
            <a:ext cx="2808312" cy="1296144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 extrusionH="63500" contourW="63500">
            <a:bevelT w="88900"/>
            <a:bevelB w="63500"/>
            <a:contourClr>
              <a:srgbClr val="FF0000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</a:rPr>
              <a:t>ИДОЛЫ РОДА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51520" y="5373216"/>
            <a:ext cx="2808312" cy="1296144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 extrusionH="76200" contourW="107950" prstMaterial="matte">
            <a:bevelT w="107950" prst="riblet"/>
            <a:bevelB w="12700"/>
            <a:extrusionClr>
              <a:schemeClr val="accent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</a:rPr>
              <a:t>ИДОЛЫ ПЛОЩАДИ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580112" y="3645024"/>
            <a:ext cx="2808312" cy="1296144"/>
          </a:xfrm>
          <a:prstGeom prst="roundRect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</a:rPr>
              <a:t>ИДОЛЫ ПЕЩЕРЫ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580112" y="5301208"/>
            <a:ext cx="2880320" cy="1296144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</a:rPr>
              <a:t>ИДОЛЫ ТЕАТРА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979712" y="260648"/>
            <a:ext cx="518457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b="1" dirty="0" smtClean="0">
                <a:latin typeface="Arial Black" pitchFamily="34" charset="0"/>
              </a:rPr>
              <a:t> Процесс познания имеет два этапа</a:t>
            </a:r>
            <a:endParaRPr lang="ru-RU" b="1" dirty="0">
              <a:latin typeface="Arial Black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1520" y="692696"/>
            <a:ext cx="2880320" cy="86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Чувства осведомляют о вещах </a:t>
            </a:r>
            <a:endParaRPr lang="ru-RU" b="1" dirty="0" smtClean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012160" y="692696"/>
            <a:ext cx="2880320" cy="86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 Разум судит об их причинах</a:t>
            </a:r>
            <a:endParaRPr lang="ru-RU" b="1" dirty="0" smtClean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Блок-схема: альтернативный процесс 2"/>
          <p:cNvSpPr/>
          <p:nvPr/>
        </p:nvSpPr>
        <p:spPr>
          <a:xfrm>
            <a:off x="89756" y="188640"/>
            <a:ext cx="8964488" cy="2952328"/>
          </a:xfrm>
          <a:prstGeom prst="flowChartAlternateProcess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800" b="1" dirty="0" smtClean="0">
                <a:solidFill>
                  <a:schemeClr val="tx1"/>
                </a:solidFill>
              </a:rPr>
              <a:t>                                      Идолы рода</a:t>
            </a:r>
          </a:p>
          <a:p>
            <a:pPr algn="ctr"/>
            <a:r>
              <a:rPr lang="ru-RU" sz="2800" b="1" u="sng" dirty="0" smtClean="0">
                <a:solidFill>
                  <a:schemeClr val="tx1"/>
                </a:solidFill>
              </a:rPr>
              <a:t> </a:t>
            </a:r>
            <a:r>
              <a:rPr lang="ru-RU" sz="2000" b="1" dirty="0" smtClean="0"/>
              <a:t>Находят основание в самой природе человека, в племени или самом роде людей, ибо ложно утверждать, что чувства человека есть мера вещей.</a:t>
            </a:r>
          </a:p>
          <a:p>
            <a:pPr algn="ctr"/>
            <a:r>
              <a:rPr lang="ru-RU" sz="2000" b="1" dirty="0" smtClean="0"/>
              <a:t/>
            </a:r>
            <a:br>
              <a:rPr lang="ru-RU" sz="2000" b="1" dirty="0" smtClean="0"/>
            </a:br>
            <a:r>
              <a:rPr lang="ru-RU" sz="2000" b="1" dirty="0" smtClean="0"/>
              <a:t>Наоборот, все восприятия как чувства, так и ума покоятся на аналогии человека, а не на аналогии мира. Ум человека уподобляется неровному</a:t>
            </a:r>
            <a:br>
              <a:rPr lang="ru-RU" sz="2000" b="1" dirty="0" smtClean="0"/>
            </a:br>
            <a:r>
              <a:rPr lang="ru-RU" sz="2000" b="1" dirty="0" smtClean="0"/>
              <a:t>зеркалу, которое, примешивая к природе вещей свою природу, отражает вещи в искривлённом и обезображенном виде.</a:t>
            </a:r>
            <a:endParaRPr lang="ru-RU" sz="2000" b="1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3508" y="3284984"/>
            <a:ext cx="8856984" cy="1224136"/>
          </a:xfrm>
          <a:prstGeom prst="round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90000"/>
              </a:lnSpc>
            </a:pPr>
            <a:r>
              <a:rPr lang="ru-RU" sz="2000" b="1" dirty="0" smtClean="0">
                <a:solidFill>
                  <a:schemeClr val="bg1"/>
                </a:solidFill>
              </a:rPr>
              <a:t>Стремление уподоблять природу человеку (как проявление общей установки объяснять неизвестное по аналогии с известным)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43508" y="4725144"/>
            <a:ext cx="8856984" cy="864096"/>
          </a:xfrm>
          <a:prstGeom prst="roundRect">
            <a:avLst>
              <a:gd name="adj" fmla="val 3918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>
              <a:lnSpc>
                <a:spcPct val="90000"/>
              </a:lnSpc>
            </a:pPr>
            <a:r>
              <a:rPr lang="ru-RU" sz="2000" b="1" dirty="0" smtClean="0">
                <a:solidFill>
                  <a:schemeClr val="bg1"/>
                </a:solidFill>
              </a:rPr>
              <a:t>Тенденция к упрощению, проявляющаяся в предположении, что в изучаемом объекте больше порядка и целесообразности, чем на самом деле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69268" y="5733256"/>
            <a:ext cx="8605464" cy="1124744"/>
          </a:xfrm>
          <a:prstGeom prst="roundRect">
            <a:avLst>
              <a:gd name="adj" fmla="val 26462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90000"/>
              </a:lnSpc>
            </a:pPr>
            <a:r>
              <a:rPr lang="ru-RU" sz="2000" b="1" dirty="0" smtClean="0">
                <a:solidFill>
                  <a:schemeClr val="bg1"/>
                </a:solidFill>
              </a:rPr>
              <a:t>Склонность переоценивать значение неожиданных, необычных и удивительных явлений, отнюдь не обязательно репрезентативных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 двумя скругленными соседними углами 1"/>
          <p:cNvSpPr/>
          <p:nvPr/>
        </p:nvSpPr>
        <p:spPr>
          <a:xfrm>
            <a:off x="89756" y="0"/>
            <a:ext cx="8964488" cy="2780928"/>
          </a:xfrm>
          <a:prstGeom prst="round2Same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800" b="1" dirty="0" smtClean="0">
                <a:solidFill>
                  <a:schemeClr val="tx1"/>
                </a:solidFill>
              </a:rPr>
              <a:t>                           </a:t>
            </a:r>
            <a:r>
              <a:rPr lang="ru-RU" sz="2400" b="1" dirty="0" smtClean="0">
                <a:solidFill>
                  <a:schemeClr val="tx1"/>
                </a:solidFill>
              </a:rPr>
              <a:t>Идолы пещеры</a:t>
            </a:r>
            <a:r>
              <a:rPr lang="ru-RU" sz="2800" b="1" dirty="0" smtClean="0">
                <a:solidFill>
                  <a:schemeClr val="tx1"/>
                </a:solidFill>
              </a:rPr>
              <a:t>                                       </a:t>
            </a:r>
            <a:r>
              <a:rPr lang="ru-RU" sz="2000" dirty="0" smtClean="0">
                <a:solidFill>
                  <a:schemeClr val="tx1"/>
                </a:solidFill>
              </a:rPr>
              <a:t>Суть заблуждения отдельного человека. Ведь у каждого помимо ошибок, свойственных роду человеческому, есть своя особая пещера, которая ослабляет и искажает свет природы. Происходит это или от особых прирождённых свойств каждого, или от воспитания и бесед с другими, или от чтения книг и от авторитетов, перед какими кто преклоняется, или вследствие разницы во впечатлениях, зависящей от того, получают ли их души  предвзятые и предрасположенные или же души хладнокровные и спокойные.</a:t>
            </a:r>
            <a:r>
              <a:rPr lang="ru-RU" sz="2000" dirty="0" smtClean="0">
                <a:solidFill>
                  <a:srgbClr val="0000FF"/>
                </a:solidFill>
              </a:rPr>
              <a:t/>
            </a:r>
            <a:br>
              <a:rPr lang="ru-RU" sz="2000" dirty="0" smtClean="0">
                <a:solidFill>
                  <a:srgbClr val="0000FF"/>
                </a:solidFill>
              </a:rPr>
            </a:br>
            <a:endParaRPr lang="ru-RU" sz="2000" dirty="0">
              <a:solidFill>
                <a:srgbClr val="0000FF"/>
              </a:solidFill>
            </a:endParaRPr>
          </a:p>
        </p:txBody>
      </p:sp>
      <p:graphicFrame>
        <p:nvGraphicFramePr>
          <p:cNvPr id="5" name="Схема 4"/>
          <p:cNvGraphicFramePr/>
          <p:nvPr/>
        </p:nvGraphicFramePr>
        <p:xfrm>
          <a:off x="0" y="2924944"/>
          <a:ext cx="9144000" cy="3933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188640"/>
            <a:ext cx="8352928" cy="1584176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800" b="1" dirty="0" smtClean="0">
                <a:solidFill>
                  <a:schemeClr val="tx1"/>
                </a:solidFill>
              </a:rPr>
              <a:t>                           Идолы площади</a:t>
            </a:r>
          </a:p>
          <a:p>
            <a:pPr algn="ctr"/>
            <a:r>
              <a:rPr lang="ru-RU" sz="2800" b="1" dirty="0" smtClean="0">
                <a:solidFill>
                  <a:schemeClr val="tx1"/>
                </a:solidFill>
              </a:rPr>
              <a:t>  </a:t>
            </a:r>
            <a:r>
              <a:rPr lang="ru-RU" sz="2000" b="1" dirty="0" smtClean="0">
                <a:solidFill>
                  <a:schemeClr val="tx1"/>
                </a:solidFill>
              </a:rPr>
              <a:t>Люди объединяются речью. Слова же устанавливаются сообразно разумению толпы. Поэтому плохое и нелепое установление слов удивительным образом осаждает разум.</a:t>
            </a:r>
            <a:br>
              <a:rPr lang="ru-RU" sz="2000" b="1" dirty="0" smtClean="0">
                <a:solidFill>
                  <a:schemeClr val="tx1"/>
                </a:solidFill>
              </a:rPr>
            </a:b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844824"/>
            <a:ext cx="8496944" cy="4893647"/>
          </a:xfrm>
          <a:prstGeom prst="rect">
            <a:avLst/>
          </a:prstGeom>
          <a:solidFill>
            <a:srgbClr val="FFFF00"/>
          </a:solidFill>
          <a:ln w="571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ru-RU" sz="2000" b="1" dirty="0" smtClean="0">
                <a:solidFill>
                  <a:schemeClr val="bg1"/>
                </a:solidFill>
              </a:rPr>
              <a:t>      </a:t>
            </a:r>
            <a:r>
              <a:rPr lang="ru-RU" sz="2400" b="1" dirty="0" smtClean="0">
                <a:solidFill>
                  <a:schemeClr val="bg1"/>
                </a:solidFill>
              </a:rPr>
              <a:t>Поверхностный и искусственный характер различий, устанавливаемых обыденным словоупотреблением (неудачные имена для существующих вещей):</a:t>
            </a:r>
          </a:p>
          <a:p>
            <a:pPr lvl="1"/>
            <a:r>
              <a:rPr lang="ru-RU" sz="2400" b="1" dirty="0" smtClean="0">
                <a:solidFill>
                  <a:schemeClr val="bg1"/>
                </a:solidFill>
              </a:rPr>
              <a:t>             словесное отождествление вещей, в основах своих различных (например, «земля» как одна из «четырёх субстанций»);</a:t>
            </a:r>
          </a:p>
          <a:p>
            <a:pPr lvl="1"/>
            <a:r>
              <a:rPr lang="ru-RU" sz="2400" b="1" dirty="0" smtClean="0">
                <a:solidFill>
                  <a:schemeClr val="bg1"/>
                </a:solidFill>
              </a:rPr>
              <a:t>            словесное различение вещей, в основе своей идентичных (например, лёд, вода, пар).</a:t>
            </a:r>
          </a:p>
          <a:p>
            <a:pPr lvl="1"/>
            <a:r>
              <a:rPr lang="ru-RU" sz="2400" b="1" dirty="0" smtClean="0">
                <a:solidFill>
                  <a:schemeClr val="bg1"/>
                </a:solidFill>
              </a:rPr>
              <a:t>     Возможность изобретения и употребления имён несуществующих вещей (например, «судьба», «</a:t>
            </a:r>
            <a:r>
              <a:rPr lang="ru-RU" sz="2400" b="1" dirty="0" err="1" smtClean="0">
                <a:solidFill>
                  <a:schemeClr val="bg1"/>
                </a:solidFill>
              </a:rPr>
              <a:t>перводвигатель</a:t>
            </a:r>
            <a:r>
              <a:rPr lang="ru-RU" sz="2400" b="1" dirty="0" smtClean="0">
                <a:solidFill>
                  <a:schemeClr val="bg1"/>
                </a:solidFill>
              </a:rPr>
              <a:t>» и т.п.), вследствие чего разум втягивается в беспредметные, бессмысленные и бесплодные споры.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upload.wikimedia.org/wikipedia/commons/thumb/6/65/Francis_Bacon.jpg/250px-Francis_Bac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456384" cy="4285918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3707904" y="404664"/>
            <a:ext cx="5292080" cy="1938992"/>
          </a:xfrm>
          <a:prstGeom prst="rect">
            <a:avLst/>
          </a:prstGeom>
          <a:solidFill>
            <a:srgbClr val="002060"/>
          </a:solidFill>
          <a:ln w="381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Существуют, наконец, идолы, которые вселились в души людей из разных догматов философии, а также из превратных законов доказательств.</a:t>
            </a:r>
            <a:endParaRPr lang="ru-RU" sz="24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83968" y="2832683"/>
            <a:ext cx="4320480" cy="954107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ru-RU" sz="2800" b="1" dirty="0" smtClean="0"/>
              <a:t>    </a:t>
            </a:r>
            <a:r>
              <a:rPr lang="ru-RU" sz="2400" b="1" dirty="0" smtClean="0"/>
              <a:t>Их мы называем</a:t>
            </a:r>
          </a:p>
          <a:p>
            <a:pPr algn="ctr"/>
            <a:r>
              <a:rPr lang="ru-RU" sz="2800" b="1" dirty="0" smtClean="0"/>
              <a:t>     </a:t>
            </a:r>
            <a:r>
              <a:rPr lang="ru-RU" sz="2800" b="1" dirty="0" smtClean="0">
                <a:latin typeface="Arial Black" pitchFamily="34" charset="0"/>
              </a:rPr>
              <a:t>идолами театра</a:t>
            </a:r>
            <a:endParaRPr lang="ru-RU" sz="2800" b="1" dirty="0">
              <a:latin typeface="Arial Black" pitchFamily="34" charset="0"/>
            </a:endParaRPr>
          </a:p>
        </p:txBody>
      </p:sp>
      <p:sp>
        <p:nvSpPr>
          <p:cNvPr id="6" name="Рамка 5"/>
          <p:cNvSpPr/>
          <p:nvPr/>
        </p:nvSpPr>
        <p:spPr>
          <a:xfrm>
            <a:off x="179512" y="4509120"/>
            <a:ext cx="8964488" cy="2348880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Ибо мы считаем, что, сколько есть принятых или изобретённых философских систем, столько поставлено и сыграно комедий, представляющих вымышленные</a:t>
            </a:r>
            <a:br>
              <a:rPr lang="ru-RU" sz="2400" b="1" dirty="0" smtClean="0"/>
            </a:br>
            <a:r>
              <a:rPr lang="ru-RU" sz="2400" b="1" dirty="0" smtClean="0"/>
              <a:t>и искусственные миры.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/>
          <p:cNvGraphicFramePr/>
          <p:nvPr/>
        </p:nvGraphicFramePr>
        <p:xfrm>
          <a:off x="179512" y="764704"/>
          <a:ext cx="8820472" cy="5976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467544" y="260648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                                  Природа научного познания 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1659</TotalTime>
  <Words>2284</Words>
  <Application>Microsoft Office PowerPoint</Application>
  <PresentationFormat>Экран (4:3)</PresentationFormat>
  <Paragraphs>294</Paragraphs>
  <Slides>32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3" baseType="lpstr">
      <vt:lpstr>Модульная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r.f.</dc:creator>
  <cp:lastModifiedBy>R.F.</cp:lastModifiedBy>
  <cp:revision>132</cp:revision>
  <dcterms:created xsi:type="dcterms:W3CDTF">2017-02-25T18:02:55Z</dcterms:created>
  <dcterms:modified xsi:type="dcterms:W3CDTF">2018-09-28T13:59:02Z</dcterms:modified>
</cp:coreProperties>
</file>