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57" r:id="rId4"/>
    <p:sldId id="259" r:id="rId5"/>
    <p:sldId id="258" r:id="rId6"/>
    <p:sldId id="274" r:id="rId7"/>
    <p:sldId id="261" r:id="rId8"/>
    <p:sldId id="276" r:id="rId9"/>
    <p:sldId id="271" r:id="rId10"/>
    <p:sldId id="262" r:id="rId11"/>
    <p:sldId id="267" r:id="rId12"/>
    <p:sldId id="273" r:id="rId13"/>
    <p:sldId id="275" r:id="rId14"/>
    <p:sldId id="268" r:id="rId15"/>
    <p:sldId id="269" r:id="rId16"/>
    <p:sldId id="263" r:id="rId17"/>
    <p:sldId id="265" r:id="rId18"/>
    <p:sldId id="277" r:id="rId19"/>
    <p:sldId id="264" r:id="rId20"/>
    <p:sldId id="270" r:id="rId21"/>
    <p:sldId id="272" r:id="rId22"/>
    <p:sldId id="26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570" autoAdjust="0"/>
  </p:normalViewPr>
  <p:slideViewPr>
    <p:cSldViewPr>
      <p:cViewPr varScale="1">
        <p:scale>
          <a:sx n="79" d="100"/>
          <a:sy n="79" d="100"/>
        </p:scale>
        <p:origin x="114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A79E2-311E-4B62-A4EB-0C3B9E8AFFE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4177F37-CD21-412E-9CDD-5507FCF31D88}">
      <dgm:prSet phldrT="[Текст]" phldr="1"/>
      <dgm:spPr/>
      <dgm:t>
        <a:bodyPr/>
        <a:lstStyle/>
        <a:p>
          <a:endParaRPr lang="ru-RU" dirty="0"/>
        </a:p>
      </dgm:t>
    </dgm:pt>
    <dgm:pt modelId="{3728E64D-1F56-4FFA-A7B6-299E87C029D9}" type="parTrans" cxnId="{7DD2921C-0F02-4BDA-855B-E7AEE2E65937}">
      <dgm:prSet/>
      <dgm:spPr/>
      <dgm:t>
        <a:bodyPr/>
        <a:lstStyle/>
        <a:p>
          <a:endParaRPr lang="ru-RU"/>
        </a:p>
      </dgm:t>
    </dgm:pt>
    <dgm:pt modelId="{9CD18B84-6F9A-41B1-9DFC-89C2C4594F8E}" type="sibTrans" cxnId="{7DD2921C-0F02-4BDA-855B-E7AEE2E65937}">
      <dgm:prSet/>
      <dgm:spPr/>
      <dgm:t>
        <a:bodyPr/>
        <a:lstStyle/>
        <a:p>
          <a:endParaRPr lang="ru-RU"/>
        </a:p>
      </dgm:t>
    </dgm:pt>
    <dgm:pt modelId="{EB0B1AA0-3E76-4A33-BFA1-ACD61EE6FA6E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rgbClr val="002060">
              <a:alpha val="90000"/>
            </a:srgbClr>
          </a:solidFill>
        </a:ln>
      </dgm:spPr>
      <dgm:t>
        <a:bodyPr/>
        <a:lstStyle/>
        <a:p>
          <a:r>
            <a:rPr lang="ru-RU" sz="2000" b="1" dirty="0" smtClean="0"/>
            <a:t>Отвергали тезис представителей западничества о том, что Пётр Первый возвратил Россию в лоно европейских стран и она должна пройти этот путь в политическом, экономическом и культурном развитии</a:t>
          </a:r>
        </a:p>
      </dgm:t>
    </dgm:pt>
    <dgm:pt modelId="{8A1E4C01-4F93-45EA-BBB4-B60253C7B7B5}" type="parTrans" cxnId="{0951A867-5BCD-48D8-9091-4782936E0F10}">
      <dgm:prSet/>
      <dgm:spPr/>
      <dgm:t>
        <a:bodyPr/>
        <a:lstStyle/>
        <a:p>
          <a:endParaRPr lang="ru-RU"/>
        </a:p>
      </dgm:t>
    </dgm:pt>
    <dgm:pt modelId="{BAF70DBF-0C75-430B-A788-87A37DD80F40}" type="sibTrans" cxnId="{0951A867-5BCD-48D8-9091-4782936E0F10}">
      <dgm:prSet/>
      <dgm:spPr/>
      <dgm:t>
        <a:bodyPr/>
        <a:lstStyle/>
        <a:p>
          <a:endParaRPr lang="ru-RU"/>
        </a:p>
      </dgm:t>
    </dgm:pt>
    <dgm:pt modelId="{91BF43D9-FDAE-4603-A964-24ED112CBA3C}">
      <dgm:prSet custT="1"/>
      <dgm:spPr>
        <a:solidFill>
          <a:schemeClr val="tx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ru-RU" sz="1800" b="1" dirty="0" smtClean="0">
              <a:solidFill>
                <a:schemeClr val="bg1"/>
              </a:solidFill>
            </a:rPr>
            <a:t>Отстаивали неповторимость форм общественного развития русского народа в виде </a:t>
          </a:r>
          <a:r>
            <a:rPr lang="ru-RU" sz="1800" b="1" i="0" dirty="0" smtClean="0">
              <a:solidFill>
                <a:schemeClr val="bg1"/>
              </a:solidFill>
            </a:rPr>
            <a:t>общины</a:t>
          </a:r>
          <a:endParaRPr lang="ru-RU" sz="1800" b="1" i="0" dirty="0">
            <a:solidFill>
              <a:schemeClr val="bg1"/>
            </a:solidFill>
          </a:endParaRPr>
        </a:p>
      </dgm:t>
    </dgm:pt>
    <dgm:pt modelId="{CF6945E4-F475-411A-8199-385EEAF15415}" type="parTrans" cxnId="{7B632B4F-B4DF-466F-9EB1-81133876D178}">
      <dgm:prSet/>
      <dgm:spPr/>
      <dgm:t>
        <a:bodyPr/>
        <a:lstStyle/>
        <a:p>
          <a:endParaRPr lang="ru-RU"/>
        </a:p>
      </dgm:t>
    </dgm:pt>
    <dgm:pt modelId="{52A31E9A-D14D-46D5-89CA-9C69E09D99ED}" type="sibTrans" cxnId="{7B632B4F-B4DF-466F-9EB1-81133876D178}">
      <dgm:prSet/>
      <dgm:spPr/>
      <dgm:t>
        <a:bodyPr/>
        <a:lstStyle/>
        <a:p>
          <a:endParaRPr lang="ru-RU"/>
        </a:p>
      </dgm:t>
    </dgm:pt>
    <dgm:pt modelId="{C6D53477-8B24-4311-B3D7-FBE20932144C}">
      <dgm:prSet/>
      <dgm:spPr>
        <a:solidFill>
          <a:schemeClr val="tx1">
            <a:lumMod val="95000"/>
            <a:alpha val="90000"/>
          </a:schemeClr>
        </a:solidFill>
        <a:ln>
          <a:solidFill>
            <a:srgbClr val="FF0000">
              <a:alpha val="90000"/>
            </a:srgbClr>
          </a:solidFill>
        </a:ln>
      </dgm:spPr>
      <dgm:t>
        <a:bodyPr/>
        <a:lstStyle/>
        <a:p>
          <a:r>
            <a:rPr lang="ru-RU" b="1" dirty="0" smtClean="0"/>
            <a:t>Существование особого типа культуры, возникшего на духовной почве </a:t>
          </a:r>
          <a:r>
            <a:rPr lang="ru-RU" b="1" i="0" dirty="0" smtClean="0"/>
            <a:t>православия</a:t>
          </a:r>
          <a:endParaRPr lang="ru-RU" b="1" i="0" dirty="0"/>
        </a:p>
      </dgm:t>
    </dgm:pt>
    <dgm:pt modelId="{29EFCD6A-6D3F-4DD3-A11E-9EDE37ED7D90}" type="parTrans" cxnId="{34F453E5-C690-4E44-802B-2BAB67D22136}">
      <dgm:prSet/>
      <dgm:spPr/>
      <dgm:t>
        <a:bodyPr/>
        <a:lstStyle/>
        <a:p>
          <a:endParaRPr lang="ru-RU"/>
        </a:p>
      </dgm:t>
    </dgm:pt>
    <dgm:pt modelId="{A48C5AA3-F8B6-4ED4-A9A2-870C3680EE22}" type="sibTrans" cxnId="{34F453E5-C690-4E44-802B-2BAB67D22136}">
      <dgm:prSet/>
      <dgm:spPr/>
      <dgm:t>
        <a:bodyPr/>
        <a:lstStyle/>
        <a:p>
          <a:endParaRPr lang="ru-RU"/>
        </a:p>
      </dgm:t>
    </dgm:pt>
    <dgm:pt modelId="{257C288C-147E-4C6A-ADD5-7B724E908E78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Обосновывали наличие у России собственного</a:t>
          </a:r>
          <a:r>
            <a:rPr lang="ru-RU" b="1" i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самобытного пути исторического развития</a:t>
          </a:r>
          <a:endParaRPr lang="ru-RU" b="1" i="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438CDDC-67E0-487A-87F9-39630C904C12}" type="parTrans" cxnId="{2CDA666F-218A-4B49-A5A2-1DE8217E5E31}">
      <dgm:prSet/>
      <dgm:spPr/>
      <dgm:t>
        <a:bodyPr/>
        <a:lstStyle/>
        <a:p>
          <a:endParaRPr lang="ru-RU"/>
        </a:p>
      </dgm:t>
    </dgm:pt>
    <dgm:pt modelId="{CA370155-803E-4B15-8D93-DB080927EDF4}" type="sibTrans" cxnId="{2CDA666F-218A-4B49-A5A2-1DE8217E5E31}">
      <dgm:prSet/>
      <dgm:spPr/>
      <dgm:t>
        <a:bodyPr/>
        <a:lstStyle/>
        <a:p>
          <a:endParaRPr lang="ru-RU"/>
        </a:p>
      </dgm:t>
    </dgm:pt>
    <dgm:pt modelId="{AF07D36C-8DE0-4D1A-A407-A2FE7C26AE63}" type="pres">
      <dgm:prSet presAssocID="{377A79E2-311E-4B62-A4EB-0C3B9E8AFF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832CEF-E3BD-496E-A2D1-671E1E7A929F}" type="pres">
      <dgm:prSet presAssocID="{257C288C-147E-4C6A-ADD5-7B724E908E78}" presName="boxAndChildren" presStyleCnt="0"/>
      <dgm:spPr/>
    </dgm:pt>
    <dgm:pt modelId="{AC401636-D444-497E-8EA9-16BBA5003F62}" type="pres">
      <dgm:prSet presAssocID="{257C288C-147E-4C6A-ADD5-7B724E908E78}" presName="parentTextBox" presStyleLbl="node1" presStyleIdx="0" presStyleCnt="3"/>
      <dgm:spPr/>
      <dgm:t>
        <a:bodyPr/>
        <a:lstStyle/>
        <a:p>
          <a:endParaRPr lang="ru-RU"/>
        </a:p>
      </dgm:t>
    </dgm:pt>
    <dgm:pt modelId="{5751F11A-E4A5-4CA1-B042-8F2CA64A5FC2}" type="pres">
      <dgm:prSet presAssocID="{52A31E9A-D14D-46D5-89CA-9C69E09D99ED}" presName="sp" presStyleCnt="0"/>
      <dgm:spPr/>
    </dgm:pt>
    <dgm:pt modelId="{73BB0C7C-B1B3-4AFB-872D-530F794F0286}" type="pres">
      <dgm:prSet presAssocID="{91BF43D9-FDAE-4603-A964-24ED112CBA3C}" presName="arrowAndChildren" presStyleCnt="0"/>
      <dgm:spPr/>
    </dgm:pt>
    <dgm:pt modelId="{C16257E5-534C-49D9-8B02-B7DA3E8BEE9F}" type="pres">
      <dgm:prSet presAssocID="{91BF43D9-FDAE-4603-A964-24ED112CBA3C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BCC7EB68-64BC-496A-B4D3-8F0F9E74EECA}" type="pres">
      <dgm:prSet presAssocID="{91BF43D9-FDAE-4603-A964-24ED112CBA3C}" presName="arrow" presStyleLbl="node1" presStyleIdx="1" presStyleCnt="3"/>
      <dgm:spPr/>
      <dgm:t>
        <a:bodyPr/>
        <a:lstStyle/>
        <a:p>
          <a:endParaRPr lang="ru-RU"/>
        </a:p>
      </dgm:t>
    </dgm:pt>
    <dgm:pt modelId="{37A91151-4A56-485C-B418-246978E599F3}" type="pres">
      <dgm:prSet presAssocID="{91BF43D9-FDAE-4603-A964-24ED112CBA3C}" presName="descendantArrow" presStyleCnt="0"/>
      <dgm:spPr/>
    </dgm:pt>
    <dgm:pt modelId="{1D3A3069-DA6E-40FA-B72A-F89EE7E2DB92}" type="pres">
      <dgm:prSet presAssocID="{C6D53477-8B24-4311-B3D7-FBE20932144C}" presName="childTextArrow" presStyleLbl="fgAccFollowNode1" presStyleIdx="0" presStyleCnt="2" custScaleY="148802" custLinFactNeighborY="658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BB40C9-86FB-4974-801C-91E2C41CD447}" type="pres">
      <dgm:prSet presAssocID="{9CD18B84-6F9A-41B1-9DFC-89C2C4594F8E}" presName="sp" presStyleCnt="0"/>
      <dgm:spPr/>
    </dgm:pt>
    <dgm:pt modelId="{898BC109-5794-44EC-A2C6-999292CE5672}" type="pres">
      <dgm:prSet presAssocID="{E4177F37-CD21-412E-9CDD-5507FCF31D88}" presName="arrowAndChildren" presStyleCnt="0"/>
      <dgm:spPr/>
    </dgm:pt>
    <dgm:pt modelId="{901F8ACF-68F4-47E4-A5D3-13A5E3F7273E}" type="pres">
      <dgm:prSet presAssocID="{E4177F37-CD21-412E-9CDD-5507FCF31D88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7BC347F4-B98C-40E6-B370-836CA746C4AE}" type="pres">
      <dgm:prSet presAssocID="{E4177F37-CD21-412E-9CDD-5507FCF31D88}" presName="arrow" presStyleLbl="node1" presStyleIdx="2" presStyleCnt="3" custLinFactNeighborY="-10715"/>
      <dgm:spPr/>
      <dgm:t>
        <a:bodyPr/>
        <a:lstStyle/>
        <a:p>
          <a:endParaRPr lang="ru-RU"/>
        </a:p>
      </dgm:t>
    </dgm:pt>
    <dgm:pt modelId="{C5736C4D-2463-4093-8499-D5B9ED76EF71}" type="pres">
      <dgm:prSet presAssocID="{E4177F37-CD21-412E-9CDD-5507FCF31D88}" presName="descendantArrow" presStyleCnt="0"/>
      <dgm:spPr/>
    </dgm:pt>
    <dgm:pt modelId="{8D9CDBBD-BA2C-4FFB-9AF6-0F30C349D173}" type="pres">
      <dgm:prSet presAssocID="{EB0B1AA0-3E76-4A33-BFA1-ACD61EE6FA6E}" presName="childTextArrow" presStyleLbl="fgAccFollowNode1" presStyleIdx="1" presStyleCnt="2" custScaleX="2000000" custScaleY="3103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DD2921C-0F02-4BDA-855B-E7AEE2E65937}" srcId="{377A79E2-311E-4B62-A4EB-0C3B9E8AFFE3}" destId="{E4177F37-CD21-412E-9CDD-5507FCF31D88}" srcOrd="0" destOrd="0" parTransId="{3728E64D-1F56-4FFA-A7B6-299E87C029D9}" sibTransId="{9CD18B84-6F9A-41B1-9DFC-89C2C4594F8E}"/>
    <dgm:cxn modelId="{7B632B4F-B4DF-466F-9EB1-81133876D178}" srcId="{377A79E2-311E-4B62-A4EB-0C3B9E8AFFE3}" destId="{91BF43D9-FDAE-4603-A964-24ED112CBA3C}" srcOrd="1" destOrd="0" parTransId="{CF6945E4-F475-411A-8199-385EEAF15415}" sibTransId="{52A31E9A-D14D-46D5-89CA-9C69E09D99ED}"/>
    <dgm:cxn modelId="{60C7518F-6292-47B8-B648-8903AE9641A0}" type="presOf" srcId="{C6D53477-8B24-4311-B3D7-FBE20932144C}" destId="{1D3A3069-DA6E-40FA-B72A-F89EE7E2DB92}" srcOrd="0" destOrd="0" presId="urn:microsoft.com/office/officeart/2005/8/layout/process4"/>
    <dgm:cxn modelId="{65736329-1ED6-4E86-BFB8-1EDC947BD700}" type="presOf" srcId="{E4177F37-CD21-412E-9CDD-5507FCF31D88}" destId="{7BC347F4-B98C-40E6-B370-836CA746C4AE}" srcOrd="1" destOrd="0" presId="urn:microsoft.com/office/officeart/2005/8/layout/process4"/>
    <dgm:cxn modelId="{0A40C5BC-AFD3-4BDD-8EDC-20E3ECB74A24}" type="presOf" srcId="{91BF43D9-FDAE-4603-A964-24ED112CBA3C}" destId="{BCC7EB68-64BC-496A-B4D3-8F0F9E74EECA}" srcOrd="1" destOrd="0" presId="urn:microsoft.com/office/officeart/2005/8/layout/process4"/>
    <dgm:cxn modelId="{2A463027-2C0A-44DF-AC85-A208DE30026D}" type="presOf" srcId="{257C288C-147E-4C6A-ADD5-7B724E908E78}" destId="{AC401636-D444-497E-8EA9-16BBA5003F62}" srcOrd="0" destOrd="0" presId="urn:microsoft.com/office/officeart/2005/8/layout/process4"/>
    <dgm:cxn modelId="{0951A867-5BCD-48D8-9091-4782936E0F10}" srcId="{E4177F37-CD21-412E-9CDD-5507FCF31D88}" destId="{EB0B1AA0-3E76-4A33-BFA1-ACD61EE6FA6E}" srcOrd="0" destOrd="0" parTransId="{8A1E4C01-4F93-45EA-BBB4-B60253C7B7B5}" sibTransId="{BAF70DBF-0C75-430B-A788-87A37DD80F40}"/>
    <dgm:cxn modelId="{34F453E5-C690-4E44-802B-2BAB67D22136}" srcId="{91BF43D9-FDAE-4603-A964-24ED112CBA3C}" destId="{C6D53477-8B24-4311-B3D7-FBE20932144C}" srcOrd="0" destOrd="0" parTransId="{29EFCD6A-6D3F-4DD3-A11E-9EDE37ED7D90}" sibTransId="{A48C5AA3-F8B6-4ED4-A9A2-870C3680EE22}"/>
    <dgm:cxn modelId="{8B3BDDE1-B029-42C3-9767-7AEBDB8A9F1B}" type="presOf" srcId="{91BF43D9-FDAE-4603-A964-24ED112CBA3C}" destId="{C16257E5-534C-49D9-8B02-B7DA3E8BEE9F}" srcOrd="0" destOrd="0" presId="urn:microsoft.com/office/officeart/2005/8/layout/process4"/>
    <dgm:cxn modelId="{33C22FE6-B52B-47A0-8136-317DB905C117}" type="presOf" srcId="{377A79E2-311E-4B62-A4EB-0C3B9E8AFFE3}" destId="{AF07D36C-8DE0-4D1A-A407-A2FE7C26AE63}" srcOrd="0" destOrd="0" presId="urn:microsoft.com/office/officeart/2005/8/layout/process4"/>
    <dgm:cxn modelId="{E29433EB-6F2D-401B-B75F-D757863898FA}" type="presOf" srcId="{EB0B1AA0-3E76-4A33-BFA1-ACD61EE6FA6E}" destId="{8D9CDBBD-BA2C-4FFB-9AF6-0F30C349D173}" srcOrd="0" destOrd="0" presId="urn:microsoft.com/office/officeart/2005/8/layout/process4"/>
    <dgm:cxn modelId="{A2AC0912-4DBD-475E-AB17-F3E49381390E}" type="presOf" srcId="{E4177F37-CD21-412E-9CDD-5507FCF31D88}" destId="{901F8ACF-68F4-47E4-A5D3-13A5E3F7273E}" srcOrd="0" destOrd="0" presId="urn:microsoft.com/office/officeart/2005/8/layout/process4"/>
    <dgm:cxn modelId="{2CDA666F-218A-4B49-A5A2-1DE8217E5E31}" srcId="{377A79E2-311E-4B62-A4EB-0C3B9E8AFFE3}" destId="{257C288C-147E-4C6A-ADD5-7B724E908E78}" srcOrd="2" destOrd="0" parTransId="{B438CDDC-67E0-487A-87F9-39630C904C12}" sibTransId="{CA370155-803E-4B15-8D93-DB080927EDF4}"/>
    <dgm:cxn modelId="{46674E9B-28BE-46E5-A272-E9F4C3D27635}" type="presParOf" srcId="{AF07D36C-8DE0-4D1A-A407-A2FE7C26AE63}" destId="{83832CEF-E3BD-496E-A2D1-671E1E7A929F}" srcOrd="0" destOrd="0" presId="urn:microsoft.com/office/officeart/2005/8/layout/process4"/>
    <dgm:cxn modelId="{DA4943F2-30FB-46BB-A630-104A16A18E0C}" type="presParOf" srcId="{83832CEF-E3BD-496E-A2D1-671E1E7A929F}" destId="{AC401636-D444-497E-8EA9-16BBA5003F62}" srcOrd="0" destOrd="0" presId="urn:microsoft.com/office/officeart/2005/8/layout/process4"/>
    <dgm:cxn modelId="{03F5F68D-55A5-49DB-BCC2-5A841234E930}" type="presParOf" srcId="{AF07D36C-8DE0-4D1A-A407-A2FE7C26AE63}" destId="{5751F11A-E4A5-4CA1-B042-8F2CA64A5FC2}" srcOrd="1" destOrd="0" presId="urn:microsoft.com/office/officeart/2005/8/layout/process4"/>
    <dgm:cxn modelId="{1CBD1F01-7EBD-4382-A37F-50193DE4AAAC}" type="presParOf" srcId="{AF07D36C-8DE0-4D1A-A407-A2FE7C26AE63}" destId="{73BB0C7C-B1B3-4AFB-872D-530F794F0286}" srcOrd="2" destOrd="0" presId="urn:microsoft.com/office/officeart/2005/8/layout/process4"/>
    <dgm:cxn modelId="{E04ED735-2E5D-424F-AD35-AC44F9B51FCB}" type="presParOf" srcId="{73BB0C7C-B1B3-4AFB-872D-530F794F0286}" destId="{C16257E5-534C-49D9-8B02-B7DA3E8BEE9F}" srcOrd="0" destOrd="0" presId="urn:microsoft.com/office/officeart/2005/8/layout/process4"/>
    <dgm:cxn modelId="{A40258E0-9412-4E61-87D6-C9F38F5DADEE}" type="presParOf" srcId="{73BB0C7C-B1B3-4AFB-872D-530F794F0286}" destId="{BCC7EB68-64BC-496A-B4D3-8F0F9E74EECA}" srcOrd="1" destOrd="0" presId="urn:microsoft.com/office/officeart/2005/8/layout/process4"/>
    <dgm:cxn modelId="{8ED96336-A56B-4AA0-BC68-488DA3A29044}" type="presParOf" srcId="{73BB0C7C-B1B3-4AFB-872D-530F794F0286}" destId="{37A91151-4A56-485C-B418-246978E599F3}" srcOrd="2" destOrd="0" presId="urn:microsoft.com/office/officeart/2005/8/layout/process4"/>
    <dgm:cxn modelId="{9CEA5F29-4B77-4323-B8C1-631855C44FB4}" type="presParOf" srcId="{37A91151-4A56-485C-B418-246978E599F3}" destId="{1D3A3069-DA6E-40FA-B72A-F89EE7E2DB92}" srcOrd="0" destOrd="0" presId="urn:microsoft.com/office/officeart/2005/8/layout/process4"/>
    <dgm:cxn modelId="{B81AD46A-6746-4C22-B5AE-62E5A8E42D30}" type="presParOf" srcId="{AF07D36C-8DE0-4D1A-A407-A2FE7C26AE63}" destId="{1FBB40C9-86FB-4974-801C-91E2C41CD447}" srcOrd="3" destOrd="0" presId="urn:microsoft.com/office/officeart/2005/8/layout/process4"/>
    <dgm:cxn modelId="{C071E1A3-DED0-4DE2-93FB-67E57F3B7021}" type="presParOf" srcId="{AF07D36C-8DE0-4D1A-A407-A2FE7C26AE63}" destId="{898BC109-5794-44EC-A2C6-999292CE5672}" srcOrd="4" destOrd="0" presId="urn:microsoft.com/office/officeart/2005/8/layout/process4"/>
    <dgm:cxn modelId="{C38746FE-3037-4C2E-B2BF-61E18FCECB14}" type="presParOf" srcId="{898BC109-5794-44EC-A2C6-999292CE5672}" destId="{901F8ACF-68F4-47E4-A5D3-13A5E3F7273E}" srcOrd="0" destOrd="0" presId="urn:microsoft.com/office/officeart/2005/8/layout/process4"/>
    <dgm:cxn modelId="{DA2B7E43-598A-433C-9707-38C2E76B488E}" type="presParOf" srcId="{898BC109-5794-44EC-A2C6-999292CE5672}" destId="{7BC347F4-B98C-40E6-B370-836CA746C4AE}" srcOrd="1" destOrd="0" presId="urn:microsoft.com/office/officeart/2005/8/layout/process4"/>
    <dgm:cxn modelId="{9B5C4816-372A-4526-BA25-4892E4934319}" type="presParOf" srcId="{898BC109-5794-44EC-A2C6-999292CE5672}" destId="{C5736C4D-2463-4093-8499-D5B9ED76EF71}" srcOrd="2" destOrd="0" presId="urn:microsoft.com/office/officeart/2005/8/layout/process4"/>
    <dgm:cxn modelId="{11CB2BF1-9302-485F-A1F7-E97C8E2B7A64}" type="presParOf" srcId="{C5736C4D-2463-4093-8499-D5B9ED76EF71}" destId="{8D9CDBBD-BA2C-4FFB-9AF6-0F30C349D1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B7937-EEB1-4791-835C-0CE94990C6A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7A2E85-0D82-4A1C-8381-D5D04F225BFC}">
      <dgm:prSet phldrT="[Текст]" custT="1"/>
      <dgm:spPr>
        <a:solidFill>
          <a:srgbClr val="002060"/>
        </a:solidFill>
      </dgm:spPr>
      <dgm:t>
        <a:bodyPr/>
        <a:lstStyle/>
        <a:p>
          <a:pPr algn="r"/>
          <a:r>
            <a:rPr lang="ru-RU" sz="2000" b="1" i="0" dirty="0" smtClean="0">
              <a:solidFill>
                <a:schemeClr val="tx1"/>
              </a:solidFill>
            </a:rPr>
            <a:t>Первоосновой              мира считает не  бытие, а свободу</a:t>
          </a:r>
          <a:endParaRPr lang="ru-RU" sz="2000" b="1" dirty="0">
            <a:solidFill>
              <a:schemeClr val="tx1"/>
            </a:solidFill>
          </a:endParaRPr>
        </a:p>
      </dgm:t>
    </dgm:pt>
    <dgm:pt modelId="{ADD75925-22D6-48AD-AC27-8626264ACEA9}" type="parTrans" cxnId="{FED7353A-31C0-48C2-98DB-B1C24A3E0366}">
      <dgm:prSet/>
      <dgm:spPr/>
      <dgm:t>
        <a:bodyPr/>
        <a:lstStyle/>
        <a:p>
          <a:endParaRPr lang="ru-RU"/>
        </a:p>
      </dgm:t>
    </dgm:pt>
    <dgm:pt modelId="{B5A88242-75B0-4D0A-A94E-3542B7A00245}" type="sibTrans" cxnId="{FED7353A-31C0-48C2-98DB-B1C24A3E0366}">
      <dgm:prSet/>
      <dgm:spPr>
        <a:solidFill>
          <a:srgbClr val="FF0000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DBF714F3-5041-4FBF-8164-A7196DDB7C29}">
      <dgm:prSet phldrT="[Текст]" custT="1"/>
      <dgm:spPr>
        <a:solidFill>
          <a:srgbClr val="FFFF00"/>
        </a:solidFill>
        <a:ln>
          <a:solidFill>
            <a:srgbClr val="FF0000"/>
          </a:solidFill>
        </a:ln>
      </dgm:spPr>
      <dgm:t>
        <a:bodyPr anchor="t"/>
        <a:lstStyle/>
        <a:p>
          <a:pPr algn="ctr"/>
          <a:r>
            <a:rPr lang="ru-RU" sz="2400" b="1" i="0" dirty="0" smtClean="0">
              <a:solidFill>
                <a:schemeClr val="bg1"/>
              </a:solidFill>
            </a:rPr>
            <a:t>Из этой свободы Бог и создает человека – свободное существо</a:t>
          </a:r>
          <a:endParaRPr lang="ru-RU" sz="2400" b="1" dirty="0">
            <a:solidFill>
              <a:schemeClr val="bg1"/>
            </a:solidFill>
          </a:endParaRPr>
        </a:p>
      </dgm:t>
    </dgm:pt>
    <dgm:pt modelId="{336DF28F-94B8-4025-9FA1-8400BF0E8D2F}" type="parTrans" cxnId="{BE4E41D1-CB11-4582-8830-501A9EDE60DE}">
      <dgm:prSet/>
      <dgm:spPr/>
      <dgm:t>
        <a:bodyPr/>
        <a:lstStyle/>
        <a:p>
          <a:endParaRPr lang="ru-RU"/>
        </a:p>
      </dgm:t>
    </dgm:pt>
    <dgm:pt modelId="{FC5079EC-3190-4EAA-A4C8-0F8B9191AF31}" type="sibTrans" cxnId="{BE4E41D1-CB11-4582-8830-501A9EDE60DE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ru-RU"/>
        </a:p>
      </dgm:t>
    </dgm:pt>
    <dgm:pt modelId="{6982C1C0-4CAF-487C-9C18-0029EC04E125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 anchor="b"/>
        <a:lstStyle/>
        <a:p>
          <a:pPr algn="just"/>
          <a:endParaRPr lang="ru-RU" sz="2000" b="1" i="0" dirty="0" smtClean="0">
            <a:solidFill>
              <a:schemeClr val="bg1"/>
            </a:solidFill>
          </a:endParaRPr>
        </a:p>
        <a:p>
          <a:pPr algn="just"/>
          <a:endParaRPr lang="ru-RU" sz="2000" b="1" i="0" dirty="0" smtClean="0">
            <a:solidFill>
              <a:schemeClr val="bg1"/>
            </a:solidFill>
          </a:endParaRPr>
        </a:p>
        <a:p>
          <a:pPr algn="just"/>
          <a:r>
            <a:rPr lang="ru-RU" sz="2000" b="1" i="0" dirty="0" smtClean="0">
              <a:solidFill>
                <a:schemeClr val="bg1"/>
              </a:solidFill>
            </a:rPr>
            <a:t>Свобода, будучи иррациональной по своей природе, может поэтому вести как к добру, так и к злу. </a:t>
          </a:r>
        </a:p>
        <a:p>
          <a:pPr algn="just"/>
          <a:r>
            <a:rPr lang="ru-RU" sz="2000" b="1" i="1" dirty="0" smtClean="0">
              <a:ln>
                <a:solidFill>
                  <a:srgbClr val="FF0000"/>
                </a:solidFill>
              </a:ln>
              <a:solidFill>
                <a:schemeClr val="bg1"/>
              </a:solidFill>
            </a:rPr>
            <a:t>Зло – это свобода</a:t>
          </a:r>
          <a:r>
            <a:rPr lang="ru-RU" sz="2000" b="1" i="1" dirty="0" smtClean="0">
              <a:solidFill>
                <a:schemeClr val="bg1"/>
              </a:solidFill>
            </a:rPr>
            <a:t>,  которая  оборачивается </a:t>
          </a:r>
          <a:r>
            <a:rPr lang="ru-RU" sz="2000" b="1" i="1" dirty="0" smtClean="0">
              <a:ln>
                <a:solidFill>
                  <a:srgbClr val="FF0000"/>
                </a:solidFill>
              </a:ln>
              <a:solidFill>
                <a:schemeClr val="bg1"/>
              </a:solidFill>
            </a:rPr>
            <a:t>против самой себя</a:t>
          </a:r>
          <a:r>
            <a:rPr lang="ru-RU" sz="2000" b="1" i="1" dirty="0" smtClean="0">
              <a:solidFill>
                <a:schemeClr val="bg1"/>
              </a:solidFill>
            </a:rPr>
            <a:t>, это порабощение человека идолами искусства, науки и религии.                                                                 </a:t>
          </a:r>
          <a:endParaRPr lang="ru-RU" sz="2000" b="1" i="0" dirty="0" smtClean="0">
            <a:solidFill>
              <a:schemeClr val="bg1"/>
            </a:solidFill>
          </a:endParaRPr>
        </a:p>
        <a:p>
          <a:pPr algn="just"/>
          <a:endParaRPr lang="ru-RU" sz="2000" b="1" i="0" dirty="0" smtClean="0">
            <a:solidFill>
              <a:schemeClr val="bg1"/>
            </a:solidFill>
          </a:endParaRPr>
        </a:p>
        <a:p>
          <a:pPr algn="just"/>
          <a:endParaRPr lang="ru-RU" sz="2000" b="1" i="0" dirty="0" smtClean="0">
            <a:solidFill>
              <a:schemeClr val="bg1"/>
            </a:solidFill>
          </a:endParaRPr>
        </a:p>
      </dgm:t>
    </dgm:pt>
    <dgm:pt modelId="{48541E0F-F4FB-4497-9347-38FC9A6C1C8B}" type="parTrans" cxnId="{9B20DF6E-4A2B-48E6-9C09-CEE4EF592887}">
      <dgm:prSet/>
      <dgm:spPr/>
      <dgm:t>
        <a:bodyPr/>
        <a:lstStyle/>
        <a:p>
          <a:endParaRPr lang="ru-RU"/>
        </a:p>
      </dgm:t>
    </dgm:pt>
    <dgm:pt modelId="{206B4D14-64FD-4E85-82C2-164C80DE9C1C}" type="sibTrans" cxnId="{9B20DF6E-4A2B-48E6-9C09-CEE4EF592887}">
      <dgm:prSet/>
      <dgm:spPr/>
      <dgm:t>
        <a:bodyPr/>
        <a:lstStyle/>
        <a:p>
          <a:endParaRPr lang="ru-RU"/>
        </a:p>
      </dgm:t>
    </dgm:pt>
    <dgm:pt modelId="{C0AFD72D-F4DC-44D7-90AF-B72BD451B7C3}" type="pres">
      <dgm:prSet presAssocID="{3A2B7937-EEB1-4791-835C-0CE94990C6A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70C1E1-9880-4CAA-8010-26101C6BB1F4}" type="pres">
      <dgm:prSet presAssocID="{3A2B7937-EEB1-4791-835C-0CE94990C6AA}" presName="dummyMaxCanvas" presStyleCnt="0">
        <dgm:presLayoutVars/>
      </dgm:prSet>
      <dgm:spPr/>
    </dgm:pt>
    <dgm:pt modelId="{BFEE75B2-6DE4-4B55-B590-78CF9A709E36}" type="pres">
      <dgm:prSet presAssocID="{3A2B7937-EEB1-4791-835C-0CE94990C6AA}" presName="ThreeNodes_1" presStyleLbl="node1" presStyleIdx="0" presStyleCnt="3" custScaleX="58309" custScaleY="62602" custLinFactNeighborX="-12969" custLinFactNeighborY="-73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1961EA-FF16-4FA3-84E3-2867758F770B}" type="pres">
      <dgm:prSet presAssocID="{3A2B7937-EEB1-4791-835C-0CE94990C6AA}" presName="ThreeNodes_2" presStyleLbl="node1" presStyleIdx="1" presStyleCnt="3" custLinFactNeighborX="-947" custLinFactNeighborY="-321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D3FE0A-819F-4BB2-BBC2-DEA59DF56F7E}" type="pres">
      <dgm:prSet presAssocID="{3A2B7937-EEB1-4791-835C-0CE94990C6AA}" presName="ThreeNodes_3" presStyleLbl="node1" presStyleIdx="2" presStyleCnt="3" custScaleX="117647" custScaleY="196668" custLinFactNeighborX="-4412" custLinFactNeighborY="-129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669B34-B9BC-459F-81CA-929E89EC9B8A}" type="pres">
      <dgm:prSet presAssocID="{3A2B7937-EEB1-4791-835C-0CE94990C6AA}" presName="ThreeConn_1-2" presStyleLbl="fgAccFollowNode1" presStyleIdx="0" presStyleCnt="2" custLinFactNeighborX="-58168" custLinFactNeighborY="-653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D6AC76-0889-412A-94B6-0FD63F4A39BE}" type="pres">
      <dgm:prSet presAssocID="{3A2B7937-EEB1-4791-835C-0CE94990C6AA}" presName="ThreeConn_2-3" presStyleLbl="fgAccFollowNode1" presStyleIdx="1" presStyleCnt="2" custLinFactY="-6" custLinFactNeighborX="45964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51FD94-001F-40AD-A87F-3096A01FB897}" type="pres">
      <dgm:prSet presAssocID="{3A2B7937-EEB1-4791-835C-0CE94990C6A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D09B65-5813-438C-BBD3-E2AA9E5A476F}" type="pres">
      <dgm:prSet presAssocID="{3A2B7937-EEB1-4791-835C-0CE94990C6A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B005B3-19BB-48A6-9C6D-F5B91A2B07DA}" type="pres">
      <dgm:prSet presAssocID="{3A2B7937-EEB1-4791-835C-0CE94990C6A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F14BD4-C8E4-45E2-8839-EC87BCA5B0AE}" type="presOf" srcId="{FC5079EC-3190-4EAA-A4C8-0F8B9191AF31}" destId="{E2D6AC76-0889-412A-94B6-0FD63F4A39BE}" srcOrd="0" destOrd="0" presId="urn:microsoft.com/office/officeart/2005/8/layout/vProcess5"/>
    <dgm:cxn modelId="{9B20DF6E-4A2B-48E6-9C09-CEE4EF592887}" srcId="{3A2B7937-EEB1-4791-835C-0CE94990C6AA}" destId="{6982C1C0-4CAF-487C-9C18-0029EC04E125}" srcOrd="2" destOrd="0" parTransId="{48541E0F-F4FB-4497-9347-38FC9A6C1C8B}" sibTransId="{206B4D14-64FD-4E85-82C2-164C80DE9C1C}"/>
    <dgm:cxn modelId="{812F7BAA-689C-4A39-BC29-274322164346}" type="presOf" srcId="{297A2E85-0D82-4A1C-8381-D5D04F225BFC}" destId="{BFEE75B2-6DE4-4B55-B590-78CF9A709E36}" srcOrd="0" destOrd="0" presId="urn:microsoft.com/office/officeart/2005/8/layout/vProcess5"/>
    <dgm:cxn modelId="{D4C81C4B-646D-4E38-981A-A9F83AEB5CA5}" type="presOf" srcId="{B5A88242-75B0-4D0A-A94E-3542B7A00245}" destId="{FA669B34-B9BC-459F-81CA-929E89EC9B8A}" srcOrd="0" destOrd="0" presId="urn:microsoft.com/office/officeart/2005/8/layout/vProcess5"/>
    <dgm:cxn modelId="{C1725959-9FB0-4CBC-AE45-3A5C6CCEDE6D}" type="presOf" srcId="{297A2E85-0D82-4A1C-8381-D5D04F225BFC}" destId="{AA51FD94-001F-40AD-A87F-3096A01FB897}" srcOrd="1" destOrd="0" presId="urn:microsoft.com/office/officeart/2005/8/layout/vProcess5"/>
    <dgm:cxn modelId="{FED7353A-31C0-48C2-98DB-B1C24A3E0366}" srcId="{3A2B7937-EEB1-4791-835C-0CE94990C6AA}" destId="{297A2E85-0D82-4A1C-8381-D5D04F225BFC}" srcOrd="0" destOrd="0" parTransId="{ADD75925-22D6-48AD-AC27-8626264ACEA9}" sibTransId="{B5A88242-75B0-4D0A-A94E-3542B7A00245}"/>
    <dgm:cxn modelId="{BE4E41D1-CB11-4582-8830-501A9EDE60DE}" srcId="{3A2B7937-EEB1-4791-835C-0CE94990C6AA}" destId="{DBF714F3-5041-4FBF-8164-A7196DDB7C29}" srcOrd="1" destOrd="0" parTransId="{336DF28F-94B8-4025-9FA1-8400BF0E8D2F}" sibTransId="{FC5079EC-3190-4EAA-A4C8-0F8B9191AF31}"/>
    <dgm:cxn modelId="{BD4F85A2-92FD-4B63-B931-059258D54EEC}" type="presOf" srcId="{DBF714F3-5041-4FBF-8164-A7196DDB7C29}" destId="{6C1961EA-FF16-4FA3-84E3-2867758F770B}" srcOrd="0" destOrd="0" presId="urn:microsoft.com/office/officeart/2005/8/layout/vProcess5"/>
    <dgm:cxn modelId="{AB99586A-55F1-46E1-8039-577CAE495E4F}" type="presOf" srcId="{6982C1C0-4CAF-487C-9C18-0029EC04E125}" destId="{CCD3FE0A-819F-4BB2-BBC2-DEA59DF56F7E}" srcOrd="0" destOrd="0" presId="urn:microsoft.com/office/officeart/2005/8/layout/vProcess5"/>
    <dgm:cxn modelId="{9FF5F4A9-16B5-49F4-883F-DEEA706E7D1F}" type="presOf" srcId="{DBF714F3-5041-4FBF-8164-A7196DDB7C29}" destId="{9ED09B65-5813-438C-BBD3-E2AA9E5A476F}" srcOrd="1" destOrd="0" presId="urn:microsoft.com/office/officeart/2005/8/layout/vProcess5"/>
    <dgm:cxn modelId="{F1BB6A61-819C-4B59-8368-68D226E0B9E7}" type="presOf" srcId="{6982C1C0-4CAF-487C-9C18-0029EC04E125}" destId="{05B005B3-19BB-48A6-9C6D-F5B91A2B07DA}" srcOrd="1" destOrd="0" presId="urn:microsoft.com/office/officeart/2005/8/layout/vProcess5"/>
    <dgm:cxn modelId="{D87061DF-82FA-43E7-BF28-8B5341BFBFF7}" type="presOf" srcId="{3A2B7937-EEB1-4791-835C-0CE94990C6AA}" destId="{C0AFD72D-F4DC-44D7-90AF-B72BD451B7C3}" srcOrd="0" destOrd="0" presId="urn:microsoft.com/office/officeart/2005/8/layout/vProcess5"/>
    <dgm:cxn modelId="{03D8BDBE-EA61-45EF-A6A4-E792A48C1D74}" type="presParOf" srcId="{C0AFD72D-F4DC-44D7-90AF-B72BD451B7C3}" destId="{1170C1E1-9880-4CAA-8010-26101C6BB1F4}" srcOrd="0" destOrd="0" presId="urn:microsoft.com/office/officeart/2005/8/layout/vProcess5"/>
    <dgm:cxn modelId="{99E4B404-74C7-4FC3-AA7D-9328048F2F8B}" type="presParOf" srcId="{C0AFD72D-F4DC-44D7-90AF-B72BD451B7C3}" destId="{BFEE75B2-6DE4-4B55-B590-78CF9A709E36}" srcOrd="1" destOrd="0" presId="urn:microsoft.com/office/officeart/2005/8/layout/vProcess5"/>
    <dgm:cxn modelId="{777BF2F9-72E3-4AA8-B3B7-C6982527F8ED}" type="presParOf" srcId="{C0AFD72D-F4DC-44D7-90AF-B72BD451B7C3}" destId="{6C1961EA-FF16-4FA3-84E3-2867758F770B}" srcOrd="2" destOrd="0" presId="urn:microsoft.com/office/officeart/2005/8/layout/vProcess5"/>
    <dgm:cxn modelId="{49F2019B-C217-462E-9A95-C8F484BEBEB5}" type="presParOf" srcId="{C0AFD72D-F4DC-44D7-90AF-B72BD451B7C3}" destId="{CCD3FE0A-819F-4BB2-BBC2-DEA59DF56F7E}" srcOrd="3" destOrd="0" presId="urn:microsoft.com/office/officeart/2005/8/layout/vProcess5"/>
    <dgm:cxn modelId="{B6FE22AC-C3A7-4F8F-980D-B3A381D41BA0}" type="presParOf" srcId="{C0AFD72D-F4DC-44D7-90AF-B72BD451B7C3}" destId="{FA669B34-B9BC-459F-81CA-929E89EC9B8A}" srcOrd="4" destOrd="0" presId="urn:microsoft.com/office/officeart/2005/8/layout/vProcess5"/>
    <dgm:cxn modelId="{BD4645CE-D119-4F0C-B63F-B3251C2FB2C9}" type="presParOf" srcId="{C0AFD72D-F4DC-44D7-90AF-B72BD451B7C3}" destId="{E2D6AC76-0889-412A-94B6-0FD63F4A39BE}" srcOrd="5" destOrd="0" presId="urn:microsoft.com/office/officeart/2005/8/layout/vProcess5"/>
    <dgm:cxn modelId="{A27E9978-038B-49C0-8115-1219B9D49F04}" type="presParOf" srcId="{C0AFD72D-F4DC-44D7-90AF-B72BD451B7C3}" destId="{AA51FD94-001F-40AD-A87F-3096A01FB897}" srcOrd="6" destOrd="0" presId="urn:microsoft.com/office/officeart/2005/8/layout/vProcess5"/>
    <dgm:cxn modelId="{D1CA2965-DB49-4754-9F62-728DBA38BE5E}" type="presParOf" srcId="{C0AFD72D-F4DC-44D7-90AF-B72BD451B7C3}" destId="{9ED09B65-5813-438C-BBD3-E2AA9E5A476F}" srcOrd="7" destOrd="0" presId="urn:microsoft.com/office/officeart/2005/8/layout/vProcess5"/>
    <dgm:cxn modelId="{B0686834-5F22-40DF-A15C-E4A4543D665A}" type="presParOf" srcId="{C0AFD72D-F4DC-44D7-90AF-B72BD451B7C3}" destId="{05B005B3-19BB-48A6-9C6D-F5B91A2B07D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01636-D444-497E-8EA9-16BBA5003F62}">
      <dsp:nvSpPr>
        <dsp:cNvPr id="0" name=""/>
        <dsp:cNvSpPr/>
      </dsp:nvSpPr>
      <dsp:spPr>
        <a:xfrm>
          <a:off x="0" y="4282134"/>
          <a:ext cx="5112568" cy="140549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Обосновывали наличие у России собственного</a:t>
          </a:r>
          <a:r>
            <a:rPr lang="ru-RU" sz="2500" b="1" i="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, самобытного пути исторического развития</a:t>
          </a:r>
          <a:endParaRPr lang="ru-RU" sz="2500" b="1" i="0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4282134"/>
        <a:ext cx="5112568" cy="1405492"/>
      </dsp:txXfrm>
    </dsp:sp>
    <dsp:sp modelId="{BCC7EB68-64BC-496A-B4D3-8F0F9E74EECA}">
      <dsp:nvSpPr>
        <dsp:cNvPr id="0" name=""/>
        <dsp:cNvSpPr/>
      </dsp:nvSpPr>
      <dsp:spPr>
        <a:xfrm rot="10800000">
          <a:off x="0" y="2141569"/>
          <a:ext cx="5112568" cy="2161646"/>
        </a:xfrm>
        <a:prstGeom prst="upArrowCallout">
          <a:avLst/>
        </a:prstGeom>
        <a:solidFill>
          <a:schemeClr val="tx1"/>
        </a:solid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bg1"/>
              </a:solidFill>
            </a:rPr>
            <a:t>Отстаивали неповторимость форм общественного развития русского народа в виде </a:t>
          </a:r>
          <a:r>
            <a:rPr lang="ru-RU" sz="1800" b="1" i="0" kern="1200" dirty="0" smtClean="0">
              <a:solidFill>
                <a:schemeClr val="bg1"/>
              </a:solidFill>
            </a:rPr>
            <a:t>общины</a:t>
          </a:r>
          <a:endParaRPr lang="ru-RU" sz="1800" b="1" i="0" kern="1200" dirty="0">
            <a:solidFill>
              <a:schemeClr val="bg1"/>
            </a:solidFill>
          </a:endParaRPr>
        </a:p>
      </dsp:txBody>
      <dsp:txXfrm rot="-10800000">
        <a:off x="0" y="2141569"/>
        <a:ext cx="5112568" cy="758738"/>
      </dsp:txXfrm>
    </dsp:sp>
    <dsp:sp modelId="{1D3A3069-DA6E-40FA-B72A-F89EE7E2DB92}">
      <dsp:nvSpPr>
        <dsp:cNvPr id="0" name=""/>
        <dsp:cNvSpPr/>
      </dsp:nvSpPr>
      <dsp:spPr>
        <a:xfrm>
          <a:off x="0" y="3168354"/>
          <a:ext cx="5112568" cy="961755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/>
            <a:t>Существование особого типа культуры, возникшего на духовной почве </a:t>
          </a:r>
          <a:r>
            <a:rPr lang="ru-RU" sz="2100" b="1" i="0" kern="1200" dirty="0" smtClean="0"/>
            <a:t>православия</a:t>
          </a:r>
          <a:endParaRPr lang="ru-RU" sz="2100" b="1" i="0" kern="1200" dirty="0"/>
        </a:p>
      </dsp:txBody>
      <dsp:txXfrm>
        <a:off x="0" y="3168354"/>
        <a:ext cx="5112568" cy="961755"/>
      </dsp:txXfrm>
    </dsp:sp>
    <dsp:sp modelId="{7BC347F4-B98C-40E6-B370-836CA746C4AE}">
      <dsp:nvSpPr>
        <dsp:cNvPr id="0" name=""/>
        <dsp:cNvSpPr/>
      </dsp:nvSpPr>
      <dsp:spPr>
        <a:xfrm rot="10800000">
          <a:off x="0" y="0"/>
          <a:ext cx="5112568" cy="21616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 dirty="0"/>
        </a:p>
      </dsp:txBody>
      <dsp:txXfrm rot="-10800000">
        <a:off x="0" y="0"/>
        <a:ext cx="5112568" cy="758738"/>
      </dsp:txXfrm>
    </dsp:sp>
    <dsp:sp modelId="{8D9CDBBD-BA2C-4FFB-9AF6-0F30C349D173}">
      <dsp:nvSpPr>
        <dsp:cNvPr id="0" name=""/>
        <dsp:cNvSpPr/>
      </dsp:nvSpPr>
      <dsp:spPr>
        <a:xfrm>
          <a:off x="624" y="80121"/>
          <a:ext cx="5111319" cy="2005575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rgbClr val="00206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Отвергали тезис представителей западничества о том, что Пётр Первый возвратил Россию в лоно европейских стран и она должна пройти этот путь в политическом, экономическом и культурном развитии</a:t>
          </a:r>
        </a:p>
      </dsp:txBody>
      <dsp:txXfrm>
        <a:off x="624" y="80121"/>
        <a:ext cx="5111319" cy="200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E75B2-6DE4-4B55-B590-78CF9A709E36}">
      <dsp:nvSpPr>
        <dsp:cNvPr id="0" name=""/>
        <dsp:cNvSpPr/>
      </dsp:nvSpPr>
      <dsp:spPr>
        <a:xfrm>
          <a:off x="179529" y="-96859"/>
          <a:ext cx="3021339" cy="1108929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solidFill>
                <a:schemeClr val="tx1"/>
              </a:solidFill>
            </a:rPr>
            <a:t>Первоосновой              мира считает не  бытие, а свободу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212008" y="-64380"/>
        <a:ext cx="1902323" cy="1043971"/>
      </dsp:txXfrm>
    </dsp:sp>
    <dsp:sp modelId="{6C1961EA-FF16-4FA3-84E3-2867758F770B}">
      <dsp:nvSpPr>
        <dsp:cNvPr id="0" name=""/>
        <dsp:cNvSpPr/>
      </dsp:nvSpPr>
      <dsp:spPr>
        <a:xfrm>
          <a:off x="179531" y="1069669"/>
          <a:ext cx="5181600" cy="1771396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0" kern="1200" dirty="0" smtClean="0">
              <a:solidFill>
                <a:schemeClr val="bg1"/>
              </a:solidFill>
            </a:rPr>
            <a:t>Из этой свободы Бог и создает человека – свободное существо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231413" y="1121551"/>
        <a:ext cx="3469228" cy="1667632"/>
      </dsp:txXfrm>
    </dsp:sp>
    <dsp:sp modelId="{CCD3FE0A-819F-4BB2-BBC2-DEA59DF56F7E}">
      <dsp:nvSpPr>
        <dsp:cNvPr id="0" name=""/>
        <dsp:cNvSpPr/>
      </dsp:nvSpPr>
      <dsp:spPr>
        <a:xfrm>
          <a:off x="0" y="2619972"/>
          <a:ext cx="6095996" cy="348377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i="0" kern="1200" dirty="0" smtClean="0">
            <a:solidFill>
              <a:schemeClr val="bg1"/>
            </a:solidFill>
          </a:endParaRP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i="0" kern="1200" dirty="0" smtClean="0">
            <a:solidFill>
              <a:schemeClr val="bg1"/>
            </a:solidFill>
          </a:endParaRP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solidFill>
                <a:schemeClr val="bg1"/>
              </a:solidFill>
            </a:rPr>
            <a:t>Свобода, будучи иррациональной по своей природе, может поэтому вести как к добру, так и к злу. 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n>
                <a:solidFill>
                  <a:srgbClr val="FF0000"/>
                </a:solidFill>
              </a:ln>
              <a:solidFill>
                <a:schemeClr val="bg1"/>
              </a:solidFill>
            </a:rPr>
            <a:t>Зло – это свобода</a:t>
          </a:r>
          <a:r>
            <a:rPr lang="ru-RU" sz="2000" b="1" i="1" kern="1200" dirty="0" smtClean="0">
              <a:solidFill>
                <a:schemeClr val="bg1"/>
              </a:solidFill>
            </a:rPr>
            <a:t>,  которая  оборачивается </a:t>
          </a:r>
          <a:r>
            <a:rPr lang="ru-RU" sz="2000" b="1" i="1" kern="1200" dirty="0" smtClean="0">
              <a:ln>
                <a:solidFill>
                  <a:srgbClr val="FF0000"/>
                </a:solidFill>
              </a:ln>
              <a:solidFill>
                <a:schemeClr val="bg1"/>
              </a:solidFill>
            </a:rPr>
            <a:t>против самой себя</a:t>
          </a:r>
          <a:r>
            <a:rPr lang="ru-RU" sz="2000" b="1" i="1" kern="1200" dirty="0" smtClean="0">
              <a:solidFill>
                <a:schemeClr val="bg1"/>
              </a:solidFill>
            </a:rPr>
            <a:t>, это порабощение человека идолами искусства, науки и религии.                                                                 </a:t>
          </a:r>
          <a:endParaRPr lang="ru-RU" sz="2000" b="1" i="0" kern="1200" dirty="0" smtClean="0">
            <a:solidFill>
              <a:schemeClr val="bg1"/>
            </a:solidFill>
          </a:endParaRP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i="0" kern="1200" dirty="0" smtClean="0">
            <a:solidFill>
              <a:schemeClr val="bg1"/>
            </a:solidFill>
          </a:endParaRP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i="0" kern="1200" dirty="0" smtClean="0">
            <a:solidFill>
              <a:schemeClr val="bg1"/>
            </a:solidFill>
          </a:endParaRPr>
        </a:p>
      </dsp:txBody>
      <dsp:txXfrm>
        <a:off x="102036" y="2722008"/>
        <a:ext cx="3999445" cy="3279698"/>
      </dsp:txXfrm>
    </dsp:sp>
    <dsp:sp modelId="{FA669B34-B9BC-459F-81CA-929E89EC9B8A}">
      <dsp:nvSpPr>
        <dsp:cNvPr id="0" name=""/>
        <dsp:cNvSpPr/>
      </dsp:nvSpPr>
      <dsp:spPr>
        <a:xfrm>
          <a:off x="3131841" y="162379"/>
          <a:ext cx="1151407" cy="1151407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3390908" y="162379"/>
        <a:ext cx="633273" cy="866434"/>
      </dsp:txXfrm>
    </dsp:sp>
    <dsp:sp modelId="{E2D6AC76-0889-412A-94B6-0FD63F4A39BE}">
      <dsp:nvSpPr>
        <dsp:cNvPr id="0" name=""/>
        <dsp:cNvSpPr/>
      </dsp:nvSpPr>
      <dsp:spPr>
        <a:xfrm>
          <a:off x="4788025" y="1818559"/>
          <a:ext cx="1151407" cy="1151407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5047092" y="1818559"/>
        <a:ext cx="633273" cy="86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83AC0-A92A-4B89-9CE4-E4D46B84AF95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F92B-B9C5-4E7C-AA33-5FAF110EC50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F92B-B9C5-4E7C-AA33-5FAF110EC50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92141F-CD9F-4CB2-918B-D88915293A5E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F92B-B9C5-4E7C-AA33-5FAF110EC50E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E6E9FA-0790-4572-A8A8-267D6FA649AE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692696"/>
            <a:ext cx="3209925" cy="3540125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179512" y="260648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Arial Black" pitchFamily="34" charset="0"/>
              </a:rPr>
              <a:t>Чаадаев П.Я. </a:t>
            </a:r>
            <a:endParaRPr lang="ru-RU" sz="2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39552" y="4149080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1794 - 1856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 userDrawn="1"/>
        </p:nvSpPr>
        <p:spPr>
          <a:xfrm>
            <a:off x="3779912" y="620688"/>
            <a:ext cx="4896544" cy="2448272"/>
          </a:xfrm>
          <a:prstGeom prst="flowChartProcess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Обозначает себя как религиозного мыслителя, признавая существование Высшего Разума, который проявляет себя в истории через Провидение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9" name="Блок-схема: альтернативный процесс 8"/>
          <p:cNvSpPr/>
          <p:nvPr userDrawn="1"/>
        </p:nvSpPr>
        <p:spPr>
          <a:xfrm>
            <a:off x="3707904" y="3284984"/>
            <a:ext cx="5256584" cy="2952328"/>
          </a:xfrm>
          <a:prstGeom prst="flowChartAlternateProcess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Не отрицает христианство, но считает, что его основная идея заключается в «водворении царства божьего на Земле» - метафора </a:t>
            </a:r>
            <a:r>
              <a:rPr lang="ru-RU" sz="2000" u="none" dirty="0" smtClean="0">
                <a:solidFill>
                  <a:schemeClr val="bg1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справедливого общества</a:t>
            </a:r>
            <a:r>
              <a:rPr lang="ru-RU" sz="2000" dirty="0" smtClean="0">
                <a:solidFill>
                  <a:schemeClr val="bg1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 которое уже осуществляется на Западе </a:t>
            </a:r>
            <a:endParaRPr lang="ru-RU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Горизонтальный свиток 9"/>
          <p:cNvSpPr/>
          <p:nvPr userDrawn="1"/>
        </p:nvSpPr>
        <p:spPr>
          <a:xfrm>
            <a:off x="251520" y="4365104"/>
            <a:ext cx="3240360" cy="2492896"/>
          </a:xfrm>
          <a:prstGeom prst="horizontalScroll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Смысл России - быть уроком всему человечеству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96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1DEE-DE41-43C3-83A4-04DB0712B769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9A46-B888-496D-9293-B7B37EF9F6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yandex.ru/yandsearch?text=%D1%86%D0%B8%D0%BE%D0%BB%D0%BA%D0%BE%D0%B2%D1%81%D0%BA%D0%B8%D0%B9&amp;noreask=1&amp;img_url=www.borovskold.ru/images/small/_6.jpg&amp;pos=8&amp;rpt=simage&amp;lr=75&amp;family=yes&amp;nojs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eg"/><Relationship Id="rId10" Type="http://schemas.microsoft.com/office/2007/relationships/diagramDrawing" Target="../diagrams/drawing1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</a:rPr>
              <a:t>Русская философия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Горизонтальный свиток 2"/>
          <p:cNvSpPr/>
          <p:nvPr/>
        </p:nvSpPr>
        <p:spPr>
          <a:xfrm>
            <a:off x="2843808" y="0"/>
            <a:ext cx="6300192" cy="3429000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 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Героем мы будем называть человека, увлекающего своим примером массу на хорошее или дурное, благороднейшее или подлейшее, разумное или бессмысленное дело.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 Толпой будем называть массу, способную увлекаться примером, опять-таки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высокоблагородным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или низким, или нравственно-безразличным.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 descr="https://knigaplus.ru/images/cms/thumbs/0df53a88f6fe1aae856eef2719dac6951efb5789/geroi_i_tolpa_izbrannye_trudy_po_sociologii_v_dvuh_tomah_336_auto_0_1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" y="0"/>
            <a:ext cx="2767467" cy="3204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347864" y="3140968"/>
            <a:ext cx="5040560" cy="43204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Выдвижение героя – требование среды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3645024"/>
            <a:ext cx="8784976" cy="576064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Механизм воздействия героя на толпу в психологическом плане заключен в: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4437112"/>
            <a:ext cx="3816424" cy="57606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массовом гипнозе (внушении)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4437112"/>
            <a:ext cx="2232248" cy="36004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психозе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4437112"/>
            <a:ext cx="2232248" cy="36004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itchFamily="34" charset="0"/>
              </a:rPr>
              <a:t>подражании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27784" y="5229200"/>
            <a:ext cx="3888432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Причины подражания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733256"/>
            <a:ext cx="2232248" cy="100811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dk1"/>
                </a:solidFill>
              </a:rPr>
              <a:t>Подавленность воли и сознания человека 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91880" y="5733256"/>
            <a:ext cx="2232248" cy="100811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От скудной и монотонной жизни 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00192" y="5733256"/>
            <a:ext cx="2232248" cy="936104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Однообразие впечатлений</a:t>
            </a:r>
          </a:p>
        </p:txBody>
      </p:sp>
      <p:sp>
        <p:nvSpPr>
          <p:cNvPr id="15" name="Стрелка вниз 14"/>
          <p:cNvSpPr/>
          <p:nvPr/>
        </p:nvSpPr>
        <p:spPr>
          <a:xfrm>
            <a:off x="323528" y="4077072"/>
            <a:ext cx="484632" cy="40234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55976" y="4077072"/>
            <a:ext cx="484632" cy="40234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8460432" y="4149080"/>
            <a:ext cx="484632" cy="40234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764704"/>
            <a:ext cx="594015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1 стадия – «первоначальной простоты» («детство»)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3068960"/>
            <a:ext cx="7992888" cy="64807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2 стадия – «положительного расчленения», или «цветущей сложности» («возмужалость»)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157192"/>
            <a:ext cx="8388424" cy="8640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3 стадия – «вторичного смесительного упрощения», или «</a:t>
            </a:r>
            <a:r>
              <a:rPr lang="ru-RU" b="1" dirty="0" err="1" smtClean="0">
                <a:latin typeface="Arial Black" pitchFamily="34" charset="0"/>
              </a:rPr>
              <a:t>упростительного</a:t>
            </a:r>
            <a:r>
              <a:rPr lang="ru-RU" b="1" dirty="0" smtClean="0">
                <a:latin typeface="Arial Black" pitchFamily="34" charset="0"/>
              </a:rPr>
              <a:t/>
            </a:r>
            <a:br>
              <a:rPr lang="ru-RU" b="1" dirty="0" smtClean="0">
                <a:latin typeface="Arial Black" pitchFamily="34" charset="0"/>
              </a:rPr>
            </a:br>
            <a:r>
              <a:rPr lang="ru-RU" b="1" dirty="0" smtClean="0">
                <a:latin typeface="Arial Black" pitchFamily="34" charset="0"/>
              </a:rPr>
              <a:t>смешения» (старость, дряхлость, разложение)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40768"/>
            <a:ext cx="687625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На первой стадии общество характеризуется неразвитостью, дискретностью 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988840"/>
            <a:ext cx="73803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 «Зло, страдания и слезы людские есть необходимое условие в которых</a:t>
            </a:r>
            <a:br>
              <a:rPr lang="ru-RU" b="1" dirty="0" smtClean="0"/>
            </a:br>
            <a:r>
              <a:rPr lang="ru-RU" b="1" dirty="0" smtClean="0"/>
              <a:t>созидается здание цветущей государственности»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221088"/>
            <a:ext cx="8712968" cy="504056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Объективный процесс упадка государственности ускоряет эгалитарно-либеральный прогресс, творимый людьми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093296"/>
            <a:ext cx="8640960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Стремление к равенству, декларируемое в качестве естественного права личности –</a:t>
            </a:r>
            <a:br>
              <a:rPr lang="ru-RU" sz="1600" b="1" dirty="0" smtClean="0"/>
            </a:br>
            <a:r>
              <a:rPr lang="ru-RU" sz="1600" b="1" dirty="0" smtClean="0"/>
              <a:t>основная предпосылка гибели государственности</a:t>
            </a:r>
            <a:endParaRPr lang="ru-RU" sz="1600" b="1" dirty="0"/>
          </a:p>
        </p:txBody>
      </p:sp>
      <p:pic>
        <p:nvPicPr>
          <p:cNvPr id="1026" name="Picture 2" descr="C:\Users\HP\Downloads\HDOkWYfVp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0"/>
            <a:ext cx="1763688" cy="200604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7452320" y="1988840"/>
            <a:ext cx="1691680" cy="2880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1831- 1891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116632"/>
            <a:ext cx="2105063" cy="40011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 Black" pitchFamily="34" charset="0"/>
              </a:rPr>
              <a:t>Леонтьев К.Н</a:t>
            </a:r>
            <a:endParaRPr lang="ru-RU" sz="20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3648" y="5157192"/>
            <a:ext cx="6768752" cy="1292662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2000" b="1" dirty="0" smtClean="0">
                <a:solidFill>
                  <a:schemeClr val="bg1"/>
                </a:solidFill>
              </a:rPr>
              <a:t> Ключевыми факторами жизни спасенной России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должны стать помимо православия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самодержавие,   </a:t>
            </a:r>
            <a:r>
              <a:rPr lang="ru-RU" sz="2000" b="1" dirty="0" err="1" smtClean="0">
                <a:solidFill>
                  <a:schemeClr val="bg1"/>
                </a:solidFill>
              </a:rPr>
              <a:t>общинность</a:t>
            </a:r>
            <a:r>
              <a:rPr lang="ru-RU" sz="2000" b="1" dirty="0" smtClean="0">
                <a:solidFill>
                  <a:schemeClr val="bg1"/>
                </a:solidFill>
              </a:rPr>
              <a:t>,  строгое сословное  деление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2564904"/>
            <a:ext cx="67687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 Капитализм — царство "хамства и подлости", путь</a:t>
            </a:r>
            <a:br>
              <a:rPr lang="ru-RU" b="1" dirty="0" smtClean="0"/>
            </a:br>
            <a:r>
              <a:rPr lang="ru-RU" b="1" dirty="0" smtClean="0"/>
              <a:t>к вырождению народа, гибели России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573016"/>
            <a:ext cx="864096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Спасение для России —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отказ от капитализма, изоляция от Западной Европы и превращение ее в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замкнутый православно-христианский центр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(по образу Византии)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0" y="188640"/>
            <a:ext cx="9144000" cy="2304256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«…все истинно великое, высокое и прочное в человеческой жизни и истории государства появляется никак не благодаря повальным свободе и равенству, а исключительно –  деспотическому, волевому соединению в единое целое разнообразных форм жизни: прекрасных и безобразных, богатых и бедных, добрых и злых, свободных и зависимых»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Горизонтальный свиток 9"/>
          <p:cNvSpPr/>
          <p:nvPr/>
        </p:nvSpPr>
        <p:spPr>
          <a:xfrm>
            <a:off x="2411760" y="764704"/>
            <a:ext cx="6732240" cy="1800200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Так как мы можем знать об этом мире только по собственным своим ощущениям, … то всякое утверждение внешнего бытия, соответствующего этим состояниям, является с логической точки зрения лишь более или менее вероятным заключением …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r="3937" b="5167"/>
          <a:stretch>
            <a:fillRect/>
          </a:stretch>
        </p:blipFill>
        <p:spPr>
          <a:xfrm>
            <a:off x="0" y="0"/>
            <a:ext cx="2411817" cy="31749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19872" y="0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 Black" pitchFamily="34" charset="0"/>
              </a:rPr>
              <a:t> Владимир Соловьев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212976"/>
            <a:ext cx="159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(1853-1900 гг.)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43808" y="2492896"/>
            <a:ext cx="5328592" cy="6480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Существование внешней действительности утверждается верою</a:t>
            </a:r>
            <a:endParaRPr lang="ru-RU" b="1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3491880" y="3068960"/>
            <a:ext cx="38884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Следовательно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47864" y="3356992"/>
            <a:ext cx="44644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 есть действительность – мы верим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933056"/>
            <a:ext cx="4392488" cy="5760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Содержание внешней действительности даётся опытом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4653136"/>
            <a:ext cx="435597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 такое она есть – это мы испытываем и знаем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95528" y="3933056"/>
            <a:ext cx="4248472" cy="5760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Связь отдельных сведений в цельную систему даётся мышлением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932040" y="4653136"/>
            <a:ext cx="421196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 она устроена и почему – мы понимаем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843808" y="332656"/>
            <a:ext cx="45720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b="1" dirty="0" smtClean="0"/>
              <a:t>Теория цельного знания</a:t>
            </a:r>
          </a:p>
          <a:p>
            <a:pPr algn="ctr"/>
            <a:r>
              <a:rPr lang="ru-RU" dirty="0" smtClean="0"/>
              <a:t>( синтез религии, науки и искусства)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1670" y="5157192"/>
            <a:ext cx="5940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Три источника познания — опыт, разум и мистика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5517232"/>
            <a:ext cx="9144000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Эмпирическое и рациональное познание дают нам свидетельства только о внешности предмета</a:t>
            </a:r>
            <a:endParaRPr lang="ru-RU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51520" y="6093296"/>
            <a:ext cx="8712968" cy="76470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Суть же постигается посредством третьего рода познания, основанного на вере, через непосредственное восприятие (интуицию) абсолютной действительности, внутренне соединяющее нас с предметом познания. Это и есть мистика как цельное знание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трелка вниз 22"/>
          <p:cNvSpPr/>
          <p:nvPr/>
        </p:nvSpPr>
        <p:spPr>
          <a:xfrm>
            <a:off x="0" y="4509120"/>
            <a:ext cx="3888432" cy="14401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Следовательно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Стрелка вниз 17"/>
          <p:cNvSpPr/>
          <p:nvPr/>
        </p:nvSpPr>
        <p:spPr>
          <a:xfrm>
            <a:off x="5004048" y="4509120"/>
            <a:ext cx="3888432" cy="14401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Следовательно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0"/>
                            </p:stCondLst>
                            <p:childTnLst>
                              <p:par>
                                <p:cTn id="4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/>
      <p:bldP spid="24" grpId="0" animBg="1"/>
      <p:bldP spid="25" grpId="0" animBg="1"/>
      <p:bldP spid="23" grpId="1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88640"/>
            <a:ext cx="734481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>
              <a:latin typeface="Arial Black" pitchFamily="34" charset="0"/>
            </a:endParaRPr>
          </a:p>
          <a:p>
            <a:pPr algn="ctr"/>
            <a:r>
              <a:rPr lang="ru-RU" dirty="0" smtClean="0">
                <a:latin typeface="Arial Black" pitchFamily="34" charset="0"/>
              </a:rPr>
              <a:t>Русский народ обязан заложить основы  всемирной теократии</a:t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836712"/>
            <a:ext cx="4320480" cy="50405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Русская идея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628800"/>
            <a:ext cx="2736304" cy="93610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Святая Русь</a:t>
            </a:r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(Москва — Третий Рим)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628800"/>
            <a:ext cx="2736304" cy="93610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 Великая Русь » (реформы Петра </a:t>
            </a:r>
            <a:r>
              <a:rPr lang="en-US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</a:t>
            </a:r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)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628800"/>
            <a:ext cx="2736304" cy="93610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 Свободная Русь » (дух декабристов и Пушкина)</a:t>
            </a:r>
          </a:p>
        </p:txBody>
      </p:sp>
      <p:sp>
        <p:nvSpPr>
          <p:cNvPr id="9" name="Стрелка вниз 8"/>
          <p:cNvSpPr/>
          <p:nvPr/>
        </p:nvSpPr>
        <p:spPr>
          <a:xfrm>
            <a:off x="2483768" y="1340768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391980" y="1340768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6300192" y="1340768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059832" y="2924944"/>
            <a:ext cx="2880320" cy="369332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 Black" pitchFamily="34" charset="0"/>
              </a:rPr>
              <a:t>Три силы в истории</a:t>
            </a:r>
            <a:endParaRPr lang="ru-RU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3429000"/>
            <a:ext cx="4176464" cy="93610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b="1" dirty="0" smtClean="0"/>
              <a:t>Центробежная, дающая свободу индивидуализму, анархии и эгоизму – для Запада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3429000"/>
            <a:ext cx="4104456" cy="93610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b="1" dirty="0" smtClean="0"/>
              <a:t>Центростремительная, подавляющая любое разнообразие - характерна для Востока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1600" y="4581128"/>
            <a:ext cx="7200800" cy="936104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Интегрирующая , может «объединить» эти крайности и проявляющаяся как высшее откровение –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славянство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5805264"/>
            <a:ext cx="8640960" cy="864096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России отведена роль </a:t>
            </a:r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строителя</a:t>
            </a:r>
            <a:r>
              <a:rPr lang="ru-RU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Вселенской церкви, а русскому народу, в силу его промежуточного положения между Западом и Востоком, – роль основного, базисного народа для последующего всеобщего объединения народов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2843808" y="3212976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5796136" y="3212976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4391980" y="3284984"/>
            <a:ext cx="360040" cy="136815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15816" y="0"/>
            <a:ext cx="2655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b="1" dirty="0" smtClean="0"/>
              <a:t>Религиозная философия</a:t>
            </a:r>
            <a:endParaRPr lang="ru-RU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26175" y="0"/>
            <a:ext cx="2917825" cy="3902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44208" y="3933056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Arial Black" pitchFamily="34" charset="0"/>
              </a:rPr>
              <a:t> Бердяев Н.А </a:t>
            </a:r>
          </a:p>
          <a:p>
            <a:pPr algn="ctr"/>
            <a:r>
              <a:rPr lang="ru-RU" b="1" dirty="0" smtClean="0">
                <a:latin typeface="Arial Black" pitchFamily="34" charset="0"/>
              </a:rPr>
              <a:t>(1874-1948)</a:t>
            </a:r>
            <a:endParaRPr lang="ru-RU" b="1" dirty="0">
              <a:latin typeface="Arial Black" pitchFamily="34" charset="0"/>
            </a:endParaRPr>
          </a:p>
        </p:txBody>
      </p:sp>
      <p:graphicFrame>
        <p:nvGraphicFramePr>
          <p:cNvPr id="6" name="Схема 5"/>
          <p:cNvGraphicFramePr/>
          <p:nvPr/>
        </p:nvGraphicFramePr>
        <p:xfrm>
          <a:off x="0" y="692696"/>
          <a:ext cx="60960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51520" y="5805264"/>
            <a:ext cx="5688632" cy="836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1" dirty="0" smtClean="0"/>
              <a:t>Они порождают отношения рабства и подчинения,                           из  которых  возникла человеческая  история.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3808" y="3645024"/>
            <a:ext cx="3600400" cy="36004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itchFamily="34" charset="0"/>
              </a:rPr>
              <a:t>три вида свободы: 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0" y="0"/>
            <a:ext cx="7164288" cy="3384376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Свобода для меня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первичнее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бытия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Свободу нельзя ни из чего вывести, в ней можно лишь изначально пребывать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Свобода не создана Богом, но он сам рождается… из свободы и из этой же свободы, из Ничто, которое потенциально содержит в себе Все, он творит мир</a:t>
            </a:r>
          </a:p>
          <a:p>
            <a:pPr algn="ctr"/>
            <a:r>
              <a:rPr lang="ru-RU" b="1" dirty="0" smtClean="0"/>
              <a:t>Свобода порождает страдание, отказ же от свободы уменьшает страдание... И люди легко отказываются от свободы, чтобы облегчить себя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3140968"/>
            <a:ext cx="8640960" cy="576064"/>
          </a:xfrm>
          <a:prstGeom prst="round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221088"/>
            <a:ext cx="4211960" cy="648072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Первичная иррациональная свобода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Чистая произвольность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4221088"/>
            <a:ext cx="4211960" cy="648072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Рациональную свобода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Исполнение морального долга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3923928" y="3933056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4860032" y="3933056"/>
            <a:ext cx="36004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427984" y="4005064"/>
            <a:ext cx="324036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491880" y="4941168"/>
            <a:ext cx="2304256" cy="432048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Свобода в Боге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5733256"/>
            <a:ext cx="8640960" cy="936104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Только нравственный закон и вера в Бога могут направить свободную деятельность в русло добра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1331640" y="5373216"/>
            <a:ext cx="6480720" cy="504056"/>
          </a:xfrm>
          <a:prstGeom prst="down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Следовательно</a:t>
            </a:r>
            <a:endParaRPr lang="ru-RU" dirty="0"/>
          </a:p>
        </p:txBody>
      </p:sp>
      <p:pic>
        <p:nvPicPr>
          <p:cNvPr id="1026" name="Picture 2" descr="Книга Микола Бердяєв   «Малое собрание сочинений. Бердяев Н.» 978-5-389-11261-2 - фото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4012" y="0"/>
            <a:ext cx="1823816" cy="2844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11560" y="30689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Подлинная свобода ничем не ограничена, она не может контролироваться даже Богом, ибо она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первее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Бога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0"/>
                            </p:stCondLst>
                            <p:childTnLst>
                              <p:par>
                                <p:cTn id="30" presetID="1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000"/>
                            </p:stCondLst>
                            <p:childTnLst>
                              <p:par>
                                <p:cTn id="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uiExpand="1" build="allAtOnce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88640"/>
            <a:ext cx="842493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России Богом предназначено стать великим целостным единством Востока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Запада, но по своему действительному положению она представляет собой неудачную смесь Востока и Запада,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ионисийского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и аскетического начал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3548" y="2996952"/>
            <a:ext cx="8136904" cy="19082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2000" b="1" dirty="0" smtClean="0"/>
              <a:t>Большевизм силён своей критикой лжи буржуазной культуры, </a:t>
            </a:r>
          </a:p>
          <a:p>
            <a:pPr algn="ctr"/>
            <a:r>
              <a:rPr lang="ru-RU" sz="2000" b="1" dirty="0" smtClean="0"/>
              <a:t>но не в силах создать своей положительной культуры, </a:t>
            </a:r>
          </a:p>
          <a:p>
            <a:pPr algn="ctr"/>
            <a:r>
              <a:rPr lang="ru-RU" sz="2000" b="1" dirty="0" smtClean="0"/>
              <a:t>ибо он сам заражён материализмом, порождённым  буржуазией; большевизм силён своим разрушением, а не творчеством.</a:t>
            </a:r>
            <a:br>
              <a:rPr lang="ru-RU" sz="2000" b="1" dirty="0" smtClean="0"/>
            </a:b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1772816"/>
            <a:ext cx="6030416" cy="64633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Коммунизм есть Немезида капитализма и порождён</a:t>
            </a:r>
            <a:br>
              <a:rPr lang="ru-RU" b="1" dirty="0" smtClean="0"/>
            </a:br>
            <a:r>
              <a:rPr lang="ru-RU" b="1" dirty="0" smtClean="0"/>
              <a:t>материалистическим духом капитализма</a:t>
            </a:r>
            <a:endParaRPr lang="ru-RU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ru-RU" dirty="0" err="1" smtClean="0"/>
              <a:t>Космизм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 Black" pitchFamily="34" charset="0"/>
              </a:rPr>
              <a:t>Философское мировоззрение, в основу которого положено представление о Космосе и о человеке как «гражданине Мира»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2736304" cy="4358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160000"/>
              </a:lnSpc>
              <a:defRPr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Представители: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Н.Ф. Федоров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(1829-1903)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К.Э. Циолковский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(1857-1935)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В.И. Вернадский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(1863-1945)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А.Л.Чижевский</a:t>
            </a:r>
          </a:p>
          <a:p>
            <a:pPr marL="274320" indent="-274320">
              <a:lnSpc>
                <a:spcPct val="160000"/>
              </a:lnSpc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(1897-1964)</a:t>
            </a:r>
          </a:p>
          <a:p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060848"/>
            <a:ext cx="4968552" cy="194421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о</a:t>
            </a: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нятие </a:t>
            </a:r>
            <a:r>
              <a:rPr lang="ru-RU" dirty="0" err="1" smtClean="0">
                <a:solidFill>
                  <a:schemeClr val="bg1"/>
                </a:solidFill>
                <a:latin typeface="Arial Black" pitchFamily="34" charset="0"/>
              </a:rPr>
              <a:t>Космизма</a:t>
            </a: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 связано с учением древних греков о мире как структурно-организованном и упорядоченном целом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79912" y="4365104"/>
            <a:ext cx="5184576" cy="2232248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В науке учение о </a:t>
            </a:r>
            <a:r>
              <a:rPr lang="ru-RU" b="1" dirty="0" err="1" smtClean="0">
                <a:latin typeface="Arial Black" pitchFamily="34" charset="0"/>
              </a:rPr>
              <a:t>Космизме</a:t>
            </a:r>
            <a:r>
              <a:rPr lang="ru-RU" b="1" dirty="0" smtClean="0">
                <a:latin typeface="Arial Black" pitchFamily="34" charset="0"/>
              </a:rPr>
              <a:t> основано на теориях о рождении и эволюции Вселенной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Космизм</a:t>
            </a:r>
            <a:endParaRPr lang="ru-RU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196752"/>
            <a:ext cx="3143250" cy="349408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92696"/>
            <a:ext cx="3203848" cy="48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160000"/>
              </a:lnSpc>
              <a:defRPr/>
            </a:pPr>
            <a:r>
              <a:rPr lang="ru-RU" dirty="0" smtClean="0"/>
              <a:t>   </a:t>
            </a:r>
            <a:r>
              <a:rPr lang="ru-RU" b="1" dirty="0" smtClean="0"/>
              <a:t>Федоров Н.Ф. (1829-1903)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1052736"/>
            <a:ext cx="5616624" cy="18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 w="171450" h="107950" prst="angle"/>
            <a:bevelB w="31750" h="1270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 smtClean="0"/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Воскрешение предков –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патрификация</a:t>
            </a:r>
            <a:endParaRPr lang="ru-RU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Его осуществит Бог нашими руками, с помощью современной науки, которая от Бога</a:t>
            </a:r>
            <a:endParaRPr lang="ru-RU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429000"/>
            <a:ext cx="5616624" cy="1800200"/>
          </a:xfrm>
          <a:prstGeom prst="rect">
            <a:avLst/>
          </a:prstGeom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71450" h="107950" prst="angle"/>
            <a:bevelB w="31750" h="1270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 Black" pitchFamily="34" charset="0"/>
              </a:rPr>
              <a:t>Миллионы воскрешённых не уместятся на нашей планете, поэтому ими можно заселить другие планеты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7704856" cy="108012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Arial Black" pitchFamily="34" charset="0"/>
              </a:rPr>
              <a:t>Основная проблематика</a:t>
            </a:r>
            <a:endParaRPr lang="ru-RU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3588" y="1196752"/>
            <a:ext cx="7416824" cy="1152128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Проблемы выбора исторического пути России - между Востоком или Западом 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63588" y="2492896"/>
            <a:ext cx="7416824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Проблема человека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63588" y="4293096"/>
            <a:ext cx="7416824" cy="720080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Проблема социальной справедливости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3588" y="5157192"/>
            <a:ext cx="7416824" cy="64807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Проблема творчества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63588" y="5949280"/>
            <a:ext cx="7416824" cy="7200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bg1"/>
                </a:solidFill>
                <a:latin typeface="Arial Black" pitchFamily="34" charset="0"/>
              </a:rPr>
              <a:t>Космизм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27584" y="3429000"/>
            <a:ext cx="7416824" cy="792088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 Black" pitchFamily="34" charset="0"/>
              </a:rPr>
              <a:t>Проблемы морали и нравственности</a:t>
            </a:r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1557338"/>
            <a:ext cx="5043487" cy="4967287"/>
          </a:xfrm>
          <a:solidFill>
            <a:srgbClr val="002060"/>
          </a:solidFill>
          <a:ln>
            <a:solidFill>
              <a:srgbClr val="FFFF00"/>
            </a:solidFill>
          </a:ln>
        </p:spPr>
        <p:txBody>
          <a:bodyPr/>
          <a:lstStyle/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r>
              <a:rPr lang="ru-RU" sz="2400" b="1" dirty="0" smtClean="0">
                <a:cs typeface="Times New Roman" pitchFamily="18" charset="0"/>
              </a:rPr>
              <a:t>Один из первых теоретиков освоения человеком космического пространства.</a:t>
            </a:r>
          </a:p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r>
              <a:rPr lang="ru-RU" sz="2400" b="1" dirty="0" smtClean="0">
                <a:cs typeface="Times New Roman" pitchFamily="18" charset="0"/>
              </a:rPr>
              <a:t>ОСНОВНЫЕ ИДЕИ:</a:t>
            </a:r>
          </a:p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r>
              <a:rPr lang="ru-RU" sz="2400" b="1" dirty="0" smtClean="0">
                <a:cs typeface="Times New Roman" pitchFamily="18" charset="0"/>
              </a:rPr>
              <a:t>− считал космос живым и разумным</a:t>
            </a:r>
          </a:p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r>
              <a:rPr lang="ru-RU" sz="2400" b="1" dirty="0" smtClean="0">
                <a:cs typeface="Times New Roman" pitchFamily="18" charset="0"/>
              </a:rPr>
              <a:t>− сторонник идеи вечности, </a:t>
            </a:r>
            <a:r>
              <a:rPr lang="ru-RU" sz="2400" b="1" dirty="0" err="1" smtClean="0">
                <a:cs typeface="Times New Roman" pitchFamily="18" charset="0"/>
              </a:rPr>
              <a:t>несотворимости</a:t>
            </a:r>
            <a:r>
              <a:rPr lang="ru-RU" sz="2400" b="1" dirty="0" smtClean="0">
                <a:cs typeface="Times New Roman" pitchFamily="18" charset="0"/>
              </a:rPr>
              <a:t> материи.</a:t>
            </a:r>
          </a:p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r>
              <a:rPr lang="ru-RU" sz="2400" b="1" dirty="0" smtClean="0">
                <a:cs typeface="Times New Roman" pitchFamily="18" charset="0"/>
              </a:rPr>
              <a:t>− составная часть философии – «космическая этика»</a:t>
            </a:r>
          </a:p>
          <a:p>
            <a:pPr marL="0" indent="215900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chemeClr val="bg1"/>
              </a:buClr>
              <a:buFontTx/>
              <a:buNone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2" name="Picture 6" descr="http://im7-tub-ru.yandex.net/i?id=408117935-37-72&amp;n=2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88640"/>
            <a:ext cx="29718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660232" y="4221088"/>
            <a:ext cx="2142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К.Э. Циолковский</a:t>
            </a:r>
          </a:p>
          <a:p>
            <a:r>
              <a:rPr lang="ru-RU" sz="2000" b="1" dirty="0" smtClean="0"/>
              <a:t>        (1857-1935)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9249"/>
            <a:ext cx="4572000" cy="6678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itchFamily="34" charset="0"/>
              </a:rPr>
              <a:t>Рим пал за грехи от варваров</a:t>
            </a:r>
          </a:p>
          <a:p>
            <a:endParaRPr lang="ru-RU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itchFamily="34" charset="0"/>
              </a:rPr>
              <a:t> второй Рим – Константинополь пал из-за ересей от турок-османов</a:t>
            </a:r>
          </a:p>
          <a:p>
            <a:endParaRPr lang="ru-RU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ru-RU" sz="2800" dirty="0" smtClean="0">
                <a:solidFill>
                  <a:srgbClr val="FF0000"/>
                </a:solidFill>
                <a:latin typeface="Arial Black" pitchFamily="34" charset="0"/>
              </a:rPr>
              <a:t>третий Рим – </a:t>
            </a:r>
            <a:endParaRPr lang="en-US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r>
              <a:rPr lang="ru-RU" sz="2800" dirty="0" smtClean="0">
                <a:solidFill>
                  <a:srgbClr val="FF0000"/>
                </a:solidFill>
                <a:latin typeface="Arial Black" pitchFamily="34" charset="0"/>
              </a:rPr>
              <a:t>Москва будет стоять вечно </a:t>
            </a:r>
          </a:p>
          <a:p>
            <a:endParaRPr lang="ru-RU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 Black" pitchFamily="34" charset="0"/>
              </a:rPr>
              <a:t>Четвертому Риму не бывать</a:t>
            </a:r>
            <a:r>
              <a:rPr lang="ru-RU" sz="28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filof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720" y="620688"/>
            <a:ext cx="4526280" cy="5486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95528" y="6334780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Black" pitchFamily="34" charset="0"/>
              </a:rPr>
              <a:t>          1465 -1542</a:t>
            </a:r>
            <a:endParaRPr lang="ru-RU" sz="2800" b="1" dirty="0"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188640"/>
            <a:ext cx="447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Black" pitchFamily="34" charset="0"/>
              </a:rPr>
              <a:t>Инок </a:t>
            </a:r>
            <a:r>
              <a:rPr lang="ru-RU" sz="2800" b="1" dirty="0" err="1" smtClean="0">
                <a:latin typeface="Arial Black" pitchFamily="34" charset="0"/>
              </a:rPr>
              <a:t>Филофей</a:t>
            </a:r>
            <a:r>
              <a:rPr lang="ru-RU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708" y="7656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   </a:t>
            </a:r>
            <a:r>
              <a:rPr lang="ru-RU" sz="2000" dirty="0" smtClean="0">
                <a:latin typeface="Arial Black" pitchFamily="34" charset="0"/>
              </a:rPr>
              <a:t>Чаадаев П.Я. </a:t>
            </a:r>
            <a:endParaRPr lang="ru-RU" sz="2000" dirty="0">
              <a:latin typeface="Arial Black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73" y="452259"/>
            <a:ext cx="3209925" cy="35401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1560" y="3967971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Arial Black" pitchFamily="34" charset="0"/>
              </a:rPr>
              <a:t>1794 - 1856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07904" y="476672"/>
            <a:ext cx="5184576" cy="3096344"/>
          </a:xfrm>
          <a:prstGeom prst="rect">
            <a:avLst/>
          </a:prstGeom>
          <a:solidFill>
            <a:schemeClr val="tx2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Обозначает себя как религиозного мыслителя, признавая существование Высшего Разума, который проявляет себя в истории через Провидение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779912" y="3933056"/>
            <a:ext cx="5184576" cy="2736304"/>
          </a:xfrm>
          <a:prstGeom prst="flowChartProcess">
            <a:avLst/>
          </a:prstGeom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Не отрицает христианство, но считает, что его основная идея заключается в «водворении царства божьего на Земле» - метафора справедливого общества, которое уже осуществляется на Западе 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323528" y="4077072"/>
            <a:ext cx="3024336" cy="2736304"/>
          </a:xfrm>
          <a:prstGeom prst="horizontalScroll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Смысл России - быть уроком всему человечеству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20888"/>
            <a:ext cx="8136904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Истинным христианством, идущим в ногу с прогрессом западного общества, является католицизм</a:t>
            </a:r>
            <a:endParaRPr lang="ru-RU" b="1" dirty="0"/>
          </a:p>
        </p:txBody>
      </p:sp>
      <p:sp>
        <p:nvSpPr>
          <p:cNvPr id="7" name="Горизонтальный свиток 6"/>
          <p:cNvSpPr/>
          <p:nvPr/>
        </p:nvSpPr>
        <p:spPr>
          <a:xfrm>
            <a:off x="395536" y="188640"/>
            <a:ext cx="8496944" cy="1512168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Раскинувшись между двух великих делений мира, между Востоком и Западом, опираясь одним локтем на Китай, другим на Германию, мы должны бы были сочетать в себе два великих начала духовной природы – воображение и разум, и объединить в нашей цивилизации историю всего земного шара.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1640" y="184482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Все страны двинулись вперед, и только Россия до сих пор спит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3501008"/>
            <a:ext cx="8064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 католической церкви духовная власть ставила себя выше светской власти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4149080"/>
            <a:ext cx="6192688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Если светская власть выше духовной, то это богохульство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3548" y="4797152"/>
            <a:ext cx="813690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 </a:t>
            </a:r>
          </a:p>
          <a:p>
            <a:pPr algn="ctr"/>
            <a:r>
              <a:rPr lang="ru-RU" b="1" dirty="0" smtClean="0"/>
              <a:t>Таким образом, Россия выбирает качественно неверный путь развития</a:t>
            </a:r>
          </a:p>
          <a:p>
            <a:pPr algn="ctr"/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5877272"/>
            <a:ext cx="8640960" cy="707886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 </a:t>
            </a:r>
            <a:r>
              <a:rPr lang="ru-RU" sz="2000" b="1" dirty="0" smtClean="0">
                <a:solidFill>
                  <a:schemeClr val="bg1"/>
                </a:solidFill>
              </a:rPr>
              <a:t>Вину за это Чаадаев возлагает на православную церковь, унаследованную от «растленной Византии»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27784" y="0"/>
            <a:ext cx="3538736" cy="620688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Arial Black" pitchFamily="34" charset="0"/>
              </a:rPr>
              <a:t>                                          Славянофилы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6672"/>
            <a:ext cx="1661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  Хомяков А.С.</a:t>
            </a:r>
          </a:p>
          <a:p>
            <a:r>
              <a:rPr lang="ru-RU" dirty="0" smtClean="0"/>
              <a:t>    (1804 - 1860)</a:t>
            </a:r>
            <a:endParaRPr lang="ru-RU" dirty="0"/>
          </a:p>
        </p:txBody>
      </p:sp>
      <p:pic>
        <p:nvPicPr>
          <p:cNvPr id="7" name="Picture 2" descr="C:\Users\НАТАША.Vitaliy-ПК\Pictures\лекция 10\460px-KhomyakovA_AvtoportretAB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1683600" cy="2196000"/>
          </a:xfrm>
          <a:prstGeom prst="rect">
            <a:avLst/>
          </a:prstGeom>
        </p:spPr>
      </p:pic>
      <p:pic>
        <p:nvPicPr>
          <p:cNvPr id="8" name="Рисунок 7" descr="Kireevsk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437112"/>
            <a:ext cx="1548000" cy="2278515"/>
          </a:xfrm>
          <a:prstGeom prst="rect">
            <a:avLst/>
          </a:prstGeom>
        </p:spPr>
      </p:pic>
      <p:pic>
        <p:nvPicPr>
          <p:cNvPr id="9" name="Рисунок 8" descr="KonstantinAksako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1196752"/>
            <a:ext cx="1684874" cy="2196000"/>
          </a:xfrm>
          <a:prstGeom prst="rect">
            <a:avLst/>
          </a:prstGeom>
        </p:spPr>
      </p:pic>
      <p:pic>
        <p:nvPicPr>
          <p:cNvPr id="10" name="Рисунок 9" descr="Yuri_Fyodorovich_Samarin_Kramsko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236296" y="4509120"/>
            <a:ext cx="1713196" cy="219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6216" y="620688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Аксаков К.С.</a:t>
            </a:r>
          </a:p>
          <a:p>
            <a:r>
              <a:rPr lang="ru-RU" dirty="0" smtClean="0"/>
              <a:t>               (1817-1860)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890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Киреевский И.В </a:t>
            </a:r>
          </a:p>
          <a:p>
            <a:r>
              <a:rPr lang="ru-RU" dirty="0" smtClean="0"/>
              <a:t>     (1808-1856)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3789040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  Ю. Ф. Самарин           (1819-1876)</a:t>
            </a:r>
            <a:endParaRPr lang="ru-RU" dirty="0"/>
          </a:p>
        </p:txBody>
      </p:sp>
      <p:graphicFrame>
        <p:nvGraphicFramePr>
          <p:cNvPr id="15" name="Схема 14"/>
          <p:cNvGraphicFramePr/>
          <p:nvPr/>
        </p:nvGraphicFramePr>
        <p:xfrm>
          <a:off x="1907704" y="980728"/>
          <a:ext cx="511256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9592" y="476672"/>
            <a:ext cx="7344816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2400" b="1" dirty="0" smtClean="0"/>
              <a:t>Соборность –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«единство свободное и органическое,</a:t>
            </a:r>
            <a:br>
              <a:rPr lang="ru-RU" b="1" dirty="0" smtClean="0"/>
            </a:br>
            <a:r>
              <a:rPr lang="ru-RU" b="1" dirty="0" smtClean="0"/>
              <a:t>живое начало которого есть Божественная благодать</a:t>
            </a:r>
            <a:br>
              <a:rPr lang="ru-RU" b="1" dirty="0" smtClean="0"/>
            </a:br>
            <a:r>
              <a:rPr lang="ru-RU" b="1" dirty="0" smtClean="0"/>
              <a:t>взаимной любви»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07904" y="2636912"/>
            <a:ext cx="1405321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>
            <a:spAutoFit/>
          </a:bodyPr>
          <a:lstStyle/>
          <a:p>
            <a:r>
              <a:rPr lang="ru-RU" b="1" dirty="0" smtClean="0"/>
              <a:t>Католицизм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67744" y="2996952"/>
            <a:ext cx="4572000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Единство без свободы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3645024"/>
            <a:ext cx="16873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Протестантизм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39752" y="4005064"/>
            <a:ext cx="4572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Свобода без единства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55876" y="4869160"/>
            <a:ext cx="223224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Православие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86000" y="5301208"/>
            <a:ext cx="45720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Свобода в единстве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5934670"/>
            <a:ext cx="5904656" cy="646331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Истинность веры удостоверяется соборным субъектом –</a:t>
            </a:r>
            <a:br>
              <a:rPr lang="ru-RU" b="1" dirty="0" smtClean="0"/>
            </a:br>
            <a:r>
              <a:rPr lang="ru-RU" b="1" dirty="0" smtClean="0"/>
              <a:t>Церковью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ru-RU" sz="3200" b="1" dirty="0" smtClean="0">
                <a:solidFill>
                  <a:schemeClr val="tx1"/>
                </a:solidFill>
              </a:rPr>
              <a:t>Антропология И. В. Киреевского </a:t>
            </a:r>
            <a:r>
              <a:rPr lang="ru-RU" sz="3200" b="1" dirty="0" smtClean="0">
                <a:solidFill>
                  <a:schemeClr val="bg1"/>
                </a:solidFill>
              </a:rPr>
              <a:t/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tx1"/>
                </a:solidFill>
              </a:rPr>
              <a:t>Концепция целостной личности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69913" y="976313"/>
            <a:ext cx="3743325" cy="827087"/>
          </a:xfrm>
          <a:prstGeom prst="rect">
            <a:avLst/>
          </a:prstGeom>
          <a:ln w="38100"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Особенности психического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склада западного человека</a:t>
            </a:r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461963" y="1941513"/>
            <a:ext cx="3959225" cy="1775519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>
              <a:lnSpc>
                <a:spcPct val="95000"/>
              </a:lnSpc>
            </a:pPr>
            <a:r>
              <a:rPr lang="ru-RU" sz="2000" b="1" dirty="0">
                <a:solidFill>
                  <a:schemeClr val="bg1"/>
                </a:solidFill>
              </a:rPr>
              <a:t>Для человека западной 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культуры характерно 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гипертрофированное развитие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только одной из способностей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человеческого духа –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отвлечённого разума.</a:t>
            </a:r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467544" y="3861048"/>
            <a:ext cx="3959225" cy="1439863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Такое понимание личности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предполагает разнородность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духовных сил, действующих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независимо одна от другой.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857750" y="976313"/>
            <a:ext cx="3743325" cy="827087"/>
          </a:xfrm>
          <a:prstGeom prst="rect">
            <a:avLst/>
          </a:prstGeom>
          <a:ln w="38100">
            <a:solidFill>
              <a:srgbClr val="FFFF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Особенного психического</a:t>
            </a:r>
            <a:br>
              <a:rPr lang="ru-RU" sz="2000" b="1">
                <a:solidFill>
                  <a:schemeClr val="bg1"/>
                </a:solidFill>
              </a:rPr>
            </a:br>
            <a:r>
              <a:rPr lang="ru-RU" sz="2000" b="1">
                <a:solidFill>
                  <a:schemeClr val="bg1"/>
                </a:solidFill>
              </a:rPr>
              <a:t>склада русского человека</a:t>
            </a: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4749800" y="1941513"/>
            <a:ext cx="3959225" cy="1487487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Человек русской культуры –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носитель 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целостного сознания.</a:t>
            </a: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4857750" y="3646488"/>
            <a:ext cx="3959225" cy="1438275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«Целостность» понимается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при этом как органическое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единство рассудочной и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эмоциональной сфер жизни.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7544" y="5589240"/>
            <a:ext cx="3959225" cy="996950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>
                <a:solidFill>
                  <a:schemeClr val="bg1"/>
                </a:solidFill>
              </a:rPr>
              <a:t>Западный человек –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носитель духа отрицания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(эгоизма и индивидуализма).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860032" y="5517232"/>
            <a:ext cx="3959225" cy="996950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Русский человек –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носитель общинного духа.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53" grpId="0" animBg="1"/>
      <p:bldP spid="78854" grpId="0" animBg="1"/>
      <p:bldP spid="78855" grpId="0" animBg="1"/>
      <p:bldP spid="7885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Народничество</a:t>
            </a:r>
            <a:endParaRPr lang="ru-RU" sz="2000" dirty="0"/>
          </a:p>
        </p:txBody>
      </p:sp>
      <p:pic>
        <p:nvPicPr>
          <p:cNvPr id="3" name="Рисунок 7" descr="Рисунок4"/>
          <p:cNvPicPr>
            <a:picLocks noChangeAspect="1" noChangeArrowheads="1"/>
          </p:cNvPicPr>
          <p:nvPr/>
        </p:nvPicPr>
        <p:blipFill>
          <a:blip r:embed="rId2" cstate="print">
            <a:lum contrast="18000"/>
          </a:blip>
          <a:srcRect/>
          <a:stretch>
            <a:fillRect/>
          </a:stretch>
        </p:blipFill>
        <p:spPr bwMode="auto">
          <a:xfrm>
            <a:off x="3" y="620688"/>
            <a:ext cx="2202059" cy="223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3059832" y="476672"/>
            <a:ext cx="5832648" cy="175432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Лавров был против стихийного бунта и считал, что революцию нужно готовить.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Это должны делать «критически мыслящие личности»,обладающие научной  подготовкой. Они должны пойти в народ и разъяснить ему его потребности и силу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Поле 5"/>
          <p:cNvSpPr txBox="1">
            <a:spLocks noChangeArrowheads="1"/>
          </p:cNvSpPr>
          <p:nvPr/>
        </p:nvSpPr>
        <p:spPr bwMode="auto">
          <a:xfrm>
            <a:off x="251520" y="332656"/>
            <a:ext cx="2952328" cy="369332"/>
          </a:xfrm>
          <a:prstGeom prst="rect">
            <a:avLst/>
          </a:prstGeom>
          <a:solidFill>
            <a:schemeClr val="bg2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+mj-lt"/>
              </a:rPr>
              <a:t>Лавров</a:t>
            </a:r>
            <a:r>
              <a:rPr lang="ru-RU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П.Л.</a:t>
            </a:r>
            <a:r>
              <a:rPr lang="ru-RU" b="1" dirty="0" smtClean="0">
                <a:latin typeface="+mj-lt"/>
              </a:rPr>
              <a:t>   (1823 —1900</a:t>
            </a:r>
            <a:r>
              <a:rPr lang="ru-RU" sz="1600" b="1" dirty="0" smtClean="0"/>
              <a:t>)</a:t>
            </a:r>
            <a:endParaRPr lang="en-US" sz="1600" b="1" dirty="0"/>
          </a:p>
        </p:txBody>
      </p:sp>
      <p:pic>
        <p:nvPicPr>
          <p:cNvPr id="6" name="Рисунок 7" descr="Рисунок3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/>
          <a:stretch>
            <a:fillRect/>
          </a:stretch>
        </p:blipFill>
        <p:spPr bwMode="auto">
          <a:xfrm flipH="1">
            <a:off x="7308303" y="2564904"/>
            <a:ext cx="1764000" cy="252084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7" name="Поле 4"/>
          <p:cNvSpPr txBox="1">
            <a:spLocks noChangeArrowheads="1"/>
          </p:cNvSpPr>
          <p:nvPr/>
        </p:nvSpPr>
        <p:spPr bwMode="auto">
          <a:xfrm>
            <a:off x="6084168" y="2204864"/>
            <a:ext cx="3059832" cy="369332"/>
          </a:xfrm>
          <a:prstGeom prst="rect">
            <a:avLst/>
          </a:prstGeom>
          <a:solidFill>
            <a:schemeClr val="bg2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     </a:t>
            </a:r>
            <a:r>
              <a:rPr lang="en-US" b="1" dirty="0" err="1" smtClean="0"/>
              <a:t>Ткачев</a:t>
            </a:r>
            <a:r>
              <a:rPr lang="ru-RU" b="1" dirty="0" smtClean="0"/>
              <a:t> </a:t>
            </a:r>
            <a:r>
              <a:rPr lang="en-US" b="1" dirty="0" smtClean="0"/>
              <a:t>П.Н.</a:t>
            </a:r>
            <a:r>
              <a:rPr lang="ru-RU" b="1" dirty="0" smtClean="0"/>
              <a:t>   (1844 - 1886)</a:t>
            </a:r>
            <a:endParaRPr lang="en-US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2780928"/>
            <a:ext cx="7092280" cy="1656184"/>
          </a:xfrm>
          <a:prstGeom prst="rect">
            <a:avLst/>
          </a:prstGeom>
          <a:solidFill>
            <a:schemeClr val="tx1"/>
          </a:solidFill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 extrusionH="38100">
            <a:bevelT w="1079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Во главе заговорщического направления стоял Ткачев.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Он считал ,что крестьянство не способно совершить революцию. Это может сделать небольшая тайная организация.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Государство не имеет опоры в обществе, поэтому его легко можно разрушить и создать новые революционные формы самоуправления.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23728" y="4941168"/>
            <a:ext cx="5976664" cy="1728192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orthographicFront"/>
            <a:lightRig rig="threePt" dir="t"/>
          </a:scene3d>
          <a:sp3d extrusionH="6350">
            <a:bevelT w="95250" h="120650" prst="angle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Идеология народничества основывалась на системе взглядов об особом, «самобытном», пути развития России к социализму, минуя капитализм</a:t>
            </a:r>
            <a:endParaRPr lang="ru-RU" sz="2400" dirty="0"/>
          </a:p>
        </p:txBody>
      </p:sp>
      <p:pic>
        <p:nvPicPr>
          <p:cNvPr id="10" name="Рисунок 9" descr="mihailovsk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0" y="4842000"/>
            <a:ext cx="1617492" cy="2016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Михайловский Н. К. (1842- 1904)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1292</Words>
  <Application>Microsoft Office PowerPoint</Application>
  <PresentationFormat>Экран (4:3)</PresentationFormat>
  <Paragraphs>194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Arial Unicode MS</vt:lpstr>
      <vt:lpstr>Calibri</vt:lpstr>
      <vt:lpstr>Times New Roman</vt:lpstr>
      <vt:lpstr>Тема Office</vt:lpstr>
      <vt:lpstr>Специальное оформление</vt:lpstr>
      <vt:lpstr>Русская философия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                Славянофилы</vt:lpstr>
      <vt:lpstr>Презентация PowerPoint</vt:lpstr>
      <vt:lpstr>Антропология И. В. Киреевского  Концепция целостной личности</vt:lpstr>
      <vt:lpstr>Народничество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Космизм</vt:lpstr>
      <vt:lpstr>Космизм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Русская философия</dc:title>
  <dc:creator>R.F</dc:creator>
  <cp:lastModifiedBy>SPB</cp:lastModifiedBy>
  <cp:revision>76</cp:revision>
  <dcterms:created xsi:type="dcterms:W3CDTF">2017-03-12T14:51:37Z</dcterms:created>
  <dcterms:modified xsi:type="dcterms:W3CDTF">2020-10-08T08:14:17Z</dcterms:modified>
</cp:coreProperties>
</file>