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93" r:id="rId3"/>
    <p:sldId id="268" r:id="rId4"/>
    <p:sldId id="263" r:id="rId5"/>
    <p:sldId id="259" r:id="rId6"/>
    <p:sldId id="260" r:id="rId7"/>
    <p:sldId id="261" r:id="rId8"/>
    <p:sldId id="262" r:id="rId9"/>
    <p:sldId id="264" r:id="rId10"/>
    <p:sldId id="269" r:id="rId11"/>
    <p:sldId id="265" r:id="rId12"/>
    <p:sldId id="318" r:id="rId13"/>
    <p:sldId id="319" r:id="rId14"/>
    <p:sldId id="266" r:id="rId15"/>
    <p:sldId id="270" r:id="rId16"/>
    <p:sldId id="271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2" r:id="rId29"/>
  </p:sldIdLst>
  <p:sldSz cx="12192000" cy="6858000"/>
  <p:notesSz cx="6858000" cy="9144000"/>
  <p:custDataLst>
    <p:tags r:id="rId33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54483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108902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6338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217868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723515" algn="l" defTabSz="1089025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3267710" algn="l" defTabSz="1089025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812540" algn="l" defTabSz="1089025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4357370" algn="l" defTabSz="1089025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3" Type="http://schemas.openxmlformats.org/officeDocument/2006/relationships/tags" Target="tags/tag31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/>
          <p:cNvSpPr txBox="1"/>
          <p:nvPr/>
        </p:nvSpPr>
        <p:spPr>
          <a:xfrm>
            <a:off x="142829" y="6432552"/>
            <a:ext cx="4224470" cy="365125"/>
          </a:xfrm>
          <a:prstGeom prst="rect">
            <a:avLst/>
          </a:prstGeom>
        </p:spPr>
        <p:txBody>
          <a:bodyPr lIns="108819" tIns="54409" rIns="108819" bIns="54409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00" baseline="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大语言模型部署</a:t>
            </a:r>
            <a:r>
              <a:rPr lang="zh-CN" altLang="en-US" sz="1300" baseline="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讲师</a:t>
            </a:r>
            <a:r>
              <a:rPr lang="en-US" altLang="zh-CN" sz="1300" baseline="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1300" baseline="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李嘉健</a:t>
            </a:r>
            <a:endParaRPr lang="zh-CN" altLang="en-US" sz="1300" baseline="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pSp>
        <p:nvGrpSpPr>
          <p:cNvPr id="5" name="组合 19"/>
          <p:cNvGrpSpPr/>
          <p:nvPr/>
        </p:nvGrpSpPr>
        <p:grpSpPr bwMode="auto">
          <a:xfrm>
            <a:off x="0" y="6237314"/>
            <a:ext cx="12192000" cy="273769"/>
            <a:chOff x="0" y="6237927"/>
            <a:chExt cx="9144000" cy="272911"/>
          </a:xfrm>
        </p:grpSpPr>
        <p:cxnSp>
          <p:nvCxnSpPr>
            <p:cNvPr id="6" name="直接连接符 5"/>
            <p:cNvCxnSpPr>
              <a:endCxn id="7" idx="1"/>
            </p:cNvCxnSpPr>
            <p:nvPr userDrawn="1"/>
          </p:nvCxnSpPr>
          <p:spPr>
            <a:xfrm flipV="1">
              <a:off x="0" y="6374383"/>
              <a:ext cx="3275856" cy="7109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>
              <a:stCxn id="7" idx="3"/>
            </p:cNvCxnSpPr>
            <p:nvPr userDrawn="1"/>
          </p:nvCxnSpPr>
          <p:spPr>
            <a:xfrm>
              <a:off x="5826944" y="6374383"/>
              <a:ext cx="3317056" cy="7109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矩形 6"/>
            <p:cNvSpPr/>
            <p:nvPr userDrawn="1"/>
          </p:nvSpPr>
          <p:spPr>
            <a:xfrm>
              <a:off x="3275856" y="6237927"/>
              <a:ext cx="2551088" cy="27291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300" b="1" dirty="0">
                  <a:solidFill>
                    <a:schemeClr val="accent4">
                      <a:lumMod val="50000"/>
                    </a:schemeClr>
                  </a:solidFill>
                </a:rPr>
                <a:t>DATAGURU</a:t>
              </a:r>
              <a:r>
                <a:rPr lang="zh-CN" altLang="en-US" sz="1300" b="1" dirty="0">
                  <a:solidFill>
                    <a:schemeClr val="accent4">
                      <a:lumMod val="50000"/>
                    </a:schemeClr>
                  </a:solidFill>
                </a:rPr>
                <a:t>数字经济系列课程</a:t>
              </a:r>
              <a:endParaRPr lang="zh-CN" altLang="en-US" sz="1300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86933" y="5143652"/>
            <a:ext cx="10363200" cy="928695"/>
          </a:xfrm>
        </p:spPr>
        <p:txBody>
          <a:bodyPr>
            <a:normAutofit/>
          </a:bodyPr>
          <a:lstStyle>
            <a:lvl1pPr algn="ctr">
              <a:defRPr sz="4295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50178" name="Picture 2" descr="炼数成金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9087" y="261382"/>
            <a:ext cx="2397802" cy="1028463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087" y="405364"/>
            <a:ext cx="8270710" cy="57593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n"/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795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n"/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3668714"/>
            <a:ext cx="12192000" cy="601663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19" tIns="54409" rIns="108819" bIns="5440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dirty="0"/>
          </a:p>
        </p:txBody>
      </p:sp>
      <p:sp>
        <p:nvSpPr>
          <p:cNvPr id="3" name="矩形 2"/>
          <p:cNvSpPr/>
          <p:nvPr/>
        </p:nvSpPr>
        <p:spPr>
          <a:xfrm>
            <a:off x="1128188" y="1703390"/>
            <a:ext cx="651829" cy="611187"/>
          </a:xfrm>
          <a:prstGeom prst="rect">
            <a:avLst/>
          </a:prstGeom>
          <a:solidFill>
            <a:schemeClr val="accent4">
              <a:lumMod val="5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19" tIns="54409" rIns="108819" bIns="5440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dirty="0"/>
          </a:p>
        </p:txBody>
      </p:sp>
      <p:sp>
        <p:nvSpPr>
          <p:cNvPr id="4" name="页脚占位符 4"/>
          <p:cNvSpPr txBox="1"/>
          <p:nvPr/>
        </p:nvSpPr>
        <p:spPr>
          <a:xfrm>
            <a:off x="609600" y="6432552"/>
            <a:ext cx="4438650" cy="365125"/>
          </a:xfrm>
          <a:prstGeom prst="rect">
            <a:avLst/>
          </a:prstGeom>
        </p:spPr>
        <p:txBody>
          <a:bodyPr lIns="108819" tIns="54409" rIns="108819" bIns="54409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3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DATAGURU</a:t>
            </a:r>
            <a:r>
              <a:rPr lang="zh-CN" altLang="en-US" sz="13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专业数据分析网站</a:t>
            </a:r>
            <a:endParaRPr lang="zh-CN" altLang="en-US" sz="13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57154" y="1197269"/>
            <a:ext cx="863197" cy="828675"/>
          </a:xfrm>
          <a:prstGeom prst="rect">
            <a:avLst/>
          </a:prstGeom>
          <a:solidFill>
            <a:schemeClr val="accent4">
              <a:lumMod val="50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19" tIns="54409" rIns="108819" bIns="5440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1890184" y="2106615"/>
            <a:ext cx="5334000" cy="1540800"/>
          </a:xfrm>
          <a:prstGeom prst="rect">
            <a:avLst/>
          </a:prstGeom>
          <a:noFill/>
        </p:spPr>
        <p:txBody>
          <a:bodyPr lIns="108819" tIns="54409" rIns="108819" bIns="54409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29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</a:rPr>
              <a:t>Thanks</a:t>
            </a:r>
            <a:endParaRPr lang="zh-CN" altLang="en-US" sz="929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69461" y="3580604"/>
            <a:ext cx="2514540" cy="771536"/>
          </a:xfrm>
          <a:prstGeom prst="rect">
            <a:avLst/>
          </a:prstGeom>
          <a:noFill/>
        </p:spPr>
        <p:txBody>
          <a:bodyPr wrap="none" lIns="108819" tIns="54409" rIns="108819" bIns="54409" anchor="ctr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295" dirty="0">
                <a:solidFill>
                  <a:schemeClr val="bg1"/>
                </a:solidFill>
                <a:latin typeface="Arial Black" panose="020B0A04020102020204" pitchFamily="34" charset="0"/>
                <a:ea typeface="+mn-ea"/>
              </a:rPr>
              <a:t>FAQ</a:t>
            </a:r>
            <a:r>
              <a:rPr lang="zh-CN" altLang="en-US" sz="4295" dirty="0">
                <a:solidFill>
                  <a:schemeClr val="bg1"/>
                </a:solidFill>
                <a:latin typeface="Arial Black" panose="020B0A04020102020204" pitchFamily="34" charset="0"/>
                <a:ea typeface="+mn-ea"/>
              </a:rPr>
              <a:t>时间</a:t>
            </a:r>
            <a:endParaRPr lang="en-US" altLang="zh-CN" sz="4295" dirty="0">
              <a:solidFill>
                <a:schemeClr val="bg1"/>
              </a:solidFill>
              <a:latin typeface="Arial Black" panose="020B0A04020102020204" pitchFamily="34" charset="0"/>
              <a:ea typeface="+mn-ea"/>
            </a:endParaRPr>
          </a:p>
        </p:txBody>
      </p:sp>
      <p:pic>
        <p:nvPicPr>
          <p:cNvPr id="45058" name="Picture 2" descr="炼数成金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17189" y="261382"/>
            <a:ext cx="2397802" cy="1028463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/>
          <p:cNvSpPr txBox="1"/>
          <p:nvPr/>
        </p:nvSpPr>
        <p:spPr>
          <a:xfrm>
            <a:off x="239349" y="6432552"/>
            <a:ext cx="4224470" cy="365125"/>
          </a:xfrm>
          <a:prstGeom prst="rect">
            <a:avLst/>
          </a:prstGeom>
        </p:spPr>
        <p:txBody>
          <a:bodyPr lIns="108819" tIns="54409" rIns="108819" bIns="54409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300" baseline="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2023</a:t>
            </a:r>
            <a:r>
              <a:rPr lang="zh-CN" altLang="en-US" sz="1300" baseline="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垂直领域专家机器人特训营 讲师 黄志洪 何翠仪</a:t>
            </a:r>
            <a:endParaRPr lang="zh-CN" altLang="en-US" sz="13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pSp>
        <p:nvGrpSpPr>
          <p:cNvPr id="5" name="组合 19"/>
          <p:cNvGrpSpPr/>
          <p:nvPr/>
        </p:nvGrpSpPr>
        <p:grpSpPr bwMode="auto">
          <a:xfrm>
            <a:off x="0" y="6237314"/>
            <a:ext cx="12192000" cy="273769"/>
            <a:chOff x="0" y="6237927"/>
            <a:chExt cx="9144000" cy="272911"/>
          </a:xfrm>
        </p:grpSpPr>
        <p:cxnSp>
          <p:nvCxnSpPr>
            <p:cNvPr id="6" name="直接连接符 5"/>
            <p:cNvCxnSpPr>
              <a:endCxn id="7" idx="1"/>
            </p:cNvCxnSpPr>
            <p:nvPr userDrawn="1"/>
          </p:nvCxnSpPr>
          <p:spPr>
            <a:xfrm flipV="1">
              <a:off x="0" y="6374383"/>
              <a:ext cx="3275856" cy="7109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>
              <a:stCxn id="7" idx="3"/>
            </p:cNvCxnSpPr>
            <p:nvPr userDrawn="1"/>
          </p:nvCxnSpPr>
          <p:spPr>
            <a:xfrm>
              <a:off x="5826944" y="6374383"/>
              <a:ext cx="3317056" cy="7109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矩形 6"/>
            <p:cNvSpPr/>
            <p:nvPr userDrawn="1"/>
          </p:nvSpPr>
          <p:spPr>
            <a:xfrm>
              <a:off x="3275856" y="6237927"/>
              <a:ext cx="2551088" cy="27291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300" b="1" dirty="0">
                  <a:solidFill>
                    <a:schemeClr val="accent4">
                      <a:lumMod val="50000"/>
                    </a:schemeClr>
                  </a:solidFill>
                </a:rPr>
                <a:t>DATAGURU</a:t>
              </a:r>
              <a:r>
                <a:rPr lang="zh-CN" altLang="en-US" sz="1300" b="1" dirty="0">
                  <a:solidFill>
                    <a:schemeClr val="accent4">
                      <a:lumMod val="50000"/>
                    </a:schemeClr>
                  </a:solidFill>
                </a:rPr>
                <a:t>数字经济系列课程</a:t>
              </a:r>
              <a:endParaRPr lang="zh-CN" altLang="en-US" sz="1300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1" y="2928935"/>
            <a:ext cx="10363200" cy="928695"/>
          </a:xfrm>
        </p:spPr>
        <p:txBody>
          <a:bodyPr>
            <a:normAutofit/>
          </a:bodyPr>
          <a:lstStyle>
            <a:lvl1pPr algn="l">
              <a:defRPr sz="4295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50178" name="Picture 2" descr="炼数成金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48800" y="235167"/>
            <a:ext cx="2397802" cy="1028463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D38B0-4730-4D46-ADCD-58D3521A3C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D5505-CB70-4F83-980F-1042AA4924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.png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标题占位符 1"/>
          <p:cNvSpPr>
            <a:spLocks noGrp="1"/>
          </p:cNvSpPr>
          <p:nvPr>
            <p:ph type="title"/>
          </p:nvPr>
        </p:nvSpPr>
        <p:spPr bwMode="auto">
          <a:xfrm>
            <a:off x="629087" y="405364"/>
            <a:ext cx="8270710" cy="5759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08932" tIns="54466" rIns="108932" bIns="54466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052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197269"/>
            <a:ext cx="10972800" cy="50400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08932" tIns="54466" rIns="108932" bIns="54466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cxnSp>
        <p:nvCxnSpPr>
          <p:cNvPr id="9" name="直接连接符 8"/>
          <p:cNvCxnSpPr/>
          <p:nvPr/>
        </p:nvCxnSpPr>
        <p:spPr>
          <a:xfrm>
            <a:off x="413288" y="1053286"/>
            <a:ext cx="11239500" cy="1587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页脚占位符 4"/>
          <p:cNvSpPr txBox="1"/>
          <p:nvPr/>
        </p:nvSpPr>
        <p:spPr>
          <a:xfrm>
            <a:off x="239349" y="6432552"/>
            <a:ext cx="4320480" cy="365125"/>
          </a:xfrm>
          <a:prstGeom prst="rect">
            <a:avLst/>
          </a:prstGeom>
        </p:spPr>
        <p:txBody>
          <a:bodyPr lIns="108819" tIns="54409" rIns="108819" bIns="54409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00" baseline="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大语言模型部署</a:t>
            </a:r>
            <a:r>
              <a:rPr lang="zh-CN" altLang="en-US" sz="1300" baseline="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讲师 李嘉健</a:t>
            </a:r>
            <a:endParaRPr lang="zh-CN" altLang="en-US" sz="13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85221" y="405364"/>
            <a:ext cx="118566" cy="49895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08819" tIns="54409" rIns="108819" bIns="5440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dirty="0"/>
          </a:p>
        </p:txBody>
      </p:sp>
      <p:grpSp>
        <p:nvGrpSpPr>
          <p:cNvPr id="2059" name="组合 18"/>
          <p:cNvGrpSpPr/>
          <p:nvPr/>
        </p:nvGrpSpPr>
        <p:grpSpPr bwMode="auto">
          <a:xfrm>
            <a:off x="0" y="6237312"/>
            <a:ext cx="12192000" cy="288032"/>
            <a:chOff x="0" y="6237942"/>
            <a:chExt cx="9144000" cy="287130"/>
          </a:xfrm>
        </p:grpSpPr>
        <p:cxnSp>
          <p:nvCxnSpPr>
            <p:cNvPr id="20" name="直接连接符 19"/>
            <p:cNvCxnSpPr>
              <a:endCxn id="27" idx="1"/>
            </p:cNvCxnSpPr>
            <p:nvPr userDrawn="1"/>
          </p:nvCxnSpPr>
          <p:spPr>
            <a:xfrm>
              <a:off x="0" y="6381507"/>
              <a:ext cx="3347864" cy="0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矩形 26"/>
            <p:cNvSpPr/>
            <p:nvPr userDrawn="1"/>
          </p:nvSpPr>
          <p:spPr>
            <a:xfrm>
              <a:off x="3347864" y="6237942"/>
              <a:ext cx="2448272" cy="2871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300" b="1" dirty="0">
                  <a:solidFill>
                    <a:schemeClr val="accent4">
                      <a:lumMod val="50000"/>
                    </a:schemeClr>
                  </a:solidFill>
                </a:rPr>
                <a:t>DATAGURU</a:t>
              </a:r>
              <a:r>
                <a:rPr lang="zh-CN" altLang="en-US" sz="1300" b="1" dirty="0">
                  <a:solidFill>
                    <a:schemeClr val="accent4">
                      <a:lumMod val="50000"/>
                    </a:schemeClr>
                  </a:solidFill>
                </a:rPr>
                <a:t>数字经济系列课程</a:t>
              </a:r>
              <a:endParaRPr lang="zh-CN" altLang="en-US" sz="1300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cxnSp>
          <p:nvCxnSpPr>
            <p:cNvPr id="28" name="直接连接符 27"/>
            <p:cNvCxnSpPr>
              <a:stCxn id="27" idx="3"/>
            </p:cNvCxnSpPr>
            <p:nvPr userDrawn="1"/>
          </p:nvCxnSpPr>
          <p:spPr>
            <a:xfrm>
              <a:off x="5796136" y="6381507"/>
              <a:ext cx="3347864" cy="0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51202" name="Picture 2" descr="炼数成金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9189122" y="117399"/>
            <a:ext cx="2397802" cy="1028463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895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95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95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95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95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544195" algn="l" rtl="0" eaLnBrk="1" fontAlgn="base" hangingPunct="1">
        <a:spcBef>
          <a:spcPct val="0"/>
        </a:spcBef>
        <a:spcAft>
          <a:spcPct val="0"/>
        </a:spcAft>
        <a:defRPr sz="2895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1088390" algn="l" rtl="0" eaLnBrk="1" fontAlgn="base" hangingPunct="1">
        <a:spcBef>
          <a:spcPct val="0"/>
        </a:spcBef>
        <a:spcAft>
          <a:spcPct val="0"/>
        </a:spcAft>
        <a:defRPr sz="2895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632585" algn="l" rtl="0" eaLnBrk="1" fontAlgn="base" hangingPunct="1">
        <a:spcBef>
          <a:spcPct val="0"/>
        </a:spcBef>
        <a:spcAft>
          <a:spcPct val="0"/>
        </a:spcAft>
        <a:defRPr sz="2895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2176780" algn="l" rtl="0" eaLnBrk="1" fontAlgn="base" hangingPunct="1">
        <a:spcBef>
          <a:spcPct val="0"/>
        </a:spcBef>
        <a:spcAft>
          <a:spcPct val="0"/>
        </a:spcAft>
        <a:defRPr sz="2895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marL="408305" indent="-408305" algn="l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Clr>
          <a:schemeClr val="accent4">
            <a:lumMod val="50000"/>
          </a:schemeClr>
        </a:buClr>
        <a:buFont typeface="Wingdings" panose="05000000000000000000" pitchFamily="2" charset="2"/>
        <a:buChar char="u"/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883920" indent="-340360" algn="l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Clr>
          <a:srgbClr val="2F6231"/>
        </a:buClr>
        <a:buFont typeface="Arial" panose="020B0604020202020204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170" indent="-271780" algn="l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Clr>
          <a:srgbClr val="2F623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904365" indent="-271780" algn="l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Clr>
          <a:srgbClr val="2F6231"/>
        </a:buClr>
        <a:buFont typeface="Arial" panose="020B0604020202020204" pitchFamily="34" charset="0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2448560" indent="-271780" algn="l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Clr>
          <a:srgbClr val="2F6231"/>
        </a:buClr>
        <a:buFont typeface="Arial" panose="020B0604020202020204" pitchFamily="34" charset="0"/>
        <a:buChar char="»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992755" indent="-271780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6950" indent="-271780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145" indent="-271780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4705" indent="-271780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34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453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0873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292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6.png"/><Relationship Id="rId3" Type="http://schemas.openxmlformats.org/officeDocument/2006/relationships/tags" Target="../tags/tag11.xml"/><Relationship Id="rId2" Type="http://schemas.openxmlformats.org/officeDocument/2006/relationships/image" Target="../media/image5.png"/><Relationship Id="rId1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8.xml"/><Relationship Id="rId3" Type="http://schemas.openxmlformats.org/officeDocument/2006/relationships/hyperlink" Target="https://www.nvidia.cn/Download/index.aspx" TargetMode="External"/><Relationship Id="rId2" Type="http://schemas.openxmlformats.org/officeDocument/2006/relationships/image" Target="../media/image7.png"/><Relationship Id="rId1" Type="http://schemas.openxmlformats.org/officeDocument/2006/relationships/tags" Target="../tags/tag12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8.xml"/><Relationship Id="rId3" Type="http://schemas.openxmlformats.org/officeDocument/2006/relationships/tags" Target="../tags/tag14.xml"/><Relationship Id="rId2" Type="http://schemas.openxmlformats.org/officeDocument/2006/relationships/image" Target="../media/image8.png"/><Relationship Id="rId1" Type="http://schemas.openxmlformats.org/officeDocument/2006/relationships/tags" Target="../tags/tag13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0.png"/><Relationship Id="rId3" Type="http://schemas.openxmlformats.org/officeDocument/2006/relationships/tags" Target="../tags/tag16.xml"/><Relationship Id="rId2" Type="http://schemas.openxmlformats.org/officeDocument/2006/relationships/image" Target="../media/image9.png"/><Relationship Id="rId1" Type="http://schemas.openxmlformats.org/officeDocument/2006/relationships/tags" Target="../tags/tag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1.png"/><Relationship Id="rId1" Type="http://schemas.openxmlformats.org/officeDocument/2006/relationships/tags" Target="../tags/tag17.xml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2.png"/><Relationship Id="rId3" Type="http://schemas.openxmlformats.org/officeDocument/2006/relationships/tags" Target="../tags/tag18.xml"/><Relationship Id="rId2" Type="http://schemas.openxmlformats.org/officeDocument/2006/relationships/hyperlink" Target="https://developer.nvidia.com/cuda-toolkit-archive" TargetMode="External"/><Relationship Id="rId1" Type="http://schemas.openxmlformats.org/officeDocument/2006/relationships/hyperlink" Target="https://developer.nvidia.com/cuda-downloads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3.png"/><Relationship Id="rId1" Type="http://schemas.openxmlformats.org/officeDocument/2006/relationships/tags" Target="../tags/tag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14.png"/><Relationship Id="rId2" Type="http://schemas.openxmlformats.org/officeDocument/2006/relationships/tags" Target="../tags/tag20.xml"/><Relationship Id="rId1" Type="http://schemas.openxmlformats.org/officeDocument/2006/relationships/hyperlink" Target="https://code.visualstudio.com/" TargetMode="External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6.png"/><Relationship Id="rId3" Type="http://schemas.openxmlformats.org/officeDocument/2006/relationships/tags" Target="../tags/tag22.xml"/><Relationship Id="rId2" Type="http://schemas.openxmlformats.org/officeDocument/2006/relationships/image" Target="../media/image15.png"/><Relationship Id="rId1" Type="http://schemas.openxmlformats.org/officeDocument/2006/relationships/tags" Target="../tags/tag21.xml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8.png"/><Relationship Id="rId3" Type="http://schemas.openxmlformats.org/officeDocument/2006/relationships/tags" Target="../tags/tag24.xml"/><Relationship Id="rId2" Type="http://schemas.openxmlformats.org/officeDocument/2006/relationships/image" Target="../media/image17.png"/><Relationship Id="rId1" Type="http://schemas.openxmlformats.org/officeDocument/2006/relationships/tags" Target="../tags/tag23.xml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20.png"/><Relationship Id="rId3" Type="http://schemas.openxmlformats.org/officeDocument/2006/relationships/tags" Target="../tags/tag26.xml"/><Relationship Id="rId2" Type="http://schemas.openxmlformats.org/officeDocument/2006/relationships/image" Target="../media/image19.png"/><Relationship Id="rId1" Type="http://schemas.openxmlformats.org/officeDocument/2006/relationships/tags" Target="../tags/tag25.xml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8.xml"/><Relationship Id="rId5" Type="http://schemas.openxmlformats.org/officeDocument/2006/relationships/image" Target="../media/image22.png"/><Relationship Id="rId4" Type="http://schemas.openxmlformats.org/officeDocument/2006/relationships/tags" Target="../tags/tag29.xml"/><Relationship Id="rId3" Type="http://schemas.openxmlformats.org/officeDocument/2006/relationships/image" Target="../media/image21.png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3.png"/><Relationship Id="rId1" Type="http://schemas.openxmlformats.org/officeDocument/2006/relationships/tags" Target="../tags/tag3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7" Type="http://schemas.openxmlformats.org/officeDocument/2006/relationships/tags" Target="../tags/tag5.xml"/><Relationship Id="rId6" Type="http://schemas.openxmlformats.org/officeDocument/2006/relationships/hyperlink" Target="https://huggingface.co/&#13;" TargetMode="External"/><Relationship Id="rId5" Type="http://schemas.openxmlformats.org/officeDocument/2006/relationships/tags" Target="../tags/tag4.xml"/><Relationship Id="rId4" Type="http://schemas.openxmlformats.org/officeDocument/2006/relationships/hyperlink" Target="https://huggingface.co/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hyperlink" Target="https://huggingface.co/docs/transformers/index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8.xml"/><Relationship Id="rId4" Type="http://schemas.openxmlformats.org/officeDocument/2006/relationships/tags" Target="../tags/tag8.xml"/><Relationship Id="rId3" Type="http://schemas.openxmlformats.org/officeDocument/2006/relationships/image" Target="../media/image3.png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8.xml"/><Relationship Id="rId3" Type="http://schemas.openxmlformats.org/officeDocument/2006/relationships/hyperlink" Target="https://huggingface.co/docs/accelerate/main/en/usage_guides/model_size_estimator" TargetMode="External"/><Relationship Id="rId2" Type="http://schemas.openxmlformats.org/officeDocument/2006/relationships/image" Target="../media/image4.png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92978" y="2500147"/>
            <a:ext cx="10363200" cy="928695"/>
          </a:xfrm>
        </p:spPr>
        <p:txBody>
          <a:bodyPr>
            <a:noAutofit/>
          </a:bodyPr>
          <a:p>
            <a:r>
              <a:rPr lang="zh-CN" altLang="en-US" sz="7200"/>
              <a:t>大语言模型部署</a:t>
            </a:r>
            <a:endParaRPr lang="zh-CN" altLang="en-US" sz="7200"/>
          </a:p>
        </p:txBody>
      </p:sp>
      <p:sp>
        <p:nvSpPr>
          <p:cNvPr id="3" name="文本框 2"/>
          <p:cNvSpPr txBox="1"/>
          <p:nvPr/>
        </p:nvSpPr>
        <p:spPr>
          <a:xfrm>
            <a:off x="4011930" y="3593465"/>
            <a:ext cx="5516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第</a:t>
            </a:r>
            <a:r>
              <a:rPr lang="zh-CN" altLang="en-US"/>
              <a:t>一节：</a:t>
            </a:r>
            <a:r>
              <a:rPr lang="zh-CN" altLang="en-US">
                <a:sym typeface="+mn-ea"/>
              </a:rPr>
              <a:t>安装和设置开发环境，简述huggingface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74040" y="1208405"/>
            <a:ext cx="10093960" cy="4049395"/>
          </a:xfrm>
        </p:spPr>
        <p:txBody>
          <a:bodyPr/>
          <a:p>
            <a:pPr algn="l"/>
            <a:r>
              <a:rPr lang="zh-CN" altLang="en-US"/>
              <a:t>单卡好还是多少卡？</a:t>
            </a:r>
            <a:endParaRPr lang="zh-CN" altLang="en-US"/>
          </a:p>
          <a:p>
            <a:pPr algn="l"/>
            <a:r>
              <a:rPr lang="zh-CN" altLang="en-US" sz="1800"/>
              <a:t>如果用不同的显卡性能取决于最差的</a:t>
            </a:r>
            <a:r>
              <a:rPr lang="zh-CN" altLang="en-US" sz="1800"/>
              <a:t>那张，多卡并行运算，但是会消耗大量电力和释放大量热量。</a:t>
            </a:r>
            <a:endParaRPr lang="zh-CN" altLang="en-US" sz="1800"/>
          </a:p>
          <a:p>
            <a:pPr algn="l"/>
            <a:endParaRPr lang="zh-CN" altLang="en-US" sz="1800"/>
          </a:p>
          <a:p>
            <a:pPr algn="l"/>
            <a:r>
              <a:rPr lang="zh-CN" altLang="en-US" sz="1800"/>
              <a:t>这里建议用</a:t>
            </a:r>
            <a:r>
              <a:rPr lang="en-US" altLang="zh-CN" sz="1800"/>
              <a:t> 70</a:t>
            </a:r>
            <a:r>
              <a:rPr lang="zh-CN" altLang="en-US" sz="1800"/>
              <a:t>级别以上且</a:t>
            </a:r>
            <a:r>
              <a:rPr lang="en-US" altLang="zh-CN" sz="1800"/>
              <a:t>20</a:t>
            </a:r>
            <a:r>
              <a:rPr lang="zh-CN" altLang="en-US" sz="1800"/>
              <a:t>代以上的显卡。最低</a:t>
            </a:r>
            <a:r>
              <a:rPr lang="en-US" altLang="zh-CN" sz="1800"/>
              <a:t>2080</a:t>
            </a:r>
            <a:r>
              <a:rPr lang="zh-CN" altLang="en-US" sz="1800"/>
              <a:t>。</a:t>
            </a:r>
            <a:endParaRPr lang="zh-CN" altLang="en-US" sz="1800"/>
          </a:p>
          <a:p>
            <a:pPr algn="l"/>
            <a:endParaRPr lang="zh-CN" altLang="en-US" sz="1800"/>
          </a:p>
          <a:p>
            <a:pPr algn="l"/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057275" y="129984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没有梯子</a:t>
            </a:r>
            <a:r>
              <a:rPr lang="zh-CN" altLang="en-US"/>
              <a:t>怎么办？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105150" y="129984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https://modelscope.cn/home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319520" y="1299845"/>
            <a:ext cx="2124075" cy="4667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276350" y="1941195"/>
            <a:ext cx="82740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国内也有一个</a:t>
            </a:r>
            <a:r>
              <a:rPr lang="en-US" altLang="zh-CN"/>
              <a:t>nlp</a:t>
            </a:r>
            <a:r>
              <a:rPr lang="zh-CN" altLang="en-US"/>
              <a:t>社区叫做魔搭社区，模型库可能没有</a:t>
            </a:r>
            <a:r>
              <a:rPr lang="en-US" altLang="zh-CN"/>
              <a:t>huggingface </a:t>
            </a:r>
            <a:r>
              <a:rPr lang="zh-CN" altLang="en-US"/>
              <a:t>多，因为有很多比如</a:t>
            </a:r>
            <a:r>
              <a:rPr lang="en-US" altLang="zh-CN"/>
              <a:t>openai</a:t>
            </a:r>
            <a:r>
              <a:rPr lang="zh-CN" altLang="en-US"/>
              <a:t>，</a:t>
            </a:r>
            <a:r>
              <a:rPr lang="en-US" altLang="zh-CN"/>
              <a:t>meta</a:t>
            </a:r>
            <a:r>
              <a:rPr lang="zh-CN" altLang="en-US"/>
              <a:t>等国外团队的模型没有</a:t>
            </a:r>
            <a:r>
              <a:rPr lang="zh-CN" altLang="en-US"/>
              <a:t>在里面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276350" y="283337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如果用</a:t>
            </a:r>
            <a:r>
              <a:rPr lang="en-US" altLang="zh-CN"/>
              <a:t>glm</a:t>
            </a:r>
            <a:r>
              <a:rPr lang="zh-CN" altLang="en-US"/>
              <a:t>那可以在上面</a:t>
            </a:r>
            <a:r>
              <a:rPr lang="zh-CN" altLang="en-US"/>
              <a:t>下载。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276350" y="3338195"/>
            <a:ext cx="935926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下载方式有两种</a:t>
            </a:r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git</a:t>
            </a:r>
            <a:r>
              <a:rPr lang="zh-CN" altLang="en-US"/>
              <a:t>：</a:t>
            </a:r>
            <a:endParaRPr lang="zh-CN" altLang="en-US"/>
          </a:p>
          <a:p>
            <a:pPr marL="457200" lvl="1" indent="457200"/>
            <a:r>
              <a:rPr lang="zh-CN" altLang="en-US"/>
              <a:t>git lfs install</a:t>
            </a:r>
            <a:endParaRPr lang="zh-CN" altLang="en-US"/>
          </a:p>
          <a:p>
            <a:pPr marL="457200" lvl="1" indent="457200"/>
            <a:r>
              <a:rPr lang="zh-CN" altLang="en-US"/>
              <a:t>git clone https://www.modelscope.cn/ZhipuAI/chatglm3-6b.git</a:t>
            </a:r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557020" y="4537075"/>
            <a:ext cx="4762500" cy="16668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152525" y="132842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 </a:t>
            </a:r>
            <a:r>
              <a:rPr lang="zh-CN" altLang="en-US"/>
              <a:t>下载魔搭的</a:t>
            </a:r>
            <a:r>
              <a:rPr lang="zh-CN" altLang="en-US"/>
              <a:t>包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647825" y="181610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pip install modelscope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647825" y="2452370"/>
            <a:ext cx="675957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运行：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from modelscope import snapshot_download</a:t>
            </a:r>
            <a:endParaRPr lang="zh-CN" altLang="en-US"/>
          </a:p>
          <a:p>
            <a:r>
              <a:rPr lang="zh-CN" altLang="en-US"/>
              <a:t>model_dir = snapshot_download("ZhipuAI/chatglm3-6b", revision = "v1.0.0")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95350" y="4986020"/>
            <a:ext cx="102450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当然</a:t>
            </a:r>
            <a:r>
              <a:rPr lang="en-US" altLang="zh-CN"/>
              <a:t>huggingface </a:t>
            </a:r>
            <a:r>
              <a:rPr lang="zh-CN" altLang="en-US"/>
              <a:t>也有</a:t>
            </a:r>
            <a:r>
              <a:rPr lang="en-US" altLang="zh-CN"/>
              <a:t>git </a:t>
            </a:r>
            <a:r>
              <a:rPr lang="zh-CN" altLang="en-US"/>
              <a:t>下载</a:t>
            </a:r>
            <a:r>
              <a:rPr lang="en-US" altLang="zh-CN"/>
              <a:t> </a:t>
            </a:r>
            <a:r>
              <a:rPr lang="zh-CN" altLang="en-US"/>
              <a:t>不过不建议，因为代理很有可能会挂掉，就得重新下载，个人觉得直接在网址上点下载是最好</a:t>
            </a:r>
            <a:r>
              <a:rPr lang="zh-CN" altLang="en-US"/>
              <a:t>的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95350" y="4089400"/>
            <a:ext cx="10835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要注意很多时候，</a:t>
            </a:r>
            <a:r>
              <a:rPr lang="en-US" altLang="zh-CN"/>
              <a:t>huggingface</a:t>
            </a:r>
            <a:r>
              <a:rPr lang="zh-CN" altLang="en-US"/>
              <a:t>上的团队名称和魔搭这里的不一样，比如</a:t>
            </a:r>
            <a:r>
              <a:rPr lang="en-US" altLang="zh-CN"/>
              <a:t>ZhipuAI </a:t>
            </a:r>
            <a:r>
              <a:rPr lang="zh-CN" altLang="en-US"/>
              <a:t>和</a:t>
            </a:r>
            <a:r>
              <a:rPr lang="en-US" altLang="zh-CN"/>
              <a:t>THUDM</a:t>
            </a:r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93725" y="1180465"/>
            <a:ext cx="10074275" cy="4435475"/>
          </a:xfrm>
        </p:spPr>
        <p:txBody>
          <a:bodyPr/>
          <a:p>
            <a:pPr marL="457200" indent="-457200" algn="l">
              <a:buAutoNum type="arabicPeriod"/>
            </a:pPr>
            <a:r>
              <a:rPr lang="zh-CN" altLang="en-US"/>
              <a:t>环境部署：</a:t>
            </a:r>
            <a:endParaRPr lang="zh-CN" altLang="en-US"/>
          </a:p>
          <a:p>
            <a:pPr marL="457200" indent="-457200" algn="l">
              <a:buAutoNum type="arabicPeriod"/>
            </a:pPr>
            <a:r>
              <a:rPr lang="zh-CN" altLang="en-US"/>
              <a:t>显卡驱动及</a:t>
            </a:r>
            <a:r>
              <a:rPr lang="en-US" altLang="zh-CN"/>
              <a:t>cuda</a:t>
            </a:r>
            <a:r>
              <a:rPr lang="zh-CN" altLang="en-US"/>
              <a:t>安装</a:t>
            </a:r>
            <a:endParaRPr lang="zh-CN" altLang="en-US"/>
          </a:p>
          <a:p>
            <a:pPr marL="457200" indent="-457200" algn="l">
              <a:buAutoNum type="arabicPeriod"/>
            </a:pPr>
            <a:r>
              <a:rPr lang="en-US" altLang="zh-CN"/>
              <a:t>python3.10</a:t>
            </a:r>
            <a:r>
              <a:rPr lang="zh-CN" altLang="en-US"/>
              <a:t>安装</a:t>
            </a:r>
            <a:endParaRPr lang="zh-CN" altLang="en-US"/>
          </a:p>
          <a:p>
            <a:pPr marL="457200" indent="-457200" algn="l">
              <a:buAutoNum type="arabicPeriod"/>
            </a:pPr>
            <a:r>
              <a:rPr lang="en-US" altLang="zh-CN"/>
              <a:t>conda(</a:t>
            </a:r>
            <a:r>
              <a:rPr lang="zh-CN" altLang="en-US"/>
              <a:t>虚拟环境安装）</a:t>
            </a:r>
            <a:endParaRPr lang="zh-CN" altLang="en-US"/>
          </a:p>
          <a:p>
            <a:pPr marL="457200" indent="-457200" algn="l">
              <a:buAutoNum type="arabicPeriod"/>
            </a:pPr>
            <a:r>
              <a:rPr lang="zh-CN" altLang="en-US"/>
              <a:t>需要的包安装（</a:t>
            </a:r>
            <a:r>
              <a:rPr lang="en-US" altLang="zh-CN"/>
              <a:t>pytorch</a:t>
            </a:r>
            <a:r>
              <a:rPr lang="zh-CN" altLang="en-US"/>
              <a:t>、</a:t>
            </a:r>
            <a:r>
              <a:rPr lang="en-US" altLang="zh-CN"/>
              <a:t>transformers</a:t>
            </a:r>
            <a:r>
              <a:rPr lang="zh-CN" altLang="en-US"/>
              <a:t>）</a:t>
            </a:r>
            <a:endParaRPr lang="zh-CN" altLang="en-US"/>
          </a:p>
          <a:p>
            <a:pPr marL="457200" indent="-457200" algn="l">
              <a:buAutoNum type="arabicPeriod"/>
            </a:pPr>
            <a:r>
              <a:rPr lang="zh-CN" altLang="en-US"/>
              <a:t>运行一个小模型试一下</a:t>
            </a:r>
            <a:endParaRPr lang="zh-CN" altLang="en-US"/>
          </a:p>
          <a:p>
            <a:pPr algn="l"/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87400" y="1450975"/>
            <a:ext cx="9880600" cy="3806825"/>
          </a:xfrm>
        </p:spPr>
        <p:txBody>
          <a:bodyPr/>
          <a:p>
            <a:pPr algn="l"/>
            <a:r>
              <a:rPr lang="zh-CN" altLang="en-US"/>
              <a:t>显卡驱动：</a:t>
            </a:r>
            <a:endParaRPr lang="zh-CN" altLang="en-US"/>
          </a:p>
          <a:p>
            <a:pPr algn="l"/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203960" y="2089150"/>
            <a:ext cx="5682615" cy="267906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74395" y="505714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>
                <a:sym typeface="+mn-ea"/>
                <a:hlinkClick r:id="rId3" action="ppaction://hlinkfile"/>
              </a:rPr>
              <a:t>https://www.nvidia.cn/Download/index.aspx</a:t>
            </a:r>
            <a:endParaRPr lang="en-US" altLang="zh-CN">
              <a:sym typeface="+mn-ea"/>
              <a:hlinkClick r:id="rId3" action="ppaction://hlinkfil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57200" y="1271270"/>
            <a:ext cx="4778375" cy="4737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Cuda</a:t>
            </a:r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62000" y="1668145"/>
            <a:ext cx="5791200" cy="4289425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6804025" y="5284470"/>
            <a:ext cx="4778375" cy="4737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右键打开控制面板，点击帮助选择系统</a:t>
            </a:r>
            <a:r>
              <a:rPr lang="zh-CN" altLang="en-US"/>
              <a:t>信息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28625" y="1181100"/>
            <a:ext cx="4610100" cy="43764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133975" y="1299845"/>
            <a:ext cx="3752850" cy="35623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514975" y="5290820"/>
            <a:ext cx="4064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选择组件，可以查看到</a:t>
            </a:r>
            <a:r>
              <a:rPr lang="en-US" altLang="zh-CN"/>
              <a:t>cuda</a:t>
            </a:r>
            <a:r>
              <a:rPr lang="zh-CN" altLang="en-US"/>
              <a:t>版本，或者根据显示里的驱动程序版本来找</a:t>
            </a:r>
            <a:r>
              <a:rPr lang="en-US" altLang="zh-CN"/>
              <a:t>cuda</a:t>
            </a:r>
            <a:r>
              <a:rPr lang="zh-CN" altLang="en-US"/>
              <a:t>版本，注意一定要</a:t>
            </a:r>
            <a:r>
              <a:rPr lang="zh-CN" altLang="en-US"/>
              <a:t>对应。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23875" y="114744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方法</a:t>
            </a:r>
            <a:r>
              <a:rPr lang="zh-CN" altLang="en-US"/>
              <a:t>二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220075" y="555752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cmd  </a:t>
            </a:r>
            <a:r>
              <a:rPr lang="zh-CN" altLang="en-US"/>
              <a:t>运行</a:t>
            </a:r>
            <a:r>
              <a:rPr lang="en-US" altLang="zh-CN"/>
              <a:t>nvidia-smi</a:t>
            </a:r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61645" y="1612900"/>
            <a:ext cx="7696835" cy="437261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19125" y="137604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下载</a:t>
            </a:r>
            <a:endParaRPr lang="zh-CN" altLang="en-US"/>
          </a:p>
        </p:txBody>
      </p:sp>
      <p:sp>
        <p:nvSpPr>
          <p:cNvPr id="5" name="文本框 4">
            <a:hlinkClick r:id="rId1" action="ppaction://hlinkfile"/>
          </p:cNvPr>
          <p:cNvSpPr txBox="1"/>
          <p:nvPr/>
        </p:nvSpPr>
        <p:spPr>
          <a:xfrm>
            <a:off x="1733550" y="137604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hlinkClick r:id="rId1" action="ppaction://hlinkfile"/>
              </a:rPr>
              <a:t>https://developer.nvidia.com/cuda-downloads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733550" y="174434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hlinkClick r:id="rId2" action="ppaction://hlinkfile"/>
              </a:rPr>
              <a:t>https://developer.nvidia.com/cuda-toolkit-archive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04215" y="2434590"/>
            <a:ext cx="5506720" cy="348996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04850" y="1744345"/>
            <a:ext cx="4321175" cy="5619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选择</a:t>
            </a:r>
            <a:r>
              <a:rPr lang="zh-CN" altLang="en-US"/>
              <a:t>版本</a:t>
            </a: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76250" y="115697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anconda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1821815" y="115697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https://www.anaconda.com/products/distribution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76250" y="1644015"/>
            <a:ext cx="892492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双击安装文件，并将安装路径下*:\*\Scripts文件夹路径添加到 环境变量名为path的变量中，只有添加环境变量后才能再命令行窗口使用conda；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04520" y="2407920"/>
            <a:ext cx="6353175" cy="26193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19100" y="1276350"/>
            <a:ext cx="9144000" cy="512445"/>
          </a:xfrm>
        </p:spPr>
        <p:txBody>
          <a:bodyPr/>
          <a:p>
            <a:pPr algn="l">
              <a:buFont typeface="Wingdings" panose="05000000000000000000" charset="0"/>
            </a:pPr>
            <a:r>
              <a:rPr lang="zh-CN" altLang="en-US" b="1"/>
              <a:t>为什么要部署大语言模型？</a:t>
            </a:r>
            <a:endParaRPr lang="zh-CN" altLang="en-US" b="1"/>
          </a:p>
        </p:txBody>
      </p:sp>
      <p:sp>
        <p:nvSpPr>
          <p:cNvPr id="5" name="副标题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633095" y="2170430"/>
            <a:ext cx="7322185" cy="37680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08932" tIns="54466" rIns="108932" bIns="54466" numCol="1" anchor="t" anchorCtr="0" compatLnSpc="1"/>
          <a:lstStyle>
            <a:lvl1pPr marL="0" indent="0" algn="ctr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50000"/>
                </a:schemeClr>
              </a:buClr>
              <a:buFont typeface="Wingdings" panose="05000000000000000000" pitchFamily="2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F6231"/>
              </a:buClr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F6231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F623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F623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108839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108839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108839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108839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Wingdings" panose="05000000000000000000" charset="0"/>
            </a:pPr>
            <a:r>
              <a:rPr lang="zh-CN" altLang="en-US" sz="1600" b="1"/>
              <a:t>本地化大语言模型与</a:t>
            </a:r>
            <a:r>
              <a:rPr lang="en-US" altLang="zh-CN" sz="1600" b="1"/>
              <a:t>Web</a:t>
            </a:r>
            <a:r>
              <a:rPr lang="zh-CN" altLang="en-US" sz="1600" b="1"/>
              <a:t>版大语言模型区别：</a:t>
            </a:r>
            <a:endParaRPr lang="zh-CN" altLang="en-US" sz="1600" b="1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600" b="1"/>
              <a:t>延迟低，仅</a:t>
            </a:r>
            <a:r>
              <a:rPr lang="zh-CN" altLang="en-US" sz="1600" b="1">
                <a:sym typeface="+mn-ea"/>
              </a:rPr>
              <a:t>局域网或者不需要网路</a:t>
            </a:r>
            <a:endParaRPr lang="zh-CN" altLang="en-US" sz="1600" b="1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600" b="1"/>
              <a:t>数据私密性强</a:t>
            </a:r>
            <a:endParaRPr lang="zh-CN" altLang="en-US" sz="1600" b="1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600" b="1"/>
              <a:t>成本低（长期使用）</a:t>
            </a:r>
            <a:r>
              <a:rPr lang="en-US" altLang="zh-CN" sz="1600" b="1"/>
              <a:t>,</a:t>
            </a:r>
            <a:r>
              <a:rPr lang="zh-CN" altLang="en-US" sz="1600" b="1"/>
              <a:t>但</a:t>
            </a:r>
            <a:r>
              <a:rPr lang="zh-CN" altLang="en-US" sz="1600" b="1">
                <a:sym typeface="+mn-ea"/>
              </a:rPr>
              <a:t>回复速度依赖硬件</a:t>
            </a:r>
            <a:endParaRPr lang="zh-CN" altLang="en-US" sz="1600" b="1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600" b="1"/>
              <a:t>不容易</a:t>
            </a:r>
            <a:r>
              <a:rPr lang="zh-CN" altLang="en-US" sz="1600" b="1"/>
              <a:t>宕机</a:t>
            </a:r>
            <a:endParaRPr lang="zh-CN" altLang="en-US" sz="1600" b="1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600" b="1"/>
              <a:t>更加灵活可</a:t>
            </a:r>
            <a:r>
              <a:rPr lang="zh-CN" altLang="en-US" sz="1600" b="1"/>
              <a:t>微调</a:t>
            </a:r>
            <a:endParaRPr lang="zh-CN" altLang="en-US" sz="1600" b="1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600" b="1">
                <a:sym typeface="+mn-ea"/>
              </a:rPr>
              <a:t>模型相对小</a:t>
            </a:r>
            <a:endParaRPr lang="zh-CN" altLang="en-US" sz="1600" b="1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790575" y="134747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Visual Studio Code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790575" y="134747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Visual Studio Code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3048000" y="134747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hlinkClick r:id="rId1" action="ppaction://hlinkfile"/>
              </a:rPr>
              <a:t>https://code.visualstudio.com/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523875" y="1944370"/>
            <a:ext cx="6667500" cy="390398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37870" y="1710690"/>
            <a:ext cx="9668510" cy="209994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09625" y="122364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汉化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37870" y="4562475"/>
            <a:ext cx="9410700" cy="140017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37870" y="41763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python</a:t>
            </a:r>
            <a:endParaRPr lang="en-US" altLang="zh-C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90550" y="1276350"/>
            <a:ext cx="2705100" cy="13144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375660" y="1180465"/>
            <a:ext cx="8197215" cy="240157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09600" y="12045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创建虚拟</a:t>
            </a:r>
            <a:r>
              <a:rPr lang="zh-CN" altLang="en-US"/>
              <a:t>环境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695450" y="179514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conda create -n llm python==3.10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19125" y="179705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输入：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23900" y="2385695"/>
            <a:ext cx="6235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-n </a:t>
            </a:r>
            <a:r>
              <a:rPr lang="zh-CN" altLang="en-US"/>
              <a:t>后面接虚拟环境名称</a:t>
            </a:r>
            <a:r>
              <a:rPr lang="en-US" altLang="zh-CN"/>
              <a:t> </a:t>
            </a:r>
            <a:r>
              <a:rPr lang="zh-CN" altLang="en-US"/>
              <a:t>并指定</a:t>
            </a:r>
            <a:r>
              <a:rPr lang="en-US" altLang="zh-CN"/>
              <a:t>python</a:t>
            </a:r>
            <a:r>
              <a:rPr lang="zh-CN" altLang="en-US"/>
              <a:t>版本为</a:t>
            </a:r>
            <a:r>
              <a:rPr lang="en-US" altLang="zh-CN"/>
              <a:t>3.10</a:t>
            </a:r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147560" y="1204595"/>
            <a:ext cx="3991610" cy="246062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09600" y="329692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进入</a:t>
            </a:r>
            <a:r>
              <a:rPr lang="en-US" altLang="zh-CN"/>
              <a:t>/</a:t>
            </a:r>
            <a:r>
              <a:rPr lang="zh-CN" altLang="en-US"/>
              <a:t>激活</a:t>
            </a:r>
            <a:r>
              <a:rPr lang="zh-CN" altLang="en-US"/>
              <a:t>环境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200275" y="329692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conda activate llm</a:t>
            </a:r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23900" y="3665220"/>
            <a:ext cx="3629025" cy="4572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文本框 13"/>
          <p:cNvSpPr txBox="1"/>
          <p:nvPr>
            <p:custDataLst>
              <p:tags r:id="rId1"/>
            </p:custDataLst>
          </p:nvPr>
        </p:nvSpPr>
        <p:spPr>
          <a:xfrm>
            <a:off x="714375" y="1658620"/>
            <a:ext cx="860044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pip install  torch torchvision torchaudio --index-url https://download.pytorch.org/whl/cu121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14375" y="120777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安装</a:t>
            </a:r>
            <a:r>
              <a:rPr lang="en-US" altLang="zh-CN"/>
              <a:t>torch</a:t>
            </a:r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714375" y="2386330"/>
            <a:ext cx="8534400" cy="7810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14375" y="359537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安装</a:t>
            </a:r>
            <a:r>
              <a:rPr lang="en-US" altLang="zh-CN"/>
              <a:t>transformers</a:t>
            </a:r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714375" y="4391660"/>
            <a:ext cx="8286750" cy="174307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66775" y="399351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pip install transformers</a:t>
            </a:r>
            <a:endParaRPr lang="en-US" altLang="zh-CN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28650" y="125222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测试</a:t>
            </a:r>
            <a:r>
              <a:rPr lang="en-US" altLang="zh-CN"/>
              <a:t> transformers</a:t>
            </a:r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28650" y="1830070"/>
            <a:ext cx="10153650" cy="401955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38175" y="1163320"/>
            <a:ext cx="9563100" cy="42227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sz="1600"/>
              <a:t>import os</a:t>
            </a:r>
            <a:endParaRPr lang="zh-CN" altLang="en-US" sz="1600"/>
          </a:p>
          <a:p>
            <a:r>
              <a:rPr lang="zh-CN" altLang="en-US" sz="1600"/>
              <a:t>os.environ["http_proxy"] = "127.0.0.1:10809"</a:t>
            </a:r>
            <a:endParaRPr lang="zh-CN" altLang="en-US" sz="1600"/>
          </a:p>
          <a:p>
            <a:r>
              <a:rPr lang="zh-CN" altLang="en-US" sz="1600"/>
              <a:t>os.environ["https_proxy"] = "127.0.0.1:10809"</a:t>
            </a:r>
            <a:endParaRPr lang="zh-CN" altLang="en-US" sz="1600"/>
          </a:p>
          <a:p>
            <a:r>
              <a:rPr lang="zh-CN" altLang="en-US" sz="1600"/>
              <a:t>from transformers import GPT2Tokenizer, GPT2LMHeadModel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# 加载预训练的GPT-2模型和标记器</a:t>
            </a:r>
            <a:endParaRPr lang="zh-CN" altLang="en-US" sz="1600"/>
          </a:p>
          <a:p>
            <a:r>
              <a:rPr lang="zh-CN" altLang="en-US" sz="1600"/>
              <a:t>tokenizer = GPT2Tokenizer.from_pretrained("gpt2")</a:t>
            </a:r>
            <a:endParaRPr lang="zh-CN" altLang="en-US" sz="1600"/>
          </a:p>
          <a:p>
            <a:r>
              <a:rPr lang="zh-CN" altLang="en-US" sz="1600"/>
              <a:t>model = GPT2LMHeadModel.from_pretrained("gpt2")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# 输入一个文本</a:t>
            </a:r>
            <a:endParaRPr lang="zh-CN" altLang="en-US" sz="1600"/>
          </a:p>
          <a:p>
            <a:r>
              <a:rPr lang="zh-CN" altLang="en-US" sz="1600"/>
              <a:t>input_text = "你好，Hugging Face！"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# 使用模型生成文本</a:t>
            </a:r>
            <a:endParaRPr lang="zh-CN" altLang="en-US" sz="1600"/>
          </a:p>
          <a:p>
            <a:r>
              <a:rPr lang="zh-CN" altLang="en-US" sz="1600"/>
              <a:t>input_ids = tokenizer.encode(input_text, return_tensors="pt")</a:t>
            </a:r>
            <a:endParaRPr lang="zh-CN" altLang="en-US" sz="1600"/>
          </a:p>
          <a:p>
            <a:r>
              <a:rPr lang="zh-CN" altLang="en-US" sz="1600"/>
              <a:t>output = model.generate(input_ids, max_length=50, num_return_sequences=1, no_repeat_ngram_size=2, top_k=50, top_p=0.95)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# 解码生成的文本</a:t>
            </a:r>
            <a:endParaRPr lang="zh-CN" altLang="en-US" sz="1600"/>
          </a:p>
          <a:p>
            <a:r>
              <a:rPr lang="zh-CN" altLang="en-US" sz="1600"/>
              <a:t>generated_text = tokenizer.decode(output[0], skip_special_tokens=True)</a:t>
            </a:r>
            <a:endParaRPr lang="zh-CN" altLang="en-US" sz="1600"/>
          </a:p>
          <a:p>
            <a:r>
              <a:rPr lang="zh-CN" altLang="en-US" sz="1600"/>
              <a:t>print(generated_text)</a:t>
            </a:r>
            <a:endParaRPr lang="zh-CN" altLang="en-US" sz="16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41630" y="1392555"/>
            <a:ext cx="8998585" cy="3729355"/>
          </a:xfrm>
        </p:spPr>
        <p:txBody>
          <a:bodyPr/>
          <a:p>
            <a:pPr algn="l"/>
            <a:r>
              <a:rPr lang="zh-CN" altLang="en-US" b="1"/>
              <a:t>环境部署说明：</a:t>
            </a:r>
            <a:endParaRPr lang="zh-CN" altLang="en-US" b="1"/>
          </a:p>
          <a:p>
            <a:pPr algn="l"/>
            <a:endParaRPr lang="zh-CN" altLang="en-US" b="1"/>
          </a:p>
          <a:p>
            <a:pPr algn="l"/>
            <a:r>
              <a:rPr lang="zh-CN" altLang="en-US" sz="1600" b="1"/>
              <a:t>小白版本：</a:t>
            </a:r>
            <a:r>
              <a:rPr lang="en-US" altLang="zh-CN" sz="1600" b="1"/>
              <a:t>window10(</a:t>
            </a:r>
            <a:r>
              <a:rPr lang="zh-CN" altLang="en-US" sz="1600" b="1"/>
              <a:t>系统</a:t>
            </a:r>
            <a:r>
              <a:rPr lang="en-US" altLang="zh-CN" sz="1600" b="1"/>
              <a:t>) +cuda</a:t>
            </a:r>
            <a:endParaRPr lang="en-US" altLang="zh-CN" sz="1600" b="1"/>
          </a:p>
          <a:p>
            <a:pPr algn="l"/>
            <a:r>
              <a:rPr lang="zh-CN" altLang="en-US" sz="1600" b="1"/>
              <a:t>有基础</a:t>
            </a:r>
            <a:r>
              <a:rPr lang="zh-CN" altLang="en-US" sz="1600" b="1"/>
              <a:t>的开发者版本：</a:t>
            </a:r>
            <a:r>
              <a:rPr lang="en-US" altLang="zh-CN" sz="1600" b="1"/>
              <a:t>linux+docker+cuda</a:t>
            </a:r>
            <a:endParaRPr lang="en-US" altLang="zh-CN" sz="1600" b="1"/>
          </a:p>
          <a:p>
            <a:pPr algn="l"/>
            <a:endParaRPr lang="en-US" altLang="zh-CN" sz="1600" b="1"/>
          </a:p>
          <a:p>
            <a:pPr algn="l"/>
            <a:r>
              <a:rPr lang="zh-CN" altLang="en-US" sz="1600" b="1"/>
              <a:t>语言：</a:t>
            </a:r>
            <a:r>
              <a:rPr lang="en-US" altLang="zh-CN" sz="1600" b="1">
                <a:sym typeface="+mn-ea"/>
              </a:rPr>
              <a:t> python3.10</a:t>
            </a:r>
            <a:r>
              <a:rPr lang="zh-CN" altLang="en-US" sz="1600" b="1">
                <a:sym typeface="+mn-ea"/>
              </a:rPr>
              <a:t>（语言）</a:t>
            </a:r>
            <a:endParaRPr lang="zh-CN" altLang="en-US" sz="1600" b="1">
              <a:sym typeface="+mn-ea"/>
            </a:endParaRPr>
          </a:p>
          <a:p>
            <a:pPr algn="l"/>
            <a:r>
              <a:rPr lang="zh-CN" altLang="en-US" sz="1600" b="1"/>
              <a:t>必备包：</a:t>
            </a:r>
            <a:r>
              <a:rPr lang="en-US" altLang="zh-CN" sz="1600" b="1">
                <a:sym typeface="+mn-ea"/>
              </a:rPr>
              <a:t>pytorch+Transformers</a:t>
            </a:r>
            <a:endParaRPr lang="en-US" altLang="zh-CN" sz="1600" b="1">
              <a:sym typeface="+mn-ea"/>
            </a:endParaRPr>
          </a:p>
          <a:p>
            <a:pPr algn="l"/>
            <a:endParaRPr lang="zh-CN" altLang="en-US" sz="1600" b="1"/>
          </a:p>
          <a:p>
            <a:pPr algn="l"/>
            <a:r>
              <a:rPr lang="zh-CN" altLang="en-US" sz="1600" b="1"/>
              <a:t>要求：必须有要网络</a:t>
            </a:r>
            <a:endParaRPr lang="zh-CN" altLang="en-US" sz="1600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副标题 3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419100" y="1276350"/>
            <a:ext cx="9144000" cy="512445"/>
          </a:xfrm>
        </p:spPr>
        <p:txBody>
          <a:bodyPr/>
          <a:p>
            <a:pPr algn="l">
              <a:buFont typeface="Wingdings" panose="05000000000000000000" charset="0"/>
            </a:pPr>
            <a:r>
              <a:rPr lang="en-US" altLang="zh-CN" b="1"/>
              <a:t>HuggingFace</a:t>
            </a:r>
            <a:endParaRPr lang="en-US" altLang="zh-CN" b="1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935095" y="1276350"/>
            <a:ext cx="7346315" cy="3714115"/>
          </a:xfrm>
          <a:prstGeom prst="rect">
            <a:avLst/>
          </a:prstGeom>
        </p:spPr>
      </p:pic>
      <p:sp>
        <p:nvSpPr>
          <p:cNvPr id="6" name="副标题 3">
            <a:hlinkClick r:id="rId4" action="ppaction://hlinkfile"/>
          </p:cNvPr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332105" y="5473700"/>
            <a:ext cx="8068310" cy="7454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08932" tIns="54466" rIns="108932" bIns="54466" numCol="1" anchor="t" anchorCtr="0" compatLnSpc="1"/>
          <a:lstStyle>
            <a:lvl1pPr marL="0" indent="0" algn="ctr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50000"/>
                </a:schemeClr>
              </a:buClr>
              <a:buFont typeface="Wingdings" panose="05000000000000000000" pitchFamily="2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F6231"/>
              </a:buClr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F6231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F623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F623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108839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108839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108839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108839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Wingdings" panose="05000000000000000000" charset="0"/>
            </a:pPr>
            <a:r>
              <a:rPr lang="zh-CN" altLang="en-US" b="1">
                <a:solidFill>
                  <a:schemeClr val="accent2">
                    <a:lumMod val="50000"/>
                  </a:schemeClr>
                </a:solidFill>
                <a:hlinkClick r:id="rId6" action="ppaction://hlinkfile"/>
              </a:rPr>
              <a:t>网址：https://huggingface.co/</a:t>
            </a:r>
            <a:endParaRPr lang="zh-CN" altLang="en-US" b="1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" name="副标题 3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234950" y="4961255"/>
            <a:ext cx="8679180" cy="5124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08932" tIns="54466" rIns="108932" bIns="54466" numCol="1" anchor="t" anchorCtr="0" compatLnSpc="1"/>
          <a:lstStyle>
            <a:lvl1pPr marL="0" indent="0" algn="ctr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50000"/>
                </a:schemeClr>
              </a:buClr>
              <a:buFont typeface="Wingdings" panose="05000000000000000000" pitchFamily="2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F6231"/>
              </a:buClr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F6231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F623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F623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108839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108839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108839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108839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Wingdings" panose="05000000000000000000" charset="0"/>
            </a:pPr>
            <a:r>
              <a:rPr lang="zh-CN" altLang="en-US" b="1"/>
              <a:t>自然语言处理（</a:t>
            </a:r>
            <a:r>
              <a:rPr lang="en-US" altLang="zh-CN" b="1"/>
              <a:t>NLP</a:t>
            </a:r>
            <a:r>
              <a:rPr lang="zh-CN" altLang="en-US" b="1"/>
              <a:t>）社区和开发者平台</a:t>
            </a:r>
            <a:endParaRPr lang="zh-CN" altLang="en-US"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68630" y="1285240"/>
            <a:ext cx="10199370" cy="561975"/>
          </a:xfrm>
        </p:spPr>
        <p:txBody>
          <a:bodyPr/>
          <a:p>
            <a:pPr algn="l"/>
            <a:r>
              <a:rPr lang="en-US" altLang="zh-CN"/>
              <a:t> Transformers 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635000" y="2635885"/>
            <a:ext cx="60960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由 Hugging Face 创建和维护，用于处理自然语言处理（NLP）任务的预训练语言模型。这个库的名称来源于 "transformer" 模型架构，这是一种革命性的深度学习架构，用于处理序列数据，特别适用于 NLP 任务。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92785" y="516382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hlinkClick r:id="rId1" action="ppaction://hlinkfile"/>
              </a:rPr>
              <a:t>网址：https://huggingface.co/docs/</a:t>
            </a:r>
            <a:r>
              <a:rPr lang="zh-CN" altLang="en-US">
                <a:hlinkClick r:id="rId1" action="ppaction://hlinkfile"/>
              </a:rPr>
              <a:t>transformers/index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96900" y="1129030"/>
            <a:ext cx="10156190" cy="418211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sz="3600"/>
              <a:t>Transformers 库的主要特点和功能：</a:t>
            </a:r>
            <a:endParaRPr lang="zh-CN" altLang="en-US" sz="3600"/>
          </a:p>
          <a:p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预训练模型：Transformers 库提供了各种预训练的语言模型，包括 BERT、GPT、RoBERTa、T5、XLNet 等。这些模型在大规模文本语料库上进行了预训练，具有强大的文本理解和生成能力。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多任务适用性：Transformers 模型可以轻松应用于各种 NLP 任务，如文本分类、命名实体识别、情感分析、问答等。开发者可以使用这些模型来解决不同领域的自然语言处理问题。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灵活性：库中的模型可以用于文本生成、文本分类和序列标注等任务，并且可以在不同的编程框架中使用，包括 PyTorch 和 TensorFlow。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预训练模型的微调：Transformers 库允许用户对预训练模型进行微调，以适应特定任务或领域的需求。这种微调通常需要较少的数据来实现高性能。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模型交换和共享：Hugging Face 社区提供了一个模型仓库，允许用户上传、下载和共享自己的 NLP 模型，从而促进了 NLP 社区的合作和创新。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19735" y="1334770"/>
            <a:ext cx="10248265" cy="666115"/>
          </a:xfrm>
        </p:spPr>
        <p:txBody>
          <a:bodyPr/>
          <a:p>
            <a:pPr algn="l"/>
            <a:r>
              <a:rPr lang="zh-CN" altLang="en-US"/>
              <a:t>想部署一个模型怎么看显卡跑不跑的起来呢？</a:t>
            </a:r>
            <a:endParaRPr lang="zh-CN" altLang="en-US"/>
          </a:p>
        </p:txBody>
      </p:sp>
      <p:sp>
        <p:nvSpPr>
          <p:cNvPr id="4" name="副标题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419735" y="2000250"/>
            <a:ext cx="10248265" cy="30232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08932" tIns="54466" rIns="108932" bIns="54466" numCol="1" anchor="t" anchorCtr="0" compatLnSpc="1"/>
          <a:lstStyle>
            <a:lvl1pPr marL="0" indent="0" algn="ctr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50000"/>
                </a:schemeClr>
              </a:buClr>
              <a:buFont typeface="Wingdings" panose="05000000000000000000" pitchFamily="2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F6231"/>
              </a:buClr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F6231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F623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F623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108839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108839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108839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108839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928870" y="2088515"/>
            <a:ext cx="7131050" cy="3190875"/>
          </a:xfrm>
          <a:prstGeom prst="rect">
            <a:avLst/>
          </a:prstGeom>
        </p:spPr>
      </p:pic>
      <p:sp>
        <p:nvSpPr>
          <p:cNvPr id="6" name="副标题 2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343535" y="2286000"/>
            <a:ext cx="4210050" cy="40659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08932" tIns="54466" rIns="108932" bIns="54466" numCol="1" anchor="t" anchorCtr="0" compatLnSpc="1"/>
          <a:lstStyle>
            <a:lvl1pPr marL="0" indent="0" algn="ctr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50000"/>
                </a:schemeClr>
              </a:buClr>
              <a:buFont typeface="Wingdings" panose="05000000000000000000" pitchFamily="2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F6231"/>
              </a:buClr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F6231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F623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F623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108839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108839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108839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108839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/>
              <a:t>一般大语言模型的模型名称都会有一个后缀就是数字加</a:t>
            </a:r>
            <a:r>
              <a:rPr lang="en-US" altLang="zh-CN" sz="1600"/>
              <a:t>“b”</a:t>
            </a:r>
            <a:r>
              <a:rPr lang="zh-CN" altLang="en-US" sz="1600"/>
              <a:t>，这里的</a:t>
            </a:r>
            <a:r>
              <a:rPr lang="en-US" altLang="zh-CN" sz="1600"/>
              <a:t>“b”</a:t>
            </a:r>
            <a:r>
              <a:rPr lang="zh-CN" altLang="en-US" sz="1600"/>
              <a:t>其实是</a:t>
            </a:r>
            <a:r>
              <a:rPr lang="en-US" altLang="zh-CN" sz="1600"/>
              <a:t>billion</a:t>
            </a:r>
            <a:r>
              <a:rPr lang="zh-CN" altLang="en-US" sz="1600"/>
              <a:t>的缩写，指的的十亿，而单位其实是参数个数。比如</a:t>
            </a:r>
            <a:r>
              <a:rPr lang="en-US" altLang="zh-CN" sz="1600"/>
              <a:t>chatglm-6b</a:t>
            </a:r>
            <a:r>
              <a:rPr lang="zh-CN" altLang="en-US" sz="1600"/>
              <a:t>，意思是</a:t>
            </a:r>
            <a:r>
              <a:rPr lang="en-US" altLang="zh-CN" sz="1600"/>
              <a:t>chatglm</a:t>
            </a:r>
            <a:r>
              <a:rPr lang="zh-CN" altLang="en-US" sz="1600"/>
              <a:t>模型大约有</a:t>
            </a:r>
            <a:r>
              <a:rPr lang="en-US" altLang="zh-CN" sz="1600"/>
              <a:t>60</a:t>
            </a:r>
            <a:r>
              <a:rPr lang="zh-CN" altLang="en-US" sz="1600"/>
              <a:t>亿个参数。而参数的数量会直接影响显卡显存。</a:t>
            </a:r>
            <a:r>
              <a:rPr lang="en-US" altLang="zh-CN" sz="1600"/>
              <a:t>6b</a:t>
            </a:r>
            <a:r>
              <a:rPr lang="zh-CN" altLang="en-US" sz="1600"/>
              <a:t>则至少需要</a:t>
            </a:r>
            <a:r>
              <a:rPr lang="en-US" altLang="zh-CN" sz="1600"/>
              <a:t>12g</a:t>
            </a:r>
            <a:r>
              <a:rPr lang="zh-CN" altLang="en-US" sz="1600"/>
              <a:t>的显存，对于某些任务和模型架构，可能需要更大的显存。例如，对于较大的文本生成任务，可能需要更多的显存来容纳生成的文本序列。最新版本的</a:t>
            </a:r>
            <a:r>
              <a:rPr lang="en-US" altLang="zh-CN" sz="1600"/>
              <a:t>chatglm3-6b</a:t>
            </a:r>
            <a:r>
              <a:rPr lang="zh-CN" altLang="en-US" sz="1600"/>
              <a:t>亲测需要</a:t>
            </a:r>
            <a:r>
              <a:rPr lang="en-US" altLang="zh-CN" sz="1600"/>
              <a:t>15g</a:t>
            </a:r>
            <a:r>
              <a:rPr lang="zh-CN" altLang="en-US" sz="1600"/>
              <a:t>左右的显存。</a:t>
            </a:r>
            <a:endParaRPr lang="zh-CN" altLang="en-US"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8470" y="1353820"/>
            <a:ext cx="10209530" cy="3903980"/>
          </a:xfrm>
        </p:spPr>
        <p:txBody>
          <a:bodyPr/>
          <a:p>
            <a:pPr algn="l"/>
            <a:r>
              <a:rPr lang="zh-CN" altLang="en-US"/>
              <a:t>Model Memory Calculator测算工具</a:t>
            </a:r>
            <a:endParaRPr lang="zh-CN" altLang="en-US"/>
          </a:p>
          <a:p>
            <a:pPr algn="l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80770" y="1959610"/>
            <a:ext cx="7119620" cy="38252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58470" y="5898515"/>
            <a:ext cx="8916670" cy="2863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>
                <a:hlinkClick r:id="rId3" action="ppaction://hlinkfile"/>
              </a:rPr>
              <a:t>https://huggingface.co/docs/accelerate/main/en/usage_</a:t>
            </a:r>
            <a:r>
              <a:rPr lang="zh-CN" altLang="en-US">
                <a:hlinkClick r:id="rId3" action="ppaction://hlinkfile"/>
              </a:rPr>
              <a:t>guides/model_size_estimator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61035" y="1159510"/>
            <a:ext cx="9144000" cy="3497580"/>
          </a:xfrm>
        </p:spPr>
        <p:txBody>
          <a:bodyPr/>
          <a:p>
            <a:pPr algn="l"/>
            <a:r>
              <a:rPr lang="zh-CN" altLang="en-US" sz="2000"/>
              <a:t>显卡规格（</a:t>
            </a:r>
            <a:r>
              <a:rPr lang="en-US" altLang="zh-CN" sz="2000"/>
              <a:t>3090</a:t>
            </a:r>
            <a:r>
              <a:rPr lang="zh-CN" altLang="en-US" sz="2000"/>
              <a:t>）：</a:t>
            </a:r>
            <a:endParaRPr lang="zh-CN" altLang="en-US" sz="2000"/>
          </a:p>
          <a:p>
            <a:pPr algn="l"/>
            <a:r>
              <a:rPr sz="2000">
                <a:sym typeface="+mn-ea"/>
              </a:rPr>
              <a:t>"30"：这部分数字表示了显卡系列的代号。在这种情况下，"30" 表示 NVIDIA GeForce 显卡的 30 系列。不同的数字代表不同的显卡世代。例如，30 系列是 NVIDIA 最新的显卡系列，前一代是 20 系列，再前一代是 10 系列。</a:t>
            </a:r>
            <a:endParaRPr sz="2000"/>
          </a:p>
          <a:p>
            <a:pPr algn="l"/>
            <a:endParaRPr sz="2000"/>
          </a:p>
          <a:p>
            <a:pPr algn="l"/>
            <a:r>
              <a:rPr sz="2000">
                <a:sym typeface="+mn-ea"/>
              </a:rPr>
              <a:t>"90"：这部分数字表示了该系列中的性能级别。通常情况下，较高的数字表示更高性能的显卡。例如，"90" 通常代表该系列的旗舰型号，具有最高的性能和规格。</a:t>
            </a:r>
            <a:endParaRPr lang="zh-CN" altLang="en-US" sz="200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commondata" val="eyJoZGlkIjoiNWMwMGYwNWE2ZDM0ZDIyMmNmMmEzYjVjNjZhMWNmNjkifQ==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穿越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Day1</Template>
  <TotalTime>0</TotalTime>
  <Words>3359</Words>
  <Application>WPS 演示</Application>
  <PresentationFormat>宽屏</PresentationFormat>
  <Paragraphs>184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7" baseType="lpstr">
      <vt:lpstr>Arial</vt:lpstr>
      <vt:lpstr>宋体</vt:lpstr>
      <vt:lpstr>Wingdings</vt:lpstr>
      <vt:lpstr>Arial Unicode MS</vt:lpstr>
      <vt:lpstr>微软雅黑</vt:lpstr>
      <vt:lpstr>Arial Black</vt:lpstr>
      <vt:lpstr>Wingdings</vt:lpstr>
      <vt:lpstr>Arial Unicode MS</vt:lpstr>
      <vt:lpstr>Calibri</vt:lpstr>
      <vt:lpstr>Office 主题</vt:lpstr>
      <vt:lpstr>大语言模型部署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HETRACY</dc:creator>
  <cp:lastModifiedBy>李嘉健</cp:lastModifiedBy>
  <cp:revision>7</cp:revision>
  <dcterms:created xsi:type="dcterms:W3CDTF">2023-11-17T10:32:00Z</dcterms:created>
  <dcterms:modified xsi:type="dcterms:W3CDTF">2023-11-23T07:09:33Z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ABBF2982F357456288B67527F3A3B8BA_13</vt:lpwstr>
  </property>
  <property fmtid="{D5CDD505-2E9C-101B-9397-08002B2CF9AE}" pid="3" name="KSOProductBuildVer">
    <vt:lpwstr>2052-12.1.0.15712</vt:lpwstr>
  </property>
</Properties>
</file>