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745" r:id="rId2"/>
    <p:sldId id="764" r:id="rId3"/>
    <p:sldId id="765" r:id="rId4"/>
    <p:sldId id="770" r:id="rId5"/>
    <p:sldId id="746" r:id="rId6"/>
    <p:sldId id="747" r:id="rId7"/>
    <p:sldId id="766" r:id="rId8"/>
    <p:sldId id="748" r:id="rId9"/>
    <p:sldId id="763" r:id="rId10"/>
    <p:sldId id="767" r:id="rId11"/>
    <p:sldId id="768" r:id="rId12"/>
    <p:sldId id="769" r:id="rId13"/>
    <p:sldId id="762" r:id="rId14"/>
  </p:sldIdLst>
  <p:sldSz cx="9144000" cy="6858000" type="screen4x3"/>
  <p:notesSz cx="6797675" cy="9928225"/>
  <p:custShowLst>
    <p:custShow name="Presentación personalizada 2" id="0">
      <p:sldLst/>
    </p:custShow>
  </p:custShowLst>
  <p:defaultTextStyle>
    <a:defPPr>
      <a:defRPr lang="es-UY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003399"/>
    <a:srgbClr val="800000"/>
    <a:srgbClr val="008000"/>
    <a:srgbClr val="FF9900"/>
    <a:srgbClr val="600000"/>
    <a:srgbClr val="6898D2"/>
    <a:srgbClr val="660033"/>
    <a:srgbClr val="7EA7D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0" autoAdjust="0"/>
    <p:restoredTop sz="99671" autoAdjust="0"/>
  </p:normalViewPr>
  <p:slideViewPr>
    <p:cSldViewPr snapToGrid="0">
      <p:cViewPr>
        <p:scale>
          <a:sx n="70" d="100"/>
          <a:sy n="70" d="100"/>
        </p:scale>
        <p:origin x="-137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570" y="114"/>
      </p:cViewPr>
      <p:guideLst>
        <p:guide orient="horz" pos="3127"/>
        <p:guide pos="2141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C4FC3A7-3731-4965-9896-418BDB8466E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55B44038-53A0-400A-91D8-159059931D1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E0D9DF24-0DF4-464F-A027-C6E1BA1A0A5D}" type="slidenum">
              <a:rPr lang="es-ES_tradnl" sz="1300">
                <a:latin typeface="Times New Roman" pitchFamily="18" charset="0"/>
              </a:rPr>
              <a:pPr algn="r" defTabSz="915988" eaLnBrk="0" hangingPunct="0"/>
              <a:t>1</a:t>
            </a:fld>
            <a:endParaRPr lang="es-ES_tradnl" sz="1300" dirty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dirty="0" smtClean="0">
              <a:latin typeface="Arial" charset="0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98668137-1977-4CFB-BDC1-A8029527D353}" type="slidenum">
              <a:rPr lang="es-ES" smtClean="0">
                <a:latin typeface="Arial" charset="0"/>
              </a:rPr>
              <a:pPr defTabSz="931863"/>
              <a:t>1</a:t>
            </a:fld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61347EFA-27F9-4C56-8EDB-3B57EB82C5D6}" type="slidenum">
              <a:rPr lang="es-ES_tradnl" sz="1300">
                <a:latin typeface="Times New Roman" pitchFamily="18" charset="0"/>
              </a:rPr>
              <a:pPr algn="r" defTabSz="915988" eaLnBrk="0" hangingPunct="0"/>
              <a:t>10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CCCD3D4D-7EE3-4078-93AF-BB5613D974B5}" type="slidenum">
              <a:rPr lang="es-ES" smtClean="0">
                <a:latin typeface="Arial" charset="0"/>
              </a:rPr>
              <a:pPr defTabSz="931863"/>
              <a:t>10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B1AC5252-29EC-4D4A-AFCA-4AF830176FF0}" type="slidenum">
              <a:rPr lang="es-ES_tradnl" sz="1300">
                <a:latin typeface="Times New Roman" pitchFamily="18" charset="0"/>
              </a:rPr>
              <a:pPr algn="r" defTabSz="915988" eaLnBrk="0" hangingPunct="0"/>
              <a:t>11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0F54A5A0-2D09-4ADC-B1D8-59512FDB94A8}" type="slidenum">
              <a:rPr lang="es-ES" smtClean="0">
                <a:latin typeface="Arial" charset="0"/>
              </a:rPr>
              <a:pPr defTabSz="931863"/>
              <a:t>11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9A90F2C1-23EB-4E7E-928D-7071F26F155F}" type="slidenum">
              <a:rPr lang="es-ES_tradnl" sz="1300">
                <a:latin typeface="Times New Roman" pitchFamily="18" charset="0"/>
              </a:rPr>
              <a:pPr algn="r" defTabSz="915988" eaLnBrk="0" hangingPunct="0"/>
              <a:t>12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1054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F9EF38A-B2D3-4814-A798-4936A57EE88A}" type="slidenum">
              <a:rPr lang="es-ES" smtClean="0">
                <a:latin typeface="Arial" charset="0"/>
              </a:rPr>
              <a:pPr defTabSz="931863"/>
              <a:t>12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68" tIns="46635" rIns="93268" bIns="46635" anchor="b"/>
          <a:lstStyle/>
          <a:p>
            <a:pPr algn="r" defTabSz="931863"/>
            <a:fld id="{3BC31DA6-78FB-4024-83E1-95BE50ED3574}" type="slidenum">
              <a:rPr lang="es-ES" sz="1300">
                <a:latin typeface="Arial" charset="0"/>
                <a:ea typeface="ＭＳ Ｐゴシック" pitchFamily="34" charset="-128"/>
              </a:rPr>
              <a:pPr algn="r" defTabSz="931863"/>
              <a:t>13</a:t>
            </a:fld>
            <a:endParaRPr lang="es-ES" sz="130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900" dirty="0" smtClean="0">
              <a:latin typeface="Arial Unicode MS" pitchFamily="34" charset="-128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9180DCA-991A-4FB4-ACBB-FA5337071262}" type="slidenum">
              <a:rPr lang="es-ES" smtClean="0">
                <a:latin typeface="Arial" charset="0"/>
              </a:rPr>
              <a:pPr defTabSz="931863"/>
              <a:t>2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135A5DDE-6769-4E40-ACB7-A23F383CF291}" type="slidenum">
              <a:rPr lang="es-ES_tradnl" sz="1300">
                <a:latin typeface="Times New Roman" pitchFamily="18" charset="0"/>
              </a:rPr>
              <a:pPr algn="r" defTabSz="915988" eaLnBrk="0" hangingPunct="0"/>
              <a:t>3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A3451B50-BB1C-4EFB-9F50-62A963C5A75C}" type="slidenum">
              <a:rPr lang="es-ES" smtClean="0">
                <a:latin typeface="Arial" charset="0"/>
              </a:rPr>
              <a:pPr defTabSz="931863"/>
              <a:t>3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A025741A-4E19-4BC9-AF4F-F9406A1B39C5}" type="slidenum">
              <a:rPr lang="es-ES_tradnl" sz="1300">
                <a:latin typeface="Times New Roman" pitchFamily="18" charset="0"/>
              </a:rPr>
              <a:pPr algn="r" defTabSz="915988" eaLnBrk="0" hangingPunct="0"/>
              <a:t>4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775F1810-8205-47D4-B155-037D25A3E3B3}" type="slidenum">
              <a:rPr lang="es-ES" smtClean="0">
                <a:latin typeface="Arial" charset="0"/>
              </a:rPr>
              <a:pPr defTabSz="931863"/>
              <a:t>4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50E2F764-0BE5-43E2-8647-E7CE94BDE300}" type="slidenum">
              <a:rPr lang="es-ES" smtClean="0">
                <a:latin typeface="Arial" charset="0"/>
              </a:rPr>
              <a:pPr defTabSz="931863"/>
              <a:t>5</a:t>
            </a:fld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52D8C4AD-F408-493C-85C8-6E9B19C8AE32}" type="slidenum">
              <a:rPr lang="es-ES" smtClean="0">
                <a:latin typeface="Arial" charset="0"/>
              </a:rPr>
              <a:pPr defTabSz="931863"/>
              <a:t>6</a:t>
            </a:fld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94647B36-47DE-4E76-8CC3-7FBD26EAAAAC}" type="slidenum">
              <a:rPr lang="es-ES_tradnl" sz="1300">
                <a:latin typeface="Times New Roman" pitchFamily="18" charset="0"/>
              </a:rPr>
              <a:pPr algn="r" defTabSz="915988" eaLnBrk="0" hangingPunct="0"/>
              <a:t>7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628EDF47-A70D-4618-90CF-54E816EDBFD7}" type="slidenum">
              <a:rPr lang="es-ES" smtClean="0">
                <a:latin typeface="Arial" charset="0"/>
              </a:rPr>
              <a:pPr defTabSz="931863"/>
              <a:t>7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68BD3DFA-143B-491B-9996-65083EDC1F1A}" type="slidenum">
              <a:rPr lang="es-ES" smtClean="0">
                <a:latin typeface="Arial" charset="0"/>
              </a:rPr>
              <a:pPr defTabSz="931863"/>
              <a:t>8</a:t>
            </a:fld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68BD3DFA-143B-491B-9996-65083EDC1F1A}" type="slidenum">
              <a:rPr lang="es-ES" smtClean="0">
                <a:latin typeface="Arial" charset="0"/>
              </a:rPr>
              <a:pPr defTabSz="931863"/>
              <a:t>9</a:t>
            </a:fld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153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0" y="6581775"/>
            <a:ext cx="9144000" cy="2762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s-ES" sz="1200" kern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Proyectos de planificación de tráfico urbano, Centro de Cálculo, Facultad de Ingeniería</a:t>
            </a:r>
          </a:p>
        </p:txBody>
      </p:sp>
      <p:sp>
        <p:nvSpPr>
          <p:cNvPr id="1029" name="TextBox 6"/>
          <p:cNvSpPr txBox="1">
            <a:spLocks noChangeArrowheads="1"/>
          </p:cNvSpPr>
          <p:nvPr userDrawn="1"/>
        </p:nvSpPr>
        <p:spPr bwMode="auto">
          <a:xfrm>
            <a:off x="8585200" y="6578600"/>
            <a:ext cx="569913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9pPr>
          </a:lstStyle>
          <a:p>
            <a:pPr eaLnBrk="1" hangingPunct="1">
              <a:defRPr/>
            </a:pPr>
            <a:fld id="{FB0FC008-A035-4613-BBFD-6DDD87E51E46}" type="slidenum">
              <a:rPr lang="es-UY" sz="1100" b="1" smtClean="0">
                <a:solidFill>
                  <a:schemeClr val="bg1"/>
                </a:solidFill>
                <a:latin typeface="Candara" pitchFamily="-108" charset="0"/>
                <a:ea typeface="PMingLiU" pitchFamily="18" charset="-120"/>
              </a:rPr>
              <a:pPr eaLnBrk="1" hangingPunct="1">
                <a:defRPr/>
              </a:pPr>
              <a:t>‹Nº›</a:t>
            </a:fld>
            <a:r>
              <a:rPr lang="es-UY" sz="1100" b="1" dirty="0" smtClean="0">
                <a:solidFill>
                  <a:schemeClr val="bg1"/>
                </a:solidFill>
                <a:latin typeface="Candara" pitchFamily="-108" charset="0"/>
                <a:ea typeface="PMingLiU" pitchFamily="18" charset="-120"/>
              </a:rPr>
              <a:t>/13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vito\Ing2012\ing2014\Proyecto%20de%20Grado\presentaciones\video-simulacion.wmv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5619750"/>
            <a:ext cx="91440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s-ES" sz="2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PMingLiU" pitchFamily="18" charset="-12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874713"/>
            <a:ext cx="9144000" cy="163647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/>
          <a:p>
            <a:pPr eaLnBrk="0" hangingPunct="0">
              <a:defRPr/>
            </a:pPr>
            <a:r>
              <a:rPr lang="es-ES" sz="36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Algoritmos Evolutivos  en sincronización de semáforos en  Corredor Garzón</a:t>
            </a:r>
          </a:p>
          <a:p>
            <a:pPr eaLnBrk="0" hangingPunct="0">
              <a:defRPr/>
            </a:pPr>
            <a:endParaRPr lang="es-ES" sz="1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13415" y="2622313"/>
            <a:ext cx="7889875" cy="7667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Alvaro Acuña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Efrain Arreche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Facultad </a:t>
            </a:r>
            <a:r>
              <a:rPr lang="es-ES" sz="2800" kern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 Ingeniería, Universidad de la República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0" y="0"/>
            <a:ext cx="9144000" cy="841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600" baseline="30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4" name="Picture 17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6013" y="4230688"/>
            <a:ext cx="1804987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3 Rectángulo"/>
          <p:cNvSpPr/>
          <p:nvPr/>
        </p:nvSpPr>
        <p:spPr bwMode="auto">
          <a:xfrm>
            <a:off x="-11113" y="6430963"/>
            <a:ext cx="9144001" cy="4206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Montevideo - 2014</a:t>
            </a:r>
            <a:endParaRPr lang="es-ES" sz="1400" baseline="30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advTm="553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707934"/>
            <a:ext cx="9144000" cy="2880756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8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THE </a:t>
            </a:r>
            <a:r>
              <a:rPr lang="es-ES" sz="88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sOLUTIONS</a:t>
            </a:r>
            <a:endParaRPr lang="en-US" sz="8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20484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4</a:t>
            </a:r>
          </a:p>
        </p:txBody>
      </p:sp>
      <p:pic>
        <p:nvPicPr>
          <p:cNvPr id="20486" name="Picture 2" descr="http://colegioempresistascantabria.com/wp-content/uploads/2012/05/Eurek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4613" y="0"/>
            <a:ext cx="4729162" cy="371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260032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506599"/>
            <a:ext cx="9144000" cy="3082092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7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EXPERIMENTAL </a:t>
            </a:r>
            <a:r>
              <a:rPr lang="en-US" sz="72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EVALuATION</a:t>
            </a:r>
            <a:endParaRPr lang="en-US" sz="60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41988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71251" y="-61750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5</a:t>
            </a:r>
          </a:p>
        </p:txBody>
      </p:sp>
      <p:pic>
        <p:nvPicPr>
          <p:cNvPr id="41990" name="Picture 2" descr="planificaci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2325" y="425450"/>
            <a:ext cx="5159375" cy="27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562597"/>
            <a:ext cx="9144000" cy="3026092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CONCLUSIONS</a:t>
            </a:r>
            <a:endParaRPr lang="en-US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49156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6</a:t>
            </a:r>
          </a:p>
        </p:txBody>
      </p:sp>
      <p:pic>
        <p:nvPicPr>
          <p:cNvPr id="49158" name="Picture 6" descr="http://www.imageenvision.com/150/34276-clip-art-graphic-of-an-orange-guy-character-astronomer-peering-through-the-lens-of-a-giant-telescope-by-jester-ar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1513" y="309563"/>
            <a:ext cx="2720975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5943600"/>
            <a:ext cx="10668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762000" y="6172200"/>
            <a:ext cx="8382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</a:pPr>
            <a:r>
              <a:rPr lang="es-UY" sz="2000" b="1" dirty="0">
                <a:solidFill>
                  <a:srgbClr val="003399"/>
                </a:solidFill>
                <a:latin typeface="Candara" pitchFamily="34" charset="0"/>
              </a:rPr>
              <a:t>FACULTAD DE INGENIERÍA, UNIVERSIDAD DE LA REPÚBLICA, URUGUAY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6154738"/>
            <a:ext cx="619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4300"/>
            <a:ext cx="9144000" cy="605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6350"/>
            <a:ext cx="9144000" cy="838200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>
              <a:defRPr/>
            </a:pPr>
            <a:r>
              <a:rPr lang="es-ES" sz="3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GRACIAS POR SU ATENCIÓN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:\Users\ruso\Dropbox\billonGA\SCCG\content-wri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0" y="1276775"/>
            <a:ext cx="2476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28750"/>
            <a:ext cx="8610600" cy="2895600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ES_tradnl" sz="2400" b="0" smtClean="0">
                <a:latin typeface="Calibri" pitchFamily="34" charset="0"/>
                <a:ea typeface="PMingLiU" pitchFamily="18" charset="-120"/>
              </a:rPr>
              <a:t>Introduction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ES_tradnl" sz="2400" b="0" smtClean="0">
                <a:latin typeface="Calibri" pitchFamily="34" charset="0"/>
                <a:ea typeface="PMingLiU" pitchFamily="18" charset="-120"/>
              </a:rPr>
              <a:t>The Digi-Clima project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ES_tradnl" sz="2400" b="0" smtClean="0">
                <a:latin typeface="Calibri" pitchFamily="34" charset="0"/>
                <a:ea typeface="PMingLiU" pitchFamily="18" charset="-120"/>
              </a:rPr>
              <a:t>Methodology: HPC and grid computing</a:t>
            </a:r>
            <a:endParaRPr lang="en-US" sz="2400" b="0" smtClean="0">
              <a:latin typeface="Calibri" pitchFamily="34" charset="0"/>
              <a:ea typeface="PMingLiU" pitchFamily="18" charset="-120"/>
            </a:endParaRP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ES_tradnl" sz="2400" b="0" smtClean="0">
                <a:latin typeface="Calibri" pitchFamily="34" charset="0"/>
                <a:ea typeface="PMingLiU" pitchFamily="18" charset="-120"/>
              </a:rPr>
              <a:t>HPC </a:t>
            </a:r>
            <a:r>
              <a:rPr lang="es-ES" sz="2400" b="0" smtClean="0">
                <a:latin typeface="Calibri" pitchFamily="34" charset="0"/>
                <a:ea typeface="PMingLiU" pitchFamily="18" charset="-120"/>
              </a:rPr>
              <a:t>applied to Digi-Clima</a:t>
            </a:r>
          </a:p>
          <a:p>
            <a:pPr marL="857250" lvl="1" indent="-457200" eaLnBrk="1" hangingPunct="1">
              <a:spcBef>
                <a:spcPts val="1200"/>
              </a:spcBef>
              <a:buFont typeface="Arial" charset="0"/>
              <a:buChar char="•"/>
            </a:pPr>
            <a:r>
              <a:rPr lang="es-ES" sz="2200" b="0" smtClean="0">
                <a:latin typeface="Calibri" pitchFamily="34" charset="0"/>
                <a:ea typeface="PMingLiU" pitchFamily="18" charset="-120"/>
              </a:rPr>
              <a:t>Parallel implementations in Cluster FING</a:t>
            </a:r>
          </a:p>
          <a:p>
            <a:pPr marL="857250" lvl="1" indent="-457200" eaLnBrk="1" hangingPunct="1">
              <a:spcBef>
                <a:spcPts val="1200"/>
              </a:spcBef>
              <a:buFont typeface="Arial" charset="0"/>
              <a:buChar char="•"/>
            </a:pPr>
            <a:r>
              <a:rPr lang="es-ES" sz="2200" b="0" smtClean="0">
                <a:latin typeface="Calibri" pitchFamily="34" charset="0"/>
                <a:ea typeface="PMingLiU" pitchFamily="18" charset="-120"/>
              </a:rPr>
              <a:t>Parallel implementation in grid and cloud: GISELA and Ourgrid</a:t>
            </a:r>
          </a:p>
          <a:p>
            <a:pPr marL="857250" lvl="1" indent="-457200" eaLnBrk="1" hangingPunct="1">
              <a:spcBef>
                <a:spcPts val="1200"/>
              </a:spcBef>
              <a:buFont typeface="Arial" charset="0"/>
              <a:buChar char="•"/>
            </a:pPr>
            <a:r>
              <a:rPr lang="es-ES" sz="2200" b="0" smtClean="0">
                <a:latin typeface="Calibri" pitchFamily="34" charset="0"/>
                <a:ea typeface="PMingLiU" pitchFamily="18" charset="-120"/>
              </a:rPr>
              <a:t>Data validation using parallel neural networks in GPU</a:t>
            </a:r>
            <a:endParaRPr lang="en-US" sz="2200" b="0" smtClean="0">
              <a:latin typeface="Calibri" pitchFamily="34" charset="0"/>
              <a:ea typeface="PMingLiU" pitchFamily="18" charset="-120"/>
            </a:endParaRP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smtClean="0">
                <a:latin typeface="Calibri" pitchFamily="34" charset="0"/>
                <a:ea typeface="PMingLiU" pitchFamily="18" charset="-120"/>
              </a:rPr>
              <a:t>Experimental analysis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smtClean="0">
                <a:latin typeface="Calibri" pitchFamily="34" charset="0"/>
                <a:ea typeface="PMingLiU" pitchFamily="18" charset="-120"/>
              </a:rPr>
              <a:t>Conclusions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ES" sz="2400" b="0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Sincronización de semáforos en corredor Garzón</a:t>
            </a:r>
            <a:endParaRPr lang="en-US" sz="24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Index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5126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720230"/>
            <a:ext cx="9144000" cy="2868460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INTRODUCTION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1</a:t>
            </a:r>
          </a:p>
        </p:txBody>
      </p:sp>
      <p:sp>
        <p:nvSpPr>
          <p:cNvPr id="6149" name="AutoShape 8" descr="data:image/jpeg;base64,/9j/4AAQSkZJRgABAQAAAQABAAD/2wCEAAkGBxQTEhQUEhQVFRUXFRUYFBUUFBQVFxcXFxQXFhQUFBQYHCggGBwlHBQUITEhJSkrLi4uFx8zODMsNygtLisBCgoKDg0OGxAQGiwkHCQsLCwsLCwsLCwtLCwsLCwsLCwsLCwsLCwsLCwsLCwsLCwsLCwsLCwsLCwsLCwsLCwsLP/AABEIAMIBAwMBEQACEQEDEQH/xAAcAAAABwEBAAAAAAAAAAAAAAAAAQIDBAUGBwj/xABGEAABAgMEBgcFBgUDAgcAAAABAAIDBBESITFBBQZRYXGREyKBobHB0QcyUoLwQmJyosLhI0OSsvEUM2MkUwhEg5Ojs9L/xAAbAQEAAgMBAQAAAAAAAAAAAAAAAwUBAgQGB//EADURAAIBAwIDBgUDBAIDAAAAAAABAgMEESExBRJBIjJRYXGRgaGx0fATIzNCUsHhJPEUFRb/2gAMAwEAAhEDEQA/AO3khACygBggBegBWiALFAGGoAVOSAACABcgCDQgDKAFCgASgCxx5eqAO5AFSvBAKQFNG1lgBxbU3GhcBUdhzVZPi9rGbi3t1xod8eG3EoqWPnqPQtPS5/mAcQR4hSQ4nay2mvjp9TSVhcR/pJDdIQne7EYTuePCq6I3VCXdmvdEMrerHeL9mSWUyNeRUyaZE00GTRZMAaEACRmgCbt+ggFU3oDN6a12k5WMIMxFsvsh1zHuABJAtFoNDdy4qWFGcllIinWhF4bJEprhIxPcmoBOwxGtPJ1Fh0probKrB9S2ZFa+lkhwxqCDwvCjNx25AE8ZbfDNAKvQBUCAKmz67EAYb9FAC0gAN6ABIQBWf8IBXagE1KAMFAEXIAwxAAoAAFAGXIBOOPL1QCqICk1n6Xo6QzRn8wjGmyuzaqfjEq6o/t93+rx/68fsWHDv0v1O3v08P+/AxhlTuXkeU9F+qhJl3bFjBn9SIkwzsPJMM25l4hNcRgSOFQsxnKOzwGlLcfh6QijCLEHzu9VNG7rx2nL3ZFK3oy3gvZG31fhxujtRnlxdeGmnVGVbq1K9fw6Nf9Lmrybb6eC+55y+lR/U5aSSS6+JZVqdw8VYnEKqgKrWbTUOUl4kd/2RcAaFzj7rBvJu78ltCDnLCNZzUY5Z5o0lPPjxXxohq97i5x44AbgKADYAraMVFYRTyk5PLIy2NRyXmHwzWG9zDtY4tPcsNJ7myk1sy5ktcp+F7k3G4PeYg5RK0Ubowe6N1XqLqdM9lWtk3Ox4rZhzHMhwgahga6051G3i6lA7uXJcU4QSwdtvVlPOTptFynUFY2oAFAFQ/XqgDruQBW/8lAHZQAKAKydqAMlAFaruQChRAJO5AGG70ACaIAuIQCrQQEWbnYbPfe1u2pv7BioatxSpLM5JEtOhUqdyLZRaQ1vgsBDGufx6re8V7lV1uM0VpBOXyX58CxpcJqvWb5fm/wA+Jl5LS7Yz3gNsnEAVLabAfJecrQ150sJ9PAtMcumc+ZOUABVABAaDRGgBc+K0Vxa2gu3u9F6Ph3CcYq11r0X3+xVXV+32Kb9X9i+dXAH9gvQlUKAogAXUxQHG/bLNvizEOBaoxjA8tpi91oVPBtB2nau+0guXmK67m+blOcOkHZEFdZyDTpZ4+yfHwQDZFMUASA7R7B5KzKx45/mxrLT9yE2g/M56rbmWZFpbR5YHTbt3cuc6AqbPrggDDfooAF27kgCrt5fWKAWgEUrhz9EAYagATRAFxQCrSASb/X0QBhmxAE40QAAOJ7suCAqdOadbAFltHRD9nIb3U8FWcQ4lC2XKtZ+Hh6nfZ2Mq7y9I+P2MvM6amIv2i0bG9Uc8e9ecrcUuqu8sLy0/2XVOytqXTL89SCJUnE+feuDfVnT+qlshbZNmYrxv7lnmwaSqSZYyuj4jrmQzThQczcuilaV6z7EH67L3Zy1K9OHekhhwoabFztYeGSrVZDhsLiABUnABbQhKclGKy2YlJRWXsarQ+hxDo59HP5hvDfvXq+H8LjQxOprP5L08/MpLq8dXsx0j9S0dcrc4QNaRnfmgFXoBBNTuHigOEe0CZt6QmDkHBg+RjWnvBVrQWKaKi4eajM9VSkIEACgImkGtENxoK0u4m4eK1k8I3gsySPQHs20f/p9GSsMggmHbdd9qITEI7LVOxVVR5ky4gsRNLaG1aGwL93ggCtf59EAbaIAyUAmxXH64oA6b0AVo5UKAAu2oA7Q2oAqV4fWKAOz9BAE67DHYgA0HifrBAVWm9MiELLL4h5N3nfuVRxLiSt1yQ1n9PX/CO+zs3VfNLu/UybIZe40Be44m9xO8ryqVStLTMpe7LxyjCOrwvYs5bQMZ2IDR94+QVhR4RdVN1yrz+yOOpf0Y7PPoWUHVtgviPLtzbhwzKs6XAqa/kk36afdnHPicn3Fj5ljK6MhsvaxtdpFSO1WlGxt6WsILPju/dnHO5qz70mTL9i6iAwzJZ0SI5rBU2ncAKm8nJeEjb1K9eUKay8v4a9T0rqxp01KT6I0cGFBlIToj3Dqir35/haON1M167h/DYUNI6ze7/NkUN3eOeZS0iun51OY6W1giR4xi2nMyYGuIstBuFxx2navU0qUYQ5cZPK1q86k+bOPAeldaJplKRnmnxm3/AHVKSt6Ut4iF1WhtJ/HUuJXX+OPfZDeNwc086kdyhlY03s2ieHEqq7yT+RawfaFCI68J7d4LXDicCoJWEujR0x4nB96L+prZeKCxrhWhAcKjIitTzXC1h4LJPKyec9LzHSR4z/iixHc3khW8FiKRSzeZN+ZEqtjUCAFUBGm5cxnQoDfeixWMG60QK9lQoqrxEnoLMj1FCaGtDQKBoAA2ACgCqi2F2htQCQa48kAtAJJr9XIAgxAGa7eaATUnK5AKDhw7kAbnUQCbNceWxAHYQBEnAd6ADRTJAVOm9NCGLDL3n8u879yp+J8TVBfp0+/9P9+RYWdm6r5pd36lBo3R747zeaVq95v/AMlUFnZVLuo/DrL83ZaXFxC3j59EbGWl2saGsFAPqp3r2VGjCjBQgsJHnqlSVSXNLcWaDcpTQqpjWCWhxeiizMJkWgPRve1pAOFbxeVsoSazg1cknjJaQoocKtIcDgWkEHtWpsG+Lz+r0A1KSzWAhmZJJzJOZKho29OimoLd5fmySpVlUfaZy32iaYix4vRNa5sCGbrj13i4vO4XgdpzVzb0HBcz3ZRXV1GpLlT0RlYYK60cbwPtK3I2LqhghzkQuc2E3F5DeAcaeahq1MaHRQpc2p3nSkwIUvFcP5cJ5G6yw08FTRWZJHoJPEWzza3AK4KRCkASGQIC49n0n02l5UfZhB8V3ysIb+csXLcy0Oy0WuT0MHKvLAjviOqbIu+qoCQ7egEWK7uHmgFUKAIvplyQBAjPl9YoBxAJc7IXn6xQCWwh27rkAqm/mgElxy5/WaAMEDaOPmUBUad00IYsQyC84nEN/dU3E+Jqgv06ff8Ap/vwLCzsnV7c+79f9FDorRro7qmobXrOOJOYG0qjsbCpdz5n3er8fTzLO5uo0I4W/RGwgS7WNDWgADD62r2NKlClBQgsJHn5zlOXNJ6iyKZ/XapDQxPtG15bIQ7LLLpl4/hM+AGo6aI2uFxoMz20kp0+Z+RHUqcqPPkzNOiPc+I4ve4lznONSScSSu5abHA8t5Y5JaQiwTWDEfDO2G9zOdko0nuYUmtmabRvtL0jB/8AMdINkZrX/m97vWjowfQlVeaOm+zLX+LpGLEhRoUJphww+3DtCtXBoBa4nxXNVpqOx1UpuSyxEV1STtJ8VfpYSR5GTzJsYiSrHe81p7B4pgwpNEaJoiGcARwPqscqNlUkQprRNlrnB1zQSajICqw1hZJI1MtIz+qkPpdIS4OcZh7Gm14BVtSWU2XVGKTjE7F7Rpmxo6YOZa1g+d7WfqK5LdZqI7bl4pM4IrQqQIAIAIDeewuTtTE7MHBohwmneSXP5WWc1X3MtSztY4idiiGgK5TqCZDAACAAaePdyQB2ttUAVuuF/kgDAQBoBst2XbSPq8oAojgxpcXAAXku9VrOcYRcpPCRtGLk+WKyzPR9b2gkMhlwycXUrvpRUNXj8FJqEMrxzgt6fCJNZlLD8MEZ+t78obR8x9FB/wDQT/sXuSrg8es37DTtbouTIY7HHzUcuPV+kV8/uSLhFLq38vsJGssw7NjRubf2VJUc+NXLWFhfAz/6y3j4v4g0Rot0Z1p1QyvWdm45geqj4fw+d1Lnl3er6v0/yzF1dxoR5Y97w8DXQoTWgNZcALgNnBewp0404qMVhI8/KbnLMnqKLju8FualVrNpV0vKxo4baLGVY0mgLq0BdTKpqt6ceaSiaVJ8kXI8z6WdHjxXxoxMSI8kudWvYBkBgBkF3qk0sIr3VUnlle5hGIomMGMgQyNxolAsSlg2jHLOm/8Ah8ujTr9kGH3vcf0rlqa4OuGkWa1q9Azx62FVWDIKoCDpt9JeKfuEc7vNaVNIsloLNRepR+y2Xt6Rhn4GxHfkLf1qprPEGegoLNRG49sMezJMZ8cZo/pa53kFHaLt5Jbx9jHmcbqrErgVQAqgCe6gJ2CqBI7H7EpCxoxryL40WJEPAOsN7mV7VVVnmRcUliJuntvA317B+9FESDlN57kAZKARWu4d59EAfRjYgBZpnTv8UAmpPDkT6IBmdn2QW1fdsbmdwXPc3VO3hz1H936E1GhOtLlijFaX0m+OesaNHusGA3naV4+94hUupa6R6L86norW2hQWmr6sgCBxXCot9Dq5wPhBoq64bTcOZWypTe0X7M1dVLqhkTEKoFtlTgLYqdwFVIras9oS9maO5gt5r3RfaJ0O6IavBawbQQXbhu3qxsOFVK0s1U4xXjo3+eJxXV/GnHEHmT+RZ6wafhycMXC0RSHDBxpmRk0bV7O2tlLEYrEUeYurn9Nc0tZM5lMaViRIhiucbZPvA0I3CmAV5GMYx5UtDz05SlPnb1J8rrVMswikjY8B47xXvUUrelLeJNC7rw2l76jusGub40pGhRIbeuylppIpeDWya17lCrSMJc0XsdP/AJ05rkklr1ObKUjAUMjT5VhxbyuWOVGVJmdnhR7hkCQOxcc9zup91HVfYG2jdIuOTIAHGkc+nNRtZnH1JZPFOXo/oaoK+PJBoAICn1riUlnby0d9fJQ13iB02qzVQv2MwazEZ9PdhAdrnjyaVU1+6i/tu8/Qke2ecJdLQ8gIrjvNWNB7nBb2a3ZrevWK9Tmy7DhAgAgI2kolIbt4pzWs32SSmsyR6V1Z0f8A6eUl4OBhwYbTh7waLXfVVEnl5LhLCLBhNSbjls3nx7lgyOV3Hu9UAgQjmeAxHbtQBui0xpzA7itXKK3ZlRb2Qw/SkEYxGDcXD6Khld0I7zj7oljb1pbQfsyM/TsvnFbwFTzoFDLiVqv60SqwuH/QyNNa0Qg09HV7sqggcSSuSvxuhGP7fafpg6KfC6rl29EZ4NiTDy5xwvc91zGDyG5UNOlc8QreL8ei/PAs51KNnT10XzZp9FaMhsbUUdX7RoSeWA3L1Vpw+laxwlmXVvf/AEiir3k67znTokHprS8GUhOjRnhjGi8mhqcmtGLnHIBdsY5eEjmcvE88a868xtIxL6sgNP8ADhA/niX0c7wwGZPbTioHFVm5PyMyHKXmIMGg1W0hOdKIctMRYZAJo2IbNBj1CbJxwIWVTVR4wYnWdKPNk0mkOne8xI5e55pVzhTAUFKCgHBdEafIsJHFKt+o8t5Y02q3I2KtLIwVukpzFg+Y+ShlU15UT06WnMytWTYCANAZedP8R/4neJXFPvMsafdR172HNpJT7tr2t5Qyf1rWGtWC8zNfShN+TNEr08qBABYBntdYlITBtfXk0+q57l9k7bJdtvyL72OwqQph4xc9jB8rSe60VUXD2RfWq3ZQe1qYrPBgwhwWDgXVce4tXTarEMnNdvNTHgjFrpOUCACAf0PJ9POycHG3MMLh91ptP/KHKCu8ROm2jmR6WdFAFTUU3KsLQOALh38TeUA5aQHM3zMR2L3ni5x8SvnsritLvTb+LPZKlTjtFeyGiCVE23ub5SBYKwOYMQ1kxzFhLyYDDFjOEOC0VLjnuH1zVvw7hNS5alLSPzfp9ysvOIQoJpay+nr9jPaa1p6YdHBHRwBg0YuPxP28F9CsbOlawUYL8/Op4W/vKlzJ5en1/PAr5bSb2GrHub+FxHOmK7pKMu8snBFyh3W0ZTXLSEzNxKRoxc2HdDYRQCv2rsXHaVxyoRTfKWVO5k4Lm1My+UcMuV605GjdVIsbIWDYu9RJmk/Cb8QiNP8A7bnfpUtvLFVIgvIZoSfp9TrhVoURHiyEN2LR2XeC1cUzZTkupRaxSIhQS9hNagX786qGrHljlHTbz554Zi2Lgj3i0fdFLoIAVQBoDLzfvu/EfFcU92WUO6jsXsdBboybPxR/0QwlFZrxNLt4tp+hfVV2eYAgDQGT15if7bdzj4AeBXHdPZFhYrdm69lUrZkg4/biPI7KN/Qqmu+0XtsuxnzOb69TFvSEy774b/QxrP0rvoLFNHBXeakihUpCBABAar2RyfSaVt0qIEB7q7HOLWN7aPdyK47qWmDvtI9TubxWg2m/gL/Qdq4TuHH0KAKzx5lAYpshDyc47cKeCpFwG3W8pfL7Fm+K1Xsl8/uKmIUvCY58U2WNFXOL6ADfgpo8EtdsP3ZG+J1/FexyjWnXwxIlmTBhQmm55vfE3kOrZGwY7di7qXBLKK7UM/F/c4avFblvsy+S+xQHWWax6eJ2GnguuPDLKO1KPsczv7p/1s2s5DnJmFCMWMY7Q0OZ7rfeFQS0AVNDSt6tIWvKsxRUVL3nfLLoV3+lczEEcQQpFFrcj509hdqmKyYKGcjBzyRh6LTmyTqLisMZQCIzAQajIrEllG0XhkDVJ9melj/yAcwW+a5aP8sfU67pZoT9DtqujzQEBT62j/pn8W/3BQ1+4zotf5Ec9Yq5d4uHsKXQc4EAaAy0wes7ifFcMtyyjsjtPssFNEPPxR3dxYPJb2y/5C+P0Ib/AEtZfD6ouFcnmw0AEBiddIlYzRsYO8krhuX2i0sl2Gzq2pLRDkZcGorDDjdd1iXV71U1dZsvKOkEcOn5jpIsSJ8cR7v6nE+atYrCSKmTy2xhZNQIAIDpnsKkqw5uPeC+MIYO0Q2B3L+J3FVty8yLW3jiB1AE2jQ1pdfzOHYuc6BQfu5XoAdJx5FAYRseiA5Pr3pOYmIz4bzSHDeQ2G0mhobnu+Ikcqrup0eypI4alftOLMm6GRiKLbDRpzJhF1EyZSydZ1Hm+kkoJ+EFh+QkDuorK2lzU0Ul7DkrNfH3LxzQcQCN96nOVMzWuEo1sIOYLPWo6l1QQTh2LmuIpRyjstJtzwzEszXLTLCYpSEYaGSj0a+xMwjsjM/vFVxxeJr1O+a5qTXk/od2V2eXBVAVWs4/6WJ8v97VFX7jJ7b+VHO2eqrV3i56BroOcCAOqAy0X3jxPiuF7lnHY7X7OQRoiH96LEP/AMhH6VLaa1/gc3Eni3+KLZXB50NABAYDWeJamX7qAdgHmq6u81C3tlikjskdwl5Bx/7UtQfLCoPBVa7U/Vl0+xT9EcBCtimDQAQCIz6NJ2ArDeEZSyzuvstlRA0XLDN7DFdt/iEvBPykKpqPMmXMFiJqIOAribzxN60NxyqAOqAwMeERiOV6A5rrnKFswXUNHNBJpdW8UO+gCsbWWYYKy7jieTPrpOYq9LQ6UIFK1XNWWDqt5Zybr2VRyYMZmQiBw+ZgBp/Suqxl2Wjg4pDEoy8sfnubhd5VFXrNCtS0TdR3IhQ1lmDJ7Z4qI5vmuCG5bz2FKUiBVAZ2dNl7iMQ4kc6hcNTRtllS1ijvjXVFdt6vTyoFkFfrCKy0X8PgQVFW7jJaD/cRzZqrOpd9A10HOBAAlDJl3m8rgZZLY7bqK2mipYHbEI7YsR3n3Losl+8/Q4uJv9hev3LVWxQgQAQGAeOknQPijtHOIAqqq+036l5QWIRXodP9oE5ZkI91LQawfM9oPdVcVus1EWVy8U2cXVmVIEAEA1MQy+yxuMR7WDi5wAUdV4iS0VmZ6UhS4ZDhwgBRoawcGtpd2NVTktyUG7CR3+KGQwTuPcgFWzsPMIDMzEHIdp2futTJWRpEGoIqN96mhIiqIo5/VOBEqbFk7WXLojVkupzSoxfQzs/7PC4j+J1Aamo61NgOCzUq80djFKlyyzkvdDaGEvc0UbSlKbMCe9S2EsVGn1RzcThzUk10ZZ1VwUAzPQrUOI3axw5g0Ws1mLRtCWJJnLYgvVXHvF6+6JUxEBDBQ6Wb13b/AEXHWXaZYUH2Udu0TEtQITtsNh/KFc03mKfkeaqrE5LzZLW5GQtNisvF/A7wUdTuMlo/yL1OZhVfUvOgF0HOBAAoZMuVwFmdx1Uu0fKj/jB51PmuqwX7kmV/Fv44rzLGqtCjDQBONASsAw+qbLc9CJ+O0flBd4gKmqvstnoqK7UUa/2oTNJWGyvvxRya1x8bKjtF22/InvH2EvM5gu8rgIAIC11Mlel0lKNIqGvMV3/pguaeYC5rmWInXaxzLJ3xkQFxNcBTtN58Aq4siQCgFAoB0MQEF8u13u9U7MuxRax32NtGV8eUIN4oVvGXVGrXiRnQQLypVMjcBHQ1xu2DzK35kzTlaG2t6w2V/ZbReGazWUPxtHsdiKbxcuyFacdmV87eE90V0zounuurXIrojef3I5J2H9r9zCTmq5Y2ITe7rU76ALglU7eemS0hSxTw98GNXacQaApdMDr/ACjzXLX3O637p17VF9ZKWP8AxNF+4U8lZ2zzSj6FDeLFea8y3U5zEXSgrBifgd4FaT7rN6b7a9TmGaqepfLYJdJzgQBRDceBWHsZW5mSuEszueropKSw2Qmf2hdnD95v0/yVfFnpBev+CerMpwICNpJ9mFEOxjvBaVHiLN6azNLzMzqA2s1ap7sNx5kN/UqWs+yejod/4E32nTVXQGbA93MgeRWbRbsxePVIxFV2HECqACA2nselbU3Mxj/LhNYDviOtH/61w3UtcFjaLTJ1qCKipGN/PDyXIdY8BsJ8fFYMj0Ou49yAd6Tce71QEN0E5HsN/figCMxQUiNqNov/AHWjh1iZUvEaMqHdZpqMhmOO9FPGjDXgRojFIaEWJDWyZq0THi4b8AulM5HEQINMcfq4JkYKyehXlaPcljsUc9oWFF9+G076UPNbKTWxrKKlujOz2pbf5Ty07HdYc8VLGu+pDKguhRxNRopigxLNhoyPvGtw3LStUUsYJKEHHOTaaHgGHCaw/ZtD8xPmrSyeaK+P1KTiCxcS+H0Jq6TiGZwVhvH3XeBWJd1m0O8jmAh2nU5qmk8HoILI0F1HMGgERj1XcD4LEtmbR3RmnLhLJHddDf7EEbIbB+QLu4cuzJ+ZU8WfaivImqxKgCArdY4lmWibwBzcAoa7xBnRbLNVFb7PGdaK7c0cySfAKmr7I9DbrVsrdf49qbp8MNjfF36lPbLECC6eanwM5VdBzAQAQHTfZJLBsk9+ceM477Lep+l6rKzzIt6McQOhtKgJh2GgJLUAtANRLsUBHLK3nsGzjvWTAhzaGue1Gk9xnAHUdiaHacOaj5ZR22Nsp7kWZhFvvC7aLwfNbKSZhxwPyjQWg1BOF2W5dMHocs1hhxIa2NCunYV6xI3iQIjKeSwGFDltuOayYBGhIzKHZOXaW0LRipqU3HZnPXpxm9VkRMaLb9kkE4BdcbqS31OCdlB7aFfOaOeGuFK3HDgp1dQa10OZ2dSL01MRD0C5jauF+efYqiUssvoQ5UZRWBXAQyNzB6jvwnwWsu6zaHeRXaCk+kiAkdVt53nIKvkyzR1vV1xMI1+LyCs+Hr9t+pR8Ueaq9C1XeVgEBR64xKQKbXjuqVzXL7B12azUE6itpCe7a/waPUqnr7o9Bb7NmU1jj25qMfvkf09XyXbRWII4qzzUZXKQiAgG5l9GuO5Yk8I2gsySO4apSIhSsvCIHUhNr+J/Wd3k81UTeW2XMVhF+xuwnx8VqbEqHUbDwuPI+qAebEGdRx9cEAzGnQCRigJAbW89g2fugCcFkwMuagGYlBesmAQXkXm8fCch6rSUEzZSaFRZdrhabjnkRwK1UnF4ZlxTWhGL3DOv4vUKZVGQumhiamLrwRvxHdf3LdzyaqGCPLMqK/Q/dZjsYktR0sWxqMR23LDCFSdwK3izSoh1rTif8DYt8keBVhYyZwU8zABrUKLBPky0/qjAdUtqw/dN3LBTKrJEEqMWZ+c1RjNvYQ8bPdPopY111IpW7WxQaRkYjGua5jgSKCoxJuABwW8ppxeDSMGprKLrQ+gzChgEX4u4nFV+clka7QTKQvmKuLFftfE8/wASf7/wRYBdhXhoDL69ROrCbtLjyAHmuO7eiR32C1bGNDTnRNDdl544lVE3zMvqfZiZaNEtOc7a4nmaqyWiwVjeW2IWTAEAuXlOmiwYP/cisafw163dVRVpYiT28czO+SxurtNezLuoqotiwghASWlAOtQDEOXa4WiBeScMq3d1EBKIcNju4+ngsmBJiDO477u/AoBL7r0AwGVvPYPM71kwE5qAQ0lpqFhpNYZlPA7EhhwtNxzCjTcdGbPXVECxU1yy371Iag6AX3eR5qSDIpoQ+GcjXcfULc1I8XC8Ed4RmECRFonYKdp/ZZgYmieGLcjwE5qAqo7FGSEN8OppkMeOQ81kBmAsmAzKCl4qsMytyK+RB/e/91pgkyCBowgUbTM07VZWtxGEFFopr21lUqOcWIiQHNxBC741YS2ZWTozhuhtbkZltaWW40NvwtrzN3h3KuvpapFtw2OU2U05VrXcCq6KzNLzLeTxBvyKZWRVhoAIC01Sh1nYbsobXHteCweJPYuS6lhYO20jrk7PJxq7COS4CwLKHEGd3G7vwQEliAXFdRpO67jkgHWNoANgAQElwQDbhtwWTBFEGt4q0ZDLiWm5AG60MRXh6H1QDYeDx2G48lkwJLUA0CbV2Ax3/d4bVhpNYZlPBJewOFW45j0UesXhm25GpRSxlgjlHIghSJojaYzGbkMfAbVkwCTlxawyyuPNI7ia0JZhkYGvH1CkIht52gjvHMICtmN199BxWjJENtg0Hj6rJgWISAD23LDCI7wACVg3JEiw2QTib/QKWGxzz3JJG0LfJHgix5JjsqHcpY15x2ZDO2pz3RRT+hBbLrySAOAGXeoK9V1JZZ021GNKGEY/WLRzgxzmgm8CgBrSt5p9YKOj31kmr/xvBkVYlYBACqGTV6kydzn5ud+VvVHfb5qtuZZngs7WOIZOjSBpRc50lzLvQEuGwcOFyGRcQHqitakY7r8Rw2IYH7R+E8wgJZQwMe9+HL72/gsgUQgEEIBqIwHEVQEWIw1o0kba3gDxqsmAYChbQbrx6oA4cTNp+t6w1nczsPuYH4XOzHoo9Y77G2jIkdtnEX5Daclunk1awNw4ZHE4rZSZq0hyVZR3NbxeppNaEwtUmSEbc1ZMFU+AHOLqcKXdq0ZKgdERnXj6j0WTAK0xBHeOYQAeLkYRCjNqaZYnyH1sWpsWEFvVHBSx2IJbirK2NcBthLBnBAnhS1THAccAo5E0diD/AKe6m5axNpFZPaAgxffhg78DzClU2tmRShGW6M9PaijGE8t3OFRzxUsa76kMrddGUM3qrNMP+3aG1t/MYqVVoMidCaN/oLQ5hw2tpgAOQp+/aqyTy8lrBYSRoZeBRamxYQWoZJcNAONNXjc3xP7FASQgHD1vw/3buCGByiGBDgsgQQgGYrqXDE4DzO5AE2HQeJ2nagCIWTAzEggnDtFx5oBotIwNfxXd4QCoU3W+ILvs1y31Wjh1RspeI+YAIqw1Hesc2NJDHgNwxQiqkTNJLKwSscFKmc7WBmKK9UZ47h+/qtjBGmBSq0ZLFCGtWTDAWrJgjzEIAE4bxcVhmURGwnAVuJN5r4VC1NiwZcBUEXDhzUq2IXuOtYsmBzo0BVxm1cdg8T+3io2SoS2FikTMgugWTUW2WQyP9DZaaYm4cTcsMygxLDK7hcoWTIcbCI2Hjd3j0WDI627EEdl3MICRDAOF/BDIcuL3HfTkKeNUBIQDpgD7NW8MP6cEMBFzhiK72/8A5KyYCbEBwPZnyQBRHUHhvOQQCGQ6XnE47twQBkIBJCyBJahgjxGWjTIe95N9UAotQDYhUNW1adrbuYwKNZMjzHl1zqE5EXH0UTTjqtjZPO4zEihta1BGRuPZtWyfgatCoURwF95N59OxbqTI3TXQajOtGqy3kJYFtbct0asItWTBGjtqaZC8+Q80ZlCHMWpsWTWKUgC6AcOFyZAl4LQTUEAE33HmPRYyCuNzetcSamuHNRsmiOQmXLK2MS3FiGtjA4yGsAOI28DYK+Q8+S1ZtHcOytCUW0LAHWhYMhmGMcN4uPMIApZjg0X5VoRmbzeOKAftn4eRCAmIAkBGnm9QnMYHMcFkwNSxrYrf1TjxCAkFAJKAQUASAYl/cHb4rIFlDA2gElDI9pAV6Ou0/wBpUMDZkGVPWcMhgFuYHXLdGrHG4BSLYiYSyCND+1+IrDMoMrVmxYFSnOGFgyNTfu9rfEICLHyWjJokWLcW0urjS6qytjV7k0LIHGoBH2nfL4LSRtEMLU3FtWDI41DIia9x34T4LAJLUApAf//Z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AutoShape 10" descr="data:image/jpeg;base64,/9j/4AAQSkZJRgABAQAAAQABAAD/2wCEAAkGBxQTEhQUEhQVFRUXFRUYFBUUFBQVFxcXFxQXFhQUFBQYHCggGBwlHBQUITEhJSkrLi4uFx8zODMsNygtLisBCgoKDg0OGxAQGiwkHCQsLCwsLCwsLCwtLCwsLCwsLCwsLCwsLCwsLCwsLCwsLCwsLCwsLCwsLCwsLCwsLCwsLP/AABEIAMIBAwMBEQACEQEDEQH/xAAcAAAABwEBAAAAAAAAAAAAAAAAAQIDBAUGBwj/xABGEAABAgMEBgcFBgUDAgcAAAABAAIDBBESITFBBQZRYXGREyKBobHB0QcyUoLwQmJyosLhI0OSsvEUM2MkUwhEg5Ojs9L/xAAbAQEAAgMBAQAAAAAAAAAAAAAAAwUBAgQGB//EADURAAIBAwIDBgUDBAIDAAAAAAABAgMEESExBRJBIjJRYXGRgaGx0fATIzNCUsHhJPEUFRb/2gAMAwEAAhEDEQA/AO3khACygBggBegBWiALFAGGoAVOSAACABcgCDQgDKAFCgASgCxx5eqAO5AFSvBAKQFNG1lgBxbU3GhcBUdhzVZPi9rGbi3t1xod8eG3EoqWPnqPQtPS5/mAcQR4hSQ4nay2mvjp9TSVhcR/pJDdIQne7EYTuePCq6I3VCXdmvdEMrerHeL9mSWUyNeRUyaZE00GTRZMAaEACRmgCbt+ggFU3oDN6a12k5WMIMxFsvsh1zHuABJAtFoNDdy4qWFGcllIinWhF4bJEprhIxPcmoBOwxGtPJ1Fh0probKrB9S2ZFa+lkhwxqCDwvCjNx25AE8ZbfDNAKvQBUCAKmz67EAYb9FAC0gAN6ABIQBWf8IBXagE1KAMFAEXIAwxAAoAAFAGXIBOOPL1QCqICk1n6Xo6QzRn8wjGmyuzaqfjEq6o/t93+rx/68fsWHDv0v1O3v08P+/AxhlTuXkeU9F+qhJl3bFjBn9SIkwzsPJMM25l4hNcRgSOFQsxnKOzwGlLcfh6QijCLEHzu9VNG7rx2nL3ZFK3oy3gvZG31fhxujtRnlxdeGmnVGVbq1K9fw6Nf9Lmrybb6eC+55y+lR/U5aSSS6+JZVqdw8VYnEKqgKrWbTUOUl4kd/2RcAaFzj7rBvJu78ltCDnLCNZzUY5Z5o0lPPjxXxohq97i5x44AbgKADYAraMVFYRTyk5PLIy2NRyXmHwzWG9zDtY4tPcsNJ7myk1sy5ktcp+F7k3G4PeYg5RK0Ubowe6N1XqLqdM9lWtk3Ox4rZhzHMhwgahga6051G3i6lA7uXJcU4QSwdtvVlPOTptFynUFY2oAFAFQ/XqgDruQBW/8lAHZQAKAKydqAMlAFaruQChRAJO5AGG70ACaIAuIQCrQQEWbnYbPfe1u2pv7BioatxSpLM5JEtOhUqdyLZRaQ1vgsBDGufx6re8V7lV1uM0VpBOXyX58CxpcJqvWb5fm/wA+Jl5LS7Yz3gNsnEAVLabAfJecrQ150sJ9PAtMcumc+ZOUABVABAaDRGgBc+K0Vxa2gu3u9F6Ph3CcYq11r0X3+xVXV+32Kb9X9i+dXAH9gvQlUKAogAXUxQHG/bLNvizEOBaoxjA8tpi91oVPBtB2nau+0guXmK67m+blOcOkHZEFdZyDTpZ4+yfHwQDZFMUASA7R7B5KzKx45/mxrLT9yE2g/M56rbmWZFpbR5YHTbt3cuc6AqbPrggDDfooAF27kgCrt5fWKAWgEUrhz9EAYagATRAFxQCrSASb/X0QBhmxAE40QAAOJ7suCAqdOadbAFltHRD9nIb3U8FWcQ4lC2XKtZ+Hh6nfZ2Mq7y9I+P2MvM6amIv2i0bG9Uc8e9ecrcUuqu8sLy0/2XVOytqXTL89SCJUnE+feuDfVnT+qlshbZNmYrxv7lnmwaSqSZYyuj4jrmQzThQczcuilaV6z7EH67L3Zy1K9OHekhhwoabFztYeGSrVZDhsLiABUnABbQhKclGKy2YlJRWXsarQ+hxDo59HP5hvDfvXq+H8LjQxOprP5L08/MpLq8dXsx0j9S0dcrc4QNaRnfmgFXoBBNTuHigOEe0CZt6QmDkHBg+RjWnvBVrQWKaKi4eajM9VSkIEACgImkGtENxoK0u4m4eK1k8I3gsySPQHs20f/p9GSsMggmHbdd9qITEI7LVOxVVR5ky4gsRNLaG1aGwL93ggCtf59EAbaIAyUAmxXH64oA6b0AVo5UKAAu2oA7Q2oAqV4fWKAOz9BAE67DHYgA0HifrBAVWm9MiELLL4h5N3nfuVRxLiSt1yQ1n9PX/CO+zs3VfNLu/UybIZe40Be44m9xO8ryqVStLTMpe7LxyjCOrwvYs5bQMZ2IDR94+QVhR4RdVN1yrz+yOOpf0Y7PPoWUHVtgviPLtzbhwzKs6XAqa/kk36afdnHPicn3Fj5ljK6MhsvaxtdpFSO1WlGxt6WsILPju/dnHO5qz70mTL9i6iAwzJZ0SI5rBU2ncAKm8nJeEjb1K9eUKay8v4a9T0rqxp01KT6I0cGFBlIToj3Dqir35/haON1M167h/DYUNI6ze7/NkUN3eOeZS0iun51OY6W1giR4xi2nMyYGuIstBuFxx2navU0qUYQ5cZPK1q86k+bOPAeldaJplKRnmnxm3/AHVKSt6Ut4iF1WhtJ/HUuJXX+OPfZDeNwc086kdyhlY03s2ieHEqq7yT+RawfaFCI68J7d4LXDicCoJWEujR0x4nB96L+prZeKCxrhWhAcKjIitTzXC1h4LJPKyec9LzHSR4z/iixHc3khW8FiKRSzeZN+ZEqtjUCAFUBGm5cxnQoDfeixWMG60QK9lQoqrxEnoLMj1FCaGtDQKBoAA2ACgCqi2F2htQCQa48kAtAJJr9XIAgxAGa7eaATUnK5AKDhw7kAbnUQCbNceWxAHYQBEnAd6ADRTJAVOm9NCGLDL3n8u879yp+J8TVBfp0+/9P9+RYWdm6r5pd36lBo3R747zeaVq95v/AMlUFnZVLuo/DrL83ZaXFxC3j59EbGWl2saGsFAPqp3r2VGjCjBQgsJHnqlSVSXNLcWaDcpTQqpjWCWhxeiizMJkWgPRve1pAOFbxeVsoSazg1cknjJaQoocKtIcDgWkEHtWpsG+Lz+r0A1KSzWAhmZJJzJOZKho29OimoLd5fmySpVlUfaZy32iaYix4vRNa5sCGbrj13i4vO4XgdpzVzb0HBcz3ZRXV1GpLlT0RlYYK60cbwPtK3I2LqhghzkQuc2E3F5DeAcaeahq1MaHRQpc2p3nSkwIUvFcP5cJ5G6yw08FTRWZJHoJPEWzza3AK4KRCkASGQIC49n0n02l5UfZhB8V3ysIb+csXLcy0Oy0WuT0MHKvLAjviOqbIu+qoCQ7egEWK7uHmgFUKAIvplyQBAjPl9YoBxAJc7IXn6xQCWwh27rkAqm/mgElxy5/WaAMEDaOPmUBUad00IYsQyC84nEN/dU3E+Jqgv06ff8Ap/vwLCzsnV7c+79f9FDorRro7qmobXrOOJOYG0qjsbCpdz5n3er8fTzLO5uo0I4W/RGwgS7WNDWgADD62r2NKlClBQgsJHn5zlOXNJ6iyKZ/XapDQxPtG15bIQ7LLLpl4/hM+AGo6aI2uFxoMz20kp0+Z+RHUqcqPPkzNOiPc+I4ve4lznONSScSSu5abHA8t5Y5JaQiwTWDEfDO2G9zOdko0nuYUmtmabRvtL0jB/8AMdINkZrX/m97vWjowfQlVeaOm+zLX+LpGLEhRoUJphww+3DtCtXBoBa4nxXNVpqOx1UpuSyxEV1STtJ8VfpYSR5GTzJsYiSrHe81p7B4pgwpNEaJoiGcARwPqscqNlUkQprRNlrnB1zQSajICqw1hZJI1MtIz+qkPpdIS4OcZh7Gm14BVtSWU2XVGKTjE7F7Rpmxo6YOZa1g+d7WfqK5LdZqI7bl4pM4IrQqQIAIAIDeewuTtTE7MHBohwmneSXP5WWc1X3MtSztY4idiiGgK5TqCZDAACAAaePdyQB2ttUAVuuF/kgDAQBoBst2XbSPq8oAojgxpcXAAXku9VrOcYRcpPCRtGLk+WKyzPR9b2gkMhlwycXUrvpRUNXj8FJqEMrxzgt6fCJNZlLD8MEZ+t78obR8x9FB/wDQT/sXuSrg8es37DTtbouTIY7HHzUcuPV+kV8/uSLhFLq38vsJGssw7NjRubf2VJUc+NXLWFhfAz/6y3j4v4g0Rot0Z1p1QyvWdm45geqj4fw+d1Lnl3er6v0/yzF1dxoR5Y97w8DXQoTWgNZcALgNnBewp0404qMVhI8/KbnLMnqKLju8FualVrNpV0vKxo4baLGVY0mgLq0BdTKpqt6ceaSiaVJ8kXI8z6WdHjxXxoxMSI8kudWvYBkBgBkF3qk0sIr3VUnlle5hGIomMGMgQyNxolAsSlg2jHLOm/8Ah8ujTr9kGH3vcf0rlqa4OuGkWa1q9Azx62FVWDIKoCDpt9JeKfuEc7vNaVNIsloLNRepR+y2Xt6Rhn4GxHfkLf1qprPEGegoLNRG49sMezJMZ8cZo/pa53kFHaLt5Jbx9jHmcbqrErgVQAqgCe6gJ2CqBI7H7EpCxoxryL40WJEPAOsN7mV7VVVnmRcUliJuntvA317B+9FESDlN57kAZKARWu4d59EAfRjYgBZpnTv8UAmpPDkT6IBmdn2QW1fdsbmdwXPc3VO3hz1H936E1GhOtLlijFaX0m+OesaNHusGA3naV4+94hUupa6R6L86norW2hQWmr6sgCBxXCot9Dq5wPhBoq64bTcOZWypTe0X7M1dVLqhkTEKoFtlTgLYqdwFVIras9oS9maO5gt5r3RfaJ0O6IavBawbQQXbhu3qxsOFVK0s1U4xXjo3+eJxXV/GnHEHmT+RZ6wafhycMXC0RSHDBxpmRk0bV7O2tlLEYrEUeYurn9Nc0tZM5lMaViRIhiucbZPvA0I3CmAV5GMYx5UtDz05SlPnb1J8rrVMswikjY8B47xXvUUrelLeJNC7rw2l76jusGub40pGhRIbeuylppIpeDWya17lCrSMJc0XsdP/AJ05rkklr1ObKUjAUMjT5VhxbyuWOVGVJmdnhR7hkCQOxcc9zup91HVfYG2jdIuOTIAHGkc+nNRtZnH1JZPFOXo/oaoK+PJBoAICn1riUlnby0d9fJQ13iB02qzVQv2MwazEZ9PdhAdrnjyaVU1+6i/tu8/Qke2ecJdLQ8gIrjvNWNB7nBb2a3ZrevWK9Tmy7DhAgAgI2kolIbt4pzWs32SSmsyR6V1Z0f8A6eUl4OBhwYbTh7waLXfVVEnl5LhLCLBhNSbjls3nx7lgyOV3Hu9UAgQjmeAxHbtQBui0xpzA7itXKK3ZlRb2Qw/SkEYxGDcXD6Khld0I7zj7oljb1pbQfsyM/TsvnFbwFTzoFDLiVqv60SqwuH/QyNNa0Qg09HV7sqggcSSuSvxuhGP7fafpg6KfC6rl29EZ4NiTDy5xwvc91zGDyG5UNOlc8QreL8ei/PAs51KNnT10XzZp9FaMhsbUUdX7RoSeWA3L1Vpw+laxwlmXVvf/AEiir3k67znTokHprS8GUhOjRnhjGi8mhqcmtGLnHIBdsY5eEjmcvE88a868xtIxL6sgNP8ADhA/niX0c7wwGZPbTioHFVm5PyMyHKXmIMGg1W0hOdKIctMRYZAJo2IbNBj1CbJxwIWVTVR4wYnWdKPNk0mkOne8xI5e55pVzhTAUFKCgHBdEafIsJHFKt+o8t5Y02q3I2KtLIwVukpzFg+Y+ShlU15UT06WnMytWTYCANAZedP8R/4neJXFPvMsafdR172HNpJT7tr2t5Qyf1rWGtWC8zNfShN+TNEr08qBABYBntdYlITBtfXk0+q57l9k7bJdtvyL72OwqQph4xc9jB8rSe60VUXD2RfWq3ZQe1qYrPBgwhwWDgXVce4tXTarEMnNdvNTHgjFrpOUCACAf0PJ9POycHG3MMLh91ptP/KHKCu8ROm2jmR6WdFAFTUU3KsLQOALh38TeUA5aQHM3zMR2L3ni5x8SvnsritLvTb+LPZKlTjtFeyGiCVE23ub5SBYKwOYMQ1kxzFhLyYDDFjOEOC0VLjnuH1zVvw7hNS5alLSPzfp9ysvOIQoJpay+nr9jPaa1p6YdHBHRwBg0YuPxP28F9CsbOlawUYL8/Op4W/vKlzJ5en1/PAr5bSb2GrHub+FxHOmK7pKMu8snBFyh3W0ZTXLSEzNxKRoxc2HdDYRQCv2rsXHaVxyoRTfKWVO5k4Lm1My+UcMuV605GjdVIsbIWDYu9RJmk/Cb8QiNP8A7bnfpUtvLFVIgvIZoSfp9TrhVoURHiyEN2LR2XeC1cUzZTkupRaxSIhQS9hNagX786qGrHljlHTbz554Zi2Lgj3i0fdFLoIAVQBoDLzfvu/EfFcU92WUO6jsXsdBboybPxR/0QwlFZrxNLt4tp+hfVV2eYAgDQGT15if7bdzj4AeBXHdPZFhYrdm69lUrZkg4/biPI7KN/Qqmu+0XtsuxnzOb69TFvSEy774b/QxrP0rvoLFNHBXeakihUpCBABAar2RyfSaVt0qIEB7q7HOLWN7aPdyK47qWmDvtI9TubxWg2m/gL/Qdq4TuHH0KAKzx5lAYpshDyc47cKeCpFwG3W8pfL7Fm+K1Xsl8/uKmIUvCY58U2WNFXOL6ADfgpo8EtdsP3ZG+J1/FexyjWnXwxIlmTBhQmm55vfE3kOrZGwY7di7qXBLKK7UM/F/c4avFblvsy+S+xQHWWax6eJ2GnguuPDLKO1KPsczv7p/1s2s5DnJmFCMWMY7Q0OZ7rfeFQS0AVNDSt6tIWvKsxRUVL3nfLLoV3+lczEEcQQpFFrcj509hdqmKyYKGcjBzyRh6LTmyTqLisMZQCIzAQajIrEllG0XhkDVJ9melj/yAcwW+a5aP8sfU67pZoT9DtqujzQEBT62j/pn8W/3BQ1+4zotf5Ec9Yq5d4uHsKXQc4EAaAy0wes7ifFcMtyyjsjtPssFNEPPxR3dxYPJb2y/5C+P0Ib/AEtZfD6ouFcnmw0AEBiddIlYzRsYO8krhuX2i0sl2Gzq2pLRDkZcGorDDjdd1iXV71U1dZsvKOkEcOn5jpIsSJ8cR7v6nE+atYrCSKmTy2xhZNQIAIDpnsKkqw5uPeC+MIYO0Q2B3L+J3FVty8yLW3jiB1AE2jQ1pdfzOHYuc6BQfu5XoAdJx5FAYRseiA5Pr3pOYmIz4bzSHDeQ2G0mhobnu+Ikcqrup0eypI4alftOLMm6GRiKLbDRpzJhF1EyZSydZ1Hm+kkoJ+EFh+QkDuorK2lzU0Ul7DkrNfH3LxzQcQCN96nOVMzWuEo1sIOYLPWo6l1QQTh2LmuIpRyjstJtzwzEszXLTLCYpSEYaGSj0a+xMwjsjM/vFVxxeJr1O+a5qTXk/od2V2eXBVAVWs4/6WJ8v97VFX7jJ7b+VHO2eqrV3i56BroOcCAOqAy0X3jxPiuF7lnHY7X7OQRoiH96LEP/AMhH6VLaa1/gc3Eni3+KLZXB50NABAYDWeJamX7qAdgHmq6u81C3tlikjskdwl5Bx/7UtQfLCoPBVa7U/Vl0+xT9EcBCtimDQAQCIz6NJ2ArDeEZSyzuvstlRA0XLDN7DFdt/iEvBPykKpqPMmXMFiJqIOAribzxN60NxyqAOqAwMeERiOV6A5rrnKFswXUNHNBJpdW8UO+gCsbWWYYKy7jieTPrpOYq9LQ6UIFK1XNWWDqt5Zybr2VRyYMZmQiBw+ZgBp/Suqxl2Wjg4pDEoy8sfnubhd5VFXrNCtS0TdR3IhQ1lmDJ7Z4qI5vmuCG5bz2FKUiBVAZ2dNl7iMQ4kc6hcNTRtllS1ijvjXVFdt6vTyoFkFfrCKy0X8PgQVFW7jJaD/cRzZqrOpd9A10HOBAAlDJl3m8rgZZLY7bqK2mipYHbEI7YsR3n3Losl+8/Q4uJv9hev3LVWxQgQAQGAeOknQPijtHOIAqqq+036l5QWIRXodP9oE5ZkI91LQawfM9oPdVcVus1EWVy8U2cXVmVIEAEA1MQy+yxuMR7WDi5wAUdV4iS0VmZ6UhS4ZDhwgBRoawcGtpd2NVTktyUG7CR3+KGQwTuPcgFWzsPMIDMzEHIdp2futTJWRpEGoIqN96mhIiqIo5/VOBEqbFk7WXLojVkupzSoxfQzs/7PC4j+J1Aamo61NgOCzUq80djFKlyyzkvdDaGEvc0UbSlKbMCe9S2EsVGn1RzcThzUk10ZZ1VwUAzPQrUOI3axw5g0Ws1mLRtCWJJnLYgvVXHvF6+6JUxEBDBQ6Wb13b/AEXHWXaZYUH2Udu0TEtQITtsNh/KFc03mKfkeaqrE5LzZLW5GQtNisvF/A7wUdTuMlo/yL1OZhVfUvOgF0HOBAAoZMuVwFmdx1Uu0fKj/jB51PmuqwX7kmV/Fv44rzLGqtCjDQBONASsAw+qbLc9CJ+O0flBd4gKmqvstnoqK7UUa/2oTNJWGyvvxRya1x8bKjtF22/InvH2EvM5gu8rgIAIC11Mlel0lKNIqGvMV3/pguaeYC5rmWInXaxzLJ3xkQFxNcBTtN58Aq4siQCgFAoB0MQEF8u13u9U7MuxRax32NtGV8eUIN4oVvGXVGrXiRnQQLypVMjcBHQ1xu2DzK35kzTlaG2t6w2V/ZbReGazWUPxtHsdiKbxcuyFacdmV87eE90V0zounuurXIrojef3I5J2H9r9zCTmq5Y2ITe7rU76ALglU7eemS0hSxTw98GNXacQaApdMDr/ACjzXLX3O637p17VF9ZKWP8AxNF+4U8lZ2zzSj6FDeLFea8y3U5zEXSgrBifgd4FaT7rN6b7a9TmGaqepfLYJdJzgQBRDceBWHsZW5mSuEszueropKSw2Qmf2hdnD95v0/yVfFnpBev+CerMpwICNpJ9mFEOxjvBaVHiLN6azNLzMzqA2s1ap7sNx5kN/UqWs+yejod/4E32nTVXQGbA93MgeRWbRbsxePVIxFV2HECqACA2nselbU3Mxj/LhNYDviOtH/61w3UtcFjaLTJ1qCKipGN/PDyXIdY8BsJ8fFYMj0Ou49yAd6Tce71QEN0E5HsN/figCMxQUiNqNov/AHWjh1iZUvEaMqHdZpqMhmOO9FPGjDXgRojFIaEWJDWyZq0THi4b8AulM5HEQINMcfq4JkYKyehXlaPcljsUc9oWFF9+G076UPNbKTWxrKKlujOz2pbf5Ty07HdYc8VLGu+pDKguhRxNRopigxLNhoyPvGtw3LStUUsYJKEHHOTaaHgGHCaw/ZtD8xPmrSyeaK+P1KTiCxcS+H0Jq6TiGZwVhvH3XeBWJd1m0O8jmAh2nU5qmk8HoILI0F1HMGgERj1XcD4LEtmbR3RmnLhLJHddDf7EEbIbB+QLu4cuzJ+ZU8WfaivImqxKgCArdY4lmWibwBzcAoa7xBnRbLNVFb7PGdaK7c0cySfAKmr7I9DbrVsrdf49qbp8MNjfF36lPbLECC6eanwM5VdBzAQAQHTfZJLBsk9+ceM477Lep+l6rKzzIt6McQOhtKgJh2GgJLUAtANRLsUBHLK3nsGzjvWTAhzaGue1Gk9xnAHUdiaHacOaj5ZR22Nsp7kWZhFvvC7aLwfNbKSZhxwPyjQWg1BOF2W5dMHocs1hhxIa2NCunYV6xI3iQIjKeSwGFDltuOayYBGhIzKHZOXaW0LRipqU3HZnPXpxm9VkRMaLb9kkE4BdcbqS31OCdlB7aFfOaOeGuFK3HDgp1dQa10OZ2dSL01MRD0C5jauF+efYqiUssvoQ5UZRWBXAQyNzB6jvwnwWsu6zaHeRXaCk+kiAkdVt53nIKvkyzR1vV1xMI1+LyCs+Hr9t+pR8Ueaq9C1XeVgEBR64xKQKbXjuqVzXL7B12azUE6itpCe7a/waPUqnr7o9Bb7NmU1jj25qMfvkf09XyXbRWII4qzzUZXKQiAgG5l9GuO5Yk8I2gsySO4apSIhSsvCIHUhNr+J/Wd3k81UTeW2XMVhF+xuwnx8VqbEqHUbDwuPI+qAebEGdRx9cEAzGnQCRigJAbW89g2fugCcFkwMuagGYlBesmAQXkXm8fCch6rSUEzZSaFRZdrhabjnkRwK1UnF4ZlxTWhGL3DOv4vUKZVGQumhiamLrwRvxHdf3LdzyaqGCPLMqK/Q/dZjsYktR0sWxqMR23LDCFSdwK3izSoh1rTif8DYt8keBVhYyZwU8zABrUKLBPky0/qjAdUtqw/dN3LBTKrJEEqMWZ+c1RjNvYQ8bPdPopY111IpW7WxQaRkYjGua5jgSKCoxJuABwW8ppxeDSMGprKLrQ+gzChgEX4u4nFV+clka7QTKQvmKuLFftfE8/wASf7/wRYBdhXhoDL69ROrCbtLjyAHmuO7eiR32C1bGNDTnRNDdl544lVE3zMvqfZiZaNEtOc7a4nmaqyWiwVjeW2IWTAEAuXlOmiwYP/cisafw163dVRVpYiT28czO+SxurtNezLuoqotiwghASWlAOtQDEOXa4WiBeScMq3d1EBKIcNju4+ngsmBJiDO477u/AoBL7r0AwGVvPYPM71kwE5qAQ0lpqFhpNYZlPA7EhhwtNxzCjTcdGbPXVECxU1yy371Iag6AX3eR5qSDIpoQ+GcjXcfULc1I8XC8Ed4RmECRFonYKdp/ZZgYmieGLcjwE5qAqo7FGSEN8OppkMeOQ81kBmAsmAzKCl4qsMytyK+RB/e/91pgkyCBowgUbTM07VZWtxGEFFopr21lUqOcWIiQHNxBC741YS2ZWTozhuhtbkZltaWW40NvwtrzN3h3KuvpapFtw2OU2U05VrXcCq6KzNLzLeTxBvyKZWRVhoAIC01Sh1nYbsobXHteCweJPYuS6lhYO20jrk7PJxq7COS4CwLKHEGd3G7vwQEliAXFdRpO67jkgHWNoANgAQElwQDbhtwWTBFEGt4q0ZDLiWm5AG60MRXh6H1QDYeDx2G48lkwJLUA0CbV2Ax3/d4bVhpNYZlPBJewOFW45j0UesXhm25GpRSxlgjlHIghSJojaYzGbkMfAbVkwCTlxawyyuPNI7ia0JZhkYGvH1CkIht52gjvHMICtmN199BxWjJENtg0Hj6rJgWISAD23LDCI7wACVg3JEiw2QTib/QKWGxzz3JJG0LfJHgix5JjsqHcpY15x2ZDO2pz3RRT+hBbLrySAOAGXeoK9V1JZZ021GNKGEY/WLRzgxzmgm8CgBrSt5p9YKOj31kmr/xvBkVYlYBACqGTV6kydzn5ud+VvVHfb5qtuZZngs7WOIZOjSBpRc50lzLvQEuGwcOFyGRcQHqitakY7r8Rw2IYH7R+E8wgJZQwMe9+HL72/gsgUQgEEIBqIwHEVQEWIw1o0kba3gDxqsmAYChbQbrx6oA4cTNp+t6w1nczsPuYH4XOzHoo9Y77G2jIkdtnEX5Daclunk1awNw4ZHE4rZSZq0hyVZR3NbxeppNaEwtUmSEbc1ZMFU+AHOLqcKXdq0ZKgdERnXj6j0WTAK0xBHeOYQAeLkYRCjNqaZYnyH1sWpsWEFvVHBSx2IJbirK2NcBthLBnBAnhS1THAccAo5E0diD/AKe6m5axNpFZPaAgxffhg78DzClU2tmRShGW6M9PaijGE8t3OFRzxUsa76kMrddGUM3qrNMP+3aG1t/MYqVVoMidCaN/oLQ5hw2tpgAOQp+/aqyTy8lrBYSRoZeBRamxYQWoZJcNAONNXjc3xP7FASQgHD1vw/3buCGByiGBDgsgQQgGYrqXDE4DzO5AE2HQeJ2nagCIWTAzEggnDtFx5oBotIwNfxXd4QCoU3W+ILvs1y31Wjh1RspeI+YAIqw1Hesc2NJDHgNwxQiqkTNJLKwSscFKmc7WBmKK9UZ47h+/qtjBGmBSq0ZLFCGtWTDAWrJgjzEIAE4bxcVhmURGwnAVuJN5r4VC1NiwZcBUEXDhzUq2IXuOtYsmBzo0BVxm1cdg8T+3io2SoS2FikTMgugWTUW2WQyP9DZaaYm4cTcsMygxLDK7hcoWTIcbCI2Hjd3j0WDI627EEdl3MICRDAOF/BDIcuL3HfTkKeNUBIQDpgD7NW8MP6cEMBFzhiK72/8A5KyYCbEBwPZnyQBRHUHhvOQQCGQ6XnE47twQBkIBJCyBJahgjxGWjTIe95N9UAotQDYhUNW1adrbuYwKNZMjzHl1zqE5EXH0UTTjqtjZPO4zEihta1BGRuPZtWyfgatCoURwF95N59OxbqTI3TXQajOtGqy3kJYFtbct0asItWTBGjtqaZC8+Q80ZlCHMWpsWTWKUgC6AcOFyZAl4LQTUEAE33HmPRYyCuNzetcSamuHNRsmiOQmXLK2MS3FiGtjA4yGsAOI28DYK+Q8+S1ZtHcOytCUW0LAHWhYMhmGMcN4uPMIApZjg0X5VoRmbzeOKAftn4eRCAmIAkBGnm9QnMYHMcFkwNSxrYrf1TjxCAkFAJKAQUASAYl/cHb4rIFlDA2gElDI9pAV6Ou0/wBpUMDZkGVPWcMhgFuYHXLdGrHG4BSLYiYSyCND+1+IrDMoMrVmxYFSnOGFgyNTfu9rfEICLHyWjJokWLcW0urjS6qytjV7k0LIHGoBH2nfL4LSRtEMLU3FtWDI41DIia9x34T4LAJLUApAf//Z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51" name="Picture 16" descr="http://www.designandtransformation.org/wp-content/uploads/Complexity650-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1225" y="469900"/>
            <a:ext cx="53594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720230"/>
            <a:ext cx="9144000" cy="2868460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THE PROBLEM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11268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2</a:t>
            </a:r>
          </a:p>
        </p:txBody>
      </p:sp>
      <p:pic>
        <p:nvPicPr>
          <p:cNvPr id="11270" name="Picture 2" descr="decision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8138" y="7938"/>
            <a:ext cx="3709987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761413" cy="223678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s-ES" b="0" dirty="0" smtClean="0">
                <a:latin typeface="Calibri" pitchFamily="34" charset="0"/>
                <a:ea typeface="PMingLiU" pitchFamily="18" charset="-120"/>
              </a:rPr>
              <a:t>Propone el estudio de la sincronización de semáforos del corredor Garzón como problema de optimización multiobjetivo, y el diseño e implementación de algoritmos evolutivos para resolverlo con alta eficacia numérica y desempeño computacional</a:t>
            </a:r>
          </a:p>
          <a:p>
            <a:pPr algn="just" eaLnBrk="1" hangingPunct="1">
              <a:spcBef>
                <a:spcPts val="1200"/>
              </a:spcBef>
            </a:pPr>
            <a:r>
              <a:rPr lang="es-ES" b="0" dirty="0" smtClean="0">
                <a:latin typeface="Calibri" pitchFamily="34" charset="0"/>
                <a:ea typeface="PMingLiU" pitchFamily="18" charset="-120"/>
              </a:rPr>
              <a:t>El problema de sincronización de semáforos es NP-difícil y no existe un método exacto que resuelva eficientemente instancias realistas del problema</a:t>
            </a:r>
          </a:p>
        </p:txBody>
      </p:sp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pic>
        <p:nvPicPr>
          <p:cNvPr id="9220" name="Picture 2" descr="http://www.montevideo.com.uy/imgnoticias/201009/_W420/2964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2675" y="4435475"/>
            <a:ext cx="298132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AutoShape 2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AutoShape 4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ES" sz="24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2 - Sincronización de semáforos en corredor Garzón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Descripción del proyecto (E. Arreche, A. Acuña)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9225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Rectangle 1"/>
          <p:cNvSpPr>
            <a:spLocks noChangeArrowheads="1"/>
          </p:cNvSpPr>
          <p:nvPr/>
        </p:nvSpPr>
        <p:spPr bwMode="auto">
          <a:xfrm>
            <a:off x="0" y="4152900"/>
            <a:ext cx="616267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ts val="1200"/>
              </a:spcBef>
              <a:buFontTx/>
              <a:buChar char="•"/>
            </a:pPr>
            <a:r>
              <a:rPr lang="es-UY" sz="22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El objetivo consiste en hallar una configuración aceptable de los semáforos, enfocándose en la mejora de los tiempos del transporte vehicular (público y particular)</a:t>
            </a:r>
            <a:endParaRPr lang="en-US" sz="22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advTm="1636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268288" y="1558925"/>
            <a:ext cx="8520112" cy="3040063"/>
          </a:xfrm>
        </p:spPr>
        <p:txBody>
          <a:bodyPr/>
          <a:lstStyle/>
          <a:p>
            <a:pPr algn="just" eaLnBrk="1" hangingPunct="1">
              <a:spcBef>
                <a:spcPts val="200"/>
              </a:spcBef>
            </a:pPr>
            <a:r>
              <a:rPr lang="es-ES" b="0" dirty="0" smtClean="0">
                <a:latin typeface="Calibri" pitchFamily="34" charset="0"/>
                <a:ea typeface="PMingLiU" pitchFamily="18" charset="-120"/>
              </a:rPr>
              <a:t>Información sobre la configuración actual de los semáforos:  </a:t>
            </a:r>
          </a:p>
          <a:p>
            <a:pPr lvl="1" algn="just" eaLnBrk="1" hangingPunct="1">
              <a:spcBef>
                <a:spcPts val="200"/>
              </a:spcBef>
            </a:pPr>
            <a:r>
              <a:rPr lang="es-ES" sz="2200" b="0" dirty="0" smtClean="0">
                <a:latin typeface="Calibri" pitchFamily="34" charset="0"/>
                <a:ea typeface="PMingLiU" pitchFamily="18" charset="-120"/>
              </a:rPr>
              <a:t>¿Existe una única configuración o se utilizan diferentes configuraciones según el día u hora de la semana?</a:t>
            </a:r>
          </a:p>
          <a:p>
            <a:pPr lvl="1" algn="just" eaLnBrk="1" hangingPunct="1">
              <a:spcBef>
                <a:spcPts val="200"/>
              </a:spcBef>
            </a:pPr>
            <a:r>
              <a:rPr lang="es-ES" sz="2200" b="0" dirty="0" smtClean="0">
                <a:latin typeface="Calibri" pitchFamily="34" charset="0"/>
                <a:ea typeface="PMingLiU" pitchFamily="18" charset="-120"/>
              </a:rPr>
              <a:t>¿Se utilizó algún tipo de sistema automático o manual para determinar la configuración actual?</a:t>
            </a:r>
          </a:p>
          <a:p>
            <a:pPr algn="just" eaLnBrk="1" hangingPunct="1">
              <a:spcBef>
                <a:spcPts val="200"/>
              </a:spcBef>
            </a:pPr>
            <a:endParaRPr lang="es-ES" b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ES" b="0" dirty="0" smtClean="0">
                <a:latin typeface="Calibri" pitchFamily="34" charset="0"/>
                <a:ea typeface="PMingLiU" pitchFamily="18" charset="-120"/>
              </a:rPr>
              <a:t>Información de tráfico:</a:t>
            </a:r>
          </a:p>
          <a:p>
            <a:pPr lvl="1" algn="just" eaLnBrk="1" hangingPunct="1">
              <a:spcBef>
                <a:spcPts val="200"/>
              </a:spcBef>
            </a:pPr>
            <a:r>
              <a:rPr lang="es-ES" sz="2200" b="0" dirty="0" smtClean="0">
                <a:latin typeface="Calibri" pitchFamily="34" charset="0"/>
                <a:ea typeface="PMingLiU" pitchFamily="18" charset="-120"/>
              </a:rPr>
              <a:t>Promedio de transito de vehículos por el corredor y calles laterales diversificado por tipo (autos, motos, ómnibus, taxis, etc.)</a:t>
            </a:r>
          </a:p>
          <a:p>
            <a:pPr lvl="1" algn="just" eaLnBrk="1" hangingPunct="1">
              <a:spcBef>
                <a:spcPts val="200"/>
              </a:spcBef>
            </a:pPr>
            <a:r>
              <a:rPr lang="es-ES" sz="2200" b="0" dirty="0" smtClean="0">
                <a:latin typeface="Calibri" pitchFamily="34" charset="0"/>
                <a:ea typeface="PMingLiU" pitchFamily="18" charset="-120"/>
              </a:rPr>
              <a:t>Velocidad promedio o comportamiento básico de cada vehículo</a:t>
            </a:r>
          </a:p>
          <a:p>
            <a:pPr lvl="1" algn="just" eaLnBrk="1" hangingPunct="1">
              <a:spcBef>
                <a:spcPts val="200"/>
              </a:spcBef>
            </a:pPr>
            <a:r>
              <a:rPr lang="es-ES" sz="2200" b="0" dirty="0" smtClean="0">
                <a:latin typeface="Calibri" pitchFamily="34" charset="0"/>
                <a:ea typeface="PMingLiU" pitchFamily="18" charset="-120"/>
              </a:rPr>
              <a:t>Información de los tiempos y líneas de ómnibus que circulan,  tiempo que se detiene, promedios de carga por parada, etc.</a:t>
            </a:r>
          </a:p>
          <a:p>
            <a:pPr algn="just" eaLnBrk="1" hangingPunct="1">
              <a:spcBef>
                <a:spcPts val="200"/>
              </a:spcBef>
            </a:pPr>
            <a:endParaRPr lang="es-ES" b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ES" sz="24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2 - Sincronización</a:t>
            </a:r>
            <a:r>
              <a:rPr lang="es-ES" sz="32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s-ES" sz="24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semáforos en corredor Garzón</a:t>
            </a:r>
            <a:endParaRPr lang="es-ES" sz="32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UY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Requisitos: información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 necesaria para la configuración</a:t>
            </a:r>
          </a:p>
        </p:txBody>
      </p:sp>
      <p:pic>
        <p:nvPicPr>
          <p:cNvPr id="10245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37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http://www.opeduca.nl/images/methodology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225" y="-125413"/>
            <a:ext cx="5810250" cy="39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1997075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503221"/>
            <a:ext cx="9144000" cy="3085469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90000"/>
              </a:lnSpc>
              <a:defRPr/>
            </a:pPr>
            <a:endParaRPr lang="es-E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sz="9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MEtHODOLOGY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16389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1875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ES" sz="30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2 - Sincronización de semáforos en corredor Garzón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9700" y="1381125"/>
            <a:ext cx="8480425" cy="4814888"/>
          </a:xfrm>
        </p:spPr>
        <p:txBody>
          <a:bodyPr/>
          <a:lstStyle/>
          <a:p>
            <a:pPr algn="just">
              <a:defRPr/>
            </a:pPr>
            <a:r>
              <a:rPr lang="es-ES" b="0" dirty="0" smtClean="0">
                <a:latin typeface="Calibri" pitchFamily="34" charset="0"/>
                <a:ea typeface="PMingLiU" pitchFamily="18" charset="-120"/>
              </a:rPr>
              <a:t>El algoritmo partirá de la configuración actual del corredor Garzón</a:t>
            </a:r>
          </a:p>
          <a:p>
            <a:pPr algn="just">
              <a:defRPr/>
            </a:pPr>
            <a:r>
              <a:rPr lang="es-ES" b="0" dirty="0" smtClean="0">
                <a:latin typeface="Calibri" pitchFamily="34" charset="0"/>
                <a:ea typeface="PMingLiU" pitchFamily="18" charset="-120"/>
              </a:rPr>
              <a:t>Los datos para comparar el rendimiento serán:</a:t>
            </a:r>
          </a:p>
          <a:p>
            <a:pPr lvl="1" algn="just">
              <a:defRPr/>
            </a:pPr>
            <a:r>
              <a:rPr lang="es-ES" b="0" dirty="0" smtClean="0">
                <a:latin typeface="Calibri" pitchFamily="34" charset="0"/>
                <a:ea typeface="PMingLiU" pitchFamily="18" charset="-120"/>
              </a:rPr>
              <a:t>La cantidad de vehículos que llegan a su destino en un tiempo estipulado</a:t>
            </a:r>
          </a:p>
          <a:p>
            <a:pPr lvl="1" algn="just">
              <a:defRPr/>
            </a:pPr>
            <a:r>
              <a:rPr lang="es-ES" b="0" dirty="0" smtClean="0">
                <a:latin typeface="Calibri" pitchFamily="34" charset="0"/>
                <a:ea typeface="PMingLiU" pitchFamily="18" charset="-120"/>
              </a:rPr>
              <a:t>La velocidad promedio del viaje</a:t>
            </a:r>
          </a:p>
          <a:p>
            <a:pPr lvl="1" algn="just">
              <a:defRPr/>
            </a:pPr>
            <a:r>
              <a:rPr lang="es-ES" b="0" dirty="0" smtClean="0">
                <a:latin typeface="Calibri" pitchFamily="34" charset="0"/>
                <a:ea typeface="PMingLiU" pitchFamily="18" charset="-120"/>
              </a:rPr>
              <a:t>La variable para dar prioridad al transporte público sobre otros vehículos</a:t>
            </a:r>
          </a:p>
          <a:p>
            <a:pPr marL="342900" lvl="1" indent="-342900" algn="just">
              <a:buFontTx/>
              <a:buChar char="•"/>
              <a:defRPr/>
            </a:pPr>
            <a:r>
              <a:rPr lang="es-ES" sz="2200" b="0" dirty="0">
                <a:latin typeface="Calibri" pitchFamily="34" charset="0"/>
                <a:ea typeface="PMingLiU" pitchFamily="18" charset="-120"/>
                <a:cs typeface="+mn-cs"/>
              </a:rPr>
              <a:t>Se esperan obtener configuraciones alternativas que proporcionen mejoras en el rendimiento, respecto a la actual configuración</a:t>
            </a:r>
          </a:p>
          <a:p>
            <a:pPr marL="457200" lvl="1" indent="0" algn="just">
              <a:buFontTx/>
              <a:buNone/>
              <a:defRPr/>
            </a:pPr>
            <a:endParaRPr lang="es-ES" b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Análisis de resultados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1269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2" descr="http://alianzanacional.com.uy/web/wp-content/uploads/2013/03/corredor_buses_carril_garzon2@2012112720053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2463" y="4022725"/>
            <a:ext cx="3411537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2238" y="4478338"/>
            <a:ext cx="5486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lang="en-US" b="0" kern="0" dirty="0" smtClean="0">
                <a:latin typeface="Calibri" pitchFamily="34" charset="0"/>
                <a:ea typeface="PMingLiU" pitchFamily="18" charset="-120"/>
              </a:rPr>
              <a:t>La técnica es </a:t>
            </a:r>
            <a:r>
              <a:rPr lang="en-US" b="0" kern="0" dirty="0" smtClean="0">
                <a:solidFill>
                  <a:srgbClr val="C00000"/>
                </a:solidFill>
                <a:latin typeface="Calibri" pitchFamily="34" charset="0"/>
                <a:ea typeface="PMingLiU" pitchFamily="18" charset="-120"/>
              </a:rPr>
              <a:t>aplicable en otras zonas</a:t>
            </a:r>
            <a:r>
              <a:rPr lang="en-US" b="0" kern="0" dirty="0" smtClean="0">
                <a:latin typeface="Calibri" pitchFamily="34" charset="0"/>
                <a:ea typeface="PMingLiU" pitchFamily="18" charset="-120"/>
              </a:rPr>
              <a:t>, posteriormente a realizar un nuevo relevamiento de datos y de la realidad</a:t>
            </a:r>
          </a:p>
        </p:txBody>
      </p:sp>
    </p:spTree>
  </p:cSld>
  <p:clrMapOvr>
    <a:masterClrMapping/>
  </p:clrMapOvr>
  <p:transition advTm="19172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ES" sz="24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2 - Sincronización de semáforos en corredor Garzón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Simulación </a:t>
            </a:r>
            <a:r>
              <a:rPr lang="es-ES" sz="2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de </a:t>
            </a: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tráfico en </a:t>
            </a:r>
            <a:r>
              <a:rPr lang="es-E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un cruce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1269" name="Picture 14" descr="logo_udelar_fondo_blue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2238" y="4478338"/>
            <a:ext cx="5486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>
              <a:defRPr/>
            </a:pPr>
            <a:endParaRPr lang="en-US" b="0" kern="0" dirty="0" smtClean="0">
              <a:latin typeface="Calibri" pitchFamily="34" charset="0"/>
              <a:ea typeface="PMingLiU" pitchFamily="18" charset="-120"/>
            </a:endParaRPr>
          </a:p>
        </p:txBody>
      </p:sp>
      <p:pic>
        <p:nvPicPr>
          <p:cNvPr id="9" name="video-simulacion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1238249" y="1276350"/>
            <a:ext cx="7048387" cy="455124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86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5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"/>
</p:tagLst>
</file>

<file path=ppt/theme/theme1.xml><?xml version="1.0" encoding="utf-8"?>
<a:theme xmlns:a="http://schemas.openxmlformats.org/drawingml/2006/main" name="formatoAntel">
  <a:themeElements>
    <a:clrScheme name="formatoAn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rmatoAntel">
      <a:majorFont>
        <a:latin typeface="Courier New"/>
        <a:ea typeface="PMingLiU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U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U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formatoAn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22063</TotalTime>
  <Words>457</Words>
  <Application>Microsoft Office PowerPoint</Application>
  <PresentationFormat>Presentación en pantalla (4:3)</PresentationFormat>
  <Paragraphs>82</Paragraphs>
  <Slides>13</Slides>
  <Notes>13</Notes>
  <HiddenSlides>0</HiddenSlides>
  <MMClips>1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  <vt:variant>
        <vt:lpstr>Presentaciones personalizadas</vt:lpstr>
      </vt:variant>
      <vt:variant>
        <vt:i4>1</vt:i4>
      </vt:variant>
    </vt:vector>
  </HeadingPairs>
  <TitlesOfParts>
    <vt:vector size="15" baseType="lpstr">
      <vt:lpstr>formatoAntel</vt:lpstr>
      <vt:lpstr>Diapositiva 1</vt:lpstr>
      <vt:lpstr>Sincronización de semáforos en corredor Garzón</vt:lpstr>
      <vt:lpstr>Diapositiva 3</vt:lpstr>
      <vt:lpstr>Diapositiva 4</vt:lpstr>
      <vt:lpstr>2 - Sincronización de semáforos en corredor Garzón</vt:lpstr>
      <vt:lpstr>2 - Sincronización de semáforos en corredor Garzón</vt:lpstr>
      <vt:lpstr>Diapositiva 7</vt:lpstr>
      <vt:lpstr>2 - Sincronización de semáforos en corredor Garzón</vt:lpstr>
      <vt:lpstr>2 - Sincronización de semáforos en corredor Garzón</vt:lpstr>
      <vt:lpstr>Diapositiva 10</vt:lpstr>
      <vt:lpstr>Diapositiva 11</vt:lpstr>
      <vt:lpstr>Diapositiva 12</vt:lpstr>
      <vt:lpstr>GRACIAS POR SU ATENCIÓN</vt:lpstr>
      <vt:lpstr>Presentación personalizada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Nesmachnow</dc:creator>
  <cp:lastModifiedBy>vito</cp:lastModifiedBy>
  <cp:revision>2298</cp:revision>
  <dcterms:created xsi:type="dcterms:W3CDTF">2006-05-25T01:50:31Z</dcterms:created>
  <dcterms:modified xsi:type="dcterms:W3CDTF">2015-01-20T22:37:06Z</dcterms:modified>
</cp:coreProperties>
</file>