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6.xml" ContentType="application/vnd.openxmlformats-officedocument.presentationml.tags+xml"/>
  <Override PartName="/ppt/notesSlides/notesSlide32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9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tags/tag15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7"/>
  </p:notesMasterIdLst>
  <p:handoutMasterIdLst>
    <p:handoutMasterId r:id="rId38"/>
  </p:handoutMasterIdLst>
  <p:sldIdLst>
    <p:sldId id="745" r:id="rId2"/>
    <p:sldId id="764" r:id="rId3"/>
    <p:sldId id="765" r:id="rId4"/>
    <p:sldId id="772" r:id="rId5"/>
    <p:sldId id="795" r:id="rId6"/>
    <p:sldId id="773" r:id="rId7"/>
    <p:sldId id="770" r:id="rId8"/>
    <p:sldId id="796" r:id="rId9"/>
    <p:sldId id="776" r:id="rId10"/>
    <p:sldId id="747" r:id="rId11"/>
    <p:sldId id="802" r:id="rId12"/>
    <p:sldId id="766" r:id="rId13"/>
    <p:sldId id="777" r:id="rId14"/>
    <p:sldId id="780" r:id="rId15"/>
    <p:sldId id="778" r:id="rId16"/>
    <p:sldId id="748" r:id="rId17"/>
    <p:sldId id="763" r:id="rId18"/>
    <p:sldId id="767" r:id="rId19"/>
    <p:sldId id="779" r:id="rId20"/>
    <p:sldId id="801" r:id="rId21"/>
    <p:sldId id="799" r:id="rId22"/>
    <p:sldId id="800" r:id="rId23"/>
    <p:sldId id="768" r:id="rId24"/>
    <p:sldId id="785" r:id="rId25"/>
    <p:sldId id="791" r:id="rId26"/>
    <p:sldId id="786" r:id="rId27"/>
    <p:sldId id="788" r:id="rId28"/>
    <p:sldId id="805" r:id="rId29"/>
    <p:sldId id="803" r:id="rId30"/>
    <p:sldId id="804" r:id="rId31"/>
    <p:sldId id="787" r:id="rId32"/>
    <p:sldId id="769" r:id="rId33"/>
    <p:sldId id="792" r:id="rId34"/>
    <p:sldId id="793" r:id="rId35"/>
    <p:sldId id="794" r:id="rId36"/>
  </p:sldIdLst>
  <p:sldSz cx="9144000" cy="6858000" type="screen4x3"/>
  <p:notesSz cx="6797675" cy="9928225"/>
  <p:custShowLst>
    <p:custShow name="Presentación personalizada 2" id="0">
      <p:sldLst/>
    </p:custShow>
  </p:custShowLst>
  <p:defaultTextStyle>
    <a:defPPr>
      <a:defRPr lang="es-UY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  <p:clrMru>
    <a:srgbClr val="003399"/>
    <a:srgbClr val="800000"/>
    <a:srgbClr val="008000"/>
    <a:srgbClr val="FF9900"/>
    <a:srgbClr val="600000"/>
    <a:srgbClr val="6898D2"/>
    <a:srgbClr val="660033"/>
    <a:srgbClr val="7EA7D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9642" autoAdjust="0"/>
  </p:normalViewPr>
  <p:slideViewPr>
    <p:cSldViewPr snapToGrid="0">
      <p:cViewPr>
        <p:scale>
          <a:sx n="70" d="100"/>
          <a:sy n="70" d="100"/>
        </p:scale>
        <p:origin x="-137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23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08" y="114"/>
      </p:cViewPr>
      <p:guideLst>
        <p:guide orient="horz" pos="3127"/>
        <p:guide pos="2141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>
            <a:lvl1pPr algn="l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smtClean="0"/>
              <a:t>holk</a:t>
            </a:r>
            <a:endParaRPr lang="es-E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>
            <a:lvl1pPr algn="r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b" anchorCtr="0" compatLnSpc="1">
            <a:prstTxWarp prst="textNoShape">
              <a:avLst/>
            </a:prstTxWarp>
          </a:bodyPr>
          <a:lstStyle>
            <a:lvl1pPr algn="l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smtClean="0"/>
              <a:t>hol</a:t>
            </a:r>
            <a:endParaRPr lang="es-E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b" anchorCtr="0" compatLnSpc="1">
            <a:prstTxWarp prst="textNoShape">
              <a:avLst/>
            </a:prstTxWarp>
          </a:bodyPr>
          <a:lstStyle>
            <a:lvl1pPr algn="r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3C4FC3A7-3731-4965-9896-418BDB8466E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>
            <a:lvl1pPr algn="l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smtClean="0"/>
              <a:t>holk</a:t>
            </a:r>
            <a:endParaRPr lang="es-E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>
            <a:lvl1pPr algn="r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b" anchorCtr="0" compatLnSpc="1">
            <a:prstTxWarp prst="textNoShape">
              <a:avLst/>
            </a:prstTxWarp>
          </a:bodyPr>
          <a:lstStyle>
            <a:lvl1pPr algn="l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smtClean="0"/>
              <a:t>hol</a:t>
            </a:r>
            <a:endParaRPr lang="es-E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b" anchorCtr="0" compatLnSpc="1">
            <a:prstTxWarp prst="textNoShape">
              <a:avLst/>
            </a:prstTxWarp>
          </a:bodyPr>
          <a:lstStyle>
            <a:lvl1pPr algn="r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55B44038-53A0-400A-91D8-159059931D1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E0D9DF24-0DF4-464F-A027-C6E1BA1A0A5D}" type="slidenum">
              <a:rPr lang="es-ES_tradnl" sz="1300">
                <a:latin typeface="Times New Roman" pitchFamily="18" charset="0"/>
              </a:rPr>
              <a:pPr algn="r" defTabSz="915988" eaLnBrk="0" hangingPunct="0"/>
              <a:t>1</a:t>
            </a:fld>
            <a:endParaRPr lang="es-ES_tradnl" sz="1300" dirty="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dirty="0" smtClean="0">
              <a:latin typeface="Arial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94647B36-47DE-4E76-8CC3-7FBD26EAAAAC}" type="slidenum">
              <a:rPr lang="es-ES_tradnl" sz="1300">
                <a:latin typeface="Times New Roman" pitchFamily="18" charset="0"/>
              </a:rPr>
              <a:pPr algn="r" defTabSz="915988" eaLnBrk="0" hangingPunct="0"/>
              <a:t>12</a:t>
            </a:fld>
            <a:endParaRPr lang="es-ES_tradnl" sz="1300" dirty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dirty="0" smtClean="0">
              <a:latin typeface="Arial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16</a:t>
            </a:fld>
            <a:endParaRPr lang="es-E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61347EFA-27F9-4C56-8EDB-3B57EB82C5D6}" type="slidenum">
              <a:rPr lang="es-ES_tradnl" sz="1300">
                <a:latin typeface="Times New Roman" pitchFamily="18" charset="0"/>
              </a:rPr>
              <a:pPr algn="r" defTabSz="915988" eaLnBrk="0" hangingPunct="0"/>
              <a:t>18</a:t>
            </a:fld>
            <a:endParaRPr lang="es-ES_tradnl" sz="130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smtClean="0">
              <a:latin typeface="Arial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18</a:t>
            </a:fld>
            <a:endParaRPr lang="es-E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19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20</a:t>
            </a:fld>
            <a:endParaRPr lang="es-E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21</a:t>
            </a:fld>
            <a:endParaRPr lang="es-E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22</a:t>
            </a:fld>
            <a:endParaRPr lang="es-E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B1AC5252-29EC-4D4A-AFCA-4AF830176FF0}" type="slidenum">
              <a:rPr lang="es-ES_tradnl" sz="1300">
                <a:latin typeface="Times New Roman" pitchFamily="18" charset="0"/>
              </a:rPr>
              <a:pPr algn="r" defTabSz="915988" eaLnBrk="0" hangingPunct="0"/>
              <a:t>23</a:t>
            </a:fld>
            <a:endParaRPr lang="es-ES_tradnl" sz="130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smtClean="0">
              <a:latin typeface="Arial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23</a:t>
            </a:fld>
            <a:endParaRPr lang="es-E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24</a:t>
            </a:fld>
            <a:endParaRPr lang="es-E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25</a:t>
            </a:fld>
            <a:endParaRPr lang="es-E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26</a:t>
            </a:fld>
            <a:endParaRPr lang="es-E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27</a:t>
            </a:fld>
            <a:endParaRPr lang="es-E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28</a:t>
            </a:fld>
            <a:endParaRPr lang="es-E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29</a:t>
            </a:fld>
            <a:endParaRPr 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135A5DDE-6769-4E40-ACB7-A23F383CF291}" type="slidenum">
              <a:rPr lang="es-ES_tradnl" sz="1300">
                <a:latin typeface="Times New Roman" pitchFamily="18" charset="0"/>
              </a:rPr>
              <a:pPr algn="r" defTabSz="915988" eaLnBrk="0" hangingPunct="0"/>
              <a:t>3</a:t>
            </a:fld>
            <a:endParaRPr lang="es-ES_tradnl" sz="1300" dirty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dirty="0" smtClean="0">
              <a:latin typeface="Arial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30</a:t>
            </a:fld>
            <a:endParaRPr lang="es-E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31</a:t>
            </a:fld>
            <a:endParaRPr lang="es-E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9A90F2C1-23EB-4E7E-928D-7071F26F155F}" type="slidenum">
              <a:rPr lang="es-ES_tradnl" sz="1300">
                <a:latin typeface="Times New Roman" pitchFamily="18" charset="0"/>
              </a:rPr>
              <a:pPr algn="r" defTabSz="915988" eaLnBrk="0" hangingPunct="0"/>
              <a:t>32</a:t>
            </a:fld>
            <a:endParaRPr lang="es-ES_tradnl" sz="130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smtClean="0">
              <a:latin typeface="Arial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32</a:t>
            </a:fld>
            <a:endParaRPr lang="es-E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33</a:t>
            </a:fld>
            <a:endParaRPr lang="es-E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34</a:t>
            </a:fld>
            <a:endParaRPr lang="es-E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68" tIns="46635" rIns="93268" bIns="46635" anchor="b"/>
          <a:lstStyle/>
          <a:p>
            <a:pPr algn="r" defTabSz="931863"/>
            <a:fld id="{28E91823-CD22-429B-BF76-EBABFC9897FA}" type="slidenum">
              <a:rPr lang="es-ES" sz="1300">
                <a:latin typeface="Arial" charset="0"/>
              </a:rPr>
              <a:pPr algn="r" defTabSz="931863"/>
              <a:t>35</a:t>
            </a:fld>
            <a:endParaRPr lang="es-ES" sz="1300">
              <a:latin typeface="Arial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900" smtClean="0">
              <a:latin typeface="Arial Unicode MS" pitchFamily="34" charset="-128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35</a:t>
            </a:fld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A025741A-4E19-4BC9-AF4F-F9406A1B39C5}" type="slidenum">
              <a:rPr lang="es-ES_tradnl" sz="1300">
                <a:latin typeface="Times New Roman" pitchFamily="18" charset="0"/>
              </a:rPr>
              <a:pPr algn="r" defTabSz="915988" eaLnBrk="0" hangingPunct="0"/>
              <a:t>7</a:t>
            </a:fld>
            <a:endParaRPr lang="es-ES_tradnl" sz="1300" dirty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dirty="0" smtClean="0">
              <a:latin typeface="Arial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153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0" y="6581388"/>
            <a:ext cx="9144000" cy="27699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s-ES" sz="1200" kern="0" smtClean="0">
                <a:solidFill>
                  <a:schemeClr val="bg1"/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Algoritmos Evolutivos  en sincronización de semáforos en Corredor Garzón</a:t>
            </a:r>
            <a:endParaRPr lang="es-ES" sz="1200" kern="0" dirty="0" smtClean="0">
              <a:solidFill>
                <a:schemeClr val="bg1"/>
              </a:solidFill>
              <a:effectLst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29" name="TextBox 6"/>
          <p:cNvSpPr txBox="1">
            <a:spLocks noChangeArrowheads="1"/>
          </p:cNvSpPr>
          <p:nvPr userDrawn="1"/>
        </p:nvSpPr>
        <p:spPr bwMode="auto">
          <a:xfrm>
            <a:off x="8585200" y="6578600"/>
            <a:ext cx="569913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-10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-10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-10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-108" charset="0"/>
              </a:defRPr>
            </a:lvl9pPr>
          </a:lstStyle>
          <a:p>
            <a:pPr eaLnBrk="1" hangingPunct="1">
              <a:defRPr/>
            </a:pPr>
            <a:fld id="{FB0FC008-A035-4613-BBFD-6DDD87E51E46}" type="slidenum">
              <a:rPr lang="es-UY" sz="1100" b="1" smtClean="0">
                <a:solidFill>
                  <a:schemeClr val="bg1"/>
                </a:solidFill>
                <a:latin typeface="Candara" pitchFamily="-108" charset="0"/>
                <a:ea typeface="PMingLiU" pitchFamily="18" charset="-120"/>
              </a:rPr>
              <a:pPr eaLnBrk="1" hangingPunct="1">
                <a:defRPr/>
              </a:pPr>
              <a:t>‹Nº›</a:t>
            </a:fld>
            <a:r>
              <a:rPr lang="es-UY" sz="1100" b="1" smtClean="0">
                <a:solidFill>
                  <a:schemeClr val="bg1"/>
                </a:solidFill>
                <a:latin typeface="Candara" pitchFamily="-108" charset="0"/>
                <a:ea typeface="PMingLiU" pitchFamily="18" charset="-120"/>
              </a:rPr>
              <a:t>/32</a:t>
            </a:r>
            <a:endParaRPr lang="es-UY" sz="1100" b="1" dirty="0" smtClean="0">
              <a:solidFill>
                <a:schemeClr val="bg1"/>
              </a:solidFill>
              <a:latin typeface="Candara" pitchFamily="-108" charset="0"/>
              <a:ea typeface="PMingLiU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vito\Ing2012\ing2014\Proyecto%20de%20Grado\presentaciones\video-simulacion.wmv" TargetMode="Externa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5.jpe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9.jpe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1.jpe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1.png"/><Relationship Id="rId4" Type="http://schemas.openxmlformats.org/officeDocument/2006/relationships/image" Target="../media/image2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5619750"/>
            <a:ext cx="91440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s-ES" sz="2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  <a:ea typeface="PMingLiU" pitchFamily="18" charset="-12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874713"/>
            <a:ext cx="9144000" cy="163647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/>
          <a:p>
            <a:pPr eaLnBrk="0" hangingPunct="0">
              <a:defRPr/>
            </a:pPr>
            <a:r>
              <a:rPr lang="es-ES" sz="36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Algoritmos Evolutivos  en sincronización de semáforos en  Corredor Garzón</a:t>
            </a:r>
          </a:p>
          <a:p>
            <a:pPr eaLnBrk="0" hangingPunct="0">
              <a:defRPr/>
            </a:pPr>
            <a:endParaRPr lang="es-ES" sz="100" kern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13415" y="2622313"/>
            <a:ext cx="7889875" cy="7667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s-ES" sz="2800" kern="0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Alvaro Acuña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s-ES" sz="2800" kern="0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Efrain Arreche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s-ES" sz="2800" kern="0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Facultad </a:t>
            </a:r>
            <a:r>
              <a:rPr lang="es-ES" sz="2800" kern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 Ingeniería, Universidad de la República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0" y="0"/>
            <a:ext cx="9144000" cy="8413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ES" sz="3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Proyecto de Grado</a:t>
            </a:r>
            <a:endParaRPr lang="es-ES" sz="3200" baseline="30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4" name="Picture 17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6013" y="4230688"/>
            <a:ext cx="1804987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3 Rectángulo"/>
          <p:cNvSpPr/>
          <p:nvPr/>
        </p:nvSpPr>
        <p:spPr bwMode="auto">
          <a:xfrm>
            <a:off x="-11113" y="6430963"/>
            <a:ext cx="9144001" cy="4206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ES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Montevideo - </a:t>
            </a:r>
            <a:r>
              <a:rPr lang="es-E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2015</a:t>
            </a:r>
            <a:endParaRPr lang="es-ES" sz="1400" baseline="30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advTm="553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Problema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Problemas de Garzon ? paralelas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10245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rutas_alternativa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3075" y="1427708"/>
            <a:ext cx="4565394" cy="4877558"/>
          </a:xfrm>
          <a:prstGeom prst="rect">
            <a:avLst/>
          </a:prstGeom>
        </p:spPr>
      </p:pic>
    </p:spTree>
  </p:cSld>
  <p:clrMapOvr>
    <a:masterClrMapping/>
  </p:clrMapOvr>
  <p:transition advTm="20374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8761413" cy="2236788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Similar al proyecto propuesto tenemos a … y b 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Escenario real y complejo en Espa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Utiliza algoritmos evolutivos y HPC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Mejora 26%</a:t>
            </a: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Una variante interesante al problema (q no seguimos pq no queriamos agrear infreaestructura nueva sino usar la existente) (2 trabajos)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Cambios en tiempo real según el flujo de trafico utilizando sensores.</a:t>
            </a:r>
          </a:p>
          <a:p>
            <a:pPr algn="just" eaLnBrk="1" hangingPunct="1">
              <a:spcBef>
                <a:spcPts val="1200"/>
              </a:spcBef>
              <a:buNone/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0" y="3175"/>
            <a:ext cx="9144000" cy="8572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PMingLiU" pitchFamily="18" charset="-120"/>
              <a:cs typeface="Calibri" pitchFamily="34" charset="0"/>
            </a:endParaRPr>
          </a:p>
        </p:txBody>
      </p:sp>
      <p:sp>
        <p:nvSpPr>
          <p:cNvPr id="9221" name="AutoShape 2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22" name="AutoShape 4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Problema</a:t>
            </a:r>
            <a:endParaRPr lang="es-UY" sz="32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Trabajos relacionados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9225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8"/>
          <p:cNvSpPr/>
          <p:nvPr/>
        </p:nvSpPr>
        <p:spPr bwMode="auto">
          <a:xfrm>
            <a:off x="1124400" y="4804011"/>
            <a:ext cx="6723062" cy="1611029"/>
          </a:xfrm>
          <a:prstGeom prst="roundRect">
            <a:avLst/>
          </a:prstGeom>
          <a:solidFill>
            <a:schemeClr val="accent5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just">
              <a:defRPr/>
            </a:pPr>
            <a:r>
              <a:rPr lang="es-ES" sz="2400" smtClean="0">
                <a:solidFill>
                  <a:srgbClr val="003399"/>
                </a:solidFill>
                <a:latin typeface="Calibri" pitchFamily="-108" charset="0"/>
                <a:ea typeface="PMingLiU" pitchFamily="18" charset="-120"/>
              </a:rPr>
              <a:t>Existen diversas soluciones propuestas por lo que se comprueba la utilidad de los algoritmos evolutivos en problemas complejos.</a:t>
            </a:r>
            <a:endParaRPr lang="en-US" sz="2400" dirty="0">
              <a:solidFill>
                <a:srgbClr val="003399"/>
              </a:solidFill>
              <a:latin typeface="Calibri" pitchFamily="-108" charset="0"/>
              <a:ea typeface="PMingLiU" pitchFamily="18" charset="-120"/>
            </a:endParaRPr>
          </a:p>
        </p:txBody>
      </p:sp>
    </p:spTree>
  </p:cSld>
  <p:clrMapOvr>
    <a:masterClrMapping/>
  </p:clrMapOvr>
  <p:transition advTm="163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 descr="http://www.opeduca.nl/images/methodology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4225" y="-125413"/>
            <a:ext cx="5810250" cy="39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1997075" cy="32686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503221"/>
            <a:ext cx="9144000" cy="3085469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90000"/>
              </a:lnSpc>
              <a:defRPr/>
            </a:pPr>
            <a:endParaRPr lang="es-E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s-ES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Metodología</a:t>
            </a: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pic>
        <p:nvPicPr>
          <p:cNvPr id="16389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1" y="-11875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Metodología</a:t>
            </a:r>
            <a:endParaRPr lang="es-UY" sz="32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Algoritmos </a:t>
            </a: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Evolutivos y genetico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3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7663" y="1473199"/>
            <a:ext cx="8237537" cy="304420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Es un metodo iterativo no deterministico que emula la evolucion natural para resolver problemas de optimizacion y busqueda.</a:t>
            </a:r>
            <a:endParaRPr lang="es-ES" b="0" kern="0" dirty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En partiuclar un algoritmo genetico es blabla</a:t>
            </a:r>
            <a:endParaRPr lang="es-ES" b="0" kern="0" dirty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aaa</a:t>
            </a:r>
            <a:endParaRPr lang="es-ES" b="0" kern="0" dirty="0" smtClean="0">
              <a:latin typeface="Calibri" pitchFamily="-108" charset="0"/>
              <a:ea typeface="PMingLiU" pitchFamily="18" charset="-120"/>
            </a:endParaRP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s-ES" sz="2200" b="0" kern="0" smtClean="0">
                <a:solidFill>
                  <a:srgbClr val="800000"/>
                </a:solidFill>
                <a:latin typeface="Calibri" pitchFamily="-108" charset="0"/>
                <a:ea typeface="PMingLiU" pitchFamily="18" charset="-120"/>
              </a:rPr>
              <a:t>aaition</a:t>
            </a:r>
            <a:r>
              <a:rPr lang="es-ES" sz="2200" b="0" kern="0" smtClean="0">
                <a:latin typeface="Calibri" pitchFamily="-108" charset="0"/>
                <a:ea typeface="PMingLiU" pitchFamily="18" charset="-120"/>
              </a:rPr>
              <a:t>, </a:t>
            </a:r>
            <a:r>
              <a:rPr lang="es-ES" sz="2200" b="0" kern="0" smtClean="0">
                <a:latin typeface="Calibri" pitchFamily="-108" charset="0"/>
                <a:ea typeface="PMingLiU" pitchFamily="18" charset="-120"/>
              </a:rPr>
              <a:t>aa</a:t>
            </a:r>
            <a:endParaRPr lang="es-ES" sz="2200" b="0" kern="0" dirty="0" smtClean="0">
              <a:latin typeface="Calibri" pitchFamily="-108" charset="0"/>
              <a:ea typeface="PMingLiU" pitchFamily="18" charset="-120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es-ES" sz="2200" b="0" kern="0" smtClean="0">
                <a:solidFill>
                  <a:srgbClr val="800000"/>
                </a:solidFill>
                <a:latin typeface="Calibri" pitchFamily="-108" charset="0"/>
                <a:ea typeface="PMingLiU" pitchFamily="18" charset="-120"/>
              </a:rPr>
              <a:t>aaa</a:t>
            </a:r>
            <a:r>
              <a:rPr lang="es-ES" sz="2200" b="0" kern="0" smtClean="0">
                <a:latin typeface="Calibri" pitchFamily="-108" charset="0"/>
                <a:ea typeface="PMingLiU" pitchFamily="18" charset="-120"/>
              </a:rPr>
              <a:t>, aaaa</a:t>
            </a:r>
            <a:endParaRPr lang="es-ES" sz="2200" b="0" kern="0" dirty="0" smtClean="0">
              <a:latin typeface="Calibri" pitchFamily="-108" charset="0"/>
              <a:ea typeface="PMingLiU" pitchFamily="18" charset="-120"/>
            </a:endParaRPr>
          </a:p>
        </p:txBody>
      </p:sp>
      <p:pic>
        <p:nvPicPr>
          <p:cNvPr id="7" name="6 Imagen" descr="evolucion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13177" y="4108693"/>
            <a:ext cx="5399532" cy="199796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0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2 - Sincronización de semáforos en corredor Garzón</a:t>
            </a:r>
            <a:endParaRPr lang="es-UY" sz="30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80644" y="4997782"/>
            <a:ext cx="8480425" cy="966290"/>
          </a:xfrm>
        </p:spPr>
        <p:txBody>
          <a:bodyPr/>
          <a:lstStyle/>
          <a:p>
            <a:pPr algn="just">
              <a:defRPr/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Explicar el algoritmo , poner pseudocódigo</a:t>
            </a:r>
          </a:p>
          <a:p>
            <a:pPr algn="just">
              <a:defRPr/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Usamos malva</a:t>
            </a: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Pseudocodigo algoritmo genetico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11269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9172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2" descr="http://t0.gstatic.com/images?q=tbn:ANd9GcSdzLQwyr37HJRU2zxqIkxEtSBQP1fNXsaqkhsWgNVHmVA1TyI&amp;t=1&amp;usg=__r_UWuOArXF-YLRd9pU78DO47N8Q=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9312" y="3997467"/>
            <a:ext cx="2824163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Metodología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Computacion de </a:t>
            </a: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alta performance (HPC)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3" name="Picture 14" descr="logo_udelar_fondo_blue.t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7663" y="1473200"/>
            <a:ext cx="8237537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HPC reduce considerablemente los tiempos de ejecucion al distribuir el trabajo entre muchos recursos computacionales resolviendolo concurrentemnete.</a:t>
            </a:r>
            <a:endParaRPr lang="es-ES" b="0" kern="0" dirty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Se descompone el problema en subproblemas menos complejos que son ejecutados en paralelo permitiendo mayor velocidad de ejecucion.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 Que es un cluster?</a:t>
            </a:r>
            <a:endParaRPr lang="es-ES" b="0" kern="0" dirty="0" smtClean="0">
              <a:latin typeface="Calibri" pitchFamily="-108" charset="0"/>
              <a:ea typeface="PMingLiU" pitchFamily="18" charset="-120"/>
            </a:endParaRP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s-ES" sz="2200" b="0" kern="0" smtClean="0">
                <a:solidFill>
                  <a:srgbClr val="800000"/>
                </a:solidFill>
                <a:latin typeface="Calibri" pitchFamily="-108" charset="0"/>
                <a:ea typeface="PMingLiU" pitchFamily="18" charset="-120"/>
              </a:rPr>
              <a:t>Conjunto de </a:t>
            </a:r>
            <a:r>
              <a:rPr lang="es-ES" sz="2200" b="0" kern="0" smtClean="0">
                <a:solidFill>
                  <a:srgbClr val="800000"/>
                </a:solidFill>
                <a:latin typeface="Calibri" pitchFamily="-108" charset="0"/>
                <a:ea typeface="PMingLiU" pitchFamily="18" charset="-120"/>
              </a:rPr>
              <a:t>pc trabajando </a:t>
            </a:r>
            <a:r>
              <a:rPr lang="es-ES" sz="2200" b="0" kern="0" smtClean="0">
                <a:solidFill>
                  <a:srgbClr val="800000"/>
                </a:solidFill>
                <a:latin typeface="Calibri" pitchFamily="-108" charset="0"/>
                <a:ea typeface="PMingLiU" pitchFamily="18" charset="-120"/>
              </a:rPr>
              <a:t>en paralelos</a:t>
            </a:r>
            <a:endParaRPr lang="es-ES" sz="2200" b="0" kern="0" dirty="0" smtClean="0">
              <a:latin typeface="Calibri" pitchFamily="-108" charset="0"/>
              <a:ea typeface="PMingLiU" pitchFamily="18" charset="-120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es-ES" sz="2200" b="0" kern="0" smtClean="0">
                <a:solidFill>
                  <a:srgbClr val="800000"/>
                </a:solidFill>
                <a:latin typeface="Calibri" pitchFamily="-108" charset="0"/>
                <a:ea typeface="PMingLiU" pitchFamily="18" charset="-120"/>
              </a:rPr>
              <a:t>Se usa el cluster fing</a:t>
            </a:r>
            <a:endParaRPr lang="es-ES" sz="2200" b="0" kern="0" dirty="0" smtClean="0">
              <a:latin typeface="Calibri" pitchFamily="-108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0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2 - Sincronización de semáforos en corredor Garzón</a:t>
            </a:r>
            <a:endParaRPr lang="es-UY" sz="30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39700" y="1381125"/>
            <a:ext cx="8480425" cy="1034529"/>
          </a:xfrm>
        </p:spPr>
        <p:txBody>
          <a:bodyPr/>
          <a:lstStyle/>
          <a:p>
            <a:pPr algn="just">
              <a:defRPr/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Análisis de </a:t>
            </a:r>
            <a:r>
              <a:rPr lang="es-UY" noProof="0" dirty="0" smtClean="0">
                <a:latin typeface="Calibri" pitchFamily="34" charset="0"/>
                <a:ea typeface="PMingLiU" pitchFamily="18" charset="-120"/>
              </a:rPr>
              <a:t>datos de GPS de la IMM </a:t>
            </a: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para obtener la velocidad media de los ómnibus, esto permitió ajustar el modelo de simulación</a:t>
            </a:r>
          </a:p>
          <a:p>
            <a:pPr algn="just">
              <a:defRPr/>
            </a:pPr>
            <a:r>
              <a:rPr lang="es-UY" sz="2200" b="0" noProof="0" dirty="0" smtClean="0">
                <a:latin typeface="Calibri" pitchFamily="34" charset="0"/>
                <a:ea typeface="PMingLiU" pitchFamily="18" charset="-120"/>
                <a:cs typeface="+mn-cs"/>
              </a:rPr>
              <a:t>Frecuencia de ómnibus obtenidos de sitio publico.</a:t>
            </a:r>
          </a:p>
          <a:p>
            <a:pPr marL="457200" lvl="1" indent="0" algn="just">
              <a:buFontTx/>
              <a:buNone/>
              <a:defRPr/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Relevamiento de datos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11269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conteo_hoj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20778" y="2565780"/>
            <a:ext cx="4923222" cy="3778628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41975" y="3335029"/>
            <a:ext cx="3911410" cy="292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2200" b="1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PMingLiU" pitchFamily="18" charset="-120"/>
                <a:cs typeface="+mn-cs"/>
              </a:rPr>
              <a:t>Relevamiento</a:t>
            </a:r>
            <a:r>
              <a:rPr kumimoji="0" lang="es-ES" sz="2200" b="1" i="0" u="none" strike="noStrike" kern="0" cap="none" spc="0" normalizeH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PMingLiU" pitchFamily="18" charset="-120"/>
                <a:cs typeface="+mn-cs"/>
              </a:rPr>
              <a:t> in  situ </a:t>
            </a:r>
          </a:p>
          <a:p>
            <a:pPr marL="800100" lvl="1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s-ES" sz="2200" kern="0" baseline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Trafico</a:t>
            </a:r>
            <a:r>
              <a:rPr lang="es-ES" sz="2200" kern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vehicular en varios cruces</a:t>
            </a:r>
          </a:p>
          <a:p>
            <a:pPr marL="800100" lvl="1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s-ES" sz="22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PMingLiU" pitchFamily="18" charset="-120"/>
                <a:cs typeface="+mn-cs"/>
              </a:rPr>
              <a:t>Tiempos</a:t>
            </a:r>
            <a:r>
              <a:rPr kumimoji="0" lang="es-ES" sz="2200" b="0" i="0" u="none" strike="noStrike" kern="0" cap="none" spc="0" normalizeH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PMingLiU" pitchFamily="18" charset="-120"/>
                <a:cs typeface="+mn-cs"/>
              </a:rPr>
              <a:t> de semaforos</a:t>
            </a:r>
          </a:p>
          <a:p>
            <a:pPr marL="800100" lvl="1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s-ES" sz="2200" kern="0" baseline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Densidad</a:t>
            </a:r>
            <a:r>
              <a:rPr lang="es-ES" sz="2200" kern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de pasajeros en las paradas</a:t>
            </a:r>
          </a:p>
          <a:p>
            <a:pPr marL="800100" lvl="1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kumimoji="0" lang="es-ES" sz="2200" b="0" i="0" u="none" strike="noStrike" kern="0" cap="none" spc="0" normalizeH="0" baseline="0" noProof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itchFamily="34" charset="0"/>
              <a:ea typeface="PMingLiU" pitchFamily="18" charset="-120"/>
              <a:cs typeface="+mn-cs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advTm="19172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Metodología</a:t>
            </a:r>
            <a:endParaRPr lang="es-UY" sz="32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Simulación </a:t>
            </a:r>
            <a:r>
              <a:rPr lang="es-E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de </a:t>
            </a:r>
            <a:r>
              <a:rPr lang="es-E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tráfico en </a:t>
            </a: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un </a:t>
            </a: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cruce con SUMO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11269" name="Picture 14" descr="logo_udelar_fondo_blue.t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2238" y="4478338"/>
            <a:ext cx="54864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9pPr>
          </a:lstStyle>
          <a:p>
            <a:pPr algn="just">
              <a:defRPr/>
            </a:pPr>
            <a:endParaRPr lang="en-US" b="0" kern="0" dirty="0" smtClean="0">
              <a:latin typeface="Calibri" pitchFamily="34" charset="0"/>
              <a:ea typeface="PMingLiU" pitchFamily="18" charset="-120"/>
            </a:endParaRPr>
          </a:p>
        </p:txBody>
      </p:sp>
      <p:pic>
        <p:nvPicPr>
          <p:cNvPr id="9" name="video-simulacion.wmv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1579443" y="2409115"/>
            <a:ext cx="6076951" cy="3923974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39700" y="1381125"/>
            <a:ext cx="8480425" cy="1034529"/>
          </a:xfrm>
        </p:spPr>
        <p:txBody>
          <a:bodyPr/>
          <a:lstStyle/>
          <a:p>
            <a:pPr algn="just">
              <a:defRPr/>
            </a:pPr>
            <a:r>
              <a:rPr lang="es-UY" noProof="0" dirty="0" smtClean="0">
                <a:latin typeface="Calibri" pitchFamily="34" charset="0"/>
                <a:ea typeface="PMingLiU" pitchFamily="18" charset="-120"/>
              </a:rPr>
              <a:t>Simular el escenario </a:t>
            </a: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en SUMO, utilizando la configuración de semáforos,  trafico vehicular y  frecuencias ómnibus.</a:t>
            </a:r>
            <a:endParaRPr lang="es-UY" sz="2200" b="0" noProof="0" dirty="0" smtClean="0">
              <a:latin typeface="Calibri" pitchFamily="34" charset="0"/>
              <a:ea typeface="PMingLiU" pitchFamily="18" charset="-120"/>
              <a:cs typeface="+mn-cs"/>
            </a:endParaRPr>
          </a:p>
          <a:p>
            <a:pPr marL="457200" lvl="1" indent="0" algn="just">
              <a:buFontTx/>
              <a:buNone/>
              <a:defRPr/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 advTm="186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95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32686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707934"/>
            <a:ext cx="9144000" cy="2880756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endParaRPr lang="es-E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defRPr/>
            </a:pPr>
            <a:r>
              <a:rPr lang="es-ES" sz="88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Solucion</a:t>
            </a:r>
            <a:endParaRPr lang="en-US" sz="8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pic>
        <p:nvPicPr>
          <p:cNvPr id="20484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1" y="-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4</a:t>
            </a:r>
          </a:p>
        </p:txBody>
      </p:sp>
      <p:pic>
        <p:nvPicPr>
          <p:cNvPr id="8" name="7 Imagen" descr="soluci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85114" y="239689"/>
            <a:ext cx="4634552" cy="34759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0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2 - Sincronización de semáforos en corredor Garzón</a:t>
            </a:r>
            <a:endParaRPr lang="es-UY" sz="30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Arquitectura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11269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arquitectura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6066" y="1436521"/>
            <a:ext cx="5055927" cy="3683063"/>
          </a:xfrm>
          <a:prstGeom prst="rect">
            <a:avLst/>
          </a:prstGeom>
        </p:spPr>
      </p:pic>
    </p:spTree>
  </p:cSld>
  <p:clrMapOvr>
    <a:masterClrMapping/>
  </p:clrMapOvr>
  <p:transition advTm="1917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C:\Users\ruso\Dropbox\billonGA\SCCG\content-wri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7941" y="3119223"/>
            <a:ext cx="2749456" cy="274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28750"/>
            <a:ext cx="8610600" cy="2895600"/>
          </a:xfrm>
        </p:spPr>
        <p:txBody>
          <a:bodyPr/>
          <a:lstStyle/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Introducción: motivación y contexto</a:t>
            </a:r>
          </a:p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El problema:  sincronización de semáforos</a:t>
            </a:r>
          </a:p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Metodología: Algoritmos Evolutivos y HPC</a:t>
            </a:r>
          </a:p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Solución</a:t>
            </a:r>
          </a:p>
          <a:p>
            <a:pPr marL="857250" lvl="1" indent="-457200" eaLnBrk="1" hangingPunct="1">
              <a:spcBef>
                <a:spcPts val="1200"/>
              </a:spcBef>
              <a:buFont typeface="Arial" charset="0"/>
              <a:buChar char="•"/>
            </a:pPr>
            <a:r>
              <a:rPr lang="es-UY" sz="2200" b="0" noProof="0" dirty="0" smtClean="0">
                <a:latin typeface="Calibri" pitchFamily="34" charset="0"/>
                <a:ea typeface="PMingLiU" pitchFamily="18" charset="-120"/>
              </a:rPr>
              <a:t>Aproximar datos de la realidad</a:t>
            </a:r>
          </a:p>
          <a:p>
            <a:pPr marL="857250" lvl="1" indent="-457200" eaLnBrk="1" hangingPunct="1">
              <a:spcBef>
                <a:spcPts val="1200"/>
              </a:spcBef>
              <a:buFont typeface="Arial" charset="0"/>
              <a:buChar char="•"/>
            </a:pPr>
            <a:r>
              <a:rPr lang="es-UY" sz="2200" b="0" noProof="0" dirty="0" smtClean="0">
                <a:latin typeface="Calibri" pitchFamily="34" charset="0"/>
                <a:ea typeface="PMingLiU" pitchFamily="18" charset="-120"/>
              </a:rPr>
              <a:t>Aplicar el algoritmo</a:t>
            </a:r>
          </a:p>
          <a:p>
            <a:pPr marL="857250" lvl="1" indent="-457200" eaLnBrk="1" hangingPunct="1">
              <a:spcBef>
                <a:spcPts val="1200"/>
              </a:spcBef>
              <a:buFont typeface="Arial" charset="0"/>
              <a:buChar char="•"/>
            </a:pPr>
            <a:r>
              <a:rPr lang="es-UY" sz="2200" b="0" noProof="0" dirty="0" smtClean="0">
                <a:latin typeface="Calibri" pitchFamily="34" charset="0"/>
                <a:ea typeface="PMingLiU" pitchFamily="18" charset="-120"/>
              </a:rPr>
              <a:t>Simular escenarios con SUMO</a:t>
            </a:r>
          </a:p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Análisis Experimental</a:t>
            </a:r>
          </a:p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Conclusiones y trabajo futuro</a:t>
            </a:r>
            <a:endParaRPr lang="es-UY" sz="2400" b="0" noProof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24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Sincronización de semáforos en corredor Garzón</a:t>
            </a:r>
            <a:endParaRPr lang="es-UY" sz="24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Indice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5126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Metodología</a:t>
            </a:r>
            <a:endParaRPr lang="es-UY" sz="32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Representacion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3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7663" y="1473199"/>
            <a:ext cx="8237537" cy="304420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Cada individuo se representa como un vector de numeros reales</a:t>
            </a:r>
            <a:r>
              <a:rPr lang="es-ES" sz="2000" b="0" kern="0" smtClean="0">
                <a:latin typeface="Calibri" pitchFamily="-108" charset="0"/>
                <a:ea typeface="PMingLiU" pitchFamily="18" charset="-120"/>
              </a:rPr>
              <a:t> </a:t>
            </a:r>
            <a:endParaRPr lang="es-ES" sz="2000" b="0" kern="0" smtClean="0">
              <a:latin typeface="Calibri" pitchFamily="-108" charset="0"/>
              <a:ea typeface="PMingLiU" pitchFamily="18" charset="-120"/>
            </a:endParaRP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Cruces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Duracion fase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Inicio fase</a:t>
            </a:r>
          </a:p>
        </p:txBody>
      </p:sp>
      <p:pic>
        <p:nvPicPr>
          <p:cNvPr id="8" name="7 Imagen" descr="cromosoma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3230" y="3496765"/>
            <a:ext cx="5283200" cy="2730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Metodología</a:t>
            </a:r>
            <a:endParaRPr lang="es-UY" sz="32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Implementacion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3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7663" y="1473199"/>
            <a:ext cx="8237537" cy="304420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Inicializacion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Fdsf</a:t>
            </a:r>
          </a:p>
          <a:p>
            <a:pPr lvl="1" algn="just" eaLnBrk="1" hangingPunct="1">
              <a:spcBef>
                <a:spcPts val="600"/>
              </a:spcBef>
              <a:defRPr/>
            </a:pP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Fuction fitness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blbl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Metodología</a:t>
            </a:r>
            <a:endParaRPr lang="es-UY" sz="32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Operadores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3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7663" y="1473199"/>
            <a:ext cx="8237537" cy="304420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Selección: Ruleta y  …</a:t>
            </a:r>
          </a:p>
          <a:p>
            <a:pPr algn="just" eaLnBrk="1" hangingPunct="1">
              <a:spcBef>
                <a:spcPts val="600"/>
              </a:spcBef>
              <a:defRPr/>
            </a:pP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Cruzamiento: de un punto</a:t>
            </a: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Mutacion</a:t>
            </a:r>
          </a:p>
        </p:txBody>
      </p:sp>
      <p:pic>
        <p:nvPicPr>
          <p:cNvPr id="6" name="5 Imagen" descr="cruzamiento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9618" y="2645550"/>
            <a:ext cx="6086902" cy="2151406"/>
          </a:xfrm>
          <a:prstGeom prst="rect">
            <a:avLst/>
          </a:prstGeom>
        </p:spPr>
      </p:pic>
      <p:pic>
        <p:nvPicPr>
          <p:cNvPr id="7" name="6 Imagen" descr="mutacion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87858" y="5341915"/>
            <a:ext cx="5677469" cy="11748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260032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3506599"/>
            <a:ext cx="9144000" cy="3082092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endParaRPr lang="es-E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72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Analisis</a:t>
            </a:r>
          </a:p>
          <a:p>
            <a:pPr>
              <a:lnSpc>
                <a:spcPct val="90000"/>
              </a:lnSpc>
              <a:defRPr/>
            </a:pPr>
            <a:r>
              <a:rPr lang="en-US" sz="72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experimental</a:t>
            </a:r>
            <a:endParaRPr lang="en-US" sz="6000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pic>
        <p:nvPicPr>
          <p:cNvPr id="41988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71251" y="-61750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5</a:t>
            </a:r>
          </a:p>
        </p:txBody>
      </p:sp>
      <p:pic>
        <p:nvPicPr>
          <p:cNvPr id="9" name="8 Imagen" descr="data-analisis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3647" y="40944"/>
            <a:ext cx="4556836" cy="3416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Experimental evaluación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Plataforma de ejecucion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3012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36525" y="1455738"/>
            <a:ext cx="86201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200"/>
              </a:spcBef>
              <a:buFont typeface="Courier New" pitchFamily="49" charset="0"/>
              <a:buAutoNum type="arabicPeriod"/>
            </a:pPr>
            <a:r>
              <a:rPr lang="es-ES" sz="2200">
                <a:solidFill>
                  <a:srgbClr val="800000"/>
                </a:solidFill>
                <a:latin typeface="Calibri" pitchFamily="34" charset="0"/>
                <a:ea typeface="PMingLiU" pitchFamily="18" charset="-120"/>
              </a:rPr>
              <a:t>Cluster FING</a:t>
            </a:r>
            <a:r>
              <a:rPr lang="es-ES" sz="220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: Intel Xeon E5430/5520 y AMD Opteron 6172, 4/8/12 cores a 2.1-2.6 GHz, 1 GB RAM/core, Gigabit Ethernet, </a:t>
            </a:r>
            <a:r>
              <a:rPr lang="es-ES" sz="2200" u="sng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www.fing.edu.uy/cluster</a:t>
            </a:r>
            <a:endParaRPr lang="es-ES" sz="2200" u="sng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43014" name="AutoShape 7" descr="data:image/jpeg;base64,/9j/4AAQSkZJRgABAQAAAQABAAD/2wCEAAkGBhQSEBQSERQUFBUVExUYFhYYFxgUFBQSFBUXFhYSFRYYHSYeFxkjIBcVHy8gIycpLCwsFR8xNTAqNSYrLSkBCQoKDgwOGg8PGS8kHyUsKi0pKywpLiwuKSwpKSwpLCwsLC0qLC0xLC0sLCkpKSwsLCwsMCk0KS0uLSkpNCwpLP/AABEIALUBFwMBIgACEQEDEQH/xAAcAAEAAgMBAQEAAAAAAAAAAAAABQYDBAcCCAH/xABIEAABAwIDBQUDBwoEBQUAAAABAAIDBBEFEiEGBzFBUSJhcYGREzKxCBQjUqHB0TVCRGJyhJKzw+GCssLwJDOi0vEVF0NTdP/EABsBAQACAwEBAAAAAAAAAAAAAAABAgMEBQYH/8QAMxEAAgECBAIIBQMFAAAAAAAAAAECAxEEEiExBbETQVFhcYGR0RQiMjShM+HwFSNCUnL/2gAMAwEAAhEDEQA/AO4oiIAiIgCIiAIiIAiIgCIiAIiIAiIgCIiAIiIAiIgBK0anFmNsGWe48A03+1Q2Jl7JHNL3EHUan3Ty+5fuDzhsgu25OgPS/OymwLKCsVY60bz0a74LMvEsQc0tPAgg+agFODivQld1PqVt1eEPZc6Fo53HDwWirAyipf8AWd/EVuYficgcBq8E8OJ8io5TOz1Pq555aD7/ALkYJxERVAREQBERAEREAREQBERAEREAREQBERAEREAREQBERAEREBjqJwxpceQuoGpx17rZOx9pPqFv47I4R2aOyfePQdFDMw+QgEMNjwUoGORz3nM7M49V7oZckrT0OvgdD8VZ6WHIxrb3sOKqtVNme53Un05KQXBFEYRi2azH8eR69x71IVVa2MXcfAcz4KoI/aJ5ytF9CTfvsFArZrq50rrnQDgOn91hjfYg6adRceisDNSUDnuAsQDxdbQDqrJSUzYm5Qed9TrdQcmOyEWGVveBr9p0UeXdUBcvaDqPVfoeDwIVLWzhziJWWNu0B5dFFgWxERQAiIgCIiAIiIAiIgCIiAIiIAiIgCIiAIiIAiIgCIiAEIiIAo7FqAGMloALddBa4HELarawRtzG51sAOZValxGRxJzHXlfS3SylAwwylrg4cQbhZKusdI7M63C2iwIrAIiIAi/QOik4cAe4XJDe46nzUAi17icQ4FvEHTnqpum2faAfaG57tAFsw4NG1wcL3BuNdEuDbgJytzcbC/jzXtEVQEREBgbXRk2D23va19brOqvitGI32BuCLjqO5eW4pKAAHmw8PipsC1Ioikx9pFpLg9QND+ClWPDgCDcHgVAPSIiAIiIAiIgCIiAIiIAiIgCIiAIixVNU2NuZxt8SegQGVFq0mJMk0adeh0P91sucALnQIDSximzxG3Fuo8uKrCna7HG2c1gJuCL8Br0UErIBERSAiISgJ/AqIBvtCNSTbuCllF4HWhzMnNv2t6qUVWAiIoAREQBERAaeIYe2RpNu1l7J7+IHRQVRhUjG5nAW52NyPFWlYaunzsLb2uOKm4KgpzZ2UWc2+t7gd3MhRdTQPjNnA26jUHzWFpI1FwpBcXyBoJJsBxKha3GS5pEbXAXAz/cOhUS6UniSfEkrewrExFcOGhN7jiPJRYCd1RGAXOeAed7+R6LxBi8jXXLi4cwf96KdbKydjmjUcDy717pqJkYswW68yfNLghYsblLrgBw+qBw8xqp2nlLmglpaeh4rJZFACIuW71d7E2HVDKamjYXmMPe+QFws4uAaxoI+rqT4LLRoyrSyQ3IbsdSRU/djty7E6R0sjAySN+R+W+Rxyhwc29yOPC5srgq1IOnJxluiVqERRWP7QMpWXPae73Wcz3no3vWGpUjTi5SdkjJTpyqyUIK7ZKOdbU6KJq9q6aM2dKCejQX/AGtBAXPMUx2aoP0jjbkwaMHlz81sUGydTKLtjyjkX9i/lx+xcOXFalSWXDwv4+y9zvw4PTpRzYmpbw0/L9i3P2+pxw9of8NviVE4ntZFK8EZwANARwPPgtX/ANvqi1y+Ef4n/wDYot+ASD6p8CfvAUfE8RWvR/j9yywvDXp0n5/Yl4sbivo+x8CPtW8a8y658/ncKoS4dI3ix3kLj7FO4HTZYrkauN/Ll+PmtnBY3EVqvR1IW07GuZq47A4ajS6SlO+tlqnyJBe44i42aCT3aryBfQK0YXR+zjFxZx1d49F2WcQiaHBHON33aPtP4KUGCxfVv5lbyKLgr2M4a2MBzNAdCO/qLrlG/WL2bKBzHk5/nF7G2o9hpp4ldix6AuDMrSTc8NeK4/v9pDHHh7TxJqie4n5vot7h/wBxHz5MrPYnN15cMLp36i5ls7raZ/NdApNoOUg/xD7wq9uZiDsDpg4AjNNx1/8AnkU1jGGtj7TT7zuHIaX0WDE/rT8XzJWxOw1DXi7SCFkUPgtE0gSAuvqCL6X6d4UwtckIiIAiIgCIiAL8yjov1EBrS4dG43cwX9PW3FQ+NUAYQ5gs0i3g7+/3Kwqr7abd0VCwtqn3e5txCyzpSNbOy37I0OriBorwjKbtFXYNjBK8MJY7QE3B7+hW7V461ps0Zj14D15rhtTvr1+jprj9aSx9A0rYw7fRG42ngcwE+8xwfYdSCAfRbjwFe18vIrmR2KPaM/nM9D9xC32YvEbdq1+oIt48guf1O1UDaN1YxxliaAT7Oxdq4NtZxFiL6g2WvsttpDXmQQtlb7MNzZw0Xz3tbK4/VK1uhnlcraLcm6OiHG484aLkE2zcgtDafYajxDKaqLO5nuuDnMeB9XM0gka3solYcb3nw4c2MVTJn582V0YY49m2jsz29eXRKanmXR79wfeWvA8Bgo4RBTRiOMchckk8XOJ1J7ypBQWzW2MNbCyaIPY2S+USBodo4tscriNbX481OrHPNmebck8veACTwAufALkeLYk6eZ0ruZ0H1WD3W/7711evgL4nsHFzHAeJFlx57C0kOBBBsQdCCOIIXnONzlaEerU9LwGEbzl16ehbNgMKY9z5XgOLCA0HWxIvmt8PNXxcgw3FZIH54nWPMcQ4dCOat2H7w2mwnjLf1majxLTqPtU8Nx1CnSVOWj5kcUwGIq1XUj8y7Ozy9i4rWGHxgk5Bc8f/AByWOhxiGb/lSNcel+0PFp1W6u9GSkrxdzzsoSg7SVmQNRgDs/YIynqdR+K8P2feLWLT9llYVrYjiMcETpZntjjYLuc42AH493NXV3oipgw3CRHqSHO624eCkFxbaH5QZzmPD4M2thJKD2tbdmJhB15XIPdyUM7erjnvewIH/wCV+X1tf7VvR4fWau7LxZXMj6CRcQ2f+UI8PyYhTttexfCC1zeA7Ubyb872I8F2TCsWiqYmzU72yRvGjmm47wehHAg8FgrYapR+tEppm2uKfKR/QP3r+gu1rinykf0D96/oLPw77mPnyZE9ixbqnzDBKX2Q0vPe2pv7eTkeSs1DG6aX6QucG3vf4d39lFblfyJTeM/8+RXcNA4f7PVYMS/70/F8yVsGtAFhoF+qG2p2tp8PgM1S+w4NYNZJHfVY3me/QDmQuQYnv8rJpMlBTMaNbZmumlPfZpAHoVNHC1ayvFadockjvCLgke87H2dt9I5zf16SUN9W2+KumxG+eCskFPUs+bTk5QCbxvde2UONi13cR3XV6mCqwWbRrudyFJHR0XINpN+76WrmphSNf7KQsze1Lc1udshsv1WjgMRJXUfyvcZkdeREWiWCIiArm3+1gw6hkqNC/wByJp4OldfLccwLFxHRpXCt3+xkuNVkk1S95ja7NPJ+c954RNPK46aADwVt+UdWn/g4fzT7V573DI0el3eqtm4/DhFg8bgLOmkkkd3nNkae4ZWNXXpv4fCdJH6pO1/54GN6ysSkuz1JRxiKmp4oy4Wc4MBeWj6zz2neZ6qFxLZ6nqBaaGN+lgS0Zhf6ruI8lZ9omdpp5EEeYP8AdRC5qnK+a+pkscY2xwOTDPaxwuLqWrblsdcj2ua4A/rC2h5gnopTcl71X4Q/GRWrebSh+GTE8WZHDxD2j4Eqq7kveq/CH4yLsdK6uDm3vpfv1RjtaR1Ncx318Kbxk/0rpy5jvr4U3jJ/pWlgPuI+fItLYtO7f8mU/g7/ADuV0psZkZoTmHQ8fVUvdv8Akyn8Hf53KyrXxH6svF8yVsWKDH2H3rt+0fYtLFNnqerJc1wbJ9Ztrn9pvP496il+tcQbjQjmtWrRhVjlmrozUq06Us1N2ZF1+wtRHqzLKP1TZ38J+4lQNRTuY7K9paejgQftXX6KRzo2lwsSNfxXqopmyNyvaHDoRcLi1uDU5a03b8o7dHjlSOlWKfho/bkcba6xuNCOB5hWLA9tJYiGykyR876vaOoPPwK9bY7OMpy2SLRjyQWk3yutfTu4qtLhvpsFVyp2a9Gd5dBjqKk1dP1R2eKUOaHNNw4Ag9QRcFfPe97auWvxEYfAbxRSNja0HSWodYFzuWhOUDlYnnp3jAoiylha7iIm3HTs3t5cF8o4BJVTV8b6Xt1TpXSM925lF5C7t9nkTqvpfCo571ZbpdfU2eBrpRk4ra7PpDYTdzT4dC2zGvqC36SYgFxcbXaw/ms04DprdW1cP+c7VfUd6Uv4p852q+o70pfxVZ4aU5ZpVIt/9FL26i+bw920GIQPc1jWVLWkxyNAaXEAkRvP5zTw14XXJ9yO1j6avFI8n2VScuU37EwByuA5E+6fEdFOfOdqvqO9KX8VXcJ3bYqK6KolpXD/AIlkj3B8Qt9IHPNg/wAdAtyjFRoyp1Jxa6tdir3ukfSS4p8pH9A/ev6C7WuKfKR/QP3r+gtHh33MfPky89i57lfyJTeM/wDPkV1llDWlzjYNBJPQAXJVK3K/kSm8Z/58ik95NSY8JrXDj7B7f4+xf/qWKtHNiJR7ZPmStjgGNYnPjuLNa0m0kns4Wn3YoQfet4AvPM69y+h9k9i6bD4RHTxjNYZ5SAZZCObnceZ04C+i4n8n6AOxV5P5lJI4eJkib8HFfRK3OIzcZKjHSKRWC6wqPvG3axV8LpIWtjq2DNHI0ZS8t1yPtxvawPEH0N4Rc2nUlTlmi9SzVz4yxCtklldJMS6Rx7ZPEuGhJ79EUtt7TCPE6xreHziQ+GZxcR5XRezptOKa7DAfW6Ii8QbAREQHGPlG4eSyjnHuh0sZ7i4Nc3/K/wBFZdxmJtlwhjAe1DJIx3m72jfKzwPIq0bY7MsxCilpnm2cXY7jkkbqx1uYvxHS6+fdm9oarZ+vfHPGcp0liOgey/ZlidwvxseB1B7uvRXxGG6JfVF3Xf8Ay5jejufSdfRCVmU6Eag9CqvPAWOLXCxH+7hfuF72sNnYHfOWRE8WS/Ruaehvp6EhaW0m9bC2Rm8wndrlbCMzr/te6PMrnqhVvlyv0L3RVt6uJCPDnMJ7UzmtaOoa4Pd6Afaq7uS96r8IfjIoTGnVOJRz18oMcELPom/mkue1pa0kdrmXO6gDwndybdao90Q9M/4rrumqWDnG+t1fxutDHe8jqK5jvr4U3jJ/pXTlzHfXwpvGT/StHAfcR8+ReWxad2/5Mp/B3+dyl5MZY15Y64tz4i/kobd0T/6XBbU5X28c7lhnpJASXNdcm5Nrj1C4nGMVVw9S9NX1d9NDr8LwlLEZlVdtNNbMtUUzXC7SD4G6kcKoPaOufdbx7/1VzwGx04rep8cnjFmSvA8b/FcuHHI/5w9Gb9TgMr/JP1R1xaeIYtFA28rw3u4uPg0alcxm2gqHDtTSfxW+Cw0uGyzH6ON7yeYBI8S46epSfGM2lKDb7/ZEQ4Io/NWqJLu92b20m0BqpAQMrG3yt568XHvWfZPZ81Eoe4fRMIJP1nDUMH3qUwjYAkh1S6w+o06n9p3Ly9Vc4IGsaGsAa0CwA0ACphuH1a1TpsT6dvsjJiuI0qFLoMN4X6l7syL5TpQcJxpofe1NVAEniYb+9p1Yb6dV9WLmW9zdea4fOqUD5yxtnM4e2YOAHIPHLqNOQXssBWjTk4T2krHlZK50qKUOaHNILXAEEaggi4IXtfPGwu9yfDB8zrYpHxRmzWkZJ4R9TK62ZvQG1uttF0ePfnhZbcySA290xPuO7QEfaqVcFWhKyV11NEqSZ0BVWPedQGskonTBkrHhl3aRvfYXa1/C4Jy2NtRpdc02y38PnYYMOjfHn7Jlfb2hB0tGwXyk9SSe4HUbW6LdO9sjK6uZly2dDC4Wdm5SyNPC3EA631NrBZFg1Tpudd27F1kZrvQ7WuKfKR/QP3r+gu1rinykf0D96/oKvDvuY+fJkz2LnuV/IlN4z/z5FYtrcKNTQ1MA4yQva39stOU+tlXdyv5EpvGf+fIrwsNduNeTX+z5krY+adyeLtpsXa2Q5fbRvg107bnMc1uvAlzAPE2X0suF7291krJnV9Cwua52aWNgOeOTiZWAalpOptqDrw4ZNkvlAZI2x4hE+QtAHto8uZ3e9hsL8NQfJdDE0nikq1LXtXWiieXRncFgraxkMb5ZCGsY0ucToA1ouSqBPv5w1rczTM8/VEdj6uIH2ql4rtTW7RzCjpIzBS3BlJ7QsCCHyutpa1wwHU9eWnTwdRu81lj1tlnJHL8YxE1FRNOdDLK99umdxdbyvbyRbm12GMpq6ogjvkikLG3NyQ2wufFF6qDTimtjCfXyIi8QbAREQBRWP7LU1azJVQslAvlJFntvxyPHab5HktXbrDJp8PmZSveyYNzRljsji9hzBma4962XzXCdhd59RR1166WeWIh0crHuc50ZuO2Gu/OaRYjjYlbuHw06kXOm9V1dZVu250Gq+TzROJMc9SwEnQljwO4dkG3iSt3BtxGHwuD5Pa1BH5sjgI7/ALLGi/gSQrphW01LUsz09RFIOeV4uO5zeLT3FZa7HaeFhfNPFG0c3Pa0eGp4qHicQ/lcmLIqW9uiijwSdrGtjaxsbY2tAa0AysGQAaAfgueblYfoqh/V7G+jb/evG9zeeyuDaOiu6IPBe/KfpXi2RrAdcoN+WptbTjZ93uzzqOia2QWkkcZHj6pcAAzyAHndbUoujhMs95O9iN5FlUfi2z8FVl+cRiTLfLe+l+PDwUgi5qk4u6Lmvh+HsgjbFE0NY29mjgLm5+K24oi45Wi5PJeFaMMoRGwadojtH7lDd9WCOptmGmxmDT+rYH1JW6dnab/6Iv4G/gpFFhlThLVpehkjVqR0UmvM04sGgabthiB6hjQfWy2wF+opjGMdlYrKcpfU7hERWKhERAReMbLUtXb5zTxSkaBzmAuA6B3EDuuq0/crhRN/m58pZQPQOV5RZY1qkNIya8yLIg8H2IoqVwdBTQseOD8oLx4PNyFOIipKTk7t3JC16vDopbe1jjky3tnY19r8bZhpwHothFCdtgYqalZG0Mja1jRezWgNaLm5sBosqIoAVexjd/QVRc6aliLne88NyPPeXNsSe9WFFaMpRd4uwKVTbm8LY4OFNe3J0kj2+Yc6yteHYZFTxiOCNkTBwaxoY3xsOfetpFadWc/qk34sixoy4DTucXOp4XOJuSY2Ek9SSNUW8irml2khERVAREQBU7a7dVRYg4ySNdFKeMsVmudpbtggh3LUi+nFXFFeFSVN5ouzFrnFKr5OPa+jrbN6Oiu71Dx8Epfk49r6Stu3o2KzvUvI+xdrRbf9QxFrZvwvYrkRRcD3U0VBG+RjTLKGkiWWznNNvzAAA3nqBfvWVW3ET9E/9h3wVSWtKpKo7yd2WtYIv1rSTYak8lLU2BPu1xIbYg24nQ39VQGTCMJ4SSD9lp+JU0iKoCIiAIiIAiIgCIiAIiIAiIgCIiAIiIAiIgCIiAIiIAiIgCIiAIiIAiIgNXE/+S/9kqqK4VMWZjm9WkeoVSkjLSQ4WI4hSgTWz0Ayl9u1e3gLKYUDhVaGQycMwNwCeNwpHCZ3vjzP66aWuOqMG6iIoAREQBERAEREAREQBERAEREAREQBERAEREAREQBERAEREAREQBERAEREAWhimHCQX4OHPqOhREBHYXhzXSHNqGjh1J6qfAX6ilgIiKAEREAREQBERAEREAREQBERAEREAREQBERAEREAREQH/9k=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5" name="AutoShape 9" descr="data:image/jpeg;base64,/9j/4AAQSkZJRgABAQAAAQABAAD/2wCEAAkGBhQSEBQSERQUFBUVExUYFhYYFxgUFBQSFBUXFhYSFRYYHSYeFxkjIBcVHy8gIycpLCwsFR8xNTAqNSYrLSkBCQoKDgwOGg8PGS8kHyUsKi0pKywpLiwuKSwpKSwpLCwsLC0qLC0xLC0sLCkpKSwsLCwsMCk0KS0uLSkpNCwpLP/AABEIALUBFwMBIgACEQEDEQH/xAAcAAEAAgMBAQEAAAAAAAAAAAAABQYDBAcCCAH/xABIEAABAwIDBQUDBwoEBQUAAAABAAIDBBEFEiEGBzFBUSJhcYGREzKxCBQjUqHB0TVCRGJyhJKzw+GCssLwJDOi0vEVF0NTdP/EABsBAQACAwEBAAAAAAAAAAAAAAABAgMEBQYH/8QAMxEAAgECBAIIBQMFAAAAAAAAAAECAxEEEiExBbETQVFhcYGR0RQiMjShM+HwFSNCUnL/2gAMAwEAAhEDEQA/AO4oiIAiIgCIiAIiIAiIgCIiAIiIAiIgCIiAIiIAiIgBK0anFmNsGWe48A03+1Q2Jl7JHNL3EHUan3Ty+5fuDzhsgu25OgPS/OymwLKCsVY60bz0a74LMvEsQc0tPAgg+agFODivQld1PqVt1eEPZc6Fo53HDwWirAyipf8AWd/EVuYficgcBq8E8OJ8io5TOz1Pq555aD7/ALkYJxERVAREQBERAEREAREQBERAEREAREQBERAEREAREQBERAEREBjqJwxpceQuoGpx17rZOx9pPqFv47I4R2aOyfePQdFDMw+QgEMNjwUoGORz3nM7M49V7oZckrT0OvgdD8VZ6WHIxrb3sOKqtVNme53Un05KQXBFEYRi2azH8eR69x71IVVa2MXcfAcz4KoI/aJ5ytF9CTfvsFArZrq50rrnQDgOn91hjfYg6adRceisDNSUDnuAsQDxdbQDqrJSUzYm5Qed9TrdQcmOyEWGVveBr9p0UeXdUBcvaDqPVfoeDwIVLWzhziJWWNu0B5dFFgWxERQAiIgCIiAIiIAiIgCIiAIiIAiIgCIiAIiIAiIgCIiAEIiIAo7FqAGMloALddBa4HELarawRtzG51sAOZValxGRxJzHXlfS3SylAwwylrg4cQbhZKusdI7M63C2iwIrAIiIAi/QOik4cAe4XJDe46nzUAi17icQ4FvEHTnqpum2faAfaG57tAFsw4NG1wcL3BuNdEuDbgJytzcbC/jzXtEVQEREBgbXRk2D23va19brOqvitGI32BuCLjqO5eW4pKAAHmw8PipsC1Ioikx9pFpLg9QND+ClWPDgCDcHgVAPSIiAIiIAiIgCIiAIiIAiIgCIiAIixVNU2NuZxt8SegQGVFq0mJMk0adeh0P91sucALnQIDSximzxG3Fuo8uKrCna7HG2c1gJuCL8Br0UErIBERSAiISgJ/AqIBvtCNSTbuCllF4HWhzMnNv2t6qUVWAiIoAREQBERAaeIYe2RpNu1l7J7+IHRQVRhUjG5nAW52NyPFWlYaunzsLb2uOKm4KgpzZ2UWc2+t7gd3MhRdTQPjNnA26jUHzWFpI1FwpBcXyBoJJsBxKha3GS5pEbXAXAz/cOhUS6UniSfEkrewrExFcOGhN7jiPJRYCd1RGAXOeAed7+R6LxBi8jXXLi4cwf96KdbKydjmjUcDy717pqJkYswW68yfNLghYsblLrgBw+qBw8xqp2nlLmglpaeh4rJZFACIuW71d7E2HVDKamjYXmMPe+QFws4uAaxoI+rqT4LLRoyrSyQ3IbsdSRU/djty7E6R0sjAySN+R+W+Rxyhwc29yOPC5srgq1IOnJxluiVqERRWP7QMpWXPae73Wcz3no3vWGpUjTi5SdkjJTpyqyUIK7ZKOdbU6KJq9q6aM2dKCejQX/AGtBAXPMUx2aoP0jjbkwaMHlz81sUGydTKLtjyjkX9i/lx+xcOXFalSWXDwv4+y9zvw4PTpRzYmpbw0/L9i3P2+pxw9of8NviVE4ntZFK8EZwANARwPPgtX/ANvqi1y+Ef4n/wDYot+ASD6p8CfvAUfE8RWvR/j9yywvDXp0n5/Yl4sbivo+x8CPtW8a8y658/ncKoS4dI3ix3kLj7FO4HTZYrkauN/Ll+PmtnBY3EVqvR1IW07GuZq47A4ajS6SlO+tlqnyJBe44i42aCT3aryBfQK0YXR+zjFxZx1d49F2WcQiaHBHON33aPtP4KUGCxfVv5lbyKLgr2M4a2MBzNAdCO/qLrlG/WL2bKBzHk5/nF7G2o9hpp4ldix6AuDMrSTc8NeK4/v9pDHHh7TxJqie4n5vot7h/wBxHz5MrPYnN15cMLp36i5ls7raZ/NdApNoOUg/xD7wq9uZiDsDpg4AjNNx1/8AnkU1jGGtj7TT7zuHIaX0WDE/rT8XzJWxOw1DXi7SCFkUPgtE0gSAuvqCL6X6d4UwtckIiIAiIgCIiAL8yjov1EBrS4dG43cwX9PW3FQ+NUAYQ5gs0i3g7+/3Kwqr7abd0VCwtqn3e5txCyzpSNbOy37I0OriBorwjKbtFXYNjBK8MJY7QE3B7+hW7V461ps0Zj14D15rhtTvr1+jprj9aSx9A0rYw7fRG42ngcwE+8xwfYdSCAfRbjwFe18vIrmR2KPaM/nM9D9xC32YvEbdq1+oIt48guf1O1UDaN1YxxliaAT7Oxdq4NtZxFiL6g2WvsttpDXmQQtlb7MNzZw0Xz3tbK4/VK1uhnlcraLcm6OiHG484aLkE2zcgtDafYajxDKaqLO5nuuDnMeB9XM0gka3solYcb3nw4c2MVTJn582V0YY49m2jsz29eXRKanmXR79wfeWvA8Bgo4RBTRiOMchckk8XOJ1J7ypBQWzW2MNbCyaIPY2S+USBodo4tscriNbX481OrHPNmebck8veACTwAufALkeLYk6eZ0ruZ0H1WD3W/7711evgL4nsHFzHAeJFlx57C0kOBBBsQdCCOIIXnONzlaEerU9LwGEbzl16ehbNgMKY9z5XgOLCA0HWxIvmt8PNXxcgw3FZIH54nWPMcQ4dCOat2H7w2mwnjLf1majxLTqPtU8Nx1CnSVOWj5kcUwGIq1XUj8y7Ozy9i4rWGHxgk5Bc8f/AByWOhxiGb/lSNcel+0PFp1W6u9GSkrxdzzsoSg7SVmQNRgDs/YIynqdR+K8P2feLWLT9llYVrYjiMcETpZntjjYLuc42AH493NXV3oipgw3CRHqSHO624eCkFxbaH5QZzmPD4M2thJKD2tbdmJhB15XIPdyUM7erjnvewIH/wCV+X1tf7VvR4fWau7LxZXMj6CRcQ2f+UI8PyYhTttexfCC1zeA7Ubyb872I8F2TCsWiqYmzU72yRvGjmm47wehHAg8FgrYapR+tEppm2uKfKR/QP3r+gu1rinykf0D96/oLPw77mPnyZE9ixbqnzDBKX2Q0vPe2pv7eTkeSs1DG6aX6QucG3vf4d39lFblfyJTeM/8+RXcNA4f7PVYMS/70/F8yVsGtAFhoF+qG2p2tp8PgM1S+w4NYNZJHfVY3me/QDmQuQYnv8rJpMlBTMaNbZmumlPfZpAHoVNHC1ayvFadockjvCLgke87H2dt9I5zf16SUN9W2+KumxG+eCskFPUs+bTk5QCbxvde2UONi13cR3XV6mCqwWbRrudyFJHR0XINpN+76WrmphSNf7KQsze1Lc1udshsv1WjgMRJXUfyvcZkdeREWiWCIiArm3+1gw6hkqNC/wByJp4OldfLccwLFxHRpXCt3+xkuNVkk1S95ja7NPJ+c954RNPK46aADwVt+UdWn/g4fzT7V573DI0el3eqtm4/DhFg8bgLOmkkkd3nNkae4ZWNXXpv4fCdJH6pO1/54GN6ysSkuz1JRxiKmp4oy4Wc4MBeWj6zz2neZ6qFxLZ6nqBaaGN+lgS0Zhf6ruI8lZ9omdpp5EEeYP8AdRC5qnK+a+pkscY2xwOTDPaxwuLqWrblsdcj2ua4A/rC2h5gnopTcl71X4Q/GRWrebSh+GTE8WZHDxD2j4Eqq7kveq/CH4yLsdK6uDm3vpfv1RjtaR1Ncx318Kbxk/0rpy5jvr4U3jJ/pWlgPuI+fItLYtO7f8mU/g7/ADuV0psZkZoTmHQ8fVUvdv8Akyn8Hf53KyrXxH6svF8yVsWKDH2H3rt+0fYtLFNnqerJc1wbJ9Ztrn9pvP496il+tcQbjQjmtWrRhVjlmrozUq06Us1N2ZF1+wtRHqzLKP1TZ38J+4lQNRTuY7K9paejgQftXX6KRzo2lwsSNfxXqopmyNyvaHDoRcLi1uDU5a03b8o7dHjlSOlWKfho/bkcba6xuNCOB5hWLA9tJYiGykyR876vaOoPPwK9bY7OMpy2SLRjyQWk3yutfTu4qtLhvpsFVyp2a9Gd5dBjqKk1dP1R2eKUOaHNNw4Ag9QRcFfPe97auWvxEYfAbxRSNja0HSWodYFzuWhOUDlYnnp3jAoiylha7iIm3HTs3t5cF8o4BJVTV8b6Xt1TpXSM925lF5C7t9nkTqvpfCo571ZbpdfU2eBrpRk4ra7PpDYTdzT4dC2zGvqC36SYgFxcbXaw/ms04DprdW1cP+c7VfUd6Uv4p852q+o70pfxVZ4aU5ZpVIt/9FL26i+bw920GIQPc1jWVLWkxyNAaXEAkRvP5zTw14XXJ9yO1j6avFI8n2VScuU37EwByuA5E+6fEdFOfOdqvqO9KX8VXcJ3bYqK6KolpXD/AIlkj3B8Qt9IHPNg/wAdAtyjFRoyp1Jxa6tdir3ukfSS4p8pH9A/ev6C7WuKfKR/QP3r+gtHh33MfPky89i57lfyJTeM/wDPkV1llDWlzjYNBJPQAXJVK3K/kSm8Z/58ik95NSY8JrXDj7B7f4+xf/qWKtHNiJR7ZPmStjgGNYnPjuLNa0m0kns4Wn3YoQfet4AvPM69y+h9k9i6bD4RHTxjNYZ5SAZZCObnceZ04C+i4n8n6AOxV5P5lJI4eJkib8HFfRK3OIzcZKjHSKRWC6wqPvG3axV8LpIWtjq2DNHI0ZS8t1yPtxvawPEH0N4Rc2nUlTlmi9SzVz4yxCtklldJMS6Rx7ZPEuGhJ79EUtt7TCPE6xreHziQ+GZxcR5XRezptOKa7DAfW6Ii8QbAREQHGPlG4eSyjnHuh0sZ7i4Nc3/K/wBFZdxmJtlwhjAe1DJIx3m72jfKzwPIq0bY7MsxCilpnm2cXY7jkkbqx1uYvxHS6+fdm9oarZ+vfHPGcp0liOgey/ZlidwvxseB1B7uvRXxGG6JfVF3Xf8Ay5jejufSdfRCVmU6Eag9CqvPAWOLXCxH+7hfuF72sNnYHfOWRE8WS/Ruaehvp6EhaW0m9bC2Rm8wndrlbCMzr/te6PMrnqhVvlyv0L3RVt6uJCPDnMJ7UzmtaOoa4Pd6Afaq7uS96r8IfjIoTGnVOJRz18oMcELPom/mkue1pa0kdrmXO6gDwndybdao90Q9M/4rrumqWDnG+t1fxutDHe8jqK5jvr4U3jJ/pXTlzHfXwpvGT/StHAfcR8+ReWxad2/5Mp/B3+dyl5MZY15Y64tz4i/kobd0T/6XBbU5X28c7lhnpJASXNdcm5Nrj1C4nGMVVw9S9NX1d9NDr8LwlLEZlVdtNNbMtUUzXC7SD4G6kcKoPaOufdbx7/1VzwGx04rep8cnjFmSvA8b/FcuHHI/5w9Gb9TgMr/JP1R1xaeIYtFA28rw3u4uPg0alcxm2gqHDtTSfxW+Cw0uGyzH6ON7yeYBI8S46epSfGM2lKDb7/ZEQ4Io/NWqJLu92b20m0BqpAQMrG3yt568XHvWfZPZ81Eoe4fRMIJP1nDUMH3qUwjYAkh1S6w+o06n9p3Ly9Vc4IGsaGsAa0CwA0ACphuH1a1TpsT6dvsjJiuI0qFLoMN4X6l7syL5TpQcJxpofe1NVAEniYb+9p1Yb6dV9WLmW9zdea4fOqUD5yxtnM4e2YOAHIPHLqNOQXssBWjTk4T2krHlZK50qKUOaHNILXAEEaggi4IXtfPGwu9yfDB8zrYpHxRmzWkZJ4R9TK62ZvQG1uttF0ePfnhZbcySA290xPuO7QEfaqVcFWhKyV11NEqSZ0BVWPedQGskonTBkrHhl3aRvfYXa1/C4Jy2NtRpdc02y38PnYYMOjfHn7Jlfb2hB0tGwXyk9SSe4HUbW6LdO9sjK6uZly2dDC4Wdm5SyNPC3EA631NrBZFg1Tpudd27F1kZrvQ7WuKfKR/QP3r+gu1rinykf0D96/oKvDvuY+fJkz2LnuV/IlN4z/z5FYtrcKNTQ1MA4yQva39stOU+tlXdyv5EpvGf+fIrwsNduNeTX+z5krY+adyeLtpsXa2Q5fbRvg107bnMc1uvAlzAPE2X0suF7291krJnV9Cwua52aWNgOeOTiZWAalpOptqDrw4ZNkvlAZI2x4hE+QtAHto8uZ3e9hsL8NQfJdDE0nikq1LXtXWiieXRncFgraxkMb5ZCGsY0ucToA1ouSqBPv5w1rczTM8/VEdj6uIH2ql4rtTW7RzCjpIzBS3BlJ7QsCCHyutpa1wwHU9eWnTwdRu81lj1tlnJHL8YxE1FRNOdDLK99umdxdbyvbyRbm12GMpq6ogjvkikLG3NyQ2wufFF6qDTimtjCfXyIi8QbAREQBRWP7LU1azJVQslAvlJFntvxyPHab5HktXbrDJp8PmZSveyYNzRljsji9hzBma4962XzXCdhd59RR1166WeWIh0crHuc50ZuO2Gu/OaRYjjYlbuHw06kXOm9V1dZVu250Gq+TzROJMc9SwEnQljwO4dkG3iSt3BtxGHwuD5Pa1BH5sjgI7/ALLGi/gSQrphW01LUsz09RFIOeV4uO5zeLT3FZa7HaeFhfNPFG0c3Pa0eGp4qHicQ/lcmLIqW9uiijwSdrGtjaxsbY2tAa0AysGQAaAfgueblYfoqh/V7G+jb/evG9zeeyuDaOiu6IPBe/KfpXi2RrAdcoN+WptbTjZ93uzzqOia2QWkkcZHj6pcAAzyAHndbUoujhMs95O9iN5FlUfi2z8FVl+cRiTLfLe+l+PDwUgi5qk4u6Lmvh+HsgjbFE0NY29mjgLm5+K24oi45Wi5PJeFaMMoRGwadojtH7lDd9WCOptmGmxmDT+rYH1JW6dnab/6Iv4G/gpFFhlThLVpehkjVqR0UmvM04sGgabthiB6hjQfWy2wF+opjGMdlYrKcpfU7hERWKhERAReMbLUtXb5zTxSkaBzmAuA6B3EDuuq0/crhRN/m58pZQPQOV5RZY1qkNIya8yLIg8H2IoqVwdBTQseOD8oLx4PNyFOIipKTk7t3JC16vDopbe1jjky3tnY19r8bZhpwHothFCdtgYqalZG0Mja1jRezWgNaLm5sBosqIoAVexjd/QVRc6aliLne88NyPPeXNsSe9WFFaMpRd4uwKVTbm8LY4OFNe3J0kj2+Yc6yteHYZFTxiOCNkTBwaxoY3xsOfetpFadWc/qk34sixoy4DTucXOp4XOJuSY2Ek9SSNUW8irml2khERVAREQBU7a7dVRYg4ySNdFKeMsVmudpbtggh3LUi+nFXFFeFSVN5ouzFrnFKr5OPa+jrbN6Oiu71Dx8Epfk49r6Stu3o2KzvUvI+xdrRbf9QxFrZvwvYrkRRcD3U0VBG+RjTLKGkiWWznNNvzAAA3nqBfvWVW3ET9E/9h3wVSWtKpKo7yd2WtYIv1rSTYak8lLU2BPu1xIbYg24nQ39VQGTCMJ4SSD9lp+JU0iKoCIiAIiIAiIgCIiAIiIAiIgCIiAIiIAiIgCIiAIiIAiIgCIiAIiIAiIgNXE/+S/9kqqK4VMWZjm9WkeoVSkjLSQ4WI4hSgTWz0Ayl9u1e3gLKYUDhVaGQycMwNwCeNwpHCZ3vjzP66aWuOqMG6iIoAREQBERAEREAREQBERAEREAREQBERAEREAREQBERAEREAREQBERAEREAWhimHCQX4OHPqOhREBHYXhzXSHNqGjh1J6qfAX6ilgIiKAEREAREQBERAEREAREQBERAEREAREQBERAEREAREQH/9k=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2" name="11 Imagen" descr="clus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9433" y="3353471"/>
            <a:ext cx="8270543" cy="230918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Experimental evaluación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Escenarios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3012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36525" y="1455738"/>
            <a:ext cx="8620125" cy="225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200"/>
              </a:spcBef>
              <a:buFont typeface="Courier New" pitchFamily="49" charset="0"/>
              <a:buAutoNum type="arabicPeriod"/>
            </a:pPr>
            <a:r>
              <a:rPr lang="es-ES" sz="2200" smtClean="0">
                <a:solidFill>
                  <a:srgbClr val="800000"/>
                </a:solidFill>
                <a:latin typeface="Calibri" pitchFamily="34" charset="0"/>
                <a:ea typeface="PMingLiU" pitchFamily="18" charset="-120"/>
              </a:rPr>
              <a:t>Caso Base</a:t>
            </a: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: Situacion actual de </a:t>
            </a: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garzon</a:t>
            </a:r>
          </a:p>
          <a:p>
            <a:pPr lvl="1" indent="-457200" algn="just">
              <a:spcBef>
                <a:spcPts val="200"/>
              </a:spcBef>
              <a:buFont typeface="Courier New" pitchFamily="49" charset="0"/>
              <a:buAutoNum type="arabicPeriod"/>
            </a:pPr>
            <a:endParaRPr lang="es-ES" sz="2200" smtClean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1" indent="-457200" algn="just">
              <a:spcBef>
                <a:spcPts val="200"/>
              </a:spcBef>
              <a:buFont typeface="Courier New" pitchFamily="49" charset="0"/>
              <a:buAutoNum type="arabicPeriod"/>
            </a:pPr>
            <a:r>
              <a:rPr lang="es-ES" sz="2200" smtClean="0">
                <a:solidFill>
                  <a:srgbClr val="800000"/>
                </a:solidFill>
                <a:latin typeface="Calibri" pitchFamily="34" charset="0"/>
                <a:ea typeface="PMingLiU" pitchFamily="18" charset="-120"/>
              </a:rPr>
              <a:t>Caso Evolutivo</a:t>
            </a: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: Resultados </a:t>
            </a: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bl</a:t>
            </a:r>
          </a:p>
          <a:p>
            <a:pPr lvl="1" indent="-457200" algn="just">
              <a:spcBef>
                <a:spcPts val="200"/>
              </a:spcBef>
              <a:buFont typeface="Courier New" pitchFamily="49" charset="0"/>
              <a:buAutoNum type="arabicPeriod"/>
            </a:pPr>
            <a:endParaRPr lang="es-ES" sz="2200" smtClean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1" indent="-457200" algn="just">
              <a:spcBef>
                <a:spcPts val="200"/>
              </a:spcBef>
              <a:buFont typeface="Courier New" pitchFamily="49" charset="0"/>
              <a:buAutoNum type="arabicPeriod"/>
            </a:pPr>
            <a:r>
              <a:rPr lang="es-ES" sz="2200" smtClean="0">
                <a:solidFill>
                  <a:srgbClr val="800000"/>
                </a:solidFill>
                <a:latin typeface="Calibri" pitchFamily="34" charset="0"/>
                <a:ea typeface="PMingLiU" pitchFamily="18" charset="-120"/>
              </a:rPr>
              <a:t>Caso Alternativo</a:t>
            </a: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: blabla</a:t>
            </a:r>
          </a:p>
          <a:p>
            <a:pPr lvl="1" indent="-457200" algn="just">
              <a:spcBef>
                <a:spcPts val="200"/>
              </a:spcBef>
              <a:buFont typeface="Courier New" pitchFamily="49" charset="0"/>
              <a:buAutoNum type="arabicPeriod"/>
            </a:pPr>
            <a:endParaRPr lang="es-ES" sz="2200" u="sng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43014" name="AutoShape 7" descr="data:image/jpeg;base64,/9j/4AAQSkZJRgABAQAAAQABAAD/2wCEAAkGBhQSEBQSERQUFBUVExUYFhYYFxgUFBQSFBUXFhYSFRYYHSYeFxkjIBcVHy8gIycpLCwsFR8xNTAqNSYrLSkBCQoKDgwOGg8PGS8kHyUsKi0pKywpLiwuKSwpKSwpLCwsLC0qLC0xLC0sLCkpKSwsLCwsMCk0KS0uLSkpNCwpLP/AABEIALUBFwMBIgACEQEDEQH/xAAcAAEAAgMBAQEAAAAAAAAAAAAABQYDBAcCCAH/xABIEAABAwIDBQUDBwoEBQUAAAABAAIDBBEFEiEGBzFBUSJhcYGREzKxCBQjUqHB0TVCRGJyhJKzw+GCssLwJDOi0vEVF0NTdP/EABsBAQACAwEBAAAAAAAAAAAAAAABAgMEBQYH/8QAMxEAAgECBAIIBQMFAAAAAAAAAAECAxEEEiExBbETQVFhcYGR0RQiMjShM+HwFSNCUnL/2gAMAwEAAhEDEQA/AO4oiIAiIgCIiAIiIAiIgCIiAIiIAiIgCIiAIiIAiIgBK0anFmNsGWe48A03+1Q2Jl7JHNL3EHUan3Ty+5fuDzhsgu25OgPS/OymwLKCsVY60bz0a74LMvEsQc0tPAgg+agFODivQld1PqVt1eEPZc6Fo53HDwWirAyipf8AWd/EVuYficgcBq8E8OJ8io5TOz1Pq555aD7/ALkYJxERVAREQBERAEREAREQBERAEREAREQBERAEREAREQBERAEREBjqJwxpceQuoGpx17rZOx9pPqFv47I4R2aOyfePQdFDMw+QgEMNjwUoGORz3nM7M49V7oZckrT0OvgdD8VZ6WHIxrb3sOKqtVNme53Un05KQXBFEYRi2azH8eR69x71IVVa2MXcfAcz4KoI/aJ5ytF9CTfvsFArZrq50rrnQDgOn91hjfYg6adRceisDNSUDnuAsQDxdbQDqrJSUzYm5Qed9TrdQcmOyEWGVveBr9p0UeXdUBcvaDqPVfoeDwIVLWzhziJWWNu0B5dFFgWxERQAiIgCIiAIiIAiIgCIiAIiIAiIgCIiAIiIAiIgCIiAEIiIAo7FqAGMloALddBa4HELarawRtzG51sAOZValxGRxJzHXlfS3SylAwwylrg4cQbhZKusdI7M63C2iwIrAIiIAi/QOik4cAe4XJDe46nzUAi17icQ4FvEHTnqpum2faAfaG57tAFsw4NG1wcL3BuNdEuDbgJytzcbC/jzXtEVQEREBgbXRk2D23va19brOqvitGI32BuCLjqO5eW4pKAAHmw8PipsC1Ioikx9pFpLg9QND+ClWPDgCDcHgVAPSIiAIiIAiIgCIiAIiIAiIgCIiAIixVNU2NuZxt8SegQGVFq0mJMk0adeh0P91sucALnQIDSximzxG3Fuo8uKrCna7HG2c1gJuCL8Br0UErIBERSAiISgJ/AqIBvtCNSTbuCllF4HWhzMnNv2t6qUVWAiIoAREQBERAaeIYe2RpNu1l7J7+IHRQVRhUjG5nAW52NyPFWlYaunzsLb2uOKm4KgpzZ2UWc2+t7gd3MhRdTQPjNnA26jUHzWFpI1FwpBcXyBoJJsBxKha3GS5pEbXAXAz/cOhUS6UniSfEkrewrExFcOGhN7jiPJRYCd1RGAXOeAed7+R6LxBi8jXXLi4cwf96KdbKydjmjUcDy717pqJkYswW68yfNLghYsblLrgBw+qBw8xqp2nlLmglpaeh4rJZFACIuW71d7E2HVDKamjYXmMPe+QFws4uAaxoI+rqT4LLRoyrSyQ3IbsdSRU/djty7E6R0sjAySN+R+W+Rxyhwc29yOPC5srgq1IOnJxluiVqERRWP7QMpWXPae73Wcz3no3vWGpUjTi5SdkjJTpyqyUIK7ZKOdbU6KJq9q6aM2dKCejQX/AGtBAXPMUx2aoP0jjbkwaMHlz81sUGydTKLtjyjkX9i/lx+xcOXFalSWXDwv4+y9zvw4PTpRzYmpbw0/L9i3P2+pxw9of8NviVE4ntZFK8EZwANARwPPgtX/ANvqi1y+Ef4n/wDYot+ASD6p8CfvAUfE8RWvR/j9yywvDXp0n5/Yl4sbivo+x8CPtW8a8y658/ncKoS4dI3ix3kLj7FO4HTZYrkauN/Ll+PmtnBY3EVqvR1IW07GuZq47A4ajS6SlO+tlqnyJBe44i42aCT3aryBfQK0YXR+zjFxZx1d49F2WcQiaHBHON33aPtP4KUGCxfVv5lbyKLgr2M4a2MBzNAdCO/qLrlG/WL2bKBzHk5/nF7G2o9hpp4ldix6AuDMrSTc8NeK4/v9pDHHh7TxJqie4n5vot7h/wBxHz5MrPYnN15cMLp36i5ls7raZ/NdApNoOUg/xD7wq9uZiDsDpg4AjNNx1/8AnkU1jGGtj7TT7zuHIaX0WDE/rT8XzJWxOw1DXi7SCFkUPgtE0gSAuvqCL6X6d4UwtckIiIAiIgCIiAL8yjov1EBrS4dG43cwX9PW3FQ+NUAYQ5gs0i3g7+/3Kwqr7abd0VCwtqn3e5txCyzpSNbOy37I0OriBorwjKbtFXYNjBK8MJY7QE3B7+hW7V461ps0Zj14D15rhtTvr1+jprj9aSx9A0rYw7fRG42ngcwE+8xwfYdSCAfRbjwFe18vIrmR2KPaM/nM9D9xC32YvEbdq1+oIt48guf1O1UDaN1YxxliaAT7Oxdq4NtZxFiL6g2WvsttpDXmQQtlb7MNzZw0Xz3tbK4/VK1uhnlcraLcm6OiHG484aLkE2zcgtDafYajxDKaqLO5nuuDnMeB9XM0gka3solYcb3nw4c2MVTJn582V0YY49m2jsz29eXRKanmXR79wfeWvA8Bgo4RBTRiOMchckk8XOJ1J7ypBQWzW2MNbCyaIPY2S+USBodo4tscriNbX481OrHPNmebck8veACTwAufALkeLYk6eZ0ruZ0H1WD3W/7711evgL4nsHFzHAeJFlx57C0kOBBBsQdCCOIIXnONzlaEerU9LwGEbzl16ehbNgMKY9z5XgOLCA0HWxIvmt8PNXxcgw3FZIH54nWPMcQ4dCOat2H7w2mwnjLf1majxLTqPtU8Nx1CnSVOWj5kcUwGIq1XUj8y7Ozy9i4rWGHxgk5Bc8f/AByWOhxiGb/lSNcel+0PFp1W6u9GSkrxdzzsoSg7SVmQNRgDs/YIynqdR+K8P2feLWLT9llYVrYjiMcETpZntjjYLuc42AH493NXV3oipgw3CRHqSHO624eCkFxbaH5QZzmPD4M2thJKD2tbdmJhB15XIPdyUM7erjnvewIH/wCV+X1tf7VvR4fWau7LxZXMj6CRcQ2f+UI8PyYhTttexfCC1zeA7Ubyb872I8F2TCsWiqYmzU72yRvGjmm47wehHAg8FgrYapR+tEppm2uKfKR/QP3r+gu1rinykf0D96/oLPw77mPnyZE9ixbqnzDBKX2Q0vPe2pv7eTkeSs1DG6aX6QucG3vf4d39lFblfyJTeM/8+RXcNA4f7PVYMS/70/F8yVsGtAFhoF+qG2p2tp8PgM1S+w4NYNZJHfVY3me/QDmQuQYnv8rJpMlBTMaNbZmumlPfZpAHoVNHC1ayvFadockjvCLgke87H2dt9I5zf16SUN9W2+KumxG+eCskFPUs+bTk5QCbxvde2UONi13cR3XV6mCqwWbRrudyFJHR0XINpN+76WrmphSNf7KQsze1Lc1udshsv1WjgMRJXUfyvcZkdeREWiWCIiArm3+1gw6hkqNC/wByJp4OldfLccwLFxHRpXCt3+xkuNVkk1S95ja7NPJ+c954RNPK46aADwVt+UdWn/g4fzT7V573DI0el3eqtm4/DhFg8bgLOmkkkd3nNkae4ZWNXXpv4fCdJH6pO1/54GN6ysSkuz1JRxiKmp4oy4Wc4MBeWj6zz2neZ6qFxLZ6nqBaaGN+lgS0Zhf6ruI8lZ9omdpp5EEeYP8AdRC5qnK+a+pkscY2xwOTDPaxwuLqWrblsdcj2ua4A/rC2h5gnopTcl71X4Q/GRWrebSh+GTE8WZHDxD2j4Eqq7kveq/CH4yLsdK6uDm3vpfv1RjtaR1Ncx318Kbxk/0rpy5jvr4U3jJ/pWlgPuI+fItLYtO7f8mU/g7/ADuV0psZkZoTmHQ8fVUvdv8Akyn8Hf53KyrXxH6svF8yVsWKDH2H3rt+0fYtLFNnqerJc1wbJ9Ztrn9pvP496il+tcQbjQjmtWrRhVjlmrozUq06Us1N2ZF1+wtRHqzLKP1TZ38J+4lQNRTuY7K9paejgQftXX6KRzo2lwsSNfxXqopmyNyvaHDoRcLi1uDU5a03b8o7dHjlSOlWKfho/bkcba6xuNCOB5hWLA9tJYiGykyR876vaOoPPwK9bY7OMpy2SLRjyQWk3yutfTu4qtLhvpsFVyp2a9Gd5dBjqKk1dP1R2eKUOaHNNw4Ag9QRcFfPe97auWvxEYfAbxRSNja0HSWodYFzuWhOUDlYnnp3jAoiylha7iIm3HTs3t5cF8o4BJVTV8b6Xt1TpXSM925lF5C7t9nkTqvpfCo571ZbpdfU2eBrpRk4ra7PpDYTdzT4dC2zGvqC36SYgFxcbXaw/ms04DprdW1cP+c7VfUd6Uv4p852q+o70pfxVZ4aU5ZpVIt/9FL26i+bw920GIQPc1jWVLWkxyNAaXEAkRvP5zTw14XXJ9yO1j6avFI8n2VScuU37EwByuA5E+6fEdFOfOdqvqO9KX8VXcJ3bYqK6KolpXD/AIlkj3B8Qt9IHPNg/wAdAtyjFRoyp1Jxa6tdir3ukfSS4p8pH9A/ev6C7WuKfKR/QP3r+gtHh33MfPky89i57lfyJTeM/wDPkV1llDWlzjYNBJPQAXJVK3K/kSm8Z/58ik95NSY8JrXDj7B7f4+xf/qWKtHNiJR7ZPmStjgGNYnPjuLNa0m0kns4Wn3YoQfet4AvPM69y+h9k9i6bD4RHTxjNYZ5SAZZCObnceZ04C+i4n8n6AOxV5P5lJI4eJkib8HFfRK3OIzcZKjHSKRWC6wqPvG3axV8LpIWtjq2DNHI0ZS8t1yPtxvawPEH0N4Rc2nUlTlmi9SzVz4yxCtklldJMS6Rx7ZPEuGhJ79EUtt7TCPE6xreHziQ+GZxcR5XRezptOKa7DAfW6Ii8QbAREQHGPlG4eSyjnHuh0sZ7i4Nc3/K/wBFZdxmJtlwhjAe1DJIx3m72jfKzwPIq0bY7MsxCilpnm2cXY7jkkbqx1uYvxHS6+fdm9oarZ+vfHPGcp0liOgey/ZlidwvxseB1B7uvRXxGG6JfVF3Xf8Ay5jejufSdfRCVmU6Eag9CqvPAWOLXCxH+7hfuF72sNnYHfOWRE8WS/Ruaehvp6EhaW0m9bC2Rm8wndrlbCMzr/te6PMrnqhVvlyv0L3RVt6uJCPDnMJ7UzmtaOoa4Pd6Afaq7uS96r8IfjIoTGnVOJRz18oMcELPom/mkue1pa0kdrmXO6gDwndybdao90Q9M/4rrumqWDnG+t1fxutDHe8jqK5jvr4U3jJ/pXTlzHfXwpvGT/StHAfcR8+ReWxad2/5Mp/B3+dyl5MZY15Y64tz4i/kobd0T/6XBbU5X28c7lhnpJASXNdcm5Nrj1C4nGMVVw9S9NX1d9NDr8LwlLEZlVdtNNbMtUUzXC7SD4G6kcKoPaOufdbx7/1VzwGx04rep8cnjFmSvA8b/FcuHHI/5w9Gb9TgMr/JP1R1xaeIYtFA28rw3u4uPg0alcxm2gqHDtTSfxW+Cw0uGyzH6ON7yeYBI8S46epSfGM2lKDb7/ZEQ4Io/NWqJLu92b20m0BqpAQMrG3yt568XHvWfZPZ81Eoe4fRMIJP1nDUMH3qUwjYAkh1S6w+o06n9p3Ly9Vc4IGsaGsAa0CwA0ACphuH1a1TpsT6dvsjJiuI0qFLoMN4X6l7syL5TpQcJxpofe1NVAEniYb+9p1Yb6dV9WLmW9zdea4fOqUD5yxtnM4e2YOAHIPHLqNOQXssBWjTk4T2krHlZK50qKUOaHNILXAEEaggi4IXtfPGwu9yfDB8zrYpHxRmzWkZJ4R9TK62ZvQG1uttF0ePfnhZbcySA290xPuO7QEfaqVcFWhKyV11NEqSZ0BVWPedQGskonTBkrHhl3aRvfYXa1/C4Jy2NtRpdc02y38PnYYMOjfHn7Jlfb2hB0tGwXyk9SSe4HUbW6LdO9sjK6uZly2dDC4Wdm5SyNPC3EA631NrBZFg1Tpudd27F1kZrvQ7WuKfKR/QP3r+gu1rinykf0D96/oKvDvuY+fJkz2LnuV/IlN4z/z5FYtrcKNTQ1MA4yQva39stOU+tlXdyv5EpvGf+fIrwsNduNeTX+z5krY+adyeLtpsXa2Q5fbRvg107bnMc1uvAlzAPE2X0suF7291krJnV9Cwua52aWNgOeOTiZWAalpOptqDrw4ZNkvlAZI2x4hE+QtAHto8uZ3e9hsL8NQfJdDE0nikq1LXtXWiieXRncFgraxkMb5ZCGsY0ucToA1ouSqBPv5w1rczTM8/VEdj6uIH2ql4rtTW7RzCjpIzBS3BlJ7QsCCHyutpa1wwHU9eWnTwdRu81lj1tlnJHL8YxE1FRNOdDLK99umdxdbyvbyRbm12GMpq6ogjvkikLG3NyQ2wufFF6qDTimtjCfXyIi8QbAREQBRWP7LU1azJVQslAvlJFntvxyPHab5HktXbrDJp8PmZSveyYNzRljsji9hzBma4962XzXCdhd59RR1166WeWIh0crHuc50ZuO2Gu/OaRYjjYlbuHw06kXOm9V1dZVu250Gq+TzROJMc9SwEnQljwO4dkG3iSt3BtxGHwuD5Pa1BH5sjgI7/ALLGi/gSQrphW01LUsz09RFIOeV4uO5zeLT3FZa7HaeFhfNPFG0c3Pa0eGp4qHicQ/lcmLIqW9uiijwSdrGtjaxsbY2tAa0AysGQAaAfgueblYfoqh/V7G+jb/evG9zeeyuDaOiu6IPBe/KfpXi2RrAdcoN+WptbTjZ93uzzqOia2QWkkcZHj6pcAAzyAHndbUoujhMs95O9iN5FlUfi2z8FVl+cRiTLfLe+l+PDwUgi5qk4u6Lmvh+HsgjbFE0NY29mjgLm5+K24oi45Wi5PJeFaMMoRGwadojtH7lDd9WCOptmGmxmDT+rYH1JW6dnab/6Iv4G/gpFFhlThLVpehkjVqR0UmvM04sGgabthiB6hjQfWy2wF+opjGMdlYrKcpfU7hERWKhERAReMbLUtXb5zTxSkaBzmAuA6B3EDuuq0/crhRN/m58pZQPQOV5RZY1qkNIya8yLIg8H2IoqVwdBTQseOD8oLx4PNyFOIipKTk7t3JC16vDopbe1jjky3tnY19r8bZhpwHothFCdtgYqalZG0Mja1jRezWgNaLm5sBosqIoAVexjd/QVRc6aliLne88NyPPeXNsSe9WFFaMpRd4uwKVTbm8LY4OFNe3J0kj2+Yc6yteHYZFTxiOCNkTBwaxoY3xsOfetpFadWc/qk34sixoy4DTucXOp4XOJuSY2Ek9SSNUW8irml2khERVAREQBU7a7dVRYg4ySNdFKeMsVmudpbtggh3LUi+nFXFFeFSVN5ouzFrnFKr5OPa+jrbN6Oiu71Dx8Epfk49r6Stu3o2KzvUvI+xdrRbf9QxFrZvwvYrkRRcD3U0VBG+RjTLKGkiWWznNNvzAAA3nqBfvWVW3ET9E/9h3wVSWtKpKo7yd2WtYIv1rSTYak8lLU2BPu1xIbYg24nQ39VQGTCMJ4SSD9lp+JU0iKoCIiAIiIAiIgCIiAIiIAiIgCIiAIiIAiIgCIiAIiIAiIgCIiAIiIAiIgNXE/+S/9kqqK4VMWZjm9WkeoVSkjLSQ4WI4hSgTWz0Ayl9u1e3gLKYUDhVaGQycMwNwCeNwpHCZ3vjzP66aWuOqMG6iIoAREQBERAEREAREQBERAEREAREQBERAEREAREQBERAEREAREQBERAEREAWhimHCQX4OHPqOhREBHYXhzXSHNqGjh1J6qfAX6ilgIiKAEREAREQBERAEREAREQBERAEREAREQBERAEREAREQH/9k=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5" name="AutoShape 9" descr="data:image/jpeg;base64,/9j/4AAQSkZJRgABAQAAAQABAAD/2wCEAAkGBhQSEBQSERQUFBUVExUYFhYYFxgUFBQSFBUXFhYSFRYYHSYeFxkjIBcVHy8gIycpLCwsFR8xNTAqNSYrLSkBCQoKDgwOGg8PGS8kHyUsKi0pKywpLiwuKSwpKSwpLCwsLC0qLC0xLC0sLCkpKSwsLCwsMCk0KS0uLSkpNCwpLP/AABEIALUBFwMBIgACEQEDEQH/xAAcAAEAAgMBAQEAAAAAAAAAAAAABQYDBAcCCAH/xABIEAABAwIDBQUDBwoEBQUAAAABAAIDBBEFEiEGBzFBUSJhcYGREzKxCBQjUqHB0TVCRGJyhJKzw+GCssLwJDOi0vEVF0NTdP/EABsBAQACAwEBAAAAAAAAAAAAAAABAgMEBQYH/8QAMxEAAgECBAIIBQMFAAAAAAAAAAECAxEEEiExBbETQVFhcYGR0RQiMjShM+HwFSNCUnL/2gAMAwEAAhEDEQA/AO4oiIAiIgCIiAIiIAiIgCIiAIiIAiIgCIiAIiIAiIgBK0anFmNsGWe48A03+1Q2Jl7JHNL3EHUan3Ty+5fuDzhsgu25OgPS/OymwLKCsVY60bz0a74LMvEsQc0tPAgg+agFODivQld1PqVt1eEPZc6Fo53HDwWirAyipf8AWd/EVuYficgcBq8E8OJ8io5TOz1Pq555aD7/ALkYJxERVAREQBERAEREAREQBERAEREAREQBERAEREAREQBERAEREBjqJwxpceQuoGpx17rZOx9pPqFv47I4R2aOyfePQdFDMw+QgEMNjwUoGORz3nM7M49V7oZckrT0OvgdD8VZ6WHIxrb3sOKqtVNme53Un05KQXBFEYRi2azH8eR69x71IVVa2MXcfAcz4KoI/aJ5ytF9CTfvsFArZrq50rrnQDgOn91hjfYg6adRceisDNSUDnuAsQDxdbQDqrJSUzYm5Qed9TrdQcmOyEWGVveBr9p0UeXdUBcvaDqPVfoeDwIVLWzhziJWWNu0B5dFFgWxERQAiIgCIiAIiIAiIgCIiAIiIAiIgCIiAIiIAiIgCIiAEIiIAo7FqAGMloALddBa4HELarawRtzG51sAOZValxGRxJzHXlfS3SylAwwylrg4cQbhZKusdI7M63C2iwIrAIiIAi/QOik4cAe4XJDe46nzUAi17icQ4FvEHTnqpum2faAfaG57tAFsw4NG1wcL3BuNdEuDbgJytzcbC/jzXtEVQEREBgbXRk2D23va19brOqvitGI32BuCLjqO5eW4pKAAHmw8PipsC1Ioikx9pFpLg9QND+ClWPDgCDcHgVAPSIiAIiIAiIgCIiAIiIAiIgCIiAIixVNU2NuZxt8SegQGVFq0mJMk0adeh0P91sucALnQIDSximzxG3Fuo8uKrCna7HG2c1gJuCL8Br0UErIBERSAiISgJ/AqIBvtCNSTbuCllF4HWhzMnNv2t6qUVWAiIoAREQBERAaeIYe2RpNu1l7J7+IHRQVRhUjG5nAW52NyPFWlYaunzsLb2uOKm4KgpzZ2UWc2+t7gd3MhRdTQPjNnA26jUHzWFpI1FwpBcXyBoJJsBxKha3GS5pEbXAXAz/cOhUS6UniSfEkrewrExFcOGhN7jiPJRYCd1RGAXOeAed7+R6LxBi8jXXLi4cwf96KdbKydjmjUcDy717pqJkYswW68yfNLghYsblLrgBw+qBw8xqp2nlLmglpaeh4rJZFACIuW71d7E2HVDKamjYXmMPe+QFws4uAaxoI+rqT4LLRoyrSyQ3IbsdSRU/djty7E6R0sjAySN+R+W+Rxyhwc29yOPC5srgq1IOnJxluiVqERRWP7QMpWXPae73Wcz3no3vWGpUjTi5SdkjJTpyqyUIK7ZKOdbU6KJq9q6aM2dKCejQX/AGtBAXPMUx2aoP0jjbkwaMHlz81sUGydTKLtjyjkX9i/lx+xcOXFalSWXDwv4+y9zvw4PTpRzYmpbw0/L9i3P2+pxw9of8NviVE4ntZFK8EZwANARwPPgtX/ANvqi1y+Ef4n/wDYot+ASD6p8CfvAUfE8RWvR/j9yywvDXp0n5/Yl4sbivo+x8CPtW8a8y658/ncKoS4dI3ix3kLj7FO4HTZYrkauN/Ll+PmtnBY3EVqvR1IW07GuZq47A4ajS6SlO+tlqnyJBe44i42aCT3aryBfQK0YXR+zjFxZx1d49F2WcQiaHBHON33aPtP4KUGCxfVv5lbyKLgr2M4a2MBzNAdCO/qLrlG/WL2bKBzHk5/nF7G2o9hpp4ldix6AuDMrSTc8NeK4/v9pDHHh7TxJqie4n5vot7h/wBxHz5MrPYnN15cMLp36i5ls7raZ/NdApNoOUg/xD7wq9uZiDsDpg4AjNNx1/8AnkU1jGGtj7TT7zuHIaX0WDE/rT8XzJWxOw1DXi7SCFkUPgtE0gSAuvqCL6X6d4UwtckIiIAiIgCIiAL8yjov1EBrS4dG43cwX9PW3FQ+NUAYQ5gs0i3g7+/3Kwqr7abd0VCwtqn3e5txCyzpSNbOy37I0OriBorwjKbtFXYNjBK8MJY7QE3B7+hW7V461ps0Zj14D15rhtTvr1+jprj9aSx9A0rYw7fRG42ngcwE+8xwfYdSCAfRbjwFe18vIrmR2KPaM/nM9D9xC32YvEbdq1+oIt48guf1O1UDaN1YxxliaAT7Oxdq4NtZxFiL6g2WvsttpDXmQQtlb7MNzZw0Xz3tbK4/VK1uhnlcraLcm6OiHG484aLkE2zcgtDafYajxDKaqLO5nuuDnMeB9XM0gka3solYcb3nw4c2MVTJn582V0YY49m2jsz29eXRKanmXR79wfeWvA8Bgo4RBTRiOMchckk8XOJ1J7ypBQWzW2MNbCyaIPY2S+USBodo4tscriNbX481OrHPNmebck8veACTwAufALkeLYk6eZ0ruZ0H1WD3W/7711evgL4nsHFzHAeJFlx57C0kOBBBsQdCCOIIXnONzlaEerU9LwGEbzl16ehbNgMKY9z5XgOLCA0HWxIvmt8PNXxcgw3FZIH54nWPMcQ4dCOat2H7w2mwnjLf1majxLTqPtU8Nx1CnSVOWj5kcUwGIq1XUj8y7Ozy9i4rWGHxgk5Bc8f/AByWOhxiGb/lSNcel+0PFp1W6u9GSkrxdzzsoSg7SVmQNRgDs/YIynqdR+K8P2feLWLT9llYVrYjiMcETpZntjjYLuc42AH493NXV3oipgw3CRHqSHO624eCkFxbaH5QZzmPD4M2thJKD2tbdmJhB15XIPdyUM7erjnvewIH/wCV+X1tf7VvR4fWau7LxZXMj6CRcQ2f+UI8PyYhTttexfCC1zeA7Ubyb872I8F2TCsWiqYmzU72yRvGjmm47wehHAg8FgrYapR+tEppm2uKfKR/QP3r+gu1rinykf0D96/oLPw77mPnyZE9ixbqnzDBKX2Q0vPe2pv7eTkeSs1DG6aX6QucG3vf4d39lFblfyJTeM/8+RXcNA4f7PVYMS/70/F8yVsGtAFhoF+qG2p2tp8PgM1S+w4NYNZJHfVY3me/QDmQuQYnv8rJpMlBTMaNbZmumlPfZpAHoVNHC1ayvFadockjvCLgke87H2dt9I5zf16SUN9W2+KumxG+eCskFPUs+bTk5QCbxvde2UONi13cR3XV6mCqwWbRrudyFJHR0XINpN+76WrmphSNf7KQsze1Lc1udshsv1WjgMRJXUfyvcZkdeREWiWCIiArm3+1gw6hkqNC/wByJp4OldfLccwLFxHRpXCt3+xkuNVkk1S95ja7NPJ+c954RNPK46aADwVt+UdWn/g4fzT7V573DI0el3eqtm4/DhFg8bgLOmkkkd3nNkae4ZWNXXpv4fCdJH6pO1/54GN6ysSkuz1JRxiKmp4oy4Wc4MBeWj6zz2neZ6qFxLZ6nqBaaGN+lgS0Zhf6ruI8lZ9omdpp5EEeYP8AdRC5qnK+a+pkscY2xwOTDPaxwuLqWrblsdcj2ua4A/rC2h5gnopTcl71X4Q/GRWrebSh+GTE8WZHDxD2j4Eqq7kveq/CH4yLsdK6uDm3vpfv1RjtaR1Ncx318Kbxk/0rpy5jvr4U3jJ/pWlgPuI+fItLYtO7f8mU/g7/ADuV0psZkZoTmHQ8fVUvdv8Akyn8Hf53KyrXxH6svF8yVsWKDH2H3rt+0fYtLFNnqerJc1wbJ9Ztrn9pvP496il+tcQbjQjmtWrRhVjlmrozUq06Us1N2ZF1+wtRHqzLKP1TZ38J+4lQNRTuY7K9paejgQftXX6KRzo2lwsSNfxXqopmyNyvaHDoRcLi1uDU5a03b8o7dHjlSOlWKfho/bkcba6xuNCOB5hWLA9tJYiGykyR876vaOoPPwK9bY7OMpy2SLRjyQWk3yutfTu4qtLhvpsFVyp2a9Gd5dBjqKk1dP1R2eKUOaHNNw4Ag9QRcFfPe97auWvxEYfAbxRSNja0HSWodYFzuWhOUDlYnnp3jAoiylha7iIm3HTs3t5cF8o4BJVTV8b6Xt1TpXSM925lF5C7t9nkTqvpfCo571ZbpdfU2eBrpRk4ra7PpDYTdzT4dC2zGvqC36SYgFxcbXaw/ms04DprdW1cP+c7VfUd6Uv4p852q+o70pfxVZ4aU5ZpVIt/9FL26i+bw920GIQPc1jWVLWkxyNAaXEAkRvP5zTw14XXJ9yO1j6avFI8n2VScuU37EwByuA5E+6fEdFOfOdqvqO9KX8VXcJ3bYqK6KolpXD/AIlkj3B8Qt9IHPNg/wAdAtyjFRoyp1Jxa6tdir3ukfSS4p8pH9A/ev6C7WuKfKR/QP3r+gtHh33MfPky89i57lfyJTeM/wDPkV1llDWlzjYNBJPQAXJVK3K/kSm8Z/58ik95NSY8JrXDj7B7f4+xf/qWKtHNiJR7ZPmStjgGNYnPjuLNa0m0kns4Wn3YoQfet4AvPM69y+h9k9i6bD4RHTxjNYZ5SAZZCObnceZ04C+i4n8n6AOxV5P5lJI4eJkib8HFfRK3OIzcZKjHSKRWC6wqPvG3axV8LpIWtjq2DNHI0ZS8t1yPtxvawPEH0N4Rc2nUlTlmi9SzVz4yxCtklldJMS6Rx7ZPEuGhJ79EUtt7TCPE6xreHziQ+GZxcR5XRezptOKa7DAfW6Ii8QbAREQHGPlG4eSyjnHuh0sZ7i4Nc3/K/wBFZdxmJtlwhjAe1DJIx3m72jfKzwPIq0bY7MsxCilpnm2cXY7jkkbqx1uYvxHS6+fdm9oarZ+vfHPGcp0liOgey/ZlidwvxseB1B7uvRXxGG6JfVF3Xf8Ay5jejufSdfRCVmU6Eag9CqvPAWOLXCxH+7hfuF72sNnYHfOWRE8WS/Ruaehvp6EhaW0m9bC2Rm8wndrlbCMzr/te6PMrnqhVvlyv0L3RVt6uJCPDnMJ7UzmtaOoa4Pd6Afaq7uS96r8IfjIoTGnVOJRz18oMcELPom/mkue1pa0kdrmXO6gDwndybdao90Q9M/4rrumqWDnG+t1fxutDHe8jqK5jvr4U3jJ/pXTlzHfXwpvGT/StHAfcR8+ReWxad2/5Mp/B3+dyl5MZY15Y64tz4i/kobd0T/6XBbU5X28c7lhnpJASXNdcm5Nrj1C4nGMVVw9S9NX1d9NDr8LwlLEZlVdtNNbMtUUzXC7SD4G6kcKoPaOufdbx7/1VzwGx04rep8cnjFmSvA8b/FcuHHI/5w9Gb9TgMr/JP1R1xaeIYtFA28rw3u4uPg0alcxm2gqHDtTSfxW+Cw0uGyzH6ON7yeYBI8S46epSfGM2lKDb7/ZEQ4Io/NWqJLu92b20m0BqpAQMrG3yt568XHvWfZPZ81Eoe4fRMIJP1nDUMH3qUwjYAkh1S6w+o06n9p3Ly9Vc4IGsaGsAa0CwA0ACphuH1a1TpsT6dvsjJiuI0qFLoMN4X6l7syL5TpQcJxpofe1NVAEniYb+9p1Yb6dV9WLmW9zdea4fOqUD5yxtnM4e2YOAHIPHLqNOQXssBWjTk4T2krHlZK50qKUOaHNILXAEEaggi4IXtfPGwu9yfDB8zrYpHxRmzWkZJ4R9TK62ZvQG1uttF0ePfnhZbcySA290xPuO7QEfaqVcFWhKyV11NEqSZ0BVWPedQGskonTBkrHhl3aRvfYXa1/C4Jy2NtRpdc02y38PnYYMOjfHn7Jlfb2hB0tGwXyk9SSe4HUbW6LdO9sjK6uZly2dDC4Wdm5SyNPC3EA631NrBZFg1Tpudd27F1kZrvQ7WuKfKR/QP3r+gu1rinykf0D96/oKvDvuY+fJkz2LnuV/IlN4z/z5FYtrcKNTQ1MA4yQva39stOU+tlXdyv5EpvGf+fIrwsNduNeTX+z5krY+adyeLtpsXa2Q5fbRvg107bnMc1uvAlzAPE2X0suF7291krJnV9Cwua52aWNgOeOTiZWAalpOptqDrw4ZNkvlAZI2x4hE+QtAHto8uZ3e9hsL8NQfJdDE0nikq1LXtXWiieXRncFgraxkMb5ZCGsY0ucToA1ouSqBPv5w1rczTM8/VEdj6uIH2ql4rtTW7RzCjpIzBS3BlJ7QsCCHyutpa1wwHU9eWnTwdRu81lj1tlnJHL8YxE1FRNOdDLK99umdxdbyvbyRbm12GMpq6ogjvkikLG3NyQ2wufFF6qDTimtjCfXyIi8QbAREQBRWP7LU1azJVQslAvlJFntvxyPHab5HktXbrDJp8PmZSveyYNzRljsji9hzBma4962XzXCdhd59RR1166WeWIh0crHuc50ZuO2Gu/OaRYjjYlbuHw06kXOm9V1dZVu250Gq+TzROJMc9SwEnQljwO4dkG3iSt3BtxGHwuD5Pa1BH5sjgI7/ALLGi/gSQrphW01LUsz09RFIOeV4uO5zeLT3FZa7HaeFhfNPFG0c3Pa0eGp4qHicQ/lcmLIqW9uiijwSdrGtjaxsbY2tAa0AysGQAaAfgueblYfoqh/V7G+jb/evG9zeeyuDaOiu6IPBe/KfpXi2RrAdcoN+WptbTjZ93uzzqOia2QWkkcZHj6pcAAzyAHndbUoujhMs95O9iN5FlUfi2z8FVl+cRiTLfLe+l+PDwUgi5qk4u6Lmvh+HsgjbFE0NY29mjgLm5+K24oi45Wi5PJeFaMMoRGwadojtH7lDd9WCOptmGmxmDT+rYH1JW6dnab/6Iv4G/gpFFhlThLVpehkjVqR0UmvM04sGgabthiB6hjQfWy2wF+opjGMdlYrKcpfU7hERWKhERAReMbLUtXb5zTxSkaBzmAuA6B3EDuuq0/crhRN/m58pZQPQOV5RZY1qkNIya8yLIg8H2IoqVwdBTQseOD8oLx4PNyFOIipKTk7t3JC16vDopbe1jjky3tnY19r8bZhpwHothFCdtgYqalZG0Mja1jRezWgNaLm5sBosqIoAVexjd/QVRc6aliLne88NyPPeXNsSe9WFFaMpRd4uwKVTbm8LY4OFNe3J0kj2+Yc6yteHYZFTxiOCNkTBwaxoY3xsOfetpFadWc/qk34sixoy4DTucXOp4XOJuSY2Ek9SSNUW8irml2khERVAREQBU7a7dVRYg4ySNdFKeMsVmudpbtggh3LUi+nFXFFeFSVN5ouzFrnFKr5OPa+jrbN6Oiu71Dx8Epfk49r6Stu3o2KzvUvI+xdrRbf9QxFrZvwvYrkRRcD3U0VBG+RjTLKGkiWWznNNvzAAA3nqBfvWVW3ET9E/9h3wVSWtKpKo7yd2WtYIv1rSTYak8lLU2BPu1xIbYg24nQ39VQGTCMJ4SSD9lp+JU0iKoCIiAIiIAiIgCIiAIiIAiIgCIiAIiIAiIgCIiAIiIAiIgCIiAIiIAiIgNXE/+S/9kqqK4VMWZjm9WkeoVSkjLSQ4WI4hSgTWz0Ayl9u1e3gLKYUDhVaGQycMwNwCeNwpHCZ3vjzP66aWuOqMG6iIoAREQBERAEREAREQBERAEREAREQBERAEREAREQBERAEREAREQBERAEREAWhimHCQX4OHPqOhREBHYXhzXSHNqGjh1J6qfAX6ilgIiKAEREAREQBERAEREAREQBERAEREAREQBERAEREAREQH/9k=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Experimental evaluación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Metricas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0" name="Picture 14" descr="logo_udelar_fondo_blue.t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1304925"/>
            <a:ext cx="8620125" cy="29495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lvl="2" indent="-457200" algn="just">
              <a:spcBef>
                <a:spcPts val="200"/>
              </a:spcBef>
              <a:buFont typeface="Courier New" pitchFamily="49" charset="0"/>
              <a:buAutoNum type="arabicPeriod"/>
              <a:defRPr/>
            </a:pPr>
            <a:r>
              <a:rPr lang="es-ES" sz="2200" smtClean="0">
                <a:solidFill>
                  <a:srgbClr val="800000"/>
                </a:solidFill>
                <a:latin typeface="Calibri" pitchFamily="34" charset="0"/>
                <a:ea typeface="PMingLiU" pitchFamily="18" charset="-120"/>
              </a:rPr>
              <a:t>Fitness</a:t>
            </a:r>
            <a:r>
              <a:rPr lang="es-ES" sz="2200" smtClean="0">
                <a:solidFill>
                  <a:srgbClr val="800000"/>
                </a:solidFill>
                <a:latin typeface="Calibri" pitchFamily="34" charset="0"/>
                <a:ea typeface="PMingLiU" pitchFamily="18" charset="-120"/>
              </a:rPr>
              <a:t>: </a:t>
            </a:r>
            <a:endParaRPr lang="es-ES" sz="20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3" indent="-457200" algn="just">
              <a:spcBef>
                <a:spcPts val="200"/>
              </a:spcBef>
              <a:buFont typeface="Arial" pitchFamily="34" charset="0"/>
              <a:buChar char="•"/>
              <a:defRPr/>
            </a:pPr>
            <a:endParaRPr lang="es-ES" sz="20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marL="914400" lvl="3" algn="just">
              <a:spcBef>
                <a:spcPts val="200"/>
              </a:spcBef>
              <a:defRPr/>
            </a:pPr>
            <a:endParaRPr lang="es-ES" sz="14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2" indent="-457200" algn="just">
              <a:spcBef>
                <a:spcPts val="200"/>
              </a:spcBef>
              <a:buFont typeface="Courier New" pitchFamily="49" charset="0"/>
              <a:buAutoNum type="arabicPeriod"/>
              <a:defRPr/>
            </a:pPr>
            <a:endParaRPr lang="es-ES" sz="2200" smtClean="0">
              <a:solidFill>
                <a:srgbClr val="800000"/>
              </a:solidFill>
              <a:latin typeface="Calibri" pitchFamily="34" charset="0"/>
              <a:ea typeface="PMingLiU" pitchFamily="18" charset="-120"/>
            </a:endParaRPr>
          </a:p>
          <a:p>
            <a:pPr lvl="2" indent="-457200" algn="just">
              <a:spcBef>
                <a:spcPts val="200"/>
              </a:spcBef>
              <a:buFont typeface="Courier New" pitchFamily="49" charset="0"/>
              <a:buAutoNum type="arabicPeriod"/>
              <a:defRPr/>
            </a:pPr>
            <a:r>
              <a:rPr lang="es-ES" sz="2200" smtClean="0">
                <a:solidFill>
                  <a:srgbClr val="800000"/>
                </a:solidFill>
                <a:latin typeface="Calibri" pitchFamily="34" charset="0"/>
                <a:ea typeface="PMingLiU" pitchFamily="18" charset="-120"/>
              </a:rPr>
              <a:t>Speedup</a:t>
            </a:r>
            <a:r>
              <a:rPr lang="es-ES" sz="2200" smtClean="0">
                <a:solidFill>
                  <a:srgbClr val="800000"/>
                </a:solidFill>
                <a:latin typeface="Calibri" pitchFamily="34" charset="0"/>
                <a:ea typeface="PMingLiU" pitchFamily="18" charset="-120"/>
              </a:rPr>
              <a:t>: </a:t>
            </a: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Aceleracion del tiempo al usar paralelismo</a:t>
            </a:r>
            <a:endParaRPr lang="es-ES" sz="2200" smtClean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3" indent="-457200" algn="just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s-ES" sz="20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Ratio entre el tiempo de ejecucion del algoritmo secuencial y el paralelo usando N procesadores.</a:t>
            </a:r>
            <a:endParaRPr lang="es-ES" sz="2000" smtClean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3" indent="-457200" algn="just">
              <a:spcBef>
                <a:spcPts val="200"/>
              </a:spcBef>
              <a:buFont typeface="Arial" pitchFamily="34" charset="0"/>
              <a:buChar char="•"/>
              <a:defRPr/>
            </a:pPr>
            <a:endParaRPr lang="es-ES" sz="2000" smtClean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3" indent="-457200" algn="just">
              <a:spcBef>
                <a:spcPts val="200"/>
              </a:spcBef>
              <a:defRPr/>
            </a:pPr>
            <a:endParaRPr lang="es-ES" sz="14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1032" name="AutoShape 7" descr="data:image/jpeg;base64,/9j/4AAQSkZJRgABAQAAAQABAAD/2wCEAAkGBhQSEBQSERQUFBUVExUYFhYYFxgUFBQSFBUXFhYSFRYYHSYeFxkjIBcVHy8gIycpLCwsFR8xNTAqNSYrLSkBCQoKDgwOGg8PGS8kHyUsKi0pKywpLiwuKSwpKSwpLCwsLC0qLC0xLC0sLCkpKSwsLCwsMCk0KS0uLSkpNCwpLP/AABEIALUBFwMBIgACEQEDEQH/xAAcAAEAAgMBAQEAAAAAAAAAAAAABQYDBAcCCAH/xABIEAABAwIDBQUDBwoEBQUAAAABAAIDBBEFEiEGBzFBUSJhcYGREzKxCBQjUqHB0TVCRGJyhJKzw+GCssLwJDOi0vEVF0NTdP/EABsBAQACAwEBAAAAAAAAAAAAAAABAgMEBQYH/8QAMxEAAgECBAIIBQMFAAAAAAAAAAECAxEEEiExBbETQVFhcYGR0RQiMjShM+HwFSNCUnL/2gAMAwEAAhEDEQA/AO4oiIAiIgCIiAIiIAiIgCIiAIiIAiIgCIiAIiIAiIgBK0anFmNsGWe48A03+1Q2Jl7JHNL3EHUan3Ty+5fuDzhsgu25OgPS/OymwLKCsVY60bz0a74LMvEsQc0tPAgg+agFODivQld1PqVt1eEPZc6Fo53HDwWirAyipf8AWd/EVuYficgcBq8E8OJ8io5TOz1Pq555aD7/ALkYJxERVAREQBERAEREAREQBERAEREAREQBERAEREAREQBERAEREBjqJwxpceQuoGpx17rZOx9pPqFv47I4R2aOyfePQdFDMw+QgEMNjwUoGORz3nM7M49V7oZckrT0OvgdD8VZ6WHIxrb3sOKqtVNme53Un05KQXBFEYRi2azH8eR69x71IVVa2MXcfAcz4KoI/aJ5ytF9CTfvsFArZrq50rrnQDgOn91hjfYg6adRceisDNSUDnuAsQDxdbQDqrJSUzYm5Qed9TrdQcmOyEWGVveBr9p0UeXdUBcvaDqPVfoeDwIVLWzhziJWWNu0B5dFFgWxERQAiIgCIiAIiIAiIgCIiAIiIAiIgCIiAIiIAiIgCIiAEIiIAo7FqAGMloALddBa4HELarawRtzG51sAOZValxGRxJzHXlfS3SylAwwylrg4cQbhZKusdI7M63C2iwIrAIiIAi/QOik4cAe4XJDe46nzUAi17icQ4FvEHTnqpum2faAfaG57tAFsw4NG1wcL3BuNdEuDbgJytzcbC/jzXtEVQEREBgbXRk2D23va19brOqvitGI32BuCLjqO5eW4pKAAHmw8PipsC1Ioikx9pFpLg9QND+ClWPDgCDcHgVAPSIiAIiIAiIgCIiAIiIAiIgCIiAIixVNU2NuZxt8SegQGVFq0mJMk0adeh0P91sucALnQIDSximzxG3Fuo8uKrCna7HG2c1gJuCL8Br0UErIBERSAiISgJ/AqIBvtCNSTbuCllF4HWhzMnNv2t6qUVWAiIoAREQBERAaeIYe2RpNu1l7J7+IHRQVRhUjG5nAW52NyPFWlYaunzsLb2uOKm4KgpzZ2UWc2+t7gd3MhRdTQPjNnA26jUHzWFpI1FwpBcXyBoJJsBxKha3GS5pEbXAXAz/cOhUS6UniSfEkrewrExFcOGhN7jiPJRYCd1RGAXOeAed7+R6LxBi8jXXLi4cwf96KdbKydjmjUcDy717pqJkYswW68yfNLghYsblLrgBw+qBw8xqp2nlLmglpaeh4rJZFACIuW71d7E2HVDKamjYXmMPe+QFws4uAaxoI+rqT4LLRoyrSyQ3IbsdSRU/djty7E6R0sjAySN+R+W+Rxyhwc29yOPC5srgq1IOnJxluiVqERRWP7QMpWXPae73Wcz3no3vWGpUjTi5SdkjJTpyqyUIK7ZKOdbU6KJq9q6aM2dKCejQX/AGtBAXPMUx2aoP0jjbkwaMHlz81sUGydTKLtjyjkX9i/lx+xcOXFalSWXDwv4+y9zvw4PTpRzYmpbw0/L9i3P2+pxw9of8NviVE4ntZFK8EZwANARwPPgtX/ANvqi1y+Ef4n/wDYot+ASD6p8CfvAUfE8RWvR/j9yywvDXp0n5/Yl4sbivo+x8CPtW8a8y658/ncKoS4dI3ix3kLj7FO4HTZYrkauN/Ll+PmtnBY3EVqvR1IW07GuZq47A4ajS6SlO+tlqnyJBe44i42aCT3aryBfQK0YXR+zjFxZx1d49F2WcQiaHBHON33aPtP4KUGCxfVv5lbyKLgr2M4a2MBzNAdCO/qLrlG/WL2bKBzHk5/nF7G2o9hpp4ldix6AuDMrSTc8NeK4/v9pDHHh7TxJqie4n5vot7h/wBxHz5MrPYnN15cMLp36i5ls7raZ/NdApNoOUg/xD7wq9uZiDsDpg4AjNNx1/8AnkU1jGGtj7TT7zuHIaX0WDE/rT8XzJWxOw1DXi7SCFkUPgtE0gSAuvqCL6X6d4UwtckIiIAiIgCIiAL8yjov1EBrS4dG43cwX9PW3FQ+NUAYQ5gs0i3g7+/3Kwqr7abd0VCwtqn3e5txCyzpSNbOy37I0OriBorwjKbtFXYNjBK8MJY7QE3B7+hW7V461ps0Zj14D15rhtTvr1+jprj9aSx9A0rYw7fRG42ngcwE+8xwfYdSCAfRbjwFe18vIrmR2KPaM/nM9D9xC32YvEbdq1+oIt48guf1O1UDaN1YxxliaAT7Oxdq4NtZxFiL6g2WvsttpDXmQQtlb7MNzZw0Xz3tbK4/VK1uhnlcraLcm6OiHG484aLkE2zcgtDafYajxDKaqLO5nuuDnMeB9XM0gka3solYcb3nw4c2MVTJn582V0YY49m2jsz29eXRKanmXR79wfeWvA8Bgo4RBTRiOMchckk8XOJ1J7ypBQWzW2MNbCyaIPY2S+USBodo4tscriNbX481OrHPNmebck8veACTwAufALkeLYk6eZ0ruZ0H1WD3W/7711evgL4nsHFzHAeJFlx57C0kOBBBsQdCCOIIXnONzlaEerU9LwGEbzl16ehbNgMKY9z5XgOLCA0HWxIvmt8PNXxcgw3FZIH54nWPMcQ4dCOat2H7w2mwnjLf1majxLTqPtU8Nx1CnSVOWj5kcUwGIq1XUj8y7Ozy9i4rWGHxgk5Bc8f/AByWOhxiGb/lSNcel+0PFp1W6u9GSkrxdzzsoSg7SVmQNRgDs/YIynqdR+K8P2feLWLT9llYVrYjiMcETpZntjjYLuc42AH493NXV3oipgw3CRHqSHO624eCkFxbaH5QZzmPD4M2thJKD2tbdmJhB15XIPdyUM7erjnvewIH/wCV+X1tf7VvR4fWau7LxZXMj6CRcQ2f+UI8PyYhTttexfCC1zeA7Ubyb872I8F2TCsWiqYmzU72yRvGjmm47wehHAg8FgrYapR+tEppm2uKfKR/QP3r+gu1rinykf0D96/oLPw77mPnyZE9ixbqnzDBKX2Q0vPe2pv7eTkeSs1DG6aX6QucG3vf4d39lFblfyJTeM/8+RXcNA4f7PVYMS/70/F8yVsGtAFhoF+qG2p2tp8PgM1S+w4NYNZJHfVY3me/QDmQuQYnv8rJpMlBTMaNbZmumlPfZpAHoVNHC1ayvFadockjvCLgke87H2dt9I5zf16SUN9W2+KumxG+eCskFPUs+bTk5QCbxvde2UONi13cR3XV6mCqwWbRrudyFJHR0XINpN+76WrmphSNf7KQsze1Lc1udshsv1WjgMRJXUfyvcZkdeREWiWCIiArm3+1gw6hkqNC/wByJp4OldfLccwLFxHRpXCt3+xkuNVkk1S95ja7NPJ+c954RNPK46aADwVt+UdWn/g4fzT7V573DI0el3eqtm4/DhFg8bgLOmkkkd3nNkae4ZWNXXpv4fCdJH6pO1/54GN6ysSkuz1JRxiKmp4oy4Wc4MBeWj6zz2neZ6qFxLZ6nqBaaGN+lgS0Zhf6ruI8lZ9omdpp5EEeYP8AdRC5qnK+a+pkscY2xwOTDPaxwuLqWrblsdcj2ua4A/rC2h5gnopTcl71X4Q/GRWrebSh+GTE8WZHDxD2j4Eqq7kveq/CH4yLsdK6uDm3vpfv1RjtaR1Ncx318Kbxk/0rpy5jvr4U3jJ/pWlgPuI+fItLYtO7f8mU/g7/ADuV0psZkZoTmHQ8fVUvdv8Akyn8Hf53KyrXxH6svF8yVsWKDH2H3rt+0fYtLFNnqerJc1wbJ9Ztrn9pvP496il+tcQbjQjmtWrRhVjlmrozUq06Us1N2ZF1+wtRHqzLKP1TZ38J+4lQNRTuY7K9paejgQftXX6KRzo2lwsSNfxXqopmyNyvaHDoRcLi1uDU5a03b8o7dHjlSOlWKfho/bkcba6xuNCOB5hWLA9tJYiGykyR876vaOoPPwK9bY7OMpy2SLRjyQWk3yutfTu4qtLhvpsFVyp2a9Gd5dBjqKk1dP1R2eKUOaHNNw4Ag9QRcFfPe97auWvxEYfAbxRSNja0HSWodYFzuWhOUDlYnnp3jAoiylha7iIm3HTs3t5cF8o4BJVTV8b6Xt1TpXSM925lF5C7t9nkTqvpfCo571ZbpdfU2eBrpRk4ra7PpDYTdzT4dC2zGvqC36SYgFxcbXaw/ms04DprdW1cP+c7VfUd6Uv4p852q+o70pfxVZ4aU5ZpVIt/9FL26i+bw920GIQPc1jWVLWkxyNAaXEAkRvP5zTw14XXJ9yO1j6avFI8n2VScuU37EwByuA5E+6fEdFOfOdqvqO9KX8VXcJ3bYqK6KolpXD/AIlkj3B8Qt9IHPNg/wAdAtyjFRoyp1Jxa6tdir3ukfSS4p8pH9A/ev6C7WuKfKR/QP3r+gtHh33MfPky89i57lfyJTeM/wDPkV1llDWlzjYNBJPQAXJVK3K/kSm8Z/58ik95NSY8JrXDj7B7f4+xf/qWKtHNiJR7ZPmStjgGNYnPjuLNa0m0kns4Wn3YoQfet4AvPM69y+h9k9i6bD4RHTxjNYZ5SAZZCObnceZ04C+i4n8n6AOxV5P5lJI4eJkib8HFfRK3OIzcZKjHSKRWC6wqPvG3axV8LpIWtjq2DNHI0ZS8t1yPtxvawPEH0N4Rc2nUlTlmi9SzVz4yxCtklldJMS6Rx7ZPEuGhJ79EUtt7TCPE6xreHziQ+GZxcR5XRezptOKa7DAfW6Ii8QbAREQHGPlG4eSyjnHuh0sZ7i4Nc3/K/wBFZdxmJtlwhjAe1DJIx3m72jfKzwPIq0bY7MsxCilpnm2cXY7jkkbqx1uYvxHS6+fdm9oarZ+vfHPGcp0liOgey/ZlidwvxseB1B7uvRXxGG6JfVF3Xf8Ay5jejufSdfRCVmU6Eag9CqvPAWOLXCxH+7hfuF72sNnYHfOWRE8WS/Ruaehvp6EhaW0m9bC2Rm8wndrlbCMzr/te6PMrnqhVvlyv0L3RVt6uJCPDnMJ7UzmtaOoa4Pd6Afaq7uS96r8IfjIoTGnVOJRz18oMcELPom/mkue1pa0kdrmXO6gDwndybdao90Q9M/4rrumqWDnG+t1fxutDHe8jqK5jvr4U3jJ/pXTlzHfXwpvGT/StHAfcR8+ReWxad2/5Mp/B3+dyl5MZY15Y64tz4i/kobd0T/6XBbU5X28c7lhnpJASXNdcm5Nrj1C4nGMVVw9S9NX1d9NDr8LwlLEZlVdtNNbMtUUzXC7SD4G6kcKoPaOufdbx7/1VzwGx04rep8cnjFmSvA8b/FcuHHI/5w9Gb9TgMr/JP1R1xaeIYtFA28rw3u4uPg0alcxm2gqHDtTSfxW+Cw0uGyzH6ON7yeYBI8S46epSfGM2lKDb7/ZEQ4Io/NWqJLu92b20m0BqpAQMrG3yt568XHvWfZPZ81Eoe4fRMIJP1nDUMH3qUwjYAkh1S6w+o06n9p3Ly9Vc4IGsaGsAa0CwA0ACphuH1a1TpsT6dvsjJiuI0qFLoMN4X6l7syL5TpQcJxpofe1NVAEniYb+9p1Yb6dV9WLmW9zdea4fOqUD5yxtnM4e2YOAHIPHLqNOQXssBWjTk4T2krHlZK50qKUOaHNILXAEEaggi4IXtfPGwu9yfDB8zrYpHxRmzWkZJ4R9TK62ZvQG1uttF0ePfnhZbcySA290xPuO7QEfaqVcFWhKyV11NEqSZ0BVWPedQGskonTBkrHhl3aRvfYXa1/C4Jy2NtRpdc02y38PnYYMOjfHn7Jlfb2hB0tGwXyk9SSe4HUbW6LdO9sjK6uZly2dDC4Wdm5SyNPC3EA631NrBZFg1Tpudd27F1kZrvQ7WuKfKR/QP3r+gu1rinykf0D96/oKvDvuY+fJkz2LnuV/IlN4z/z5FYtrcKNTQ1MA4yQva39stOU+tlXdyv5EpvGf+fIrwsNduNeTX+z5krY+adyeLtpsXa2Q5fbRvg107bnMc1uvAlzAPE2X0suF7291krJnV9Cwua52aWNgOeOTiZWAalpOptqDrw4ZNkvlAZI2x4hE+QtAHto8uZ3e9hsL8NQfJdDE0nikq1LXtXWiieXRncFgraxkMb5ZCGsY0ucToA1ouSqBPv5w1rczTM8/VEdj6uIH2ql4rtTW7RzCjpIzBS3BlJ7QsCCHyutpa1wwHU9eWnTwdRu81lj1tlnJHL8YxE1FRNOdDLK99umdxdbyvbyRbm12GMpq6ogjvkikLG3NyQ2wufFF6qDTimtjCfXyIi8QbAREQBRWP7LU1azJVQslAvlJFntvxyPHab5HktXbrDJp8PmZSveyYNzRljsji9hzBma4962XzXCdhd59RR1166WeWIh0crHuc50ZuO2Gu/OaRYjjYlbuHw06kXOm9V1dZVu250Gq+TzROJMc9SwEnQljwO4dkG3iSt3BtxGHwuD5Pa1BH5sjgI7/ALLGi/gSQrphW01LUsz09RFIOeV4uO5zeLT3FZa7HaeFhfNPFG0c3Pa0eGp4qHicQ/lcmLIqW9uiijwSdrGtjaxsbY2tAa0AysGQAaAfgueblYfoqh/V7G+jb/evG9zeeyuDaOiu6IPBe/KfpXi2RrAdcoN+WptbTjZ93uzzqOia2QWkkcZHj6pcAAzyAHndbUoujhMs95O9iN5FlUfi2z8FVl+cRiTLfLe+l+PDwUgi5qk4u6Lmvh+HsgjbFE0NY29mjgLm5+K24oi45Wi5PJeFaMMoRGwadojtH7lDd9WCOptmGmxmDT+rYH1JW6dnab/6Iv4G/gpFFhlThLVpehkjVqR0UmvM04sGgabthiB6hjQfWy2wF+opjGMdlYrKcpfU7hERWKhERAReMbLUtXb5zTxSkaBzmAuA6B3EDuuq0/crhRN/m58pZQPQOV5RZY1qkNIya8yLIg8H2IoqVwdBTQseOD8oLx4PNyFOIipKTk7t3JC16vDopbe1jjky3tnY19r8bZhpwHothFCdtgYqalZG0Mja1jRezWgNaLm5sBosqIoAVexjd/QVRc6aliLne88NyPPeXNsSe9WFFaMpRd4uwKVTbm8LY4OFNe3J0kj2+Yc6yteHYZFTxiOCNkTBwaxoY3xsOfetpFadWc/qk34sixoy4DTucXOp4XOJuSY2Ek9SSNUW8irml2khERVAREQBU7a7dVRYg4ySNdFKeMsVmudpbtggh3LUi+nFXFFeFSVN5ouzFrnFKr5OPa+jrbN6Oiu71Dx8Epfk49r6Stu3o2KzvUvI+xdrRbf9QxFrZvwvYrkRRcD3U0VBG+RjTLKGkiWWznNNvzAAA3nqBfvWVW3ET9E/9h3wVSWtKpKo7yd2WtYIv1rSTYak8lLU2BPu1xIbYg24nQ39VQGTCMJ4SSD9lp+JU0iKoCIiAIiIAiIgCIiAIiIAiIgCIiAIiIAiIgCIiAIiIAiIgCIiAIiIAiIgNXE/+S/9kqqK4VMWZjm9WkeoVSkjLSQ4WI4hSgTWz0Ayl9u1e3gLKYUDhVaGQycMwNwCeNwpHCZ3vjzP66aWuOqMG6iIoAREQBERAEREAREQBERAEREAREQBERAEREAREQBERAEREAREQBERAEREAWhimHCQX4OHPqOhREBHYXhzXSHNqGjh1J6qfAX6ilgIiKAEREAREQBERAEREAREQBERAEREAREQBERAEREAREQH/9k=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3" name="AutoShape 9" descr="data:image/jpeg;base64,/9j/4AAQSkZJRgABAQAAAQABAAD/2wCEAAkGBhQSEBQSERQUFBUVExUYFhYYFxgUFBQSFBUXFhYSFRYYHSYeFxkjIBcVHy8gIycpLCwsFR8xNTAqNSYrLSkBCQoKDgwOGg8PGS8kHyUsKi0pKywpLiwuKSwpKSwpLCwsLC0qLC0xLC0sLCkpKSwsLCwsMCk0KS0uLSkpNCwpLP/AABEIALUBFwMBIgACEQEDEQH/xAAcAAEAAgMBAQEAAAAAAAAAAAAABQYDBAcCCAH/xABIEAABAwIDBQUDBwoEBQUAAAABAAIDBBEFEiEGBzFBUSJhcYGREzKxCBQjUqHB0TVCRGJyhJKzw+GCssLwJDOi0vEVF0NTdP/EABsBAQACAwEBAAAAAAAAAAAAAAABAgMEBQYH/8QAMxEAAgECBAIIBQMFAAAAAAAAAAECAxEEEiExBbETQVFhcYGR0RQiMjShM+HwFSNCUnL/2gAMAwEAAhEDEQA/AO4oiIAiIgCIiAIiIAiIgCIiAIiIAiIgCIiAIiIAiIgBK0anFmNsGWe48A03+1Q2Jl7JHNL3EHUan3Ty+5fuDzhsgu25OgPS/OymwLKCsVY60bz0a74LMvEsQc0tPAgg+agFODivQld1PqVt1eEPZc6Fo53HDwWirAyipf8AWd/EVuYficgcBq8E8OJ8io5TOz1Pq555aD7/ALkYJxERVAREQBERAEREAREQBERAEREAREQBERAEREAREQBERAEREBjqJwxpceQuoGpx17rZOx9pPqFv47I4R2aOyfePQdFDMw+QgEMNjwUoGORz3nM7M49V7oZckrT0OvgdD8VZ6WHIxrb3sOKqtVNme53Un05KQXBFEYRi2azH8eR69x71IVVa2MXcfAcz4KoI/aJ5ytF9CTfvsFArZrq50rrnQDgOn91hjfYg6adRceisDNSUDnuAsQDxdbQDqrJSUzYm5Qed9TrdQcmOyEWGVveBr9p0UeXdUBcvaDqPVfoeDwIVLWzhziJWWNu0B5dFFgWxERQAiIgCIiAIiIAiIgCIiAIiIAiIgCIiAIiIAiIgCIiAEIiIAo7FqAGMloALddBa4HELarawRtzG51sAOZValxGRxJzHXlfS3SylAwwylrg4cQbhZKusdI7M63C2iwIrAIiIAi/QOik4cAe4XJDe46nzUAi17icQ4FvEHTnqpum2faAfaG57tAFsw4NG1wcL3BuNdEuDbgJytzcbC/jzXtEVQEREBgbXRk2D23va19brOqvitGI32BuCLjqO5eW4pKAAHmw8PipsC1Ioikx9pFpLg9QND+ClWPDgCDcHgVAPSIiAIiIAiIgCIiAIiIAiIgCIiAIixVNU2NuZxt8SegQGVFq0mJMk0adeh0P91sucALnQIDSximzxG3Fuo8uKrCna7HG2c1gJuCL8Br0UErIBERSAiISgJ/AqIBvtCNSTbuCllF4HWhzMnNv2t6qUVWAiIoAREQBERAaeIYe2RpNu1l7J7+IHRQVRhUjG5nAW52NyPFWlYaunzsLb2uOKm4KgpzZ2UWc2+t7gd3MhRdTQPjNnA26jUHzWFpI1FwpBcXyBoJJsBxKha3GS5pEbXAXAz/cOhUS6UniSfEkrewrExFcOGhN7jiPJRYCd1RGAXOeAed7+R6LxBi8jXXLi4cwf96KdbKydjmjUcDy717pqJkYswW68yfNLghYsblLrgBw+qBw8xqp2nlLmglpaeh4rJZFACIuW71d7E2HVDKamjYXmMPe+QFws4uAaxoI+rqT4LLRoyrSyQ3IbsdSRU/djty7E6R0sjAySN+R+W+Rxyhwc29yOPC5srgq1IOnJxluiVqERRWP7QMpWXPae73Wcz3no3vWGpUjTi5SdkjJTpyqyUIK7ZKOdbU6KJq9q6aM2dKCejQX/AGtBAXPMUx2aoP0jjbkwaMHlz81sUGydTKLtjyjkX9i/lx+xcOXFalSWXDwv4+y9zvw4PTpRzYmpbw0/L9i3P2+pxw9of8NviVE4ntZFK8EZwANARwPPgtX/ANvqi1y+Ef4n/wDYot+ASD6p8CfvAUfE8RWvR/j9yywvDXp0n5/Yl4sbivo+x8CPtW8a8y658/ncKoS4dI3ix3kLj7FO4HTZYrkauN/Ll+PmtnBY3EVqvR1IW07GuZq47A4ajS6SlO+tlqnyJBe44i42aCT3aryBfQK0YXR+zjFxZx1d49F2WcQiaHBHON33aPtP4KUGCxfVv5lbyKLgr2M4a2MBzNAdCO/qLrlG/WL2bKBzHk5/nF7G2o9hpp4ldix6AuDMrSTc8NeK4/v9pDHHh7TxJqie4n5vot7h/wBxHz5MrPYnN15cMLp36i5ls7raZ/NdApNoOUg/xD7wq9uZiDsDpg4AjNNx1/8AnkU1jGGtj7TT7zuHIaX0WDE/rT8XzJWxOw1DXi7SCFkUPgtE0gSAuvqCL6X6d4UwtckIiIAiIgCIiAL8yjov1EBrS4dG43cwX9PW3FQ+NUAYQ5gs0i3g7+/3Kwqr7abd0VCwtqn3e5txCyzpSNbOy37I0OriBorwjKbtFXYNjBK8MJY7QE3B7+hW7V461ps0Zj14D15rhtTvr1+jprj9aSx9A0rYw7fRG42ngcwE+8xwfYdSCAfRbjwFe18vIrmR2KPaM/nM9D9xC32YvEbdq1+oIt48guf1O1UDaN1YxxliaAT7Oxdq4NtZxFiL6g2WvsttpDXmQQtlb7MNzZw0Xz3tbK4/VK1uhnlcraLcm6OiHG484aLkE2zcgtDafYajxDKaqLO5nuuDnMeB9XM0gka3solYcb3nw4c2MVTJn582V0YY49m2jsz29eXRKanmXR79wfeWvA8Bgo4RBTRiOMchckk8XOJ1J7ypBQWzW2MNbCyaIPY2S+USBodo4tscriNbX481OrHPNmebck8veACTwAufALkeLYk6eZ0ruZ0H1WD3W/7711evgL4nsHFzHAeJFlx57C0kOBBBsQdCCOIIXnONzlaEerU9LwGEbzl16ehbNgMKY9z5XgOLCA0HWxIvmt8PNXxcgw3FZIH54nWPMcQ4dCOat2H7w2mwnjLf1majxLTqPtU8Nx1CnSVOWj5kcUwGIq1XUj8y7Ozy9i4rWGHxgk5Bc8f/AByWOhxiGb/lSNcel+0PFp1W6u9GSkrxdzzsoSg7SVmQNRgDs/YIynqdR+K8P2feLWLT9llYVrYjiMcETpZntjjYLuc42AH493NXV3oipgw3CRHqSHO624eCkFxbaH5QZzmPD4M2thJKD2tbdmJhB15XIPdyUM7erjnvewIH/wCV+X1tf7VvR4fWau7LxZXMj6CRcQ2f+UI8PyYhTttexfCC1zeA7Ubyb872I8F2TCsWiqYmzU72yRvGjmm47wehHAg8FgrYapR+tEppm2uKfKR/QP3r+gu1rinykf0D96/oLPw77mPnyZE9ixbqnzDBKX2Q0vPe2pv7eTkeSs1DG6aX6QucG3vf4d39lFblfyJTeM/8+RXcNA4f7PVYMS/70/F8yVsGtAFhoF+qG2p2tp8PgM1S+w4NYNZJHfVY3me/QDmQuQYnv8rJpMlBTMaNbZmumlPfZpAHoVNHC1ayvFadockjvCLgke87H2dt9I5zf16SUN9W2+KumxG+eCskFPUs+bTk5QCbxvde2UONi13cR3XV6mCqwWbRrudyFJHR0XINpN+76WrmphSNf7KQsze1Lc1udshsv1WjgMRJXUfyvcZkdeREWiWCIiArm3+1gw6hkqNC/wByJp4OldfLccwLFxHRpXCt3+xkuNVkk1S95ja7NPJ+c954RNPK46aADwVt+UdWn/g4fzT7V573DI0el3eqtm4/DhFg8bgLOmkkkd3nNkae4ZWNXXpv4fCdJH6pO1/54GN6ysSkuz1JRxiKmp4oy4Wc4MBeWj6zz2neZ6qFxLZ6nqBaaGN+lgS0Zhf6ruI8lZ9omdpp5EEeYP8AdRC5qnK+a+pkscY2xwOTDPaxwuLqWrblsdcj2ua4A/rC2h5gnopTcl71X4Q/GRWrebSh+GTE8WZHDxD2j4Eqq7kveq/CH4yLsdK6uDm3vpfv1RjtaR1Ncx318Kbxk/0rpy5jvr4U3jJ/pWlgPuI+fItLYtO7f8mU/g7/ADuV0psZkZoTmHQ8fVUvdv8Akyn8Hf53KyrXxH6svF8yVsWKDH2H3rt+0fYtLFNnqerJc1wbJ9Ztrn9pvP496il+tcQbjQjmtWrRhVjlmrozUq06Us1N2ZF1+wtRHqzLKP1TZ38J+4lQNRTuY7K9paejgQftXX6KRzo2lwsSNfxXqopmyNyvaHDoRcLi1uDU5a03b8o7dHjlSOlWKfho/bkcba6xuNCOB5hWLA9tJYiGykyR876vaOoPPwK9bY7OMpy2SLRjyQWk3yutfTu4qtLhvpsFVyp2a9Gd5dBjqKk1dP1R2eKUOaHNNw4Ag9QRcFfPe97auWvxEYfAbxRSNja0HSWodYFzuWhOUDlYnnp3jAoiylha7iIm3HTs3t5cF8o4BJVTV8b6Xt1TpXSM925lF5C7t9nkTqvpfCo571ZbpdfU2eBrpRk4ra7PpDYTdzT4dC2zGvqC36SYgFxcbXaw/ms04DprdW1cP+c7VfUd6Uv4p852q+o70pfxVZ4aU5ZpVIt/9FL26i+bw920GIQPc1jWVLWkxyNAaXEAkRvP5zTw14XXJ9yO1j6avFI8n2VScuU37EwByuA5E+6fEdFOfOdqvqO9KX8VXcJ3bYqK6KolpXD/AIlkj3B8Qt9IHPNg/wAdAtyjFRoyp1Jxa6tdir3ukfSS4p8pH9A/ev6C7WuKfKR/QP3r+gtHh33MfPky89i57lfyJTeM/wDPkV1llDWlzjYNBJPQAXJVK3K/kSm8Z/58ik95NSY8JrXDj7B7f4+xf/qWKtHNiJR7ZPmStjgGNYnPjuLNa0m0kns4Wn3YoQfet4AvPM69y+h9k9i6bD4RHTxjNYZ5SAZZCObnceZ04C+i4n8n6AOxV5P5lJI4eJkib8HFfRK3OIzcZKjHSKRWC6wqPvG3axV8LpIWtjq2DNHI0ZS8t1yPtxvawPEH0N4Rc2nUlTlmi9SzVz4yxCtklldJMS6Rx7ZPEuGhJ79EUtt7TCPE6xreHziQ+GZxcR5XRezptOKa7DAfW6Ii8QbAREQHGPlG4eSyjnHuh0sZ7i4Nc3/K/wBFZdxmJtlwhjAe1DJIx3m72jfKzwPIq0bY7MsxCilpnm2cXY7jkkbqx1uYvxHS6+fdm9oarZ+vfHPGcp0liOgey/ZlidwvxseB1B7uvRXxGG6JfVF3Xf8Ay5jejufSdfRCVmU6Eag9CqvPAWOLXCxH+7hfuF72sNnYHfOWRE8WS/Ruaehvp6EhaW0m9bC2Rm8wndrlbCMzr/te6PMrnqhVvlyv0L3RVt6uJCPDnMJ7UzmtaOoa4Pd6Afaq7uS96r8IfjIoTGnVOJRz18oMcELPom/mkue1pa0kdrmXO6gDwndybdao90Q9M/4rrumqWDnG+t1fxutDHe8jqK5jvr4U3jJ/pXTlzHfXwpvGT/StHAfcR8+ReWxad2/5Mp/B3+dyl5MZY15Y64tz4i/kobd0T/6XBbU5X28c7lhnpJASXNdcm5Nrj1C4nGMVVw9S9NX1d9NDr8LwlLEZlVdtNNbMtUUzXC7SD4G6kcKoPaOufdbx7/1VzwGx04rep8cnjFmSvA8b/FcuHHI/5w9Gb9TgMr/JP1R1xaeIYtFA28rw3u4uPg0alcxm2gqHDtTSfxW+Cw0uGyzH6ON7yeYBI8S46epSfGM2lKDb7/ZEQ4Io/NWqJLu92b20m0BqpAQMrG3yt568XHvWfZPZ81Eoe4fRMIJP1nDUMH3qUwjYAkh1S6w+o06n9p3Ly9Vc4IGsaGsAa0CwA0ACphuH1a1TpsT6dvsjJiuI0qFLoMN4X6l7syL5TpQcJxpofe1NVAEniYb+9p1Yb6dV9WLmW9zdea4fOqUD5yxtnM4e2YOAHIPHLqNOQXssBWjTk4T2krHlZK50qKUOaHNILXAEEaggi4IXtfPGwu9yfDB8zrYpHxRmzWkZJ4R9TK62ZvQG1uttF0ePfnhZbcySA290xPuO7QEfaqVcFWhKyV11NEqSZ0BVWPedQGskonTBkrHhl3aRvfYXa1/C4Jy2NtRpdc02y38PnYYMOjfHn7Jlfb2hB0tGwXyk9SSe4HUbW6LdO9sjK6uZly2dDC4Wdm5SyNPC3EA631NrBZFg1Tpudd27F1kZrvQ7WuKfKR/QP3r+gu1rinykf0D96/oKvDvuY+fJkz2LnuV/IlN4z/z5FYtrcKNTQ1MA4yQva39stOU+tlXdyv5EpvGf+fIrwsNduNeTX+z5krY+adyeLtpsXa2Q5fbRvg107bnMc1uvAlzAPE2X0suF7291krJnV9Cwua52aWNgOeOTiZWAalpOptqDrw4ZNkvlAZI2x4hE+QtAHto8uZ3e9hsL8NQfJdDE0nikq1LXtXWiieXRncFgraxkMb5ZCGsY0ucToA1ouSqBPv5w1rczTM8/VEdj6uIH2ql4rtTW7RzCjpIzBS3BlJ7QsCCHyutpa1wwHU9eWnTwdRu81lj1tlnJHL8YxE1FRNOdDLK99umdxdbyvbyRbm12GMpq6ogjvkikLG3NyQ2wufFF6qDTimtjCfXyIi8QbAREQBRWP7LU1azJVQslAvlJFntvxyPHab5HktXbrDJp8PmZSveyYNzRljsji9hzBma4962XzXCdhd59RR1166WeWIh0crHuc50ZuO2Gu/OaRYjjYlbuHw06kXOm9V1dZVu250Gq+TzROJMc9SwEnQljwO4dkG3iSt3BtxGHwuD5Pa1BH5sjgI7/ALLGi/gSQrphW01LUsz09RFIOeV4uO5zeLT3FZa7HaeFhfNPFG0c3Pa0eGp4qHicQ/lcmLIqW9uiijwSdrGtjaxsbY2tAa0AysGQAaAfgueblYfoqh/V7G+jb/evG9zeeyuDaOiu6IPBe/KfpXi2RrAdcoN+WptbTjZ93uzzqOia2QWkkcZHj6pcAAzyAHndbUoujhMs95O9iN5FlUfi2z8FVl+cRiTLfLe+l+PDwUgi5qk4u6Lmvh+HsgjbFE0NY29mjgLm5+K24oi45Wi5PJeFaMMoRGwadojtH7lDd9WCOptmGmxmDT+rYH1JW6dnab/6Iv4G/gpFFhlThLVpehkjVqR0UmvM04sGgabthiB6hjQfWy2wF+opjGMdlYrKcpfU7hERWKhERAReMbLUtXb5zTxSkaBzmAuA6B3EDuuq0/crhRN/m58pZQPQOV5RZY1qkNIya8yLIg8H2IoqVwdBTQseOD8oLx4PNyFOIipKTk7t3JC16vDopbe1jjky3tnY19r8bZhpwHothFCdtgYqalZG0Mja1jRezWgNaLm5sBosqIoAVexjd/QVRc6aliLne88NyPPeXNsSe9WFFaMpRd4uwKVTbm8LY4OFNe3J0kj2+Yc6yteHYZFTxiOCNkTBwaxoY3xsOfetpFadWc/qk34sixoy4DTucXOp4XOJuSY2Ek9SSNUW8irml2khERVAREQBU7a7dVRYg4ySNdFKeMsVmudpbtggh3LUi+nFXFFeFSVN5ouzFrnFKr5OPa+jrbN6Oiu71Dx8Epfk49r6Stu3o2KzvUvI+xdrRbf9QxFrZvwvYrkRRcD3U0VBG+RjTLKGkiWWznNNvzAAA3nqBfvWVW3ET9E/9h3wVSWtKpKo7yd2WtYIv1rSTYak8lLU2BPu1xIbYg24nQ39VQGTCMJ4SSD9lp+JU0iKoCIiAIiIAiIgCIiAIiIAiIgCIiAIiIAiIgCIiAIiIAiIgCIiAIiIAiIgNXE/+S/9kqqK4VMWZjm9WkeoVSkjLSQ4WI4hSgTWz0Ayl9u1e3gLKYUDhVaGQycMwNwCeNwpHCZ3vjzP66aWuOqMG6iIoAREQBERAEREAREQBERAEREAREQBERAEREAREQBERAEREAREQBERAEREAWhimHCQX4OHPqOhREBHYXhzXSHNqGjh1J6qfAX6ilgIiKAEREAREQBERAEREAREQBERAEREAREQBERAEREAREQH/9k=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372182" y="4534090"/>
          <a:ext cx="1597025" cy="862013"/>
        </p:xfrm>
        <a:graphic>
          <a:graphicData uri="http://schemas.openxmlformats.org/presentationml/2006/ole">
            <p:oleObj spid="_x0000_s1026" name="Equation" r:id="rId6" imgW="799753" imgH="431613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Análisis Experimental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Ajuste parametrico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5060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55599" y="1414463"/>
            <a:ext cx="8406263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Realizar un ajuste para </a:t>
            </a:r>
          </a:p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Realizando test de student encontramos evidencia estadistica que apoya el hecho de elegir una sobre otra </a:t>
            </a:r>
            <a:endParaRPr lang="es-ES" sz="20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80454" y="4651257"/>
            <a:ext cx="8788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Parametros elegidos</a:t>
            </a:r>
          </a:p>
          <a:p>
            <a:pPr lvl="2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0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Poblacion: 32</a:t>
            </a:r>
          </a:p>
          <a:p>
            <a:pPr lvl="2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0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Mutacion y cruzamiento: ?</a:t>
            </a:r>
            <a:endParaRPr lang="es-ES" sz="20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Análisis Experimental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Resultados caso base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5060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55600" y="1414463"/>
            <a:ext cx="8788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Courier New" pitchFamily="49" charset="0"/>
              <a:buAutoNum type="arabicPeriod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Poner tabla caso base</a:t>
            </a:r>
            <a:endParaRPr lang="es-ES" sz="20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Análisis Experimental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Resultado aplicacion el algoritmo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5060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55600" y="1414463"/>
            <a:ext cx="8788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Tabla algoritmo</a:t>
            </a:r>
            <a:endParaRPr lang="es-ES" sz="20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5600" y="4692200"/>
            <a:ext cx="8788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Se mejoro en un %</a:t>
            </a:r>
            <a:endParaRPr lang="es-ES" sz="20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32686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720230"/>
            <a:ext cx="9144000" cy="2868460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endParaRPr lang="es-E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defRPr/>
            </a:pPr>
            <a:r>
              <a:rPr lang="es-ES" sz="96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Introducción</a:t>
            </a: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-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1</a:t>
            </a:r>
          </a:p>
        </p:txBody>
      </p:sp>
      <p:sp>
        <p:nvSpPr>
          <p:cNvPr id="6149" name="AutoShape 8" descr="data:image/jpeg;base64,/9j/4AAQSkZJRgABAQAAAQABAAD/2wCEAAkGBxQTEhQUEhQVFRUXFRUYFBUUFBQVFxcXFxQXFhQUFBQYHCggGBwlHBQUITEhJSkrLi4uFx8zODMsNygtLisBCgoKDg0OGxAQGiwkHCQsLCwsLCwsLCwtLCwsLCwsLCwsLCwsLCwsLCwsLCwsLCwsLCwsLCwsLCwsLCwsLCwsLP/AABEIAMIBAwMBEQACEQEDEQH/xAAcAAAABwEBAAAAAAAAAAAAAAAAAQIDBAUGBwj/xABGEAABAgMEBgcFBgUDAgcAAAABAAIDBBESITFBBQZRYXGREyKBobHB0QcyUoLwQmJyosLhI0OSsvEUM2MkUwhEg5Ojs9L/xAAbAQEAAgMBAQAAAAAAAAAAAAAAAwUBAgQGB//EADURAAIBAwIDBgUDBAIDAAAAAAABAgMEESExBRJBIjJRYXGRgaGx0fATIzNCUsHhJPEUFRb/2gAMAwEAAhEDEQA/AO3khACygBggBegBWiALFAGGoAVOSAACABcgCDQgDKAFCgASgCxx5eqAO5AFSvBAKQFNG1lgBxbU3GhcBUdhzVZPi9rGbi3t1xod8eG3EoqWPnqPQtPS5/mAcQR4hSQ4nay2mvjp9TSVhcR/pJDdIQne7EYTuePCq6I3VCXdmvdEMrerHeL9mSWUyNeRUyaZE00GTRZMAaEACRmgCbt+ggFU3oDN6a12k5WMIMxFsvsh1zHuABJAtFoNDdy4qWFGcllIinWhF4bJEprhIxPcmoBOwxGtPJ1Fh0probKrB9S2ZFa+lkhwxqCDwvCjNx25AE8ZbfDNAKvQBUCAKmz67EAYb9FAC0gAN6ABIQBWf8IBXagE1KAMFAEXIAwxAAoAAFAGXIBOOPL1QCqICk1n6Xo6QzRn8wjGmyuzaqfjEq6o/t93+rx/68fsWHDv0v1O3v08P+/AxhlTuXkeU9F+qhJl3bFjBn9SIkwzsPJMM25l4hNcRgSOFQsxnKOzwGlLcfh6QijCLEHzu9VNG7rx2nL3ZFK3oy3gvZG31fhxujtRnlxdeGmnVGVbq1K9fw6Nf9Lmrybb6eC+55y+lR/U5aSSS6+JZVqdw8VYnEKqgKrWbTUOUl4kd/2RcAaFzj7rBvJu78ltCDnLCNZzUY5Z5o0lPPjxXxohq97i5x44AbgKADYAraMVFYRTyk5PLIy2NRyXmHwzWG9zDtY4tPcsNJ7myk1sy5ktcp+F7k3G4PeYg5RK0Ubowe6N1XqLqdM9lWtk3Ox4rZhzHMhwgahga6051G3i6lA7uXJcU4QSwdtvVlPOTptFynUFY2oAFAFQ/XqgDruQBW/8lAHZQAKAKydqAMlAFaruQChRAJO5AGG70ACaIAuIQCrQQEWbnYbPfe1u2pv7BioatxSpLM5JEtOhUqdyLZRaQ1vgsBDGufx6re8V7lV1uM0VpBOXyX58CxpcJqvWb5fm/wA+Jl5LS7Yz3gNsnEAVLabAfJecrQ150sJ9PAtMcumc+ZOUABVABAaDRGgBc+K0Vxa2gu3u9F6Ph3CcYq11r0X3+xVXV+32Kb9X9i+dXAH9gvQlUKAogAXUxQHG/bLNvizEOBaoxjA8tpi91oVPBtB2nau+0guXmK67m+blOcOkHZEFdZyDTpZ4+yfHwQDZFMUASA7R7B5KzKx45/mxrLT9yE2g/M56rbmWZFpbR5YHTbt3cuc6AqbPrggDDfooAF27kgCrt5fWKAWgEUrhz9EAYagATRAFxQCrSASb/X0QBhmxAE40QAAOJ7suCAqdOadbAFltHRD9nIb3U8FWcQ4lC2XKtZ+Hh6nfZ2Mq7y9I+P2MvM6amIv2i0bG9Uc8e9ecrcUuqu8sLy0/2XVOytqXTL89SCJUnE+feuDfVnT+qlshbZNmYrxv7lnmwaSqSZYyuj4jrmQzThQczcuilaV6z7EH67L3Zy1K9OHekhhwoabFztYeGSrVZDhsLiABUnABbQhKclGKy2YlJRWXsarQ+hxDo59HP5hvDfvXq+H8LjQxOprP5L08/MpLq8dXsx0j9S0dcrc4QNaRnfmgFXoBBNTuHigOEe0CZt6QmDkHBg+RjWnvBVrQWKaKi4eajM9VSkIEACgImkGtENxoK0u4m4eK1k8I3gsySPQHs20f/p9GSsMggmHbdd9qITEI7LVOxVVR5ky4gsRNLaG1aGwL93ggCtf59EAbaIAyUAmxXH64oA6b0AVo5UKAAu2oA7Q2oAqV4fWKAOz9BAE67DHYgA0HifrBAVWm9MiELLL4h5N3nfuVRxLiSt1yQ1n9PX/CO+zs3VfNLu/UybIZe40Be44m9xO8ryqVStLTMpe7LxyjCOrwvYs5bQMZ2IDR94+QVhR4RdVN1yrz+yOOpf0Y7PPoWUHVtgviPLtzbhwzKs6XAqa/kk36afdnHPicn3Fj5ljK6MhsvaxtdpFSO1WlGxt6WsILPju/dnHO5qz70mTL9i6iAwzJZ0SI5rBU2ncAKm8nJeEjb1K9eUKay8v4a9T0rqxp01KT6I0cGFBlIToj3Dqir35/haON1M167h/DYUNI6ze7/NkUN3eOeZS0iun51OY6W1giR4xi2nMyYGuIstBuFxx2navU0qUYQ5cZPK1q86k+bOPAeldaJplKRnmnxm3/AHVKSt6Ut4iF1WhtJ/HUuJXX+OPfZDeNwc086kdyhlY03s2ieHEqq7yT+RawfaFCI68J7d4LXDicCoJWEujR0x4nB96L+prZeKCxrhWhAcKjIitTzXC1h4LJPKyec9LzHSR4z/iixHc3khW8FiKRSzeZN+ZEqtjUCAFUBGm5cxnQoDfeixWMG60QK9lQoqrxEnoLMj1FCaGtDQKBoAA2ACgCqi2F2htQCQa48kAtAJJr9XIAgxAGa7eaATUnK5AKDhw7kAbnUQCbNceWxAHYQBEnAd6ADRTJAVOm9NCGLDL3n8u879yp+J8TVBfp0+/9P9+RYWdm6r5pd36lBo3R747zeaVq95v/AMlUFnZVLuo/DrL83ZaXFxC3j59EbGWl2saGsFAPqp3r2VGjCjBQgsJHnqlSVSXNLcWaDcpTQqpjWCWhxeiizMJkWgPRve1pAOFbxeVsoSazg1cknjJaQoocKtIcDgWkEHtWpsG+Lz+r0A1KSzWAhmZJJzJOZKho29OimoLd5fmySpVlUfaZy32iaYix4vRNa5sCGbrj13i4vO4XgdpzVzb0HBcz3ZRXV1GpLlT0RlYYK60cbwPtK3I2LqhghzkQuc2E3F5DeAcaeahq1MaHRQpc2p3nSkwIUvFcP5cJ5G6yw08FTRWZJHoJPEWzza3AK4KRCkASGQIC49n0n02l5UfZhB8V3ysIb+csXLcy0Oy0WuT0MHKvLAjviOqbIu+qoCQ7egEWK7uHmgFUKAIvplyQBAjPl9YoBxAJc7IXn6xQCWwh27rkAqm/mgElxy5/WaAMEDaOPmUBUad00IYsQyC84nEN/dU3E+Jqgv06ff8Ap/vwLCzsnV7c+79f9FDorRro7qmobXrOOJOYG0qjsbCpdz5n3er8fTzLO5uo0I4W/RGwgS7WNDWgADD62r2NKlClBQgsJHn5zlOXNJ6iyKZ/XapDQxPtG15bIQ7LLLpl4/hM+AGo6aI2uFxoMz20kp0+Z+RHUqcqPPkzNOiPc+I4ve4lznONSScSSu5abHA8t5Y5JaQiwTWDEfDO2G9zOdko0nuYUmtmabRvtL0jB/8AMdINkZrX/m97vWjowfQlVeaOm+zLX+LpGLEhRoUJphww+3DtCtXBoBa4nxXNVpqOx1UpuSyxEV1STtJ8VfpYSR5GTzJsYiSrHe81p7B4pgwpNEaJoiGcARwPqscqNlUkQprRNlrnB1zQSajICqw1hZJI1MtIz+qkPpdIS4OcZh7Gm14BVtSWU2XVGKTjE7F7Rpmxo6YOZa1g+d7WfqK5LdZqI7bl4pM4IrQqQIAIAIDeewuTtTE7MHBohwmneSXP5WWc1X3MtSztY4idiiGgK5TqCZDAACAAaePdyQB2ttUAVuuF/kgDAQBoBst2XbSPq8oAojgxpcXAAXku9VrOcYRcpPCRtGLk+WKyzPR9b2gkMhlwycXUrvpRUNXj8FJqEMrxzgt6fCJNZlLD8MEZ+t78obR8x9FB/wDQT/sXuSrg8es37DTtbouTIY7HHzUcuPV+kV8/uSLhFLq38vsJGssw7NjRubf2VJUc+NXLWFhfAz/6y3j4v4g0Rot0Z1p1QyvWdm45geqj4fw+d1Lnl3er6v0/yzF1dxoR5Y97w8DXQoTWgNZcALgNnBewp0404qMVhI8/KbnLMnqKLju8FualVrNpV0vKxo4baLGVY0mgLq0BdTKpqt6ceaSiaVJ8kXI8z6WdHjxXxoxMSI8kudWvYBkBgBkF3qk0sIr3VUnlle5hGIomMGMgQyNxolAsSlg2jHLOm/8Ah8ujTr9kGH3vcf0rlqa4OuGkWa1q9Azx62FVWDIKoCDpt9JeKfuEc7vNaVNIsloLNRepR+y2Xt6Rhn4GxHfkLf1qprPEGegoLNRG49sMezJMZ8cZo/pa53kFHaLt5Jbx9jHmcbqrErgVQAqgCe6gJ2CqBI7H7EpCxoxryL40WJEPAOsN7mV7VVVnmRcUliJuntvA317B+9FESDlN57kAZKARWu4d59EAfRjYgBZpnTv8UAmpPDkT6IBmdn2QW1fdsbmdwXPc3VO3hz1H936E1GhOtLlijFaX0m+OesaNHusGA3naV4+94hUupa6R6L86norW2hQWmr6sgCBxXCot9Dq5wPhBoq64bTcOZWypTe0X7M1dVLqhkTEKoFtlTgLYqdwFVIras9oS9maO5gt5r3RfaJ0O6IavBawbQQXbhu3qxsOFVK0s1U4xXjo3+eJxXV/GnHEHmT+RZ6wafhycMXC0RSHDBxpmRk0bV7O2tlLEYrEUeYurn9Nc0tZM5lMaViRIhiucbZPvA0I3CmAV5GMYx5UtDz05SlPnb1J8rrVMswikjY8B47xXvUUrelLeJNC7rw2l76jusGub40pGhRIbeuylppIpeDWya17lCrSMJc0XsdP/AJ05rkklr1ObKUjAUMjT5VhxbyuWOVGVJmdnhR7hkCQOxcc9zup91HVfYG2jdIuOTIAHGkc+nNRtZnH1JZPFOXo/oaoK+PJBoAICn1riUlnby0d9fJQ13iB02qzVQv2MwazEZ9PdhAdrnjyaVU1+6i/tu8/Qke2ecJdLQ8gIrjvNWNB7nBb2a3ZrevWK9Tmy7DhAgAgI2kolIbt4pzWs32SSmsyR6V1Z0f8A6eUl4OBhwYbTh7waLXfVVEnl5LhLCLBhNSbjls3nx7lgyOV3Hu9UAgQjmeAxHbtQBui0xpzA7itXKK3ZlRb2Qw/SkEYxGDcXD6Khld0I7zj7oljb1pbQfsyM/TsvnFbwFTzoFDLiVqv60SqwuH/QyNNa0Qg09HV7sqggcSSuSvxuhGP7fafpg6KfC6rl29EZ4NiTDy5xwvc91zGDyG5UNOlc8QreL8ei/PAs51KNnT10XzZp9FaMhsbUUdX7RoSeWA3L1Vpw+laxwlmXVvf/AEiir3k67znTokHprS8GUhOjRnhjGi8mhqcmtGLnHIBdsY5eEjmcvE88a868xtIxL6sgNP8ADhA/niX0c7wwGZPbTioHFVm5PyMyHKXmIMGg1W0hOdKIctMRYZAJo2IbNBj1CbJxwIWVTVR4wYnWdKPNk0mkOne8xI5e55pVzhTAUFKCgHBdEafIsJHFKt+o8t5Y02q3I2KtLIwVukpzFg+Y+ShlU15UT06WnMytWTYCANAZedP8R/4neJXFPvMsafdR172HNpJT7tr2t5Qyf1rWGtWC8zNfShN+TNEr08qBABYBntdYlITBtfXk0+q57l9k7bJdtvyL72OwqQph4xc9jB8rSe60VUXD2RfWq3ZQe1qYrPBgwhwWDgXVce4tXTarEMnNdvNTHgjFrpOUCACAf0PJ9POycHG3MMLh91ptP/KHKCu8ROm2jmR6WdFAFTUU3KsLQOALh38TeUA5aQHM3zMR2L3ni5x8SvnsritLvTb+LPZKlTjtFeyGiCVE23ub5SBYKwOYMQ1kxzFhLyYDDFjOEOC0VLjnuH1zVvw7hNS5alLSPzfp9ysvOIQoJpay+nr9jPaa1p6YdHBHRwBg0YuPxP28F9CsbOlawUYL8/Op4W/vKlzJ5en1/PAr5bSb2GrHub+FxHOmK7pKMu8snBFyh3W0ZTXLSEzNxKRoxc2HdDYRQCv2rsXHaVxyoRTfKWVO5k4Lm1My+UcMuV605GjdVIsbIWDYu9RJmk/Cb8QiNP8A7bnfpUtvLFVIgvIZoSfp9TrhVoURHiyEN2LR2XeC1cUzZTkupRaxSIhQS9hNagX786qGrHljlHTbz554Zi2Lgj3i0fdFLoIAVQBoDLzfvu/EfFcU92WUO6jsXsdBboybPxR/0QwlFZrxNLt4tp+hfVV2eYAgDQGT15if7bdzj4AeBXHdPZFhYrdm69lUrZkg4/biPI7KN/Qqmu+0XtsuxnzOb69TFvSEy774b/QxrP0rvoLFNHBXeakihUpCBABAar2RyfSaVt0qIEB7q7HOLWN7aPdyK47qWmDvtI9TubxWg2m/gL/Qdq4TuHH0KAKzx5lAYpshDyc47cKeCpFwG3W8pfL7Fm+K1Xsl8/uKmIUvCY58U2WNFXOL6ADfgpo8EtdsP3ZG+J1/FexyjWnXwxIlmTBhQmm55vfE3kOrZGwY7di7qXBLKK7UM/F/c4avFblvsy+S+xQHWWax6eJ2GnguuPDLKO1KPsczv7p/1s2s5DnJmFCMWMY7Q0OZ7rfeFQS0AVNDSt6tIWvKsxRUVL3nfLLoV3+lczEEcQQpFFrcj509hdqmKyYKGcjBzyRh6LTmyTqLisMZQCIzAQajIrEllG0XhkDVJ9melj/yAcwW+a5aP8sfU67pZoT9DtqujzQEBT62j/pn8W/3BQ1+4zotf5Ec9Yq5d4uHsKXQc4EAaAy0wes7ifFcMtyyjsjtPssFNEPPxR3dxYPJb2y/5C+P0Ib/AEtZfD6ouFcnmw0AEBiddIlYzRsYO8krhuX2i0sl2Gzq2pLRDkZcGorDDjdd1iXV71U1dZsvKOkEcOn5jpIsSJ8cR7v6nE+atYrCSKmTy2xhZNQIAIDpnsKkqw5uPeC+MIYO0Q2B3L+J3FVty8yLW3jiB1AE2jQ1pdfzOHYuc6BQfu5XoAdJx5FAYRseiA5Pr3pOYmIz4bzSHDeQ2G0mhobnu+Ikcqrup0eypI4alftOLMm6GRiKLbDRpzJhF1EyZSydZ1Hm+kkoJ+EFh+QkDuorK2lzU0Ul7DkrNfH3LxzQcQCN96nOVMzWuEo1sIOYLPWo6l1QQTh2LmuIpRyjstJtzwzEszXLTLCYpSEYaGSj0a+xMwjsjM/vFVxxeJr1O+a5qTXk/od2V2eXBVAVWs4/6WJ8v97VFX7jJ7b+VHO2eqrV3i56BroOcCAOqAy0X3jxPiuF7lnHY7X7OQRoiH96LEP/AMhH6VLaa1/gc3Eni3+KLZXB50NABAYDWeJamX7qAdgHmq6u81C3tlikjskdwl5Bx/7UtQfLCoPBVa7U/Vl0+xT9EcBCtimDQAQCIz6NJ2ArDeEZSyzuvstlRA0XLDN7DFdt/iEvBPykKpqPMmXMFiJqIOAribzxN60NxyqAOqAwMeERiOV6A5rrnKFswXUNHNBJpdW8UO+gCsbWWYYKy7jieTPrpOYq9LQ6UIFK1XNWWDqt5Zybr2VRyYMZmQiBw+ZgBp/Suqxl2Wjg4pDEoy8sfnubhd5VFXrNCtS0TdR3IhQ1lmDJ7Z4qI5vmuCG5bz2FKUiBVAZ2dNl7iMQ4kc6hcNTRtllS1ijvjXVFdt6vTyoFkFfrCKy0X8PgQVFW7jJaD/cRzZqrOpd9A10HOBAAlDJl3m8rgZZLY7bqK2mipYHbEI7YsR3n3Losl+8/Q4uJv9hev3LVWxQgQAQGAeOknQPijtHOIAqqq+036l5QWIRXodP9oE5ZkI91LQawfM9oPdVcVus1EWVy8U2cXVmVIEAEA1MQy+yxuMR7WDi5wAUdV4iS0VmZ6UhS4ZDhwgBRoawcGtpd2NVTktyUG7CR3+KGQwTuPcgFWzsPMIDMzEHIdp2futTJWRpEGoIqN96mhIiqIo5/VOBEqbFk7WXLojVkupzSoxfQzs/7PC4j+J1Aamo61NgOCzUq80djFKlyyzkvdDaGEvc0UbSlKbMCe9S2EsVGn1RzcThzUk10ZZ1VwUAzPQrUOI3axw5g0Ws1mLRtCWJJnLYgvVXHvF6+6JUxEBDBQ6Wb13b/AEXHWXaZYUH2Udu0TEtQITtsNh/KFc03mKfkeaqrE5LzZLW5GQtNisvF/A7wUdTuMlo/yL1OZhVfUvOgF0HOBAAoZMuVwFmdx1Uu0fKj/jB51PmuqwX7kmV/Fv44rzLGqtCjDQBONASsAw+qbLc9CJ+O0flBd4gKmqvstnoqK7UUa/2oTNJWGyvvxRya1x8bKjtF22/InvH2EvM5gu8rgIAIC11Mlel0lKNIqGvMV3/pguaeYC5rmWInXaxzLJ3xkQFxNcBTtN58Aq4siQCgFAoB0MQEF8u13u9U7MuxRax32NtGV8eUIN4oVvGXVGrXiRnQQLypVMjcBHQ1xu2DzK35kzTlaG2t6w2V/ZbReGazWUPxtHsdiKbxcuyFacdmV87eE90V0zounuurXIrojef3I5J2H9r9zCTmq5Y2ITe7rU76ALglU7eemS0hSxTw98GNXacQaApdMDr/ACjzXLX3O637p17VF9ZKWP8AxNF+4U8lZ2zzSj6FDeLFea8y3U5zEXSgrBifgd4FaT7rN6b7a9TmGaqepfLYJdJzgQBRDceBWHsZW5mSuEszueropKSw2Qmf2hdnD95v0/yVfFnpBev+CerMpwICNpJ9mFEOxjvBaVHiLN6azNLzMzqA2s1ap7sNx5kN/UqWs+yejod/4E32nTVXQGbA93MgeRWbRbsxePVIxFV2HECqACA2nselbU3Mxj/LhNYDviOtH/61w3UtcFjaLTJ1qCKipGN/PDyXIdY8BsJ8fFYMj0Ou49yAd6Tce71QEN0E5HsN/figCMxQUiNqNov/AHWjh1iZUvEaMqHdZpqMhmOO9FPGjDXgRojFIaEWJDWyZq0THi4b8AulM5HEQINMcfq4JkYKyehXlaPcljsUc9oWFF9+G076UPNbKTWxrKKlujOz2pbf5Ty07HdYc8VLGu+pDKguhRxNRopigxLNhoyPvGtw3LStUUsYJKEHHOTaaHgGHCaw/ZtD8xPmrSyeaK+P1KTiCxcS+H0Jq6TiGZwVhvH3XeBWJd1m0O8jmAh2nU5qmk8HoILI0F1HMGgERj1XcD4LEtmbR3RmnLhLJHddDf7EEbIbB+QLu4cuzJ+ZU8WfaivImqxKgCArdY4lmWibwBzcAoa7xBnRbLNVFb7PGdaK7c0cySfAKmr7I9DbrVsrdf49qbp8MNjfF36lPbLECC6eanwM5VdBzAQAQHTfZJLBsk9+ceM477Lep+l6rKzzIt6McQOhtKgJh2GgJLUAtANRLsUBHLK3nsGzjvWTAhzaGue1Gk9xnAHUdiaHacOaj5ZR22Nsp7kWZhFvvC7aLwfNbKSZhxwPyjQWg1BOF2W5dMHocs1hhxIa2NCunYV6xI3iQIjKeSwGFDltuOayYBGhIzKHZOXaW0LRipqU3HZnPXpxm9VkRMaLb9kkE4BdcbqS31OCdlB7aFfOaOeGuFK3HDgp1dQa10OZ2dSL01MRD0C5jauF+efYqiUssvoQ5UZRWBXAQyNzB6jvwnwWsu6zaHeRXaCk+kiAkdVt53nIKvkyzR1vV1xMI1+LyCs+Hr9t+pR8Ueaq9C1XeVgEBR64xKQKbXjuqVzXL7B12azUE6itpCe7a/waPUqnr7o9Bb7NmU1jj25qMfvkf09XyXbRWII4qzzUZXKQiAgG5l9GuO5Yk8I2gsySO4apSIhSsvCIHUhNr+J/Wd3k81UTeW2XMVhF+xuwnx8VqbEqHUbDwuPI+qAebEGdRx9cEAzGnQCRigJAbW89g2fugCcFkwMuagGYlBesmAQXkXm8fCch6rSUEzZSaFRZdrhabjnkRwK1UnF4ZlxTWhGL3DOv4vUKZVGQumhiamLrwRvxHdf3LdzyaqGCPLMqK/Q/dZjsYktR0sWxqMR23LDCFSdwK3izSoh1rTif8DYt8keBVhYyZwU8zABrUKLBPky0/qjAdUtqw/dN3LBTKrJEEqMWZ+c1RjNvYQ8bPdPopY111IpW7WxQaRkYjGua5jgSKCoxJuABwW8ppxeDSMGprKLrQ+gzChgEX4u4nFV+clka7QTKQvmKuLFftfE8/wASf7/wRYBdhXhoDL69ROrCbtLjyAHmuO7eiR32C1bGNDTnRNDdl544lVE3zMvqfZiZaNEtOc7a4nmaqyWiwVjeW2IWTAEAuXlOmiwYP/cisafw163dVRVpYiT28czO+SxurtNezLuoqotiwghASWlAOtQDEOXa4WiBeScMq3d1EBKIcNju4+ngsmBJiDO477u/AoBL7r0AwGVvPYPM71kwE5qAQ0lpqFhpNYZlPA7EhhwtNxzCjTcdGbPXVECxU1yy371Iag6AX3eR5qSDIpoQ+GcjXcfULc1I8XC8Ed4RmECRFonYKdp/ZZgYmieGLcjwE5qAqo7FGSEN8OppkMeOQ81kBmAsmAzKCl4qsMytyK+RB/e/91pgkyCBowgUbTM07VZWtxGEFFopr21lUqOcWIiQHNxBC741YS2ZWTozhuhtbkZltaWW40NvwtrzN3h3KuvpapFtw2OU2U05VrXcCq6KzNLzLeTxBvyKZWRVhoAIC01Sh1nYbsobXHteCweJPYuS6lhYO20jrk7PJxq7COS4CwLKHEGd3G7vwQEliAXFdRpO67jkgHWNoANgAQElwQDbhtwWTBFEGt4q0ZDLiWm5AG60MRXh6H1QDYeDx2G48lkwJLUA0CbV2Ax3/d4bVhpNYZlPBJewOFW45j0UesXhm25GpRSxlgjlHIghSJojaYzGbkMfAbVkwCTlxawyyuPNI7ia0JZhkYGvH1CkIht52gjvHMICtmN199BxWjJENtg0Hj6rJgWISAD23LDCI7wACVg3JEiw2QTib/QKWGxzz3JJG0LfJHgix5JjsqHcpY15x2ZDO2pz3RRT+hBbLrySAOAGXeoK9V1JZZ021GNKGEY/WLRzgxzmgm8CgBrSt5p9YKOj31kmr/xvBkVYlYBACqGTV6kydzn5ud+VvVHfb5qtuZZngs7WOIZOjSBpRc50lzLvQEuGwcOFyGRcQHqitakY7r8Rw2IYH7R+E8wgJZQwMe9+HL72/gsgUQgEEIBqIwHEVQEWIw1o0kba3gDxqsmAYChbQbrx6oA4cTNp+t6w1nczsPuYH4XOzHoo9Y77G2jIkdtnEX5Daclunk1awNw4ZHE4rZSZq0hyVZR3NbxeppNaEwtUmSEbc1ZMFU+AHOLqcKXdq0ZKgdERnXj6j0WTAK0xBHeOYQAeLkYRCjNqaZYnyH1sWpsWEFvVHBSx2IJbirK2NcBthLBnBAnhS1THAccAo5E0diD/AKe6m5axNpFZPaAgxffhg78DzClU2tmRShGW6M9PaijGE8t3OFRzxUsa76kMrddGUM3qrNMP+3aG1t/MYqVVoMidCaN/oLQ5hw2tpgAOQp+/aqyTy8lrBYSRoZeBRamxYQWoZJcNAONNXjc3xP7FASQgHD1vw/3buCGByiGBDgsgQQgGYrqXDE4DzO5AE2HQeJ2nagCIWTAzEggnDtFx5oBotIwNfxXd4QCoU3W+ILvs1y31Wjh1RspeI+YAIqw1Hesc2NJDHgNwxQiqkTNJLKwSscFKmc7WBmKK9UZ47h+/qtjBGmBSq0ZLFCGtWTDAWrJgjzEIAE4bxcVhmURGwnAVuJN5r4VC1NiwZcBUEXDhzUq2IXuOtYsmBzo0BVxm1cdg8T+3io2SoS2FikTMgugWTUW2WQyP9DZaaYm4cTcsMygxLDK7hcoWTIcbCI2Hjd3j0WDI627EEdl3MICRDAOF/BDIcuL3HfTkKeNUBIQDpgD7NW8MP6cEMBFzhiK72/8A5KyYCbEBwPZnyQBRHUHhvOQQCGQ6XnE47twQBkIBJCyBJahgjxGWjTIe95N9UAotQDYhUNW1adrbuYwKNZMjzHl1zqE5EXH0UTTjqtjZPO4zEihta1BGRuPZtWyfgatCoURwF95N59OxbqTI3TXQajOtGqy3kJYFtbct0asItWTBGjtqaZC8+Q80ZlCHMWpsWTWKUgC6AcOFyZAl4LQTUEAE33HmPRYyCuNzetcSamuHNRsmiOQmXLK2MS3FiGtjA4yGsAOI28DYK+Q8+S1ZtHcOytCUW0LAHWhYMhmGMcN4uPMIApZjg0X5VoRmbzeOKAftn4eRCAmIAkBGnm9QnMYHMcFkwNSxrYrf1TjxCAkFAJKAQUASAYl/cHb4rIFlDA2gElDI9pAV6Ou0/wBpUMDZkGVPWcMhgFuYHXLdGrHG4BSLYiYSyCND+1+IrDMoMrVmxYFSnOGFgyNTfu9rfEICLHyWjJokWLcW0urjS6qytjV7k0LIHGoBH2nfL4LSRtEMLU3FtWDI41DIia9x34T4LAJLUApAf//Z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50" name="AutoShape 10" descr="data:image/jpeg;base64,/9j/4AAQSkZJRgABAQAAAQABAAD/2wCEAAkGBxQTEhQUEhQVFRUXFRUYFBUUFBQVFxcXFxQXFhQUFBQYHCggGBwlHBQUITEhJSkrLi4uFx8zODMsNygtLisBCgoKDg0OGxAQGiwkHCQsLCwsLCwsLCwtLCwsLCwsLCwsLCwsLCwsLCwsLCwsLCwsLCwsLCwsLCwsLCwsLCwsLP/AABEIAMIBAwMBEQACEQEDEQH/xAAcAAAABwEBAAAAAAAAAAAAAAAAAQIDBAUGBwj/xABGEAABAgMEBgcFBgUDAgcAAAABAAIDBBESITFBBQZRYXGREyKBobHB0QcyUoLwQmJyosLhI0OSsvEUM2MkUwhEg5Ojs9L/xAAbAQEAAgMBAQAAAAAAAAAAAAAAAwUBAgQGB//EADURAAIBAwIDBgUDBAIDAAAAAAABAgMEESExBRJBIjJRYXGRgaGx0fATIzNCUsHhJPEUFRb/2gAMAwEAAhEDEQA/AO3khACygBggBegBWiALFAGGoAVOSAACABcgCDQgDKAFCgASgCxx5eqAO5AFSvBAKQFNG1lgBxbU3GhcBUdhzVZPi9rGbi3t1xod8eG3EoqWPnqPQtPS5/mAcQR4hSQ4nay2mvjp9TSVhcR/pJDdIQne7EYTuePCq6I3VCXdmvdEMrerHeL9mSWUyNeRUyaZE00GTRZMAaEACRmgCbt+ggFU3oDN6a12k5WMIMxFsvsh1zHuABJAtFoNDdy4qWFGcllIinWhF4bJEprhIxPcmoBOwxGtPJ1Fh0probKrB9S2ZFa+lkhwxqCDwvCjNx25AE8ZbfDNAKvQBUCAKmz67EAYb9FAC0gAN6ABIQBWf8IBXagE1KAMFAEXIAwxAAoAAFAGXIBOOPL1QCqICk1n6Xo6QzRn8wjGmyuzaqfjEq6o/t93+rx/68fsWHDv0v1O3v08P+/AxhlTuXkeU9F+qhJl3bFjBn9SIkwzsPJMM25l4hNcRgSOFQsxnKOzwGlLcfh6QijCLEHzu9VNG7rx2nL3ZFK3oy3gvZG31fhxujtRnlxdeGmnVGVbq1K9fw6Nf9Lmrybb6eC+55y+lR/U5aSSS6+JZVqdw8VYnEKqgKrWbTUOUl4kd/2RcAaFzj7rBvJu78ltCDnLCNZzUY5Z5o0lPPjxXxohq97i5x44AbgKADYAraMVFYRTyk5PLIy2NRyXmHwzWG9zDtY4tPcsNJ7myk1sy5ktcp+F7k3G4PeYg5RK0Ubowe6N1XqLqdM9lWtk3Ox4rZhzHMhwgahga6051G3i6lA7uXJcU4QSwdtvVlPOTptFynUFY2oAFAFQ/XqgDruQBW/8lAHZQAKAKydqAMlAFaruQChRAJO5AGG70ACaIAuIQCrQQEWbnYbPfe1u2pv7BioatxSpLM5JEtOhUqdyLZRaQ1vgsBDGufx6re8V7lV1uM0VpBOXyX58CxpcJqvWb5fm/wA+Jl5LS7Yz3gNsnEAVLabAfJecrQ150sJ9PAtMcumc+ZOUABVABAaDRGgBc+K0Vxa2gu3u9F6Ph3CcYq11r0X3+xVXV+32Kb9X9i+dXAH9gvQlUKAogAXUxQHG/bLNvizEOBaoxjA8tpi91oVPBtB2nau+0guXmK67m+blOcOkHZEFdZyDTpZ4+yfHwQDZFMUASA7R7B5KzKx45/mxrLT9yE2g/M56rbmWZFpbR5YHTbt3cuc6AqbPrggDDfooAF27kgCrt5fWKAWgEUrhz9EAYagATRAFxQCrSASb/X0QBhmxAE40QAAOJ7suCAqdOadbAFltHRD9nIb3U8FWcQ4lC2XKtZ+Hh6nfZ2Mq7y9I+P2MvM6amIv2i0bG9Uc8e9ecrcUuqu8sLy0/2XVOytqXTL89SCJUnE+feuDfVnT+qlshbZNmYrxv7lnmwaSqSZYyuj4jrmQzThQczcuilaV6z7EH67L3Zy1K9OHekhhwoabFztYeGSrVZDhsLiABUnABbQhKclGKy2YlJRWXsarQ+hxDo59HP5hvDfvXq+H8LjQxOprP5L08/MpLq8dXsx0j9S0dcrc4QNaRnfmgFXoBBNTuHigOEe0CZt6QmDkHBg+RjWnvBVrQWKaKi4eajM9VSkIEACgImkGtENxoK0u4m4eK1k8I3gsySPQHs20f/p9GSsMggmHbdd9qITEI7LVOxVVR5ky4gsRNLaG1aGwL93ggCtf59EAbaIAyUAmxXH64oA6b0AVo5UKAAu2oA7Q2oAqV4fWKAOz9BAE67DHYgA0HifrBAVWm9MiELLL4h5N3nfuVRxLiSt1yQ1n9PX/CO+zs3VfNLu/UybIZe40Be44m9xO8ryqVStLTMpe7LxyjCOrwvYs5bQMZ2IDR94+QVhR4RdVN1yrz+yOOpf0Y7PPoWUHVtgviPLtzbhwzKs6XAqa/kk36afdnHPicn3Fj5ljK6MhsvaxtdpFSO1WlGxt6WsILPju/dnHO5qz70mTL9i6iAwzJZ0SI5rBU2ncAKm8nJeEjb1K9eUKay8v4a9T0rqxp01KT6I0cGFBlIToj3Dqir35/haON1M167h/DYUNI6ze7/NkUN3eOeZS0iun51OY6W1giR4xi2nMyYGuIstBuFxx2navU0qUYQ5cZPK1q86k+bOPAeldaJplKRnmnxm3/AHVKSt6Ut4iF1WhtJ/HUuJXX+OPfZDeNwc086kdyhlY03s2ieHEqq7yT+RawfaFCI68J7d4LXDicCoJWEujR0x4nB96L+prZeKCxrhWhAcKjIitTzXC1h4LJPKyec9LzHSR4z/iixHc3khW8FiKRSzeZN+ZEqtjUCAFUBGm5cxnQoDfeixWMG60QK9lQoqrxEnoLMj1FCaGtDQKBoAA2ACgCqi2F2htQCQa48kAtAJJr9XIAgxAGa7eaATUnK5AKDhw7kAbnUQCbNceWxAHYQBEnAd6ADRTJAVOm9NCGLDL3n8u879yp+J8TVBfp0+/9P9+RYWdm6r5pd36lBo3R747zeaVq95v/AMlUFnZVLuo/DrL83ZaXFxC3j59EbGWl2saGsFAPqp3r2VGjCjBQgsJHnqlSVSXNLcWaDcpTQqpjWCWhxeiizMJkWgPRve1pAOFbxeVsoSazg1cknjJaQoocKtIcDgWkEHtWpsG+Lz+r0A1KSzWAhmZJJzJOZKho29OimoLd5fmySpVlUfaZy32iaYix4vRNa5sCGbrj13i4vO4XgdpzVzb0HBcz3ZRXV1GpLlT0RlYYK60cbwPtK3I2LqhghzkQuc2E3F5DeAcaeahq1MaHRQpc2p3nSkwIUvFcP5cJ5G6yw08FTRWZJHoJPEWzza3AK4KRCkASGQIC49n0n02l5UfZhB8V3ysIb+csXLcy0Oy0WuT0MHKvLAjviOqbIu+qoCQ7egEWK7uHmgFUKAIvplyQBAjPl9YoBxAJc7IXn6xQCWwh27rkAqm/mgElxy5/WaAMEDaOPmUBUad00IYsQyC84nEN/dU3E+Jqgv06ff8Ap/vwLCzsnV7c+79f9FDorRro7qmobXrOOJOYG0qjsbCpdz5n3er8fTzLO5uo0I4W/RGwgS7WNDWgADD62r2NKlClBQgsJHn5zlOXNJ6iyKZ/XapDQxPtG15bIQ7LLLpl4/hM+AGo6aI2uFxoMz20kp0+Z+RHUqcqPPkzNOiPc+I4ve4lznONSScSSu5abHA8t5Y5JaQiwTWDEfDO2G9zOdko0nuYUmtmabRvtL0jB/8AMdINkZrX/m97vWjowfQlVeaOm+zLX+LpGLEhRoUJphww+3DtCtXBoBa4nxXNVpqOx1UpuSyxEV1STtJ8VfpYSR5GTzJsYiSrHe81p7B4pgwpNEaJoiGcARwPqscqNlUkQprRNlrnB1zQSajICqw1hZJI1MtIz+qkPpdIS4OcZh7Gm14BVtSWU2XVGKTjE7F7Rpmxo6YOZa1g+d7WfqK5LdZqI7bl4pM4IrQqQIAIAIDeewuTtTE7MHBohwmneSXP5WWc1X3MtSztY4idiiGgK5TqCZDAACAAaePdyQB2ttUAVuuF/kgDAQBoBst2XbSPq8oAojgxpcXAAXku9VrOcYRcpPCRtGLk+WKyzPR9b2gkMhlwycXUrvpRUNXj8FJqEMrxzgt6fCJNZlLD8MEZ+t78obR8x9FB/wDQT/sXuSrg8es37DTtbouTIY7HHzUcuPV+kV8/uSLhFLq38vsJGssw7NjRubf2VJUc+NXLWFhfAz/6y3j4v4g0Rot0Z1p1QyvWdm45geqj4fw+d1Lnl3er6v0/yzF1dxoR5Y97w8DXQoTWgNZcALgNnBewp0404qMVhI8/KbnLMnqKLju8FualVrNpV0vKxo4baLGVY0mgLq0BdTKpqt6ceaSiaVJ8kXI8z6WdHjxXxoxMSI8kudWvYBkBgBkF3qk0sIr3VUnlle5hGIomMGMgQyNxolAsSlg2jHLOm/8Ah8ujTr9kGH3vcf0rlqa4OuGkWa1q9Azx62FVWDIKoCDpt9JeKfuEc7vNaVNIsloLNRepR+y2Xt6Rhn4GxHfkLf1qprPEGegoLNRG49sMezJMZ8cZo/pa53kFHaLt5Jbx9jHmcbqrErgVQAqgCe6gJ2CqBI7H7EpCxoxryL40WJEPAOsN7mV7VVVnmRcUliJuntvA317B+9FESDlN57kAZKARWu4d59EAfRjYgBZpnTv8UAmpPDkT6IBmdn2QW1fdsbmdwXPc3VO3hz1H936E1GhOtLlijFaX0m+OesaNHusGA3naV4+94hUupa6R6L86norW2hQWmr6sgCBxXCot9Dq5wPhBoq64bTcOZWypTe0X7M1dVLqhkTEKoFtlTgLYqdwFVIras9oS9maO5gt5r3RfaJ0O6IavBawbQQXbhu3qxsOFVK0s1U4xXjo3+eJxXV/GnHEHmT+RZ6wafhycMXC0RSHDBxpmRk0bV7O2tlLEYrEUeYurn9Nc0tZM5lMaViRIhiucbZPvA0I3CmAV5GMYx5UtDz05SlPnb1J8rrVMswikjY8B47xXvUUrelLeJNC7rw2l76jusGub40pGhRIbeuylppIpeDWya17lCrSMJc0XsdP/AJ05rkklr1ObKUjAUMjT5VhxbyuWOVGVJmdnhR7hkCQOxcc9zup91HVfYG2jdIuOTIAHGkc+nNRtZnH1JZPFOXo/oaoK+PJBoAICn1riUlnby0d9fJQ13iB02qzVQv2MwazEZ9PdhAdrnjyaVU1+6i/tu8/Qke2ecJdLQ8gIrjvNWNB7nBb2a3ZrevWK9Tmy7DhAgAgI2kolIbt4pzWs32SSmsyR6V1Z0f8A6eUl4OBhwYbTh7waLXfVVEnl5LhLCLBhNSbjls3nx7lgyOV3Hu9UAgQjmeAxHbtQBui0xpzA7itXKK3ZlRb2Qw/SkEYxGDcXD6Khld0I7zj7oljb1pbQfsyM/TsvnFbwFTzoFDLiVqv60SqwuH/QyNNa0Qg09HV7sqggcSSuSvxuhGP7fafpg6KfC6rl29EZ4NiTDy5xwvc91zGDyG5UNOlc8QreL8ei/PAs51KNnT10XzZp9FaMhsbUUdX7RoSeWA3L1Vpw+laxwlmXVvf/AEiir3k67znTokHprS8GUhOjRnhjGi8mhqcmtGLnHIBdsY5eEjmcvE88a868xtIxL6sgNP8ADhA/niX0c7wwGZPbTioHFVm5PyMyHKXmIMGg1W0hOdKIctMRYZAJo2IbNBj1CbJxwIWVTVR4wYnWdKPNk0mkOne8xI5e55pVzhTAUFKCgHBdEafIsJHFKt+o8t5Y02q3I2KtLIwVukpzFg+Y+ShlU15UT06WnMytWTYCANAZedP8R/4neJXFPvMsafdR172HNpJT7tr2t5Qyf1rWGtWC8zNfShN+TNEr08qBABYBntdYlITBtfXk0+q57l9k7bJdtvyL72OwqQph4xc9jB8rSe60VUXD2RfWq3ZQe1qYrPBgwhwWDgXVce4tXTarEMnNdvNTHgjFrpOUCACAf0PJ9POycHG3MMLh91ptP/KHKCu8ROm2jmR6WdFAFTUU3KsLQOALh38TeUA5aQHM3zMR2L3ni5x8SvnsritLvTb+LPZKlTjtFeyGiCVE23ub5SBYKwOYMQ1kxzFhLyYDDFjOEOC0VLjnuH1zVvw7hNS5alLSPzfp9ysvOIQoJpay+nr9jPaa1p6YdHBHRwBg0YuPxP28F9CsbOlawUYL8/Op4W/vKlzJ5en1/PAr5bSb2GrHub+FxHOmK7pKMu8snBFyh3W0ZTXLSEzNxKRoxc2HdDYRQCv2rsXHaVxyoRTfKWVO5k4Lm1My+UcMuV605GjdVIsbIWDYu9RJmk/Cb8QiNP8A7bnfpUtvLFVIgvIZoSfp9TrhVoURHiyEN2LR2XeC1cUzZTkupRaxSIhQS9hNagX786qGrHljlHTbz554Zi2Lgj3i0fdFLoIAVQBoDLzfvu/EfFcU92WUO6jsXsdBboybPxR/0QwlFZrxNLt4tp+hfVV2eYAgDQGT15if7bdzj4AeBXHdPZFhYrdm69lUrZkg4/biPI7KN/Qqmu+0XtsuxnzOb69TFvSEy774b/QxrP0rvoLFNHBXeakihUpCBABAar2RyfSaVt0qIEB7q7HOLWN7aPdyK47qWmDvtI9TubxWg2m/gL/Qdq4TuHH0KAKzx5lAYpshDyc47cKeCpFwG3W8pfL7Fm+K1Xsl8/uKmIUvCY58U2WNFXOL6ADfgpo8EtdsP3ZG+J1/FexyjWnXwxIlmTBhQmm55vfE3kOrZGwY7di7qXBLKK7UM/F/c4avFblvsy+S+xQHWWax6eJ2GnguuPDLKO1KPsczv7p/1s2s5DnJmFCMWMY7Q0OZ7rfeFQS0AVNDSt6tIWvKsxRUVL3nfLLoV3+lczEEcQQpFFrcj509hdqmKyYKGcjBzyRh6LTmyTqLisMZQCIzAQajIrEllG0XhkDVJ9melj/yAcwW+a5aP8sfU67pZoT9DtqujzQEBT62j/pn8W/3BQ1+4zotf5Ec9Yq5d4uHsKXQc4EAaAy0wes7ifFcMtyyjsjtPssFNEPPxR3dxYPJb2y/5C+P0Ib/AEtZfD6ouFcnmw0AEBiddIlYzRsYO8krhuX2i0sl2Gzq2pLRDkZcGorDDjdd1iXV71U1dZsvKOkEcOn5jpIsSJ8cR7v6nE+atYrCSKmTy2xhZNQIAIDpnsKkqw5uPeC+MIYO0Q2B3L+J3FVty8yLW3jiB1AE2jQ1pdfzOHYuc6BQfu5XoAdJx5FAYRseiA5Pr3pOYmIz4bzSHDeQ2G0mhobnu+Ikcqrup0eypI4alftOLMm6GRiKLbDRpzJhF1EyZSydZ1Hm+kkoJ+EFh+QkDuorK2lzU0Ul7DkrNfH3LxzQcQCN96nOVMzWuEo1sIOYLPWo6l1QQTh2LmuIpRyjstJtzwzEszXLTLCYpSEYaGSj0a+xMwjsjM/vFVxxeJr1O+a5qTXk/od2V2eXBVAVWs4/6WJ8v97VFX7jJ7b+VHO2eqrV3i56BroOcCAOqAy0X3jxPiuF7lnHY7X7OQRoiH96LEP/AMhH6VLaa1/gc3Eni3+KLZXB50NABAYDWeJamX7qAdgHmq6u81C3tlikjskdwl5Bx/7UtQfLCoPBVa7U/Vl0+xT9EcBCtimDQAQCIz6NJ2ArDeEZSyzuvstlRA0XLDN7DFdt/iEvBPykKpqPMmXMFiJqIOAribzxN60NxyqAOqAwMeERiOV6A5rrnKFswXUNHNBJpdW8UO+gCsbWWYYKy7jieTPrpOYq9LQ6UIFK1XNWWDqt5Zybr2VRyYMZmQiBw+ZgBp/Suqxl2Wjg4pDEoy8sfnubhd5VFXrNCtS0TdR3IhQ1lmDJ7Z4qI5vmuCG5bz2FKUiBVAZ2dNl7iMQ4kc6hcNTRtllS1ijvjXVFdt6vTyoFkFfrCKy0X8PgQVFW7jJaD/cRzZqrOpd9A10HOBAAlDJl3m8rgZZLY7bqK2mipYHbEI7YsR3n3Losl+8/Q4uJv9hev3LVWxQgQAQGAeOknQPijtHOIAqqq+036l5QWIRXodP9oE5ZkI91LQawfM9oPdVcVus1EWVy8U2cXVmVIEAEA1MQy+yxuMR7WDi5wAUdV4iS0VmZ6UhS4ZDhwgBRoawcGtpd2NVTktyUG7CR3+KGQwTuPcgFWzsPMIDMzEHIdp2futTJWRpEGoIqN96mhIiqIo5/VOBEqbFk7WXLojVkupzSoxfQzs/7PC4j+J1Aamo61NgOCzUq80djFKlyyzkvdDaGEvc0UbSlKbMCe9S2EsVGn1RzcThzUk10ZZ1VwUAzPQrUOI3axw5g0Ws1mLRtCWJJnLYgvVXHvF6+6JUxEBDBQ6Wb13b/AEXHWXaZYUH2Udu0TEtQITtsNh/KFc03mKfkeaqrE5LzZLW5GQtNisvF/A7wUdTuMlo/yL1OZhVfUvOgF0HOBAAoZMuVwFmdx1Uu0fKj/jB51PmuqwX7kmV/Fv44rzLGqtCjDQBONASsAw+qbLc9CJ+O0flBd4gKmqvstnoqK7UUa/2oTNJWGyvvxRya1x8bKjtF22/InvH2EvM5gu8rgIAIC11Mlel0lKNIqGvMV3/pguaeYC5rmWInXaxzLJ3xkQFxNcBTtN58Aq4siQCgFAoB0MQEF8u13u9U7MuxRax32NtGV8eUIN4oVvGXVGrXiRnQQLypVMjcBHQ1xu2DzK35kzTlaG2t6w2V/ZbReGazWUPxtHsdiKbxcuyFacdmV87eE90V0zounuurXIrojef3I5J2H9r9zCTmq5Y2ITe7rU76ALglU7eemS0hSxTw98GNXacQaApdMDr/ACjzXLX3O637p17VF9ZKWP8AxNF+4U8lZ2zzSj6FDeLFea8y3U5zEXSgrBifgd4FaT7rN6b7a9TmGaqepfLYJdJzgQBRDceBWHsZW5mSuEszueropKSw2Qmf2hdnD95v0/yVfFnpBev+CerMpwICNpJ9mFEOxjvBaVHiLN6azNLzMzqA2s1ap7sNx5kN/UqWs+yejod/4E32nTVXQGbA93MgeRWbRbsxePVIxFV2HECqACA2nselbU3Mxj/LhNYDviOtH/61w3UtcFjaLTJ1qCKipGN/PDyXIdY8BsJ8fFYMj0Ou49yAd6Tce71QEN0E5HsN/figCMxQUiNqNov/AHWjh1iZUvEaMqHdZpqMhmOO9FPGjDXgRojFIaEWJDWyZq0THi4b8AulM5HEQINMcfq4JkYKyehXlaPcljsUc9oWFF9+G076UPNbKTWxrKKlujOz2pbf5Ty07HdYc8VLGu+pDKguhRxNRopigxLNhoyPvGtw3LStUUsYJKEHHOTaaHgGHCaw/ZtD8xPmrSyeaK+P1KTiCxcS+H0Jq6TiGZwVhvH3XeBWJd1m0O8jmAh2nU5qmk8HoILI0F1HMGgERj1XcD4LEtmbR3RmnLhLJHddDf7EEbIbB+QLu4cuzJ+ZU8WfaivImqxKgCArdY4lmWibwBzcAoa7xBnRbLNVFb7PGdaK7c0cySfAKmr7I9DbrVsrdf49qbp8MNjfF36lPbLECC6eanwM5VdBzAQAQHTfZJLBsk9+ceM477Lep+l6rKzzIt6McQOhtKgJh2GgJLUAtANRLsUBHLK3nsGzjvWTAhzaGue1Gk9xnAHUdiaHacOaj5ZR22Nsp7kWZhFvvC7aLwfNbKSZhxwPyjQWg1BOF2W5dMHocs1hhxIa2NCunYV6xI3iQIjKeSwGFDltuOayYBGhIzKHZOXaW0LRipqU3HZnPXpxm9VkRMaLb9kkE4BdcbqS31OCdlB7aFfOaOeGuFK3HDgp1dQa10OZ2dSL01MRD0C5jauF+efYqiUssvoQ5UZRWBXAQyNzB6jvwnwWsu6zaHeRXaCk+kiAkdVt53nIKvkyzR1vV1xMI1+LyCs+Hr9t+pR8Ueaq9C1XeVgEBR64xKQKbXjuqVzXL7B12azUE6itpCe7a/waPUqnr7o9Bb7NmU1jj25qMfvkf09XyXbRWII4qzzUZXKQiAgG5l9GuO5Yk8I2gsySO4apSIhSsvCIHUhNr+J/Wd3k81UTeW2XMVhF+xuwnx8VqbEqHUbDwuPI+qAebEGdRx9cEAzGnQCRigJAbW89g2fugCcFkwMuagGYlBesmAQXkXm8fCch6rSUEzZSaFRZdrhabjnkRwK1UnF4ZlxTWhGL3DOv4vUKZVGQumhiamLrwRvxHdf3LdzyaqGCPLMqK/Q/dZjsYktR0sWxqMR23LDCFSdwK3izSoh1rTif8DYt8keBVhYyZwU8zABrUKLBPky0/qjAdUtqw/dN3LBTKrJEEqMWZ+c1RjNvYQ8bPdPopY111IpW7WxQaRkYjGua5jgSKCoxJuABwW8ppxeDSMGprKLrQ+gzChgEX4u4nFV+clka7QTKQvmKuLFftfE8/wASf7/wRYBdhXhoDL69ROrCbtLjyAHmuO7eiR32C1bGNDTnRNDdl544lVE3zMvqfZiZaNEtOc7a4nmaqyWiwVjeW2IWTAEAuXlOmiwYP/cisafw163dVRVpYiT28czO+SxurtNezLuoqotiwghASWlAOtQDEOXa4WiBeScMq3d1EBKIcNju4+ngsmBJiDO477u/AoBL7r0AwGVvPYPM71kwE5qAQ0lpqFhpNYZlPA7EhhwtNxzCjTcdGbPXVECxU1yy371Iag6AX3eR5qSDIpoQ+GcjXcfULc1I8XC8Ed4RmECRFonYKdp/ZZgYmieGLcjwE5qAqo7FGSEN8OppkMeOQ81kBmAsmAzKCl4qsMytyK+RB/e/91pgkyCBowgUbTM07VZWtxGEFFopr21lUqOcWIiQHNxBC741YS2ZWTozhuhtbkZltaWW40NvwtrzN3h3KuvpapFtw2OU2U05VrXcCq6KzNLzLeTxBvyKZWRVhoAIC01Sh1nYbsobXHteCweJPYuS6lhYO20jrk7PJxq7COS4CwLKHEGd3G7vwQEliAXFdRpO67jkgHWNoANgAQElwQDbhtwWTBFEGt4q0ZDLiWm5AG60MRXh6H1QDYeDx2G48lkwJLUA0CbV2Ax3/d4bVhpNYZlPBJewOFW45j0UesXhm25GpRSxlgjlHIghSJojaYzGbkMfAbVkwCTlxawyyuPNI7ia0JZhkYGvH1CkIht52gjvHMICtmN199BxWjJENtg0Hj6rJgWISAD23LDCI7wACVg3JEiw2QTib/QKWGxzz3JJG0LfJHgix5JjsqHcpY15x2ZDO2pz3RRT+hBbLrySAOAGXeoK9V1JZZ021GNKGEY/WLRzgxzmgm8CgBrSt5p9YKOj31kmr/xvBkVYlYBACqGTV6kydzn5ud+VvVHfb5qtuZZngs7WOIZOjSBpRc50lzLvQEuGwcOFyGRcQHqitakY7r8Rw2IYH7R+E8wgJZQwMe9+HL72/gsgUQgEEIBqIwHEVQEWIw1o0kba3gDxqsmAYChbQbrx6oA4cTNp+t6w1nczsPuYH4XOzHoo9Y77G2jIkdtnEX5Daclunk1awNw4ZHE4rZSZq0hyVZR3NbxeppNaEwtUmSEbc1ZMFU+AHOLqcKXdq0ZKgdERnXj6j0WTAK0xBHeOYQAeLkYRCjNqaZYnyH1sWpsWEFvVHBSx2IJbirK2NcBthLBnBAnhS1THAccAo5E0diD/AKe6m5axNpFZPaAgxffhg78DzClU2tmRShGW6M9PaijGE8t3OFRzxUsa76kMrddGUM3qrNMP+3aG1t/MYqVVoMidCaN/oLQ5hw2tpgAOQp+/aqyTy8lrBYSRoZeBRamxYQWoZJcNAONNXjc3xP7FASQgHD1vw/3buCGByiGBDgsgQQgGYrqXDE4DzO5AE2HQeJ2nagCIWTAzEggnDtFx5oBotIwNfxXd4QCoU3W+ILvs1y31Wjh1RspeI+YAIqw1Hesc2NJDHgNwxQiqkTNJLKwSscFKmc7WBmKK9UZ47h+/qtjBGmBSq0ZLFCGtWTDAWrJgjzEIAE4bxcVhmURGwnAVuJN5r4VC1NiwZcBUEXDhzUq2IXuOtYsmBzo0BVxm1cdg8T+3io2SoS2FikTMgugWTUW2WQyP9DZaaYm4cTcsMygxLDK7hcoWTIcbCI2Hjd3j0WDI627EEdl3MICRDAOF/BDIcuL3HfTkKeNUBIQDpgD7NW8MP6cEMBFzhiK72/8A5KyYCbEBwPZnyQBRHUHhvOQQCGQ6XnE47twQBkIBJCyBJahgjxGWjTIe95N9UAotQDYhUNW1adrbuYwKNZMjzHl1zqE5EXH0UTTjqtjZPO4zEihta1BGRuPZtWyfgatCoURwF95N59OxbqTI3TXQajOtGqy3kJYFtbct0asItWTBGjtqaZC8+Q80ZlCHMWpsWTWKUgC6AcOFyZAl4LQTUEAE33HmPRYyCuNzetcSamuHNRsmiOQmXLK2MS3FiGtjA4yGsAOI28DYK+Q8+S1ZtHcOytCUW0LAHWhYMhmGMcN4uPMIApZjg0X5VoRmbzeOKAftn4eRCAmIAkBGnm9QnMYHMcFkwNSxrYrf1TjxCAkFAJKAQUASAYl/cHb4rIFlDA2gElDI9pAV6Ou0/wBpUMDZkGVPWcMhgFuYHXLdGrHG4BSLYiYSyCND+1+IrDMoMrVmxYFSnOGFgyNTfu9rfEICLHyWjJokWLcW0urjS6qytjV7k0LIHGoBH2nfL4LSRtEMLU3FtWDI41DIia9x34T4LAJLUApAf//Z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52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alianzanacional.com.uy/web/wp-content/uploads/2013/03/corredor_buses_carril_garzon2@2012112720053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0524" y="136477"/>
            <a:ext cx="5062916" cy="351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Análisis Experimental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Resultado caso Alternativo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5060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55600" y="1414463"/>
            <a:ext cx="8788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Tabla caso base alternativo comparado con caso base</a:t>
            </a:r>
            <a:endParaRPr lang="es-ES" sz="20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5600" y="4692200"/>
            <a:ext cx="8788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Aplicando el algoritmo comparando con caso base</a:t>
            </a:r>
            <a:endParaRPr lang="es-ES" sz="20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Experimental evaluación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SpeedUp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4036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13 Imagen" descr="speedu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2900" y="1752600"/>
            <a:ext cx="5918200" cy="3352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32686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3562597"/>
            <a:ext cx="9144000" cy="3026092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endParaRPr lang="es-E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defRPr/>
            </a:pPr>
            <a:r>
              <a:rPr lang="es-ES" sz="80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conclusiones</a:t>
            </a:r>
            <a:endParaRPr lang="en-US" sz="8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pic>
        <p:nvPicPr>
          <p:cNvPr id="49156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1" y="-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6</a:t>
            </a:r>
          </a:p>
        </p:txBody>
      </p:sp>
      <p:pic>
        <p:nvPicPr>
          <p:cNvPr id="8" name="7 Imagen" descr="conclusi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2013" y="250209"/>
            <a:ext cx="3179902" cy="316173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Conclusiones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endParaRPr lang="es-E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0180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155575" y="1347788"/>
            <a:ext cx="86868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algn="just">
              <a:spcBef>
                <a:spcPts val="600"/>
              </a:spcBef>
              <a:buFont typeface="Courier New" pitchFamily="49" charset="0"/>
              <a:buChar char="•"/>
            </a:pPr>
            <a:r>
              <a:rPr lang="en-U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Conclu 1</a:t>
            </a:r>
          </a:p>
          <a:p>
            <a:pPr marL="342900" lvl="1" indent="-342900" algn="just">
              <a:spcBef>
                <a:spcPts val="600"/>
              </a:spcBef>
              <a:buFont typeface="Courier New" pitchFamily="49" charset="0"/>
              <a:buChar char="•"/>
            </a:pPr>
            <a:r>
              <a:rPr lang="en-U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Conclu 2</a:t>
            </a:r>
          </a:p>
          <a:p>
            <a:pPr marL="342900" lvl="1" indent="-342900" algn="just">
              <a:spcBef>
                <a:spcPts val="600"/>
              </a:spcBef>
              <a:buFont typeface="Courier New" pitchFamily="49" charset="0"/>
              <a:buChar char="•"/>
            </a:pPr>
            <a:endParaRPr lang="es-ES" sz="22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5" descr="image se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8863" y="4348163"/>
            <a:ext cx="173513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Conclusiones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Trabajo futuro</a:t>
            </a:r>
            <a:endParaRPr lang="es-E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05" name="Picture 14" descr="logo_udelar_fondo_blue.t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0" y="1458913"/>
            <a:ext cx="847526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algn="just">
              <a:spcBef>
                <a:spcPts val="600"/>
              </a:spcBef>
              <a:buFont typeface="Courier New" pitchFamily="49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Mejoras</a:t>
            </a: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:</a:t>
            </a:r>
            <a:endParaRPr lang="es-ES" sz="22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2" indent="-457200" algn="just">
              <a:spcBef>
                <a:spcPts val="600"/>
              </a:spcBef>
              <a:buFont typeface="Courier New" pitchFamily="49" charset="0"/>
              <a:buAutoNum type="arabicPeriod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Bla</a:t>
            </a:r>
          </a:p>
          <a:p>
            <a:pPr lvl="2" indent="-457200" algn="just">
              <a:spcBef>
                <a:spcPts val="600"/>
              </a:spcBef>
              <a:buFont typeface="Courier New" pitchFamily="49" charset="0"/>
              <a:buAutoNum type="arabicPeriod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bla</a:t>
            </a:r>
            <a:endParaRPr lang="es-ES" sz="22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354513"/>
            <a:ext cx="8975725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algn="just">
              <a:spcBef>
                <a:spcPts val="600"/>
              </a:spcBef>
              <a:buFont typeface="Courier New" pitchFamily="49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Trabajo futuro </a:t>
            </a:r>
            <a:endParaRPr lang="es-ES" sz="22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2" indent="-457200" algn="just">
              <a:spcBef>
                <a:spcPts val="600"/>
              </a:spcBef>
              <a:buFont typeface="Courier New" pitchFamily="49" charset="0"/>
              <a:buAutoNum type="arabicPeriod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Hacer algo</a:t>
            </a:r>
          </a:p>
          <a:p>
            <a:pPr lvl="2" indent="-457200" algn="just">
              <a:spcBef>
                <a:spcPts val="600"/>
              </a:spcBef>
              <a:buFont typeface="Courier New" pitchFamily="49" charset="0"/>
              <a:buAutoNum type="arabicPeriod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otra</a:t>
            </a:r>
            <a:endParaRPr lang="es-ES" sz="22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6350"/>
            <a:ext cx="9144000" cy="838200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>
              <a:defRPr/>
            </a:pPr>
            <a:r>
              <a:rPr lang="es-UY" sz="34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PREGUNTAS, COMENTARIOS</a:t>
            </a:r>
            <a:endParaRPr lang="es-UY" sz="34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6323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3625" y="1463675"/>
            <a:ext cx="439420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268288" y="1354137"/>
            <a:ext cx="8561813" cy="4746411"/>
          </a:xfrm>
        </p:spPr>
        <p:txBody>
          <a:bodyPr/>
          <a:lstStyle/>
          <a:p>
            <a:pPr algn="just" eaLnBrk="1" hangingPunct="1">
              <a:spcBef>
                <a:spcPts val="200"/>
              </a:spcBef>
            </a:pP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El aumento de la </a:t>
            </a:r>
            <a:r>
              <a:rPr lang="es-UY" noProof="0" smtClean="0">
                <a:latin typeface="Calibri" pitchFamily="34" charset="0"/>
                <a:ea typeface="PMingLiU" pitchFamily="18" charset="-120"/>
              </a:rPr>
              <a:t>congestión vehicular </a:t>
            </a: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afecta la calidad de vida de las personas, por las demoras en los viajes y la polución .</a:t>
            </a:r>
          </a:p>
          <a:p>
            <a:pPr algn="just" eaLnBrk="1" hangingPunct="1">
              <a:spcBef>
                <a:spcPts val="200"/>
              </a:spcBef>
            </a:pPr>
            <a:endParaRPr lang="es-UY" b="0" noProof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En Montevideo el </a:t>
            </a:r>
            <a:r>
              <a:rPr lang="es-UY" noProof="0" smtClean="0">
                <a:solidFill>
                  <a:srgbClr val="C00000"/>
                </a:solidFill>
                <a:latin typeface="Calibri" pitchFamily="34" charset="0"/>
                <a:ea typeface="PMingLiU" pitchFamily="18" charset="-120"/>
              </a:rPr>
              <a:t>corredor Garzón </a:t>
            </a: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se destaca por su </a:t>
            </a:r>
            <a:r>
              <a:rPr lang="es-UY" noProof="0" smtClean="0">
                <a:latin typeface="Calibri" pitchFamily="34" charset="0"/>
                <a:ea typeface="PMingLiU" pitchFamily="18" charset="-120"/>
              </a:rPr>
              <a:t>complejidad</a:t>
            </a: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 dado por su extensión, cantidad de semáforos, cruces y reglas aplicadas como el carril exclusivo.  </a:t>
            </a:r>
          </a:p>
          <a:p>
            <a:pPr algn="just" eaLnBrk="1" hangingPunct="1">
              <a:spcBef>
                <a:spcPts val="200"/>
              </a:spcBef>
            </a:pP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Las autoridades han reconocido que </a:t>
            </a:r>
            <a:r>
              <a:rPr lang="es-UY" noProof="0" smtClean="0">
                <a:latin typeface="Calibri" pitchFamily="34" charset="0"/>
                <a:ea typeface="PMingLiU" pitchFamily="18" charset="-120"/>
              </a:rPr>
              <a:t>no se cumplió el objetivo </a:t>
            </a: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que era mejorar los tiempos de circulación en la zona. </a:t>
            </a:r>
          </a:p>
          <a:p>
            <a:pPr algn="just" eaLnBrk="1" hangingPunct="1">
              <a:spcBef>
                <a:spcPts val="200"/>
              </a:spcBef>
            </a:pPr>
            <a:endParaRPr lang="es-UY" b="0" noProof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Se propone desarrollar un algoritmo que mejore los tiempos de circulación al </a:t>
            </a:r>
            <a:r>
              <a:rPr lang="es-UY" noProof="0" smtClean="0">
                <a:latin typeface="Calibri" pitchFamily="34" charset="0"/>
                <a:ea typeface="PMingLiU" pitchFamily="18" charset="-120"/>
              </a:rPr>
              <a:t>sincronizar semáforos del corredor Garzón</a:t>
            </a: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.</a:t>
            </a:r>
          </a:p>
          <a:p>
            <a:pPr algn="just" eaLnBrk="1" hangingPunct="1">
              <a:spcBef>
                <a:spcPts val="200"/>
              </a:spcBef>
            </a:pPr>
            <a:endParaRPr lang="es-UY" b="0" noProof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endParaRPr lang="es-UY" b="0" noProof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Introducción</a:t>
            </a:r>
            <a:endParaRPr lang="es-UY" b="0" kern="1200" noProof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UY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Motivación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 y 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contexto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7174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268288" y="1354138"/>
            <a:ext cx="8411688" cy="4336978"/>
          </a:xfrm>
        </p:spPr>
        <p:txBody>
          <a:bodyPr/>
          <a:lstStyle/>
          <a:p>
            <a:pPr algn="just" eaLnBrk="1" hangingPunct="1">
              <a:spcBef>
                <a:spcPts val="200"/>
              </a:spcBef>
              <a:buNone/>
            </a:pPr>
            <a:endParaRPr lang="es-UY" b="0" noProof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Relevar </a:t>
            </a:r>
            <a:r>
              <a:rPr lang="es-UY" noProof="0" smtClean="0">
                <a:latin typeface="Calibri" pitchFamily="34" charset="0"/>
                <a:ea typeface="PMingLiU" pitchFamily="18" charset="-120"/>
              </a:rPr>
              <a:t>trabajos relacionados </a:t>
            </a: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para conocer otras soluciones y herramientas.</a:t>
            </a:r>
          </a:p>
          <a:p>
            <a:pPr algn="just" eaLnBrk="1" hangingPunct="1">
              <a:spcBef>
                <a:spcPts val="200"/>
              </a:spcBef>
              <a:buNone/>
            </a:pPr>
            <a:endParaRPr lang="es-UY" b="0" noProof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Crear un </a:t>
            </a:r>
            <a:r>
              <a:rPr lang="es-UY" noProof="0" smtClean="0">
                <a:latin typeface="Calibri" pitchFamily="34" charset="0"/>
                <a:ea typeface="PMingLiU" pitchFamily="18" charset="-120"/>
              </a:rPr>
              <a:t>algoritmo evolutivo </a:t>
            </a: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multiobjetivo que resuelva el problema en la zona del corredor Garzón, optimizando la velocidad media de  ómnibus y otros vehículos.</a:t>
            </a:r>
          </a:p>
          <a:p>
            <a:pPr algn="just" eaLnBrk="1" hangingPunct="1">
              <a:spcBef>
                <a:spcPts val="200"/>
              </a:spcBef>
              <a:buNone/>
            </a:pPr>
            <a:endParaRPr lang="es-UY" b="0" noProof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Aplicar técnicas de </a:t>
            </a:r>
            <a:r>
              <a:rPr lang="es-UY" noProof="0" smtClean="0">
                <a:latin typeface="Calibri" pitchFamily="34" charset="0"/>
                <a:ea typeface="PMingLiU" pitchFamily="18" charset="-120"/>
              </a:rPr>
              <a:t>computación de alto desempeño </a:t>
            </a: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para acelerar los tiempos de ejecución.</a:t>
            </a:r>
            <a:endParaRPr lang="es-UY" b="0" noProof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Introducción</a:t>
            </a:r>
            <a:endParaRPr lang="es-UY" b="0" kern="1200" noProof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Objetivos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7174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Introducción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98450" y="1446213"/>
            <a:ext cx="8616950" cy="2276475"/>
          </a:xfrm>
        </p:spPr>
        <p:txBody>
          <a:bodyPr/>
          <a:lstStyle/>
          <a:p>
            <a:pPr algn="just"/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Aproximarse a la realidad con datos fidedignos</a:t>
            </a:r>
          </a:p>
          <a:p>
            <a:pPr lvl="1" algn="just"/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Reuniones en la IMM</a:t>
            </a:r>
          </a:p>
          <a:p>
            <a:pPr lvl="1" algn="just"/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Trabajo de campo tomando el tiempo de los semáforos.</a:t>
            </a:r>
          </a:p>
          <a:p>
            <a:pPr lvl="1" algn="just"/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Relevamiento del trafico en la zona in situ.</a:t>
            </a:r>
          </a:p>
          <a:p>
            <a:pPr lvl="1" algn="just"/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Mapa preciso de la zona basado en OSM.</a:t>
            </a:r>
          </a:p>
          <a:p>
            <a:pPr lvl="1" algn="just"/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/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Validación de datos</a:t>
            </a:r>
          </a:p>
          <a:p>
            <a:pPr lvl="1" algn="just"/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Realizando viajes por el corredor</a:t>
            </a:r>
          </a:p>
          <a:p>
            <a:pPr lvl="1" algn="just"/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Procesando los datos GPS de la IMM</a:t>
            </a:r>
          </a:p>
          <a:p>
            <a:pPr lvl="1" algn="just"/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Simulando los escenarios</a:t>
            </a:r>
          </a:p>
          <a:p>
            <a:pPr lvl="1" algn="just"/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lvl="1" algn="just">
              <a:buNone/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endParaRPr lang="es-UY" sz="2400" b="0" noProof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Enfoque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10245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11 Imagen" descr="areaflow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74134" y="1542198"/>
            <a:ext cx="2260682" cy="465388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32686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720230"/>
            <a:ext cx="9144000" cy="2868460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endParaRPr lang="es-E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defRPr/>
            </a:pPr>
            <a:r>
              <a:rPr lang="es-ES" sz="96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El PROBLEMA</a:t>
            </a: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pic>
        <p:nvPicPr>
          <p:cNvPr id="11268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1" y="-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2</a:t>
            </a:r>
          </a:p>
        </p:txBody>
      </p:sp>
      <p:pic>
        <p:nvPicPr>
          <p:cNvPr id="11270" name="Picture 2" descr="decision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8138" y="7938"/>
            <a:ext cx="3709987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-1" y="1105469"/>
            <a:ext cx="8516204" cy="2333767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La sincronización de semáforos es un </a:t>
            </a:r>
            <a:r>
              <a:rPr lang="es-UY" noProof="0" dirty="0" smtClean="0">
                <a:latin typeface="Calibri" pitchFamily="34" charset="0"/>
                <a:ea typeface="PMingLiU" pitchFamily="18" charset="-120"/>
              </a:rPr>
              <a:t>problema np-dificil </a:t>
            </a: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o sea que no existe un método deterministico que lo resuelva.</a:t>
            </a:r>
          </a:p>
          <a:p>
            <a:pPr algn="just" eaLnBrk="1" hangingPunct="1">
              <a:spcBef>
                <a:spcPts val="1200"/>
              </a:spcBef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Dado una red vial con una densidad de trafico asociado se buscara </a:t>
            </a:r>
            <a:r>
              <a:rPr lang="es-UY" noProof="0" dirty="0" smtClean="0">
                <a:latin typeface="Calibri" pitchFamily="34" charset="0"/>
                <a:ea typeface="PMingLiU" pitchFamily="18" charset="-120"/>
              </a:rPr>
              <a:t>optimizar la velocidad media </a:t>
            </a: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de los vehículos circulantes, mejorando así la calidad del trafico.</a:t>
            </a:r>
          </a:p>
        </p:txBody>
      </p:sp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0" y="3175"/>
            <a:ext cx="9144000" cy="8572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PMingLiU" pitchFamily="18" charset="-120"/>
              <a:cs typeface="Calibri" pitchFamily="34" charset="0"/>
            </a:endParaRPr>
          </a:p>
        </p:txBody>
      </p:sp>
      <p:pic>
        <p:nvPicPr>
          <p:cNvPr id="9220" name="Picture 2" descr="http://www.montevideo.com.uy/imgnoticias/201009/_W420/29646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3822" y="3980396"/>
            <a:ext cx="3166279" cy="2269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AutoShape 2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22" name="AutoShape 4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Problema</a:t>
            </a:r>
            <a:endParaRPr lang="es-UY" sz="32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Sincronizacion de semaforos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9225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3971498"/>
            <a:ext cx="4995081" cy="1776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ES" sz="2200" b="0" i="0" u="none" strike="noStrike" kern="0" cap="none" spc="0" normalizeH="0" baseline="0" noProof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itchFamily="34" charset="0"/>
              <a:ea typeface="PMingLiU" pitchFamily="18" charset="-120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22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PMingLiU" pitchFamily="18" charset="-120"/>
                <a:cs typeface="+mn-cs"/>
              </a:rPr>
              <a:t>Se busca mejorar la velocidad media tanto de omnibus como de otros vehiculos.</a:t>
            </a:r>
            <a:endParaRPr kumimoji="0" lang="es-ES" sz="22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itchFamily="34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  <p:transition advTm="16365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8761413" cy="2236788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Esta ubicado… (meter mapa)</a:t>
            </a:r>
          </a:p>
          <a:p>
            <a:pPr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X semáforos</a:t>
            </a: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Las autoridades indicaron que no se cumplió el objetivo..</a:t>
            </a: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0" y="3175"/>
            <a:ext cx="9144000" cy="8572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PMingLiU" pitchFamily="18" charset="-120"/>
              <a:cs typeface="Calibri" pitchFamily="34" charset="0"/>
            </a:endParaRPr>
          </a:p>
        </p:txBody>
      </p:sp>
      <p:sp>
        <p:nvSpPr>
          <p:cNvPr id="9221" name="AutoShape 2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22" name="AutoShape 4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Problema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Garzon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9225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8"/>
          <p:cNvSpPr/>
          <p:nvPr/>
        </p:nvSpPr>
        <p:spPr bwMode="auto">
          <a:xfrm>
            <a:off x="586877" y="4544703"/>
            <a:ext cx="6723062" cy="1611029"/>
          </a:xfrm>
          <a:prstGeom prst="roundRect">
            <a:avLst/>
          </a:prstGeom>
          <a:solidFill>
            <a:schemeClr val="accent5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just">
              <a:defRPr/>
            </a:pPr>
            <a:r>
              <a:rPr lang="es-ES" sz="2400" smtClean="0">
                <a:solidFill>
                  <a:srgbClr val="800000"/>
                </a:solidFill>
                <a:latin typeface="Calibri" pitchFamily="-108" charset="0"/>
                <a:ea typeface="PMingLiU" pitchFamily="18" charset="-120"/>
              </a:rPr>
              <a:t>gg</a:t>
            </a:r>
            <a:endParaRPr lang="en-US" sz="2400" dirty="0">
              <a:solidFill>
                <a:srgbClr val="003399"/>
              </a:solidFill>
              <a:latin typeface="Calibri" pitchFamily="-108" charset="0"/>
              <a:ea typeface="PMingLiU" pitchFamily="18" charset="-120"/>
            </a:endParaRPr>
          </a:p>
        </p:txBody>
      </p:sp>
    </p:spTree>
  </p:cSld>
  <p:clrMapOvr>
    <a:masterClrMapping/>
  </p:clrMapOvr>
  <p:transition advTm="163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heme/theme1.xml><?xml version="1.0" encoding="utf-8"?>
<a:theme xmlns:a="http://schemas.openxmlformats.org/drawingml/2006/main" name="formatoAntel">
  <a:themeElements>
    <a:clrScheme name="formatoAnt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rmatoAntel">
      <a:majorFont>
        <a:latin typeface="Courier New"/>
        <a:ea typeface="PMingLiU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UY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UY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formatoAnt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23251</TotalTime>
  <Words>944</Words>
  <Application>Microsoft Office PowerPoint</Application>
  <PresentationFormat>Presentación en pantalla (4:3)</PresentationFormat>
  <Paragraphs>238</Paragraphs>
  <Slides>35</Slides>
  <Notes>35</Notes>
  <HiddenSlides>0</HiddenSlides>
  <MMClips>1</MMClips>
  <ScaleCrop>false</ScaleCrop>
  <HeadingPairs>
    <vt:vector size="8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35</vt:i4>
      </vt:variant>
      <vt:variant>
        <vt:lpstr>Presentaciones personalizadas</vt:lpstr>
      </vt:variant>
      <vt:variant>
        <vt:i4>1</vt:i4>
      </vt:variant>
    </vt:vector>
  </HeadingPairs>
  <TitlesOfParts>
    <vt:vector size="38" baseType="lpstr">
      <vt:lpstr>formatoAntel</vt:lpstr>
      <vt:lpstr>Equation</vt:lpstr>
      <vt:lpstr>Diapositiva 1</vt:lpstr>
      <vt:lpstr>Sincronización de semáforos en corredor Garzón</vt:lpstr>
      <vt:lpstr>Diapositiva 3</vt:lpstr>
      <vt:lpstr>Introducción</vt:lpstr>
      <vt:lpstr>Introducción</vt:lpstr>
      <vt:lpstr>Introducción</vt:lpstr>
      <vt:lpstr>Diapositiva 7</vt:lpstr>
      <vt:lpstr>Problema</vt:lpstr>
      <vt:lpstr>Problema</vt:lpstr>
      <vt:lpstr>Problema</vt:lpstr>
      <vt:lpstr>Problema</vt:lpstr>
      <vt:lpstr>Diapositiva 12</vt:lpstr>
      <vt:lpstr>Metodología</vt:lpstr>
      <vt:lpstr>2 - Sincronización de semáforos en corredor Garzón</vt:lpstr>
      <vt:lpstr>Metodología</vt:lpstr>
      <vt:lpstr>2 - Sincronización de semáforos en corredor Garzón</vt:lpstr>
      <vt:lpstr>Metodología</vt:lpstr>
      <vt:lpstr>Diapositiva 18</vt:lpstr>
      <vt:lpstr>2 - Sincronización de semáforos en corredor Garzón</vt:lpstr>
      <vt:lpstr>Metodología</vt:lpstr>
      <vt:lpstr>Metodología</vt:lpstr>
      <vt:lpstr>Metodología</vt:lpstr>
      <vt:lpstr>Diapositiva 23</vt:lpstr>
      <vt:lpstr>Experimental evaluación</vt:lpstr>
      <vt:lpstr>Experimental evaluación</vt:lpstr>
      <vt:lpstr>Experimental evaluación</vt:lpstr>
      <vt:lpstr>Análisis Experimental</vt:lpstr>
      <vt:lpstr>Análisis Experimental</vt:lpstr>
      <vt:lpstr>Análisis Experimental</vt:lpstr>
      <vt:lpstr>Análisis Experimental</vt:lpstr>
      <vt:lpstr>Experimental evaluación</vt:lpstr>
      <vt:lpstr>Diapositiva 32</vt:lpstr>
      <vt:lpstr>Conclusiones</vt:lpstr>
      <vt:lpstr>Conclusiones</vt:lpstr>
      <vt:lpstr>PREGUNTAS, COMENTARIOS</vt:lpstr>
      <vt:lpstr>Presentación personalizada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Nesmachnow</dc:creator>
  <cp:lastModifiedBy>vito</cp:lastModifiedBy>
  <cp:revision>2377</cp:revision>
  <dcterms:created xsi:type="dcterms:W3CDTF">2006-05-25T01:50:31Z</dcterms:created>
  <dcterms:modified xsi:type="dcterms:W3CDTF">2015-02-19T13:15:34Z</dcterms:modified>
</cp:coreProperties>
</file>