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601" r:id="rId2"/>
    <p:sldId id="555" r:id="rId3"/>
    <p:sldId id="741" r:id="rId4"/>
    <p:sldId id="742" r:id="rId5"/>
  </p:sldIdLst>
  <p:sldSz cx="9144000" cy="6858000" type="screen4x3"/>
  <p:notesSz cx="6797675" cy="9928225"/>
  <p:custShowLst>
    <p:custShow name="Presentación personalizada 2" id="0">
      <p:sldLst/>
    </p:custShow>
  </p:custShowLst>
  <p:defaultTextStyle>
    <a:defPPr>
      <a:defRPr lang="es-UY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800000"/>
    <a:srgbClr val="FF9900"/>
    <a:srgbClr val="003399"/>
    <a:srgbClr val="600000"/>
    <a:srgbClr val="008000"/>
    <a:srgbClr val="6898D2"/>
    <a:srgbClr val="660033"/>
    <a:srgbClr val="7EA7D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9667" autoAdjust="0"/>
  </p:normalViewPr>
  <p:slideViewPr>
    <p:cSldViewPr snapToGrid="0">
      <p:cViewPr>
        <p:scale>
          <a:sx n="70" d="100"/>
          <a:sy n="70" d="100"/>
        </p:scale>
        <p:origin x="-1962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520" y="762"/>
      </p:cViewPr>
      <p:guideLst>
        <p:guide orient="horz" pos="3127"/>
        <p:guide pos="2141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>
            <a:lvl1pPr algn="l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>
            <a:lvl1pPr algn="r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b" anchorCtr="0" compatLnSpc="1">
            <a:prstTxWarp prst="textNoShape">
              <a:avLst/>
            </a:prstTxWarp>
          </a:bodyPr>
          <a:lstStyle>
            <a:lvl1pPr algn="l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b" anchorCtr="0" compatLnSpc="1">
            <a:prstTxWarp prst="textNoShape">
              <a:avLst/>
            </a:prstTxWarp>
          </a:bodyPr>
          <a:lstStyle>
            <a:lvl1pPr algn="r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DAE8473-634F-40EB-A861-7390CD06367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>
            <a:lvl1pPr algn="l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>
            <a:lvl1pPr algn="r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b" anchorCtr="0" compatLnSpc="1">
            <a:prstTxWarp prst="textNoShape">
              <a:avLst/>
            </a:prstTxWarp>
          </a:bodyPr>
          <a:lstStyle>
            <a:lvl1pPr algn="l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b" anchorCtr="0" compatLnSpc="1">
            <a:prstTxWarp prst="textNoShape">
              <a:avLst/>
            </a:prstTxWarp>
          </a:bodyPr>
          <a:lstStyle>
            <a:lvl1pPr algn="r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68FB7A8-DEF5-4FCA-9A39-16641ECAADE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8D594699-5E94-429C-8F55-2EB2E3E05067}" type="slidenum">
              <a:rPr lang="es-ES_tradnl" sz="1300">
                <a:latin typeface="Times New Roman" pitchFamily="18" charset="0"/>
              </a:rPr>
              <a:pPr algn="r" defTabSz="915988" eaLnBrk="0" hangingPunct="0"/>
              <a:t>1</a:t>
            </a:fld>
            <a:endParaRPr lang="es-ES_tradnl" sz="130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smtClean="0">
              <a:latin typeface="Arial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04284531-E4CA-4F0C-9676-E4BCDFFCDA58}" type="slidenum">
              <a:rPr lang="es-ES" smtClean="0">
                <a:latin typeface="Arial" charset="0"/>
              </a:rPr>
              <a:pPr defTabSz="931863"/>
              <a:t>1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DC7189CD-42DA-4046-876E-14B8AAE9279E}" type="slidenum">
              <a:rPr lang="es-ES" smtClean="0">
                <a:latin typeface="Arial" charset="0"/>
              </a:rPr>
              <a:pPr defTabSz="931863"/>
              <a:t>2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564CFA12-2EC1-47F9-A9DB-786C615B13F5}" type="slidenum">
              <a:rPr lang="es-ES" smtClean="0">
                <a:latin typeface="Arial" charset="0"/>
              </a:rPr>
              <a:pPr defTabSz="931863"/>
              <a:t>3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8AF73B8-106A-42A8-B85B-9C0E62D022F1}" type="slidenum">
              <a:rPr lang="es-ES" smtClean="0">
                <a:latin typeface="Arial" charset="0"/>
              </a:rPr>
              <a:pPr defTabSz="931863"/>
              <a:t>4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153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0" y="6581775"/>
            <a:ext cx="9144000" cy="2762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kern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Semi-automatic historical climate data recovering using a distributed volunteer grid infrastructure</a:t>
            </a:r>
          </a:p>
        </p:txBody>
      </p:sp>
      <p:sp>
        <p:nvSpPr>
          <p:cNvPr id="1029" name="TextBox 6"/>
          <p:cNvSpPr txBox="1">
            <a:spLocks noChangeArrowheads="1"/>
          </p:cNvSpPr>
          <p:nvPr userDrawn="1"/>
        </p:nvSpPr>
        <p:spPr bwMode="auto">
          <a:xfrm>
            <a:off x="8585200" y="6578600"/>
            <a:ext cx="569913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-10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-10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-10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-108" charset="0"/>
              </a:defRPr>
            </a:lvl9pPr>
          </a:lstStyle>
          <a:p>
            <a:pPr eaLnBrk="1" hangingPunct="1">
              <a:defRPr/>
            </a:pPr>
            <a:fld id="{941B253A-B665-4EAF-A6FF-171A7AB3D8B1}" type="slidenum">
              <a:rPr lang="es-UY" sz="1100" b="1" smtClean="0">
                <a:solidFill>
                  <a:schemeClr val="bg1"/>
                </a:solidFill>
                <a:latin typeface="Candara" pitchFamily="-108" charset="0"/>
                <a:ea typeface="PMingLiU" pitchFamily="18" charset="-120"/>
              </a:rPr>
              <a:pPr eaLnBrk="1" hangingPunct="1">
                <a:defRPr/>
              </a:pPr>
              <a:t>‹Nº›</a:t>
            </a:fld>
            <a:r>
              <a:rPr lang="es-UY" sz="1100" b="1" dirty="0" smtClean="0">
                <a:solidFill>
                  <a:schemeClr val="bg1"/>
                </a:solidFill>
                <a:latin typeface="Candara" pitchFamily="-108" charset="0"/>
                <a:ea typeface="PMingLiU" pitchFamily="18" charset="-120"/>
              </a:rPr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5619750"/>
            <a:ext cx="91440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s-UY" sz="2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  <a:ea typeface="PMingLiU" pitchFamily="18" charset="-12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874713"/>
            <a:ext cx="9144000" cy="197961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/>
          <a:p>
            <a:pPr eaLnBrk="0" hangingPunct="0">
              <a:defRPr/>
            </a:pPr>
            <a:r>
              <a:rPr lang="en-US" sz="3600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Algoritmos</a:t>
            </a:r>
            <a:r>
              <a:rPr lang="en-US" sz="3600" kern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 evolutivos en sincronizacion de semaforos en corredor Garzon</a:t>
            </a:r>
            <a:endParaRPr lang="es-ES" sz="3600" kern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023938" y="2854325"/>
            <a:ext cx="7069137" cy="7667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s-ES" sz="2800" kern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Efrain Arreche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s-ES" sz="2800" kern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Alvaro Acuña</a:t>
            </a:r>
            <a:endParaRPr lang="es-ES" sz="2800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13 Rectángulo"/>
          <p:cNvSpPr/>
          <p:nvPr/>
        </p:nvSpPr>
        <p:spPr bwMode="auto">
          <a:xfrm>
            <a:off x="0" y="0"/>
            <a:ext cx="9144000" cy="8413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ES" sz="16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Presentacion IMM</a:t>
            </a:r>
            <a:endParaRPr lang="es-ES" sz="1600" baseline="30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4" name="Picture 17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6013" y="4230688"/>
            <a:ext cx="1804987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3 Rectángulo"/>
          <p:cNvSpPr/>
          <p:nvPr/>
        </p:nvSpPr>
        <p:spPr bwMode="auto">
          <a:xfrm>
            <a:off x="-11113" y="6430963"/>
            <a:ext cx="9144001" cy="4206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ES" sz="14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Montevideo - 2014</a:t>
            </a:r>
            <a:endParaRPr lang="es-ES" sz="1400" baseline="30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C:\Users\ruso\Dropbox\billonGA\SCCG\content-writing.jpg"/>
          <p:cNvPicPr>
            <a:picLocks noChangeAspect="1" noChangeArrowheads="1"/>
          </p:cNvPicPr>
          <p:nvPr/>
        </p:nvPicPr>
        <p:blipFill>
          <a:blip r:embed="rId3" cstate="print">
            <a:lum bright="29000" contrast="-26000"/>
          </a:blip>
          <a:stretch>
            <a:fillRect/>
          </a:stretch>
        </p:blipFill>
        <p:spPr bwMode="auto">
          <a:xfrm>
            <a:off x="6004162" y="3578154"/>
            <a:ext cx="24765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0" y="3175"/>
            <a:ext cx="9144000" cy="8572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lang="es-E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PMingLiU" pitchFamily="18" charset="-120"/>
                <a:cs typeface="Calibri" pitchFamily="34" charset="0"/>
              </a:rPr>
              <a:t>Resumen</a:t>
            </a: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PMingLiU" pitchFamily="18" charset="-120"/>
              <a:cs typeface="Calibri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6988"/>
            <a:ext cx="8610600" cy="2237782"/>
          </a:xfrm>
        </p:spPr>
        <p:txBody>
          <a:bodyPr/>
          <a:lstStyle/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dirty="0" smtClean="0">
                <a:latin typeface="Calibri" pitchFamily="34" charset="0"/>
                <a:ea typeface="PMingLiU" pitchFamily="18" charset="-120"/>
              </a:rPr>
              <a:t>El proyecto propone el estudio de la Sincronización de Semáforos como problema de Optimización </a:t>
            </a:r>
            <a:r>
              <a:rPr lang="es-UY" sz="2400" b="0" dirty="0" err="1" smtClean="0">
                <a:latin typeface="Calibri" pitchFamily="34" charset="0"/>
                <a:ea typeface="PMingLiU" pitchFamily="18" charset="-120"/>
              </a:rPr>
              <a:t>Multiobjetivo</a:t>
            </a:r>
            <a:r>
              <a:rPr lang="es-UY" sz="2400" b="0" dirty="0" smtClean="0">
                <a:latin typeface="Calibri" pitchFamily="34" charset="0"/>
                <a:ea typeface="PMingLiU" pitchFamily="18" charset="-120"/>
              </a:rPr>
              <a:t>, y el diseño e implementación de Algoritmos Evolutivos para resolver los problemas involucrados con alta eficacia numérica y desempeño computacional.</a:t>
            </a:r>
          </a:p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dirty="0" smtClean="0">
                <a:latin typeface="Calibri" pitchFamily="34" charset="0"/>
                <a:ea typeface="PMingLiU" pitchFamily="18" charset="-120"/>
              </a:rPr>
              <a:t>El problema de sincronización de semáforos es NP- difícil y no existe (hasta el momento) un método determinístico que lo resuelva, se buscará mediante algoritmos evolutivos llegar a una configuración aceptable de los </a:t>
            </a:r>
            <a:r>
              <a:rPr lang="es-UY" sz="2400" b="0" dirty="0" smtClean="0">
                <a:latin typeface="Calibri" pitchFamily="34" charset="0"/>
                <a:ea typeface="PMingLiU" pitchFamily="18" charset="-120"/>
              </a:rPr>
              <a:t>semáforos           </a:t>
            </a:r>
            <a:r>
              <a:rPr lang="es-UY" sz="2400" b="0" dirty="0" smtClean="0">
                <a:latin typeface="Calibri" pitchFamily="34" charset="0"/>
                <a:ea typeface="PMingLiU" pitchFamily="18" charset="-120"/>
              </a:rPr>
              <a:t>minimizando los tiempos de espera de los vehículos.  </a:t>
            </a:r>
            <a:endParaRPr lang="es-UY" sz="2400" b="0" dirty="0" smtClean="0">
              <a:latin typeface="Calibri" pitchFamily="34" charset="0"/>
              <a:ea typeface="PMingLiU" pitchFamily="18" charset="-120"/>
            </a:endParaRPr>
          </a:p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dirty="0" smtClean="0">
                <a:latin typeface="Calibri" pitchFamily="34" charset="0"/>
                <a:ea typeface="PMingLiU" pitchFamily="18" charset="-120"/>
              </a:rPr>
              <a:t>Se hará foco en la mejora de los tiempos del transporte vehicular tanto el particular como el público.</a:t>
            </a:r>
            <a:endParaRPr lang="en-US" sz="2400" b="0" dirty="0" smtClean="0">
              <a:latin typeface="Calibri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268288" y="1558925"/>
            <a:ext cx="8712200" cy="3040063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s-UY" sz="2400" b="0" dirty="0" smtClean="0">
                <a:latin typeface="Calibri" pitchFamily="34" charset="0"/>
                <a:ea typeface="PMingLiU" pitchFamily="18" charset="-120"/>
              </a:rPr>
              <a:t>Información sobre la configuración actual de los semáforos.  </a:t>
            </a:r>
          </a:p>
          <a:p>
            <a:pPr lvl="1" eaLnBrk="1" hangingPunct="1">
              <a:spcBef>
                <a:spcPts val="200"/>
              </a:spcBef>
            </a:pPr>
            <a:r>
              <a:rPr lang="es-UY" sz="2400" b="0" dirty="0" smtClean="0">
                <a:latin typeface="Calibri" pitchFamily="34" charset="0"/>
                <a:ea typeface="PMingLiU" pitchFamily="18" charset="-120"/>
              </a:rPr>
              <a:t>Existe una única configuración? O hay diferentes según día u hora de la semana?</a:t>
            </a:r>
          </a:p>
          <a:p>
            <a:pPr lvl="1" eaLnBrk="1" hangingPunct="1">
              <a:spcBef>
                <a:spcPts val="200"/>
              </a:spcBef>
            </a:pPr>
            <a:r>
              <a:rPr lang="es-UY" sz="2400" b="0" dirty="0" smtClean="0">
                <a:latin typeface="Calibri" pitchFamily="34" charset="0"/>
                <a:ea typeface="PMingLiU" pitchFamily="18" charset="-120"/>
              </a:rPr>
              <a:t>Se utilizo algún tipo de sistema para la configuración?</a:t>
            </a:r>
          </a:p>
          <a:p>
            <a:pPr eaLnBrk="1" hangingPunct="1">
              <a:spcBef>
                <a:spcPts val="200"/>
              </a:spcBef>
            </a:pPr>
            <a:endParaRPr lang="es-UY" sz="2400" b="0" dirty="0" smtClean="0">
              <a:latin typeface="Calibri" pitchFamily="34" charset="0"/>
              <a:ea typeface="PMingLiU" pitchFamily="18" charset="-120"/>
            </a:endParaRPr>
          </a:p>
          <a:p>
            <a:pPr eaLnBrk="1" hangingPunct="1">
              <a:spcBef>
                <a:spcPts val="200"/>
              </a:spcBef>
            </a:pPr>
            <a:r>
              <a:rPr lang="es-UY" sz="2400" b="0" dirty="0" smtClean="0">
                <a:latin typeface="Calibri" pitchFamily="34" charset="0"/>
                <a:ea typeface="PMingLiU" pitchFamily="18" charset="-120"/>
              </a:rPr>
              <a:t>Información de trafico.</a:t>
            </a:r>
          </a:p>
          <a:p>
            <a:pPr lvl="1" eaLnBrk="1" hangingPunct="1">
              <a:spcBef>
                <a:spcPts val="200"/>
              </a:spcBef>
            </a:pPr>
            <a:r>
              <a:rPr lang="es-UY" sz="2400" b="0" dirty="0" smtClean="0">
                <a:latin typeface="Calibri" pitchFamily="34" charset="0"/>
                <a:ea typeface="PMingLiU" pitchFamily="18" charset="-120"/>
              </a:rPr>
              <a:t>Promedio de transito de vehículos por el corredor y calles </a:t>
            </a:r>
            <a:r>
              <a:rPr lang="es-UY" sz="2400" b="0" dirty="0" smtClean="0">
                <a:latin typeface="Calibri" pitchFamily="34" charset="0"/>
                <a:ea typeface="PMingLiU" pitchFamily="18" charset="-120"/>
              </a:rPr>
              <a:t>laterales diversificado por </a:t>
            </a:r>
            <a:r>
              <a:rPr lang="es-UY" sz="2400" b="0" dirty="0" smtClean="0">
                <a:latin typeface="Calibri" pitchFamily="34" charset="0"/>
                <a:ea typeface="PMingLiU" pitchFamily="18" charset="-120"/>
              </a:rPr>
              <a:t>tipo (autos, motos, ómnibus, </a:t>
            </a:r>
            <a:r>
              <a:rPr lang="es-UY" sz="2400" b="0" dirty="0" err="1" smtClean="0">
                <a:latin typeface="Calibri" pitchFamily="34" charset="0"/>
                <a:ea typeface="PMingLiU" pitchFamily="18" charset="-120"/>
              </a:rPr>
              <a:t>taxis,etc</a:t>
            </a:r>
            <a:r>
              <a:rPr lang="es-UY" sz="2400" b="0" dirty="0" smtClean="0">
                <a:latin typeface="Calibri" pitchFamily="34" charset="0"/>
                <a:ea typeface="PMingLiU" pitchFamily="18" charset="-120"/>
              </a:rPr>
              <a:t>)</a:t>
            </a:r>
            <a:endParaRPr lang="es-UY" sz="2400" b="0" dirty="0" smtClean="0">
              <a:latin typeface="Calibri" pitchFamily="34" charset="0"/>
              <a:ea typeface="PMingLiU" pitchFamily="18" charset="-120"/>
            </a:endParaRPr>
          </a:p>
          <a:p>
            <a:pPr lvl="1" eaLnBrk="1" hangingPunct="1">
              <a:spcBef>
                <a:spcPts val="200"/>
              </a:spcBef>
            </a:pPr>
            <a:r>
              <a:rPr lang="es-UY" sz="2400" b="0" dirty="0" smtClean="0">
                <a:latin typeface="Calibri" pitchFamily="34" charset="0"/>
                <a:ea typeface="PMingLiU" pitchFamily="18" charset="-120"/>
              </a:rPr>
              <a:t>Velocidad </a:t>
            </a:r>
            <a:r>
              <a:rPr lang="es-UY" sz="2400" b="0" dirty="0" smtClean="0">
                <a:latin typeface="Calibri" pitchFamily="34" charset="0"/>
                <a:ea typeface="PMingLiU" pitchFamily="18" charset="-120"/>
              </a:rPr>
              <a:t>promedio o comportamiento básico de cada vehículo</a:t>
            </a:r>
          </a:p>
          <a:p>
            <a:pPr lvl="1" eaLnBrk="1" hangingPunct="1">
              <a:spcBef>
                <a:spcPts val="200"/>
              </a:spcBef>
            </a:pPr>
            <a:r>
              <a:rPr lang="es-UY" sz="2400" b="0" dirty="0" smtClean="0">
                <a:latin typeface="Calibri" pitchFamily="34" charset="0"/>
                <a:ea typeface="PMingLiU" pitchFamily="18" charset="-120"/>
              </a:rPr>
              <a:t>Información de los tiempos y líneas de ómnibus que circulan. </a:t>
            </a:r>
            <a:r>
              <a:rPr lang="es-UY" sz="2400" b="0" dirty="0" smtClean="0">
                <a:latin typeface="Calibri" pitchFamily="34" charset="0"/>
                <a:ea typeface="PMingLiU" pitchFamily="18" charset="-120"/>
              </a:rPr>
              <a:t>Tiempo que se detiene, promedios de carga por parada, etc.</a:t>
            </a:r>
            <a:endParaRPr lang="es-UY" sz="2400" b="0" dirty="0" smtClean="0">
              <a:latin typeface="Calibri" pitchFamily="34" charset="0"/>
              <a:ea typeface="PMingLiU" pitchFamily="18" charset="-120"/>
            </a:endParaRPr>
          </a:p>
          <a:p>
            <a:pPr eaLnBrk="1" hangingPunct="1">
              <a:spcBef>
                <a:spcPts val="200"/>
              </a:spcBef>
            </a:pPr>
            <a:endParaRPr lang="en-US" b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n-US" sz="3200" b="0" kern="1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Requisitos</a:t>
            </a:r>
            <a:endParaRPr lang="en-US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UY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Información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necesaria</a:t>
            </a: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 para la configuracion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4102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n-US" sz="3200" b="0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Resultados</a:t>
            </a:r>
            <a:endParaRPr lang="en-US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49250" y="1463675"/>
            <a:ext cx="8270875" cy="2276475"/>
          </a:xfrm>
        </p:spPr>
        <p:txBody>
          <a:bodyPr/>
          <a:lstStyle/>
          <a:p>
            <a:pPr algn="just"/>
            <a:r>
              <a:rPr lang="es-ES" sz="2400" b="0" dirty="0" smtClean="0">
                <a:latin typeface="Calibri" pitchFamily="34" charset="0"/>
                <a:ea typeface="PMingLiU" pitchFamily="18" charset="-120"/>
              </a:rPr>
              <a:t>El algoritmo partirá de la configuración actual del corredor.</a:t>
            </a:r>
          </a:p>
          <a:p>
            <a:pPr algn="just"/>
            <a:r>
              <a:rPr lang="es-ES" sz="2400" b="0" dirty="0" smtClean="0">
                <a:latin typeface="Calibri" pitchFamily="34" charset="0"/>
                <a:ea typeface="PMingLiU" pitchFamily="18" charset="-120"/>
              </a:rPr>
              <a:t>Los datos para comparar el rendimiento serán</a:t>
            </a:r>
          </a:p>
          <a:p>
            <a:pPr lvl="1" algn="just"/>
            <a:r>
              <a:rPr lang="es-ES" sz="2400" b="0" dirty="0" smtClean="0">
                <a:latin typeface="Calibri" pitchFamily="34" charset="0"/>
                <a:ea typeface="PMingLiU" pitchFamily="18" charset="-120"/>
              </a:rPr>
              <a:t>Cantidad de vehículos que llegan a su destino en un tiempo estipulado</a:t>
            </a:r>
          </a:p>
          <a:p>
            <a:pPr lvl="1" algn="just"/>
            <a:r>
              <a:rPr lang="es-ES" sz="2400" b="0" dirty="0" smtClean="0">
                <a:latin typeface="Calibri" pitchFamily="34" charset="0"/>
                <a:ea typeface="PMingLiU" pitchFamily="18" charset="-120"/>
              </a:rPr>
              <a:t>Velocidad promedio del viaje</a:t>
            </a:r>
          </a:p>
          <a:p>
            <a:pPr lvl="1" algn="just"/>
            <a:r>
              <a:rPr lang="es-ES" sz="2400" b="0" dirty="0" smtClean="0">
                <a:latin typeface="Calibri" pitchFamily="34" charset="0"/>
                <a:ea typeface="PMingLiU" pitchFamily="18" charset="-120"/>
              </a:rPr>
              <a:t>Variable para poder dar mas prioridad </a:t>
            </a:r>
            <a:r>
              <a:rPr lang="es-ES" sz="2400" b="0" dirty="0" smtClean="0">
                <a:latin typeface="Calibri" pitchFamily="34" charset="0"/>
                <a:ea typeface="PMingLiU" pitchFamily="18" charset="-120"/>
              </a:rPr>
              <a:t>al transporte público sobre otros </a:t>
            </a:r>
            <a:r>
              <a:rPr lang="es-ES" sz="2400" b="0" dirty="0" smtClean="0">
                <a:latin typeface="Calibri" pitchFamily="34" charset="0"/>
                <a:ea typeface="PMingLiU" pitchFamily="18" charset="-120"/>
              </a:rPr>
              <a:t>vehículos</a:t>
            </a:r>
            <a:r>
              <a:rPr lang="es-ES" sz="2400" b="0" dirty="0" smtClean="0">
                <a:latin typeface="Calibri" pitchFamily="34" charset="0"/>
                <a:ea typeface="PMingLiU" pitchFamily="18" charset="-120"/>
              </a:rPr>
              <a:t>.</a:t>
            </a:r>
            <a:endParaRPr lang="es-ES" sz="2400" b="0" dirty="0" smtClean="0">
              <a:latin typeface="Calibri" pitchFamily="34" charset="0"/>
              <a:ea typeface="PMingLiU" pitchFamily="18" charset="-120"/>
            </a:endParaRPr>
          </a:p>
          <a:p>
            <a:pPr algn="just"/>
            <a:r>
              <a:rPr lang="es-ES" sz="2400" b="0" dirty="0" smtClean="0">
                <a:latin typeface="Calibri" pitchFamily="34" charset="0"/>
                <a:ea typeface="PMingLiU" pitchFamily="18" charset="-120"/>
              </a:rPr>
              <a:t>Se espera una mejora </a:t>
            </a:r>
            <a:r>
              <a:rPr lang="es-ES" sz="2400" b="0" dirty="0" smtClean="0">
                <a:latin typeface="Calibri" pitchFamily="34" charset="0"/>
                <a:ea typeface="PMingLiU" pitchFamily="18" charset="-120"/>
              </a:rPr>
              <a:t>interesante </a:t>
            </a:r>
            <a:r>
              <a:rPr lang="es-ES" sz="2400" b="0" dirty="0" smtClean="0">
                <a:latin typeface="Calibri" pitchFamily="34" charset="0"/>
                <a:ea typeface="PMingLiU" pitchFamily="18" charset="-120"/>
              </a:rPr>
              <a:t>en </a:t>
            </a:r>
            <a:r>
              <a:rPr lang="es-ES" sz="2400" b="0" dirty="0" smtClean="0">
                <a:latin typeface="Calibri" pitchFamily="34" charset="0"/>
                <a:ea typeface="PMingLiU" pitchFamily="18" charset="-120"/>
              </a:rPr>
              <a:t>el rendimiento con respecto a la actual configuración.</a:t>
            </a:r>
          </a:p>
          <a:p>
            <a:pPr algn="just"/>
            <a:r>
              <a:rPr lang="en-US" sz="2400" b="0" dirty="0" smtClean="0">
                <a:latin typeface="Calibri" pitchFamily="34" charset="0"/>
                <a:ea typeface="PMingLiU" pitchFamily="18" charset="-120"/>
              </a:rPr>
              <a:t>Se </a:t>
            </a:r>
            <a:r>
              <a:rPr lang="en-US" sz="2400" b="0" dirty="0" err="1" smtClean="0">
                <a:latin typeface="Calibri" pitchFamily="34" charset="0"/>
                <a:ea typeface="PMingLiU" pitchFamily="18" charset="-120"/>
              </a:rPr>
              <a:t>puede</a:t>
            </a:r>
            <a:r>
              <a:rPr lang="en-US" sz="2400" b="0" dirty="0" smtClean="0">
                <a:latin typeface="Calibri" pitchFamily="34" charset="0"/>
                <a:ea typeface="PMingLiU" pitchFamily="18" charset="-120"/>
              </a:rPr>
              <a:t> </a:t>
            </a:r>
            <a:r>
              <a:rPr lang="en-US" sz="2400" b="0" dirty="0" err="1" smtClean="0">
                <a:latin typeface="Calibri" pitchFamily="34" charset="0"/>
                <a:ea typeface="PMingLiU" pitchFamily="18" charset="-120"/>
              </a:rPr>
              <a:t>llegar</a:t>
            </a:r>
            <a:r>
              <a:rPr lang="en-US" sz="2400" b="0" dirty="0" smtClean="0">
                <a:latin typeface="Calibri" pitchFamily="34" charset="0"/>
                <a:ea typeface="PMingLiU" pitchFamily="18" charset="-120"/>
              </a:rPr>
              <a:t> a </a:t>
            </a:r>
            <a:r>
              <a:rPr lang="en-US" sz="2400" b="0" dirty="0" err="1" smtClean="0">
                <a:latin typeface="Calibri" pitchFamily="34" charset="0"/>
                <a:ea typeface="PMingLiU" pitchFamily="18" charset="-120"/>
              </a:rPr>
              <a:t>utilizar</a:t>
            </a:r>
            <a:r>
              <a:rPr lang="en-US" sz="2400" b="0" dirty="0" smtClean="0">
                <a:latin typeface="Calibri" pitchFamily="34" charset="0"/>
                <a:ea typeface="PMingLiU" pitchFamily="18" charset="-120"/>
              </a:rPr>
              <a:t> el </a:t>
            </a:r>
            <a:r>
              <a:rPr lang="en-US" sz="2400" b="0" dirty="0" err="1" smtClean="0">
                <a:latin typeface="Calibri" pitchFamily="34" charset="0"/>
                <a:ea typeface="PMingLiU" pitchFamily="18" charset="-120"/>
              </a:rPr>
              <a:t>algoritmo</a:t>
            </a:r>
            <a:r>
              <a:rPr lang="en-US" sz="2400" b="0" dirty="0" smtClean="0">
                <a:latin typeface="Calibri" pitchFamily="34" charset="0"/>
                <a:ea typeface="PMingLiU" pitchFamily="18" charset="-120"/>
              </a:rPr>
              <a:t> en </a:t>
            </a:r>
            <a:r>
              <a:rPr lang="en-US" sz="2400" b="0" dirty="0" err="1" smtClean="0">
                <a:latin typeface="Calibri" pitchFamily="34" charset="0"/>
                <a:ea typeface="PMingLiU" pitchFamily="18" charset="-120"/>
              </a:rPr>
              <a:t>otra</a:t>
            </a:r>
            <a:r>
              <a:rPr lang="en-US" sz="2400" b="0" dirty="0" smtClean="0">
                <a:latin typeface="Calibri" pitchFamily="34" charset="0"/>
                <a:ea typeface="PMingLiU" pitchFamily="18" charset="-120"/>
              </a:rPr>
              <a:t> </a:t>
            </a:r>
            <a:r>
              <a:rPr lang="en-US" sz="2400" b="0" dirty="0" err="1" smtClean="0">
                <a:latin typeface="Calibri" pitchFamily="34" charset="0"/>
                <a:ea typeface="PMingLiU" pitchFamily="18" charset="-120"/>
              </a:rPr>
              <a:t>zona</a:t>
            </a:r>
            <a:r>
              <a:rPr lang="en-US" sz="2400" b="0" dirty="0" smtClean="0">
                <a:latin typeface="Calibri" pitchFamily="34" charset="0"/>
                <a:ea typeface="PMingLiU" pitchFamily="18" charset="-120"/>
              </a:rPr>
              <a:t> </a:t>
            </a:r>
            <a:r>
              <a:rPr lang="en-US" sz="2400" b="0" dirty="0" err="1" smtClean="0">
                <a:latin typeface="Calibri" pitchFamily="34" charset="0"/>
                <a:ea typeface="PMingLiU" pitchFamily="18" charset="-120"/>
              </a:rPr>
              <a:t>planteada</a:t>
            </a:r>
            <a:r>
              <a:rPr lang="en-US" sz="2400" b="0" dirty="0" smtClean="0">
                <a:latin typeface="Calibri" pitchFamily="34" charset="0"/>
                <a:ea typeface="PMingLiU" pitchFamily="18" charset="-120"/>
              </a:rPr>
              <a:t> </a:t>
            </a:r>
            <a:r>
              <a:rPr lang="en-US" sz="2400" b="0" dirty="0" err="1" smtClean="0">
                <a:latin typeface="Calibri" pitchFamily="34" charset="0"/>
                <a:ea typeface="PMingLiU" pitchFamily="18" charset="-120"/>
              </a:rPr>
              <a:t>mediante</a:t>
            </a:r>
            <a:r>
              <a:rPr lang="en-US" sz="2400" b="0" dirty="0" smtClean="0">
                <a:latin typeface="Calibri" pitchFamily="34" charset="0"/>
                <a:ea typeface="PMingLiU" pitchFamily="18" charset="-120"/>
              </a:rPr>
              <a:t> </a:t>
            </a:r>
            <a:r>
              <a:rPr lang="en-US" sz="2400" b="0" dirty="0" smtClean="0">
                <a:latin typeface="Calibri" pitchFamily="34" charset="0"/>
                <a:ea typeface="PMingLiU" pitchFamily="18" charset="-120"/>
              </a:rPr>
              <a:t>un </a:t>
            </a:r>
            <a:r>
              <a:rPr lang="en-US" sz="2400" b="0" dirty="0" err="1" smtClean="0">
                <a:latin typeface="Calibri" pitchFamily="34" charset="0"/>
                <a:ea typeface="PMingLiU" pitchFamily="18" charset="-120"/>
              </a:rPr>
              <a:t>relevamiento</a:t>
            </a:r>
            <a:r>
              <a:rPr lang="en-US" sz="2400" b="0" dirty="0" smtClean="0">
                <a:latin typeface="Calibri" pitchFamily="34" charset="0"/>
                <a:ea typeface="PMingLiU" pitchFamily="18" charset="-120"/>
              </a:rPr>
              <a:t> </a:t>
            </a:r>
            <a:r>
              <a:rPr lang="en-US" sz="2400" b="0" dirty="0" smtClean="0">
                <a:latin typeface="Calibri" pitchFamily="34" charset="0"/>
                <a:ea typeface="PMingLiU" pitchFamily="18" charset="-120"/>
              </a:rPr>
              <a:t>de </a:t>
            </a:r>
            <a:r>
              <a:rPr lang="en-US" sz="2400" b="0" dirty="0" err="1" smtClean="0">
                <a:latin typeface="Calibri" pitchFamily="34" charset="0"/>
                <a:ea typeface="PMingLiU" pitchFamily="18" charset="-120"/>
              </a:rPr>
              <a:t>datos</a:t>
            </a:r>
            <a:r>
              <a:rPr lang="en-US" sz="2400" b="0" dirty="0" smtClean="0">
                <a:latin typeface="Calibri" pitchFamily="34" charset="0"/>
                <a:ea typeface="PMingLiU" pitchFamily="18" charset="-120"/>
              </a:rPr>
              <a:t> y de la </a:t>
            </a:r>
            <a:r>
              <a:rPr lang="en-US" sz="2400" b="0" dirty="0" err="1" smtClean="0">
                <a:latin typeface="Calibri" pitchFamily="34" charset="0"/>
                <a:ea typeface="PMingLiU" pitchFamily="18" charset="-120"/>
              </a:rPr>
              <a:t>realidad</a:t>
            </a:r>
            <a:r>
              <a:rPr lang="en-US" sz="2400" b="0" smtClean="0">
                <a:latin typeface="Calibri" pitchFamily="34" charset="0"/>
                <a:ea typeface="PMingLiU" pitchFamily="18" charset="-120"/>
              </a:rPr>
              <a:t>. </a:t>
            </a:r>
            <a:endParaRPr lang="en-US" sz="2400" b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Datos</a:t>
            </a: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 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5125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heme/theme1.xml><?xml version="1.0" encoding="utf-8"?>
<a:theme xmlns:a="http://schemas.openxmlformats.org/drawingml/2006/main" name="formatoAntel">
  <a:themeElements>
    <a:clrScheme name="formatoAnt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rmatoAntel">
      <a:majorFont>
        <a:latin typeface="Courier New"/>
        <a:ea typeface="PMingLiU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UY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UY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formatoAnt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21881</TotalTime>
  <Words>310</Words>
  <Application>Microsoft Office PowerPoint</Application>
  <PresentationFormat>Presentación en pantalla (4:3)</PresentationFormat>
  <Paragraphs>33</Paragraphs>
  <Slides>4</Slides>
  <Notes>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  <vt:variant>
        <vt:lpstr>Presentaciones personalizadas</vt:lpstr>
      </vt:variant>
      <vt:variant>
        <vt:i4>1</vt:i4>
      </vt:variant>
    </vt:vector>
  </HeadingPairs>
  <TitlesOfParts>
    <vt:vector size="6" baseType="lpstr">
      <vt:lpstr>formatoAntel</vt:lpstr>
      <vt:lpstr>Diapositiva 1</vt:lpstr>
      <vt:lpstr>Diapositiva 2</vt:lpstr>
      <vt:lpstr>Requisitos</vt:lpstr>
      <vt:lpstr>Resultados</vt:lpstr>
      <vt:lpstr>Presentación personalizada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Nesmachnow</dc:creator>
  <cp:lastModifiedBy>Efra</cp:lastModifiedBy>
  <cp:revision>2258</cp:revision>
  <dcterms:created xsi:type="dcterms:W3CDTF">2006-05-25T01:50:31Z</dcterms:created>
  <dcterms:modified xsi:type="dcterms:W3CDTF">2014-08-24T00:50:08Z</dcterms:modified>
</cp:coreProperties>
</file>