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71" r:id="rId6"/>
    <p:sldId id="270" r:id="rId7"/>
    <p:sldId id="272" r:id="rId8"/>
    <p:sldId id="274" r:id="rId9"/>
    <p:sldId id="261" r:id="rId10"/>
    <p:sldId id="275" r:id="rId11"/>
    <p:sldId id="259" r:id="rId12"/>
    <p:sldId id="262" r:id="rId13"/>
    <p:sldId id="263" r:id="rId14"/>
    <p:sldId id="264" r:id="rId15"/>
    <p:sldId id="265" r:id="rId16"/>
    <p:sldId id="266" r:id="rId17"/>
    <p:sldId id="267" r:id="rId18"/>
    <p:sldId id="268" r:id="rId19"/>
    <p:sldId id="269" r:id="rId20"/>
    <p:sldId id="273" r:id="rId21"/>
    <p:sldId id="276"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8" d="100"/>
          <a:sy n="58" d="100"/>
        </p:scale>
        <p:origin x="-9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2017/5/13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2017/5/13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2017/5/13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2017/5/13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2017/5/13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2017/5/13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2017/5/13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Life software project</a:t>
            </a:r>
            <a:endParaRPr lang="zh-CN" altLang="en-US" dirty="0"/>
          </a:p>
        </p:txBody>
      </p:sp>
      <p:sp>
        <p:nvSpPr>
          <p:cNvPr id="3" name="副标题 2"/>
          <p:cNvSpPr>
            <a:spLocks noGrp="1"/>
          </p:cNvSpPr>
          <p:nvPr>
            <p:ph type="subTitle" idx="1"/>
          </p:nvPr>
        </p:nvSpPr>
        <p:spPr/>
        <p:txBody>
          <a:bodyPr/>
          <a:lstStyle/>
          <a:p>
            <a:r>
              <a:rPr lang="en-US" altLang="zh-CN" dirty="0" smtClean="0"/>
              <a:t>Developed by PYTHON 3.3</a:t>
            </a:r>
            <a:endParaRPr lang="zh-CN" altLang="en-US" dirty="0"/>
          </a:p>
        </p:txBody>
      </p:sp>
    </p:spTree>
    <p:extLst>
      <p:ext uri="{BB962C8B-B14F-4D97-AF65-F5344CB8AC3E}">
        <p14:creationId xmlns:p14="http://schemas.microsoft.com/office/powerpoint/2010/main" val="34144815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 …</a:t>
            </a:r>
            <a:endParaRPr lang="zh-CN" altLang="en-US" dirty="0"/>
          </a:p>
        </p:txBody>
      </p:sp>
    </p:spTree>
    <p:extLst>
      <p:ext uri="{BB962C8B-B14F-4D97-AF65-F5344CB8AC3E}">
        <p14:creationId xmlns:p14="http://schemas.microsoft.com/office/powerpoint/2010/main" val="4174471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b="1" dirty="0" smtClean="0"/>
              <a:t>4. analysis </a:t>
            </a:r>
            <a:r>
              <a:rPr lang="en-US" altLang="zh-CN" sz="4000" b="1" dirty="0"/>
              <a:t>module</a:t>
            </a:r>
            <a:endParaRPr lang="zh-CN" altLang="en-US" sz="4000" b="1" dirty="0"/>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8373850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smtClean="0"/>
              <a:t>overview</a:t>
            </a:r>
            <a:endParaRPr lang="zh-CN" altLang="en-US" sz="3200" dirty="0"/>
          </a:p>
        </p:txBody>
      </p:sp>
      <p:sp>
        <p:nvSpPr>
          <p:cNvPr id="4" name="TextBox 3"/>
          <p:cNvSpPr txBox="1"/>
          <p:nvPr/>
        </p:nvSpPr>
        <p:spPr>
          <a:xfrm>
            <a:off x="0" y="0"/>
            <a:ext cx="9139472" cy="369332"/>
          </a:xfrm>
          <a:prstGeom prst="rect">
            <a:avLst/>
          </a:prstGeom>
          <a:noFill/>
        </p:spPr>
        <p:txBody>
          <a:bodyPr wrap="square" rtlCol="0">
            <a:spAutoFit/>
          </a:bodyPr>
          <a:lstStyle/>
          <a:p>
            <a:r>
              <a:rPr lang="en-US" altLang="zh-CN" dirty="0" smtClean="0"/>
              <a:t>Detect </a:t>
            </a:r>
            <a:r>
              <a:rPr lang="en-US" altLang="zh-CN" dirty="0"/>
              <a:t>selection </a:t>
            </a:r>
            <a:r>
              <a:rPr lang="en-US" altLang="zh-CN" dirty="0" err="1"/>
              <a:t>signal:Detectsignalacrossgenome_master.py</a:t>
            </a:r>
            <a:endParaRPr lang="zh-CN" altLang="en-US" dirty="0"/>
          </a:p>
        </p:txBody>
      </p:sp>
      <p:sp>
        <p:nvSpPr>
          <p:cNvPr id="5" name="矩形 4"/>
          <p:cNvSpPr/>
          <p:nvPr/>
        </p:nvSpPr>
        <p:spPr>
          <a:xfrm>
            <a:off x="4074541" y="2323332"/>
            <a:ext cx="1728192" cy="1152128"/>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Detectsignalacrossgenome_master.py</a:t>
            </a:r>
            <a:endParaRPr lang="zh-CN" altLang="en-US" dirty="0">
              <a:solidFill>
                <a:schemeClr val="tx1"/>
              </a:solidFill>
            </a:endParaRPr>
          </a:p>
        </p:txBody>
      </p:sp>
      <p:sp>
        <p:nvSpPr>
          <p:cNvPr id="6" name="TextBox 5"/>
          <p:cNvSpPr txBox="1"/>
          <p:nvPr/>
        </p:nvSpPr>
        <p:spPr>
          <a:xfrm>
            <a:off x="-16046" y="332656"/>
            <a:ext cx="3363910" cy="6740307"/>
          </a:xfrm>
          <a:prstGeom prst="rect">
            <a:avLst/>
          </a:prstGeom>
          <a:noFill/>
        </p:spPr>
        <p:txBody>
          <a:bodyPr wrap="square" rtlCol="0">
            <a:spAutoFit/>
          </a:bodyPr>
          <a:lstStyle/>
          <a:p>
            <a:r>
              <a:rPr lang="en-US" altLang="zh-CN" dirty="0" smtClean="0"/>
              <a:t>-o path to </a:t>
            </a:r>
            <a:r>
              <a:rPr lang="en-US" altLang="zh-CN" dirty="0" err="1" smtClean="0"/>
              <a:t>ouput</a:t>
            </a:r>
            <a:r>
              <a:rPr lang="en-US" altLang="zh-CN" dirty="0" smtClean="0"/>
              <a:t> prefix name</a:t>
            </a:r>
          </a:p>
          <a:p>
            <a:r>
              <a:rPr lang="en-US" altLang="zh-CN" dirty="0" smtClean="0"/>
              <a:t>-T </a:t>
            </a:r>
            <a:r>
              <a:rPr lang="en-US" altLang="zh-CN" dirty="0" err="1" smtClean="0"/>
              <a:t>targetpopvcf</a:t>
            </a:r>
            <a:r>
              <a:rPr lang="en-US" altLang="zh-CN" dirty="0"/>
              <a:t> </a:t>
            </a:r>
            <a:r>
              <a:rPr lang="en-US" altLang="zh-CN" dirty="0" err="1" smtClean="0"/>
              <a:t>depthconfig</a:t>
            </a:r>
            <a:r>
              <a:rPr lang="en-US" altLang="zh-CN" dirty="0" smtClean="0"/>
              <a:t> </a:t>
            </a:r>
            <a:r>
              <a:rPr lang="en-US" altLang="zh-CN" dirty="0"/>
              <a:t>(multiple –R when multiple populations were used, omit when calculate </a:t>
            </a:r>
            <a:r>
              <a:rPr lang="en-US" altLang="zh-CN" dirty="0" err="1" smtClean="0"/>
              <a:t>Hp</a:t>
            </a:r>
            <a:r>
              <a:rPr lang="en-US" altLang="zh-CN" dirty="0" smtClean="0"/>
              <a:t>)</a:t>
            </a:r>
          </a:p>
          <a:p>
            <a:r>
              <a:rPr lang="en-US" altLang="zh-CN" dirty="0" smtClean="0"/>
              <a:t>-</a:t>
            </a:r>
            <a:r>
              <a:rPr lang="en-US" altLang="zh-CN" dirty="0"/>
              <a:t>R </a:t>
            </a:r>
            <a:r>
              <a:rPr lang="en-US" altLang="zh-CN" dirty="0" err="1" smtClean="0"/>
              <a:t>refpopvcf</a:t>
            </a:r>
            <a:r>
              <a:rPr lang="en-US" altLang="zh-CN" dirty="0" smtClean="0"/>
              <a:t> </a:t>
            </a:r>
            <a:r>
              <a:rPr lang="en-US" altLang="zh-CN" dirty="0" err="1" smtClean="0"/>
              <a:t>depthconfig</a:t>
            </a:r>
            <a:r>
              <a:rPr lang="en-US" altLang="zh-CN" dirty="0" smtClean="0"/>
              <a:t> (multiple)</a:t>
            </a:r>
            <a:endParaRPr lang="en-US" altLang="zh-CN" dirty="0"/>
          </a:p>
          <a:p>
            <a:r>
              <a:rPr lang="en-US" altLang="zh-CN" dirty="0" smtClean="0"/>
              <a:t>-t </a:t>
            </a:r>
            <a:r>
              <a:rPr lang="en-US" altLang="zh-CN" dirty="0" err="1" smtClean="0"/>
              <a:t>toplevel_snp_table</a:t>
            </a:r>
            <a:r>
              <a:rPr lang="en-US" altLang="zh-CN" dirty="0" smtClean="0"/>
              <a:t> (to know ancestral allele and context bases)</a:t>
            </a:r>
          </a:p>
          <a:p>
            <a:r>
              <a:rPr lang="en-US" altLang="zh-CN" dirty="0" smtClean="0"/>
              <a:t>-c/-b multiple chromosome list or bed like file ( -c or –b only one is needed)</a:t>
            </a:r>
          </a:p>
          <a:p>
            <a:r>
              <a:rPr lang="en-US" altLang="zh-CN" dirty="0" smtClean="0"/>
              <a:t>-p type of signal (early, </a:t>
            </a:r>
            <a:r>
              <a:rPr lang="en-US" altLang="zh-CN" dirty="0" err="1" smtClean="0"/>
              <a:t>hp</a:t>
            </a:r>
            <a:r>
              <a:rPr lang="en-US" altLang="zh-CN" dirty="0" smtClean="0"/>
              <a:t>, </a:t>
            </a:r>
            <a:r>
              <a:rPr lang="en-US" altLang="zh-CN" dirty="0" err="1" smtClean="0"/>
              <a:t>Fst</a:t>
            </a:r>
            <a:r>
              <a:rPr lang="en-US" altLang="zh-CN" dirty="0" smtClean="0"/>
              <a:t>)</a:t>
            </a:r>
          </a:p>
          <a:p>
            <a:r>
              <a:rPr lang="en-US" altLang="zh-CN" dirty="0" smtClean="0"/>
              <a:t>-C </a:t>
            </a:r>
            <a:r>
              <a:rPr lang="en-US" altLang="zh-CN" dirty="0" err="1" smtClean="0"/>
              <a:t>freq_correlation</a:t>
            </a:r>
            <a:r>
              <a:rPr lang="en-US" altLang="zh-CN" dirty="0"/>
              <a:t> </a:t>
            </a:r>
            <a:r>
              <a:rPr lang="en-US" altLang="zh-CN" dirty="0" smtClean="0"/>
              <a:t>file ,for “early” only</a:t>
            </a:r>
          </a:p>
          <a:p>
            <a:r>
              <a:rPr lang="en-US" altLang="zh-CN" dirty="0" smtClean="0"/>
              <a:t>-n number of individuals , for “early” only. Decide to </a:t>
            </a:r>
            <a:r>
              <a:rPr lang="en-US" altLang="zh-CN" dirty="0" err="1" smtClean="0"/>
              <a:t>divid</a:t>
            </a:r>
            <a:r>
              <a:rPr lang="en-US" altLang="zh-CN" dirty="0" smtClean="0"/>
              <a:t> frequency in to how many bins</a:t>
            </a:r>
          </a:p>
          <a:p>
            <a:r>
              <a:rPr lang="en-US" altLang="zh-CN" dirty="0" smtClean="0"/>
              <a:t>-1 frequency correlation calculate slaver </a:t>
            </a:r>
            <a:r>
              <a:rPr lang="en-US" altLang="zh-CN" dirty="0" err="1" smtClean="0"/>
              <a:t>programm</a:t>
            </a:r>
            <a:r>
              <a:rPr lang="en-US" altLang="zh-CN" dirty="0" smtClean="0"/>
              <a:t> name</a:t>
            </a:r>
          </a:p>
          <a:p>
            <a:r>
              <a:rPr lang="en-US" altLang="zh-CN" dirty="0" smtClean="0"/>
              <a:t>-2 slaver that slide window to calculate signal</a:t>
            </a:r>
          </a:p>
          <a:p>
            <a:r>
              <a:rPr lang="en-US" altLang="zh-CN" dirty="0" smtClean="0"/>
              <a:t>-w window size</a:t>
            </a:r>
          </a:p>
          <a:p>
            <a:r>
              <a:rPr lang="en-US" altLang="zh-CN" dirty="0" smtClean="0"/>
              <a:t>-s slide steps</a:t>
            </a:r>
          </a:p>
        </p:txBody>
      </p:sp>
      <p:sp>
        <p:nvSpPr>
          <p:cNvPr id="7" name="右大括号 6"/>
          <p:cNvSpPr/>
          <p:nvPr/>
        </p:nvSpPr>
        <p:spPr>
          <a:xfrm>
            <a:off x="3059832" y="1628801"/>
            <a:ext cx="432048" cy="3612018"/>
          </a:xfrm>
          <a:prstGeom prst="rightBrace">
            <a:avLst>
              <a:gd name="adj1" fmla="val 8333"/>
              <a:gd name="adj2" fmla="val 3669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右箭头 7"/>
          <p:cNvSpPr/>
          <p:nvPr/>
        </p:nvSpPr>
        <p:spPr>
          <a:xfrm>
            <a:off x="5809999" y="2899396"/>
            <a:ext cx="638092" cy="108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a:off x="3534989" y="2899396"/>
            <a:ext cx="539552" cy="108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3275856" y="2539356"/>
            <a:ext cx="798685" cy="369332"/>
          </a:xfrm>
          <a:prstGeom prst="rect">
            <a:avLst/>
          </a:prstGeom>
          <a:noFill/>
        </p:spPr>
        <p:txBody>
          <a:bodyPr wrap="square" rtlCol="0">
            <a:spAutoFit/>
          </a:bodyPr>
          <a:lstStyle/>
          <a:p>
            <a:r>
              <a:rPr lang="en-US" altLang="zh-CN" dirty="0" smtClean="0"/>
              <a:t>input</a:t>
            </a:r>
            <a:endParaRPr lang="zh-CN" altLang="en-US" dirty="0"/>
          </a:p>
        </p:txBody>
      </p:sp>
      <p:sp>
        <p:nvSpPr>
          <p:cNvPr id="11" name="TextBox 10"/>
          <p:cNvSpPr txBox="1"/>
          <p:nvPr/>
        </p:nvSpPr>
        <p:spPr>
          <a:xfrm>
            <a:off x="6907224" y="2576230"/>
            <a:ext cx="2232248" cy="646331"/>
          </a:xfrm>
          <a:prstGeom prst="rect">
            <a:avLst/>
          </a:prstGeom>
          <a:noFill/>
        </p:spPr>
        <p:txBody>
          <a:bodyPr wrap="square" rtlCol="0">
            <a:spAutoFit/>
          </a:bodyPr>
          <a:lstStyle/>
          <a:p>
            <a:r>
              <a:rPr lang="en-US" altLang="zh-CN" dirty="0" err="1" smtClean="0"/>
              <a:t>winfile</a:t>
            </a:r>
            <a:endParaRPr lang="en-US" altLang="zh-CN" dirty="0" smtClean="0"/>
          </a:p>
          <a:p>
            <a:r>
              <a:rPr lang="en-US" altLang="zh-CN" dirty="0"/>
              <a:t>(</a:t>
            </a:r>
            <a:r>
              <a:rPr lang="en-US" altLang="zh-CN" dirty="0" err="1" smtClean="0"/>
              <a:t>freq_correlation</a:t>
            </a:r>
            <a:r>
              <a:rPr lang="en-US" altLang="zh-CN" dirty="0" smtClean="0"/>
              <a:t>  file)</a:t>
            </a:r>
          </a:p>
        </p:txBody>
      </p:sp>
      <p:sp>
        <p:nvSpPr>
          <p:cNvPr id="12" name="TextBox 11"/>
          <p:cNvSpPr txBox="1"/>
          <p:nvPr/>
        </p:nvSpPr>
        <p:spPr>
          <a:xfrm>
            <a:off x="5802733" y="2564904"/>
            <a:ext cx="915918" cy="369332"/>
          </a:xfrm>
          <a:prstGeom prst="rect">
            <a:avLst/>
          </a:prstGeom>
          <a:noFill/>
        </p:spPr>
        <p:txBody>
          <a:bodyPr wrap="square" rtlCol="0">
            <a:spAutoFit/>
          </a:bodyPr>
          <a:lstStyle/>
          <a:p>
            <a:r>
              <a:rPr lang="en-US" altLang="zh-CN" dirty="0" smtClean="0"/>
              <a:t>output</a:t>
            </a:r>
            <a:endParaRPr lang="zh-CN" altLang="en-US" dirty="0"/>
          </a:p>
        </p:txBody>
      </p:sp>
      <p:sp>
        <p:nvSpPr>
          <p:cNvPr id="13" name="左大括号 12"/>
          <p:cNvSpPr/>
          <p:nvPr/>
        </p:nvSpPr>
        <p:spPr>
          <a:xfrm>
            <a:off x="6530079" y="2060848"/>
            <a:ext cx="377145" cy="1800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4" name="直接箭头连接符 13"/>
          <p:cNvCxnSpPr/>
          <p:nvPr/>
        </p:nvCxnSpPr>
        <p:spPr>
          <a:xfrm flipH="1">
            <a:off x="3975991" y="3475460"/>
            <a:ext cx="425450" cy="13960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4788024" y="3575343"/>
            <a:ext cx="0" cy="12961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5249144" y="3575343"/>
            <a:ext cx="373903" cy="12961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188716" y="4029457"/>
            <a:ext cx="1247379" cy="369332"/>
          </a:xfrm>
          <a:prstGeom prst="rect">
            <a:avLst/>
          </a:prstGeom>
          <a:noFill/>
          <a:ln>
            <a:noFill/>
          </a:ln>
        </p:spPr>
        <p:txBody>
          <a:bodyPr wrap="square" rtlCol="0">
            <a:spAutoFit/>
          </a:bodyPr>
          <a:lstStyle/>
          <a:p>
            <a:r>
              <a:rPr lang="en-US" altLang="zh-CN" dirty="0" smtClean="0">
                <a:solidFill>
                  <a:schemeClr val="tx2">
                    <a:lumMod val="60000"/>
                    <a:lumOff val="40000"/>
                  </a:schemeClr>
                </a:solidFill>
              </a:rPr>
              <a:t>. . .       . . .</a:t>
            </a:r>
            <a:endParaRPr lang="zh-CN" altLang="en-US" dirty="0">
              <a:solidFill>
                <a:schemeClr val="tx2">
                  <a:lumMod val="60000"/>
                  <a:lumOff val="40000"/>
                </a:schemeClr>
              </a:solidFill>
            </a:endParaRPr>
          </a:p>
        </p:txBody>
      </p:sp>
      <p:sp>
        <p:nvSpPr>
          <p:cNvPr id="18" name="TextBox 17"/>
          <p:cNvSpPr txBox="1"/>
          <p:nvPr/>
        </p:nvSpPr>
        <p:spPr>
          <a:xfrm>
            <a:off x="3604795" y="4871487"/>
            <a:ext cx="651460" cy="369332"/>
          </a:xfrm>
          <a:prstGeom prst="rect">
            <a:avLst/>
          </a:prstGeom>
          <a:noFill/>
        </p:spPr>
        <p:txBody>
          <a:bodyPr wrap="none" rtlCol="0">
            <a:spAutoFit/>
          </a:bodyPr>
          <a:lstStyle/>
          <a:p>
            <a:r>
              <a:rPr lang="en-US" altLang="zh-CN" dirty="0" smtClean="0"/>
              <a:t>slave</a:t>
            </a:r>
            <a:endParaRPr lang="zh-CN" altLang="en-US" dirty="0"/>
          </a:p>
        </p:txBody>
      </p:sp>
      <p:sp>
        <p:nvSpPr>
          <p:cNvPr id="19" name="TextBox 18"/>
          <p:cNvSpPr txBox="1"/>
          <p:nvPr/>
        </p:nvSpPr>
        <p:spPr>
          <a:xfrm>
            <a:off x="4462294" y="4871487"/>
            <a:ext cx="651460" cy="369332"/>
          </a:xfrm>
          <a:prstGeom prst="rect">
            <a:avLst/>
          </a:prstGeom>
          <a:noFill/>
        </p:spPr>
        <p:txBody>
          <a:bodyPr wrap="none" rtlCol="0">
            <a:spAutoFit/>
          </a:bodyPr>
          <a:lstStyle/>
          <a:p>
            <a:r>
              <a:rPr lang="en-US" altLang="zh-CN" dirty="0" smtClean="0"/>
              <a:t>slave</a:t>
            </a:r>
            <a:endParaRPr lang="zh-CN" altLang="en-US" dirty="0"/>
          </a:p>
        </p:txBody>
      </p:sp>
      <p:sp>
        <p:nvSpPr>
          <p:cNvPr id="20" name="TextBox 19"/>
          <p:cNvSpPr txBox="1"/>
          <p:nvPr/>
        </p:nvSpPr>
        <p:spPr>
          <a:xfrm>
            <a:off x="5297317" y="4871487"/>
            <a:ext cx="651460" cy="369332"/>
          </a:xfrm>
          <a:prstGeom prst="rect">
            <a:avLst/>
          </a:prstGeom>
          <a:noFill/>
        </p:spPr>
        <p:txBody>
          <a:bodyPr wrap="none" rtlCol="0">
            <a:spAutoFit/>
          </a:bodyPr>
          <a:lstStyle/>
          <a:p>
            <a:r>
              <a:rPr lang="en-US" altLang="zh-CN" dirty="0" smtClean="0"/>
              <a:t>slave</a:t>
            </a:r>
            <a:endParaRPr lang="zh-CN" altLang="en-US" dirty="0"/>
          </a:p>
        </p:txBody>
      </p:sp>
      <p:sp>
        <p:nvSpPr>
          <p:cNvPr id="21" name="左弧形箭头 20"/>
          <p:cNvSpPr/>
          <p:nvPr/>
        </p:nvSpPr>
        <p:spPr>
          <a:xfrm rot="11639433">
            <a:off x="5260879" y="3203804"/>
            <a:ext cx="860480" cy="2776383"/>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22" name="直接箭头连接符 21"/>
          <p:cNvCxnSpPr/>
          <p:nvPr/>
        </p:nvCxnSpPr>
        <p:spPr>
          <a:xfrm>
            <a:off x="3930525" y="5240819"/>
            <a:ext cx="641475" cy="3836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4788024" y="5240819"/>
            <a:ext cx="0" cy="3836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H="1">
            <a:off x="4938637" y="5240819"/>
            <a:ext cx="621939" cy="3836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230955" y="5733256"/>
            <a:ext cx="3861325" cy="1200329"/>
          </a:xfrm>
          <a:prstGeom prst="rect">
            <a:avLst/>
          </a:prstGeom>
          <a:noFill/>
        </p:spPr>
        <p:txBody>
          <a:bodyPr wrap="square" rtlCol="0">
            <a:spAutoFit/>
          </a:bodyPr>
          <a:lstStyle/>
          <a:p>
            <a:r>
              <a:rPr lang="en-US" altLang="zh-CN" dirty="0" smtClean="0"/>
              <a:t>Whole genome was divided into multiple chromosomes or scaffolds (-c). And each scaffold was calculated by Slave </a:t>
            </a:r>
            <a:r>
              <a:rPr lang="en-US" altLang="zh-CN" dirty="0" err="1" smtClean="0"/>
              <a:t>programm</a:t>
            </a:r>
            <a:r>
              <a:rPr lang="en-US" altLang="zh-CN" dirty="0" smtClean="0"/>
              <a:t> simultaneously. </a:t>
            </a:r>
            <a:endParaRPr lang="zh-CN" altLang="en-US" dirty="0"/>
          </a:p>
        </p:txBody>
      </p:sp>
    </p:spTree>
    <p:extLst>
      <p:ext uri="{BB962C8B-B14F-4D97-AF65-F5344CB8AC3E}">
        <p14:creationId xmlns:p14="http://schemas.microsoft.com/office/powerpoint/2010/main" val="34553802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smtClean="0"/>
              <a:t>usage</a:t>
            </a:r>
            <a:endParaRPr lang="zh-CN" altLang="en-US" sz="4000" dirty="0"/>
          </a:p>
        </p:txBody>
      </p:sp>
      <p:sp>
        <p:nvSpPr>
          <p:cNvPr id="3" name="内容占位符 2"/>
          <p:cNvSpPr>
            <a:spLocks noGrp="1"/>
          </p:cNvSpPr>
          <p:nvPr>
            <p:ph idx="1"/>
          </p:nvPr>
        </p:nvSpPr>
        <p:spPr/>
        <p:txBody>
          <a:bodyPr>
            <a:noAutofit/>
          </a:bodyPr>
          <a:lstStyle/>
          <a:p>
            <a:r>
              <a:rPr lang="en-US" altLang="zh-CN" sz="1800" dirty="0" smtClean="0"/>
              <a:t>Python-3.3.3/python life/src/NGS/Analysis/</a:t>
            </a:r>
            <a:r>
              <a:rPr lang="en-US" altLang="zh-CN" sz="1800" dirty="0"/>
              <a:t>Detectsignalacrossgenome_master.</a:t>
            </a:r>
            <a:r>
              <a:rPr lang="en-US" altLang="zh-CN" sz="1800" dirty="0" smtClean="0"/>
              <a:t>py </a:t>
            </a:r>
            <a:r>
              <a:rPr lang="en-US" altLang="zh-CN" sz="1800" b="1" dirty="0"/>
              <a:t>-o </a:t>
            </a:r>
            <a:r>
              <a:rPr lang="en-US" altLang="zh-CN" sz="1800" dirty="0"/>
              <a:t>/</a:t>
            </a:r>
            <a:r>
              <a:rPr lang="en-US" altLang="zh-CN" sz="1800" dirty="0" smtClean="0"/>
              <a:t>home/</a:t>
            </a:r>
            <a:r>
              <a:rPr lang="en-US" altLang="zh-CN" sz="1800" dirty="0" err="1" smtClean="0"/>
              <a:t>bioinfo</a:t>
            </a:r>
            <a:r>
              <a:rPr lang="en-US" altLang="zh-CN" sz="1800" dirty="0" smtClean="0"/>
              <a:t>/</a:t>
            </a:r>
            <a:r>
              <a:rPr lang="en-US" altLang="zh-CN" sz="1800" dirty="0" err="1" smtClean="0"/>
              <a:t>liurui</a:t>
            </a:r>
            <a:r>
              <a:rPr lang="en-US" altLang="zh-CN" sz="1800" dirty="0" smtClean="0"/>
              <a:t>/data/</a:t>
            </a:r>
            <a:r>
              <a:rPr lang="en-US" altLang="zh-CN" sz="1800" dirty="0" err="1" smtClean="0"/>
              <a:t>detectselection</a:t>
            </a:r>
            <a:r>
              <a:rPr lang="en-US" altLang="zh-CN" sz="1800" dirty="0" smtClean="0"/>
              <a:t>/</a:t>
            </a:r>
            <a:r>
              <a:rPr lang="en-US" altLang="zh-CN" sz="1800" dirty="0" err="1" smtClean="0"/>
              <a:t>uniqmap</a:t>
            </a:r>
            <a:r>
              <a:rPr lang="en-US" altLang="zh-CN" sz="1800" dirty="0" smtClean="0"/>
              <a:t>/</a:t>
            </a:r>
            <a:r>
              <a:rPr lang="en-US" altLang="zh-CN" sz="1800" dirty="0" err="1" smtClean="0"/>
              <a:t>earlystageselectivesweep</a:t>
            </a:r>
            <a:r>
              <a:rPr lang="en-US" altLang="zh-CN" sz="1800" dirty="0" smtClean="0"/>
              <a:t>/</a:t>
            </a:r>
            <a:r>
              <a:rPr lang="en-US" altLang="zh-CN" sz="1800" dirty="0" err="1" smtClean="0"/>
              <a:t>finaleditionfromproducetoslidwin</a:t>
            </a:r>
            <a:r>
              <a:rPr lang="en-US" altLang="zh-CN" sz="1800" dirty="0" smtClean="0"/>
              <a:t>  </a:t>
            </a:r>
            <a:r>
              <a:rPr lang="en-US" altLang="zh-CN" sz="1800" b="1" dirty="0" smtClean="0"/>
              <a:t>-</a:t>
            </a:r>
            <a:r>
              <a:rPr lang="en-US" altLang="zh-CN" sz="1800" b="1" dirty="0"/>
              <a:t>n</a:t>
            </a:r>
            <a:r>
              <a:rPr lang="en-US" altLang="zh-CN" sz="1800" dirty="0"/>
              <a:t> 14  -t mspsgjlksy10pop_toplevel_pekingduckref </a:t>
            </a:r>
            <a:r>
              <a:rPr lang="en-US" altLang="zh-CN" sz="1800" b="1" dirty="0"/>
              <a:t>-T </a:t>
            </a:r>
            <a:r>
              <a:rPr lang="en-US" altLang="zh-CN" sz="1800" dirty="0" err="1" smtClean="0"/>
              <a:t>mallard.VCFBAMconfig</a:t>
            </a:r>
            <a:r>
              <a:rPr lang="en-US" altLang="zh-CN" sz="1800" dirty="0" smtClean="0"/>
              <a:t> </a:t>
            </a:r>
            <a:r>
              <a:rPr lang="en-US" altLang="zh-CN" sz="1800" b="1" dirty="0"/>
              <a:t>-T </a:t>
            </a:r>
            <a:r>
              <a:rPr lang="en-US" altLang="zh-CN" sz="1800" dirty="0" err="1" smtClean="0"/>
              <a:t>spotbilled.VCFBAMconfig</a:t>
            </a:r>
            <a:r>
              <a:rPr lang="en-US" altLang="zh-CN" sz="1800" dirty="0" smtClean="0"/>
              <a:t> </a:t>
            </a:r>
            <a:r>
              <a:rPr lang="en-US" altLang="zh-CN" sz="1800" b="1" dirty="0"/>
              <a:t>-R</a:t>
            </a:r>
            <a:r>
              <a:rPr lang="en-US" altLang="zh-CN" sz="1800" dirty="0"/>
              <a:t> </a:t>
            </a:r>
            <a:r>
              <a:rPr lang="en-US" altLang="zh-CN" sz="1800" dirty="0" err="1" smtClean="0"/>
              <a:t>gaoyou.VCFBAMconfig</a:t>
            </a:r>
            <a:r>
              <a:rPr lang="en-US" altLang="zh-CN" sz="1800" dirty="0" smtClean="0"/>
              <a:t> </a:t>
            </a:r>
            <a:r>
              <a:rPr lang="en-US" altLang="zh-CN" sz="1800" b="1" dirty="0"/>
              <a:t>-R</a:t>
            </a:r>
            <a:r>
              <a:rPr lang="en-US" altLang="zh-CN" sz="1800" dirty="0"/>
              <a:t> </a:t>
            </a:r>
            <a:r>
              <a:rPr lang="en-US" altLang="zh-CN" sz="1800" dirty="0" err="1" smtClean="0"/>
              <a:t>lianchengbai.VCFBAMconfig</a:t>
            </a:r>
            <a:r>
              <a:rPr lang="en-US" altLang="zh-CN" sz="1800" dirty="0" smtClean="0"/>
              <a:t> </a:t>
            </a:r>
            <a:r>
              <a:rPr lang="en-US" altLang="zh-CN" sz="1800" b="1" dirty="0"/>
              <a:t>-R</a:t>
            </a:r>
            <a:r>
              <a:rPr lang="en-US" altLang="zh-CN" sz="1800" dirty="0"/>
              <a:t> </a:t>
            </a:r>
            <a:r>
              <a:rPr lang="en-US" altLang="zh-CN" sz="1800" dirty="0" err="1" smtClean="0"/>
              <a:t>jinding.VCFBAMconfig</a:t>
            </a:r>
            <a:r>
              <a:rPr lang="en-US" altLang="zh-CN" sz="1800" dirty="0" smtClean="0"/>
              <a:t> </a:t>
            </a:r>
            <a:r>
              <a:rPr lang="en-US" altLang="zh-CN" sz="1800" b="1" dirty="0"/>
              <a:t>-R</a:t>
            </a:r>
            <a:r>
              <a:rPr lang="en-US" altLang="zh-CN" sz="1800" dirty="0"/>
              <a:t> </a:t>
            </a:r>
            <a:r>
              <a:rPr lang="en-US" altLang="zh-CN" sz="1800" dirty="0" err="1" smtClean="0"/>
              <a:t>campbell.VCFBAMconfig</a:t>
            </a:r>
            <a:r>
              <a:rPr lang="en-US" altLang="zh-CN" sz="1800" dirty="0" smtClean="0"/>
              <a:t> </a:t>
            </a:r>
            <a:r>
              <a:rPr lang="en-US" altLang="zh-CN" sz="1800" b="1" dirty="0"/>
              <a:t>-R </a:t>
            </a:r>
            <a:r>
              <a:rPr lang="en-US" altLang="zh-CN" sz="1800" dirty="0" err="1" smtClean="0"/>
              <a:t>cherryvalley.VCFBAMconfig</a:t>
            </a:r>
            <a:r>
              <a:rPr lang="en-US" altLang="zh-CN" sz="1800" dirty="0" smtClean="0"/>
              <a:t> </a:t>
            </a:r>
            <a:r>
              <a:rPr lang="en-US" altLang="zh-CN" sz="1800" b="1" dirty="0"/>
              <a:t>-R</a:t>
            </a:r>
            <a:r>
              <a:rPr lang="en-US" altLang="zh-CN" sz="1800" dirty="0"/>
              <a:t> </a:t>
            </a:r>
            <a:r>
              <a:rPr lang="en-US" altLang="zh-CN" sz="1800" dirty="0" err="1" smtClean="0"/>
              <a:t>beijing.VCFBAMconfig</a:t>
            </a:r>
            <a:r>
              <a:rPr lang="en-US" altLang="zh-CN" sz="1800" dirty="0" smtClean="0"/>
              <a:t> </a:t>
            </a:r>
            <a:r>
              <a:rPr lang="en-US" altLang="zh-CN" sz="1800" b="1" dirty="0" smtClean="0"/>
              <a:t>-R</a:t>
            </a:r>
            <a:r>
              <a:rPr lang="en-US" altLang="zh-CN" sz="1800" dirty="0" smtClean="0"/>
              <a:t> </a:t>
            </a:r>
            <a:r>
              <a:rPr lang="en-US" altLang="zh-CN" sz="1800" dirty="0" err="1" smtClean="0"/>
              <a:t>shaoxing.VCFBAMconfig</a:t>
            </a:r>
            <a:r>
              <a:rPr lang="en-US" altLang="zh-CN" sz="1800" dirty="0" smtClean="0"/>
              <a:t> </a:t>
            </a:r>
            <a:r>
              <a:rPr lang="en-US" altLang="zh-CN" sz="1800" b="1" dirty="0"/>
              <a:t>-R</a:t>
            </a:r>
            <a:r>
              <a:rPr lang="en-US" altLang="zh-CN" sz="1800" dirty="0"/>
              <a:t> </a:t>
            </a:r>
            <a:r>
              <a:rPr lang="en-US" altLang="zh-CN" sz="1800" dirty="0" err="1" smtClean="0"/>
              <a:t>shanma.VCFBAMconfig</a:t>
            </a:r>
            <a:r>
              <a:rPr lang="en-US" altLang="zh-CN" sz="1800" dirty="0" smtClean="0"/>
              <a:t> </a:t>
            </a:r>
            <a:r>
              <a:rPr lang="en-US" altLang="zh-CN" sz="1800" b="1" dirty="0"/>
              <a:t>-w</a:t>
            </a:r>
            <a:r>
              <a:rPr lang="en-US" altLang="zh-CN" sz="1800" dirty="0"/>
              <a:t> 20000 </a:t>
            </a:r>
            <a:r>
              <a:rPr lang="en-US" altLang="zh-CN" sz="1800" b="1" dirty="0"/>
              <a:t>-s</a:t>
            </a:r>
            <a:r>
              <a:rPr lang="en-US" altLang="zh-CN" sz="1800" dirty="0"/>
              <a:t> 10000 </a:t>
            </a:r>
            <a:r>
              <a:rPr lang="en-US" altLang="zh-CN" sz="1800" b="1" dirty="0"/>
              <a:t>-c</a:t>
            </a:r>
            <a:r>
              <a:rPr lang="en-US" altLang="zh-CN" sz="1800" dirty="0"/>
              <a:t> </a:t>
            </a:r>
            <a:r>
              <a:rPr lang="en-US" altLang="zh-CN" sz="1800" dirty="0" smtClean="0"/>
              <a:t>pekingduckchrominfo.autosomescaffolds_1  </a:t>
            </a:r>
            <a:r>
              <a:rPr lang="en-US" altLang="zh-CN" sz="1800" dirty="0"/>
              <a:t>-</a:t>
            </a:r>
            <a:r>
              <a:rPr lang="en-US" altLang="zh-CN" sz="1800" b="1" dirty="0"/>
              <a:t>c</a:t>
            </a:r>
            <a:r>
              <a:rPr lang="en-US" altLang="zh-CN" sz="1800" dirty="0"/>
              <a:t> </a:t>
            </a:r>
            <a:r>
              <a:rPr lang="en-US" altLang="zh-CN" sz="1800" dirty="0" smtClean="0"/>
              <a:t>pekingduckchrominfo.autosomescaffolds_2  -</a:t>
            </a:r>
            <a:r>
              <a:rPr lang="en-US" altLang="zh-CN" sz="1800" b="1" dirty="0"/>
              <a:t>c</a:t>
            </a:r>
            <a:r>
              <a:rPr lang="en-US" altLang="zh-CN" sz="1800" dirty="0"/>
              <a:t> </a:t>
            </a:r>
            <a:r>
              <a:rPr lang="en-US" altLang="zh-CN" sz="1800" dirty="0" smtClean="0"/>
              <a:t>pekingduckchrominfo.autosomescaffolds_3   -</a:t>
            </a:r>
            <a:r>
              <a:rPr lang="en-US" altLang="zh-CN" sz="1800" b="1" dirty="0"/>
              <a:t>c</a:t>
            </a:r>
            <a:r>
              <a:rPr lang="en-US" altLang="zh-CN" sz="1800" dirty="0"/>
              <a:t> </a:t>
            </a:r>
            <a:r>
              <a:rPr lang="en-US" altLang="zh-CN" sz="1800" dirty="0" smtClean="0"/>
              <a:t>pekingduckchrominfo.autosomescaffolds_4  -</a:t>
            </a:r>
            <a:r>
              <a:rPr lang="en-US" altLang="zh-CN" sz="1800" b="1" dirty="0"/>
              <a:t>c</a:t>
            </a:r>
            <a:r>
              <a:rPr lang="en-US" altLang="zh-CN" sz="1800" dirty="0"/>
              <a:t> </a:t>
            </a:r>
            <a:r>
              <a:rPr lang="en-US" altLang="zh-CN" sz="1800" dirty="0" smtClean="0"/>
              <a:t>pekingduckchrominfo.autosomescaffolds_5   -</a:t>
            </a:r>
            <a:r>
              <a:rPr lang="en-US" altLang="zh-CN" sz="1800" b="1" dirty="0"/>
              <a:t>c</a:t>
            </a:r>
            <a:r>
              <a:rPr lang="en-US" altLang="zh-CN" sz="1800" dirty="0"/>
              <a:t> </a:t>
            </a:r>
            <a:r>
              <a:rPr lang="en-US" altLang="zh-CN" sz="1800" dirty="0" smtClean="0"/>
              <a:t>pekingduckchrominfo.autosomescaffolds_6  </a:t>
            </a:r>
            <a:r>
              <a:rPr lang="en-US" altLang="zh-CN" sz="1800" dirty="0"/>
              <a:t>-</a:t>
            </a:r>
            <a:r>
              <a:rPr lang="en-US" altLang="zh-CN" sz="1800" b="1" dirty="0"/>
              <a:t>c</a:t>
            </a:r>
            <a:r>
              <a:rPr lang="en-US" altLang="zh-CN" sz="1800" dirty="0"/>
              <a:t> </a:t>
            </a:r>
            <a:r>
              <a:rPr lang="en-US" altLang="zh-CN" sz="1800" dirty="0" smtClean="0"/>
              <a:t>pekingduckchrominfo.autosomescaffolds_7  -</a:t>
            </a:r>
            <a:r>
              <a:rPr lang="en-US" altLang="zh-CN" sz="1800" b="1" dirty="0"/>
              <a:t>c</a:t>
            </a:r>
            <a:r>
              <a:rPr lang="en-US" altLang="zh-CN" sz="1800" dirty="0"/>
              <a:t> </a:t>
            </a:r>
            <a:r>
              <a:rPr lang="en-US" altLang="zh-CN" sz="1800" dirty="0" smtClean="0"/>
              <a:t>pekingduckchrominfo.autosomescaffolds_8  </a:t>
            </a:r>
            <a:r>
              <a:rPr lang="en-US" altLang="zh-CN" sz="1800" b="1" dirty="0"/>
              <a:t>-1</a:t>
            </a:r>
            <a:r>
              <a:rPr lang="en-US" altLang="zh-CN" sz="1800" dirty="0"/>
              <a:t> </a:t>
            </a:r>
            <a:r>
              <a:rPr lang="en-US" altLang="zh-CN" sz="1800" dirty="0" smtClean="0"/>
              <a:t>life/src/NGS/Slave/Detectsignalacrossgenome_producecorrelation_slave.py </a:t>
            </a:r>
            <a:r>
              <a:rPr lang="en-US" altLang="zh-CN" sz="1800" dirty="0"/>
              <a:t>-</a:t>
            </a:r>
            <a:r>
              <a:rPr lang="en-US" altLang="zh-CN" sz="1800" b="1" dirty="0"/>
              <a:t>2</a:t>
            </a:r>
            <a:r>
              <a:rPr lang="en-US" altLang="zh-CN" sz="1800" dirty="0"/>
              <a:t> life/src/NGS/Slave/Detectsignalacrossgenome_slidewin_slave.py -</a:t>
            </a:r>
            <a:r>
              <a:rPr lang="en-US" altLang="zh-CN" sz="1800" b="1" dirty="0"/>
              <a:t>p</a:t>
            </a:r>
            <a:r>
              <a:rPr lang="en-US" altLang="zh-CN" sz="1800" dirty="0"/>
              <a:t> early</a:t>
            </a:r>
            <a:endParaRPr lang="zh-CN" altLang="en-US" sz="1800" dirty="0"/>
          </a:p>
        </p:txBody>
      </p:sp>
      <p:sp>
        <p:nvSpPr>
          <p:cNvPr id="5" name="TextBox 4"/>
          <p:cNvSpPr txBox="1"/>
          <p:nvPr/>
        </p:nvSpPr>
        <p:spPr>
          <a:xfrm>
            <a:off x="0" y="0"/>
            <a:ext cx="9139472" cy="369332"/>
          </a:xfrm>
          <a:prstGeom prst="rect">
            <a:avLst/>
          </a:prstGeom>
          <a:noFill/>
        </p:spPr>
        <p:txBody>
          <a:bodyPr wrap="square" rtlCol="0">
            <a:spAutoFit/>
          </a:bodyPr>
          <a:lstStyle/>
          <a:p>
            <a:r>
              <a:rPr lang="en-US" altLang="zh-CN" dirty="0" smtClean="0"/>
              <a:t>Detect </a:t>
            </a:r>
            <a:r>
              <a:rPr lang="en-US" altLang="zh-CN" dirty="0"/>
              <a:t>selection </a:t>
            </a:r>
            <a:r>
              <a:rPr lang="en-US" altLang="zh-CN" dirty="0" err="1"/>
              <a:t>signal:Detectsignalacrossgenome_master.py</a:t>
            </a:r>
            <a:endParaRPr lang="zh-CN" altLang="en-US" dirty="0"/>
          </a:p>
        </p:txBody>
      </p:sp>
    </p:spTree>
    <p:extLst>
      <p:ext uri="{BB962C8B-B14F-4D97-AF65-F5344CB8AC3E}">
        <p14:creationId xmlns:p14="http://schemas.microsoft.com/office/powerpoint/2010/main" val="15386471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22114"/>
          </a:xfrm>
        </p:spPr>
        <p:txBody>
          <a:bodyPr>
            <a:normAutofit/>
          </a:bodyPr>
          <a:lstStyle/>
          <a:p>
            <a:r>
              <a:rPr lang="en-US" altLang="zh-CN" sz="3200" dirty="0" smtClean="0"/>
              <a:t>-T/-R </a:t>
            </a:r>
            <a:r>
              <a:rPr lang="en-US" altLang="zh-CN" sz="3200" dirty="0" err="1" smtClean="0"/>
              <a:t>mallard.VCFBAMconfig</a:t>
            </a:r>
            <a:r>
              <a:rPr lang="en-US" altLang="zh-CN" sz="3200" dirty="0" smtClean="0"/>
              <a:t>  file</a:t>
            </a:r>
            <a:endParaRPr lang="zh-CN" altLang="en-US" sz="3200" dirty="0"/>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560" y="1268760"/>
            <a:ext cx="7800975" cy="2924175"/>
          </a:xfrm>
        </p:spPr>
      </p:pic>
      <p:cxnSp>
        <p:nvCxnSpPr>
          <p:cNvPr id="9" name="直接箭头连接符 8"/>
          <p:cNvCxnSpPr/>
          <p:nvPr/>
        </p:nvCxnSpPr>
        <p:spPr>
          <a:xfrm>
            <a:off x="1296144" y="3814936"/>
            <a:ext cx="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83568" y="4869160"/>
            <a:ext cx="1368152" cy="646331"/>
          </a:xfrm>
          <a:prstGeom prst="rect">
            <a:avLst/>
          </a:prstGeom>
          <a:noFill/>
        </p:spPr>
        <p:txBody>
          <a:bodyPr wrap="square" rtlCol="0">
            <a:spAutoFit/>
          </a:bodyPr>
          <a:lstStyle/>
          <a:p>
            <a:r>
              <a:rPr lang="en-US" altLang="zh-CN" dirty="0" smtClean="0"/>
              <a:t>Population </a:t>
            </a:r>
            <a:r>
              <a:rPr lang="en-US" altLang="zh-CN" dirty="0" err="1" smtClean="0"/>
              <a:t>vcf</a:t>
            </a:r>
            <a:r>
              <a:rPr lang="en-US" altLang="zh-CN" dirty="0" smtClean="0"/>
              <a:t> file</a:t>
            </a:r>
            <a:endParaRPr lang="zh-CN" altLang="en-US" dirty="0"/>
          </a:p>
        </p:txBody>
      </p:sp>
      <p:cxnSp>
        <p:nvCxnSpPr>
          <p:cNvPr id="12" name="直接箭头连接符 11"/>
          <p:cNvCxnSpPr/>
          <p:nvPr/>
        </p:nvCxnSpPr>
        <p:spPr>
          <a:xfrm>
            <a:off x="4932040" y="4026701"/>
            <a:ext cx="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771800" y="4869160"/>
            <a:ext cx="6120680" cy="923330"/>
          </a:xfrm>
          <a:prstGeom prst="rect">
            <a:avLst/>
          </a:prstGeom>
          <a:noFill/>
        </p:spPr>
        <p:txBody>
          <a:bodyPr wrap="square" rtlCol="0">
            <a:spAutoFit/>
          </a:bodyPr>
          <a:lstStyle/>
          <a:p>
            <a:r>
              <a:rPr lang="en-US" altLang="zh-CN" dirty="0" smtClean="0"/>
              <a:t>Bam file list that used to produce </a:t>
            </a:r>
            <a:r>
              <a:rPr lang="en-US" altLang="zh-CN" dirty="0" err="1" smtClean="0"/>
              <a:t>vcf</a:t>
            </a:r>
            <a:r>
              <a:rPr lang="en-US" altLang="zh-CN" dirty="0" smtClean="0"/>
              <a:t> file.</a:t>
            </a:r>
          </a:p>
          <a:p>
            <a:r>
              <a:rPr lang="en-US" altLang="zh-CN" dirty="0" smtClean="0"/>
              <a:t>Used to check sites is uncovered or fixed as reference allele </a:t>
            </a:r>
            <a:r>
              <a:rPr lang="en-US" altLang="zh-CN" dirty="0" err="1" smtClean="0"/>
              <a:t>whhen</a:t>
            </a:r>
            <a:r>
              <a:rPr lang="en-US" altLang="zh-CN" dirty="0" smtClean="0"/>
              <a:t> multiple populations are used in frequency calculation</a:t>
            </a:r>
            <a:endParaRPr lang="zh-CN" altLang="en-US" dirty="0"/>
          </a:p>
        </p:txBody>
      </p:sp>
      <p:sp>
        <p:nvSpPr>
          <p:cNvPr id="15" name="TextBox 14"/>
          <p:cNvSpPr txBox="1"/>
          <p:nvPr/>
        </p:nvSpPr>
        <p:spPr>
          <a:xfrm>
            <a:off x="0" y="0"/>
            <a:ext cx="9139472" cy="369332"/>
          </a:xfrm>
          <a:prstGeom prst="rect">
            <a:avLst/>
          </a:prstGeom>
          <a:noFill/>
        </p:spPr>
        <p:txBody>
          <a:bodyPr wrap="square" rtlCol="0">
            <a:spAutoFit/>
          </a:bodyPr>
          <a:lstStyle/>
          <a:p>
            <a:r>
              <a:rPr lang="en-US" altLang="zh-CN" dirty="0" smtClean="0"/>
              <a:t>Detect </a:t>
            </a:r>
            <a:r>
              <a:rPr lang="en-US" altLang="zh-CN" dirty="0"/>
              <a:t>selection </a:t>
            </a:r>
            <a:r>
              <a:rPr lang="en-US" altLang="zh-CN" dirty="0" err="1"/>
              <a:t>signal:Detectsignalacrossgenome_master.py</a:t>
            </a:r>
            <a:endParaRPr lang="zh-CN" altLang="en-US" dirty="0"/>
          </a:p>
        </p:txBody>
      </p:sp>
    </p:spTree>
    <p:extLst>
      <p:ext uri="{BB962C8B-B14F-4D97-AF65-F5344CB8AC3E}">
        <p14:creationId xmlns:p14="http://schemas.microsoft.com/office/powerpoint/2010/main" val="5319007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t>-c pekingduckchrominfo.autosomescaffolds_1</a:t>
            </a:r>
            <a:endParaRPr lang="zh-CN" altLang="en-US" sz="3200"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9761" y="1484784"/>
            <a:ext cx="7219950" cy="2466975"/>
          </a:xfrm>
        </p:spPr>
      </p:pic>
      <p:sp>
        <p:nvSpPr>
          <p:cNvPr id="4" name="TextBox 3"/>
          <p:cNvSpPr txBox="1"/>
          <p:nvPr/>
        </p:nvSpPr>
        <p:spPr>
          <a:xfrm>
            <a:off x="0" y="0"/>
            <a:ext cx="9139472" cy="369332"/>
          </a:xfrm>
          <a:prstGeom prst="rect">
            <a:avLst/>
          </a:prstGeom>
          <a:noFill/>
        </p:spPr>
        <p:txBody>
          <a:bodyPr wrap="square" rtlCol="0">
            <a:spAutoFit/>
          </a:bodyPr>
          <a:lstStyle/>
          <a:p>
            <a:r>
              <a:rPr lang="en-US" altLang="zh-CN" dirty="0" smtClean="0"/>
              <a:t>Detect </a:t>
            </a:r>
            <a:r>
              <a:rPr lang="en-US" altLang="zh-CN" dirty="0"/>
              <a:t>selection </a:t>
            </a:r>
            <a:r>
              <a:rPr lang="en-US" altLang="zh-CN" dirty="0" err="1"/>
              <a:t>signal:Detectsignalacrossgenome_master.py</a:t>
            </a:r>
            <a:endParaRPr lang="zh-CN" altLang="en-US" dirty="0"/>
          </a:p>
        </p:txBody>
      </p:sp>
      <p:cxnSp>
        <p:nvCxnSpPr>
          <p:cNvPr id="7" name="直接箭头连接符 6"/>
          <p:cNvCxnSpPr/>
          <p:nvPr/>
        </p:nvCxnSpPr>
        <p:spPr>
          <a:xfrm flipH="1">
            <a:off x="827584" y="3933056"/>
            <a:ext cx="360040" cy="9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2627784" y="3933056"/>
            <a:ext cx="432048" cy="9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3528" y="5013176"/>
            <a:ext cx="1656184" cy="369332"/>
          </a:xfrm>
          <a:prstGeom prst="rect">
            <a:avLst/>
          </a:prstGeom>
          <a:noFill/>
        </p:spPr>
        <p:txBody>
          <a:bodyPr wrap="square" rtlCol="0">
            <a:spAutoFit/>
          </a:bodyPr>
          <a:lstStyle/>
          <a:p>
            <a:r>
              <a:rPr lang="en-US" altLang="zh-CN" dirty="0" smtClean="0"/>
              <a:t>Scaffold ID</a:t>
            </a:r>
            <a:endParaRPr lang="zh-CN" altLang="en-US" dirty="0"/>
          </a:p>
        </p:txBody>
      </p:sp>
      <p:sp>
        <p:nvSpPr>
          <p:cNvPr id="12" name="TextBox 11"/>
          <p:cNvSpPr txBox="1"/>
          <p:nvPr/>
        </p:nvSpPr>
        <p:spPr>
          <a:xfrm>
            <a:off x="2610226" y="5013176"/>
            <a:ext cx="1656184" cy="369332"/>
          </a:xfrm>
          <a:prstGeom prst="rect">
            <a:avLst/>
          </a:prstGeom>
          <a:noFill/>
        </p:spPr>
        <p:txBody>
          <a:bodyPr wrap="square" rtlCol="0">
            <a:spAutoFit/>
          </a:bodyPr>
          <a:lstStyle/>
          <a:p>
            <a:r>
              <a:rPr lang="en-US" altLang="zh-CN" dirty="0" smtClean="0"/>
              <a:t>Scaffold length</a:t>
            </a:r>
            <a:endParaRPr lang="zh-CN" altLang="en-US" dirty="0"/>
          </a:p>
        </p:txBody>
      </p:sp>
      <p:sp>
        <p:nvSpPr>
          <p:cNvPr id="13" name="TextBox 12"/>
          <p:cNvSpPr txBox="1"/>
          <p:nvPr/>
        </p:nvSpPr>
        <p:spPr>
          <a:xfrm>
            <a:off x="4932040" y="4401108"/>
            <a:ext cx="3384376" cy="1477328"/>
          </a:xfrm>
          <a:prstGeom prst="rect">
            <a:avLst/>
          </a:prstGeom>
          <a:noFill/>
        </p:spPr>
        <p:txBody>
          <a:bodyPr wrap="square" rtlCol="0">
            <a:spAutoFit/>
          </a:bodyPr>
          <a:lstStyle/>
          <a:p>
            <a:r>
              <a:rPr lang="en-US" altLang="zh-CN" dirty="0" smtClean="0"/>
              <a:t>In this case , calculation was divided into 8 threads. And all the results from those 8 threads will be merged automatically in the end.</a:t>
            </a:r>
            <a:endParaRPr lang="zh-CN" altLang="en-US" dirty="0"/>
          </a:p>
        </p:txBody>
      </p:sp>
    </p:spTree>
    <p:extLst>
      <p:ext uri="{BB962C8B-B14F-4D97-AF65-F5344CB8AC3E}">
        <p14:creationId xmlns:p14="http://schemas.microsoft.com/office/powerpoint/2010/main" val="22412693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936104"/>
          </a:xfrm>
        </p:spPr>
        <p:txBody>
          <a:bodyPr>
            <a:normAutofit/>
          </a:bodyPr>
          <a:lstStyle/>
          <a:p>
            <a:r>
              <a:rPr lang="en-US" altLang="zh-CN" sz="3200" dirty="0"/>
              <a:t>-t mspsgjlksy10pop_toplevel_pekingduckref</a:t>
            </a:r>
            <a:endParaRPr lang="zh-CN" altLang="en-US" sz="3200"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520" y="908720"/>
            <a:ext cx="8572110" cy="2218049"/>
          </a:xfrm>
        </p:spPr>
      </p:pic>
      <p:sp>
        <p:nvSpPr>
          <p:cNvPr id="6" name="矩形 5"/>
          <p:cNvSpPr/>
          <p:nvPr/>
        </p:nvSpPr>
        <p:spPr>
          <a:xfrm>
            <a:off x="-36512" y="3212976"/>
            <a:ext cx="5701186" cy="3754874"/>
          </a:xfrm>
          <a:prstGeom prst="rect">
            <a:avLst/>
          </a:prstGeom>
        </p:spPr>
        <p:txBody>
          <a:bodyPr wrap="square">
            <a:spAutoFit/>
          </a:bodyPr>
          <a:lstStyle/>
          <a:p>
            <a:r>
              <a:rPr lang="en-US" altLang="zh-CN" sz="1400" dirty="0" smtClean="0"/>
              <a:t>CREATE </a:t>
            </a:r>
            <a:r>
              <a:rPr lang="en-US" altLang="zh-CN" sz="1400" dirty="0"/>
              <a:t>TABLE `mspsgjlksy10pop_toplevel_pekingduckref` (                </a:t>
            </a:r>
          </a:p>
          <a:p>
            <a:r>
              <a:rPr lang="en-US" altLang="zh-CN" sz="1400" dirty="0" smtClean="0"/>
              <a:t>`</a:t>
            </a:r>
            <a:r>
              <a:rPr lang="en-US" altLang="zh-CN" sz="1400" dirty="0" err="1"/>
              <a:t>chrID</a:t>
            </a:r>
            <a:r>
              <a:rPr lang="en-US" altLang="zh-CN" sz="1400" dirty="0"/>
              <a:t>` char(128) NOT NULL DEFAULT '',                               </a:t>
            </a:r>
          </a:p>
          <a:p>
            <a:r>
              <a:rPr lang="en-US" altLang="zh-CN" sz="1400" dirty="0" smtClean="0"/>
              <a:t>`</a:t>
            </a:r>
            <a:r>
              <a:rPr lang="en-US" altLang="zh-CN" sz="1400" dirty="0" err="1"/>
              <a:t>snp_pos</a:t>
            </a:r>
            <a:r>
              <a:rPr lang="en-US" altLang="zh-CN" sz="1400" dirty="0"/>
              <a:t>` </a:t>
            </a:r>
            <a:r>
              <a:rPr lang="en-US" altLang="zh-CN" sz="1400" dirty="0" err="1"/>
              <a:t>bigint</a:t>
            </a:r>
            <a:r>
              <a:rPr lang="en-US" altLang="zh-CN" sz="1400" dirty="0"/>
              <a:t>(20) NOT NULL DEFAULT '0',                           </a:t>
            </a:r>
          </a:p>
          <a:p>
            <a:r>
              <a:rPr lang="en-US" altLang="zh-CN" sz="1400" dirty="0" smtClean="0"/>
              <a:t>`</a:t>
            </a:r>
            <a:r>
              <a:rPr lang="en-US" altLang="zh-CN" sz="1400" dirty="0" err="1"/>
              <a:t>snpID</a:t>
            </a:r>
            <a:r>
              <a:rPr lang="en-US" altLang="zh-CN" sz="1400" dirty="0"/>
              <a:t>` char(128) NOT NULL,                                          </a:t>
            </a:r>
          </a:p>
          <a:p>
            <a:r>
              <a:rPr lang="en-US" altLang="zh-CN" sz="1400" dirty="0" smtClean="0"/>
              <a:t>`</a:t>
            </a:r>
            <a:r>
              <a:rPr lang="en-US" altLang="zh-CN" sz="1400" dirty="0" err="1"/>
              <a:t>ref_base</a:t>
            </a:r>
            <a:r>
              <a:rPr lang="en-US" altLang="zh-CN" sz="1400" dirty="0"/>
              <a:t>` </a:t>
            </a:r>
            <a:r>
              <a:rPr lang="en-US" altLang="zh-CN" sz="1400" dirty="0" err="1"/>
              <a:t>varchar</a:t>
            </a:r>
            <a:r>
              <a:rPr lang="en-US" altLang="zh-CN" sz="1400" dirty="0"/>
              <a:t>(1000) DEFAULT NULL,                               </a:t>
            </a:r>
          </a:p>
          <a:p>
            <a:r>
              <a:rPr lang="en-US" altLang="zh-CN" sz="1400" dirty="0" smtClean="0"/>
              <a:t>`</a:t>
            </a:r>
            <a:r>
              <a:rPr lang="en-US" altLang="zh-CN" sz="1400" dirty="0" err="1"/>
              <a:t>alt_base</a:t>
            </a:r>
            <a:r>
              <a:rPr lang="en-US" altLang="zh-CN" sz="1400" dirty="0"/>
              <a:t>` </a:t>
            </a:r>
            <a:r>
              <a:rPr lang="en-US" altLang="zh-CN" sz="1400" dirty="0" err="1"/>
              <a:t>varchar</a:t>
            </a:r>
            <a:r>
              <a:rPr lang="en-US" altLang="zh-CN" sz="1400" dirty="0"/>
              <a:t>(1000) DEFAULT NULL,                               </a:t>
            </a:r>
          </a:p>
          <a:p>
            <a:r>
              <a:rPr lang="en-US" altLang="zh-CN" sz="1400" dirty="0" smtClean="0"/>
              <a:t>`</a:t>
            </a:r>
            <a:r>
              <a:rPr lang="en-US" altLang="zh-CN" sz="1400" dirty="0"/>
              <a:t>context` </a:t>
            </a:r>
            <a:r>
              <a:rPr lang="en-US" altLang="zh-CN" sz="1400" dirty="0" err="1"/>
              <a:t>varchar</a:t>
            </a:r>
            <a:r>
              <a:rPr lang="en-US" altLang="zh-CN" sz="1400" dirty="0"/>
              <a:t>(3) DEFAULT NULL,                                   </a:t>
            </a:r>
          </a:p>
          <a:p>
            <a:r>
              <a:rPr lang="en-US" altLang="zh-CN" sz="1400" dirty="0" smtClean="0"/>
              <a:t>`</a:t>
            </a:r>
            <a:r>
              <a:rPr lang="en-US" altLang="zh-CN" sz="1400" dirty="0" err="1"/>
              <a:t>wegeon</a:t>
            </a:r>
            <a:r>
              <a:rPr lang="en-US" altLang="zh-CN" sz="1400" dirty="0"/>
              <a:t>__</a:t>
            </a:r>
            <a:r>
              <a:rPr lang="en-US" altLang="zh-CN" sz="1400" dirty="0" err="1"/>
              <a:t>pool_withindel_vcf_alt</a:t>
            </a:r>
            <a:r>
              <a:rPr lang="en-US" altLang="zh-CN" sz="1400" dirty="0"/>
              <a:t>` char(128) DEFAULT NULL,             </a:t>
            </a:r>
          </a:p>
          <a:p>
            <a:r>
              <a:rPr lang="en-US" altLang="zh-CN" sz="1400" dirty="0" smtClean="0"/>
              <a:t>`</a:t>
            </a:r>
            <a:r>
              <a:rPr lang="en-US" altLang="zh-CN" sz="1400" dirty="0" err="1"/>
              <a:t>wegeon</a:t>
            </a:r>
            <a:r>
              <a:rPr lang="en-US" altLang="zh-CN" sz="1400" dirty="0"/>
              <a:t>__</a:t>
            </a:r>
            <a:r>
              <a:rPr lang="en-US" altLang="zh-CN" sz="1400" dirty="0" err="1"/>
              <a:t>pool_withindel_vcf_dep</a:t>
            </a:r>
            <a:r>
              <a:rPr lang="en-US" altLang="zh-CN" sz="1400" dirty="0"/>
              <a:t>` char(128) DEFAULT NULL,             </a:t>
            </a:r>
          </a:p>
          <a:p>
            <a:r>
              <a:rPr lang="en-US" altLang="zh-CN" sz="1400" dirty="0" smtClean="0"/>
              <a:t>`</a:t>
            </a:r>
            <a:r>
              <a:rPr lang="en-US" altLang="zh-CN" sz="1400" dirty="0"/>
              <a:t>fanya1_pool_withindel_vcf_alt` char(128) DEFAULT NULL,              </a:t>
            </a:r>
          </a:p>
          <a:p>
            <a:r>
              <a:rPr lang="en-US" altLang="zh-CN" sz="1400" dirty="0" smtClean="0"/>
              <a:t>`</a:t>
            </a:r>
            <a:r>
              <a:rPr lang="en-US" altLang="zh-CN" sz="1400" dirty="0"/>
              <a:t>fanya1_pool_withindel_vcf_dep` char(128) DEFAULT NULL,              </a:t>
            </a:r>
          </a:p>
          <a:p>
            <a:r>
              <a:rPr lang="en-US" altLang="zh-CN" sz="1400" dirty="0" smtClean="0"/>
              <a:t>`</a:t>
            </a:r>
            <a:r>
              <a:rPr lang="en-US" altLang="zh-CN" sz="1400" dirty="0" err="1"/>
              <a:t>barheadedgoose_pool_withindel_vcf_alt</a:t>
            </a:r>
            <a:r>
              <a:rPr lang="en-US" altLang="zh-CN" sz="1400" dirty="0"/>
              <a:t>` char(128) DEFAULT NULL,      </a:t>
            </a:r>
          </a:p>
          <a:p>
            <a:r>
              <a:rPr lang="en-US" altLang="zh-CN" sz="1400" dirty="0" smtClean="0"/>
              <a:t>`</a:t>
            </a:r>
            <a:r>
              <a:rPr lang="en-US" altLang="zh-CN" sz="1400" dirty="0" err="1"/>
              <a:t>barheadedgoose_pool_withindel_vcf_dep</a:t>
            </a:r>
            <a:r>
              <a:rPr lang="en-US" altLang="zh-CN" sz="1400" dirty="0"/>
              <a:t>` char(128) DEFAULT NULL,      </a:t>
            </a:r>
          </a:p>
          <a:p>
            <a:r>
              <a:rPr lang="en-US" altLang="zh-CN" sz="1400" dirty="0" smtClean="0"/>
              <a:t>`</a:t>
            </a:r>
            <a:r>
              <a:rPr lang="en-US" altLang="zh-CN" sz="1400" dirty="0" err="1"/>
              <a:t>taihudomesticgoose_pool_withindel_vcf_alt</a:t>
            </a:r>
            <a:r>
              <a:rPr lang="en-US" altLang="zh-CN" sz="1400" dirty="0"/>
              <a:t>` char(128) DEFAULT NULL,  </a:t>
            </a:r>
          </a:p>
          <a:p>
            <a:r>
              <a:rPr lang="en-US" altLang="zh-CN" sz="1400" dirty="0" smtClean="0"/>
              <a:t>`</a:t>
            </a:r>
            <a:r>
              <a:rPr lang="en-US" altLang="zh-CN" sz="1400" dirty="0" err="1"/>
              <a:t>taihudomesticgoose_pool_withindel_vcf_dep</a:t>
            </a:r>
            <a:r>
              <a:rPr lang="en-US" altLang="zh-CN" sz="1400" dirty="0"/>
              <a:t>` char(128) DEFAULT NULL,  </a:t>
            </a:r>
          </a:p>
          <a:p>
            <a:r>
              <a:rPr lang="en-US" altLang="zh-CN" sz="1400" dirty="0" smtClean="0"/>
              <a:t>PRIMARY </a:t>
            </a:r>
            <a:r>
              <a:rPr lang="en-US" altLang="zh-CN" sz="1400" dirty="0"/>
              <a:t>KEY (`</a:t>
            </a:r>
            <a:r>
              <a:rPr lang="en-US" altLang="zh-CN" sz="1400" dirty="0" err="1"/>
              <a:t>chrID</a:t>
            </a:r>
            <a:r>
              <a:rPr lang="en-US" altLang="zh-CN" sz="1400" dirty="0"/>
              <a:t>`,`</a:t>
            </a:r>
            <a:r>
              <a:rPr lang="en-US" altLang="zh-CN" sz="1400" dirty="0" err="1"/>
              <a:t>snp_pos</a:t>
            </a:r>
            <a:r>
              <a:rPr lang="en-US" altLang="zh-CN" sz="1400" dirty="0"/>
              <a:t>`)                                      </a:t>
            </a:r>
          </a:p>
          <a:p>
            <a:r>
              <a:rPr lang="en-US" altLang="zh-CN" sz="1400" dirty="0" smtClean="0"/>
              <a:t>) </a:t>
            </a:r>
            <a:r>
              <a:rPr lang="en-US" altLang="zh-CN" sz="1400" dirty="0"/>
              <a:t>ENGINE=</a:t>
            </a:r>
            <a:r>
              <a:rPr lang="en-US" altLang="zh-CN" sz="1400" dirty="0" err="1"/>
              <a:t>InnoDB</a:t>
            </a:r>
            <a:r>
              <a:rPr lang="en-US" altLang="zh-CN" sz="1400" dirty="0"/>
              <a:t> DEFAULT CHARSET=utf8</a:t>
            </a:r>
            <a:endParaRPr lang="zh-CN" altLang="en-US" sz="1400" dirty="0"/>
          </a:p>
        </p:txBody>
      </p:sp>
      <p:sp>
        <p:nvSpPr>
          <p:cNvPr id="7" name="TextBox 6"/>
          <p:cNvSpPr txBox="1"/>
          <p:nvPr/>
        </p:nvSpPr>
        <p:spPr>
          <a:xfrm>
            <a:off x="4932040" y="3068960"/>
            <a:ext cx="4536504" cy="2893100"/>
          </a:xfrm>
          <a:prstGeom prst="rect">
            <a:avLst/>
          </a:prstGeom>
          <a:noFill/>
        </p:spPr>
        <p:txBody>
          <a:bodyPr wrap="square" rtlCol="0">
            <a:spAutoFit/>
          </a:bodyPr>
          <a:lstStyle/>
          <a:p>
            <a:r>
              <a:rPr lang="en-US" altLang="zh-CN" sz="1400" dirty="0" err="1" smtClean="0"/>
              <a:t>Thit</a:t>
            </a:r>
            <a:r>
              <a:rPr lang="en-US" altLang="zh-CN" sz="1400" dirty="0" smtClean="0"/>
              <a:t> table can be initially create by such command:</a:t>
            </a:r>
          </a:p>
          <a:p>
            <a:r>
              <a:rPr lang="en-US" altLang="zh-CN" sz="1400" dirty="0" smtClean="0"/>
              <a:t>CREATE </a:t>
            </a:r>
            <a:r>
              <a:rPr lang="en-US" altLang="zh-CN" sz="1400" dirty="0"/>
              <a:t>TABLE `mspsgjlksy10pop_toplevel_pekingduckref` (                </a:t>
            </a:r>
          </a:p>
          <a:p>
            <a:r>
              <a:rPr lang="en-US" altLang="zh-CN" sz="1400" dirty="0"/>
              <a:t>`</a:t>
            </a:r>
            <a:r>
              <a:rPr lang="en-US" altLang="zh-CN" sz="1400" dirty="0" err="1"/>
              <a:t>chrID</a:t>
            </a:r>
            <a:r>
              <a:rPr lang="en-US" altLang="zh-CN" sz="1400" dirty="0"/>
              <a:t>` char(128) NOT NULL DEFAULT '',                               </a:t>
            </a:r>
          </a:p>
          <a:p>
            <a:r>
              <a:rPr lang="en-US" altLang="zh-CN" sz="1400" dirty="0"/>
              <a:t>`</a:t>
            </a:r>
            <a:r>
              <a:rPr lang="en-US" altLang="zh-CN" sz="1400" dirty="0" err="1"/>
              <a:t>snp_pos</a:t>
            </a:r>
            <a:r>
              <a:rPr lang="en-US" altLang="zh-CN" sz="1400" dirty="0"/>
              <a:t>` </a:t>
            </a:r>
            <a:r>
              <a:rPr lang="en-US" altLang="zh-CN" sz="1400" dirty="0" err="1"/>
              <a:t>bigint</a:t>
            </a:r>
            <a:r>
              <a:rPr lang="en-US" altLang="zh-CN" sz="1400" dirty="0"/>
              <a:t>(20) NOT NULL DEFAULT '0',                           </a:t>
            </a:r>
          </a:p>
          <a:p>
            <a:r>
              <a:rPr lang="en-US" altLang="zh-CN" sz="1400" dirty="0"/>
              <a:t>`</a:t>
            </a:r>
            <a:r>
              <a:rPr lang="en-US" altLang="zh-CN" sz="1400" dirty="0" err="1"/>
              <a:t>snpID</a:t>
            </a:r>
            <a:r>
              <a:rPr lang="en-US" altLang="zh-CN" sz="1400" dirty="0"/>
              <a:t>` char(128) NOT NULL,                                          </a:t>
            </a:r>
          </a:p>
          <a:p>
            <a:r>
              <a:rPr lang="en-US" altLang="zh-CN" sz="1400" dirty="0"/>
              <a:t>`</a:t>
            </a:r>
            <a:r>
              <a:rPr lang="en-US" altLang="zh-CN" sz="1400" dirty="0" err="1"/>
              <a:t>ref_base</a:t>
            </a:r>
            <a:r>
              <a:rPr lang="en-US" altLang="zh-CN" sz="1400" dirty="0"/>
              <a:t>` </a:t>
            </a:r>
            <a:r>
              <a:rPr lang="en-US" altLang="zh-CN" sz="1400" dirty="0" err="1"/>
              <a:t>varchar</a:t>
            </a:r>
            <a:r>
              <a:rPr lang="en-US" altLang="zh-CN" sz="1400" dirty="0"/>
              <a:t>(1000) DEFAULT NULL,                               </a:t>
            </a:r>
          </a:p>
          <a:p>
            <a:r>
              <a:rPr lang="en-US" altLang="zh-CN" sz="1400" dirty="0"/>
              <a:t>`</a:t>
            </a:r>
            <a:r>
              <a:rPr lang="en-US" altLang="zh-CN" sz="1400" dirty="0" err="1"/>
              <a:t>alt_base</a:t>
            </a:r>
            <a:r>
              <a:rPr lang="en-US" altLang="zh-CN" sz="1400" dirty="0"/>
              <a:t>` </a:t>
            </a:r>
            <a:r>
              <a:rPr lang="en-US" altLang="zh-CN" sz="1400" dirty="0" err="1"/>
              <a:t>varchar</a:t>
            </a:r>
            <a:r>
              <a:rPr lang="en-US" altLang="zh-CN" sz="1400" dirty="0"/>
              <a:t>(1000) DEFAULT NULL,                               </a:t>
            </a:r>
          </a:p>
          <a:p>
            <a:r>
              <a:rPr lang="en-US" altLang="zh-CN" sz="1400" dirty="0"/>
              <a:t>`context` </a:t>
            </a:r>
            <a:r>
              <a:rPr lang="en-US" altLang="zh-CN" sz="1400" dirty="0" err="1"/>
              <a:t>varchar</a:t>
            </a:r>
            <a:r>
              <a:rPr lang="en-US" altLang="zh-CN" sz="1400" dirty="0"/>
              <a:t>(3) DEFAULT NULL, PRIMARY KEY (`</a:t>
            </a:r>
            <a:r>
              <a:rPr lang="en-US" altLang="zh-CN" sz="1400" dirty="0" err="1"/>
              <a:t>chrID</a:t>
            </a:r>
            <a:r>
              <a:rPr lang="en-US" altLang="zh-CN" sz="1400" dirty="0"/>
              <a:t>`,`</a:t>
            </a:r>
            <a:r>
              <a:rPr lang="en-US" altLang="zh-CN" sz="1400" dirty="0" err="1"/>
              <a:t>snp_pos</a:t>
            </a:r>
            <a:r>
              <a:rPr lang="en-US" altLang="zh-CN" sz="1400" dirty="0"/>
              <a:t>`)                                      </a:t>
            </a:r>
          </a:p>
          <a:p>
            <a:r>
              <a:rPr lang="en-US" altLang="zh-CN" sz="1400" dirty="0"/>
              <a:t>) ENGINE=</a:t>
            </a:r>
            <a:r>
              <a:rPr lang="en-US" altLang="zh-CN" sz="1400" dirty="0" err="1"/>
              <a:t>InnoDB</a:t>
            </a:r>
            <a:r>
              <a:rPr lang="en-US" altLang="zh-CN" sz="1400" dirty="0"/>
              <a:t> DEFAULT CHARSET=utf8</a:t>
            </a:r>
            <a:endParaRPr lang="zh-CN" altLang="en-US" sz="1400" dirty="0"/>
          </a:p>
          <a:p>
            <a:r>
              <a:rPr lang="en-US" altLang="zh-CN" sz="1400" dirty="0" smtClean="0"/>
              <a:t>The other information(sites and out group population information) could be filled automatically when this table is used.</a:t>
            </a:r>
            <a:endParaRPr lang="zh-CN" altLang="en-US" sz="1400" dirty="0"/>
          </a:p>
        </p:txBody>
      </p:sp>
      <p:cxnSp>
        <p:nvCxnSpPr>
          <p:cNvPr id="9" name="直接箭头连接符 8"/>
          <p:cNvCxnSpPr>
            <a:endCxn id="10" idx="0"/>
          </p:cNvCxnSpPr>
          <p:nvPr/>
        </p:nvCxnSpPr>
        <p:spPr>
          <a:xfrm>
            <a:off x="7200292" y="2132856"/>
            <a:ext cx="269776"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796136" y="2492896"/>
            <a:ext cx="3347864" cy="369332"/>
          </a:xfrm>
          <a:prstGeom prst="rect">
            <a:avLst/>
          </a:prstGeom>
          <a:noFill/>
        </p:spPr>
        <p:txBody>
          <a:bodyPr wrap="square" rtlCol="0">
            <a:spAutoFit/>
          </a:bodyPr>
          <a:lstStyle/>
          <a:p>
            <a:r>
              <a:rPr lang="en-US" altLang="zh-CN" dirty="0" smtClean="0"/>
              <a:t>Ref allele depth, alt allele depth</a:t>
            </a:r>
            <a:endParaRPr lang="zh-CN" altLang="en-US" dirty="0"/>
          </a:p>
        </p:txBody>
      </p:sp>
      <p:sp>
        <p:nvSpPr>
          <p:cNvPr id="14" name="TextBox 13"/>
          <p:cNvSpPr txBox="1"/>
          <p:nvPr/>
        </p:nvSpPr>
        <p:spPr>
          <a:xfrm>
            <a:off x="0" y="0"/>
            <a:ext cx="9139472" cy="369332"/>
          </a:xfrm>
          <a:prstGeom prst="rect">
            <a:avLst/>
          </a:prstGeom>
          <a:noFill/>
        </p:spPr>
        <p:txBody>
          <a:bodyPr wrap="square" rtlCol="0">
            <a:spAutoFit/>
          </a:bodyPr>
          <a:lstStyle/>
          <a:p>
            <a:r>
              <a:rPr lang="en-US" altLang="zh-CN" dirty="0" smtClean="0"/>
              <a:t>Detect </a:t>
            </a:r>
            <a:r>
              <a:rPr lang="en-US" altLang="zh-CN" dirty="0"/>
              <a:t>selection </a:t>
            </a:r>
            <a:r>
              <a:rPr lang="en-US" altLang="zh-CN" dirty="0" err="1"/>
              <a:t>signal:Detectsignalacrossgenome_master.py</a:t>
            </a:r>
            <a:endParaRPr lang="zh-CN" altLang="en-US" dirty="0"/>
          </a:p>
        </p:txBody>
      </p:sp>
    </p:spTree>
    <p:extLst>
      <p:ext uri="{BB962C8B-B14F-4D97-AF65-F5344CB8AC3E}">
        <p14:creationId xmlns:p14="http://schemas.microsoft.com/office/powerpoint/2010/main" val="2292213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rmAutofit/>
          </a:bodyPr>
          <a:lstStyle/>
          <a:p>
            <a:r>
              <a:rPr lang="en-US" altLang="zh-CN" sz="3200" dirty="0" err="1" smtClean="0"/>
              <a:t>config.properties</a:t>
            </a:r>
            <a:r>
              <a:rPr lang="en-US" altLang="zh-CN" sz="3200" dirty="0" smtClean="0"/>
              <a:t> file</a:t>
            </a:r>
            <a:endParaRPr lang="zh-CN" altLang="en-US" sz="3200" dirty="0"/>
          </a:p>
        </p:txBody>
      </p:sp>
      <p:sp>
        <p:nvSpPr>
          <p:cNvPr id="3" name="内容占位符 2"/>
          <p:cNvSpPr>
            <a:spLocks noGrp="1"/>
          </p:cNvSpPr>
          <p:nvPr>
            <p:ph idx="1"/>
          </p:nvPr>
        </p:nvSpPr>
        <p:spPr/>
        <p:txBody>
          <a:bodyPr>
            <a:normAutofit fontScale="62500" lnSpcReduction="20000"/>
          </a:bodyPr>
          <a:lstStyle/>
          <a:p>
            <a:pPr marL="0" indent="0">
              <a:buNone/>
            </a:pPr>
            <a:r>
              <a:rPr lang="en-US" altLang="zh-CN" dirty="0"/>
              <a:t>[</a:t>
            </a:r>
            <a:r>
              <a:rPr lang="en-US" altLang="zh-CN" dirty="0" err="1"/>
              <a:t>mysqldatabase</a:t>
            </a:r>
            <a:r>
              <a:rPr lang="en-US" altLang="zh-CN" dirty="0"/>
              <a:t>]</a:t>
            </a:r>
          </a:p>
          <a:p>
            <a:pPr marL="0" indent="0">
              <a:buNone/>
            </a:pPr>
            <a:r>
              <a:rPr lang="en-US" altLang="zh-CN" dirty="0" err="1"/>
              <a:t>ip</a:t>
            </a:r>
            <a:r>
              <a:rPr lang="en-US" altLang="zh-CN" dirty="0"/>
              <a:t>=10.2.48.147</a:t>
            </a:r>
          </a:p>
          <a:p>
            <a:pPr marL="0" indent="0">
              <a:buNone/>
            </a:pPr>
            <a:r>
              <a:rPr lang="en-US" altLang="zh-CN" dirty="0"/>
              <a:t>username=root</a:t>
            </a:r>
          </a:p>
          <a:p>
            <a:pPr marL="0" indent="0">
              <a:buNone/>
            </a:pPr>
            <a:r>
              <a:rPr lang="en-US" altLang="zh-CN" dirty="0"/>
              <a:t>password=1234567</a:t>
            </a:r>
          </a:p>
          <a:p>
            <a:pPr marL="0" indent="0">
              <a:buNone/>
            </a:pPr>
            <a:r>
              <a:rPr lang="en-US" altLang="zh-CN" dirty="0" err="1"/>
              <a:t>webdbname</a:t>
            </a:r>
            <a:r>
              <a:rPr lang="en-US" altLang="zh-CN" dirty="0"/>
              <a:t>=</a:t>
            </a:r>
            <a:r>
              <a:rPr lang="en-US" altLang="zh-CN" dirty="0" err="1"/>
              <a:t>ninglabweb</a:t>
            </a:r>
            <a:endParaRPr lang="en-US" altLang="zh-CN" dirty="0"/>
          </a:p>
          <a:p>
            <a:pPr marL="0" indent="0">
              <a:buNone/>
            </a:pPr>
            <a:r>
              <a:rPr lang="en-US" altLang="zh-CN" dirty="0" err="1"/>
              <a:t>vcfdbname</a:t>
            </a:r>
            <a:r>
              <a:rPr lang="en-US" altLang="zh-CN" dirty="0"/>
              <a:t>=</a:t>
            </a:r>
            <a:r>
              <a:rPr lang="en-US" altLang="zh-CN" dirty="0" err="1"/>
              <a:t>ninglabvariantdata</a:t>
            </a:r>
            <a:endParaRPr lang="en-US" altLang="zh-CN" dirty="0"/>
          </a:p>
          <a:p>
            <a:pPr marL="0" indent="0">
              <a:buNone/>
            </a:pPr>
            <a:r>
              <a:rPr lang="en-US" altLang="zh-CN" dirty="0" err="1"/>
              <a:t>ghostdbname</a:t>
            </a:r>
            <a:r>
              <a:rPr lang="en-US" altLang="zh-CN" dirty="0"/>
              <a:t>=</a:t>
            </a:r>
            <a:r>
              <a:rPr lang="en-US" altLang="zh-CN" dirty="0" err="1"/>
              <a:t>ninglabvariantdata_tmp</a:t>
            </a:r>
            <a:endParaRPr lang="en-US" altLang="zh-CN" dirty="0"/>
          </a:p>
          <a:p>
            <a:pPr marL="0" indent="0">
              <a:buNone/>
            </a:pPr>
            <a:r>
              <a:rPr lang="en-US" altLang="zh-CN" dirty="0" err="1"/>
              <a:t>genomeinfodbname</a:t>
            </a:r>
            <a:r>
              <a:rPr lang="en-US" altLang="zh-CN" dirty="0"/>
              <a:t>=</a:t>
            </a:r>
            <a:r>
              <a:rPr lang="en-US" altLang="zh-CN" dirty="0" err="1"/>
              <a:t>genomebasicinfo</a:t>
            </a:r>
            <a:endParaRPr lang="en-US" altLang="zh-CN" dirty="0"/>
          </a:p>
          <a:p>
            <a:pPr marL="0" indent="0">
              <a:buNone/>
            </a:pPr>
            <a:r>
              <a:rPr lang="en-US" altLang="zh-CN" dirty="0" err="1"/>
              <a:t>pekingduckchromtable</a:t>
            </a:r>
            <a:r>
              <a:rPr lang="en-US" altLang="zh-CN" dirty="0"/>
              <a:t>=</a:t>
            </a:r>
            <a:r>
              <a:rPr lang="en-US" altLang="zh-CN" dirty="0" err="1"/>
              <a:t>pekingduckchrominfo</a:t>
            </a:r>
            <a:endParaRPr lang="en-US" altLang="zh-CN" dirty="0"/>
          </a:p>
          <a:p>
            <a:pPr marL="0" indent="0">
              <a:buNone/>
            </a:pPr>
            <a:r>
              <a:rPr lang="en-US" altLang="zh-CN" dirty="0" err="1"/>
              <a:t>TranscriptGenetable</a:t>
            </a:r>
            <a:r>
              <a:rPr lang="en-US" altLang="zh-CN" dirty="0"/>
              <a:t>=</a:t>
            </a:r>
            <a:r>
              <a:rPr lang="en-US" altLang="zh-CN" dirty="0" err="1"/>
              <a:t>pekinduckmiRNA_Transcript</a:t>
            </a:r>
            <a:endParaRPr lang="en-US" altLang="zh-CN" dirty="0"/>
          </a:p>
          <a:p>
            <a:pPr marL="0" indent="0">
              <a:buNone/>
            </a:pPr>
            <a:r>
              <a:rPr lang="en-US" altLang="zh-CN" dirty="0" err="1"/>
              <a:t>outgroupVCFBAMconfig_beijingref</a:t>
            </a:r>
            <a:r>
              <a:rPr lang="en-US" altLang="zh-CN" dirty="0"/>
              <a:t>=/home/</a:t>
            </a:r>
            <a:r>
              <a:rPr lang="en-US" altLang="zh-CN" dirty="0" err="1"/>
              <a:t>liurui</a:t>
            </a:r>
            <a:r>
              <a:rPr lang="en-US" altLang="zh-CN" dirty="0"/>
              <a:t>/data/</a:t>
            </a:r>
            <a:r>
              <a:rPr lang="en-US" altLang="zh-CN" dirty="0" err="1"/>
              <a:t>config</a:t>
            </a:r>
            <a:r>
              <a:rPr lang="en-US" altLang="zh-CN" dirty="0"/>
              <a:t>/BJ/</a:t>
            </a:r>
            <a:r>
              <a:rPr lang="en-US" altLang="zh-CN" dirty="0" err="1"/>
              <a:t>fanyaBJ.VCFBAMconfig</a:t>
            </a:r>
            <a:r>
              <a:rPr lang="en-US" altLang="zh-CN" dirty="0"/>
              <a:t>;/home/</a:t>
            </a:r>
            <a:r>
              <a:rPr lang="en-US" altLang="zh-CN" dirty="0" err="1"/>
              <a:t>liurui</a:t>
            </a:r>
            <a:r>
              <a:rPr lang="en-US" altLang="zh-CN" dirty="0"/>
              <a:t>/data/</a:t>
            </a:r>
            <a:r>
              <a:rPr lang="en-US" altLang="zh-CN" dirty="0" err="1"/>
              <a:t>config</a:t>
            </a:r>
            <a:r>
              <a:rPr lang="en-US" altLang="zh-CN" dirty="0"/>
              <a:t>/BJ/</a:t>
            </a:r>
            <a:r>
              <a:rPr lang="en-US" altLang="zh-CN" dirty="0" err="1"/>
              <a:t>taihugooseBJ.VCFBAMconfig</a:t>
            </a:r>
            <a:endParaRPr lang="en-US" altLang="zh-CN" dirty="0"/>
          </a:p>
          <a:p>
            <a:pPr marL="0" indent="0">
              <a:buNone/>
            </a:pPr>
            <a:r>
              <a:rPr lang="en-US" altLang="zh-CN" dirty="0" err="1"/>
              <a:t>beijingreffa</a:t>
            </a:r>
            <a:r>
              <a:rPr lang="en-US" altLang="zh-CN" dirty="0"/>
              <a:t>=/home/</a:t>
            </a:r>
            <a:r>
              <a:rPr lang="en-US" altLang="zh-CN" dirty="0" err="1"/>
              <a:t>liurui</a:t>
            </a:r>
            <a:r>
              <a:rPr lang="en-US" altLang="zh-CN" dirty="0"/>
              <a:t>/databases/Anas_platyrhynchos.BGI_duck_1.0.dna_sm.toplevel.fa</a:t>
            </a:r>
          </a:p>
          <a:p>
            <a:pPr marL="0" indent="0">
              <a:buNone/>
            </a:pPr>
            <a:r>
              <a:rPr lang="en-US" altLang="zh-CN" dirty="0" err="1" smtClean="0"/>
              <a:t>pathtoPython</a:t>
            </a:r>
            <a:r>
              <a:rPr lang="en-US" altLang="zh-CN" dirty="0" smtClean="0"/>
              <a:t>=Python3.3/python</a:t>
            </a:r>
            <a:endParaRPr lang="en-US" altLang="zh-CN" dirty="0"/>
          </a:p>
          <a:p>
            <a:pPr marL="0" indent="0">
              <a:buNone/>
            </a:pPr>
            <a:endParaRPr lang="zh-CN" altLang="en-US" dirty="0"/>
          </a:p>
        </p:txBody>
      </p:sp>
      <p:cxnSp>
        <p:nvCxnSpPr>
          <p:cNvPr id="5" name="直接箭头连接符 4"/>
          <p:cNvCxnSpPr/>
          <p:nvPr/>
        </p:nvCxnSpPr>
        <p:spPr>
          <a:xfrm flipV="1">
            <a:off x="3669432" y="2229768"/>
            <a:ext cx="1728192"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右大括号 5"/>
          <p:cNvSpPr/>
          <p:nvPr/>
        </p:nvSpPr>
        <p:spPr>
          <a:xfrm>
            <a:off x="3275856" y="1844824"/>
            <a:ext cx="360040" cy="86409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TextBox 6"/>
          <p:cNvSpPr txBox="1"/>
          <p:nvPr/>
        </p:nvSpPr>
        <p:spPr>
          <a:xfrm>
            <a:off x="5724128" y="1700808"/>
            <a:ext cx="1728192" cy="646331"/>
          </a:xfrm>
          <a:prstGeom prst="rect">
            <a:avLst/>
          </a:prstGeom>
          <a:noFill/>
        </p:spPr>
        <p:txBody>
          <a:bodyPr wrap="square" rtlCol="0">
            <a:spAutoFit/>
          </a:bodyPr>
          <a:lstStyle/>
          <a:p>
            <a:r>
              <a:rPr lang="en-US" altLang="zh-CN" dirty="0" err="1" smtClean="0"/>
              <a:t>Mysql</a:t>
            </a:r>
            <a:r>
              <a:rPr lang="en-US" altLang="zh-CN" dirty="0" smtClean="0"/>
              <a:t> database information</a:t>
            </a:r>
            <a:endParaRPr lang="zh-CN" altLang="en-US" dirty="0"/>
          </a:p>
        </p:txBody>
      </p:sp>
      <p:cxnSp>
        <p:nvCxnSpPr>
          <p:cNvPr id="9" name="直接箭头连接符 8"/>
          <p:cNvCxnSpPr/>
          <p:nvPr/>
        </p:nvCxnSpPr>
        <p:spPr>
          <a:xfrm flipV="1">
            <a:off x="3923928" y="3212976"/>
            <a:ext cx="1473696"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724128" y="3068960"/>
            <a:ext cx="2232248" cy="1200329"/>
          </a:xfrm>
          <a:prstGeom prst="rect">
            <a:avLst/>
          </a:prstGeom>
          <a:noFill/>
        </p:spPr>
        <p:txBody>
          <a:bodyPr wrap="square" rtlCol="0">
            <a:spAutoFit/>
          </a:bodyPr>
          <a:lstStyle/>
          <a:p>
            <a:r>
              <a:rPr lang="en-US" altLang="zh-CN" dirty="0" smtClean="0"/>
              <a:t>Database that (-t </a:t>
            </a:r>
            <a:r>
              <a:rPr lang="en-US" altLang="zh-CN" dirty="0"/>
              <a:t>)mspsgjlksy10pop_toplevel_pekingduckref belong </a:t>
            </a:r>
            <a:r>
              <a:rPr lang="en-US" altLang="zh-CN" dirty="0" smtClean="0"/>
              <a:t>to </a:t>
            </a:r>
            <a:endParaRPr lang="zh-CN" altLang="en-US" dirty="0"/>
          </a:p>
        </p:txBody>
      </p:sp>
      <p:cxnSp>
        <p:nvCxnSpPr>
          <p:cNvPr id="12" name="直接箭头连接符 11"/>
          <p:cNvCxnSpPr/>
          <p:nvPr/>
        </p:nvCxnSpPr>
        <p:spPr>
          <a:xfrm>
            <a:off x="2555776" y="6021288"/>
            <a:ext cx="504056"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059832" y="6484694"/>
            <a:ext cx="1728192" cy="369332"/>
          </a:xfrm>
          <a:prstGeom prst="rect">
            <a:avLst/>
          </a:prstGeom>
          <a:noFill/>
        </p:spPr>
        <p:txBody>
          <a:bodyPr wrap="square" rtlCol="0">
            <a:spAutoFit/>
          </a:bodyPr>
          <a:lstStyle/>
          <a:p>
            <a:r>
              <a:rPr lang="en-US" altLang="zh-CN" dirty="0" smtClean="0"/>
              <a:t>Python path</a:t>
            </a:r>
            <a:endParaRPr lang="zh-CN" altLang="en-US" dirty="0"/>
          </a:p>
        </p:txBody>
      </p:sp>
      <p:cxnSp>
        <p:nvCxnSpPr>
          <p:cNvPr id="15" name="直接箭头连接符 14"/>
          <p:cNvCxnSpPr/>
          <p:nvPr/>
        </p:nvCxnSpPr>
        <p:spPr>
          <a:xfrm>
            <a:off x="7956376" y="5085184"/>
            <a:ext cx="0"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300192" y="6021288"/>
            <a:ext cx="2304256" cy="369332"/>
          </a:xfrm>
          <a:prstGeom prst="rect">
            <a:avLst/>
          </a:prstGeom>
          <a:noFill/>
        </p:spPr>
        <p:txBody>
          <a:bodyPr wrap="square" rtlCol="0">
            <a:spAutoFit/>
          </a:bodyPr>
          <a:lstStyle/>
          <a:p>
            <a:r>
              <a:rPr lang="en-US" altLang="zh-CN" dirty="0" smtClean="0"/>
              <a:t>Out group information;</a:t>
            </a:r>
            <a:endParaRPr lang="zh-CN" altLang="en-US" dirty="0"/>
          </a:p>
        </p:txBody>
      </p:sp>
      <p:sp>
        <p:nvSpPr>
          <p:cNvPr id="17" name="TextBox 16"/>
          <p:cNvSpPr txBox="1"/>
          <p:nvPr/>
        </p:nvSpPr>
        <p:spPr>
          <a:xfrm>
            <a:off x="0" y="0"/>
            <a:ext cx="9139472" cy="369332"/>
          </a:xfrm>
          <a:prstGeom prst="rect">
            <a:avLst/>
          </a:prstGeom>
          <a:noFill/>
        </p:spPr>
        <p:txBody>
          <a:bodyPr wrap="square" rtlCol="0">
            <a:spAutoFit/>
          </a:bodyPr>
          <a:lstStyle/>
          <a:p>
            <a:r>
              <a:rPr lang="en-US" altLang="zh-CN" dirty="0" smtClean="0"/>
              <a:t>Detect </a:t>
            </a:r>
            <a:r>
              <a:rPr lang="en-US" altLang="zh-CN" dirty="0"/>
              <a:t>selection </a:t>
            </a:r>
            <a:r>
              <a:rPr lang="en-US" altLang="zh-CN" dirty="0" err="1"/>
              <a:t>signal:Detectsignalacrossgenome_master.py</a:t>
            </a:r>
            <a:endParaRPr lang="zh-CN" altLang="en-US" dirty="0"/>
          </a:p>
        </p:txBody>
      </p:sp>
    </p:spTree>
    <p:extLst>
      <p:ext uri="{BB962C8B-B14F-4D97-AF65-F5344CB8AC3E}">
        <p14:creationId xmlns:p14="http://schemas.microsoft.com/office/powerpoint/2010/main" val="24819413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smtClean="0"/>
              <a:t>overview</a:t>
            </a:r>
            <a:endParaRPr lang="zh-CN" altLang="en-US" sz="3200" dirty="0"/>
          </a:p>
        </p:txBody>
      </p:sp>
      <mc:AlternateContent xmlns:mc="http://schemas.openxmlformats.org/markup-compatibility/2006" xmlns:a14="http://schemas.microsoft.com/office/drawing/2010/main">
        <mc:Choice Requires="a14">
          <p:sp>
            <p:nvSpPr>
              <p:cNvPr id="5" name="TextBox 4"/>
              <p:cNvSpPr txBox="1"/>
              <p:nvPr/>
            </p:nvSpPr>
            <p:spPr>
              <a:xfrm>
                <a:off x="0" y="0"/>
                <a:ext cx="9139472" cy="369332"/>
              </a:xfrm>
              <a:prstGeom prst="rect">
                <a:avLst/>
              </a:prstGeom>
              <a:noFill/>
            </p:spPr>
            <p:txBody>
              <a:bodyPr wrap="square" rtlCol="0">
                <a:spAutoFit/>
              </a:bodyPr>
              <a:lstStyle/>
              <a:p>
                <a14:m>
                  <m:oMath xmlns:m="http://schemas.openxmlformats.org/officeDocument/2006/math">
                    <m:r>
                      <a:rPr lang="en-US" altLang="zh-CN" smtClean="0">
                        <a:latin typeface="Cambria Math"/>
                      </a:rPr>
                      <m:t>𝜕</m:t>
                    </m:r>
                  </m:oMath>
                </a14:m>
                <a:r>
                  <a:rPr lang="en-US" altLang="zh-CN" dirty="0"/>
                  <a:t>a</a:t>
                </a:r>
                <a14:m>
                  <m:oMath xmlns:m="http://schemas.openxmlformats.org/officeDocument/2006/math">
                    <m:r>
                      <a:rPr lang="en-US" altLang="zh-CN">
                        <a:latin typeface="Cambria Math"/>
                      </a:rPr>
                      <m:t>𝜕</m:t>
                    </m:r>
                    <m:r>
                      <m:rPr>
                        <m:sty m:val="p"/>
                      </m:rPr>
                      <a:rPr lang="en-US" altLang="zh-CN" b="0" i="0" smtClean="0">
                        <a:latin typeface="Cambria Math"/>
                      </a:rPr>
                      <m:t>i</m:t>
                    </m:r>
                    <m:r>
                      <a:rPr lang="en-US" altLang="zh-CN" b="0" i="0" smtClean="0">
                        <a:latin typeface="Cambria Math"/>
                      </a:rPr>
                      <m:t> </m:t>
                    </m:r>
                    <m:r>
                      <m:rPr>
                        <m:sty m:val="p"/>
                      </m:rPr>
                      <a:rPr lang="en-US" altLang="zh-CN" b="0" i="0" smtClean="0">
                        <a:latin typeface="Cambria Math"/>
                      </a:rPr>
                      <m:t>simulation</m:t>
                    </m:r>
                  </m:oMath>
                </a14:m>
                <a:r>
                  <a:rPr lang="en-US" altLang="zh-CN" dirty="0" smtClean="0"/>
                  <a:t> : </a:t>
                </a:r>
                <a:r>
                  <a:rPr lang="en-US" altLang="zh-CN" dirty="0"/>
                  <a:t>bootstrapdadisimulation.py</a:t>
                </a:r>
                <a:endParaRPr lang="zh-CN" alt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0" y="0"/>
                <a:ext cx="9139472" cy="369332"/>
              </a:xfrm>
              <a:prstGeom prst="rect">
                <a:avLst/>
              </a:prstGeom>
              <a:blipFill rotWithShape="1">
                <a:blip r:embed="rId2"/>
                <a:stretch>
                  <a:fillRect t="-8197" b="-24590"/>
                </a:stretch>
              </a:blipFill>
            </p:spPr>
            <p:txBody>
              <a:bodyPr/>
              <a:lstStyle/>
              <a:p>
                <a:r>
                  <a:rPr lang="zh-CN" altLang="en-US">
                    <a:noFill/>
                  </a:rPr>
                  <a:t> </a:t>
                </a:r>
              </a:p>
            </p:txBody>
          </p:sp>
        </mc:Fallback>
      </mc:AlternateContent>
      <p:sp>
        <p:nvSpPr>
          <p:cNvPr id="6" name="矩形 5"/>
          <p:cNvSpPr/>
          <p:nvPr/>
        </p:nvSpPr>
        <p:spPr>
          <a:xfrm>
            <a:off x="4074541" y="2323332"/>
            <a:ext cx="1728192" cy="1152128"/>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bootstrapdadisimulation.py</a:t>
            </a:r>
            <a:endParaRPr lang="zh-CN" altLang="en-US" dirty="0">
              <a:solidFill>
                <a:schemeClr val="tx1"/>
              </a:solidFill>
            </a:endParaRPr>
          </a:p>
        </p:txBody>
      </p:sp>
      <p:sp>
        <p:nvSpPr>
          <p:cNvPr id="7" name="TextBox 6"/>
          <p:cNvSpPr txBox="1"/>
          <p:nvPr/>
        </p:nvSpPr>
        <p:spPr>
          <a:xfrm>
            <a:off x="-16046" y="548680"/>
            <a:ext cx="3291902" cy="6463308"/>
          </a:xfrm>
          <a:prstGeom prst="rect">
            <a:avLst/>
          </a:prstGeom>
          <a:noFill/>
        </p:spPr>
        <p:txBody>
          <a:bodyPr wrap="square" rtlCol="0">
            <a:spAutoFit/>
          </a:bodyPr>
          <a:lstStyle/>
          <a:p>
            <a:r>
              <a:rPr lang="en-US" altLang="zh-CN" dirty="0" smtClean="0"/>
              <a:t>-</a:t>
            </a:r>
            <a:r>
              <a:rPr lang="en-US" altLang="zh-CN" dirty="0"/>
              <a:t>n </a:t>
            </a:r>
            <a:r>
              <a:rPr lang="en-US" altLang="zh-CN" dirty="0" err="1"/>
              <a:t>popname</a:t>
            </a:r>
            <a:r>
              <a:rPr lang="en-US" altLang="zh-CN" dirty="0"/>
              <a:t>(multiple </a:t>
            </a:r>
            <a:r>
              <a:rPr lang="en-US" altLang="zh-CN" dirty="0" smtClean="0"/>
              <a:t>when multiple populations were used in model, </a:t>
            </a:r>
            <a:r>
              <a:rPr lang="en-US" altLang="zh-CN" dirty="0"/>
              <a:t>two </a:t>
            </a:r>
            <a:r>
              <a:rPr lang="en-US" altLang="zh-CN" dirty="0" smtClean="0"/>
              <a:t>values assign </a:t>
            </a:r>
            <a:r>
              <a:rPr lang="en-US" altLang="zh-CN" dirty="0"/>
              <a:t>the population name and sample size </a:t>
            </a:r>
            <a:r>
              <a:rPr lang="en-US" altLang="zh-CN" dirty="0" smtClean="0"/>
              <a:t>that be projected to </a:t>
            </a:r>
            <a:r>
              <a:rPr lang="en-US" altLang="zh-CN" dirty="0"/>
              <a:t>for assigned model)</a:t>
            </a:r>
          </a:p>
          <a:p>
            <a:r>
              <a:rPr lang="en-US" altLang="zh-CN" dirty="0" smtClean="0"/>
              <a:t>-f fs file (containing population name that assigned in  -n options)</a:t>
            </a:r>
          </a:p>
          <a:p>
            <a:r>
              <a:rPr lang="en-US" altLang="zh-CN" dirty="0" smtClean="0"/>
              <a:t>-m assign demography model that code built-in  dadicode.py</a:t>
            </a:r>
          </a:p>
          <a:p>
            <a:r>
              <a:rPr lang="en-US" altLang="zh-CN" dirty="0" smtClean="0"/>
              <a:t>-b repeat times (two values assigning repeat times and time limit for every run)</a:t>
            </a:r>
          </a:p>
          <a:p>
            <a:r>
              <a:rPr lang="en-US" altLang="zh-CN" dirty="0" smtClean="0"/>
              <a:t>-l total length of genome stretch that  SNPs come from</a:t>
            </a:r>
          </a:p>
          <a:p>
            <a:r>
              <a:rPr lang="en-US" altLang="zh-CN" dirty="0" smtClean="0"/>
              <a:t>-p parameters of demographical model (multiple , 4  values assign parameter name, initial value, lower bound, upper bound for each parameter) initial value will be little different in each simulation in the range of lower bound and upper bound</a:t>
            </a:r>
          </a:p>
        </p:txBody>
      </p:sp>
      <p:sp>
        <p:nvSpPr>
          <p:cNvPr id="8" name="右大括号 7"/>
          <p:cNvSpPr/>
          <p:nvPr/>
        </p:nvSpPr>
        <p:spPr>
          <a:xfrm>
            <a:off x="3059832" y="1628801"/>
            <a:ext cx="432048" cy="3612018"/>
          </a:xfrm>
          <a:prstGeom prst="rightBrace">
            <a:avLst>
              <a:gd name="adj1" fmla="val 8333"/>
              <a:gd name="adj2" fmla="val 3669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右箭头 8"/>
          <p:cNvSpPr/>
          <p:nvPr/>
        </p:nvSpPr>
        <p:spPr>
          <a:xfrm>
            <a:off x="5809999" y="2899396"/>
            <a:ext cx="638092" cy="108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a:off x="3534989" y="2899396"/>
            <a:ext cx="539552" cy="108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3275856" y="2539356"/>
            <a:ext cx="798685" cy="369332"/>
          </a:xfrm>
          <a:prstGeom prst="rect">
            <a:avLst/>
          </a:prstGeom>
          <a:noFill/>
        </p:spPr>
        <p:txBody>
          <a:bodyPr wrap="square" rtlCol="0">
            <a:spAutoFit/>
          </a:bodyPr>
          <a:lstStyle/>
          <a:p>
            <a:r>
              <a:rPr lang="en-US" altLang="zh-CN" dirty="0" smtClean="0"/>
              <a:t>input</a:t>
            </a:r>
            <a:endParaRPr lang="zh-CN" altLang="en-US" dirty="0"/>
          </a:p>
        </p:txBody>
      </p:sp>
      <p:sp>
        <p:nvSpPr>
          <p:cNvPr id="12" name="TextBox 11"/>
          <p:cNvSpPr txBox="1"/>
          <p:nvPr/>
        </p:nvSpPr>
        <p:spPr>
          <a:xfrm>
            <a:off x="6907224" y="2576230"/>
            <a:ext cx="2232248" cy="923330"/>
          </a:xfrm>
          <a:prstGeom prst="rect">
            <a:avLst/>
          </a:prstGeom>
          <a:noFill/>
        </p:spPr>
        <p:txBody>
          <a:bodyPr wrap="square" rtlCol="0">
            <a:spAutoFit/>
          </a:bodyPr>
          <a:lstStyle/>
          <a:p>
            <a:r>
              <a:rPr lang="en-US" altLang="zh-CN" smtClean="0"/>
              <a:t>Simulation result</a:t>
            </a:r>
          </a:p>
          <a:p>
            <a:endParaRPr lang="en-US" altLang="zh-CN" dirty="0" smtClean="0"/>
          </a:p>
          <a:p>
            <a:r>
              <a:rPr lang="en-US" altLang="zh-CN" dirty="0" smtClean="0"/>
              <a:t>Residual arrays</a:t>
            </a:r>
          </a:p>
        </p:txBody>
      </p:sp>
      <p:sp>
        <p:nvSpPr>
          <p:cNvPr id="13" name="TextBox 12"/>
          <p:cNvSpPr txBox="1"/>
          <p:nvPr/>
        </p:nvSpPr>
        <p:spPr>
          <a:xfrm>
            <a:off x="5802733" y="2564904"/>
            <a:ext cx="915918" cy="369332"/>
          </a:xfrm>
          <a:prstGeom prst="rect">
            <a:avLst/>
          </a:prstGeom>
          <a:noFill/>
        </p:spPr>
        <p:txBody>
          <a:bodyPr wrap="square" rtlCol="0">
            <a:spAutoFit/>
          </a:bodyPr>
          <a:lstStyle/>
          <a:p>
            <a:r>
              <a:rPr lang="en-US" altLang="zh-CN" dirty="0" smtClean="0"/>
              <a:t>output</a:t>
            </a:r>
            <a:endParaRPr lang="zh-CN" altLang="en-US" dirty="0"/>
          </a:p>
        </p:txBody>
      </p:sp>
      <p:sp>
        <p:nvSpPr>
          <p:cNvPr id="14" name="左大括号 13"/>
          <p:cNvSpPr/>
          <p:nvPr/>
        </p:nvSpPr>
        <p:spPr>
          <a:xfrm>
            <a:off x="6530079" y="2060848"/>
            <a:ext cx="377145" cy="1800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5" name="直接箭头连接符 14"/>
          <p:cNvCxnSpPr>
            <a:endCxn id="16" idx="2"/>
          </p:cNvCxnSpPr>
          <p:nvPr/>
        </p:nvCxnSpPr>
        <p:spPr>
          <a:xfrm flipH="1">
            <a:off x="4885327" y="3247099"/>
            <a:ext cx="53310" cy="139326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804765" y="3717032"/>
            <a:ext cx="2161124" cy="923330"/>
          </a:xfrm>
          <a:prstGeom prst="rect">
            <a:avLst/>
          </a:prstGeom>
          <a:noFill/>
        </p:spPr>
        <p:txBody>
          <a:bodyPr wrap="square" rtlCol="0">
            <a:spAutoFit/>
          </a:bodyPr>
          <a:lstStyle/>
          <a:p>
            <a:r>
              <a:rPr lang="en-US" altLang="zh-CN" dirty="0"/>
              <a:t>Call </a:t>
            </a:r>
            <a:r>
              <a:rPr lang="en-US" altLang="zh-CN" dirty="0" smtClean="0"/>
              <a:t>dadicode.py and setting different initial parameters </a:t>
            </a:r>
            <a:endParaRPr lang="zh-CN" altLang="en-US" dirty="0"/>
          </a:p>
        </p:txBody>
      </p:sp>
      <p:sp>
        <p:nvSpPr>
          <p:cNvPr id="19" name="矩形 18"/>
          <p:cNvSpPr/>
          <p:nvPr/>
        </p:nvSpPr>
        <p:spPr>
          <a:xfrm>
            <a:off x="4143250" y="4725144"/>
            <a:ext cx="1590773" cy="8524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dadicode.py</a:t>
            </a:r>
            <a:endParaRPr lang="zh-CN" altLang="en-US" dirty="0">
              <a:solidFill>
                <a:schemeClr val="tx1"/>
              </a:solidFill>
            </a:endParaRPr>
          </a:p>
        </p:txBody>
      </p:sp>
      <p:cxnSp>
        <p:nvCxnSpPr>
          <p:cNvPr id="22" name="曲线连接符 21"/>
          <p:cNvCxnSpPr>
            <a:stCxn id="19" idx="2"/>
          </p:cNvCxnSpPr>
          <p:nvPr/>
        </p:nvCxnSpPr>
        <p:spPr>
          <a:xfrm rot="5400000" flipH="1" flipV="1">
            <a:off x="4182546" y="3957435"/>
            <a:ext cx="2376277" cy="864096"/>
          </a:xfrm>
          <a:prstGeom prst="curvedConnector3">
            <a:avLst>
              <a:gd name="adj1" fmla="val -9009"/>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347864" y="5733256"/>
            <a:ext cx="3816424" cy="923330"/>
          </a:xfrm>
          <a:prstGeom prst="rect">
            <a:avLst/>
          </a:prstGeom>
          <a:noFill/>
        </p:spPr>
        <p:txBody>
          <a:bodyPr wrap="square" rtlCol="0">
            <a:spAutoFit/>
          </a:bodyPr>
          <a:lstStyle/>
          <a:p>
            <a:r>
              <a:rPr lang="en-US" altLang="zh-CN" dirty="0" smtClean="0"/>
              <a:t>Collect and convert time, population size, migration rate  into real. And collect residuals arrays</a:t>
            </a:r>
            <a:endParaRPr lang="zh-CN" altLang="en-US" dirty="0"/>
          </a:p>
        </p:txBody>
      </p:sp>
    </p:spTree>
    <p:extLst>
      <p:ext uri="{BB962C8B-B14F-4D97-AF65-F5344CB8AC3E}">
        <p14:creationId xmlns:p14="http://schemas.microsoft.com/office/powerpoint/2010/main" val="11409542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t>usage</a:t>
            </a:r>
            <a:endParaRPr lang="zh-CN" altLang="en-US" sz="3200" dirty="0"/>
          </a:p>
        </p:txBody>
      </p:sp>
      <p:sp>
        <p:nvSpPr>
          <p:cNvPr id="3" name="内容占位符 2"/>
          <p:cNvSpPr>
            <a:spLocks noGrp="1"/>
          </p:cNvSpPr>
          <p:nvPr>
            <p:ph idx="1"/>
          </p:nvPr>
        </p:nvSpPr>
        <p:spPr>
          <a:xfrm>
            <a:off x="457200" y="1340768"/>
            <a:ext cx="8229600" cy="5517232"/>
          </a:xfrm>
        </p:spPr>
        <p:txBody>
          <a:bodyPr>
            <a:normAutofit fontScale="85000" lnSpcReduction="20000"/>
          </a:bodyPr>
          <a:lstStyle/>
          <a:p>
            <a:pPr marL="514350" indent="-514350">
              <a:buFont typeface="+mj-lt"/>
              <a:buAutoNum type="arabicPeriod"/>
            </a:pPr>
            <a:r>
              <a:rPr lang="en-US" altLang="zh-CN" dirty="0" smtClean="0"/>
              <a:t>rewriting line 32-th with your python2.7 </a:t>
            </a:r>
            <a:r>
              <a:rPr lang="en-US" altLang="zh-CN" dirty="0" err="1" smtClean="0"/>
              <a:t>config</a:t>
            </a:r>
            <a:r>
              <a:rPr lang="en-US" altLang="zh-CN" dirty="0" smtClean="0"/>
              <a:t> “</a:t>
            </a:r>
            <a:r>
              <a:rPr lang="en-US" altLang="zh-CN" dirty="0" err="1"/>
              <a:t>pythonpath_pre</a:t>
            </a:r>
            <a:r>
              <a:rPr lang="en-US" altLang="zh-CN" dirty="0" smtClean="0"/>
              <a:t>=</a:t>
            </a:r>
            <a:r>
              <a:rPr lang="en-US" altLang="zh-CN" i="1" dirty="0" smtClean="0"/>
              <a:t>‘</a:t>
            </a:r>
            <a:r>
              <a:rPr lang="en-US" altLang="zh-CN" dirty="0" smtClean="0"/>
              <a:t>~/Python-2.7/python </a:t>
            </a:r>
            <a:r>
              <a:rPr lang="en-US" altLang="zh-CN" dirty="0"/>
              <a:t>~/life/src/NGS/Analysis/usedadiPy2_7/dadicode.py </a:t>
            </a:r>
            <a:r>
              <a:rPr lang="en-US" altLang="zh-CN" dirty="0" smtClean="0"/>
              <a:t>‘”</a:t>
            </a:r>
          </a:p>
          <a:p>
            <a:pPr marL="514350" indent="-514350">
              <a:buFont typeface="+mj-lt"/>
              <a:buAutoNum type="arabicPeriod"/>
            </a:pPr>
            <a:r>
              <a:rPr lang="en-US" altLang="zh-CN" dirty="0" smtClean="0"/>
              <a:t>rewriting line 468-th with proper mutation rate</a:t>
            </a:r>
          </a:p>
          <a:p>
            <a:pPr marL="514350" indent="-514350">
              <a:buFont typeface="+mj-lt"/>
              <a:buAutoNum type="arabicPeriod"/>
            </a:pPr>
            <a:r>
              <a:rPr lang="en-US" altLang="zh-CN" dirty="0" smtClean="0"/>
              <a:t>python </a:t>
            </a:r>
            <a:r>
              <a:rPr lang="en-US" altLang="zh-CN" dirty="0"/>
              <a:t>~/life/src/NGS/Analysis/usedadiPy2_7/bootstrapdadisimulation.py </a:t>
            </a:r>
            <a:r>
              <a:rPr lang="en-US" altLang="zh-CN" b="1" dirty="0"/>
              <a:t>-n </a:t>
            </a:r>
            <a:r>
              <a:rPr lang="en-US" altLang="zh-CN" dirty="0">
                <a:solidFill>
                  <a:srgbClr val="FF0000"/>
                </a:solidFill>
              </a:rPr>
              <a:t>mallard14</a:t>
            </a:r>
            <a:r>
              <a:rPr lang="en-US" altLang="zh-CN" dirty="0"/>
              <a:t> </a:t>
            </a:r>
            <a:r>
              <a:rPr lang="en-US" altLang="zh-CN" dirty="0" smtClean="0"/>
              <a:t> </a:t>
            </a:r>
            <a:r>
              <a:rPr lang="en-US" altLang="zh-CN" dirty="0" smtClean="0">
                <a:solidFill>
                  <a:schemeClr val="accent6">
                    <a:lumMod val="50000"/>
                  </a:schemeClr>
                </a:solidFill>
              </a:rPr>
              <a:t>26</a:t>
            </a:r>
            <a:r>
              <a:rPr lang="en-US" altLang="zh-CN" dirty="0" smtClean="0"/>
              <a:t> </a:t>
            </a:r>
            <a:r>
              <a:rPr lang="en-US" altLang="zh-CN" b="1" dirty="0"/>
              <a:t>-n </a:t>
            </a:r>
            <a:r>
              <a:rPr lang="en-US" altLang="zh-CN" dirty="0" err="1">
                <a:solidFill>
                  <a:srgbClr val="FF0000"/>
                </a:solidFill>
              </a:rPr>
              <a:t>quantizpool</a:t>
            </a:r>
            <a:r>
              <a:rPr lang="en-US" altLang="zh-CN" dirty="0">
                <a:solidFill>
                  <a:srgbClr val="FF0000"/>
                </a:solidFill>
              </a:rPr>
              <a:t> </a:t>
            </a:r>
            <a:r>
              <a:rPr lang="en-US" altLang="zh-CN" dirty="0" smtClean="0">
                <a:solidFill>
                  <a:srgbClr val="FF0000"/>
                </a:solidFill>
              </a:rPr>
              <a:t> </a:t>
            </a:r>
            <a:r>
              <a:rPr lang="en-US" altLang="zh-CN" dirty="0" smtClean="0">
                <a:solidFill>
                  <a:schemeClr val="accent6">
                    <a:lumMod val="50000"/>
                  </a:schemeClr>
                </a:solidFill>
              </a:rPr>
              <a:t>24</a:t>
            </a:r>
            <a:r>
              <a:rPr lang="en-US" altLang="zh-CN" dirty="0" smtClean="0">
                <a:solidFill>
                  <a:srgbClr val="FF0000"/>
                </a:solidFill>
              </a:rPr>
              <a:t>    </a:t>
            </a:r>
            <a:r>
              <a:rPr lang="en-US" altLang="zh-CN" b="1" dirty="0"/>
              <a:t>-f </a:t>
            </a:r>
            <a:r>
              <a:rPr lang="en-US" altLang="zh-CN" dirty="0" smtClean="0"/>
              <a:t>fs_file.dilutetodensity0.01 </a:t>
            </a:r>
            <a:r>
              <a:rPr lang="en-US" altLang="zh-CN" b="1" dirty="0"/>
              <a:t>-m</a:t>
            </a:r>
            <a:r>
              <a:rPr lang="en-US" altLang="zh-CN" dirty="0"/>
              <a:t> </a:t>
            </a:r>
            <a:r>
              <a:rPr lang="en-US" altLang="zh-CN" dirty="0">
                <a:solidFill>
                  <a:srgbClr val="00B050"/>
                </a:solidFill>
              </a:rPr>
              <a:t>split_mig_1_IM</a:t>
            </a:r>
            <a:r>
              <a:rPr lang="en-US" altLang="zh-CN" dirty="0"/>
              <a:t>  -</a:t>
            </a:r>
            <a:r>
              <a:rPr lang="en-US" altLang="zh-CN" b="1" dirty="0"/>
              <a:t>p</a:t>
            </a:r>
            <a:r>
              <a:rPr lang="en-US" altLang="zh-CN" dirty="0">
                <a:solidFill>
                  <a:srgbClr val="FF0000"/>
                </a:solidFill>
              </a:rPr>
              <a:t> </a:t>
            </a:r>
            <a:r>
              <a:rPr lang="en-US" altLang="zh-CN" dirty="0" err="1"/>
              <a:t>nuA</a:t>
            </a:r>
            <a:r>
              <a:rPr lang="en-US" altLang="zh-CN" dirty="0"/>
              <a:t> 2 1e-05 50 -</a:t>
            </a:r>
            <a:r>
              <a:rPr lang="en-US" altLang="zh-CN" b="1" dirty="0"/>
              <a:t>p</a:t>
            </a:r>
            <a:r>
              <a:rPr lang="en-US" altLang="zh-CN" dirty="0"/>
              <a:t> s 0.5 0 1 -</a:t>
            </a:r>
            <a:r>
              <a:rPr lang="en-US" altLang="zh-CN" b="1" dirty="0"/>
              <a:t>p</a:t>
            </a:r>
            <a:r>
              <a:rPr lang="en-US" altLang="zh-CN" dirty="0"/>
              <a:t> TA 0.3 1e-06 10 -</a:t>
            </a:r>
            <a:r>
              <a:rPr lang="en-US" altLang="zh-CN" b="1" dirty="0"/>
              <a:t>p</a:t>
            </a:r>
            <a:r>
              <a:rPr lang="en-US" altLang="zh-CN" dirty="0"/>
              <a:t> TS 0.1 1e-06 5  -</a:t>
            </a:r>
            <a:r>
              <a:rPr lang="en-US" altLang="zh-CN" b="1" dirty="0"/>
              <a:t>p</a:t>
            </a:r>
            <a:r>
              <a:rPr lang="en-US" altLang="zh-CN" dirty="0"/>
              <a:t> m12 1 1e-06 8 -</a:t>
            </a:r>
            <a:r>
              <a:rPr lang="en-US" altLang="zh-CN" b="1" dirty="0"/>
              <a:t>p</a:t>
            </a:r>
            <a:r>
              <a:rPr lang="en-US" altLang="zh-CN" dirty="0"/>
              <a:t> m21 1 1e-06 8 </a:t>
            </a:r>
            <a:r>
              <a:rPr lang="en-US" altLang="zh-CN" b="1" dirty="0"/>
              <a:t>-l</a:t>
            </a:r>
            <a:r>
              <a:rPr lang="en-US" altLang="zh-CN" dirty="0"/>
              <a:t> 480650.4721472733 </a:t>
            </a:r>
            <a:r>
              <a:rPr lang="en-US" altLang="zh-CN" b="1" dirty="0"/>
              <a:t>-T</a:t>
            </a:r>
            <a:r>
              <a:rPr lang="en-US" altLang="zh-CN" dirty="0"/>
              <a:t> </a:t>
            </a:r>
            <a:r>
              <a:rPr lang="en-US" altLang="zh-CN" dirty="0" err="1"/>
              <a:t>m_d</a:t>
            </a:r>
            <a:r>
              <a:rPr lang="en-US" altLang="zh-CN" dirty="0"/>
              <a:t> </a:t>
            </a:r>
            <a:r>
              <a:rPr lang="en-US" altLang="zh-CN" b="1" dirty="0"/>
              <a:t>-b</a:t>
            </a:r>
            <a:r>
              <a:rPr lang="en-US" altLang="zh-CN" dirty="0"/>
              <a:t> 100 </a:t>
            </a:r>
            <a:r>
              <a:rPr lang="en-US" altLang="zh-CN" dirty="0" smtClean="0"/>
              <a:t>15</a:t>
            </a:r>
          </a:p>
          <a:p>
            <a:pPr marL="514350" indent="-514350">
              <a:buFont typeface="+mj-lt"/>
              <a:buAutoNum type="arabicPeriod"/>
            </a:pPr>
            <a:r>
              <a:rPr lang="en-US" altLang="zh-CN" dirty="0" smtClean="0"/>
              <a:t>-</a:t>
            </a:r>
            <a:r>
              <a:rPr lang="en-US" altLang="zh-CN" b="1" dirty="0" smtClean="0"/>
              <a:t>b 100 15</a:t>
            </a:r>
            <a:r>
              <a:rPr lang="en-US" altLang="zh-CN" dirty="0" smtClean="0"/>
              <a:t>, indicate running 100 times simulations ,terminate this simulation run when its running time beyond 15 </a:t>
            </a:r>
            <a:r>
              <a:rPr lang="en-US" altLang="zh-CN" dirty="0" err="1" smtClean="0"/>
              <a:t>mins</a:t>
            </a:r>
            <a:endParaRPr lang="en-US" altLang="zh-CN" dirty="0"/>
          </a:p>
        </p:txBody>
      </p:sp>
      <mc:AlternateContent xmlns:mc="http://schemas.openxmlformats.org/markup-compatibility/2006" xmlns:a14="http://schemas.microsoft.com/office/drawing/2010/main">
        <mc:Choice Requires="a14">
          <p:sp>
            <p:nvSpPr>
              <p:cNvPr id="6" name="TextBox 5"/>
              <p:cNvSpPr txBox="1"/>
              <p:nvPr/>
            </p:nvSpPr>
            <p:spPr>
              <a:xfrm>
                <a:off x="0" y="0"/>
                <a:ext cx="9139472" cy="369332"/>
              </a:xfrm>
              <a:prstGeom prst="rect">
                <a:avLst/>
              </a:prstGeom>
              <a:noFill/>
            </p:spPr>
            <p:txBody>
              <a:bodyPr wrap="square" rtlCol="0">
                <a:spAutoFit/>
              </a:bodyPr>
              <a:lstStyle/>
              <a:p>
                <a14:m>
                  <m:oMath xmlns:m="http://schemas.openxmlformats.org/officeDocument/2006/math">
                    <m:r>
                      <a:rPr lang="en-US" altLang="zh-CN" smtClean="0">
                        <a:latin typeface="Cambria Math"/>
                      </a:rPr>
                      <m:t>𝜕</m:t>
                    </m:r>
                  </m:oMath>
                </a14:m>
                <a:r>
                  <a:rPr lang="en-US" altLang="zh-CN" dirty="0"/>
                  <a:t>a</a:t>
                </a:r>
                <a14:m>
                  <m:oMath xmlns:m="http://schemas.openxmlformats.org/officeDocument/2006/math">
                    <m:r>
                      <a:rPr lang="en-US" altLang="zh-CN">
                        <a:latin typeface="Cambria Math"/>
                      </a:rPr>
                      <m:t>𝜕</m:t>
                    </m:r>
                    <m:r>
                      <m:rPr>
                        <m:sty m:val="p"/>
                      </m:rPr>
                      <a:rPr lang="en-US" altLang="zh-CN" b="0" i="0" smtClean="0">
                        <a:latin typeface="Cambria Math"/>
                      </a:rPr>
                      <m:t>i</m:t>
                    </m:r>
                    <m:r>
                      <a:rPr lang="en-US" altLang="zh-CN" b="0" i="0" smtClean="0">
                        <a:latin typeface="Cambria Math"/>
                      </a:rPr>
                      <m:t> </m:t>
                    </m:r>
                    <m:r>
                      <m:rPr>
                        <m:sty m:val="p"/>
                      </m:rPr>
                      <a:rPr lang="en-US" altLang="zh-CN" b="0" i="0" smtClean="0">
                        <a:latin typeface="Cambria Math"/>
                      </a:rPr>
                      <m:t>simulation</m:t>
                    </m:r>
                  </m:oMath>
                </a14:m>
                <a:r>
                  <a:rPr lang="en-US" altLang="zh-CN" dirty="0" smtClean="0"/>
                  <a:t> : </a:t>
                </a:r>
                <a:r>
                  <a:rPr lang="en-US" altLang="zh-CN" dirty="0"/>
                  <a:t>bootstrapdadisimulation.py</a:t>
                </a:r>
                <a:endParaRPr lang="zh-CN" alt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0" y="0"/>
                <a:ext cx="9139472" cy="369332"/>
              </a:xfrm>
              <a:prstGeom prst="rect">
                <a:avLst/>
              </a:prstGeom>
              <a:blipFill rotWithShape="1">
                <a:blip r:embed="rId2"/>
                <a:stretch>
                  <a:fillRect t="-8197" b="-245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630683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6048672"/>
          </a:xfrm>
        </p:spPr>
        <p:txBody>
          <a:bodyPr>
            <a:normAutofit/>
          </a:bodyPr>
          <a:lstStyle/>
          <a:p>
            <a:r>
              <a:rPr lang="en-US" altLang="zh-CN" dirty="0"/>
              <a:t>Life is an integrated biology data analyses and observation </a:t>
            </a:r>
            <a:r>
              <a:rPr lang="en-US" altLang="zh-CN" dirty="0" smtClean="0"/>
              <a:t>system.</a:t>
            </a:r>
          </a:p>
          <a:p>
            <a:r>
              <a:rPr lang="en-US" altLang="zh-CN" dirty="0" smtClean="0"/>
              <a:t>Current version mainly consist of four modules, focus on evolutionary genomics, and could be easy to develop into more powerful system to visualize, mine and analyses genomes.</a:t>
            </a:r>
          </a:p>
          <a:p>
            <a:r>
              <a:rPr lang="en-US" altLang="zh-CN" dirty="0" smtClean="0"/>
              <a:t>As its idea is to simple the data process and to manipulate the data in a intuition way that is in line with mathematic description of evolutionary theory. It is easy to vary to design new idea, observation, calculation and theory.</a:t>
            </a:r>
            <a:endParaRPr lang="zh-CN" altLang="en-US" dirty="0"/>
          </a:p>
        </p:txBody>
      </p:sp>
    </p:spTree>
    <p:extLst>
      <p:ext uri="{BB962C8B-B14F-4D97-AF65-F5344CB8AC3E}">
        <p14:creationId xmlns:p14="http://schemas.microsoft.com/office/powerpoint/2010/main" val="10113786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t>overview</a:t>
            </a:r>
            <a:endParaRPr lang="zh-CN" altLang="en-US" sz="3200" dirty="0"/>
          </a:p>
        </p:txBody>
      </p:sp>
      <p:sp>
        <p:nvSpPr>
          <p:cNvPr id="3" name="内容占位符 2"/>
          <p:cNvSpPr>
            <a:spLocks noGrp="1"/>
          </p:cNvSpPr>
          <p:nvPr>
            <p:ph idx="1"/>
          </p:nvPr>
        </p:nvSpPr>
        <p:spPr>
          <a:xfrm>
            <a:off x="457200" y="1412776"/>
            <a:ext cx="8229600" cy="5112568"/>
          </a:xfrm>
        </p:spPr>
        <p:txBody>
          <a:bodyPr>
            <a:normAutofit/>
          </a:bodyPr>
          <a:lstStyle/>
          <a:p>
            <a:r>
              <a:rPr lang="en-US" altLang="zh-CN" sz="2400" dirty="0" smtClean="0"/>
              <a:t>VCF variant annotation program</a:t>
            </a:r>
          </a:p>
          <a:p>
            <a:r>
              <a:rPr lang="en-US" altLang="zh-CN" sz="2400" dirty="0" smtClean="0"/>
              <a:t>Classify SNPs according its location in intron, </a:t>
            </a:r>
            <a:r>
              <a:rPr lang="en-US" altLang="zh-CN" sz="2400" dirty="0" err="1" smtClean="0"/>
              <a:t>utr</a:t>
            </a:r>
            <a:r>
              <a:rPr lang="en-US" altLang="zh-CN" sz="2400" dirty="0" smtClean="0"/>
              <a:t>, </a:t>
            </a:r>
            <a:r>
              <a:rPr lang="en-US" altLang="zh-CN" sz="2400" dirty="0" err="1" smtClean="0"/>
              <a:t>intergenetic</a:t>
            </a:r>
            <a:r>
              <a:rPr lang="en-US" altLang="zh-CN" sz="2400" dirty="0" smtClean="0"/>
              <a:t> or synonymous and </a:t>
            </a:r>
            <a:r>
              <a:rPr lang="en-US" altLang="zh-CN" sz="2400" dirty="0" err="1" smtClean="0"/>
              <a:t>nosynonymous</a:t>
            </a:r>
            <a:endParaRPr lang="en-US" altLang="zh-CN" sz="2400" dirty="0" smtClean="0"/>
          </a:p>
          <a:p>
            <a:r>
              <a:rPr lang="en-US" altLang="zh-CN" sz="2400" dirty="0" smtClean="0"/>
              <a:t>Translate mutation CDS into mutation AA </a:t>
            </a:r>
            <a:r>
              <a:rPr lang="en-US" altLang="zh-CN" sz="2400" dirty="0" err="1" smtClean="0"/>
              <a:t>seq</a:t>
            </a:r>
            <a:endParaRPr lang="zh-CN" altLang="en-US" sz="2400" dirty="0"/>
          </a:p>
        </p:txBody>
      </p:sp>
      <p:sp>
        <p:nvSpPr>
          <p:cNvPr id="4" name="TextBox 3"/>
          <p:cNvSpPr txBox="1"/>
          <p:nvPr/>
        </p:nvSpPr>
        <p:spPr>
          <a:xfrm>
            <a:off x="0" y="0"/>
            <a:ext cx="9139472" cy="369332"/>
          </a:xfrm>
          <a:prstGeom prst="rect">
            <a:avLst/>
          </a:prstGeom>
          <a:noFill/>
        </p:spPr>
        <p:txBody>
          <a:bodyPr wrap="square" rtlCol="0">
            <a:spAutoFit/>
          </a:bodyPr>
          <a:lstStyle/>
          <a:p>
            <a:r>
              <a:rPr lang="en-US" altLang="zh-CN" dirty="0" smtClean="0"/>
              <a:t>CatalogSNP_getAAseq_CDSseq.py</a:t>
            </a:r>
            <a:endParaRPr lang="zh-CN" altLang="en-US" dirty="0"/>
          </a:p>
        </p:txBody>
      </p:sp>
    </p:spTree>
    <p:extLst>
      <p:ext uri="{BB962C8B-B14F-4D97-AF65-F5344CB8AC3E}">
        <p14:creationId xmlns:p14="http://schemas.microsoft.com/office/powerpoint/2010/main" val="26867084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152856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b="1" dirty="0" smtClean="0"/>
              <a:t>1. data management module</a:t>
            </a:r>
            <a:endParaRPr lang="zh-CN" altLang="en-US" sz="4000" b="1" dirty="0"/>
          </a:p>
        </p:txBody>
      </p:sp>
      <p:sp>
        <p:nvSpPr>
          <p:cNvPr id="3" name="内容占位符 2"/>
          <p:cNvSpPr>
            <a:spLocks noGrp="1"/>
          </p:cNvSpPr>
          <p:nvPr>
            <p:ph idx="1"/>
          </p:nvPr>
        </p:nvSpPr>
        <p:spPr/>
        <p:txBody>
          <a:bodyPr/>
          <a:lstStyle/>
          <a:p>
            <a:r>
              <a:rPr lang="en-US" altLang="zh-CN" dirty="0" smtClean="0"/>
              <a:t>… …</a:t>
            </a:r>
            <a:endParaRPr lang="zh-CN" altLang="en-US" dirty="0"/>
          </a:p>
        </p:txBody>
      </p:sp>
    </p:spTree>
    <p:extLst>
      <p:ext uri="{BB962C8B-B14F-4D97-AF65-F5344CB8AC3E}">
        <p14:creationId xmlns:p14="http://schemas.microsoft.com/office/powerpoint/2010/main" val="33120461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smtClean="0"/>
              <a:t>2. analysis </a:t>
            </a:r>
            <a:r>
              <a:rPr lang="en-US" altLang="zh-CN" b="1" dirty="0"/>
              <a:t>pipeline </a:t>
            </a:r>
            <a:r>
              <a:rPr lang="en-US" altLang="zh-CN" b="1" dirty="0" smtClean="0"/>
              <a:t>management module</a:t>
            </a:r>
            <a:endParaRPr lang="zh-CN" altLang="en-US" b="1" dirty="0"/>
          </a:p>
        </p:txBody>
      </p:sp>
      <p:sp>
        <p:nvSpPr>
          <p:cNvPr id="3" name="内容占位符 2"/>
          <p:cNvSpPr>
            <a:spLocks noGrp="1"/>
          </p:cNvSpPr>
          <p:nvPr>
            <p:ph idx="1"/>
          </p:nvPr>
        </p:nvSpPr>
        <p:spPr>
          <a:xfrm>
            <a:off x="457200" y="1600200"/>
            <a:ext cx="8229600" cy="4925144"/>
          </a:xfrm>
        </p:spPr>
        <p:txBody>
          <a:bodyPr>
            <a:normAutofit fontScale="92500"/>
          </a:bodyPr>
          <a:lstStyle/>
          <a:p>
            <a:r>
              <a:rPr lang="en-US" altLang="zh-CN" dirty="0" smtClean="0"/>
              <a:t>NGS project usually involve in multiple data sets and multiple steps. Similar commands with same parameters but different input and output could be produced by program. In this way could not only avoid mistaken by manually commands coding, reduce labor. Arrangement rule could also help to manage data and pipeline scripts.</a:t>
            </a:r>
          </a:p>
          <a:p>
            <a:r>
              <a:rPr lang="en-US" altLang="zh-CN" dirty="0" smtClean="0"/>
              <a:t>In the base of such semi automatic arrangement, an B/S mode system is easy to implement</a:t>
            </a:r>
            <a:endParaRPr lang="zh-CN" altLang="en-US" dirty="0"/>
          </a:p>
        </p:txBody>
      </p:sp>
    </p:spTree>
    <p:extLst>
      <p:ext uri="{BB962C8B-B14F-4D97-AF65-F5344CB8AC3E}">
        <p14:creationId xmlns:p14="http://schemas.microsoft.com/office/powerpoint/2010/main" val="38816387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2778"/>
            <a:ext cx="8229600" cy="1143000"/>
          </a:xfrm>
        </p:spPr>
        <p:txBody>
          <a:bodyPr/>
          <a:lstStyle/>
          <a:p>
            <a:r>
              <a:rPr lang="en-US" altLang="zh-CN" sz="3200" dirty="0" smtClean="0"/>
              <a:t>Data store and name arrangement</a:t>
            </a:r>
            <a:endParaRPr lang="zh-CN" altLang="en-US" sz="3200" dirty="0"/>
          </a:p>
        </p:txBody>
      </p:sp>
      <p:sp>
        <p:nvSpPr>
          <p:cNvPr id="3" name="内容占位符 2"/>
          <p:cNvSpPr>
            <a:spLocks noGrp="1"/>
          </p:cNvSpPr>
          <p:nvPr>
            <p:ph idx="1"/>
          </p:nvPr>
        </p:nvSpPr>
        <p:spPr>
          <a:xfrm>
            <a:off x="457200" y="980728"/>
            <a:ext cx="5770984" cy="5145435"/>
          </a:xfrm>
        </p:spPr>
        <p:txBody>
          <a:bodyPr/>
          <a:lstStyle/>
          <a:p>
            <a:r>
              <a:rPr lang="en-US" altLang="zh-CN" dirty="0" smtClean="0"/>
              <a:t>Similar </a:t>
            </a:r>
            <a:r>
              <a:rPr lang="en-US" altLang="zh-CN" dirty="0"/>
              <a:t>d</a:t>
            </a:r>
            <a:r>
              <a:rPr lang="en-US" altLang="zh-CN" dirty="0" smtClean="0"/>
              <a:t>ata were stored in different folders but same suffix. Those folders are under same folder and same depth.</a:t>
            </a:r>
          </a:p>
          <a:p>
            <a:r>
              <a:rPr lang="en-US" altLang="zh-CN" dirty="0" smtClean="0"/>
              <a:t>For example.</a:t>
            </a:r>
          </a:p>
          <a:p>
            <a:pPr marL="0" indent="0">
              <a:buNone/>
            </a:pPr>
            <a:r>
              <a:rPr lang="en-US" altLang="zh-CN" dirty="0" smtClean="0"/>
              <a:t>A batch of paired </a:t>
            </a:r>
          </a:p>
          <a:p>
            <a:pPr marL="0" indent="0">
              <a:buNone/>
            </a:pPr>
            <a:r>
              <a:rPr lang="en-US" altLang="zh-CN" dirty="0" err="1" smtClean="0"/>
              <a:t>fastq</a:t>
            </a:r>
            <a:r>
              <a:rPr lang="en-US" altLang="zh-CN" dirty="0" smtClean="0"/>
              <a:t> data.</a:t>
            </a:r>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8457" y="2981325"/>
            <a:ext cx="4829175" cy="3876675"/>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301208"/>
            <a:ext cx="4248150" cy="1104900"/>
          </a:xfrm>
          <a:prstGeom prst="rect">
            <a:avLst/>
          </a:prstGeom>
        </p:spPr>
      </p:pic>
      <p:cxnSp>
        <p:nvCxnSpPr>
          <p:cNvPr id="8" name="直接箭头连接符 7"/>
          <p:cNvCxnSpPr/>
          <p:nvPr/>
        </p:nvCxnSpPr>
        <p:spPr>
          <a:xfrm flipH="1" flipV="1">
            <a:off x="4139952" y="6165304"/>
            <a:ext cx="3528392" cy="14401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78130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t>Scripts template </a:t>
            </a:r>
            <a:endParaRPr lang="zh-CN" altLang="en-US" sz="3200" dirty="0"/>
          </a:p>
        </p:txBody>
      </p:sp>
      <p:sp>
        <p:nvSpPr>
          <p:cNvPr id="3" name="内容占位符 2"/>
          <p:cNvSpPr>
            <a:spLocks noGrp="1"/>
          </p:cNvSpPr>
          <p:nvPr>
            <p:ph idx="1"/>
          </p:nvPr>
        </p:nvSpPr>
        <p:spPr>
          <a:xfrm>
            <a:off x="457200" y="1600200"/>
            <a:ext cx="8229600" cy="4925144"/>
          </a:xfrm>
        </p:spPr>
        <p:txBody>
          <a:bodyPr/>
          <a:lstStyle/>
          <a:p>
            <a:r>
              <a:rPr lang="en-US" altLang="zh-CN" dirty="0" smtClean="0"/>
              <a:t>For example. produce bam file from paired </a:t>
            </a:r>
            <a:r>
              <a:rPr lang="en-US" altLang="zh-CN" dirty="0" err="1" smtClean="0"/>
              <a:t>fastq</a:t>
            </a:r>
            <a:r>
              <a:rPr lang="en-US" altLang="zh-CN" dirty="0"/>
              <a:t> </a:t>
            </a:r>
            <a:r>
              <a:rPr lang="en-US" altLang="zh-CN" dirty="0" smtClean="0"/>
              <a:t>for all individuals of different populations. Template file was shown blow.</a:t>
            </a:r>
          </a:p>
          <a:p>
            <a:endParaRPr lang="en-US" altLang="zh-CN" dirty="0"/>
          </a:p>
          <a:p>
            <a:endParaRPr lang="en-US" altLang="zh-CN" dirty="0" smtClean="0"/>
          </a:p>
          <a:p>
            <a:endParaRPr lang="en-US" altLang="zh-CN" dirty="0"/>
          </a:p>
          <a:p>
            <a:r>
              <a:rPr lang="en-US" altLang="zh-CN" dirty="0" smtClean="0"/>
              <a:t>${} represent  variable parameters in each scripts.</a:t>
            </a:r>
          </a:p>
          <a:p>
            <a:endParaRPr lang="zh-CN" altLang="en-US" dirty="0"/>
          </a:p>
        </p:txBody>
      </p:sp>
      <p:sp>
        <p:nvSpPr>
          <p:cNvPr id="4" name="TextBox 3"/>
          <p:cNvSpPr txBox="1"/>
          <p:nvPr/>
        </p:nvSpPr>
        <p:spPr>
          <a:xfrm>
            <a:off x="0" y="0"/>
            <a:ext cx="9139472" cy="369332"/>
          </a:xfrm>
          <a:prstGeom prst="rect">
            <a:avLst/>
          </a:prstGeom>
          <a:noFill/>
        </p:spPr>
        <p:txBody>
          <a:bodyPr wrap="square" rtlCol="0">
            <a:spAutoFit/>
          </a:bodyPr>
          <a:lstStyle/>
          <a:p>
            <a:r>
              <a:rPr lang="en-US" altLang="zh-CN" dirty="0" smtClean="0"/>
              <a:t>Produce batch of scripts: scriptcontrol.py</a:t>
            </a:r>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1358" y="3284984"/>
            <a:ext cx="6724650" cy="1762125"/>
          </a:xfrm>
          <a:prstGeom prst="rect">
            <a:avLst/>
          </a:prstGeom>
        </p:spPr>
      </p:pic>
    </p:spTree>
    <p:extLst>
      <p:ext uri="{BB962C8B-B14F-4D97-AF65-F5344CB8AC3E}">
        <p14:creationId xmlns:p14="http://schemas.microsoft.com/office/powerpoint/2010/main" val="13490728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smtClean="0"/>
              <a:t>Produce scripts for every individual paired </a:t>
            </a:r>
            <a:r>
              <a:rPr lang="en-US" altLang="zh-CN" sz="3200" dirty="0" err="1" smtClean="0"/>
              <a:t>fq</a:t>
            </a:r>
            <a:r>
              <a:rPr lang="en-US" altLang="zh-CN" sz="3200" dirty="0" smtClean="0"/>
              <a:t> files </a:t>
            </a:r>
            <a:r>
              <a:rPr lang="en-US" altLang="zh-CN" sz="3200" dirty="0" smtClean="0"/>
              <a:t>according the </a:t>
            </a:r>
            <a:r>
              <a:rPr lang="en-US" altLang="zh-CN" sz="3200" dirty="0" smtClean="0"/>
              <a:t>template </a:t>
            </a:r>
            <a:endParaRPr lang="zh-CN" altLang="en-US" sz="3200" dirty="0"/>
          </a:p>
        </p:txBody>
      </p:sp>
      <p:sp>
        <p:nvSpPr>
          <p:cNvPr id="3" name="内容占位符 2"/>
          <p:cNvSpPr>
            <a:spLocks noGrp="1"/>
          </p:cNvSpPr>
          <p:nvPr>
            <p:ph idx="1"/>
          </p:nvPr>
        </p:nvSpPr>
        <p:spPr>
          <a:xfrm>
            <a:off x="457200" y="1340768"/>
            <a:ext cx="8229600" cy="4785395"/>
          </a:xfrm>
        </p:spPr>
        <p:txBody>
          <a:bodyPr>
            <a:normAutofit/>
          </a:bodyPr>
          <a:lstStyle/>
          <a:p>
            <a:r>
              <a:rPr lang="en-US" altLang="zh-CN" sz="2400" dirty="0"/>
              <a:t>Python ~/life/src/pipelinecontrol/scriptcontrol.py </a:t>
            </a:r>
            <a:r>
              <a:rPr lang="en-US" altLang="zh-CN" sz="2400" dirty="0" smtClean="0"/>
              <a:t> </a:t>
            </a:r>
            <a:r>
              <a:rPr lang="en-US" altLang="zh-CN" sz="2400" b="1" dirty="0" smtClean="0"/>
              <a:t>-c</a:t>
            </a:r>
            <a:r>
              <a:rPr lang="en-US" altLang="zh-CN" sz="2400" dirty="0" smtClean="0"/>
              <a:t> 1_getbam_D2L.sh </a:t>
            </a:r>
            <a:r>
              <a:rPr lang="en-US" altLang="zh-CN" sz="2400" b="1" dirty="0" smtClean="0"/>
              <a:t>–d</a:t>
            </a:r>
            <a:r>
              <a:rPr lang="en-US" altLang="zh-CN" sz="2400" dirty="0" smtClean="0"/>
              <a:t>  2 </a:t>
            </a:r>
            <a:r>
              <a:rPr lang="en-US" altLang="zh-CN" sz="2400" b="1" dirty="0" smtClean="0"/>
              <a:t>–s</a:t>
            </a:r>
            <a:r>
              <a:rPr lang="en-US" altLang="zh-CN" sz="2400" dirty="0" smtClean="0"/>
              <a:t> /</a:t>
            </a:r>
            <a:r>
              <a:rPr lang="en-US" altLang="zh-CN" sz="2400" dirty="0" err="1" smtClean="0"/>
              <a:t>pathto</a:t>
            </a:r>
            <a:r>
              <a:rPr lang="en-US" altLang="zh-CN" sz="2400" dirty="0" smtClean="0"/>
              <a:t>/step1_scripts </a:t>
            </a:r>
            <a:r>
              <a:rPr lang="en-US" altLang="zh-CN" sz="2400" b="1" dirty="0" smtClean="0"/>
              <a:t>–m</a:t>
            </a:r>
            <a:r>
              <a:rPr lang="en-US" altLang="zh-CN" sz="2400" dirty="0" smtClean="0"/>
              <a:t> 1 </a:t>
            </a:r>
            <a:r>
              <a:rPr lang="en-US" altLang="zh-CN" sz="2400" b="1" dirty="0" smtClean="0"/>
              <a:t>-1</a:t>
            </a:r>
            <a:r>
              <a:rPr lang="en-US" altLang="zh-CN" sz="2400" dirty="0" smtClean="0"/>
              <a:t> 2</a:t>
            </a:r>
          </a:p>
          <a:p>
            <a:r>
              <a:rPr lang="en-US" altLang="zh-CN" sz="2400" dirty="0" smtClean="0"/>
              <a:t>It will produce runnable scripts that is used to call bam for every individual of all populations.</a:t>
            </a:r>
            <a:endParaRPr lang="zh-CN" altLang="en-US" sz="2400" dirty="0"/>
          </a:p>
        </p:txBody>
      </p:sp>
      <p:sp>
        <p:nvSpPr>
          <p:cNvPr id="4" name="TextBox 3"/>
          <p:cNvSpPr txBox="1"/>
          <p:nvPr/>
        </p:nvSpPr>
        <p:spPr>
          <a:xfrm>
            <a:off x="0" y="0"/>
            <a:ext cx="9139472" cy="369332"/>
          </a:xfrm>
          <a:prstGeom prst="rect">
            <a:avLst/>
          </a:prstGeom>
          <a:noFill/>
        </p:spPr>
        <p:txBody>
          <a:bodyPr wrap="square" rtlCol="0">
            <a:spAutoFit/>
          </a:bodyPr>
          <a:lstStyle/>
          <a:p>
            <a:r>
              <a:rPr lang="en-US" altLang="zh-CN" dirty="0" smtClean="0"/>
              <a:t>Produce batch of scripts: scriptcontrol.py</a:t>
            </a:r>
            <a:endParaRPr lang="zh-CN" altLang="en-US" dirty="0"/>
          </a:p>
        </p:txBody>
      </p:sp>
      <p:cxnSp>
        <p:nvCxnSpPr>
          <p:cNvPr id="6" name="直接箭头连接符 5"/>
          <p:cNvCxnSpPr>
            <a:endCxn id="9" idx="0"/>
          </p:cNvCxnSpPr>
          <p:nvPr/>
        </p:nvCxnSpPr>
        <p:spPr>
          <a:xfrm flipH="1">
            <a:off x="2303748" y="2035778"/>
            <a:ext cx="1309228" cy="8171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H="1">
            <a:off x="7862766" y="1990158"/>
            <a:ext cx="144016"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23528" y="2852936"/>
            <a:ext cx="3960440" cy="646331"/>
          </a:xfrm>
          <a:prstGeom prst="rect">
            <a:avLst/>
          </a:prstGeom>
          <a:noFill/>
        </p:spPr>
        <p:txBody>
          <a:bodyPr wrap="square" rtlCol="0">
            <a:spAutoFit/>
          </a:bodyPr>
          <a:lstStyle/>
          <a:p>
            <a:r>
              <a:rPr lang="en-US" altLang="zh-CN" dirty="0" smtClean="0"/>
              <a:t>Input data files were in the second level folder under the 0-the level folder.</a:t>
            </a:r>
            <a:endParaRPr lang="zh-CN" altLang="en-US" dirty="0"/>
          </a:p>
        </p:txBody>
      </p:sp>
      <p:sp>
        <p:nvSpPr>
          <p:cNvPr id="10" name="TextBox 9"/>
          <p:cNvSpPr txBox="1"/>
          <p:nvPr/>
        </p:nvSpPr>
        <p:spPr>
          <a:xfrm>
            <a:off x="4745732" y="2780928"/>
            <a:ext cx="3888432" cy="923330"/>
          </a:xfrm>
          <a:prstGeom prst="rect">
            <a:avLst/>
          </a:prstGeom>
          <a:noFill/>
        </p:spPr>
        <p:txBody>
          <a:bodyPr wrap="square" rtlCol="0">
            <a:spAutoFit/>
          </a:bodyPr>
          <a:lstStyle/>
          <a:p>
            <a:r>
              <a:rPr lang="en-US" altLang="zh-CN" dirty="0" smtClean="0"/>
              <a:t>Produce scripts for every second level folder under the 0-th level folder. This parameter is usually same with -d</a:t>
            </a:r>
            <a:endParaRPr lang="zh-CN" altLang="en-US" dirty="0"/>
          </a:p>
        </p:txBody>
      </p:sp>
      <p:sp>
        <p:nvSpPr>
          <p:cNvPr id="11" name="TextBox 10"/>
          <p:cNvSpPr txBox="1"/>
          <p:nvPr/>
        </p:nvSpPr>
        <p:spPr>
          <a:xfrm>
            <a:off x="922512" y="3573016"/>
            <a:ext cx="3312368" cy="369332"/>
          </a:xfrm>
          <a:prstGeom prst="rect">
            <a:avLst/>
          </a:prstGeom>
          <a:noFill/>
        </p:spPr>
        <p:txBody>
          <a:bodyPr wrap="square" rtlCol="0">
            <a:spAutoFit/>
          </a:bodyPr>
          <a:lstStyle/>
          <a:p>
            <a:r>
              <a:rPr lang="en-US" altLang="zh-CN" dirty="0" smtClean="0"/>
              <a:t>Template file describe as above</a:t>
            </a:r>
            <a:endParaRPr lang="zh-CN" altLang="en-US" dirty="0"/>
          </a:p>
        </p:txBody>
      </p:sp>
      <p:cxnSp>
        <p:nvCxnSpPr>
          <p:cNvPr id="13" name="直接箭头连接符 12"/>
          <p:cNvCxnSpPr>
            <a:endCxn id="11" idx="0"/>
          </p:cNvCxnSpPr>
          <p:nvPr/>
        </p:nvCxnSpPr>
        <p:spPr>
          <a:xfrm>
            <a:off x="2398676" y="2017194"/>
            <a:ext cx="180020" cy="15558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3901812" y="4617710"/>
            <a:ext cx="1728192" cy="1152128"/>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scriptcontrol.py</a:t>
            </a:r>
            <a:endParaRPr lang="zh-CN" altLang="en-US" dirty="0">
              <a:solidFill>
                <a:schemeClr val="tx1"/>
              </a:solidFill>
            </a:endParaRPr>
          </a:p>
        </p:txBody>
      </p:sp>
      <p:sp>
        <p:nvSpPr>
          <p:cNvPr id="18" name="TextBox 17"/>
          <p:cNvSpPr txBox="1"/>
          <p:nvPr/>
        </p:nvSpPr>
        <p:spPr>
          <a:xfrm>
            <a:off x="0" y="3861048"/>
            <a:ext cx="3275856" cy="3416320"/>
          </a:xfrm>
          <a:prstGeom prst="rect">
            <a:avLst/>
          </a:prstGeom>
          <a:noFill/>
        </p:spPr>
        <p:txBody>
          <a:bodyPr wrap="square" rtlCol="0">
            <a:spAutoFit/>
          </a:bodyPr>
          <a:lstStyle/>
          <a:p>
            <a:r>
              <a:rPr lang="en-US" altLang="zh-CN" dirty="0" smtClean="0"/>
              <a:t>-c </a:t>
            </a:r>
            <a:r>
              <a:rPr lang="en-US" altLang="zh-CN" dirty="0"/>
              <a:t>Template file </a:t>
            </a:r>
            <a:endParaRPr lang="en-US" altLang="zh-CN" dirty="0" smtClean="0"/>
          </a:p>
          <a:p>
            <a:r>
              <a:rPr lang="en-US" altLang="zh-CN" dirty="0" smtClean="0"/>
              <a:t>-</a:t>
            </a:r>
            <a:r>
              <a:rPr lang="en-US" altLang="zh-CN" dirty="0" smtClean="0"/>
              <a:t>d </a:t>
            </a:r>
            <a:r>
              <a:rPr lang="en-US" altLang="zh-CN" dirty="0" smtClean="0"/>
              <a:t>depth of input </a:t>
            </a:r>
            <a:r>
              <a:rPr lang="en-US" altLang="zh-CN" dirty="0"/>
              <a:t>data </a:t>
            </a:r>
            <a:r>
              <a:rPr lang="en-US" altLang="zh-CN" dirty="0" smtClean="0"/>
              <a:t>(</a:t>
            </a:r>
            <a:r>
              <a:rPr lang="en-US" altLang="zh-CN" dirty="0" err="1" smtClean="0"/>
              <a:t>inputdatafilesrootpath</a:t>
            </a:r>
            <a:r>
              <a:rPr lang="en-US" altLang="zh-CN" dirty="0" smtClean="0"/>
              <a:t>=0</a:t>
            </a:r>
            <a:r>
              <a:rPr lang="en-US" altLang="zh-CN" baseline="30000" dirty="0" smtClean="0"/>
              <a:t>th</a:t>
            </a:r>
            <a:r>
              <a:rPr lang="en-US" altLang="zh-CN" dirty="0" smtClean="0"/>
              <a:t> level</a:t>
            </a:r>
            <a:r>
              <a:rPr lang="en-US" altLang="zh-CN" dirty="0"/>
              <a:t>)</a:t>
            </a:r>
            <a:endParaRPr lang="en-US" altLang="zh-CN" dirty="0" smtClean="0"/>
          </a:p>
          <a:p>
            <a:r>
              <a:rPr lang="en-US" altLang="zh-CN" dirty="0" smtClean="0"/>
              <a:t>-s </a:t>
            </a:r>
            <a:r>
              <a:rPr lang="en-US" altLang="zh-CN" dirty="0" smtClean="0"/>
              <a:t>folder to store scripts</a:t>
            </a:r>
            <a:endParaRPr lang="en-US" altLang="zh-CN" dirty="0" smtClean="0"/>
          </a:p>
          <a:p>
            <a:r>
              <a:rPr lang="en-US" altLang="zh-CN" dirty="0" smtClean="0"/>
              <a:t>-m </a:t>
            </a:r>
            <a:r>
              <a:rPr lang="en-US" altLang="zh-CN" dirty="0" smtClean="0"/>
              <a:t>mode1/2</a:t>
            </a:r>
            <a:endParaRPr lang="en-US" altLang="zh-CN" dirty="0" smtClean="0"/>
          </a:p>
          <a:p>
            <a:r>
              <a:rPr lang="en-US" altLang="zh-CN" dirty="0" smtClean="0"/>
              <a:t>-I </a:t>
            </a:r>
            <a:r>
              <a:rPr lang="en-US" altLang="zh-CN" dirty="0" smtClean="0"/>
              <a:t>depth of intercept folders</a:t>
            </a:r>
            <a:endParaRPr lang="en-US" altLang="zh-CN" dirty="0" smtClean="0"/>
          </a:p>
          <a:p>
            <a:r>
              <a:rPr lang="en-US" altLang="zh-CN" dirty="0" smtClean="0"/>
              <a:t>-l </a:t>
            </a:r>
            <a:r>
              <a:rPr lang="en-US" altLang="zh-CN" dirty="0" smtClean="0"/>
              <a:t>names </a:t>
            </a:r>
            <a:r>
              <a:rPr lang="en-US" altLang="zh-CN" dirty="0"/>
              <a:t>of intercept </a:t>
            </a:r>
            <a:r>
              <a:rPr lang="en-US" altLang="zh-CN" dirty="0" smtClean="0"/>
              <a:t>folders in the assigned level</a:t>
            </a:r>
            <a:endParaRPr lang="en-US" altLang="zh-CN" dirty="0" smtClean="0"/>
          </a:p>
          <a:p>
            <a:r>
              <a:rPr lang="en-US" altLang="zh-CN" dirty="0" smtClean="0"/>
              <a:t>-</a:t>
            </a:r>
            <a:r>
              <a:rPr lang="en-US" altLang="zh-CN" dirty="0" smtClean="0"/>
              <a:t>t </a:t>
            </a:r>
            <a:r>
              <a:rPr lang="en-US" altLang="zh-CN" dirty="0" smtClean="0"/>
              <a:t>level of the folder name used to substitute </a:t>
            </a:r>
            <a:r>
              <a:rPr lang="en-US" altLang="zh-CN" dirty="0" err="1" smtClean="0"/>
              <a:t>tha</a:t>
            </a:r>
            <a:r>
              <a:rPr lang="en-US" altLang="zh-CN" dirty="0" smtClean="0"/>
              <a:t> ${tag}</a:t>
            </a:r>
          </a:p>
          <a:p>
            <a:r>
              <a:rPr lang="en-US" altLang="zh-CN" dirty="0" smtClean="0"/>
              <a:t>-</a:t>
            </a:r>
            <a:r>
              <a:rPr lang="en-US" altLang="zh-CN" dirty="0"/>
              <a:t>1</a:t>
            </a:r>
          </a:p>
          <a:p>
            <a:r>
              <a:rPr lang="en-US" altLang="zh-CN" dirty="0"/>
              <a:t>-</a:t>
            </a:r>
            <a:r>
              <a:rPr lang="en-US" altLang="zh-CN" dirty="0" smtClean="0"/>
              <a:t>2</a:t>
            </a:r>
            <a:endParaRPr lang="en-US" altLang="zh-CN" dirty="0"/>
          </a:p>
        </p:txBody>
      </p:sp>
      <p:sp>
        <p:nvSpPr>
          <p:cNvPr id="19" name="右大括号 18"/>
          <p:cNvSpPr/>
          <p:nvPr/>
        </p:nvSpPr>
        <p:spPr>
          <a:xfrm>
            <a:off x="3189487" y="4617710"/>
            <a:ext cx="432048" cy="115212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右箭头 19"/>
          <p:cNvSpPr/>
          <p:nvPr/>
        </p:nvSpPr>
        <p:spPr>
          <a:xfrm>
            <a:off x="5717554" y="5157192"/>
            <a:ext cx="720080"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20"/>
          <p:cNvSpPr txBox="1"/>
          <p:nvPr/>
        </p:nvSpPr>
        <p:spPr>
          <a:xfrm>
            <a:off x="3362259" y="4833734"/>
            <a:ext cx="763332" cy="369332"/>
          </a:xfrm>
          <a:prstGeom prst="rect">
            <a:avLst/>
          </a:prstGeom>
          <a:noFill/>
        </p:spPr>
        <p:txBody>
          <a:bodyPr wrap="square" rtlCol="0">
            <a:spAutoFit/>
          </a:bodyPr>
          <a:lstStyle/>
          <a:p>
            <a:r>
              <a:rPr lang="en-US" altLang="zh-CN" dirty="0" smtClean="0"/>
              <a:t>input</a:t>
            </a:r>
            <a:endParaRPr lang="zh-CN" altLang="en-US" dirty="0"/>
          </a:p>
        </p:txBody>
      </p:sp>
      <p:sp>
        <p:nvSpPr>
          <p:cNvPr id="22" name="TextBox 21"/>
          <p:cNvSpPr txBox="1"/>
          <p:nvPr/>
        </p:nvSpPr>
        <p:spPr>
          <a:xfrm>
            <a:off x="6876256" y="4870608"/>
            <a:ext cx="2232248" cy="1200329"/>
          </a:xfrm>
          <a:prstGeom prst="rect">
            <a:avLst/>
          </a:prstGeom>
          <a:noFill/>
        </p:spPr>
        <p:txBody>
          <a:bodyPr wrap="square" rtlCol="0">
            <a:spAutoFit/>
          </a:bodyPr>
          <a:lstStyle/>
          <a:p>
            <a:r>
              <a:rPr lang="en-US" altLang="zh-CN" dirty="0"/>
              <a:t>Produce </a:t>
            </a:r>
            <a:r>
              <a:rPr lang="en-US" altLang="zh-CN" dirty="0" smtClean="0"/>
              <a:t>batch </a:t>
            </a:r>
            <a:r>
              <a:rPr lang="en-US" altLang="zh-CN" dirty="0"/>
              <a:t>of </a:t>
            </a:r>
            <a:r>
              <a:rPr lang="en-US" altLang="zh-CN" dirty="0" smtClean="0"/>
              <a:t>scripts</a:t>
            </a:r>
          </a:p>
          <a:p>
            <a:r>
              <a:rPr lang="en-US" altLang="zh-CN" dirty="0" smtClean="0"/>
              <a:t>Create folders for all output data</a:t>
            </a:r>
            <a:endParaRPr lang="en-US" altLang="zh-CN" dirty="0" smtClean="0"/>
          </a:p>
        </p:txBody>
      </p:sp>
      <p:sp>
        <p:nvSpPr>
          <p:cNvPr id="23" name="TextBox 22"/>
          <p:cNvSpPr txBox="1"/>
          <p:nvPr/>
        </p:nvSpPr>
        <p:spPr>
          <a:xfrm>
            <a:off x="5630003" y="4797152"/>
            <a:ext cx="869107" cy="369332"/>
          </a:xfrm>
          <a:prstGeom prst="rect">
            <a:avLst/>
          </a:prstGeom>
          <a:noFill/>
        </p:spPr>
        <p:txBody>
          <a:bodyPr wrap="square" rtlCol="0">
            <a:spAutoFit/>
          </a:bodyPr>
          <a:lstStyle/>
          <a:p>
            <a:r>
              <a:rPr lang="en-US" altLang="zh-CN" dirty="0" smtClean="0"/>
              <a:t>output</a:t>
            </a:r>
            <a:endParaRPr lang="zh-CN" altLang="en-US" dirty="0"/>
          </a:p>
        </p:txBody>
      </p:sp>
      <p:sp>
        <p:nvSpPr>
          <p:cNvPr id="24" name="左大括号 23"/>
          <p:cNvSpPr/>
          <p:nvPr/>
        </p:nvSpPr>
        <p:spPr>
          <a:xfrm>
            <a:off x="6499111" y="4293096"/>
            <a:ext cx="377145" cy="1800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5082412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smtClean="0"/>
              <a:t>results</a:t>
            </a:r>
            <a:endParaRPr lang="zh-CN" altLang="en-US" sz="3200"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309" y="3501008"/>
            <a:ext cx="8229600" cy="2014678"/>
          </a:xfr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1628800"/>
            <a:ext cx="6800850" cy="1104900"/>
          </a:xfrm>
          <a:prstGeom prst="rect">
            <a:avLst/>
          </a:prstGeom>
        </p:spPr>
      </p:pic>
      <p:cxnSp>
        <p:nvCxnSpPr>
          <p:cNvPr id="14" name="肘形连接符 13"/>
          <p:cNvCxnSpPr/>
          <p:nvPr/>
        </p:nvCxnSpPr>
        <p:spPr>
          <a:xfrm rot="16200000" flipH="1">
            <a:off x="6540289" y="2356904"/>
            <a:ext cx="1584176" cy="560015"/>
          </a:xfrm>
          <a:prstGeom prst="bentConnector3">
            <a:avLst>
              <a:gd name="adj1" fmla="val -506"/>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39552" y="6021288"/>
            <a:ext cx="4392488" cy="646331"/>
          </a:xfrm>
          <a:prstGeom prst="rect">
            <a:avLst/>
          </a:prstGeom>
          <a:noFill/>
        </p:spPr>
        <p:txBody>
          <a:bodyPr wrap="square" rtlCol="0">
            <a:spAutoFit/>
          </a:bodyPr>
          <a:lstStyle/>
          <a:p>
            <a:r>
              <a:rPr lang="en-US" altLang="zh-CN" dirty="0" smtClean="0"/>
              <a:t>All those (output, scripts) folders and scripts were produce </a:t>
            </a:r>
            <a:r>
              <a:rPr lang="en-US" altLang="zh-CN" dirty="0" err="1" smtClean="0"/>
              <a:t>automaticly</a:t>
            </a:r>
            <a:endParaRPr lang="zh-CN" altLang="en-US" dirty="0"/>
          </a:p>
        </p:txBody>
      </p:sp>
    </p:spTree>
    <p:extLst>
      <p:ext uri="{BB962C8B-B14F-4D97-AF65-F5344CB8AC3E}">
        <p14:creationId xmlns:p14="http://schemas.microsoft.com/office/powerpoint/2010/main" val="3105647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b="1" dirty="0" smtClean="0"/>
              <a:t>3. task management module</a:t>
            </a:r>
            <a:endParaRPr lang="zh-CN" altLang="en-US" sz="4000" b="1" dirty="0"/>
          </a:p>
        </p:txBody>
      </p:sp>
      <p:sp>
        <p:nvSpPr>
          <p:cNvPr id="3" name="内容占位符 2"/>
          <p:cNvSpPr>
            <a:spLocks noGrp="1"/>
          </p:cNvSpPr>
          <p:nvPr>
            <p:ph idx="1"/>
          </p:nvPr>
        </p:nvSpPr>
        <p:spPr/>
        <p:txBody>
          <a:bodyPr/>
          <a:lstStyle/>
          <a:p>
            <a:r>
              <a:rPr lang="en-US" altLang="zh-CN" dirty="0" smtClean="0"/>
              <a:t>Throw several scripts into running at once </a:t>
            </a:r>
            <a:r>
              <a:rPr lang="en-US" altLang="zh-CN" dirty="0" err="1" smtClean="0"/>
              <a:t>untill</a:t>
            </a:r>
            <a:r>
              <a:rPr lang="en-US" altLang="zh-CN" dirty="0" smtClean="0"/>
              <a:t> run all scripts.</a:t>
            </a:r>
          </a:p>
          <a:p>
            <a:r>
              <a:rPr lang="en-US" altLang="zh-CN" dirty="0" smtClean="0"/>
              <a:t>Monitor the state of all scripts run in webpage or by </a:t>
            </a:r>
            <a:r>
              <a:rPr lang="en-US" altLang="zh-CN" dirty="0" err="1" smtClean="0"/>
              <a:t>mysql</a:t>
            </a:r>
            <a:r>
              <a:rPr lang="en-US" altLang="zh-CN" dirty="0" smtClean="0"/>
              <a:t> visual schema</a:t>
            </a:r>
          </a:p>
          <a:p>
            <a:r>
              <a:rPr lang="en-US" altLang="zh-CN" dirty="0" smtClean="0"/>
              <a:t>Record parameters , </a:t>
            </a:r>
            <a:r>
              <a:rPr lang="en-US" altLang="zh-CN" dirty="0" err="1" smtClean="0"/>
              <a:t>logfile</a:t>
            </a:r>
            <a:r>
              <a:rPr lang="en-US" altLang="zh-CN" dirty="0" smtClean="0"/>
              <a:t>, input data and output data.</a:t>
            </a:r>
          </a:p>
          <a:p>
            <a:endParaRPr lang="en-US" altLang="zh-CN" dirty="0" smtClean="0"/>
          </a:p>
        </p:txBody>
      </p:sp>
    </p:spTree>
    <p:extLst>
      <p:ext uri="{BB962C8B-B14F-4D97-AF65-F5344CB8AC3E}">
        <p14:creationId xmlns:p14="http://schemas.microsoft.com/office/powerpoint/2010/main" val="18810832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1553</TotalTime>
  <Words>1418</Words>
  <Application>Microsoft Office PowerPoint</Application>
  <PresentationFormat>全屏显示(4:3)</PresentationFormat>
  <Paragraphs>165</Paragraphs>
  <Slides>21</Slides>
  <Notes>0</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Office 主题</vt:lpstr>
      <vt:lpstr>Life software project</vt:lpstr>
      <vt:lpstr>PowerPoint 演示文稿</vt:lpstr>
      <vt:lpstr>1. data management module</vt:lpstr>
      <vt:lpstr>2. analysis pipeline management module</vt:lpstr>
      <vt:lpstr>Data store and name arrangement</vt:lpstr>
      <vt:lpstr>Scripts template </vt:lpstr>
      <vt:lpstr>Produce scripts for every individual paired fq files according the template </vt:lpstr>
      <vt:lpstr>results</vt:lpstr>
      <vt:lpstr>3. task management module</vt:lpstr>
      <vt:lpstr>PowerPoint 演示文稿</vt:lpstr>
      <vt:lpstr>4. analysis module</vt:lpstr>
      <vt:lpstr>overview</vt:lpstr>
      <vt:lpstr>usage</vt:lpstr>
      <vt:lpstr>-T/-R mallard.VCFBAMconfig  file</vt:lpstr>
      <vt:lpstr>-c pekingduckchrominfo.autosomescaffolds_1</vt:lpstr>
      <vt:lpstr>-t mspsgjlksy10pop_toplevel_pekingduckref</vt:lpstr>
      <vt:lpstr>config.properties file</vt:lpstr>
      <vt:lpstr>overview</vt:lpstr>
      <vt:lpstr>usage</vt:lpstr>
      <vt:lpstr>overview</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 software project</dc:title>
  <dc:creator>liurui</dc:creator>
  <cp:lastModifiedBy>liurui</cp:lastModifiedBy>
  <cp:revision>70</cp:revision>
  <dcterms:created xsi:type="dcterms:W3CDTF">2017-05-08T05:36:38Z</dcterms:created>
  <dcterms:modified xsi:type="dcterms:W3CDTF">2017-05-13T06:31:49Z</dcterms:modified>
</cp:coreProperties>
</file>